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4E89F-0D48-437D-BA97-67A8BC557F6B}"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169699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4E89F-0D48-437D-BA97-67A8BC557F6B}"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369553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4E89F-0D48-437D-BA97-67A8BC557F6B}"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226343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4E89F-0D48-437D-BA97-67A8BC557F6B}"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243805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4E89F-0D48-437D-BA97-67A8BC557F6B}"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97955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84E89F-0D48-437D-BA97-67A8BC557F6B}"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400928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4E89F-0D48-437D-BA97-67A8BC557F6B}"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389859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84E89F-0D48-437D-BA97-67A8BC557F6B}"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350289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4E89F-0D48-437D-BA97-67A8BC557F6B}"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226560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4E89F-0D48-437D-BA97-67A8BC557F6B}"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28863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4E89F-0D48-437D-BA97-67A8BC557F6B}"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FE806-92C3-4D57-AA4E-B7BA6EB449DC}" type="slidenum">
              <a:rPr lang="en-US" smtClean="0"/>
              <a:t>‹#›</a:t>
            </a:fld>
            <a:endParaRPr lang="en-US"/>
          </a:p>
        </p:txBody>
      </p:sp>
    </p:spTree>
    <p:extLst>
      <p:ext uri="{BB962C8B-B14F-4D97-AF65-F5344CB8AC3E}">
        <p14:creationId xmlns:p14="http://schemas.microsoft.com/office/powerpoint/2010/main" val="159423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4E89F-0D48-437D-BA97-67A8BC557F6B}"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FE806-92C3-4D57-AA4E-B7BA6EB449DC}" type="slidenum">
              <a:rPr lang="en-US" smtClean="0"/>
              <a:t>‹#›</a:t>
            </a:fld>
            <a:endParaRPr lang="en-US"/>
          </a:p>
        </p:txBody>
      </p:sp>
    </p:spTree>
    <p:extLst>
      <p:ext uri="{BB962C8B-B14F-4D97-AF65-F5344CB8AC3E}">
        <p14:creationId xmlns:p14="http://schemas.microsoft.com/office/powerpoint/2010/main" val="213202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172.16.116.232\Data\bhumika\mcaIII_java\collections\151119\Hashmap1.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noAutofit/>
          </a:bodyPr>
          <a:lstStyle/>
          <a:p>
            <a:pPr algn="just"/>
            <a:r>
              <a:rPr lang="en-US" sz="2400" b="1" dirty="0" err="1" smtClean="0">
                <a:effectLst/>
              </a:rPr>
              <a:t>HashMap</a:t>
            </a:r>
            <a:r>
              <a:rPr lang="en-US" sz="2400" dirty="0" smtClean="0">
                <a:effectLst/>
              </a:rPr>
              <a:t> is a Map-based collection class in Java which is used to store data in Key &amp; Value pairs. It also helps in implementing the Map interface in Java. </a:t>
            </a:r>
            <a:endParaRPr lang="en-US" sz="2400" dirty="0"/>
          </a:p>
        </p:txBody>
      </p:sp>
      <p:sp>
        <p:nvSpPr>
          <p:cNvPr id="3" name="Subtitle 2"/>
          <p:cNvSpPr>
            <a:spLocks noGrp="1"/>
          </p:cNvSpPr>
          <p:nvPr>
            <p:ph type="subTitle" idx="1"/>
          </p:nvPr>
        </p:nvSpPr>
        <p:spPr>
          <a:xfrm>
            <a:off x="533400" y="1752600"/>
            <a:ext cx="8001000" cy="4953000"/>
          </a:xfrm>
        </p:spPr>
        <p:txBody>
          <a:bodyPr>
            <a:normAutofit fontScale="40000" lnSpcReduction="20000"/>
          </a:bodyPr>
          <a:lstStyle/>
          <a:p>
            <a:endParaRPr lang="en-US" dirty="0" smtClean="0">
              <a:effectLst/>
            </a:endParaRPr>
          </a:p>
          <a:p>
            <a:pPr algn="just"/>
            <a:r>
              <a:rPr lang="en-US" sz="5500" dirty="0" smtClean="0">
                <a:effectLst/>
              </a:rPr>
              <a:t>We will go through the following topi</a:t>
            </a:r>
            <a:r>
              <a:rPr lang="en-US" sz="5500" dirty="0" smtClean="0"/>
              <a:t>cs:</a:t>
            </a:r>
            <a:endParaRPr lang="en-US" sz="5500" dirty="0" smtClean="0">
              <a:effectLst/>
            </a:endParaRPr>
          </a:p>
          <a:p>
            <a:pPr algn="just"/>
            <a:r>
              <a:rPr lang="en-US" sz="5500" dirty="0" smtClean="0">
                <a:effectLst/>
              </a:rPr>
              <a:t>	What is a Java </a:t>
            </a:r>
            <a:r>
              <a:rPr lang="en-US" sz="5500" dirty="0" err="1" smtClean="0">
                <a:effectLst/>
              </a:rPr>
              <a:t>Hashmap</a:t>
            </a:r>
            <a:r>
              <a:rPr lang="en-US" sz="5500" dirty="0" smtClean="0">
                <a:effectLst/>
              </a:rPr>
              <a:t>?</a:t>
            </a:r>
          </a:p>
          <a:p>
            <a:pPr algn="just"/>
            <a:r>
              <a:rPr lang="en-US" sz="5500" dirty="0" smtClean="0">
                <a:effectLst/>
              </a:rPr>
              <a:t>	Features of </a:t>
            </a:r>
            <a:r>
              <a:rPr lang="en-US" sz="5500" dirty="0" err="1" smtClean="0">
                <a:effectLst/>
              </a:rPr>
              <a:t>Hashmap</a:t>
            </a:r>
            <a:endParaRPr lang="en-US" sz="5500" dirty="0" smtClean="0">
              <a:effectLst/>
            </a:endParaRPr>
          </a:p>
          <a:p>
            <a:pPr algn="just"/>
            <a:r>
              <a:rPr lang="en-US" sz="5500" dirty="0" smtClean="0">
                <a:effectLst/>
              </a:rPr>
              <a:t>	Performance of Java </a:t>
            </a:r>
            <a:r>
              <a:rPr lang="en-US" sz="5500" dirty="0" err="1" smtClean="0">
                <a:effectLst/>
              </a:rPr>
              <a:t>HashMap</a:t>
            </a:r>
            <a:endParaRPr lang="en-US" sz="5500" dirty="0" smtClean="0">
              <a:effectLst/>
            </a:endParaRPr>
          </a:p>
          <a:p>
            <a:pPr algn="just"/>
            <a:r>
              <a:rPr lang="en-US" sz="5500" dirty="0" smtClean="0">
                <a:effectLst/>
              </a:rPr>
              <a:t>	Constructors of </a:t>
            </a:r>
            <a:r>
              <a:rPr lang="en-US" sz="5500" dirty="0" err="1" smtClean="0">
                <a:effectLst/>
              </a:rPr>
              <a:t>HashMap</a:t>
            </a:r>
            <a:r>
              <a:rPr lang="en-US" sz="5500" dirty="0" smtClean="0">
                <a:effectLst/>
              </a:rPr>
              <a:t> in Java</a:t>
            </a:r>
          </a:p>
          <a:p>
            <a:pPr algn="just"/>
            <a:r>
              <a:rPr lang="en-US" sz="5500" dirty="0" smtClean="0">
                <a:effectLst/>
              </a:rPr>
              <a:t>	</a:t>
            </a:r>
            <a:r>
              <a:rPr lang="en-US" sz="5500" dirty="0" err="1" smtClean="0">
                <a:effectLst/>
              </a:rPr>
              <a:t>HashMap</a:t>
            </a:r>
            <a:r>
              <a:rPr lang="en-US" sz="5500" dirty="0" smtClean="0">
                <a:effectLst/>
              </a:rPr>
              <a:t> Implementation</a:t>
            </a:r>
          </a:p>
          <a:p>
            <a:pPr algn="just"/>
            <a:endParaRPr lang="en-US" sz="5500" b="1" dirty="0" smtClean="0">
              <a:effectLst/>
            </a:endParaRPr>
          </a:p>
          <a:p>
            <a:pPr algn="just"/>
            <a:r>
              <a:rPr lang="en-US" sz="5500" b="1" dirty="0" smtClean="0">
                <a:effectLst/>
              </a:rPr>
              <a:t>What is a Java </a:t>
            </a:r>
            <a:r>
              <a:rPr lang="en-US" sz="5500" b="1" dirty="0" err="1" smtClean="0">
                <a:effectLst/>
              </a:rPr>
              <a:t>HashMap</a:t>
            </a:r>
            <a:r>
              <a:rPr lang="en-US" sz="5500" b="1" dirty="0" smtClean="0">
                <a:effectLst/>
              </a:rPr>
              <a:t>?</a:t>
            </a:r>
          </a:p>
          <a:p>
            <a:pPr algn="just"/>
            <a:r>
              <a:rPr lang="en-US" sz="5500" b="1" dirty="0" err="1" smtClean="0">
                <a:effectLst/>
              </a:rPr>
              <a:t>HashMap</a:t>
            </a:r>
            <a:r>
              <a:rPr lang="en-US" sz="5500" dirty="0" smtClean="0">
                <a:effectLst/>
              </a:rPr>
              <a:t> is basically a part of Java’s collection since Java 1.2. It provides the basic implementation of the Map interface in Java. It generally stores the data in pairs in the form of (Key, Value). To access a value within the </a:t>
            </a:r>
            <a:r>
              <a:rPr lang="en-US" sz="5500" dirty="0" err="1" smtClean="0">
                <a:effectLst/>
              </a:rPr>
              <a:t>HashMap</a:t>
            </a:r>
            <a:r>
              <a:rPr lang="en-US" sz="5500" dirty="0" smtClean="0">
                <a:effectLst/>
              </a:rPr>
              <a:t> one must know its Key.</a:t>
            </a:r>
          </a:p>
          <a:p>
            <a:endParaRPr lang="en-US" sz="5500" dirty="0"/>
          </a:p>
        </p:txBody>
      </p:sp>
    </p:spTree>
    <p:extLst>
      <p:ext uri="{BB962C8B-B14F-4D97-AF65-F5344CB8AC3E}">
        <p14:creationId xmlns:p14="http://schemas.microsoft.com/office/powerpoint/2010/main" val="93327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50292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4572000"/>
            <a:ext cx="8001000" cy="1477328"/>
          </a:xfrm>
          <a:prstGeom prst="rect">
            <a:avLst/>
          </a:prstGeom>
        </p:spPr>
        <p:txBody>
          <a:bodyPr wrap="square">
            <a:spAutoFit/>
          </a:bodyPr>
          <a:lstStyle/>
          <a:p>
            <a:pPr algn="just"/>
            <a:r>
              <a:rPr lang="en-US" dirty="0" smtClean="0">
                <a:effectLst/>
              </a:rPr>
              <a:t>It’s named as </a:t>
            </a:r>
            <a:r>
              <a:rPr lang="en-US" dirty="0" err="1" smtClean="0">
                <a:effectLst/>
              </a:rPr>
              <a:t>HashMap</a:t>
            </a:r>
            <a:r>
              <a:rPr lang="en-US" dirty="0" smtClean="0">
                <a:effectLst/>
              </a:rPr>
              <a:t> because it uses a technique called Hashing. Hashing is a process of converting a larger String to a smaller one by keeping the value of the String as constant. The resulting compressed value helps in indexing and faster searches.</a:t>
            </a:r>
          </a:p>
          <a:p>
            <a:pPr algn="just"/>
            <a:r>
              <a:rPr lang="en-US" dirty="0" smtClean="0">
                <a:effectLst/>
              </a:rPr>
              <a:t>With this, now let’s know the various features of </a:t>
            </a:r>
            <a:r>
              <a:rPr lang="en-US" dirty="0" err="1" smtClean="0">
                <a:effectLst/>
              </a:rPr>
              <a:t>HashMap</a:t>
            </a:r>
            <a:r>
              <a:rPr lang="en-US" dirty="0" smtClean="0">
                <a:effectLst/>
              </a:rPr>
              <a:t> in Java.</a:t>
            </a:r>
            <a:endParaRPr lang="en-US" dirty="0">
              <a:effectLst/>
            </a:endParaRPr>
          </a:p>
        </p:txBody>
      </p:sp>
    </p:spTree>
    <p:extLst>
      <p:ext uri="{BB962C8B-B14F-4D97-AF65-F5344CB8AC3E}">
        <p14:creationId xmlns:p14="http://schemas.microsoft.com/office/powerpoint/2010/main" val="150177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Features of </a:t>
            </a:r>
            <a:r>
              <a:rPr lang="en-US" b="1" dirty="0" err="1" smtClean="0">
                <a:effectLst/>
              </a:rPr>
              <a:t>HashMap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Hash Map is a part of a </a:t>
            </a:r>
            <a:r>
              <a:rPr lang="en-US" dirty="0" err="1" smtClean="0">
                <a:effectLst/>
              </a:rPr>
              <a:t>util</a:t>
            </a:r>
            <a:r>
              <a:rPr lang="en-US" dirty="0" smtClean="0">
                <a:effectLst/>
              </a:rPr>
              <a:t> package in Java.</a:t>
            </a:r>
          </a:p>
          <a:p>
            <a:r>
              <a:rPr lang="en-US" dirty="0" err="1" smtClean="0">
                <a:effectLst/>
              </a:rPr>
              <a:t>HashMap</a:t>
            </a:r>
            <a:r>
              <a:rPr lang="en-US" dirty="0" smtClean="0">
                <a:effectLst/>
              </a:rPr>
              <a:t> extends an abstract class </a:t>
            </a:r>
            <a:r>
              <a:rPr lang="en-US" dirty="0" err="1" smtClean="0">
                <a:effectLst/>
              </a:rPr>
              <a:t>AbstractMap</a:t>
            </a:r>
            <a:r>
              <a:rPr lang="en-US" dirty="0" smtClean="0">
                <a:effectLst/>
              </a:rPr>
              <a:t> which also provides an incomplete implementation of Map interface.</a:t>
            </a:r>
          </a:p>
          <a:p>
            <a:r>
              <a:rPr lang="en-US" dirty="0" smtClean="0">
                <a:effectLst/>
              </a:rPr>
              <a:t>It also implements </a:t>
            </a:r>
            <a:r>
              <a:rPr lang="en-US" dirty="0" err="1" smtClean="0">
                <a:effectLst/>
              </a:rPr>
              <a:t>Cloneable</a:t>
            </a:r>
            <a:r>
              <a:rPr lang="en-US" dirty="0" smtClean="0">
                <a:effectLst/>
              </a:rPr>
              <a:t> and Serializable K and V in the above definition represent Key and Value respectively.</a:t>
            </a:r>
          </a:p>
          <a:p>
            <a:r>
              <a:rPr lang="en-US" dirty="0" err="1" smtClean="0">
                <a:effectLst/>
              </a:rPr>
              <a:t>HashMap</a:t>
            </a:r>
            <a:r>
              <a:rPr lang="en-US" dirty="0" smtClean="0">
                <a:effectLst/>
              </a:rPr>
              <a:t> doesn’t allow duplicate keys but allows duplicate values. That means A single key can’t contain more than 1 value but more than 1 key can contain a single value.</a:t>
            </a:r>
          </a:p>
          <a:p>
            <a:r>
              <a:rPr lang="en-US" dirty="0" err="1" smtClean="0">
                <a:effectLst/>
              </a:rPr>
              <a:t>HashMap</a:t>
            </a:r>
            <a:r>
              <a:rPr lang="en-US" dirty="0" smtClean="0">
                <a:effectLst/>
              </a:rPr>
              <a:t> allows only null key but multiple null values can be used.</a:t>
            </a:r>
          </a:p>
          <a:p>
            <a:r>
              <a:rPr lang="en-US" dirty="0" smtClean="0">
                <a:effectLst/>
              </a:rPr>
              <a:t>This class makes no guarantees as to the order of the map; in particular, it does not guarantee that the order will remain constant over time. It is roughly similar to Hash Table but is unsynchronized.</a:t>
            </a:r>
          </a:p>
          <a:p>
            <a:r>
              <a:rPr lang="en-US" dirty="0" smtClean="0">
                <a:effectLst/>
              </a:rPr>
              <a:t>Now that you know what is </a:t>
            </a:r>
            <a:r>
              <a:rPr lang="en-US" dirty="0" err="1" smtClean="0">
                <a:effectLst/>
              </a:rPr>
              <a:t>Hashmap</a:t>
            </a:r>
            <a:r>
              <a:rPr lang="en-US" dirty="0" smtClean="0">
                <a:effectLst/>
              </a:rPr>
              <a:t> and its various features, let’s move further and understand the performance of Java </a:t>
            </a:r>
            <a:r>
              <a:rPr lang="en-US" dirty="0" err="1" smtClean="0">
                <a:effectLst/>
              </a:rPr>
              <a:t>Hashmap</a:t>
            </a:r>
            <a:r>
              <a:rPr lang="en-US" dirty="0" smtClean="0">
                <a:effectLst/>
              </a:rPr>
              <a:t>.</a:t>
            </a:r>
          </a:p>
          <a:p>
            <a:endParaRPr lang="en-US" dirty="0"/>
          </a:p>
        </p:txBody>
      </p:sp>
    </p:spTree>
    <p:extLst>
      <p:ext uri="{BB962C8B-B14F-4D97-AF65-F5344CB8AC3E}">
        <p14:creationId xmlns:p14="http://schemas.microsoft.com/office/powerpoint/2010/main" val="159957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Performance of Java </a:t>
            </a:r>
            <a:r>
              <a:rPr lang="en-US" b="1" dirty="0" err="1" smtClean="0">
                <a:effectLst/>
              </a:rPr>
              <a:t>HashMap</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effectLst/>
              </a:rPr>
              <a:t>Performance mainly depends on 2 parameters:</a:t>
            </a:r>
          </a:p>
          <a:p>
            <a:r>
              <a:rPr lang="en-US" b="1" dirty="0" smtClean="0">
                <a:effectLst/>
              </a:rPr>
              <a:t>Initial Capacity</a:t>
            </a:r>
            <a:r>
              <a:rPr lang="en-US" dirty="0" smtClean="0">
                <a:effectLst/>
              </a:rPr>
              <a:t>: Capacity is simply the number of buckets whereas the </a:t>
            </a:r>
            <a:r>
              <a:rPr lang="en-US" i="1" dirty="0" smtClean="0">
                <a:effectLst/>
              </a:rPr>
              <a:t>Initial Capacity</a:t>
            </a:r>
            <a:r>
              <a:rPr lang="en-US" dirty="0" smtClean="0">
                <a:effectLst/>
              </a:rPr>
              <a:t> is the capacity of </a:t>
            </a:r>
            <a:r>
              <a:rPr lang="en-US" dirty="0" err="1" smtClean="0">
                <a:effectLst/>
              </a:rPr>
              <a:t>HashMap</a:t>
            </a:r>
            <a:r>
              <a:rPr lang="en-US" dirty="0" smtClean="0">
                <a:effectLst/>
              </a:rPr>
              <a:t> instance when it is created.</a:t>
            </a:r>
          </a:p>
          <a:p>
            <a:r>
              <a:rPr lang="en-US" b="1" dirty="0" smtClean="0">
                <a:effectLst/>
              </a:rPr>
              <a:t>Load Factor:</a:t>
            </a:r>
            <a:r>
              <a:rPr lang="en-US" dirty="0" smtClean="0">
                <a:effectLst/>
              </a:rPr>
              <a:t> The </a:t>
            </a:r>
            <a:r>
              <a:rPr lang="en-US" i="1" dirty="0" smtClean="0">
                <a:effectLst/>
              </a:rPr>
              <a:t>Load Factor</a:t>
            </a:r>
            <a:r>
              <a:rPr lang="en-US" dirty="0" smtClean="0">
                <a:effectLst/>
              </a:rPr>
              <a:t> is a measure that when rehashing should be done. Rehashing is a process of increasing the capacity. In </a:t>
            </a:r>
            <a:r>
              <a:rPr lang="en-US" dirty="0" err="1" smtClean="0">
                <a:effectLst/>
              </a:rPr>
              <a:t>HashMap</a:t>
            </a:r>
            <a:r>
              <a:rPr lang="en-US" dirty="0" smtClean="0">
                <a:effectLst/>
              </a:rPr>
              <a:t> capacity is multiplied by 2. Load Factor is also a measure in deciding what fraction of the </a:t>
            </a:r>
            <a:r>
              <a:rPr lang="en-US" dirty="0" err="1" smtClean="0">
                <a:effectLst/>
              </a:rPr>
              <a:t>HashMap</a:t>
            </a:r>
            <a:r>
              <a:rPr lang="en-US" dirty="0" smtClean="0">
                <a:effectLst/>
              </a:rPr>
              <a:t> is allowed to fill before rehashing. When the number of entries in the </a:t>
            </a:r>
            <a:r>
              <a:rPr lang="en-US" dirty="0" err="1" smtClean="0">
                <a:effectLst/>
              </a:rPr>
              <a:t>HashMap</a:t>
            </a:r>
            <a:r>
              <a:rPr lang="en-US" dirty="0" smtClean="0">
                <a:effectLst/>
              </a:rPr>
              <a:t> increases, the product of current capacity and Load Factor capacity also increases. That implies rehashing is done.</a:t>
            </a:r>
          </a:p>
          <a:p>
            <a:r>
              <a:rPr lang="en-US" b="1" i="1" dirty="0" smtClean="0">
                <a:effectLst/>
              </a:rPr>
              <a:t>Note</a:t>
            </a:r>
            <a:r>
              <a:rPr lang="en-US" i="1" dirty="0" smtClean="0">
                <a:effectLst/>
              </a:rPr>
              <a:t>: If the initial capacity is kept higher then rehashing will never be done. But by keeping it higher it increases the time complexity of iteration. So it should be chosen very cleverly to increase performance. The expected number of values should be taken into account to set initial capacity. Most generally preferred load factor value is 0.75 which provides a good deal between time and space costs. Load factor’s value varies between 0 and 1.</a:t>
            </a:r>
            <a:endParaRPr lang="en-US" dirty="0" smtClean="0">
              <a:effectLst/>
            </a:endParaRPr>
          </a:p>
          <a:p>
            <a:endParaRPr lang="en-US" dirty="0"/>
          </a:p>
        </p:txBody>
      </p:sp>
    </p:spTree>
    <p:extLst>
      <p:ext uri="{BB962C8B-B14F-4D97-AF65-F5344CB8AC3E}">
        <p14:creationId xmlns:p14="http://schemas.microsoft.com/office/powerpoint/2010/main" val="269895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Constructors in </a:t>
            </a:r>
            <a:r>
              <a:rPr lang="en-US" b="1" dirty="0" err="1" smtClean="0">
                <a:effectLst/>
              </a:rPr>
              <a:t>HashMap</a:t>
            </a:r>
            <a:endParaRPr lang="en-US" dirty="0"/>
          </a:p>
        </p:txBody>
      </p:sp>
      <p:sp>
        <p:nvSpPr>
          <p:cNvPr id="3" name="Content Placeholder 2"/>
          <p:cNvSpPr>
            <a:spLocks noGrp="1"/>
          </p:cNvSpPr>
          <p:nvPr>
            <p:ph idx="1"/>
          </p:nvPr>
        </p:nvSpPr>
        <p:spPr/>
        <p:txBody>
          <a:bodyPr/>
          <a:lstStyle/>
          <a:p>
            <a:r>
              <a:rPr lang="en-US" dirty="0" err="1" smtClean="0">
                <a:effectLst/>
              </a:rPr>
              <a:t>HashMap</a:t>
            </a:r>
            <a:r>
              <a:rPr lang="en-US" dirty="0" smtClean="0">
                <a:effectLst/>
              </a:rPr>
              <a:t> provides four constructors and the access modifier of each of them is public: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1352229"/>
              </p:ext>
            </p:extLst>
          </p:nvPr>
        </p:nvGraphicFramePr>
        <p:xfrm>
          <a:off x="609600" y="2895600"/>
          <a:ext cx="8229600" cy="3200400"/>
        </p:xfrm>
        <a:graphic>
          <a:graphicData uri="http://schemas.openxmlformats.org/drawingml/2006/table">
            <a:tbl>
              <a:tblPr/>
              <a:tblGrid>
                <a:gridCol w="2468880"/>
                <a:gridCol w="5760720"/>
              </a:tblGrid>
              <a:tr h="0">
                <a:tc>
                  <a:txBody>
                    <a:bodyPr/>
                    <a:lstStyle/>
                    <a:p>
                      <a:r>
                        <a:rPr lang="en-US" b="1">
                          <a:effectLst/>
                        </a:rPr>
                        <a:t>Constructors</a:t>
                      </a:r>
                      <a:endParaRPr lang="en-US">
                        <a:effectLst/>
                      </a:endParaRPr>
                    </a:p>
                  </a:txBody>
                  <a:tcPr anchor="ctr">
                    <a:lnL>
                      <a:noFill/>
                    </a:lnL>
                    <a:lnR>
                      <a:noFill/>
                    </a:lnR>
                    <a:lnT>
                      <a:noFill/>
                    </a:lnT>
                    <a:lnB>
                      <a:noFill/>
                    </a:lnB>
                  </a:tcPr>
                </a:tc>
                <a:tc>
                  <a:txBody>
                    <a:bodyPr/>
                    <a:lstStyle/>
                    <a:p>
                      <a:r>
                        <a:rPr lang="en-US" b="1">
                          <a:effectLst/>
                        </a:rPr>
                        <a:t>Description</a:t>
                      </a:r>
                      <a:endParaRPr lang="en-US">
                        <a:effectLst/>
                      </a:endParaRPr>
                    </a:p>
                  </a:txBody>
                  <a:tcPr anchor="ctr">
                    <a:lnL>
                      <a:noFill/>
                    </a:lnL>
                    <a:lnR>
                      <a:noFill/>
                    </a:lnR>
                    <a:lnT>
                      <a:noFill/>
                    </a:lnT>
                    <a:lnB>
                      <a:noFill/>
                    </a:lnB>
                  </a:tcPr>
                </a:tc>
              </a:tr>
              <a:tr h="0">
                <a:tc>
                  <a:txBody>
                    <a:bodyPr/>
                    <a:lstStyle/>
                    <a:p>
                      <a:r>
                        <a:rPr lang="en-US" b="1">
                          <a:effectLst/>
                        </a:rPr>
                        <a:t>1. HashMap()</a:t>
                      </a:r>
                      <a:endParaRPr lang="en-US">
                        <a:effectLst/>
                      </a:endParaRPr>
                    </a:p>
                  </a:txBody>
                  <a:tcPr anchor="ctr">
                    <a:lnL>
                      <a:noFill/>
                    </a:lnL>
                    <a:lnR>
                      <a:noFill/>
                    </a:lnR>
                    <a:lnT>
                      <a:noFill/>
                    </a:lnT>
                    <a:lnB>
                      <a:noFill/>
                    </a:lnB>
                  </a:tcPr>
                </a:tc>
                <a:tc>
                  <a:txBody>
                    <a:bodyPr/>
                    <a:lstStyle/>
                    <a:p>
                      <a:r>
                        <a:rPr lang="en-US">
                          <a:effectLst/>
                        </a:rPr>
                        <a:t>It is the default constructor which creates an instance of HashMap with initial capacity 16 and load factor 0.75.</a:t>
                      </a:r>
                    </a:p>
                  </a:txBody>
                  <a:tcPr anchor="ctr">
                    <a:lnL>
                      <a:noFill/>
                    </a:lnL>
                    <a:lnR>
                      <a:noFill/>
                    </a:lnR>
                    <a:lnT>
                      <a:noFill/>
                    </a:lnT>
                    <a:lnB>
                      <a:noFill/>
                    </a:lnB>
                  </a:tcPr>
                </a:tc>
              </a:tr>
              <a:tr h="0">
                <a:tc>
                  <a:txBody>
                    <a:bodyPr/>
                    <a:lstStyle/>
                    <a:p>
                      <a:r>
                        <a:rPr lang="en-US" b="1">
                          <a:effectLst/>
                        </a:rPr>
                        <a:t>2. HashMap(int initial capacity)</a:t>
                      </a:r>
                      <a:endParaRPr lang="en-US">
                        <a:effectLst/>
                      </a:endParaRPr>
                    </a:p>
                  </a:txBody>
                  <a:tcPr anchor="ctr">
                    <a:lnL>
                      <a:noFill/>
                    </a:lnL>
                    <a:lnR>
                      <a:noFill/>
                    </a:lnR>
                    <a:lnT>
                      <a:noFill/>
                    </a:lnT>
                    <a:lnB>
                      <a:noFill/>
                    </a:lnB>
                  </a:tcPr>
                </a:tc>
                <a:tc>
                  <a:txBody>
                    <a:bodyPr/>
                    <a:lstStyle/>
                    <a:p>
                      <a:r>
                        <a:rPr lang="en-US">
                          <a:effectLst/>
                        </a:rPr>
                        <a:t>This is used to create a HashMap instance with specified initial capacity and load factor 0.75</a:t>
                      </a:r>
                    </a:p>
                  </a:txBody>
                  <a:tcPr anchor="ctr">
                    <a:lnL>
                      <a:noFill/>
                    </a:lnL>
                    <a:lnR>
                      <a:noFill/>
                    </a:lnR>
                    <a:lnT>
                      <a:noFill/>
                    </a:lnT>
                    <a:lnB>
                      <a:noFill/>
                    </a:lnB>
                  </a:tcPr>
                </a:tc>
              </a:tr>
              <a:tr h="0">
                <a:tc>
                  <a:txBody>
                    <a:bodyPr/>
                    <a:lstStyle/>
                    <a:p>
                      <a:r>
                        <a:rPr lang="en-US" b="1">
                          <a:effectLst/>
                        </a:rPr>
                        <a:t>3. HashMap(int initial capacity, float load factor)</a:t>
                      </a:r>
                      <a:endParaRPr lang="en-US">
                        <a:effectLst/>
                      </a:endParaRPr>
                    </a:p>
                  </a:txBody>
                  <a:tcPr anchor="ctr">
                    <a:lnL>
                      <a:noFill/>
                    </a:lnL>
                    <a:lnR>
                      <a:noFill/>
                    </a:lnR>
                    <a:lnT>
                      <a:noFill/>
                    </a:lnT>
                    <a:lnB>
                      <a:noFill/>
                    </a:lnB>
                  </a:tcPr>
                </a:tc>
                <a:tc>
                  <a:txBody>
                    <a:bodyPr/>
                    <a:lstStyle/>
                    <a:p>
                      <a:r>
                        <a:rPr lang="en-US">
                          <a:effectLst/>
                        </a:rPr>
                        <a:t>It creates a HashMap instance with specified initial capacity and specified load factor.</a:t>
                      </a:r>
                    </a:p>
                  </a:txBody>
                  <a:tcPr anchor="ctr">
                    <a:lnL>
                      <a:noFill/>
                    </a:lnL>
                    <a:lnR>
                      <a:noFill/>
                    </a:lnR>
                    <a:lnT>
                      <a:noFill/>
                    </a:lnT>
                    <a:lnB>
                      <a:noFill/>
                    </a:lnB>
                  </a:tcPr>
                </a:tc>
              </a:tr>
              <a:tr h="0">
                <a:tc>
                  <a:txBody>
                    <a:bodyPr/>
                    <a:lstStyle/>
                    <a:p>
                      <a:r>
                        <a:rPr lang="en-US" b="1">
                          <a:effectLst/>
                        </a:rPr>
                        <a:t>4. HashMap(Map map)</a:t>
                      </a:r>
                      <a:endParaRPr lang="en-US">
                        <a:effectLst/>
                      </a:endParaRPr>
                    </a:p>
                  </a:txBody>
                  <a:tcPr anchor="ctr">
                    <a:lnL>
                      <a:noFill/>
                    </a:lnL>
                    <a:lnR>
                      <a:noFill/>
                    </a:lnR>
                    <a:lnT>
                      <a:noFill/>
                    </a:lnT>
                    <a:lnB>
                      <a:noFill/>
                    </a:lnB>
                  </a:tcPr>
                </a:tc>
                <a:tc>
                  <a:txBody>
                    <a:bodyPr/>
                    <a:lstStyle/>
                    <a:p>
                      <a:r>
                        <a:rPr lang="en-US" dirty="0">
                          <a:effectLst/>
                        </a:rPr>
                        <a:t>It creates an instance of </a:t>
                      </a:r>
                      <a:r>
                        <a:rPr lang="en-US" dirty="0" err="1">
                          <a:effectLst/>
                        </a:rPr>
                        <a:t>HashMap</a:t>
                      </a:r>
                      <a:r>
                        <a:rPr lang="en-US" dirty="0">
                          <a:effectLst/>
                        </a:rPr>
                        <a:t> with the same mappings as a specified map.</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8485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Hashmap1.java</a:t>
            </a:r>
            <a:endParaRPr lang="en-US" dirty="0"/>
          </a:p>
        </p:txBody>
      </p:sp>
    </p:spTree>
    <p:extLst>
      <p:ext uri="{BB962C8B-B14F-4D97-AF65-F5344CB8AC3E}">
        <p14:creationId xmlns:p14="http://schemas.microsoft.com/office/powerpoint/2010/main" val="330347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221</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HashMap is a Map-based collection class in Java which is used to store data in Key &amp; Value pairs. It also helps in implementing the Map interface in Java. </vt:lpstr>
      <vt:lpstr>PowerPoint Presentation</vt:lpstr>
      <vt:lpstr>Features of HashMap</vt:lpstr>
      <vt:lpstr>Performance of Java HashMap</vt:lpstr>
      <vt:lpstr>Constructors in HashMap</vt:lpstr>
      <vt:lpstr>Program</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dc:creator>
  <cp:lastModifiedBy>Bhumika</cp:lastModifiedBy>
  <cp:revision>2</cp:revision>
  <dcterms:created xsi:type="dcterms:W3CDTF">2019-11-19T09:55:26Z</dcterms:created>
  <dcterms:modified xsi:type="dcterms:W3CDTF">2019-11-20T05:46:29Z</dcterms:modified>
</cp:coreProperties>
</file>