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6" r:id="rId33"/>
    <p:sldId id="297" r:id="rId34"/>
    <p:sldId id="298" r:id="rId35"/>
  </p:sldIdLst>
  <p:sldSz cx="9144000" cy="6858000" type="screen4x3"/>
  <p:notesSz cx="9144000" cy="6858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50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9341" y="482930"/>
            <a:ext cx="546531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9625" y="5562600"/>
            <a:ext cx="714374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115050"/>
            <a:ext cx="1190625" cy="742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71575" y="6124575"/>
            <a:ext cx="7286625" cy="219075"/>
          </a:xfrm>
          <a:custGeom>
            <a:avLst/>
            <a:gdLst/>
            <a:ahLst/>
            <a:cxnLst/>
            <a:rect l="l" t="t" r="r" b="b"/>
            <a:pathLst>
              <a:path w="7286625" h="219075">
                <a:moveTo>
                  <a:pt x="0" y="219075"/>
                </a:moveTo>
                <a:lnTo>
                  <a:pt x="31943" y="197890"/>
                </a:lnTo>
                <a:lnTo>
                  <a:pt x="80357" y="182008"/>
                </a:lnTo>
                <a:lnTo>
                  <a:pt x="121535" y="181171"/>
                </a:lnTo>
                <a:lnTo>
                  <a:pt x="190500" y="180975"/>
                </a:lnTo>
                <a:lnTo>
                  <a:pt x="2790825" y="171450"/>
                </a:lnTo>
                <a:lnTo>
                  <a:pt x="2824126" y="166467"/>
                </a:lnTo>
                <a:lnTo>
                  <a:pt x="2857404" y="161339"/>
                </a:lnTo>
                <a:lnTo>
                  <a:pt x="2890730" y="156503"/>
                </a:lnTo>
                <a:lnTo>
                  <a:pt x="2968855" y="148366"/>
                </a:lnTo>
                <a:lnTo>
                  <a:pt x="3019069" y="144987"/>
                </a:lnTo>
                <a:lnTo>
                  <a:pt x="3072358" y="142132"/>
                </a:lnTo>
                <a:lnTo>
                  <a:pt x="3126262" y="139670"/>
                </a:lnTo>
                <a:lnTo>
                  <a:pt x="3178323" y="137473"/>
                </a:lnTo>
                <a:lnTo>
                  <a:pt x="3226080" y="135409"/>
                </a:lnTo>
                <a:lnTo>
                  <a:pt x="3267075" y="133350"/>
                </a:lnTo>
                <a:lnTo>
                  <a:pt x="3298031" y="131311"/>
                </a:lnTo>
                <a:lnTo>
                  <a:pt x="3328987" y="128892"/>
                </a:lnTo>
                <a:lnTo>
                  <a:pt x="3359943" y="126320"/>
                </a:lnTo>
                <a:lnTo>
                  <a:pt x="3390900" y="123825"/>
                </a:lnTo>
                <a:lnTo>
                  <a:pt x="3439830" y="114807"/>
                </a:lnTo>
                <a:lnTo>
                  <a:pt x="3483511" y="106874"/>
                </a:lnTo>
                <a:lnTo>
                  <a:pt x="3525012" y="100012"/>
                </a:lnTo>
                <a:lnTo>
                  <a:pt x="3567401" y="94208"/>
                </a:lnTo>
                <a:lnTo>
                  <a:pt x="3613749" y="89450"/>
                </a:lnTo>
                <a:lnTo>
                  <a:pt x="3667125" y="85725"/>
                </a:lnTo>
                <a:lnTo>
                  <a:pt x="3838575" y="76200"/>
                </a:lnTo>
                <a:lnTo>
                  <a:pt x="3884361" y="73199"/>
                </a:lnTo>
                <a:lnTo>
                  <a:pt x="3924818" y="70518"/>
                </a:lnTo>
                <a:lnTo>
                  <a:pt x="3991004" y="66048"/>
                </a:lnTo>
                <a:lnTo>
                  <a:pt x="4039658" y="62653"/>
                </a:lnTo>
                <a:lnTo>
                  <a:pt x="4085284" y="59276"/>
                </a:lnTo>
                <a:lnTo>
                  <a:pt x="4126789" y="57461"/>
                </a:lnTo>
                <a:lnTo>
                  <a:pt x="4174490" y="55922"/>
                </a:lnTo>
                <a:lnTo>
                  <a:pt x="4224855" y="54043"/>
                </a:lnTo>
                <a:lnTo>
                  <a:pt x="4293017" y="51323"/>
                </a:lnTo>
                <a:lnTo>
                  <a:pt x="4334561" y="49605"/>
                </a:lnTo>
                <a:lnTo>
                  <a:pt x="4381500" y="47625"/>
                </a:lnTo>
                <a:lnTo>
                  <a:pt x="4424362" y="45609"/>
                </a:lnTo>
                <a:lnTo>
                  <a:pt x="4467225" y="43286"/>
                </a:lnTo>
                <a:lnTo>
                  <a:pt x="4510087" y="40750"/>
                </a:lnTo>
                <a:lnTo>
                  <a:pt x="4552950" y="38100"/>
                </a:lnTo>
                <a:lnTo>
                  <a:pt x="4619577" y="32923"/>
                </a:lnTo>
                <a:lnTo>
                  <a:pt x="4652908" y="30379"/>
                </a:lnTo>
                <a:lnTo>
                  <a:pt x="4686300" y="28575"/>
                </a:lnTo>
                <a:lnTo>
                  <a:pt x="5562600" y="0"/>
                </a:lnTo>
                <a:lnTo>
                  <a:pt x="6486525" y="9525"/>
                </a:lnTo>
                <a:lnTo>
                  <a:pt x="6534340" y="12430"/>
                </a:lnTo>
                <a:lnTo>
                  <a:pt x="6581775" y="19050"/>
                </a:lnTo>
                <a:lnTo>
                  <a:pt x="6623438" y="27635"/>
                </a:lnTo>
                <a:lnTo>
                  <a:pt x="6648259" y="37942"/>
                </a:lnTo>
                <a:lnTo>
                  <a:pt x="6654870" y="41181"/>
                </a:lnTo>
                <a:lnTo>
                  <a:pt x="6715125" y="47625"/>
                </a:lnTo>
                <a:lnTo>
                  <a:pt x="6798603" y="52090"/>
                </a:lnTo>
                <a:lnTo>
                  <a:pt x="6852401" y="54379"/>
                </a:lnTo>
                <a:lnTo>
                  <a:pt x="6910757" y="56636"/>
                </a:lnTo>
                <a:lnTo>
                  <a:pt x="6971061" y="58812"/>
                </a:lnTo>
                <a:lnTo>
                  <a:pt x="7030702" y="60854"/>
                </a:lnTo>
                <a:lnTo>
                  <a:pt x="7087070" y="62713"/>
                </a:lnTo>
                <a:lnTo>
                  <a:pt x="7137553" y="64336"/>
                </a:lnTo>
                <a:lnTo>
                  <a:pt x="7179541" y="65674"/>
                </a:lnTo>
                <a:lnTo>
                  <a:pt x="7210425" y="66675"/>
                </a:lnTo>
                <a:lnTo>
                  <a:pt x="7232653" y="74297"/>
                </a:lnTo>
                <a:lnTo>
                  <a:pt x="7243286" y="76890"/>
                </a:lnTo>
                <a:lnTo>
                  <a:pt x="7256537" y="76756"/>
                </a:lnTo>
                <a:lnTo>
                  <a:pt x="7286625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792" y="58355"/>
            <a:ext cx="1579454" cy="1563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617" y="147650"/>
            <a:ext cx="6620764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775" y="1425601"/>
            <a:ext cx="4906009" cy="465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526" y="1676336"/>
            <a:ext cx="4030223" cy="4233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9848" y="3017266"/>
            <a:ext cx="5463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Memory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5716" y="154146"/>
            <a:ext cx="6051550" cy="1417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343025">
              <a:lnSpc>
                <a:spcPts val="3600"/>
              </a:lnSpc>
              <a:spcBef>
                <a:spcPts val="380"/>
              </a:spcBef>
            </a:pPr>
            <a:r>
              <a:rPr sz="3150" i="1" spc="-75" dirty="0">
                <a:solidFill>
                  <a:srgbClr val="888888"/>
                </a:solidFill>
                <a:latin typeface="Arial"/>
                <a:cs typeface="Arial"/>
              </a:rPr>
              <a:t>Operating </a:t>
            </a:r>
            <a:r>
              <a:rPr sz="3150" i="1" spc="-80" dirty="0">
                <a:solidFill>
                  <a:srgbClr val="888888"/>
                </a:solidFill>
                <a:latin typeface="Arial"/>
                <a:cs typeface="Arial"/>
              </a:rPr>
              <a:t>Systems:  </a:t>
            </a:r>
            <a:r>
              <a:rPr sz="3150" i="1" spc="-70" dirty="0">
                <a:solidFill>
                  <a:srgbClr val="888888"/>
                </a:solidFill>
                <a:latin typeface="Arial"/>
                <a:cs typeface="Arial"/>
              </a:rPr>
              <a:t>Internals </a:t>
            </a:r>
            <a:r>
              <a:rPr sz="3150" i="1" spc="-85" dirty="0">
                <a:solidFill>
                  <a:srgbClr val="888888"/>
                </a:solidFill>
                <a:latin typeface="Arial"/>
                <a:cs typeface="Arial"/>
              </a:rPr>
              <a:t>and </a:t>
            </a:r>
            <a:r>
              <a:rPr sz="3150" i="1" spc="-80" dirty="0">
                <a:solidFill>
                  <a:srgbClr val="888888"/>
                </a:solidFill>
                <a:latin typeface="Arial"/>
                <a:cs typeface="Arial"/>
              </a:rPr>
              <a:t>Design </a:t>
            </a:r>
            <a:r>
              <a:rPr sz="3150" i="1" spc="-65" dirty="0">
                <a:solidFill>
                  <a:srgbClr val="888888"/>
                </a:solidFill>
                <a:latin typeface="Arial"/>
                <a:cs typeface="Arial"/>
              </a:rPr>
              <a:t>Principles,</a:t>
            </a:r>
            <a:r>
              <a:rPr sz="3150" i="1" spc="-2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150" i="1" spc="-85" dirty="0">
                <a:solidFill>
                  <a:srgbClr val="888888"/>
                </a:solidFill>
                <a:latin typeface="Arial"/>
                <a:cs typeface="Arial"/>
              </a:rPr>
              <a:t>6/E</a:t>
            </a:r>
            <a:endParaRPr sz="3150">
              <a:latin typeface="Arial"/>
              <a:cs typeface="Arial"/>
            </a:endParaRPr>
          </a:p>
          <a:p>
            <a:pPr marL="1638935">
              <a:lnSpc>
                <a:spcPts val="3479"/>
              </a:lnSpc>
            </a:pPr>
            <a:r>
              <a:rPr sz="3000" dirty="0">
                <a:solidFill>
                  <a:srgbClr val="888888"/>
                </a:solidFill>
              </a:rPr>
              <a:t>William</a:t>
            </a:r>
            <a:r>
              <a:rPr sz="3000" spc="-45" dirty="0">
                <a:solidFill>
                  <a:srgbClr val="888888"/>
                </a:solidFill>
              </a:rPr>
              <a:t> </a:t>
            </a:r>
            <a:r>
              <a:rPr sz="3000" dirty="0">
                <a:solidFill>
                  <a:srgbClr val="888888"/>
                </a:solidFill>
              </a:rPr>
              <a:t>Stallings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482930"/>
            <a:ext cx="515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21358"/>
            <a:ext cx="7160260" cy="2591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5904" algn="l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ar-EG" sz="3200" spc="-5" dirty="0" smtClean="0">
                <a:latin typeface="Arial"/>
                <a:cs typeface="Arial"/>
              </a:rPr>
              <a:t>                                          </a:t>
            </a:r>
          </a:p>
          <a:p>
            <a:pPr marL="12700" marR="255904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 smtClean="0">
                <a:latin typeface="Arial"/>
                <a:cs typeface="Arial"/>
              </a:rPr>
              <a:t>Partitions</a:t>
            </a:r>
            <a:r>
              <a:rPr lang="ar-EG"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are </a:t>
            </a:r>
            <a:r>
              <a:rPr sz="3200" spc="-5" dirty="0" smtClean="0">
                <a:latin typeface="Arial"/>
                <a:cs typeface="Arial"/>
              </a:rPr>
              <a:t>of variable length and  number</a:t>
            </a:r>
            <a:r>
              <a:rPr lang="en-US" sz="3200" spc="-5" dirty="0" smtClean="0">
                <a:latin typeface="Arial"/>
                <a:cs typeface="Arial"/>
              </a:rPr>
              <a:t>.</a:t>
            </a:r>
            <a:endParaRPr sz="3200" dirty="0" smtClean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Process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allocated exactly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much  </a:t>
            </a:r>
            <a:r>
              <a:rPr sz="3200" dirty="0" smtClean="0">
                <a:latin typeface="Arial"/>
                <a:cs typeface="Arial"/>
              </a:rPr>
              <a:t>memory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required</a:t>
            </a:r>
            <a:r>
              <a:rPr lang="en-US" sz="3200" spc="-5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3365" marR="5080" indent="-147574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dirty="0"/>
              <a:t>Partitioning  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SzPct val="9552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5" dirty="0"/>
              <a:t>External</a:t>
            </a:r>
            <a:r>
              <a:rPr spc="-95" dirty="0"/>
              <a:t> </a:t>
            </a:r>
            <a:r>
              <a:rPr spc="-85" dirty="0"/>
              <a:t>Fragmentation</a:t>
            </a:r>
          </a:p>
          <a:p>
            <a:pPr marL="355600" marR="12065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0" i="0" spc="-5" dirty="0">
                <a:latin typeface="Arial"/>
                <a:cs typeface="Arial"/>
              </a:rPr>
              <a:t>Memory external </a:t>
            </a:r>
            <a:r>
              <a:rPr sz="3200" b="0" i="0" dirty="0">
                <a:latin typeface="Arial"/>
                <a:cs typeface="Arial"/>
              </a:rPr>
              <a:t>to all  processes is</a:t>
            </a:r>
            <a:r>
              <a:rPr sz="3200" b="0" i="0" spc="-114" dirty="0">
                <a:latin typeface="Arial"/>
                <a:cs typeface="Arial"/>
              </a:rPr>
              <a:t> </a:t>
            </a:r>
            <a:r>
              <a:rPr sz="3200" b="0" i="0" spc="-5" dirty="0">
                <a:latin typeface="Arial"/>
                <a:cs typeface="Arial"/>
              </a:rPr>
              <a:t>fragmented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765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0" i="0" dirty="0">
                <a:latin typeface="Arial"/>
                <a:cs typeface="Arial"/>
              </a:rPr>
              <a:t>Can resolve</a:t>
            </a:r>
            <a:r>
              <a:rPr sz="3200" b="0" i="0" spc="-65" dirty="0">
                <a:latin typeface="Arial"/>
                <a:cs typeface="Arial"/>
              </a:rPr>
              <a:t> </a:t>
            </a:r>
            <a:r>
              <a:rPr sz="3200" b="0" i="0" dirty="0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945"/>
              </a:lnSpc>
            </a:pPr>
            <a:r>
              <a:rPr spc="-90" dirty="0"/>
              <a:t>compaction</a:t>
            </a:r>
          </a:p>
          <a:p>
            <a:pPr marL="756285" marR="286385" lvl="1" indent="-286385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OS moves </a:t>
            </a:r>
            <a:r>
              <a:rPr sz="2800" dirty="0">
                <a:latin typeface="Arial"/>
                <a:cs typeface="Arial"/>
              </a:rPr>
              <a:t>processes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 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they are contiguous</a:t>
            </a:r>
            <a:endParaRPr sz="2800">
              <a:latin typeface="Arial"/>
              <a:cs typeface="Arial"/>
            </a:endParaRPr>
          </a:p>
          <a:p>
            <a:pPr marL="756285" marR="848994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35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consuming and  wastes CPU 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710" y="5867400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457200"/>
                </a:move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9710" y="1600200"/>
            <a:ext cx="1600200" cy="4724400"/>
          </a:xfrm>
          <a:custGeom>
            <a:avLst/>
            <a:gdLst/>
            <a:ahLst/>
            <a:cxnLst/>
            <a:rect l="l" t="t" r="r" b="b"/>
            <a:pathLst>
              <a:path w="1600200" h="4724400">
                <a:moveTo>
                  <a:pt x="0" y="4724400"/>
                </a:moveTo>
                <a:lnTo>
                  <a:pt x="1600200" y="4724400"/>
                </a:lnTo>
                <a:lnTo>
                  <a:pt x="16002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ln w="285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9710" y="16002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9710" y="16002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5055" y="1825878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(8M)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9710" y="3276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1000"/>
                </a:moveTo>
                <a:lnTo>
                  <a:pt x="1600200" y="381000"/>
                </a:lnTo>
                <a:lnTo>
                  <a:pt x="1600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9710" y="2362200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1600200" y="1295400"/>
                </a:lnTo>
                <a:lnTo>
                  <a:pt x="1600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92122" y="2751773"/>
            <a:ext cx="59626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spc="-5" dirty="0">
                <a:latin typeface="Arial"/>
                <a:cs typeface="Arial"/>
              </a:rPr>
              <a:t>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9710" y="41910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1000"/>
                </a:moveTo>
                <a:lnTo>
                  <a:pt x="1600200" y="381000"/>
                </a:lnTo>
                <a:lnTo>
                  <a:pt x="1600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9710" y="36576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9710" y="4572000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1600200" y="1295400"/>
                </a:lnTo>
                <a:lnTo>
                  <a:pt x="1600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9710" y="4572000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1600200" y="1295400"/>
                </a:lnTo>
                <a:lnTo>
                  <a:pt x="1600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79422" y="4927854"/>
            <a:ext cx="62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P3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1283" y="3795967"/>
            <a:ext cx="6483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Emp</a:t>
            </a:r>
            <a:r>
              <a:rPr sz="1800" spc="-2160" dirty="0">
                <a:latin typeface="Arial"/>
                <a:cs typeface="Arial"/>
              </a:rPr>
              <a:t>t</a:t>
            </a:r>
            <a:r>
              <a:rPr sz="2700" spc="-7" baseline="-15432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spc="-67" baseline="-1543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2967" y="4035932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15" dirty="0">
                <a:latin typeface="Arial"/>
                <a:cs typeface="Arial"/>
              </a:rPr>
              <a:t>(5</a:t>
            </a:r>
            <a:r>
              <a:rPr sz="2700" spc="-622" baseline="-15432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800" spc="-415" dirty="0">
                <a:latin typeface="Arial"/>
                <a:cs typeface="Arial"/>
              </a:rPr>
              <a:t>6</a:t>
            </a:r>
            <a:r>
              <a:rPr sz="2700" spc="-622" baseline="-1543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spc="-415" dirty="0">
                <a:latin typeface="Arial"/>
                <a:cs typeface="Arial"/>
              </a:rPr>
              <a:t>M</a:t>
            </a:r>
            <a:r>
              <a:rPr sz="2700" spc="-622" baseline="-1543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415" dirty="0">
                <a:latin typeface="Arial"/>
                <a:cs typeface="Arial"/>
              </a:rPr>
              <a:t>)</a:t>
            </a:r>
            <a:r>
              <a:rPr sz="2700" spc="-622" baseline="-15432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700" baseline="-1543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6560" y="5972047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Empty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(4M)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9710" y="365760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9710" y="365760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02967" y="3769232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6560" y="4218889"/>
            <a:ext cx="1207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Empty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(6M)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9710" y="23622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9710" y="23622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422" y="2526919"/>
            <a:ext cx="62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P2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6560" y="330441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Empty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(6M)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8194" y="6517335"/>
            <a:ext cx="193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Refer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Figure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7.4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482930"/>
            <a:ext cx="515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48625" cy="5309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0029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 smtClean="0">
                <a:latin typeface="Arial"/>
                <a:cs typeface="Arial"/>
              </a:rPr>
              <a:t>Operating </a:t>
            </a: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decide </a:t>
            </a:r>
            <a:r>
              <a:rPr sz="3200" spc="-5" dirty="0">
                <a:latin typeface="Arial"/>
                <a:cs typeface="Arial"/>
              </a:rPr>
              <a:t>which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free  </a:t>
            </a:r>
            <a:r>
              <a:rPr sz="3200" spc="-5" dirty="0">
                <a:latin typeface="Arial"/>
                <a:cs typeface="Arial"/>
              </a:rPr>
              <a:t>block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allocate </a:t>
            </a:r>
            <a:r>
              <a:rPr sz="3200" dirty="0">
                <a:latin typeface="Arial"/>
                <a:cs typeface="Arial"/>
              </a:rPr>
              <a:t>to 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process</a:t>
            </a:r>
            <a:r>
              <a:rPr lang="ar-EG" sz="3200" dirty="0" smtClean="0">
                <a:latin typeface="Arial"/>
                <a:cs typeface="Arial"/>
              </a:rPr>
              <a:t>:</a:t>
            </a:r>
          </a:p>
          <a:p>
            <a:pPr marL="12700" marR="240029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Best-fit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algorithm</a:t>
            </a:r>
            <a:r>
              <a:rPr lang="ar-EG" sz="3200" spc="-5" dirty="0" smtClean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927100" marR="5080" lvl="1" indent="-457200" algn="l" rtl="0">
              <a:lnSpc>
                <a:spcPct val="100000"/>
              </a:lnSpc>
              <a:spcBef>
                <a:spcPts val="690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Chooses the block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closest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to the  </a:t>
            </a:r>
            <a:r>
              <a:rPr sz="2800" dirty="0" smtClean="0">
                <a:latin typeface="Arial"/>
                <a:cs typeface="Arial"/>
              </a:rPr>
              <a:t>request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Worst </a:t>
            </a:r>
            <a:r>
              <a:rPr sz="2800" dirty="0">
                <a:latin typeface="Arial"/>
                <a:cs typeface="Arial"/>
              </a:rPr>
              <a:t>performer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overall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927100" marR="159385" lvl="1" indent="-457200" algn="l" rtl="0">
              <a:lnSpc>
                <a:spcPct val="100000"/>
              </a:lnSpc>
              <a:spcBef>
                <a:spcPts val="670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Since </a:t>
            </a:r>
            <a:r>
              <a:rPr sz="2800" dirty="0">
                <a:latin typeface="Arial"/>
                <a:cs typeface="Arial"/>
              </a:rPr>
              <a:t>smallest </a:t>
            </a:r>
            <a:r>
              <a:rPr sz="2800" spc="-5" dirty="0">
                <a:latin typeface="Arial"/>
                <a:cs typeface="Arial"/>
              </a:rPr>
              <a:t>block is found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process, the  smallest amount of fragmentation is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left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Memory compaction must be </a:t>
            </a:r>
            <a:r>
              <a:rPr sz="2800" dirty="0">
                <a:latin typeface="Arial"/>
                <a:cs typeface="Arial"/>
              </a:rPr>
              <a:t>done </a:t>
            </a:r>
            <a:r>
              <a:rPr sz="2800" spc="-5" dirty="0">
                <a:latin typeface="Arial"/>
                <a:cs typeface="Arial"/>
              </a:rPr>
              <a:t>more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often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482930"/>
            <a:ext cx="515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7732395" cy="389273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ar-EG" sz="3200" dirty="0" smtClean="0">
                <a:latin typeface="Arial"/>
                <a:cs typeface="Arial"/>
              </a:rPr>
              <a:t>:</a:t>
            </a:r>
            <a:r>
              <a:rPr sz="3200" dirty="0" smtClean="0">
                <a:latin typeface="Arial"/>
                <a:cs typeface="Arial"/>
              </a:rPr>
              <a:t>First-fit</a:t>
            </a:r>
            <a:r>
              <a:rPr sz="3200" spc="-45" dirty="0" smtClean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algorithm</a:t>
            </a:r>
            <a:endParaRPr sz="3200" dirty="0">
              <a:latin typeface="Arial"/>
              <a:cs typeface="Arial"/>
            </a:endParaRPr>
          </a:p>
          <a:p>
            <a:pPr marL="927100" marR="5080" lvl="1" indent="-457200" algn="l" rtl="0">
              <a:lnSpc>
                <a:spcPct val="100000"/>
              </a:lnSpc>
              <a:spcBef>
                <a:spcPts val="690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Scans </a:t>
            </a:r>
            <a:r>
              <a:rPr sz="2800" spc="-5" dirty="0">
                <a:latin typeface="Arial"/>
                <a:cs typeface="Arial"/>
              </a:rPr>
              <a:t>memory </a:t>
            </a:r>
            <a:r>
              <a:rPr sz="2800" dirty="0">
                <a:latin typeface="Arial"/>
                <a:cs typeface="Arial"/>
              </a:rPr>
              <a:t>form </a:t>
            </a:r>
            <a:r>
              <a:rPr sz="2800" spc="-5" dirty="0">
                <a:latin typeface="Arial"/>
                <a:cs typeface="Arial"/>
              </a:rPr>
              <a:t>the beginning and  </a:t>
            </a:r>
            <a:r>
              <a:rPr sz="2800" dirty="0">
                <a:latin typeface="Arial"/>
                <a:cs typeface="Arial"/>
              </a:rPr>
              <a:t>chooses the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dirty="0">
                <a:latin typeface="Arial"/>
                <a:cs typeface="Arial"/>
              </a:rPr>
              <a:t>available block </a:t>
            </a:r>
            <a:r>
              <a:rPr sz="2800" spc="-5" dirty="0">
                <a:latin typeface="Arial"/>
                <a:cs typeface="Arial"/>
              </a:rPr>
              <a:t>that is large  </a:t>
            </a:r>
            <a:r>
              <a:rPr sz="2800" dirty="0" smtClean="0">
                <a:latin typeface="Arial"/>
                <a:cs typeface="Arial"/>
              </a:rPr>
              <a:t>enough</a:t>
            </a:r>
            <a:r>
              <a:rPr lang="en-US" sz="280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lang="ar-EG" sz="2800" spc="-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Fastest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have many process </a:t>
            </a:r>
            <a:r>
              <a:rPr sz="2800" spc="-5" dirty="0">
                <a:latin typeface="Arial"/>
                <a:cs typeface="Arial"/>
              </a:rPr>
              <a:t>loaded in the </a:t>
            </a:r>
            <a:r>
              <a:rPr sz="2800" dirty="0">
                <a:latin typeface="Arial"/>
                <a:cs typeface="Arial"/>
              </a:rPr>
              <a:t>front  </a:t>
            </a:r>
            <a:r>
              <a:rPr sz="2800" spc="-5" dirty="0">
                <a:latin typeface="Arial"/>
                <a:cs typeface="Arial"/>
              </a:rPr>
              <a:t>end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memory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must be </a:t>
            </a:r>
            <a:r>
              <a:rPr sz="2800" dirty="0">
                <a:latin typeface="Arial"/>
                <a:cs typeface="Arial"/>
              </a:rPr>
              <a:t>searched over 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trying </a:t>
            </a:r>
            <a:r>
              <a:rPr sz="2800" spc="-5" dirty="0">
                <a:latin typeface="Arial"/>
                <a:cs typeface="Arial"/>
              </a:rPr>
              <a:t>to find a </a:t>
            </a:r>
            <a:r>
              <a:rPr sz="2800" dirty="0">
                <a:latin typeface="Arial"/>
                <a:cs typeface="Arial"/>
              </a:rPr>
              <a:t>free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block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482930"/>
            <a:ext cx="515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8016875" cy="451597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Next-fit</a:t>
            </a:r>
            <a:r>
              <a:rPr lang="ar-EG" sz="3200" dirty="0" smtClean="0">
                <a:latin typeface="Arial"/>
                <a:cs typeface="Arial"/>
              </a:rPr>
              <a:t>:</a:t>
            </a:r>
            <a:endParaRPr lang="ar-EG" sz="3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Scans </a:t>
            </a:r>
            <a:r>
              <a:rPr sz="2800" spc="-5" dirty="0">
                <a:latin typeface="Arial"/>
                <a:cs typeface="Arial"/>
              </a:rPr>
              <a:t>memory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the location of the last  </a:t>
            </a:r>
            <a:r>
              <a:rPr sz="2800" spc="-5" dirty="0" smtClean="0">
                <a:latin typeface="Arial"/>
                <a:cs typeface="Arial"/>
              </a:rPr>
              <a:t>placement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More </a:t>
            </a:r>
            <a:r>
              <a:rPr sz="2800" spc="-5" dirty="0">
                <a:latin typeface="Arial"/>
                <a:cs typeface="Arial"/>
              </a:rPr>
              <a:t>often allocate a block of memory at the  end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memory where the </a:t>
            </a:r>
            <a:r>
              <a:rPr sz="2800" dirty="0">
                <a:latin typeface="Arial"/>
                <a:cs typeface="Arial"/>
              </a:rPr>
              <a:t>largest </a:t>
            </a:r>
            <a:r>
              <a:rPr sz="2800" spc="-5" dirty="0">
                <a:latin typeface="Arial"/>
                <a:cs typeface="Arial"/>
              </a:rPr>
              <a:t>block is  </a:t>
            </a:r>
            <a:r>
              <a:rPr sz="2800" spc="-5" dirty="0" smtClean="0">
                <a:latin typeface="Arial"/>
                <a:cs typeface="Arial"/>
              </a:rPr>
              <a:t>found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largest </a:t>
            </a:r>
            <a:r>
              <a:rPr sz="2800" spc="-5" dirty="0">
                <a:latin typeface="Arial"/>
                <a:cs typeface="Arial"/>
              </a:rPr>
              <a:t>block of memory is broken up into  smaller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blocks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Compaction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required </a:t>
            </a:r>
            <a:r>
              <a:rPr sz="2800" spc="-5" dirty="0">
                <a:latin typeface="Arial"/>
                <a:cs typeface="Arial"/>
              </a:rPr>
              <a:t>to obtain a </a:t>
            </a:r>
            <a:r>
              <a:rPr sz="2800" dirty="0">
                <a:latin typeface="Arial"/>
                <a:cs typeface="Arial"/>
              </a:rPr>
              <a:t>large block  </a:t>
            </a:r>
            <a:r>
              <a:rPr sz="2800" spc="-5" dirty="0">
                <a:latin typeface="Arial"/>
                <a:cs typeface="Arial"/>
              </a:rPr>
              <a:t>at the </a:t>
            </a:r>
            <a:r>
              <a:rPr sz="2800" dirty="0">
                <a:latin typeface="Arial"/>
                <a:cs typeface="Arial"/>
              </a:rPr>
              <a:t>end of </a:t>
            </a:r>
            <a:r>
              <a:rPr sz="2800" spc="-5" dirty="0" smtClean="0">
                <a:latin typeface="Arial"/>
                <a:cs typeface="Arial"/>
              </a:rPr>
              <a:t>memory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82930"/>
            <a:ext cx="2453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40177" y="1142999"/>
            <a:ext cx="4380357" cy="5714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482930"/>
            <a:ext cx="17678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48295" cy="266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8279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Partition memory into </a:t>
            </a:r>
            <a:r>
              <a:rPr sz="3200" dirty="0">
                <a:latin typeface="Arial"/>
                <a:cs typeface="Arial"/>
              </a:rPr>
              <a:t>small </a:t>
            </a:r>
            <a:r>
              <a:rPr sz="3200" spc="-5" dirty="0">
                <a:latin typeface="Arial"/>
                <a:cs typeface="Arial"/>
              </a:rPr>
              <a:t>equal fixed-  </a:t>
            </a:r>
            <a:r>
              <a:rPr sz="3200" dirty="0">
                <a:latin typeface="Arial"/>
                <a:cs typeface="Arial"/>
              </a:rPr>
              <a:t>size chunks </a:t>
            </a:r>
            <a:r>
              <a:rPr sz="3200" spc="-5" dirty="0">
                <a:latin typeface="Arial"/>
                <a:cs typeface="Arial"/>
              </a:rPr>
              <a:t>and divide each </a:t>
            </a:r>
            <a:r>
              <a:rPr sz="3200" dirty="0">
                <a:latin typeface="Arial"/>
                <a:cs typeface="Arial"/>
              </a:rPr>
              <a:t>process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into  </a:t>
            </a:r>
            <a:r>
              <a:rPr sz="3200" dirty="0" smtClean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same size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chunks</a:t>
            </a:r>
            <a:r>
              <a:rPr lang="en-US" sz="320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62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chunks of a </a:t>
            </a:r>
            <a:r>
              <a:rPr sz="3200" spc="-5" dirty="0">
                <a:latin typeface="Arial"/>
                <a:cs typeface="Arial"/>
              </a:rPr>
              <a:t>process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called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350" b="1" i="1" spc="-90" dirty="0" smtClean="0">
                <a:latin typeface="Arial"/>
                <a:cs typeface="Arial"/>
              </a:rPr>
              <a:t>pages</a:t>
            </a:r>
            <a:r>
              <a:rPr lang="en-US" sz="3350" b="1" i="1" spc="-90" dirty="0">
                <a:latin typeface="Arial"/>
                <a:cs typeface="Arial"/>
              </a:rPr>
              <a:t>.</a:t>
            </a:r>
            <a:endParaRPr sz="335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59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chunks of memory are </a:t>
            </a:r>
            <a:r>
              <a:rPr sz="3200" spc="-5" dirty="0">
                <a:latin typeface="Arial"/>
                <a:cs typeface="Arial"/>
              </a:rPr>
              <a:t>called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350" b="1" i="1" spc="-85" dirty="0" smtClean="0">
                <a:latin typeface="Arial"/>
                <a:cs typeface="Arial"/>
              </a:rPr>
              <a:t>frames</a:t>
            </a:r>
            <a:r>
              <a:rPr lang="en-US" sz="3350" b="1" i="1" spc="-85" dirty="0" smtClean="0">
                <a:latin typeface="Arial"/>
                <a:cs typeface="Arial"/>
              </a:rPr>
              <a:t>.</a:t>
            </a:r>
            <a:endParaRPr sz="33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482930"/>
            <a:ext cx="17678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760334" cy="2747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59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Operating </a:t>
            </a: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maintains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page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 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each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process</a:t>
            </a:r>
            <a:r>
              <a:rPr lang="en-US" sz="3200" dirty="0" smtClean="0">
                <a:latin typeface="Arial"/>
                <a:cs typeface="Arial"/>
              </a:rPr>
              <a:t>.</a:t>
            </a:r>
            <a:endParaRPr lang="ar-EG" sz="3200" dirty="0" smtClean="0">
              <a:latin typeface="Arial"/>
              <a:cs typeface="Arial"/>
            </a:endParaRPr>
          </a:p>
          <a:p>
            <a:pPr marL="12700" marR="2159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Contains </a:t>
            </a:r>
            <a:r>
              <a:rPr sz="2800" spc="-5" dirty="0">
                <a:latin typeface="Arial"/>
                <a:cs typeface="Arial"/>
              </a:rPr>
              <a:t>the frame location for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page in 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process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ar-EG" sz="2800" dirty="0" smtClean="0">
              <a:latin typeface="Arial"/>
              <a:cs typeface="Arial"/>
            </a:endParaRPr>
          </a:p>
          <a:p>
            <a:pPr marL="12700" marR="2159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Memory </a:t>
            </a:r>
            <a:r>
              <a:rPr sz="2800" spc="-5" dirty="0">
                <a:latin typeface="Arial"/>
                <a:cs typeface="Arial"/>
              </a:rPr>
              <a:t>address </a:t>
            </a:r>
            <a:r>
              <a:rPr sz="2800" dirty="0">
                <a:latin typeface="Arial"/>
                <a:cs typeface="Arial"/>
              </a:rPr>
              <a:t>consist </a:t>
            </a:r>
            <a:r>
              <a:rPr sz="2800" spc="-5" dirty="0">
                <a:latin typeface="Arial"/>
                <a:cs typeface="Arial"/>
              </a:rPr>
              <a:t>of a page number  and </a:t>
            </a:r>
            <a:r>
              <a:rPr sz="2800" spc="-10" dirty="0">
                <a:latin typeface="Arial"/>
                <a:cs typeface="Arial"/>
              </a:rPr>
              <a:t>offset </a:t>
            </a:r>
            <a:r>
              <a:rPr sz="2800" spc="-5" dirty="0">
                <a:latin typeface="Arial"/>
                <a:cs typeface="Arial"/>
              </a:rPr>
              <a:t>within 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page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482930"/>
            <a:ext cx="5775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Processes and</a:t>
            </a:r>
            <a:r>
              <a:rPr spc="-70" dirty="0"/>
              <a:t> </a:t>
            </a:r>
            <a:r>
              <a:rPr dirty="0"/>
              <a:t>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447799"/>
            <a:ext cx="4419600" cy="541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86658" y="3232087"/>
            <a:ext cx="3435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6658" y="3536887"/>
            <a:ext cx="3435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6658" y="3841687"/>
            <a:ext cx="3435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01900" y="1968500"/>
          <a:ext cx="2286000" cy="403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04800"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585" y="482930"/>
            <a:ext cx="2816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spc="-135" dirty="0"/>
              <a:t> </a:t>
            </a:r>
            <a:r>
              <a:rPr spc="-10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92186" y="1894601"/>
            <a:ext cx="8509226" cy="3244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7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2770021"/>
            <a:ext cx="7603490" cy="1516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l">
              <a:lnSpc>
                <a:spcPts val="3840"/>
              </a:lnSpc>
              <a:spcBef>
                <a:spcPts val="405"/>
              </a:spcBef>
            </a:pPr>
            <a:r>
              <a:rPr sz="3350" i="1" spc="-95" dirty="0">
                <a:latin typeface="Arial"/>
                <a:cs typeface="Arial"/>
              </a:rPr>
              <a:t>Memory </a:t>
            </a:r>
            <a:r>
              <a:rPr sz="3350" i="1" spc="-85" dirty="0">
                <a:latin typeface="Arial"/>
                <a:cs typeface="Arial"/>
              </a:rPr>
              <a:t>needs </a:t>
            </a:r>
            <a:r>
              <a:rPr sz="3350" i="1" spc="-60" dirty="0">
                <a:latin typeface="Arial"/>
                <a:cs typeface="Arial"/>
              </a:rPr>
              <a:t>to </a:t>
            </a:r>
            <a:r>
              <a:rPr sz="3350" i="1" spc="-85" dirty="0">
                <a:latin typeface="Arial"/>
                <a:cs typeface="Arial"/>
              </a:rPr>
              <a:t>be </a:t>
            </a:r>
            <a:r>
              <a:rPr sz="3350" i="1" spc="-70" dirty="0">
                <a:latin typeface="Arial"/>
                <a:cs typeface="Arial"/>
              </a:rPr>
              <a:t>allocated </a:t>
            </a:r>
            <a:r>
              <a:rPr sz="3350" i="1" spc="-60" dirty="0">
                <a:latin typeface="Arial"/>
                <a:cs typeface="Arial"/>
              </a:rPr>
              <a:t>to </a:t>
            </a:r>
            <a:r>
              <a:rPr sz="3350" i="1" spc="-80" dirty="0">
                <a:latin typeface="Arial"/>
                <a:cs typeface="Arial"/>
              </a:rPr>
              <a:t>ensure </a:t>
            </a:r>
            <a:r>
              <a:rPr sz="3350" i="1" spc="-85" dirty="0">
                <a:latin typeface="Arial"/>
                <a:cs typeface="Arial"/>
              </a:rPr>
              <a:t>a  </a:t>
            </a:r>
            <a:r>
              <a:rPr sz="3350" i="1" spc="-75" dirty="0">
                <a:latin typeface="Arial"/>
                <a:cs typeface="Arial"/>
              </a:rPr>
              <a:t>reasonable supply </a:t>
            </a:r>
            <a:r>
              <a:rPr sz="3350" i="1" spc="-65" dirty="0">
                <a:latin typeface="Arial"/>
                <a:cs typeface="Arial"/>
              </a:rPr>
              <a:t>of </a:t>
            </a:r>
            <a:r>
              <a:rPr sz="3350" i="1" spc="-80" dirty="0">
                <a:latin typeface="Arial"/>
                <a:cs typeface="Arial"/>
              </a:rPr>
              <a:t>ready </a:t>
            </a:r>
            <a:r>
              <a:rPr sz="3350" i="1" spc="-75" dirty="0">
                <a:latin typeface="Arial"/>
                <a:cs typeface="Arial"/>
              </a:rPr>
              <a:t>processes </a:t>
            </a:r>
            <a:r>
              <a:rPr sz="3350" i="1" spc="-65" dirty="0">
                <a:latin typeface="Arial"/>
                <a:cs typeface="Arial"/>
              </a:rPr>
              <a:t>to </a:t>
            </a:r>
            <a:r>
              <a:rPr lang="en-US" sz="3350" i="1" spc="-65" dirty="0">
                <a:latin typeface="Arial"/>
                <a:cs typeface="Arial"/>
              </a:rPr>
              <a:t>.</a:t>
            </a:r>
            <a:r>
              <a:rPr sz="3350" i="1" spc="-65" dirty="0" smtClean="0">
                <a:latin typeface="Arial"/>
                <a:cs typeface="Arial"/>
              </a:rPr>
              <a:t> </a:t>
            </a:r>
            <a:r>
              <a:rPr sz="3350" i="1" spc="-85" dirty="0">
                <a:latin typeface="Arial"/>
                <a:cs typeface="Arial"/>
              </a:rPr>
              <a:t>consume </a:t>
            </a:r>
            <a:r>
              <a:rPr sz="3350" i="1" spc="-70" dirty="0">
                <a:latin typeface="Arial"/>
                <a:cs typeface="Arial"/>
              </a:rPr>
              <a:t>available </a:t>
            </a:r>
            <a:r>
              <a:rPr sz="3350" i="1" spc="-75" dirty="0">
                <a:latin typeface="Arial"/>
                <a:cs typeface="Arial"/>
              </a:rPr>
              <a:t>processor </a:t>
            </a:r>
            <a:r>
              <a:rPr sz="3350" i="1" spc="-70" dirty="0">
                <a:latin typeface="Arial"/>
                <a:cs typeface="Arial"/>
              </a:rPr>
              <a:t>time</a:t>
            </a:r>
            <a:endParaRPr sz="33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877" y="482930"/>
            <a:ext cx="3479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6643370" cy="4101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5904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program </a:t>
            </a:r>
            <a:r>
              <a:rPr sz="3200" dirty="0">
                <a:latin typeface="Arial"/>
                <a:cs typeface="Arial"/>
              </a:rPr>
              <a:t>can be </a:t>
            </a:r>
            <a:r>
              <a:rPr sz="3200" spc="-5" dirty="0">
                <a:latin typeface="Arial"/>
                <a:cs typeface="Arial"/>
              </a:rPr>
              <a:t>subdivided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into  </a:t>
            </a:r>
            <a:r>
              <a:rPr sz="3200" dirty="0" smtClean="0">
                <a:latin typeface="Arial"/>
                <a:cs typeface="Arial"/>
              </a:rPr>
              <a:t>segments</a:t>
            </a:r>
            <a:endParaRPr lang="ar-EG" sz="3200" dirty="0" smtClean="0">
              <a:latin typeface="Arial"/>
              <a:cs typeface="Arial"/>
            </a:endParaRPr>
          </a:p>
          <a:p>
            <a:pPr marL="12700" marR="255904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Segments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vary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length</a:t>
            </a:r>
            <a:endParaRPr lang="ar-EG" sz="2800" dirty="0">
              <a:latin typeface="Arial"/>
              <a:cs typeface="Arial"/>
            </a:endParaRPr>
          </a:p>
          <a:p>
            <a:pPr marL="12700" marR="255904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is a maximum segment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length</a:t>
            </a:r>
            <a:endParaRPr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Addressing </a:t>
            </a:r>
            <a:r>
              <a:rPr sz="3200" dirty="0">
                <a:latin typeface="Arial"/>
                <a:cs typeface="Arial"/>
              </a:rPr>
              <a:t>consist of two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parts</a:t>
            </a:r>
            <a:r>
              <a:rPr lang="ar-EG" sz="3200" spc="-5" dirty="0" smtClean="0">
                <a:latin typeface="Arial"/>
                <a:cs typeface="Arial"/>
              </a:rPr>
              <a:t>:</a:t>
            </a:r>
            <a:endParaRPr lang="ar-EG" sz="3200" dirty="0">
              <a:latin typeface="Arial"/>
              <a:cs typeface="Arial"/>
            </a:endParaRPr>
          </a:p>
          <a:p>
            <a:pPr marL="469900" indent="-457200" algn="l" rtl="0">
              <a:lnSpc>
                <a:spcPct val="100000"/>
              </a:lnSpc>
              <a:spcBef>
                <a:spcPts val="755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segment number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and</a:t>
            </a:r>
            <a:r>
              <a:rPr lang="ar-EG" sz="280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an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offset</a:t>
            </a:r>
            <a:r>
              <a:rPr lang="en-US" sz="2800" spc="-1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69900" marR="5080" indent="-457200" algn="l" rtl="0">
              <a:lnSpc>
                <a:spcPct val="100000"/>
              </a:lnSpc>
              <a:spcBef>
                <a:spcPts val="755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Segmentation </a:t>
            </a:r>
            <a:r>
              <a:rPr sz="3200" dirty="0">
                <a:latin typeface="Arial"/>
                <a:cs typeface="Arial"/>
              </a:rPr>
              <a:t>is similar to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dynamic  </a:t>
            </a:r>
            <a:r>
              <a:rPr sz="3200" spc="-5" dirty="0" smtClean="0">
                <a:latin typeface="Arial"/>
                <a:cs typeface="Arial"/>
              </a:rPr>
              <a:t>partitioning</a:t>
            </a:r>
            <a:r>
              <a:rPr lang="en-US" sz="3200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526" y="1676336"/>
            <a:ext cx="4030223" cy="4233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4526" y="3017266"/>
            <a:ext cx="3775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Arial"/>
                <a:cs typeface="Arial"/>
              </a:rPr>
              <a:t>Virtual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Memory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5716" y="154146"/>
            <a:ext cx="6051550" cy="1417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343025">
              <a:lnSpc>
                <a:spcPts val="3600"/>
              </a:lnSpc>
              <a:spcBef>
                <a:spcPts val="380"/>
              </a:spcBef>
            </a:pPr>
            <a:r>
              <a:rPr sz="3150" i="1" spc="-75" dirty="0">
                <a:solidFill>
                  <a:srgbClr val="888888"/>
                </a:solidFill>
                <a:latin typeface="Arial"/>
                <a:cs typeface="Arial"/>
              </a:rPr>
              <a:t>Operating </a:t>
            </a:r>
            <a:r>
              <a:rPr sz="3150" i="1" spc="-80" dirty="0">
                <a:solidFill>
                  <a:srgbClr val="888888"/>
                </a:solidFill>
                <a:latin typeface="Arial"/>
                <a:cs typeface="Arial"/>
              </a:rPr>
              <a:t>Systems:  </a:t>
            </a:r>
            <a:r>
              <a:rPr sz="3150" i="1" spc="-70" dirty="0">
                <a:solidFill>
                  <a:srgbClr val="888888"/>
                </a:solidFill>
                <a:latin typeface="Arial"/>
                <a:cs typeface="Arial"/>
              </a:rPr>
              <a:t>Internals </a:t>
            </a:r>
            <a:r>
              <a:rPr sz="3150" i="1" spc="-85" dirty="0">
                <a:solidFill>
                  <a:srgbClr val="888888"/>
                </a:solidFill>
                <a:latin typeface="Arial"/>
                <a:cs typeface="Arial"/>
              </a:rPr>
              <a:t>and </a:t>
            </a:r>
            <a:r>
              <a:rPr sz="3150" i="1" spc="-80" dirty="0">
                <a:solidFill>
                  <a:srgbClr val="888888"/>
                </a:solidFill>
                <a:latin typeface="Arial"/>
                <a:cs typeface="Arial"/>
              </a:rPr>
              <a:t>Design </a:t>
            </a:r>
            <a:r>
              <a:rPr sz="3150" i="1" spc="-65" dirty="0">
                <a:solidFill>
                  <a:srgbClr val="888888"/>
                </a:solidFill>
                <a:latin typeface="Arial"/>
                <a:cs typeface="Arial"/>
              </a:rPr>
              <a:t>Principles,</a:t>
            </a:r>
            <a:r>
              <a:rPr sz="3150" i="1" spc="-2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150" i="1" spc="-85" dirty="0">
                <a:solidFill>
                  <a:srgbClr val="888888"/>
                </a:solidFill>
                <a:latin typeface="Arial"/>
                <a:cs typeface="Arial"/>
              </a:rPr>
              <a:t>6/E</a:t>
            </a:r>
            <a:endParaRPr sz="3150">
              <a:latin typeface="Arial"/>
              <a:cs typeface="Arial"/>
            </a:endParaRPr>
          </a:p>
          <a:p>
            <a:pPr marL="1638935">
              <a:lnSpc>
                <a:spcPts val="3479"/>
              </a:lnSpc>
            </a:pPr>
            <a:r>
              <a:rPr sz="3000" dirty="0">
                <a:solidFill>
                  <a:srgbClr val="888888"/>
                </a:solidFill>
              </a:rPr>
              <a:t>William</a:t>
            </a:r>
            <a:r>
              <a:rPr sz="3000" spc="-45" dirty="0">
                <a:solidFill>
                  <a:srgbClr val="888888"/>
                </a:solidFill>
              </a:rPr>
              <a:t> </a:t>
            </a:r>
            <a:r>
              <a:rPr sz="3000" dirty="0">
                <a:solidFill>
                  <a:srgbClr val="888888"/>
                </a:solidFill>
              </a:rPr>
              <a:t>Stallings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3527297" y="6118656"/>
            <a:ext cx="163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49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Dave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Bremer  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Otago Polytechnic,</a:t>
            </a:r>
            <a:r>
              <a:rPr sz="1200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N.Z.</a:t>
            </a:r>
            <a:endParaRPr sz="12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©2008, Prentice</a:t>
            </a:r>
            <a:r>
              <a:rPr sz="1200" spc="-5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Hall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526" y="147650"/>
            <a:ext cx="377697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55650">
              <a:lnSpc>
                <a:spcPct val="100000"/>
              </a:lnSpc>
              <a:spcBef>
                <a:spcPts val="105"/>
              </a:spcBef>
            </a:pPr>
            <a:r>
              <a:rPr dirty="0"/>
              <a:t>Real and  </a:t>
            </a:r>
            <a:r>
              <a:rPr spc="-15" dirty="0"/>
              <a:t>Virtual</a:t>
            </a:r>
            <a:r>
              <a:rPr spc="-45" dirty="0"/>
              <a:t> </a:t>
            </a:r>
            <a:r>
              <a:rPr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7632065" cy="35921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ar-EG" sz="3200" spc="-5" dirty="0" smtClean="0">
                <a:latin typeface="Arial"/>
                <a:cs typeface="Arial"/>
              </a:rPr>
              <a:t>:</a:t>
            </a:r>
            <a:r>
              <a:rPr sz="3200" spc="-5" dirty="0" smtClean="0">
                <a:latin typeface="Arial"/>
                <a:cs typeface="Arial"/>
              </a:rPr>
              <a:t>Real </a:t>
            </a:r>
            <a:r>
              <a:rPr sz="3200" spc="-5" dirty="0">
                <a:latin typeface="Arial"/>
                <a:cs typeface="Arial"/>
              </a:rPr>
              <a:t>memory</a:t>
            </a:r>
            <a:endParaRPr sz="3200" dirty="0">
              <a:latin typeface="Arial"/>
              <a:cs typeface="Arial"/>
            </a:endParaRPr>
          </a:p>
          <a:p>
            <a:pPr marL="469900" lvl="1" algn="l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Main </a:t>
            </a:r>
            <a:r>
              <a:rPr sz="2800" spc="-30" dirty="0">
                <a:latin typeface="Arial"/>
                <a:cs typeface="Arial"/>
              </a:rPr>
              <a:t>memory,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actual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RAM</a:t>
            </a:r>
            <a:endParaRPr sz="28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lang="ar-EG" sz="3200" spc="-10" dirty="0" smtClean="0">
                <a:latin typeface="Arial"/>
                <a:cs typeface="Arial"/>
              </a:rPr>
              <a:t>:</a:t>
            </a:r>
            <a:r>
              <a:rPr sz="3200" spc="-10" dirty="0" smtClean="0">
                <a:latin typeface="Arial"/>
                <a:cs typeface="Arial"/>
              </a:rPr>
              <a:t>Virtual</a:t>
            </a:r>
            <a:r>
              <a:rPr sz="3200" spc="-20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memory</a:t>
            </a:r>
          </a:p>
          <a:p>
            <a:pPr marL="469900" lvl="1" algn="l">
              <a:lnSpc>
                <a:spcPct val="100000"/>
              </a:lnSpc>
              <a:spcBef>
                <a:spcPts val="685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Memory on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disk</a:t>
            </a:r>
            <a:endParaRPr sz="2800" dirty="0">
              <a:latin typeface="Arial"/>
              <a:cs typeface="Arial"/>
            </a:endParaRPr>
          </a:p>
          <a:p>
            <a:pPr marL="469900" marR="5080" lvl="1" algn="l">
              <a:lnSpc>
                <a:spcPct val="100000"/>
              </a:lnSpc>
              <a:spcBef>
                <a:spcPts val="675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Allows for effective multiprogramming and  </a:t>
            </a:r>
            <a:r>
              <a:rPr sz="2800" dirty="0">
                <a:latin typeface="Arial"/>
                <a:cs typeface="Arial"/>
              </a:rPr>
              <a:t>relieves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user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tight constraints </a:t>
            </a:r>
            <a:r>
              <a:rPr sz="2800" spc="-5" dirty="0">
                <a:latin typeface="Arial"/>
                <a:cs typeface="Arial"/>
              </a:rPr>
              <a:t>of main  memory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482930"/>
            <a:ext cx="251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943850" cy="34810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924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state </a:t>
            </a:r>
            <a:r>
              <a:rPr sz="3200" dirty="0">
                <a:latin typeface="Arial"/>
                <a:cs typeface="Arial"/>
              </a:rPr>
              <a:t>in which the system </a:t>
            </a:r>
            <a:r>
              <a:rPr sz="3200" spc="-5" dirty="0">
                <a:latin typeface="Arial"/>
                <a:cs typeface="Arial"/>
              </a:rPr>
              <a:t>spends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most  </a:t>
            </a:r>
            <a:r>
              <a:rPr sz="3200" dirty="0">
                <a:latin typeface="Arial"/>
                <a:cs typeface="Arial"/>
              </a:rPr>
              <a:t>of its time swapping </a:t>
            </a:r>
            <a:r>
              <a:rPr sz="3200" spc="-5" dirty="0">
                <a:latin typeface="Arial"/>
                <a:cs typeface="Arial"/>
              </a:rPr>
              <a:t>pieces rather than  </a:t>
            </a:r>
            <a:r>
              <a:rPr sz="3200" dirty="0">
                <a:latin typeface="Arial"/>
                <a:cs typeface="Arial"/>
              </a:rPr>
              <a:t>executing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instructions</a:t>
            </a:r>
            <a:r>
              <a:rPr lang="en-US" sz="320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marR="5080" algn="l" rtl="0">
              <a:lnSpc>
                <a:spcPct val="100299"/>
              </a:lnSpc>
              <a:spcBef>
                <a:spcPts val="760"/>
              </a:spcBef>
              <a:tabLst>
                <a:tab pos="355600" algn="l"/>
                <a:tab pos="356235" algn="l"/>
              </a:tabLst>
            </a:pPr>
            <a:r>
              <a:rPr sz="3200" spc="-185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avoid this, </a:t>
            </a:r>
            <a:r>
              <a:rPr sz="2800" spc="-5" dirty="0">
                <a:latin typeface="Arial"/>
                <a:cs typeface="Arial"/>
              </a:rPr>
              <a:t>the operating system tries to  guess which </a:t>
            </a:r>
            <a:r>
              <a:rPr sz="2800" dirty="0">
                <a:latin typeface="Arial"/>
                <a:cs typeface="Arial"/>
              </a:rPr>
              <a:t>pieces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least </a:t>
            </a:r>
            <a:r>
              <a:rPr sz="2800" spc="-5" dirty="0">
                <a:latin typeface="Arial"/>
                <a:cs typeface="Arial"/>
              </a:rPr>
              <a:t>likely to be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in  the </a:t>
            </a:r>
            <a:r>
              <a:rPr sz="2800" dirty="0">
                <a:latin typeface="Arial"/>
                <a:cs typeface="Arial"/>
              </a:rPr>
              <a:t>near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future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12700" marR="5080" algn="l" rtl="0">
              <a:lnSpc>
                <a:spcPct val="100299"/>
              </a:lnSpc>
              <a:spcBef>
                <a:spcPts val="760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guess is based </a:t>
            </a:r>
            <a:r>
              <a:rPr sz="2800" dirty="0">
                <a:latin typeface="Arial"/>
                <a:cs typeface="Arial"/>
              </a:rPr>
              <a:t>on recent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history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220" y="482930"/>
            <a:ext cx="484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Principle of</a:t>
            </a:r>
            <a:r>
              <a:rPr spc="-65" dirty="0"/>
              <a:t> </a:t>
            </a:r>
            <a:r>
              <a:rPr dirty="0"/>
              <a:t>Locality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832725" cy="4663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294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ar-EG" sz="320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and data </a:t>
            </a:r>
            <a:r>
              <a:rPr sz="3200" dirty="0">
                <a:latin typeface="Arial"/>
                <a:cs typeface="Arial"/>
              </a:rPr>
              <a:t>references </a:t>
            </a:r>
            <a:r>
              <a:rPr sz="3200" spc="-5" dirty="0">
                <a:latin typeface="Arial"/>
                <a:cs typeface="Arial"/>
              </a:rPr>
              <a:t>within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process </a:t>
            </a:r>
            <a:r>
              <a:rPr sz="3200" spc="-5" dirty="0">
                <a:latin typeface="Arial"/>
                <a:cs typeface="Arial"/>
              </a:rPr>
              <a:t>tend 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cluster</a:t>
            </a:r>
            <a:r>
              <a:rPr lang="en-US" sz="3200" dirty="0">
                <a:latin typeface="Arial"/>
                <a:cs typeface="Arial"/>
              </a:rPr>
              <a:t>.</a:t>
            </a:r>
            <a:endParaRPr lang="ar-EG" sz="3200" dirty="0">
              <a:latin typeface="Arial"/>
              <a:cs typeface="Arial"/>
            </a:endParaRPr>
          </a:p>
          <a:p>
            <a:pPr marL="12700" marR="70294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Only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few pieces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process </a:t>
            </a:r>
            <a:r>
              <a:rPr sz="3200" dirty="0">
                <a:latin typeface="Arial"/>
                <a:cs typeface="Arial"/>
              </a:rPr>
              <a:t>will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needed </a:t>
            </a:r>
            <a:r>
              <a:rPr sz="3200" dirty="0">
                <a:latin typeface="Arial"/>
                <a:cs typeface="Arial"/>
              </a:rPr>
              <a:t>over a </a:t>
            </a:r>
            <a:r>
              <a:rPr sz="3200" spc="-5" dirty="0">
                <a:latin typeface="Arial"/>
                <a:cs typeface="Arial"/>
              </a:rPr>
              <a:t>short period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time</a:t>
            </a:r>
            <a:r>
              <a:rPr lang="en-US" sz="320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Therefore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possible to make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intelligent  </a:t>
            </a:r>
            <a:r>
              <a:rPr sz="3200" dirty="0">
                <a:latin typeface="Arial"/>
                <a:cs typeface="Arial"/>
              </a:rPr>
              <a:t>guesses </a:t>
            </a:r>
            <a:r>
              <a:rPr sz="3200" spc="-5" dirty="0">
                <a:latin typeface="Arial"/>
                <a:cs typeface="Arial"/>
              </a:rPr>
              <a:t>about </a:t>
            </a:r>
            <a:r>
              <a:rPr sz="3200" dirty="0">
                <a:latin typeface="Arial"/>
                <a:cs typeface="Arial"/>
              </a:rPr>
              <a:t>which pieces will be  </a:t>
            </a:r>
            <a:r>
              <a:rPr sz="3200" spc="-5" dirty="0" smtClean="0">
                <a:latin typeface="Arial"/>
                <a:cs typeface="Arial"/>
              </a:rPr>
              <a:t>needed </a:t>
            </a:r>
            <a:r>
              <a:rPr sz="3200" dirty="0">
                <a:latin typeface="Arial"/>
                <a:cs typeface="Arial"/>
              </a:rPr>
              <a:t>in the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future</a:t>
            </a:r>
            <a:r>
              <a:rPr lang="en-US" sz="320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marR="522605" algn="l" rtl="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This suggests that </a:t>
            </a:r>
            <a:r>
              <a:rPr sz="3200" spc="-5" dirty="0">
                <a:latin typeface="Arial"/>
                <a:cs typeface="Arial"/>
              </a:rPr>
              <a:t>virtual memory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may  </a:t>
            </a:r>
            <a:r>
              <a:rPr sz="3200" dirty="0">
                <a:latin typeface="Arial"/>
                <a:cs typeface="Arial"/>
              </a:rPr>
              <a:t>work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efficiently</a:t>
            </a:r>
            <a:r>
              <a:rPr lang="en-US" sz="3200" spc="-1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4465" marR="5080" indent="-565785">
              <a:lnSpc>
                <a:spcPct val="100000"/>
              </a:lnSpc>
              <a:spcBef>
                <a:spcPts val="105"/>
              </a:spcBef>
            </a:pPr>
            <a:r>
              <a:rPr dirty="0"/>
              <a:t>Support Needed</a:t>
            </a:r>
            <a:r>
              <a:rPr spc="-55" dirty="0"/>
              <a:t> </a:t>
            </a:r>
            <a:r>
              <a:rPr spc="-5" dirty="0"/>
              <a:t>for  </a:t>
            </a:r>
            <a:r>
              <a:rPr spc="-15" dirty="0"/>
              <a:t>Virtual </a:t>
            </a:r>
            <a:r>
              <a:rPr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14970" cy="30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1191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Hardware </a:t>
            </a: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support </a:t>
            </a:r>
            <a:r>
              <a:rPr sz="3200" spc="-5" dirty="0">
                <a:latin typeface="Arial"/>
                <a:cs typeface="Arial"/>
              </a:rPr>
              <a:t>paging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</a:t>
            </a:r>
            <a:r>
              <a:rPr sz="3200" spc="-5" dirty="0" smtClean="0">
                <a:latin typeface="Arial"/>
                <a:cs typeface="Arial"/>
              </a:rPr>
              <a:t>segmentation</a:t>
            </a:r>
            <a:r>
              <a:rPr lang="en-US" sz="3200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Operating </a:t>
            </a:r>
            <a:r>
              <a:rPr sz="3200" dirty="0">
                <a:latin typeface="Arial"/>
                <a:cs typeface="Arial"/>
              </a:rPr>
              <a:t>system must be </a:t>
            </a:r>
            <a:r>
              <a:rPr sz="3200" spc="-5" dirty="0">
                <a:latin typeface="Arial"/>
                <a:cs typeface="Arial"/>
              </a:rPr>
              <a:t>able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 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movement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pages and/or </a:t>
            </a:r>
            <a:r>
              <a:rPr sz="3200" dirty="0">
                <a:latin typeface="Arial"/>
                <a:cs typeface="Arial"/>
              </a:rPr>
              <a:t>segments  </a:t>
            </a:r>
            <a:r>
              <a:rPr sz="3200" spc="-5" dirty="0">
                <a:latin typeface="Arial"/>
                <a:cs typeface="Arial"/>
              </a:rPr>
              <a:t>between </a:t>
            </a:r>
            <a:r>
              <a:rPr sz="3200" dirty="0">
                <a:latin typeface="Arial"/>
                <a:cs typeface="Arial"/>
              </a:rPr>
              <a:t>secondary memory </a:t>
            </a:r>
            <a:r>
              <a:rPr sz="3200" spc="-5" dirty="0">
                <a:latin typeface="Arial"/>
                <a:cs typeface="Arial"/>
              </a:rPr>
              <a:t>and main  </a:t>
            </a:r>
            <a:r>
              <a:rPr sz="3200" spc="-5" dirty="0" smtClean="0">
                <a:latin typeface="Arial"/>
                <a:cs typeface="Arial"/>
              </a:rPr>
              <a:t>memory</a:t>
            </a:r>
            <a:r>
              <a:rPr lang="en-US" sz="3200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482930"/>
            <a:ext cx="17678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420"/>
            <a:ext cx="7991475" cy="431271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Each process </a:t>
            </a:r>
            <a:r>
              <a:rPr sz="3200" spc="-5" dirty="0">
                <a:latin typeface="Arial"/>
                <a:cs typeface="Arial"/>
              </a:rPr>
              <a:t>has </a:t>
            </a:r>
            <a:r>
              <a:rPr sz="3200" dirty="0">
                <a:latin typeface="Arial"/>
                <a:cs typeface="Arial"/>
              </a:rPr>
              <a:t>its own </a:t>
            </a:r>
            <a:r>
              <a:rPr sz="3200" spc="-5" dirty="0">
                <a:latin typeface="Arial"/>
                <a:cs typeface="Arial"/>
              </a:rPr>
              <a:t>page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 dirty="0">
              <a:latin typeface="Arial"/>
              <a:cs typeface="Arial"/>
            </a:endParaRPr>
          </a:p>
          <a:p>
            <a:pPr marL="12700" marR="5080" algn="l">
              <a:lnSpc>
                <a:spcPct val="10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Each </a:t>
            </a:r>
            <a:r>
              <a:rPr sz="3200" spc="-5" dirty="0">
                <a:latin typeface="Arial"/>
                <a:cs typeface="Arial"/>
              </a:rPr>
              <a:t>page table entry contains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frame  number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corresponding </a:t>
            </a:r>
            <a:r>
              <a:rPr sz="3200" spc="-5" dirty="0">
                <a:latin typeface="Arial"/>
                <a:cs typeface="Arial"/>
              </a:rPr>
              <a:t>page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main  </a:t>
            </a:r>
            <a:r>
              <a:rPr sz="3200" dirty="0">
                <a:latin typeface="Arial"/>
                <a:cs typeface="Arial"/>
              </a:rPr>
              <a:t>memory</a:t>
            </a:r>
          </a:p>
          <a:p>
            <a:pPr marL="12700" algn="l" rtl="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6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extra </a:t>
            </a:r>
            <a:r>
              <a:rPr sz="3200" spc="-5" dirty="0">
                <a:latin typeface="Arial"/>
                <a:cs typeface="Arial"/>
              </a:rPr>
              <a:t>bits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needed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indicate</a:t>
            </a:r>
            <a:r>
              <a:rPr lang="ar-EG" sz="3200" spc="-5" dirty="0" smtClean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90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whether the page is in </a:t>
            </a:r>
            <a:r>
              <a:rPr sz="2800" dirty="0">
                <a:latin typeface="Arial"/>
                <a:cs typeface="Arial"/>
              </a:rPr>
              <a:t>main </a:t>
            </a:r>
            <a:r>
              <a:rPr sz="2800" spc="-5" dirty="0">
                <a:latin typeface="Arial"/>
                <a:cs typeface="Arial"/>
              </a:rPr>
              <a:t>memory or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not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90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Whether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contents </a:t>
            </a:r>
            <a:r>
              <a:rPr sz="2800" spc="-5" dirty="0">
                <a:latin typeface="Arial"/>
                <a:cs typeface="Arial"/>
              </a:rPr>
              <a:t>of the page has been  </a:t>
            </a:r>
            <a:r>
              <a:rPr sz="2800" dirty="0" smtClean="0">
                <a:latin typeface="Arial"/>
                <a:cs typeface="Arial"/>
              </a:rPr>
              <a:t>altered </a:t>
            </a:r>
            <a:r>
              <a:rPr sz="2800" dirty="0">
                <a:latin typeface="Arial"/>
                <a:cs typeface="Arial"/>
              </a:rPr>
              <a:t>since it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dirty="0">
                <a:latin typeface="Arial"/>
                <a:cs typeface="Arial"/>
              </a:rPr>
              <a:t>last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loaded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177" y="482930"/>
            <a:ext cx="3250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</a:t>
            </a:r>
            <a:r>
              <a:rPr spc="-135" dirty="0"/>
              <a:t> </a:t>
            </a:r>
            <a:r>
              <a:rPr spc="-10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046921" y="2199322"/>
            <a:ext cx="4567303" cy="246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482930"/>
            <a:ext cx="3095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spc="-150" dirty="0"/>
              <a:t> </a:t>
            </a:r>
            <a:r>
              <a:rPr spc="-8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06755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779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Page tables </a:t>
            </a:r>
            <a:r>
              <a:rPr sz="3200" dirty="0">
                <a:latin typeface="Arial"/>
                <a:cs typeface="Arial"/>
              </a:rPr>
              <a:t>are also stored in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virtual  </a:t>
            </a:r>
            <a:r>
              <a:rPr sz="3200" dirty="0" smtClean="0">
                <a:latin typeface="Arial"/>
                <a:cs typeface="Arial"/>
              </a:rPr>
              <a:t>memory</a:t>
            </a:r>
            <a:r>
              <a:rPr lang="en-US" sz="320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When a process is </a:t>
            </a:r>
            <a:r>
              <a:rPr sz="3200" spc="-5" dirty="0">
                <a:latin typeface="Arial"/>
                <a:cs typeface="Arial"/>
              </a:rPr>
              <a:t>running, part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its  </a:t>
            </a:r>
            <a:r>
              <a:rPr sz="3200" spc="-5" dirty="0" smtClean="0">
                <a:latin typeface="Arial"/>
                <a:cs typeface="Arial"/>
              </a:rPr>
              <a:t>page </a:t>
            </a:r>
            <a:r>
              <a:rPr sz="3200" spc="-5" dirty="0">
                <a:latin typeface="Arial"/>
                <a:cs typeface="Arial"/>
              </a:rPr>
              <a:t>table </a:t>
            </a:r>
            <a:r>
              <a:rPr sz="3200" dirty="0">
                <a:latin typeface="Arial"/>
                <a:cs typeface="Arial"/>
              </a:rPr>
              <a:t>is in </a:t>
            </a:r>
            <a:r>
              <a:rPr sz="3200" spc="-5" dirty="0">
                <a:latin typeface="Arial"/>
                <a:cs typeface="Arial"/>
              </a:rPr>
              <a:t>main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memory</a:t>
            </a:r>
            <a:r>
              <a:rPr lang="en-US" sz="3200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9210" marR="5080" indent="-198501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Translation</a:t>
            </a:r>
            <a:r>
              <a:rPr spc="-75" dirty="0"/>
              <a:t> </a:t>
            </a:r>
            <a:r>
              <a:rPr dirty="0"/>
              <a:t>Lookaside  </a:t>
            </a:r>
            <a:r>
              <a:rPr spc="-15" dirty="0"/>
              <a:t>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859395" cy="45993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Each </a:t>
            </a:r>
            <a:r>
              <a:rPr sz="3200" spc="-5" dirty="0">
                <a:latin typeface="Arial"/>
                <a:cs typeface="Arial"/>
              </a:rPr>
              <a:t>virtual memory </a:t>
            </a:r>
            <a:r>
              <a:rPr sz="3200" dirty="0">
                <a:latin typeface="Arial"/>
                <a:cs typeface="Arial"/>
              </a:rPr>
              <a:t>reference can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cause  two </a:t>
            </a:r>
            <a:r>
              <a:rPr sz="3200" spc="-5" dirty="0">
                <a:latin typeface="Arial"/>
                <a:cs typeface="Arial"/>
              </a:rPr>
              <a:t>physical </a:t>
            </a:r>
            <a:r>
              <a:rPr sz="3200" dirty="0">
                <a:latin typeface="Arial"/>
                <a:cs typeface="Arial"/>
              </a:rPr>
              <a:t>memory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accesses</a:t>
            </a:r>
          </a:p>
          <a:p>
            <a:pPr marL="469900" lvl="1" algn="l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One to fetch the page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</a:p>
          <a:p>
            <a:pPr marL="469900" lvl="1" algn="l">
              <a:lnSpc>
                <a:spcPct val="100000"/>
              </a:lnSpc>
              <a:spcBef>
                <a:spcPts val="670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One to fetch 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data</a:t>
            </a:r>
            <a:endParaRPr lang="ar-EG" sz="2800" dirty="0" smtClean="0">
              <a:latin typeface="Arial"/>
              <a:cs typeface="Arial"/>
            </a:endParaRPr>
          </a:p>
          <a:p>
            <a:pPr marL="469900" lvl="1" algn="l">
              <a:lnSpc>
                <a:spcPct val="100000"/>
              </a:lnSpc>
              <a:spcBef>
                <a:spcPts val="670"/>
              </a:spcBef>
              <a:tabLst>
                <a:tab pos="756920" algn="l"/>
              </a:tabLst>
            </a:pPr>
            <a:r>
              <a:rPr sz="3200" spc="-185" dirty="0" smtClean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overcome </a:t>
            </a:r>
            <a:r>
              <a:rPr sz="3200" spc="-5" dirty="0">
                <a:latin typeface="Arial"/>
                <a:cs typeface="Arial"/>
              </a:rPr>
              <a:t>this problem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high-speed  </a:t>
            </a:r>
            <a:r>
              <a:rPr sz="3200" dirty="0">
                <a:latin typeface="Arial"/>
                <a:cs typeface="Arial"/>
              </a:rPr>
              <a:t>cache is set up </a:t>
            </a:r>
            <a:r>
              <a:rPr sz="3200" spc="-5" dirty="0">
                <a:latin typeface="Arial"/>
                <a:cs typeface="Arial"/>
              </a:rPr>
              <a:t>for page table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entries</a:t>
            </a:r>
            <a:endParaRPr sz="3200" dirty="0">
              <a:latin typeface="Arial"/>
              <a:cs typeface="Arial"/>
            </a:endParaRPr>
          </a:p>
          <a:p>
            <a:pPr marL="469900" lvl="1" algn="l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lang="ar-EG" sz="2800" spc="-5" dirty="0">
                <a:latin typeface="Arial"/>
                <a:cs typeface="Arial"/>
              </a:rPr>
              <a:t>(</a:t>
            </a:r>
            <a:r>
              <a:rPr sz="2800" spc="-5" dirty="0" smtClean="0">
                <a:latin typeface="Arial"/>
                <a:cs typeface="Arial"/>
              </a:rPr>
              <a:t>Called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Translation </a:t>
            </a:r>
            <a:r>
              <a:rPr sz="2800" spc="-5" dirty="0">
                <a:latin typeface="Arial"/>
                <a:cs typeface="Arial"/>
              </a:rPr>
              <a:t>Lookaside </a:t>
            </a:r>
            <a:r>
              <a:rPr sz="2800" spc="-10" dirty="0">
                <a:latin typeface="Arial"/>
                <a:cs typeface="Arial"/>
              </a:rPr>
              <a:t>Buffer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lang="ar-EG" sz="2800" spc="-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TLB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900" marR="306070" lvl="1" algn="l">
              <a:lnSpc>
                <a:spcPct val="100000"/>
              </a:lnSpc>
              <a:spcBef>
                <a:spcPts val="675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Contains page </a:t>
            </a:r>
            <a:r>
              <a:rPr sz="2800" dirty="0">
                <a:latin typeface="Arial"/>
                <a:cs typeface="Arial"/>
              </a:rPr>
              <a:t>table entries that have been  </a:t>
            </a:r>
            <a:r>
              <a:rPr sz="2800" spc="-5" dirty="0">
                <a:latin typeface="Arial"/>
                <a:cs typeface="Arial"/>
              </a:rPr>
              <a:t>most </a:t>
            </a:r>
            <a:r>
              <a:rPr sz="2800" dirty="0">
                <a:latin typeface="Arial"/>
                <a:cs typeface="Arial"/>
              </a:rPr>
              <a:t>recently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4825" marR="5080" indent="-1958975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70" dirty="0"/>
              <a:t> </a:t>
            </a:r>
            <a:r>
              <a:rPr dirty="0"/>
              <a:t>Management  </a:t>
            </a:r>
            <a:r>
              <a:rPr spc="-100" dirty="0"/>
              <a:t>Terms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3188"/>
              </p:ext>
            </p:extLst>
          </p:nvPr>
        </p:nvGraphicFramePr>
        <p:xfrm>
          <a:off x="527050" y="2088515"/>
          <a:ext cx="8229600" cy="377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6324600"/>
              </a:tblGrid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661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Frame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13510">
                        <a:lnSpc>
                          <a:spcPts val="3840"/>
                        </a:lnSpc>
                        <a:spcBef>
                          <a:spcPts val="400"/>
                        </a:spcBef>
                      </a:pPr>
                      <a:r>
                        <a:rPr sz="3350" b="1" i="1" spc="-35" dirty="0">
                          <a:latin typeface="Arial"/>
                          <a:cs typeface="Arial"/>
                        </a:rPr>
                        <a:t>Fixed</a:t>
                      </a:r>
                      <a:r>
                        <a:rPr sz="3200" spc="-35" dirty="0">
                          <a:latin typeface="Arial"/>
                          <a:cs typeface="Arial"/>
                        </a:rPr>
                        <a:t>-length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block of</a:t>
                      </a:r>
                      <a:r>
                        <a:rPr sz="3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main  </a:t>
                      </a:r>
                      <a:r>
                        <a:rPr sz="3200" spc="-35" dirty="0">
                          <a:latin typeface="Arial"/>
                          <a:cs typeface="Arial"/>
                        </a:rPr>
                        <a:t>memory.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Page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89865">
                        <a:lnSpc>
                          <a:spcPts val="3840"/>
                        </a:lnSpc>
                        <a:spcBef>
                          <a:spcPts val="400"/>
                        </a:spcBef>
                      </a:pPr>
                      <a:r>
                        <a:rPr sz="3350" b="1" i="1" spc="-35" dirty="0">
                          <a:latin typeface="Arial"/>
                          <a:cs typeface="Arial"/>
                        </a:rPr>
                        <a:t>Fixed</a:t>
                      </a:r>
                      <a:r>
                        <a:rPr sz="3200" spc="-35" dirty="0">
                          <a:latin typeface="Arial"/>
                          <a:cs typeface="Arial"/>
                        </a:rPr>
                        <a:t>-length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block of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in  secondary memory (e.g. on</a:t>
                      </a:r>
                      <a:r>
                        <a:rPr sz="3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disk).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Segment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2870">
                        <a:lnSpc>
                          <a:spcPts val="3840"/>
                        </a:lnSpc>
                        <a:spcBef>
                          <a:spcPts val="405"/>
                        </a:spcBef>
                      </a:pPr>
                      <a:r>
                        <a:rPr sz="3350" b="1" i="1" spc="-85" dirty="0">
                          <a:latin typeface="Arial"/>
                          <a:cs typeface="Arial"/>
                        </a:rPr>
                        <a:t>Variable-length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block of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that 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resides in secondary</a:t>
                      </a:r>
                      <a:r>
                        <a:rPr sz="3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35" dirty="0">
                          <a:latin typeface="Arial"/>
                          <a:cs typeface="Arial"/>
                        </a:rPr>
                        <a:t>memory.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1627378"/>
            <a:ext cx="411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Table </a:t>
            </a:r>
            <a:r>
              <a:rPr sz="1800" b="1" spc="-5" dirty="0">
                <a:latin typeface="Arial"/>
                <a:cs typeface="Arial"/>
              </a:rPr>
              <a:t>7.1 Memory Management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Terms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914" y="482930"/>
            <a:ext cx="3663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TLB</a:t>
            </a:r>
            <a:r>
              <a:rPr spc="-75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7973059" cy="420563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Given a </a:t>
            </a:r>
            <a:r>
              <a:rPr sz="3200" spc="-5" dirty="0">
                <a:latin typeface="Arial"/>
                <a:cs typeface="Arial"/>
              </a:rPr>
              <a:t>virtual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address</a:t>
            </a:r>
            <a:endParaRPr sz="3200" dirty="0">
              <a:latin typeface="Arial"/>
              <a:cs typeface="Arial"/>
            </a:endParaRPr>
          </a:p>
          <a:p>
            <a:pPr marL="469900" lvl="1" algn="l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processor examines 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TLB</a:t>
            </a:r>
            <a:endParaRPr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page table entry </a:t>
            </a:r>
            <a:r>
              <a:rPr sz="3200" dirty="0">
                <a:latin typeface="Arial"/>
                <a:cs typeface="Arial"/>
              </a:rPr>
              <a:t>is present (TLB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hit</a:t>
            </a:r>
            <a:r>
              <a:rPr lang="en-US" sz="3200" spc="-5" dirty="0">
                <a:latin typeface="Arial"/>
                <a:cs typeface="Arial"/>
              </a:rPr>
              <a:t>)</a:t>
            </a:r>
            <a:endParaRPr lang="ar-EG" sz="3200" spc="-5" dirty="0" smtClean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frame number is </a:t>
            </a:r>
            <a:r>
              <a:rPr sz="2800" dirty="0">
                <a:latin typeface="Arial"/>
                <a:cs typeface="Arial"/>
              </a:rPr>
              <a:t>retrieved and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real  address 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formed</a:t>
            </a:r>
          </a:p>
          <a:p>
            <a:pPr marL="12700" marR="19685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page table entry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not found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TLB  </a:t>
            </a:r>
            <a:r>
              <a:rPr lang="ar-EG" sz="3200" dirty="0">
                <a:latin typeface="Arial"/>
                <a:cs typeface="Arial"/>
              </a:rPr>
              <a:t>(</a:t>
            </a:r>
            <a:r>
              <a:rPr sz="3200" dirty="0" smtClean="0">
                <a:latin typeface="Arial"/>
                <a:cs typeface="Arial"/>
              </a:rPr>
              <a:t>TLB</a:t>
            </a:r>
            <a:r>
              <a:rPr lang="ar-EG" sz="320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miss)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page number is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index </a:t>
            </a:r>
            <a:r>
              <a:rPr sz="2800" dirty="0">
                <a:latin typeface="Arial"/>
                <a:cs typeface="Arial"/>
              </a:rPr>
              <a:t>the process  </a:t>
            </a:r>
            <a:r>
              <a:rPr sz="2800" spc="-5" dirty="0">
                <a:latin typeface="Arial"/>
                <a:cs typeface="Arial"/>
              </a:rPr>
              <a:t>page</a:t>
            </a:r>
            <a:r>
              <a:rPr sz="2800" dirty="0">
                <a:latin typeface="Arial"/>
                <a:cs typeface="Arial"/>
              </a:rPr>
              <a:t>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8675" marR="5080" indent="507365">
              <a:lnSpc>
                <a:spcPct val="100000"/>
              </a:lnSpc>
              <a:spcBef>
                <a:spcPts val="105"/>
              </a:spcBef>
            </a:pPr>
            <a:r>
              <a:rPr dirty="0"/>
              <a:t>Looking into the  Process Page</a:t>
            </a:r>
            <a:r>
              <a:rPr spc="-140" dirty="0"/>
              <a:t> </a:t>
            </a:r>
            <a:r>
              <a:rPr spc="-10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63270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974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First checks if </a:t>
            </a:r>
            <a:r>
              <a:rPr sz="3200" spc="-5" dirty="0">
                <a:latin typeface="Arial"/>
                <a:cs typeface="Arial"/>
              </a:rPr>
              <a:t>page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already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main  </a:t>
            </a:r>
            <a:r>
              <a:rPr sz="3200" dirty="0" smtClean="0">
                <a:latin typeface="Arial"/>
                <a:cs typeface="Arial"/>
              </a:rPr>
              <a:t>memory</a:t>
            </a:r>
            <a:r>
              <a:rPr lang="en-US" sz="320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469900" algn="l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If not in main memory a </a:t>
            </a:r>
            <a:r>
              <a:rPr sz="2800" dirty="0">
                <a:latin typeface="Arial"/>
                <a:cs typeface="Arial"/>
              </a:rPr>
              <a:t>page fault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issued</a:t>
            </a:r>
            <a:endParaRPr lang="ar-EG" sz="2800" dirty="0">
              <a:latin typeface="Arial"/>
              <a:cs typeface="Arial"/>
            </a:endParaRPr>
          </a:p>
          <a:p>
            <a:pPr marL="469900" algn="l">
              <a:lnSpc>
                <a:spcPct val="100000"/>
              </a:lnSpc>
              <a:spcBef>
                <a:spcPts val="690"/>
              </a:spcBef>
            </a:pPr>
            <a:r>
              <a:rPr sz="3200" dirty="0" smtClean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TLB is </a:t>
            </a:r>
            <a:r>
              <a:rPr sz="3200" spc="-5" dirty="0">
                <a:latin typeface="Arial"/>
                <a:cs typeface="Arial"/>
              </a:rPr>
              <a:t>updated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include 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new  </a:t>
            </a:r>
            <a:r>
              <a:rPr sz="3200" spc="-5" dirty="0" smtClean="0">
                <a:latin typeface="Arial"/>
                <a:cs typeface="Arial"/>
              </a:rPr>
              <a:t>page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entry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877" y="482930"/>
            <a:ext cx="3479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12430" cy="4435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5212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Segmentation allows the programmer </a:t>
            </a:r>
            <a:r>
              <a:rPr sz="3200" dirty="0">
                <a:latin typeface="Arial"/>
                <a:cs typeface="Arial"/>
              </a:rPr>
              <a:t>to  view memory as consisting of </a:t>
            </a:r>
            <a:r>
              <a:rPr sz="3200" spc="-5" dirty="0">
                <a:latin typeface="Arial"/>
                <a:cs typeface="Arial"/>
              </a:rPr>
              <a:t>multiple  address </a:t>
            </a:r>
            <a:r>
              <a:rPr sz="3200" dirty="0">
                <a:latin typeface="Arial"/>
                <a:cs typeface="Arial"/>
              </a:rPr>
              <a:t>spaces or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segments.</a:t>
            </a:r>
          </a:p>
          <a:p>
            <a:pPr marL="927100" lvl="1" indent="-457200" algn="l" rtl="0">
              <a:lnSpc>
                <a:spcPct val="100000"/>
              </a:lnSpc>
              <a:spcBef>
                <a:spcPts val="690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May be </a:t>
            </a:r>
            <a:r>
              <a:rPr sz="2800" dirty="0">
                <a:latin typeface="Arial"/>
                <a:cs typeface="Arial"/>
              </a:rPr>
              <a:t>unequal, </a:t>
            </a:r>
            <a:r>
              <a:rPr sz="2800" spc="-5" dirty="0">
                <a:latin typeface="Arial"/>
                <a:cs typeface="Arial"/>
              </a:rPr>
              <a:t>dynamic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size</a:t>
            </a:r>
            <a:endParaRPr sz="2800" dirty="0">
              <a:latin typeface="Arial"/>
              <a:cs typeface="Arial"/>
            </a:endParaRPr>
          </a:p>
          <a:p>
            <a:pPr marL="927100" marR="508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Allows </a:t>
            </a:r>
            <a:r>
              <a:rPr sz="2800" dirty="0">
                <a:latin typeface="Arial"/>
                <a:cs typeface="Arial"/>
              </a:rPr>
              <a:t>programs </a:t>
            </a:r>
            <a:r>
              <a:rPr sz="2800" spc="-5" dirty="0">
                <a:latin typeface="Arial"/>
                <a:cs typeface="Arial"/>
              </a:rPr>
              <a:t>to be </a:t>
            </a:r>
            <a:r>
              <a:rPr sz="2800" dirty="0">
                <a:latin typeface="Arial"/>
                <a:cs typeface="Arial"/>
              </a:rPr>
              <a:t>altered and recompiled  </a:t>
            </a:r>
            <a:r>
              <a:rPr sz="2800" spc="-5" dirty="0">
                <a:latin typeface="Arial"/>
                <a:cs typeface="Arial"/>
              </a:rPr>
              <a:t>independently</a:t>
            </a:r>
            <a:endParaRPr sz="2800" dirty="0">
              <a:latin typeface="Arial"/>
              <a:cs typeface="Arial"/>
            </a:endParaRPr>
          </a:p>
          <a:p>
            <a:pPr marL="92710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Lends </a:t>
            </a:r>
            <a:r>
              <a:rPr sz="2800" dirty="0">
                <a:latin typeface="Arial"/>
                <a:cs typeface="Arial"/>
              </a:rPr>
              <a:t>itself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sharing </a:t>
            </a:r>
            <a:r>
              <a:rPr sz="2800" spc="-5" dirty="0">
                <a:latin typeface="Arial"/>
                <a:cs typeface="Arial"/>
              </a:rPr>
              <a:t>data among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processes</a:t>
            </a:r>
          </a:p>
          <a:p>
            <a:pPr marL="927100" lvl="1" indent="-457200" algn="l" rtl="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Lends </a:t>
            </a:r>
            <a:r>
              <a:rPr sz="2800" dirty="0">
                <a:latin typeface="Arial"/>
                <a:cs typeface="Arial"/>
              </a:rPr>
              <a:t>itself </a:t>
            </a:r>
            <a:r>
              <a:rPr sz="2800" spc="-5" dirty="0">
                <a:latin typeface="Arial"/>
                <a:cs typeface="Arial"/>
              </a:rPr>
              <a:t>to protection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41" y="482930"/>
            <a:ext cx="5591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</a:t>
            </a:r>
            <a:r>
              <a:rPr spc="-60" dirty="0"/>
              <a:t> </a:t>
            </a:r>
            <a:r>
              <a:rPr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790815" cy="45865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747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Starting address </a:t>
            </a:r>
            <a:r>
              <a:rPr sz="3200" dirty="0">
                <a:latin typeface="Arial"/>
                <a:cs typeface="Arial"/>
              </a:rPr>
              <a:t>corresponding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segment</a:t>
            </a:r>
            <a:r>
              <a:rPr lang="ar-EG" sz="3200" dirty="0" smtClean="0">
                <a:latin typeface="Arial"/>
                <a:cs typeface="Arial"/>
              </a:rPr>
              <a:t>  </a:t>
            </a:r>
            <a:r>
              <a:rPr sz="3200" dirty="0" smtClean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main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memory</a:t>
            </a:r>
            <a:r>
              <a:rPr lang="en-US" sz="3200" spc="-5" dirty="0">
                <a:latin typeface="Arial"/>
                <a:cs typeface="Arial"/>
              </a:rPr>
              <a:t>.</a:t>
            </a:r>
            <a:endParaRPr lang="ar-EG" sz="3200" dirty="0">
              <a:latin typeface="Arial"/>
              <a:cs typeface="Arial"/>
            </a:endParaRPr>
          </a:p>
          <a:p>
            <a:pPr marL="12700" marR="11747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Each </a:t>
            </a:r>
            <a:r>
              <a:rPr sz="3200" spc="-5" dirty="0">
                <a:latin typeface="Arial"/>
                <a:cs typeface="Arial"/>
              </a:rPr>
              <a:t>entry contains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length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lang="ar-EG" sz="3200" spc="-5" dirty="0" smtClean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segment</a:t>
            </a:r>
            <a:r>
              <a:rPr lang="en-US" sz="3200" spc="-5" dirty="0" smtClean="0">
                <a:latin typeface="Arial"/>
                <a:cs typeface="Arial"/>
              </a:rPr>
              <a:t>.</a:t>
            </a:r>
            <a:endParaRPr lang="ar-EG" sz="3200" dirty="0">
              <a:latin typeface="Arial"/>
              <a:cs typeface="Arial"/>
            </a:endParaRPr>
          </a:p>
          <a:p>
            <a:pPr marL="12700" marR="11747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bit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needed to determine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segment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</a:t>
            </a:r>
            <a:r>
              <a:rPr sz="3200" spc="-5" dirty="0">
                <a:latin typeface="Arial"/>
                <a:cs typeface="Arial"/>
              </a:rPr>
              <a:t>already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main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memory</a:t>
            </a:r>
            <a:r>
              <a:rPr lang="en-US" sz="3200" spc="-5" dirty="0" smtClean="0">
                <a:latin typeface="Arial"/>
                <a:cs typeface="Arial"/>
              </a:rPr>
              <a:t>.</a:t>
            </a:r>
            <a:endParaRPr lang="ar-EG" sz="3200" dirty="0">
              <a:latin typeface="Arial"/>
              <a:cs typeface="Arial"/>
            </a:endParaRPr>
          </a:p>
          <a:p>
            <a:pPr marL="12700" marR="117475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 smtClean="0">
                <a:latin typeface="Arial"/>
                <a:cs typeface="Arial"/>
              </a:rPr>
              <a:t>Another </a:t>
            </a:r>
            <a:r>
              <a:rPr sz="3200" dirty="0">
                <a:latin typeface="Arial"/>
                <a:cs typeface="Arial"/>
              </a:rPr>
              <a:t>bit is </a:t>
            </a:r>
            <a:r>
              <a:rPr sz="3200" spc="-5" dirty="0">
                <a:latin typeface="Arial"/>
                <a:cs typeface="Arial"/>
              </a:rPr>
              <a:t>needed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determine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segment has been modified </a:t>
            </a:r>
            <a:r>
              <a:rPr sz="3200" dirty="0">
                <a:latin typeface="Arial"/>
                <a:cs typeface="Arial"/>
              </a:rPr>
              <a:t>since it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was  </a:t>
            </a:r>
            <a:r>
              <a:rPr sz="3200" spc="-5" dirty="0">
                <a:latin typeface="Arial"/>
                <a:cs typeface="Arial"/>
              </a:rPr>
              <a:t>loaded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main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memory</a:t>
            </a:r>
            <a:r>
              <a:rPr lang="en-US" sz="320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932" y="482930"/>
            <a:ext cx="5642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 </a:t>
            </a:r>
            <a:r>
              <a:rPr spc="-100" dirty="0"/>
              <a:t>Table</a:t>
            </a:r>
            <a:r>
              <a:rPr spc="-135" dirty="0"/>
              <a:t> </a:t>
            </a:r>
            <a:r>
              <a:rPr dirty="0"/>
              <a:t>Entries</a:t>
            </a:r>
          </a:p>
        </p:txBody>
      </p:sp>
      <p:sp>
        <p:nvSpPr>
          <p:cNvPr id="3" name="object 3"/>
          <p:cNvSpPr/>
          <p:nvPr/>
        </p:nvSpPr>
        <p:spPr>
          <a:xfrm>
            <a:off x="1177579" y="2079668"/>
            <a:ext cx="6905269" cy="2375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482930"/>
            <a:ext cx="5095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Types </a:t>
            </a:r>
            <a:r>
              <a:rPr dirty="0"/>
              <a:t>of 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420"/>
            <a:ext cx="5710555" cy="35791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Fixed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Partitioning</a:t>
            </a:r>
            <a:endParaRPr sz="32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Dynamic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Partitioning</a:t>
            </a:r>
            <a:endParaRPr sz="32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Simple Paging</a:t>
            </a:r>
            <a:endParaRPr sz="32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Simple Segmentation</a:t>
            </a:r>
            <a:endParaRPr sz="32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10" dirty="0">
                <a:latin typeface="Arial"/>
                <a:cs typeface="Arial"/>
              </a:rPr>
              <a:t>Virtual </a:t>
            </a:r>
            <a:r>
              <a:rPr sz="3200" dirty="0">
                <a:latin typeface="Arial"/>
                <a:cs typeface="Arial"/>
              </a:rPr>
              <a:t>Memory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Paging</a:t>
            </a:r>
            <a:endParaRPr sz="32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spc="-10" dirty="0">
                <a:latin typeface="Arial"/>
                <a:cs typeface="Arial"/>
              </a:rPr>
              <a:t>Virtual </a:t>
            </a:r>
            <a:r>
              <a:rPr sz="3200" dirty="0">
                <a:latin typeface="Arial"/>
                <a:cs typeface="Arial"/>
              </a:rPr>
              <a:t>Memory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Segmentation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14" y="482930"/>
            <a:ext cx="4347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Fixed</a:t>
            </a:r>
            <a:r>
              <a:rPr spc="-70" dirty="0"/>
              <a:t> </a:t>
            </a:r>
            <a:r>
              <a:rPr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6466840" cy="361060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ar-EG" sz="3200" spc="-5" dirty="0" smtClean="0">
                <a:latin typeface="Arial"/>
                <a:cs typeface="Arial"/>
              </a:rPr>
              <a:t>:</a:t>
            </a:r>
            <a:r>
              <a:rPr sz="3200" spc="-5" dirty="0" smtClean="0">
                <a:latin typeface="Arial"/>
                <a:cs typeface="Arial"/>
              </a:rPr>
              <a:t>Equal-size partitions</a:t>
            </a:r>
            <a:endParaRPr sz="2000" dirty="0">
              <a:latin typeface="Arial"/>
              <a:cs typeface="Arial"/>
            </a:endParaRPr>
          </a:p>
          <a:p>
            <a:pPr marL="469900" marR="5080" lvl="1" algn="l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process whose size is </a:t>
            </a:r>
            <a:r>
              <a:rPr sz="2800" spc="-5" dirty="0">
                <a:latin typeface="Arial"/>
                <a:cs typeface="Arial"/>
              </a:rPr>
              <a:t>less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than 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-5" dirty="0">
                <a:latin typeface="Arial"/>
                <a:cs typeface="Arial"/>
              </a:rPr>
              <a:t>to the partition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can be  </a:t>
            </a:r>
            <a:r>
              <a:rPr sz="2800" spc="-5" dirty="0" smtClean="0">
                <a:latin typeface="Arial"/>
                <a:cs typeface="Arial"/>
              </a:rPr>
              <a:t>loaded </a:t>
            </a:r>
            <a:r>
              <a:rPr sz="2800" spc="-5" dirty="0">
                <a:latin typeface="Arial"/>
                <a:cs typeface="Arial"/>
              </a:rPr>
              <a:t>into an </a:t>
            </a:r>
            <a:r>
              <a:rPr sz="2800" dirty="0">
                <a:latin typeface="Arial"/>
                <a:cs typeface="Arial"/>
              </a:rPr>
              <a:t>available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partition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marR="36195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The </a:t>
            </a:r>
            <a:r>
              <a:rPr sz="3200" spc="-5" dirty="0" smtClean="0">
                <a:latin typeface="Arial"/>
                <a:cs typeface="Arial"/>
              </a:rPr>
              <a:t>operating </a:t>
            </a:r>
            <a:r>
              <a:rPr sz="3200" dirty="0" smtClean="0">
                <a:latin typeface="Arial"/>
                <a:cs typeface="Arial"/>
              </a:rPr>
              <a:t>system can swap</a:t>
            </a:r>
            <a:r>
              <a:rPr sz="3200" spc="-15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a  process </a:t>
            </a:r>
            <a:r>
              <a:rPr sz="3200" spc="-5" dirty="0" smtClean="0">
                <a:latin typeface="Arial"/>
                <a:cs typeface="Arial"/>
              </a:rPr>
              <a:t>out </a:t>
            </a:r>
            <a:r>
              <a:rPr sz="3200" dirty="0" smtClean="0">
                <a:latin typeface="Arial"/>
                <a:cs typeface="Arial"/>
              </a:rPr>
              <a:t>of a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partition</a:t>
            </a:r>
            <a:r>
              <a:rPr lang="ar-EG" sz="3200" spc="-5" dirty="0" smtClean="0">
                <a:latin typeface="Arial"/>
                <a:cs typeface="Arial"/>
              </a:rPr>
              <a:t>:</a:t>
            </a:r>
            <a:endParaRPr sz="3200" spc="-5" dirty="0" smtClean="0">
              <a:latin typeface="Arial"/>
              <a:cs typeface="Arial"/>
            </a:endParaRPr>
          </a:p>
          <a:p>
            <a:pPr marL="12700" marR="36195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If none </a:t>
            </a:r>
            <a:r>
              <a:rPr sz="2800" dirty="0" smtClean="0">
                <a:latin typeface="Arial"/>
                <a:cs typeface="Arial"/>
              </a:rPr>
              <a:t>are in </a:t>
            </a:r>
            <a:r>
              <a:rPr sz="2800" spc="-5" dirty="0" smtClean="0">
                <a:latin typeface="Arial"/>
                <a:cs typeface="Arial"/>
              </a:rPr>
              <a:t>a </a:t>
            </a:r>
            <a:r>
              <a:rPr sz="2800" dirty="0" smtClean="0">
                <a:latin typeface="Arial"/>
                <a:cs typeface="Arial"/>
              </a:rPr>
              <a:t>ready or </a:t>
            </a:r>
            <a:r>
              <a:rPr sz="2800" spc="-5" dirty="0" smtClean="0">
                <a:latin typeface="Arial"/>
                <a:cs typeface="Arial"/>
              </a:rPr>
              <a:t>running  state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1375" y="1371600"/>
            <a:ext cx="1952624" cy="520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832" y="482930"/>
            <a:ext cx="6864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Fixed Partitioning</a:t>
            </a:r>
            <a:r>
              <a:rPr spc="-60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7796530" cy="370037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program may not fit </a:t>
            </a:r>
            <a:r>
              <a:rPr sz="3200" dirty="0">
                <a:latin typeface="Arial"/>
                <a:cs typeface="Arial"/>
              </a:rPr>
              <a:t>in a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partition</a:t>
            </a:r>
            <a:endParaRPr lang="ar-EG" sz="3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programmer must </a:t>
            </a:r>
            <a:r>
              <a:rPr sz="2800" dirty="0">
                <a:latin typeface="Arial"/>
                <a:cs typeface="Arial"/>
              </a:rPr>
              <a:t>design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program 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overlays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Main </a:t>
            </a:r>
            <a:r>
              <a:rPr sz="3200" dirty="0">
                <a:latin typeface="Arial"/>
                <a:cs typeface="Arial"/>
              </a:rPr>
              <a:t>memory use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inefficient</a:t>
            </a:r>
            <a:endParaRPr lang="ar-EG" sz="3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program, </a:t>
            </a:r>
            <a:r>
              <a:rPr sz="2800" spc="-5" dirty="0">
                <a:latin typeface="Arial"/>
                <a:cs typeface="Arial"/>
              </a:rPr>
              <a:t>no matter </a:t>
            </a:r>
            <a:r>
              <a:rPr sz="2800" dirty="0">
                <a:latin typeface="Arial"/>
                <a:cs typeface="Arial"/>
              </a:rPr>
              <a:t>how small, </a:t>
            </a:r>
            <a:r>
              <a:rPr sz="2800" spc="-5" dirty="0">
                <a:latin typeface="Arial"/>
                <a:cs typeface="Arial"/>
              </a:rPr>
              <a:t>occupies  an entire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partition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results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950" b="1" i="1" spc="-70" dirty="0">
                <a:latin typeface="Arial"/>
                <a:cs typeface="Arial"/>
              </a:rPr>
              <a:t>internal</a:t>
            </a:r>
            <a:r>
              <a:rPr sz="2950" b="1" i="1" spc="-20" dirty="0">
                <a:latin typeface="Arial"/>
                <a:cs typeface="Arial"/>
              </a:rPr>
              <a:t> </a:t>
            </a:r>
            <a:r>
              <a:rPr sz="2950" b="1" i="1" spc="-75" dirty="0" smtClean="0">
                <a:latin typeface="Arial"/>
                <a:cs typeface="Arial"/>
              </a:rPr>
              <a:t>fragmentation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448" y="147650"/>
            <a:ext cx="59969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 – Unequal</a:t>
            </a:r>
            <a:r>
              <a:rPr spc="-55" dirty="0"/>
              <a:t> </a:t>
            </a:r>
            <a:r>
              <a:rPr dirty="0"/>
              <a:t>Size  Partitions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6293485" cy="242053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Lessens </a:t>
            </a:r>
            <a:r>
              <a:rPr sz="3200" spc="-5" dirty="0">
                <a:latin typeface="Arial"/>
                <a:cs typeface="Arial"/>
              </a:rPr>
              <a:t>both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problem</a:t>
            </a:r>
            <a:r>
              <a:rPr lang="en-US" sz="3200" spc="-5" dirty="0" smtClean="0">
                <a:latin typeface="Arial"/>
                <a:cs typeface="Arial"/>
              </a:rPr>
              <a:t> doesn’t </a:t>
            </a:r>
            <a:r>
              <a:rPr sz="2800" spc="-5" dirty="0" smtClean="0">
                <a:latin typeface="Arial"/>
                <a:cs typeface="Arial"/>
              </a:rPr>
              <a:t>solve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completely</a:t>
            </a:r>
            <a:endParaRPr sz="2800" dirty="0">
              <a:latin typeface="Arial"/>
              <a:cs typeface="Arial"/>
            </a:endParaRPr>
          </a:p>
          <a:p>
            <a:pPr marL="469900" marR="5080" lvl="1" algn="l">
              <a:lnSpc>
                <a:spcPct val="100000"/>
              </a:lnSpc>
              <a:spcBef>
                <a:spcPts val="675"/>
              </a:spcBef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Smaller </a:t>
            </a:r>
            <a:r>
              <a:rPr sz="2800" dirty="0">
                <a:latin typeface="Arial"/>
                <a:cs typeface="Arial"/>
              </a:rPr>
              <a:t>programs can be placed </a:t>
            </a:r>
            <a:r>
              <a:rPr sz="2800" spc="-5" dirty="0">
                <a:latin typeface="Arial"/>
                <a:cs typeface="Arial"/>
              </a:rPr>
              <a:t>in  smaller </a:t>
            </a:r>
            <a:r>
              <a:rPr sz="2800" dirty="0">
                <a:latin typeface="Arial"/>
                <a:cs typeface="Arial"/>
              </a:rPr>
              <a:t>partitions, </a:t>
            </a:r>
            <a:r>
              <a:rPr sz="2800" spc="-5" dirty="0">
                <a:latin typeface="Arial"/>
                <a:cs typeface="Arial"/>
              </a:rPr>
              <a:t>reducing </a:t>
            </a:r>
            <a:r>
              <a:rPr sz="2800" dirty="0">
                <a:latin typeface="Arial"/>
                <a:cs typeface="Arial"/>
              </a:rPr>
              <a:t>internal  fragmentation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337170" y="1447800"/>
            <a:ext cx="1806828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482930"/>
            <a:ext cx="5154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Placement</a:t>
            </a:r>
            <a:r>
              <a:rPr spc="-30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61"/>
            <a:ext cx="7697470" cy="363881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ar-EG" sz="3200" spc="-5" dirty="0" smtClean="0">
                <a:latin typeface="Arial"/>
                <a:cs typeface="Arial"/>
              </a:rPr>
              <a:t>:</a:t>
            </a:r>
            <a:r>
              <a:rPr sz="3200" spc="-5" dirty="0" smtClean="0">
                <a:latin typeface="Arial"/>
                <a:cs typeface="Arial"/>
              </a:rPr>
              <a:t>Equal-size</a:t>
            </a:r>
            <a:endParaRPr sz="3200" dirty="0">
              <a:latin typeface="Arial"/>
              <a:cs typeface="Arial"/>
            </a:endParaRPr>
          </a:p>
          <a:p>
            <a:pPr marL="469900" lvl="1" algn="l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lang="ar-EG" sz="2800" spc="-5" dirty="0" smtClean="0">
                <a:latin typeface="Arial"/>
                <a:cs typeface="Arial"/>
              </a:rPr>
              <a:t>(</a:t>
            </a:r>
            <a:r>
              <a:rPr sz="2800" spc="-5" dirty="0" smtClean="0">
                <a:latin typeface="Arial"/>
                <a:cs typeface="Arial"/>
              </a:rPr>
              <a:t>Placement </a:t>
            </a:r>
            <a:r>
              <a:rPr sz="2800" spc="-5" dirty="0">
                <a:latin typeface="Arial"/>
                <a:cs typeface="Arial"/>
              </a:rPr>
              <a:t>is trivial (no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options</a:t>
            </a:r>
            <a:endParaRPr sz="2800" dirty="0"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lang="ar-EG" sz="3200" spc="-5" dirty="0" smtClean="0">
                <a:latin typeface="Arial"/>
                <a:cs typeface="Arial"/>
              </a:rPr>
              <a:t>:</a:t>
            </a:r>
            <a:r>
              <a:rPr sz="3200" spc="-5" dirty="0" smtClean="0">
                <a:latin typeface="Arial"/>
                <a:cs typeface="Arial"/>
              </a:rPr>
              <a:t>Unequal-size</a:t>
            </a:r>
            <a:endParaRPr lang="ar-EG" sz="3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assign each </a:t>
            </a:r>
            <a:r>
              <a:rPr sz="2800" dirty="0">
                <a:latin typeface="Arial"/>
                <a:cs typeface="Arial"/>
              </a:rPr>
              <a:t>process to </a:t>
            </a:r>
            <a:r>
              <a:rPr sz="2800" spc="-5" dirty="0">
                <a:latin typeface="Arial"/>
                <a:cs typeface="Arial"/>
              </a:rPr>
              <a:t>the smallest  </a:t>
            </a:r>
            <a:r>
              <a:rPr sz="2800" spc="-5" dirty="0" smtClean="0">
                <a:latin typeface="Arial"/>
                <a:cs typeface="Arial"/>
              </a:rPr>
              <a:t>partition </a:t>
            </a:r>
            <a:r>
              <a:rPr sz="2800" spc="-5" dirty="0">
                <a:latin typeface="Arial"/>
                <a:cs typeface="Arial"/>
              </a:rPr>
              <a:t>within which it will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fit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lang="ar-EG" sz="28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Processes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assigned </a:t>
            </a:r>
            <a:r>
              <a:rPr sz="2800" spc="-5" dirty="0">
                <a:latin typeface="Arial"/>
                <a:cs typeface="Arial"/>
              </a:rPr>
              <a:t>in such a way as to  minimize wasted memory within a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partition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69" y="147650"/>
            <a:ext cx="63646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3490" marR="5080" indent="-1241425">
              <a:lnSpc>
                <a:spcPct val="100000"/>
              </a:lnSpc>
              <a:spcBef>
                <a:spcPts val="105"/>
              </a:spcBef>
            </a:pPr>
            <a:r>
              <a:rPr dirty="0"/>
              <a:t>Remaining Problems</a:t>
            </a:r>
            <a:r>
              <a:rPr spc="-85" dirty="0"/>
              <a:t> </a:t>
            </a:r>
            <a:r>
              <a:rPr dirty="0"/>
              <a:t>with  Fixed</a:t>
            </a:r>
            <a:r>
              <a:rPr spc="-10" dirty="0"/>
              <a:t> </a:t>
            </a:r>
            <a:r>
              <a:rPr dirty="0"/>
              <a:t>Partitions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834630" cy="39247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 active processes is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limited  </a:t>
            </a:r>
            <a:r>
              <a:rPr sz="3200" dirty="0" smtClean="0">
                <a:latin typeface="Arial"/>
                <a:cs typeface="Arial"/>
              </a:rPr>
              <a:t>by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system</a:t>
            </a:r>
            <a:r>
              <a:rPr lang="en-US" sz="3200" dirty="0" smtClean="0">
                <a:latin typeface="Arial"/>
                <a:cs typeface="Arial"/>
              </a:rPr>
              <a:t>:</a:t>
            </a:r>
            <a:endParaRPr lang="ar-EG" sz="3200" dirty="0" smtClean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limited </a:t>
            </a:r>
            <a:r>
              <a:rPr sz="2800" spc="-5" dirty="0">
                <a:latin typeface="Arial"/>
                <a:cs typeface="Arial"/>
              </a:rPr>
              <a:t>by the </a:t>
            </a:r>
            <a:r>
              <a:rPr sz="2800" dirty="0">
                <a:latin typeface="Arial"/>
                <a:cs typeface="Arial"/>
              </a:rPr>
              <a:t>pre-determined </a:t>
            </a:r>
            <a:r>
              <a:rPr sz="2800" spc="-5" dirty="0">
                <a:latin typeface="Arial"/>
                <a:cs typeface="Arial"/>
              </a:rPr>
              <a:t>number of  </a:t>
            </a:r>
            <a:r>
              <a:rPr sz="2800" spc="-5" dirty="0" smtClean="0">
                <a:latin typeface="Arial"/>
                <a:cs typeface="Arial"/>
              </a:rPr>
              <a:t>partitions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marR="117475" algn="l" rtl="0">
              <a:lnSpc>
                <a:spcPct val="100000"/>
              </a:lnSpc>
              <a:spcBef>
                <a:spcPts val="75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large number </a:t>
            </a:r>
            <a:r>
              <a:rPr sz="3200" dirty="0">
                <a:latin typeface="Arial"/>
                <a:cs typeface="Arial"/>
              </a:rPr>
              <a:t>of very small process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will  </a:t>
            </a:r>
            <a:r>
              <a:rPr sz="3200" spc="-5" dirty="0" smtClean="0">
                <a:latin typeface="Arial"/>
                <a:cs typeface="Arial"/>
              </a:rPr>
              <a:t>not </a:t>
            </a:r>
            <a:r>
              <a:rPr sz="3200" spc="-5" dirty="0">
                <a:latin typeface="Arial"/>
                <a:cs typeface="Arial"/>
              </a:rPr>
              <a:t>use the </a:t>
            </a:r>
            <a:r>
              <a:rPr sz="3200" dirty="0">
                <a:latin typeface="Arial"/>
                <a:cs typeface="Arial"/>
              </a:rPr>
              <a:t>space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efficiently</a:t>
            </a:r>
            <a:r>
              <a:rPr lang="en-US" sz="3200" spc="-10" dirty="0" smtClean="0">
                <a:latin typeface="Arial"/>
                <a:cs typeface="Arial"/>
              </a:rPr>
              <a:t>:</a:t>
            </a:r>
            <a:endParaRPr lang="ar-EG" sz="3200" dirty="0">
              <a:latin typeface="Arial"/>
              <a:cs typeface="Arial"/>
            </a:endParaRPr>
          </a:p>
          <a:p>
            <a:pPr marL="12700" marR="117475" algn="l" rtl="0">
              <a:lnSpc>
                <a:spcPct val="100000"/>
              </a:lnSpc>
              <a:spcBef>
                <a:spcPts val="750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fixed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variable </a:t>
            </a:r>
            <a:r>
              <a:rPr sz="2800" spc="-5" dirty="0">
                <a:latin typeface="Arial"/>
                <a:cs typeface="Arial"/>
              </a:rPr>
              <a:t>length </a:t>
            </a:r>
            <a:r>
              <a:rPr sz="2800" dirty="0">
                <a:latin typeface="Arial"/>
                <a:cs typeface="Arial"/>
              </a:rPr>
              <a:t>partition  </a:t>
            </a:r>
            <a:r>
              <a:rPr sz="2800" spc="-5" dirty="0" smtClean="0">
                <a:latin typeface="Arial"/>
                <a:cs typeface="Arial"/>
              </a:rPr>
              <a:t>methods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1214</Words>
  <Application>Microsoft Office PowerPoint</Application>
  <PresentationFormat>On-screen Show (4:3)</PresentationFormat>
  <Paragraphs>184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Operating Systems:  Internals and Design Principles, 6/E William Stallings</vt:lpstr>
      <vt:lpstr>Memory Management</vt:lpstr>
      <vt:lpstr>Memory Management  Terms</vt:lpstr>
      <vt:lpstr>Types of Partitioning</vt:lpstr>
      <vt:lpstr>Fixed Partitioning</vt:lpstr>
      <vt:lpstr>Fixed Partitioning Problems</vt:lpstr>
      <vt:lpstr>Solution – Unequal Size  Partitions</vt:lpstr>
      <vt:lpstr>Placement Algorithm</vt:lpstr>
      <vt:lpstr>Remaining Problems with  Fixed Partitions</vt:lpstr>
      <vt:lpstr>Dynamic Partitioning</vt:lpstr>
      <vt:lpstr>Dynamic Partitioning  Example</vt:lpstr>
      <vt:lpstr>Dynamic Partitioning</vt:lpstr>
      <vt:lpstr>Dynamic Partitioning</vt:lpstr>
      <vt:lpstr>Dynamic Partitioning</vt:lpstr>
      <vt:lpstr>Allocation</vt:lpstr>
      <vt:lpstr>Paging</vt:lpstr>
      <vt:lpstr>Paging</vt:lpstr>
      <vt:lpstr>Processes and Frames</vt:lpstr>
      <vt:lpstr>Page Table</vt:lpstr>
      <vt:lpstr>Segmentation</vt:lpstr>
      <vt:lpstr>Operating Systems:  Internals and Design Principles, 6/E William Stallings</vt:lpstr>
      <vt:lpstr>Real and  Virtual Memory</vt:lpstr>
      <vt:lpstr>Thrashing</vt:lpstr>
      <vt:lpstr>Principle of Locality</vt:lpstr>
      <vt:lpstr>Support Needed for  Virtual Memory</vt:lpstr>
      <vt:lpstr>Paging</vt:lpstr>
      <vt:lpstr>Paging Table</vt:lpstr>
      <vt:lpstr>Page Tables</vt:lpstr>
      <vt:lpstr>Translation Lookaside  Buffer</vt:lpstr>
      <vt:lpstr>TLB Operation</vt:lpstr>
      <vt:lpstr>Looking into the  Process Page Table</vt:lpstr>
      <vt:lpstr>Segmentation</vt:lpstr>
      <vt:lpstr>Segment Organization</vt:lpstr>
      <vt:lpstr>Segment Table Entries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 Internals and Design Principles, 6/E William Stallings</dc:title>
  <dc:creator>eng_shereen</dc:creator>
  <cp:lastModifiedBy>nrs</cp:lastModifiedBy>
  <cp:revision>19</cp:revision>
  <dcterms:created xsi:type="dcterms:W3CDTF">2019-02-25T17:58:19Z</dcterms:created>
  <dcterms:modified xsi:type="dcterms:W3CDTF">2019-11-14T12:21:46Z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2019-02-25T00:00:00Z</vt:filetime>
  </property>
</Properties>
</file>