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2" r:id="rId2"/>
    <p:sldId id="322" r:id="rId3"/>
    <p:sldId id="323" r:id="rId4"/>
    <p:sldId id="348" r:id="rId5"/>
    <p:sldId id="324" r:id="rId6"/>
    <p:sldId id="349" r:id="rId7"/>
    <p:sldId id="325" r:id="rId8"/>
    <p:sldId id="326" r:id="rId9"/>
    <p:sldId id="327" r:id="rId10"/>
    <p:sldId id="350" r:id="rId11"/>
    <p:sldId id="351" r:id="rId12"/>
    <p:sldId id="328" r:id="rId13"/>
    <p:sldId id="329" r:id="rId14"/>
    <p:sldId id="352" r:id="rId15"/>
    <p:sldId id="353" r:id="rId16"/>
    <p:sldId id="354" r:id="rId17"/>
    <p:sldId id="355" r:id="rId18"/>
    <p:sldId id="331" r:id="rId19"/>
    <p:sldId id="356" r:id="rId20"/>
    <p:sldId id="357" r:id="rId21"/>
    <p:sldId id="334" r:id="rId22"/>
    <p:sldId id="347" r:id="rId23"/>
    <p:sldId id="358" r:id="rId24"/>
    <p:sldId id="30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A987"/>
    <a:srgbClr val="000000"/>
    <a:srgbClr val="17375D"/>
    <a:srgbClr val="16355A"/>
    <a:srgbClr val="161616"/>
    <a:srgbClr val="F8FBF9"/>
    <a:srgbClr val="EE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6" autoAdjust="0"/>
  </p:normalViewPr>
  <p:slideViewPr>
    <p:cSldViewPr snapToObjects="1">
      <p:cViewPr varScale="1">
        <p:scale>
          <a:sx n="96" d="100"/>
          <a:sy n="96" d="100"/>
        </p:scale>
        <p:origin x="-90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D715A-D499-AF43-9B7A-249A3B9216D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C81EC-0C5D-4D4F-9BCB-179B2D63F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C3E9-A841-4C49-B5FB-86FE13B37242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B5B1-8E73-F04A-8237-41C2F9193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Produce effective output using echo and </a:t>
            </a:r>
            <a:r>
              <a:rPr lang="en-US" sz="2800" b="1" dirty="0" err="1">
                <a:latin typeface="Minion Pro"/>
              </a:rPr>
              <a:t>tput</a:t>
            </a:r>
            <a:r>
              <a:rPr lang="en-US" sz="2800" b="1" dirty="0">
                <a:latin typeface="Minion Pro"/>
              </a:rPr>
              <a:t> command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556088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Minion Pro"/>
              </a:rPr>
              <a:t>echo command (revisited)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Minion Pro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inion Pro"/>
              </a:rPr>
              <a:t>tput</a:t>
            </a:r>
            <a:r>
              <a:rPr lang="en-US" sz="2000" dirty="0">
                <a:latin typeface="Minion Pro"/>
              </a:rPr>
              <a:t> command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9711" y="645967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800" b="1" dirty="0"/>
              <a:t>Debugging Shell scripts and dealing with errors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990600" y="1556310"/>
            <a:ext cx="701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#!/bin/bash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#A script that demonstrates error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#Usage: ./script_filename.sh 2&gt; error.txt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  <a:p>
            <a:pPr>
              <a:spcAft>
                <a:spcPts val="0"/>
              </a:spcAft>
            </a:pPr>
            <a:r>
              <a:rPr lang="en-US" kern="50" dirty="0" err="1">
                <a:latin typeface="Courier New" panose="02070309020205020404" pitchFamily="49" charset="0"/>
                <a:ea typeface="DejaVu Sans"/>
                <a:cs typeface="Lohit Hindi"/>
              </a:rPr>
              <a:t>cnt</a:t>
            </a: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=0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for </a:t>
            </a:r>
            <a:r>
              <a:rPr lang="en-US" kern="50" dirty="0" err="1">
                <a:latin typeface="Courier New" panose="02070309020205020404" pitchFamily="49" charset="0"/>
                <a:ea typeface="DejaVu Sans"/>
                <a:cs typeface="Lohit Hindi"/>
              </a:rPr>
              <a:t>i</a:t>
            </a: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 in `ls *.java`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  <a:p>
            <a:pPr indent="457200"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do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  <a:p>
            <a:pPr indent="457200"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echo $</a:t>
            </a:r>
            <a:r>
              <a:rPr lang="en-US" kern="50" dirty="0" err="1">
                <a:latin typeface="Courier New" panose="02070309020205020404" pitchFamily="49" charset="0"/>
                <a:ea typeface="DejaVu Sans"/>
                <a:cs typeface="Lohit Hindi"/>
              </a:rPr>
              <a:t>i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  <a:p>
            <a:pPr indent="457200">
              <a:spcAft>
                <a:spcPts val="0"/>
              </a:spcAft>
            </a:pPr>
            <a:r>
              <a:rPr lang="en-US" kern="50" dirty="0" err="1">
                <a:latin typeface="Courier New" panose="02070309020205020404" pitchFamily="49" charset="0"/>
                <a:ea typeface="DejaVu Sans"/>
                <a:cs typeface="Lohit Hindi"/>
              </a:rPr>
              <a:t>cnt</a:t>
            </a: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=`expr $</a:t>
            </a:r>
            <a:r>
              <a:rPr lang="en-US" kern="50" dirty="0" err="1">
                <a:latin typeface="Courier New" panose="02070309020205020404" pitchFamily="49" charset="0"/>
                <a:ea typeface="DejaVu Sans"/>
                <a:cs typeface="Lohit Hindi"/>
              </a:rPr>
              <a:t>cnt</a:t>
            </a: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 + 1`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DejaVu Sans"/>
                <a:cs typeface="Lohit Hindi"/>
              </a:rPr>
              <a:t>done</a:t>
            </a:r>
            <a:endParaRPr lang="en-IN" kern="50" dirty="0">
              <a:latin typeface="Liberation Serif"/>
              <a:ea typeface="DejaVu Sans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414569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9711" y="645967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800" b="1" dirty="0"/>
              <a:t>Debugging Shell scripts and dealing with errors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553957" y="1568971"/>
            <a:ext cx="7294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program can be executed as shown below:</a:t>
            </a:r>
          </a:p>
          <a:p>
            <a:pPr algn="just">
              <a:spcAft>
                <a:spcPts val="0"/>
              </a:spcAft>
            </a:pPr>
            <a:endParaRPr lang="en-IN" sz="2000" kern="50" dirty="0">
              <a:latin typeface="Liberation Serif"/>
              <a:ea typeface="DejaVu Sans"/>
              <a:cs typeface="Lohit Hindi"/>
            </a:endParaRPr>
          </a:p>
          <a:p>
            <a:pPr algn="just"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Times New Roman" panose="02020603050405020304" pitchFamily="18" charset="0"/>
                <a:cs typeface="Lohit Hindi"/>
              </a:rPr>
              <a:t>$./script_filename.sh 2&gt; error.txt</a:t>
            </a:r>
          </a:p>
          <a:p>
            <a:pPr algn="just">
              <a:spcAft>
                <a:spcPts val="0"/>
              </a:spcAft>
            </a:pPr>
            <a:endParaRPr lang="en-IN" sz="2000" kern="50" dirty="0">
              <a:latin typeface="Liberation Serif"/>
              <a:ea typeface="DejaVu Sans"/>
              <a:cs typeface="Lohit Hindi"/>
            </a:endParaRPr>
          </a:p>
          <a:p>
            <a:pPr algn="just">
              <a:spcAft>
                <a:spcPts val="0"/>
              </a:spcAft>
            </a:pPr>
            <a:r>
              <a:rPr lang="en-US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presence of any error, the error message will be stored in the file error.txt that can be displayed afterwards using the following command:</a:t>
            </a:r>
          </a:p>
          <a:p>
            <a:pPr algn="just">
              <a:spcAft>
                <a:spcPts val="0"/>
              </a:spcAft>
            </a:pPr>
            <a:endParaRPr lang="en-IN" sz="2000" kern="50" dirty="0">
              <a:latin typeface="Liberation Serif"/>
              <a:ea typeface="DejaVu Sans"/>
              <a:cs typeface="Lohit Hindi"/>
            </a:endParaRPr>
          </a:p>
          <a:p>
            <a:pPr algn="just"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Times New Roman" panose="02020603050405020304" pitchFamily="18" charset="0"/>
                <a:cs typeface="Lohit Hindi"/>
              </a:rPr>
              <a:t>$cat error.txt</a:t>
            </a:r>
            <a:endParaRPr lang="en-IN" sz="2000" kern="50" dirty="0">
              <a:effectLst/>
              <a:latin typeface="Liberation Serif"/>
              <a:ea typeface="DejaVu Sans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33635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Discarding output with /dev/null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8454" y="1282944"/>
            <a:ext cx="6858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echo -n "Enter the login id of your friend: "</a:t>
            </a:r>
            <a:endParaRPr lang="en-IN" sz="1400" dirty="0"/>
          </a:p>
          <a:p>
            <a:r>
              <a:rPr lang="en-US" sz="1400" dirty="0"/>
              <a:t>read name</a:t>
            </a:r>
            <a:endParaRPr lang="en-IN" sz="1400" dirty="0"/>
          </a:p>
          <a:p>
            <a:r>
              <a:rPr lang="en-US" sz="1400" dirty="0"/>
              <a:t>interval=0</a:t>
            </a:r>
            <a:endParaRPr lang="en-IN" sz="1400" dirty="0"/>
          </a:p>
          <a:p>
            <a:r>
              <a:rPr lang="en-US" sz="1400" dirty="0"/>
              <a:t>echo -n "Enter the unit of time in minutes: "</a:t>
            </a:r>
            <a:endParaRPr lang="en-IN" sz="1400" dirty="0"/>
          </a:p>
          <a:p>
            <a:r>
              <a:rPr lang="en-US" sz="1400" dirty="0"/>
              <a:t>read min</a:t>
            </a:r>
            <a:endParaRPr lang="en-IN" sz="1400" dirty="0"/>
          </a:p>
          <a:p>
            <a:r>
              <a:rPr lang="en-US" sz="1400" dirty="0">
                <a:solidFill>
                  <a:srgbClr val="FF0000"/>
                </a:solidFill>
              </a:rPr>
              <a:t>until who | grep -w "$name" &gt; /dev/null</a:t>
            </a:r>
            <a:endParaRPr lang="en-IN" sz="1400" dirty="0">
              <a:solidFill>
                <a:srgbClr val="FF0000"/>
              </a:solidFill>
            </a:endParaRPr>
          </a:p>
          <a:p>
            <a:r>
              <a:rPr lang="en-US" sz="1400" dirty="0"/>
              <a:t>do</a:t>
            </a:r>
            <a:endParaRPr lang="en-IN" sz="1400" dirty="0"/>
          </a:p>
          <a:p>
            <a:r>
              <a:rPr lang="en-US" sz="1400" dirty="0"/>
              <a:t>sleep 60</a:t>
            </a:r>
            <a:endParaRPr lang="en-IN" sz="1400" dirty="0"/>
          </a:p>
          <a:p>
            <a:r>
              <a:rPr lang="en-US" sz="1400" dirty="0"/>
              <a:t>interval=`expr $interval + 1`</a:t>
            </a:r>
            <a:endParaRPr lang="en-IN" sz="1400" dirty="0"/>
          </a:p>
          <a:p>
            <a:r>
              <a:rPr lang="en-US" sz="1400" dirty="0"/>
              <a:t>if [ $interval -</a:t>
            </a:r>
            <a:r>
              <a:rPr lang="en-US" sz="1400" dirty="0" err="1"/>
              <a:t>gt</a:t>
            </a:r>
            <a:r>
              <a:rPr lang="en-US" sz="1400" dirty="0"/>
              <a:t> $min ]</a:t>
            </a:r>
            <a:endParaRPr lang="en-IN" sz="1400" dirty="0"/>
          </a:p>
          <a:p>
            <a:r>
              <a:rPr lang="en-US" sz="1400" dirty="0"/>
              <a:t>then</a:t>
            </a:r>
            <a:endParaRPr lang="en-IN" sz="1400" dirty="0"/>
          </a:p>
          <a:p>
            <a:r>
              <a:rPr lang="en-US" sz="1400" dirty="0"/>
              <a:t>echo "$name has not logged in since $min minutes"</a:t>
            </a:r>
            <a:endParaRPr lang="en-IN" sz="1400" dirty="0"/>
          </a:p>
          <a:p>
            <a:r>
              <a:rPr lang="en-US" sz="1400" dirty="0"/>
              <a:t>exit</a:t>
            </a:r>
            <a:endParaRPr lang="en-IN" sz="1400" dirty="0"/>
          </a:p>
          <a:p>
            <a:r>
              <a:rPr lang="en-US" sz="1400" dirty="0"/>
              <a:t>fi</a:t>
            </a:r>
            <a:endParaRPr lang="en-IN" sz="1400" dirty="0"/>
          </a:p>
          <a:p>
            <a:r>
              <a:rPr lang="en-US" sz="1400" dirty="0"/>
              <a:t>done</a:t>
            </a:r>
            <a:endParaRPr lang="en-IN" sz="1400" dirty="0"/>
          </a:p>
          <a:p>
            <a:r>
              <a:rPr lang="en-US" sz="1400" dirty="0"/>
              <a:t>echo "$name has now logged in..."</a:t>
            </a: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45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Reading from 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648643"/>
            <a:ext cx="7083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Piped 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Redirected while-read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file descriptors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combination of head and tail commands</a:t>
            </a:r>
          </a:p>
        </p:txBody>
      </p:sp>
    </p:spTree>
    <p:extLst>
      <p:ext uri="{BB962C8B-B14F-4D97-AF65-F5344CB8AC3E}">
        <p14:creationId xmlns:p14="http://schemas.microsoft.com/office/powerpoint/2010/main" val="24030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Reading from files (Piped while loop)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648643"/>
            <a:ext cx="708313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/>
              <a:t># PURPOSE: Process a file line by line with while-read loop.</a:t>
            </a:r>
            <a:br>
              <a:rPr lang="en-US" dirty="0"/>
            </a:br>
            <a:endParaRPr lang="en-IN" dirty="0"/>
          </a:p>
          <a:p>
            <a:r>
              <a:rPr lang="en-US" dirty="0"/>
              <a:t>FILENAME=$1</a:t>
            </a:r>
            <a:br>
              <a:rPr lang="en-US" dirty="0"/>
            </a:br>
            <a:r>
              <a:rPr lang="en-US" dirty="0" err="1"/>
              <a:t>cnt</a:t>
            </a:r>
            <a:r>
              <a:rPr lang="en-US" dirty="0"/>
              <a:t>=0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cat $FILENAME | while read 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cnt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echo "$</a:t>
            </a:r>
            <a:r>
              <a:rPr lang="en-US" dirty="0" err="1"/>
              <a:t>cnt</a:t>
            </a:r>
            <a:r>
              <a:rPr lang="en-US" dirty="0"/>
              <a:t> $LINE"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/>
              <a:t>echo -e "\</a:t>
            </a:r>
            <a:r>
              <a:rPr lang="en-US" dirty="0" err="1"/>
              <a:t>nTotal</a:t>
            </a:r>
            <a:r>
              <a:rPr lang="en-US" dirty="0"/>
              <a:t> $</a:t>
            </a:r>
            <a:r>
              <a:rPr lang="en-US" dirty="0" err="1"/>
              <a:t>cnt</a:t>
            </a:r>
            <a:r>
              <a:rPr lang="en-US" dirty="0"/>
              <a:t> Lines read"</a:t>
            </a:r>
            <a:endParaRPr lang="en-IN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7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Reading from files (Redirected while-read loop)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648643"/>
            <a:ext cx="708313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/>
              <a:t>#PURPOSE: Process a file line by line with redirected while-read loop.</a:t>
            </a:r>
            <a:br>
              <a:rPr lang="en-US" dirty="0"/>
            </a:br>
            <a:endParaRPr lang="en-IN" dirty="0"/>
          </a:p>
          <a:p>
            <a:r>
              <a:rPr lang="en-US" dirty="0"/>
              <a:t>FILENAME=$1</a:t>
            </a:r>
            <a:br>
              <a:rPr lang="en-US" dirty="0"/>
            </a:br>
            <a:r>
              <a:rPr lang="en-US" dirty="0"/>
              <a:t>count=0</a:t>
            </a:r>
            <a:br>
              <a:rPr lang="en-US" dirty="0"/>
            </a:br>
            <a:r>
              <a:rPr lang="en-US" dirty="0"/>
              <a:t>while read LINE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let count++</a:t>
            </a:r>
            <a:br>
              <a:rPr lang="en-US" dirty="0"/>
            </a:br>
            <a:r>
              <a:rPr lang="en-US" dirty="0"/>
              <a:t>echo "$count $LINE"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done &lt; $FILENAME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-e "\</a:t>
            </a:r>
            <a:r>
              <a:rPr lang="en-US" dirty="0" err="1"/>
              <a:t>nTotal</a:t>
            </a:r>
            <a:r>
              <a:rPr lang="en-US" dirty="0"/>
              <a:t> $count Lines read"</a:t>
            </a:r>
            <a:endParaRPr lang="en-IN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96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Reading from files (Using file descriptors)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294265"/>
            <a:ext cx="708313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#PURPOSE: Process a file line by line with while read LINE Using</a:t>
            </a:r>
            <a:br>
              <a:rPr lang="en-US" dirty="0"/>
            </a:br>
            <a:r>
              <a:rPr lang="en-US" dirty="0"/>
              <a:t>#File Descriptors</a:t>
            </a:r>
            <a:br>
              <a:rPr lang="en-US" dirty="0"/>
            </a:br>
            <a:r>
              <a:rPr lang="en-US" dirty="0"/>
              <a:t>FILENAME=$1</a:t>
            </a:r>
            <a:br>
              <a:rPr lang="en-US" dirty="0"/>
            </a:br>
            <a:r>
              <a:rPr lang="en-US" dirty="0"/>
              <a:t>count0=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exec 3&lt;&amp;0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exec 0&lt; $FILENAME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 read LINE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let count++</a:t>
            </a:r>
            <a:br>
              <a:rPr lang="en-US" dirty="0"/>
            </a:br>
            <a:r>
              <a:rPr lang="en-US" dirty="0"/>
              <a:t>echo "$count $LINE"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exec 0&lt;&amp;3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echo -e "\</a:t>
            </a:r>
            <a:r>
              <a:rPr lang="en-US" dirty="0" err="1"/>
              <a:t>nTotal</a:t>
            </a:r>
            <a:r>
              <a:rPr lang="en-US" dirty="0"/>
              <a:t> $count Lines read"</a:t>
            </a:r>
            <a:endParaRPr lang="en-IN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73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Reading from files (Using head and tail)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418986"/>
            <a:ext cx="70831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/>
              <a:t>#PURPOSE: Process a file line by line with head and tail commands</a:t>
            </a:r>
            <a:br>
              <a:rPr lang="en-US" dirty="0"/>
            </a:br>
            <a:r>
              <a:rPr lang="en-US" dirty="0"/>
              <a:t>FILENAME=$1</a:t>
            </a:r>
            <a:br>
              <a:rPr lang="en-US" dirty="0"/>
            </a:br>
            <a:r>
              <a:rPr lang="en-US" dirty="0"/>
              <a:t>Lines=`</a:t>
            </a:r>
            <a:r>
              <a:rPr lang="en-US" dirty="0" err="1"/>
              <a:t>wc</a:t>
            </a:r>
            <a:r>
              <a:rPr lang="en-US" dirty="0"/>
              <a:t> -l &lt; $FILENAME`</a:t>
            </a:r>
            <a:br>
              <a:rPr lang="en-US" dirty="0"/>
            </a:br>
            <a:r>
              <a:rPr lang="en-US" dirty="0"/>
              <a:t>count=0</a:t>
            </a:r>
            <a:br>
              <a:rPr lang="en-US" dirty="0"/>
            </a:br>
            <a:r>
              <a:rPr lang="en-US" dirty="0"/>
              <a:t>while [ $count -</a:t>
            </a:r>
            <a:r>
              <a:rPr lang="en-US" dirty="0" err="1"/>
              <a:t>lt</a:t>
            </a:r>
            <a:r>
              <a:rPr lang="en-US" dirty="0"/>
              <a:t> $Lines ]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let count++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LINE=`head -n $count $FILENAME | tail -1`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echo "$count $LINE"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/>
              <a:t>echo -e "\</a:t>
            </a:r>
            <a:r>
              <a:rPr lang="en-US" dirty="0" err="1"/>
              <a:t>nTotal</a:t>
            </a:r>
            <a:r>
              <a:rPr lang="en-US" dirty="0"/>
              <a:t> $count lines read"</a:t>
            </a:r>
            <a:endParaRPr lang="en-IN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29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Using arrays in shell scripting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648643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inion Pro"/>
              </a:rPr>
              <a:t>Syntax:</a:t>
            </a:r>
          </a:p>
          <a:p>
            <a:endParaRPr lang="en-US" dirty="0"/>
          </a:p>
          <a:p>
            <a:r>
              <a:rPr lang="en-US" dirty="0" err="1"/>
              <a:t>array_name</a:t>
            </a:r>
            <a:r>
              <a:rPr lang="en-US" dirty="0"/>
              <a:t>[index] = value</a:t>
            </a:r>
            <a:endParaRPr lang="en-IN" dirty="0"/>
          </a:p>
          <a:p>
            <a:endParaRPr lang="en-US" b="1" dirty="0">
              <a:latin typeface="Minion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839" y="295275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50" dirty="0">
                <a:latin typeface="Courier New" panose="02070309020205020404" pitchFamily="49" charset="0"/>
                <a:ea typeface="DejaVu Sans"/>
              </a:rPr>
              <a:t>Example:</a:t>
            </a:r>
          </a:p>
          <a:p>
            <a:r>
              <a:rPr lang="en-US" kern="50" dirty="0">
                <a:latin typeface="Courier New" panose="02070309020205020404" pitchFamily="49" charset="0"/>
                <a:ea typeface="DejaVu Sans"/>
              </a:rPr>
              <a:t/>
            </a:r>
            <a:br>
              <a:rPr lang="en-US" kern="50" dirty="0">
                <a:latin typeface="Courier New" panose="02070309020205020404" pitchFamily="49" charset="0"/>
                <a:ea typeface="DejaVu Sans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Linux[0]='CentOS'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Using arrays in shell scripting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2044" y="1733550"/>
            <a:ext cx="6096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Linux[0]='CentOS'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Linux[1]='Red hat'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Linux[2]='Ubuntu'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Linux[3]='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Linux[4]='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Trisquel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#Display the element at position 1</a:t>
            </a:r>
          </a:p>
          <a:p>
            <a:r>
              <a:rPr lang="en-I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${Linux[1]}</a:t>
            </a:r>
          </a:p>
          <a:p>
            <a:endParaRPr lang="en-US" b="1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4798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Produce effective output using echo command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77996"/>
              </p:ext>
            </p:extLst>
          </p:nvPr>
        </p:nvGraphicFramePr>
        <p:xfrm>
          <a:off x="1219200" y="1581150"/>
          <a:ext cx="6553200" cy="3048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670">
                  <a:extLst>
                    <a:ext uri="{9D8B030D-6E8A-4147-A177-3AD203B41FA5}">
                      <a16:colId xmlns:a16="http://schemas.microsoft.com/office/drawing/2014/main" xmlns="" val="555180419"/>
                    </a:ext>
                  </a:extLst>
                </a:gridCol>
                <a:gridCol w="5158530">
                  <a:extLst>
                    <a:ext uri="{9D8B030D-6E8A-4147-A177-3AD203B41FA5}">
                      <a16:colId xmlns:a16="http://schemas.microsoft.com/office/drawing/2014/main" xmlns="" val="22146500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Options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35060532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-n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do not print the trailing newline.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26395552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-e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enable interpretation of backslash escapes.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11119423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\b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backspace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185119592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\\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backslash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411609173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\n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new line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145076192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\r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carriage return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204679703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\t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horizontal tab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25433703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\v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vertical tab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" marR="17780" marT="17780" marB="17780" anchor="ctr"/>
                </a:tc>
                <a:extLst>
                  <a:ext uri="{0D108BD9-81ED-4DB2-BD59-A6C34878D82A}">
                    <a16:rowId xmlns:a16="http://schemas.microsoft.com/office/drawing/2014/main" xmlns="" val="259727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33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Using arrays in shell scripting (multiple elements)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293331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inion Pro"/>
              </a:rPr>
              <a:t>Syntax:</a:t>
            </a:r>
          </a:p>
          <a:p>
            <a:endParaRPr lang="en-US" dirty="0"/>
          </a:p>
          <a:p>
            <a:r>
              <a:rPr lang="en-IN" dirty="0"/>
              <a:t>declare -a </a:t>
            </a:r>
            <a:r>
              <a:rPr lang="en-IN" dirty="0" err="1"/>
              <a:t>array_name</a:t>
            </a:r>
            <a:r>
              <a:rPr lang="en-IN" dirty="0"/>
              <a:t>=(element1 element2 element3)</a:t>
            </a:r>
          </a:p>
          <a:p>
            <a:endParaRPr lang="en-US" b="1" dirty="0">
              <a:latin typeface="Minion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95275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50" dirty="0">
                <a:latin typeface="Courier New" panose="02070309020205020404" pitchFamily="49" charset="0"/>
                <a:ea typeface="DejaVu Sans"/>
              </a:rPr>
              <a:t>Example:</a:t>
            </a:r>
          </a:p>
          <a:p>
            <a:r>
              <a:rPr lang="en-US" kern="50" dirty="0">
                <a:latin typeface="Courier New" panose="02070309020205020404" pitchFamily="49" charset="0"/>
                <a:ea typeface="DejaVu Sans"/>
              </a:rPr>
              <a:t/>
            </a:r>
            <a:br>
              <a:rPr lang="en-US" kern="50" dirty="0">
                <a:latin typeface="Courier New" panose="02070309020205020404" pitchFamily="49" charset="0"/>
                <a:ea typeface="DejaVu Sans"/>
              </a:rPr>
            </a:br>
            <a:r>
              <a:rPr lang="en-US" kern="50" dirty="0">
                <a:latin typeface="Courier New" panose="02070309020205020404" pitchFamily="49" charset="0"/>
                <a:ea typeface="DejaVu Sans"/>
              </a:rPr>
              <a:t>declare -a Linux=('Centos' 'Red Hat' '</a:t>
            </a:r>
            <a:r>
              <a:rPr lang="en-US" kern="50" dirty="0" err="1">
                <a:latin typeface="Courier New" panose="02070309020205020404" pitchFamily="49" charset="0"/>
                <a:ea typeface="DejaVu Sans"/>
              </a:rPr>
              <a:t>Suse</a:t>
            </a:r>
            <a:r>
              <a:rPr lang="en-US" kern="50" dirty="0">
                <a:latin typeface="Courier New" panose="02070309020205020404" pitchFamily="49" charset="0"/>
                <a:ea typeface="DejaVu Sans"/>
              </a:rPr>
              <a:t>' '</a:t>
            </a:r>
            <a:r>
              <a:rPr lang="en-US" kern="50" dirty="0" err="1">
                <a:latin typeface="Courier New" panose="02070309020205020404" pitchFamily="49" charset="0"/>
                <a:ea typeface="DejaVu Sans"/>
              </a:rPr>
              <a:t>Trisquel</a:t>
            </a:r>
            <a:r>
              <a:rPr lang="en-US" kern="50" dirty="0">
                <a:latin typeface="Courier New" panose="02070309020205020404" pitchFamily="49" charset="0"/>
                <a:ea typeface="DejaVu Sans"/>
              </a:rPr>
              <a:t>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Using arrays in shell scripting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1504950"/>
            <a:ext cx="7235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print the whole array: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echo ${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[@]}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display the length of an array: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echo ${#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[@]}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display element at index position 2: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echo ${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display the length of an element at index position 2: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echo ${#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Using arrays in shell scripting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300" y="1468645"/>
            <a:ext cx="73914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Initilize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an array with 4 elements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-a Linux=('Centos' 'Red Hat' '</a:t>
            </a:r>
            <a:r>
              <a:rPr lang="en-I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Suse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I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Trisquel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echo "Length of the array: "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echo ${#Linux[@]}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echo "Elements of the array: "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echo ${Linux[@]}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echo "Length of the element at index 3 of the array: "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echo ${#Linux[3]}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echo "Element at index 3 of the array: "</a:t>
            </a:r>
            <a:b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echo ${Linux[3]}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8343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586627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 Pro"/>
              </a:rPr>
              <a:t>Let us summarize the key concepts covered in this module</a:t>
            </a:r>
          </a:p>
          <a:p>
            <a:endParaRPr lang="en-US" dirty="0">
              <a:latin typeface="Minion Pro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latin typeface="Minion Pro"/>
              </a:rPr>
              <a:t>How to produce effective output using options of echo and </a:t>
            </a:r>
            <a:r>
              <a:rPr lang="en-US" dirty="0" err="1">
                <a:latin typeface="Minion Pro"/>
              </a:rPr>
              <a:t>tput</a:t>
            </a:r>
            <a:r>
              <a:rPr lang="en-US" dirty="0">
                <a:latin typeface="Minion Pro"/>
              </a:rPr>
              <a:t> command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latin typeface="Minion Pro"/>
              </a:rPr>
              <a:t>How to debug shell scripts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latin typeface="Minion Pro"/>
              </a:rPr>
              <a:t>Redirecting output to /dev/null file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latin typeface="Minion Pro"/>
              </a:rPr>
              <a:t>How to read files using 4 different methods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latin typeface="Minion Pro"/>
              </a:rPr>
              <a:t>Use of arrays in shell scripting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2875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7800" y="2495550"/>
            <a:ext cx="60960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Minion Pro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Produce effective output using echo command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556088"/>
            <a:ext cx="7239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$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echo -e "A quick brown\b\b\b fox jumps \t\t over the lazy \n dog"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Output:</a:t>
            </a:r>
          </a:p>
          <a:p>
            <a:r>
              <a:rPr lang="en-IN" dirty="0"/>
              <a:t>A quick </a:t>
            </a:r>
            <a:r>
              <a:rPr lang="en-IN" dirty="0" err="1"/>
              <a:t>br</a:t>
            </a:r>
            <a:r>
              <a:rPr lang="en-IN" dirty="0"/>
              <a:t> fox jumps         over the lazy </a:t>
            </a:r>
          </a:p>
          <a:p>
            <a:r>
              <a:rPr lang="en-IN" dirty="0"/>
              <a:t>dog</a:t>
            </a:r>
          </a:p>
          <a:p>
            <a:pPr algn="just"/>
            <a:endParaRPr lang="en-US" sz="2000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176574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Produce effective output using echo command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5078" y="1298982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#!/bin/bash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PATH=/bin:/</a:t>
            </a:r>
            <a:r>
              <a:rPr lang="en-IN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usr</a:t>
            </a: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/bin: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NONE='\033[00m'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RED='\033[01;31m'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GREEN='\033[01;32m'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YELLOW='\033[01;33m'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PURPLE='\033[01;35m'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CYAN='\033[01;36m'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WHITE='\033[01;37m'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BOLD='\033[1m'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UNDERLINE='\033[4m'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REVERSE='\033[7m'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-e "This text is ${RED}red${NONE} and ${GREEN}green${NONE} and ${BOLD}bold${NONE} and ${UNDERLINE}underlined${NONE} and finally ${REVERSE} reverse video."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4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Produce effective output using </a:t>
            </a:r>
            <a:r>
              <a:rPr lang="en-US" sz="2800" b="1" dirty="0" err="1">
                <a:latin typeface="Minion Pro"/>
              </a:rPr>
              <a:t>tput</a:t>
            </a:r>
            <a:r>
              <a:rPr lang="en-US" sz="2800" b="1" dirty="0">
                <a:latin typeface="Minion Pro"/>
              </a:rPr>
              <a:t> command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22751"/>
              </p:ext>
            </p:extLst>
          </p:nvPr>
        </p:nvGraphicFramePr>
        <p:xfrm>
          <a:off x="1295400" y="1504950"/>
          <a:ext cx="6324600" cy="3056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703">
                  <a:extLst>
                    <a:ext uri="{9D8B030D-6E8A-4147-A177-3AD203B41FA5}">
                      <a16:colId xmlns:a16="http://schemas.microsoft.com/office/drawing/2014/main" xmlns="" val="3999490443"/>
                    </a:ext>
                  </a:extLst>
                </a:gridCol>
                <a:gridCol w="5069897">
                  <a:extLst>
                    <a:ext uri="{9D8B030D-6E8A-4147-A177-3AD203B41FA5}">
                      <a16:colId xmlns:a16="http://schemas.microsoft.com/office/drawing/2014/main" xmlns="" val="34620942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Action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17576335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clear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Clears the screen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402363997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cup r 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Places the cursor to row r and column 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27389334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bold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Makes the display bold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20914543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rev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Makes the display in reverse video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40050582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smul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Starts underline mode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309999767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rmul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Ends the underline mode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14686545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lines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Displays the number of lines on the screen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13234464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cols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Displays the number of columns on the screen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3939392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sgr0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Restores to the original mode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xmlns="" val="109877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4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inion Pro"/>
              </a:rPr>
              <a:t>Produce effective output using </a:t>
            </a:r>
            <a:r>
              <a:rPr lang="en-US" sz="2800" b="1" dirty="0" err="1">
                <a:latin typeface="Minion Pro"/>
              </a:rPr>
              <a:t>tput</a:t>
            </a:r>
            <a:r>
              <a:rPr lang="en-US" sz="2800" b="1" dirty="0">
                <a:latin typeface="Minion Pro"/>
              </a:rPr>
              <a:t> command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218547"/>
            <a:ext cx="685800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#Demonstration of </a:t>
            </a: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command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clear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-e "Total no. of columns on screen = \c"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cols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-e "Total no. of lines on screen = \c"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lines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"This is normal text"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bold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"This is in bold"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sgr0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rev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"This is in reverse video"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sgr0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smul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"This is underlined"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rmul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"Now, the cursor will be positioned at 10,20"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tput</a:t>
            </a: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 cup 10 20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300" dirty="0">
                <a:latin typeface="Courier New" panose="02070309020205020404" pitchFamily="49" charset="0"/>
                <a:ea typeface="Times New Roman" panose="02020603050405020304" pitchFamily="18" charset="0"/>
              </a:rPr>
              <a:t>echo "My new place..."</a:t>
            </a:r>
            <a:endParaRPr lang="en-IN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4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800" b="1" dirty="0">
                <a:latin typeface="Minion Pro"/>
              </a:rPr>
              <a:t>Debugging Shell scripts and dealing with errors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740753"/>
            <a:ext cx="75403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Executing bash script in debug mode:</a:t>
            </a:r>
            <a:endParaRPr lang="en-IN" dirty="0"/>
          </a:p>
          <a:p>
            <a:pPr marL="457200" algn="just">
              <a:spcAft>
                <a:spcPts val="0"/>
              </a:spcAft>
            </a:pPr>
            <a:r>
              <a:rPr lang="en-US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bash script in debug mode by issuing the </a:t>
            </a:r>
            <a:r>
              <a:rPr lang="en-US" sz="2000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en-US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as:</a:t>
            </a:r>
            <a:endParaRPr lang="en-IN" sz="2000" kern="50" dirty="0">
              <a:latin typeface="Liberation Serif"/>
              <a:ea typeface="DejaVu Sans"/>
              <a:cs typeface="Mangal" panose="02040503050203030202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kern="50" dirty="0"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$bash -x ./script_filename.sh</a:t>
            </a:r>
          </a:p>
          <a:p>
            <a:pPr marL="457200" algn="just">
              <a:spcAft>
                <a:spcPts val="0"/>
              </a:spcAft>
            </a:pPr>
            <a:endParaRPr lang="en-IN" sz="2000" kern="50" dirty="0">
              <a:latin typeface="Liberation Serif"/>
              <a:ea typeface="DejaVu Sans"/>
              <a:cs typeface="Mangal" panose="02040503050203030202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Bracketing part of script using “set” command:</a:t>
            </a:r>
            <a:endParaRPr lang="en-IN" dirty="0"/>
          </a:p>
          <a:p>
            <a:pPr marL="457200" algn="just">
              <a:spcAft>
                <a:spcPts val="0"/>
              </a:spcAft>
            </a:pPr>
            <a:r>
              <a:rPr lang="en-US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script, we can bracket the parts of the script with “</a:t>
            </a:r>
            <a:r>
              <a:rPr lang="en-US" kern="50" dirty="0"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set -x</a:t>
            </a:r>
            <a:r>
              <a:rPr lang="en-US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kern="50" dirty="0"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set +x</a:t>
            </a:r>
            <a:r>
              <a:rPr lang="en-US" kern="5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that are to be debugged. </a:t>
            </a:r>
            <a:endParaRPr lang="en-IN" sz="2000" kern="50" dirty="0">
              <a:effectLst/>
              <a:latin typeface="Liberation Serif"/>
              <a:ea typeface="DejaVu Sans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5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800" b="1" dirty="0"/>
              <a:t>Debugging Shell scripts and dealing with errors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762000" y="1556088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  <a:endParaRPr lang="en-IN" dirty="0"/>
          </a:p>
          <a:p>
            <a:r>
              <a:rPr lang="en-US" dirty="0"/>
              <a:t>#A script that demonstrates debugging</a:t>
            </a:r>
            <a:endParaRPr lang="en-IN" dirty="0"/>
          </a:p>
          <a:p>
            <a:r>
              <a:rPr lang="en-US" dirty="0"/>
              <a:t>echo "Error debugging on ..."</a:t>
            </a:r>
            <a:endParaRPr lang="en-IN" dirty="0"/>
          </a:p>
          <a:p>
            <a:r>
              <a:rPr lang="en-US" dirty="0"/>
              <a:t>set -x</a:t>
            </a:r>
            <a:endParaRPr lang="en-IN" dirty="0"/>
          </a:p>
          <a:p>
            <a:r>
              <a:rPr lang="en-US" dirty="0"/>
              <a:t>date</a:t>
            </a:r>
            <a:endParaRPr lang="en-IN" dirty="0"/>
          </a:p>
          <a:p>
            <a:r>
              <a:rPr lang="en-US" dirty="0" err="1"/>
              <a:t>ps</a:t>
            </a:r>
            <a:endParaRPr lang="en-IN" dirty="0"/>
          </a:p>
          <a:p>
            <a:r>
              <a:rPr lang="en-US" dirty="0" err="1"/>
              <a:t>cal</a:t>
            </a:r>
            <a:endParaRPr lang="en-IN" dirty="0"/>
          </a:p>
          <a:p>
            <a:r>
              <a:rPr lang="en-US" dirty="0"/>
              <a:t>echo "Error debugging off..."</a:t>
            </a:r>
            <a:endParaRPr lang="en-IN" dirty="0"/>
          </a:p>
          <a:p>
            <a:r>
              <a:rPr lang="en-US" dirty="0"/>
              <a:t>set +x</a:t>
            </a:r>
            <a:endParaRPr lang="en-IN" dirty="0"/>
          </a:p>
          <a:p>
            <a:r>
              <a:rPr lang="en-US" dirty="0"/>
              <a:t>date</a:t>
            </a:r>
            <a:endParaRPr lang="en-IN" dirty="0"/>
          </a:p>
          <a:p>
            <a:endParaRPr lang="en-US" sz="2000" dirty="0">
              <a:latin typeface="Minion Pro"/>
            </a:endParaRPr>
          </a:p>
          <a:p>
            <a:r>
              <a:rPr lang="en-US" sz="2000" dirty="0"/>
              <a:t> </a:t>
            </a:r>
          </a:p>
          <a:p>
            <a:pPr algn="just"/>
            <a:endParaRPr lang="en-US" sz="2000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79347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PG Pathshal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7150"/>
            <a:ext cx="1370775" cy="436156"/>
          </a:xfrm>
          <a:prstGeom prst="rect">
            <a:avLst/>
          </a:prstGeom>
        </p:spPr>
      </p:pic>
      <p:pic>
        <p:nvPicPr>
          <p:cNvPr id="5" name="Picture 4" descr="mh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30" y="39564"/>
            <a:ext cx="765470" cy="529942"/>
          </a:xfrm>
          <a:prstGeom prst="rect">
            <a:avLst/>
          </a:prstGeom>
        </p:spPr>
      </p:pic>
      <p:pic>
        <p:nvPicPr>
          <p:cNvPr id="10" name="Picture 9" descr="UGC_Indi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150"/>
            <a:ext cx="477757" cy="5189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" y="590550"/>
            <a:ext cx="8991600" cy="4516844"/>
          </a:xfrm>
          <a:prstGeom prst="roundRect">
            <a:avLst>
              <a:gd name="adj" fmla="val 578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1200150"/>
            <a:ext cx="8991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" y="616119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800" b="1" dirty="0"/>
              <a:t>Debugging Shell scripts and dealing with errors</a:t>
            </a:r>
            <a:endParaRPr lang="en-IN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0232"/>
              </p:ext>
            </p:extLst>
          </p:nvPr>
        </p:nvGraphicFramePr>
        <p:xfrm>
          <a:off x="990600" y="1733550"/>
          <a:ext cx="7162800" cy="2578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8654">
                  <a:extLst>
                    <a:ext uri="{9D8B030D-6E8A-4147-A177-3AD203B41FA5}">
                      <a16:colId xmlns:a16="http://schemas.microsoft.com/office/drawing/2014/main" xmlns="" val="1609387424"/>
                    </a:ext>
                  </a:extLst>
                </a:gridCol>
                <a:gridCol w="4248586">
                  <a:extLst>
                    <a:ext uri="{9D8B030D-6E8A-4147-A177-3AD203B41FA5}">
                      <a16:colId xmlns:a16="http://schemas.microsoft.com/office/drawing/2014/main" xmlns="" val="17677345"/>
                    </a:ext>
                  </a:extLst>
                </a:gridCol>
                <a:gridCol w="1575560">
                  <a:extLst>
                    <a:ext uri="{9D8B030D-6E8A-4147-A177-3AD203B41FA5}">
                      <a16:colId xmlns:a16="http://schemas.microsoft.com/office/drawing/2014/main" xmlns="" val="4238821780"/>
                    </a:ext>
                  </a:extLst>
                </a:gridCol>
              </a:tblGrid>
              <a:tr h="4505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Stream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File Descriptor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118750325"/>
                  </a:ext>
                </a:extLst>
              </a:tr>
              <a:tr h="768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stdin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Standard Input, by default is the keyboard/terminal for programs run from the command line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75310322"/>
                  </a:ext>
                </a:extLst>
              </a:tr>
              <a:tr h="768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stdout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Standard output, by default is the screen for programs run from the command line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922412531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stderr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Standard error, where output error messages are shown or saved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294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65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853</Words>
  <Application>Microsoft Office PowerPoint</Application>
  <PresentationFormat>On-screen Show (16:9)</PresentationFormat>
  <Paragraphs>209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Wings and Oars Media Comm</dc:creator>
  <cp:lastModifiedBy>Administrator</cp:lastModifiedBy>
  <cp:revision>154</cp:revision>
  <dcterms:created xsi:type="dcterms:W3CDTF">2015-05-05T20:05:59Z</dcterms:created>
  <dcterms:modified xsi:type="dcterms:W3CDTF">2019-10-18T05:39:56Z</dcterms:modified>
</cp:coreProperties>
</file>