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67" r:id="rId3"/>
    <p:sldId id="269" r:id="rId4"/>
    <p:sldId id="271" r:id="rId5"/>
    <p:sldId id="258" r:id="rId6"/>
    <p:sldId id="260" r:id="rId7"/>
    <p:sldId id="261" r:id="rId8"/>
    <p:sldId id="262" r:id="rId9"/>
    <p:sldId id="280" r:id="rId10"/>
    <p:sldId id="277" r:id="rId11"/>
    <p:sldId id="281" r:id="rId12"/>
    <p:sldId id="279" r:id="rId13"/>
    <p:sldId id="282" r:id="rId14"/>
    <p:sldId id="272" r:id="rId15"/>
    <p:sldId id="283" r:id="rId16"/>
    <p:sldId id="264" r:id="rId17"/>
    <p:sldId id="274" r:id="rId18"/>
    <p:sldId id="276" r:id="rId19"/>
    <p:sldId id="288" r:id="rId20"/>
    <p:sldId id="289" r:id="rId21"/>
    <p:sldId id="290" r:id="rId22"/>
    <p:sldId id="291" r:id="rId23"/>
    <p:sldId id="284" r:id="rId24"/>
    <p:sldId id="285" r:id="rId25"/>
    <p:sldId id="286" r:id="rId26"/>
    <p:sldId id="287" r:id="rId27"/>
    <p:sldId id="278"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varScale="1">
        <p:scale>
          <a:sx n="108" d="100"/>
          <a:sy n="108" d="100"/>
        </p:scale>
        <p:origin x="714"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r>
            <a:rPr lang="en-US" dirty="0"/>
            <a:t>System Model and Control Objectives</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B8D53E29-122A-46E1-B481-B57598D97444}">
      <dgm:prSet phldrT="[Text]"/>
      <dgm:spPr/>
      <dgm:t>
        <a:bodyPr/>
        <a:lstStyle/>
        <a:p>
          <a:r>
            <a:rPr lang="en-US" dirty="0"/>
            <a:t>Three types of Error and virtual control</a:t>
          </a:r>
        </a:p>
      </dgm:t>
    </dgm:pt>
    <dgm:pt modelId="{EF8E1F9D-EFFE-4283-A7B6-A44D3292ACA4}" type="parTrans" cxnId="{C5FFCAE6-64D2-4A77-B85B-A376B2EE8E4F}">
      <dgm:prSet/>
      <dgm:spPr/>
      <dgm:t>
        <a:bodyPr/>
        <a:lstStyle/>
        <a:p>
          <a:endParaRPr lang="en-US"/>
        </a:p>
      </dgm:t>
    </dgm:pt>
    <dgm:pt modelId="{99B04B81-08CA-46AC-951C-217069AEF451}" type="sibTrans" cxnId="{C5FFCAE6-64D2-4A77-B85B-A376B2EE8E4F}">
      <dgm:prSet/>
      <dgm:spPr/>
      <dgm:t>
        <a:bodyPr/>
        <a:lstStyle/>
        <a:p>
          <a:endParaRPr lang="en-US"/>
        </a:p>
      </dgm:t>
    </dgm:pt>
    <dgm:pt modelId="{15031D9C-993C-4715-A26F-56D8831933EB}">
      <dgm:prSet phldrT="[Text]"/>
      <dgm:spPr/>
      <dgm:t>
        <a:bodyPr/>
        <a:lstStyle/>
        <a:p>
          <a:r>
            <a:rPr lang="en-US"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r>
            <a:rPr lang="en-US" dirty="0"/>
            <a:t>Gain Design</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3C50191-A44D-4110-97C1-1DC6F9FD79CA}">
      <dgm:prSet phldrT="[Text]"/>
      <dgm:spPr/>
      <dgm:t>
        <a:bodyPr/>
        <a:lstStyle/>
        <a:p>
          <a:r>
            <a:rPr lang="en-US" dirty="0"/>
            <a:t>Robust Control Design</a:t>
          </a:r>
        </a:p>
      </dgm:t>
    </dgm:pt>
    <dgm:pt modelId="{E183CF6D-105A-4EAB-A780-A97B120C1182}" type="parTrans" cxnId="{A71F00B0-D098-4236-AD79-95FC48F754F5}">
      <dgm:prSet/>
      <dgm:spPr/>
      <dgm:t>
        <a:bodyPr/>
        <a:lstStyle/>
        <a:p>
          <a:endParaRPr lang="en-US"/>
        </a:p>
      </dgm:t>
    </dgm:pt>
    <dgm:pt modelId="{8625F877-DCE4-4E39-929E-7FA0A761B660}" type="sibTrans" cxnId="{A71F00B0-D098-4236-AD79-95FC48F754F5}">
      <dgm:prSet/>
      <dgm:spPr/>
      <dgm:t>
        <a:bodyPr/>
        <a:lstStyle/>
        <a:p>
          <a:endParaRPr lang="en-US"/>
        </a:p>
      </dgm:t>
    </dgm:pt>
    <dgm:pt modelId="{2936D842-720E-4365-AD39-F6EAEC441633}">
      <dgm:prSet phldrT="[Text]"/>
      <dgm:spPr/>
      <dgm:t>
        <a:bodyPr/>
        <a:lstStyle/>
        <a:p>
          <a:r>
            <a:rPr lang="en-US"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en-US" dirty="0"/>
            <a:t>Stability</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501543CC-DA58-457B-906B-32038F856438}">
      <dgm:prSet phldrT="[Text]"/>
      <dgm:spPr/>
      <dgm:t>
        <a:bodyPr/>
        <a:lstStyle/>
        <a:p>
          <a:r>
            <a:rPr lang="en-US" dirty="0"/>
            <a:t>Validation and Performance Assessment ( Simulation )</a:t>
          </a:r>
        </a:p>
      </dgm:t>
    </dgm:pt>
    <dgm:pt modelId="{5E67377B-1C69-4BC4-AA80-867A0F76CC63}" type="parTrans" cxnId="{828862EB-D32C-4FA8-A0B8-53A1BB9A1CA8}">
      <dgm:prSet/>
      <dgm:spPr/>
      <dgm:t>
        <a:bodyPr/>
        <a:lstStyle/>
        <a:p>
          <a:endParaRPr lang="en-US"/>
        </a:p>
      </dgm:t>
    </dgm:pt>
    <dgm:pt modelId="{C9786BDC-DE69-4580-9357-6DFCD292EB5B}" type="sibTrans" cxnId="{828862EB-D32C-4FA8-A0B8-53A1BB9A1CA8}">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System Model and Control Objectives</a:t>
          </a:r>
        </a:p>
        <a:p>
          <a:pPr marL="114300" lvl="1" indent="-114300" algn="l" defTabSz="666750">
            <a:lnSpc>
              <a:spcPct val="90000"/>
            </a:lnSpc>
            <a:spcBef>
              <a:spcPct val="0"/>
            </a:spcBef>
            <a:spcAft>
              <a:spcPct val="15000"/>
            </a:spcAft>
            <a:buChar char="•"/>
          </a:pPr>
          <a:r>
            <a:rPr lang="en-US" sz="1500" kern="1200" dirty="0"/>
            <a:t>Three types of Error and virtual control</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Gain Design</a:t>
          </a:r>
        </a:p>
        <a:p>
          <a:pPr marL="114300" lvl="1" indent="-114300" algn="l" defTabSz="666750">
            <a:lnSpc>
              <a:spcPct val="90000"/>
            </a:lnSpc>
            <a:spcBef>
              <a:spcPct val="0"/>
            </a:spcBef>
            <a:spcAft>
              <a:spcPct val="15000"/>
            </a:spcAft>
            <a:buChar char="•"/>
          </a:pPr>
          <a:r>
            <a:rPr lang="en-US" sz="1500" kern="1200" dirty="0"/>
            <a:t>Robust Control Design</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Stability</a:t>
          </a:r>
        </a:p>
        <a:p>
          <a:pPr marL="114300" lvl="1" indent="-114300" algn="l" defTabSz="666750">
            <a:lnSpc>
              <a:spcPct val="90000"/>
            </a:lnSpc>
            <a:spcBef>
              <a:spcPct val="0"/>
            </a:spcBef>
            <a:spcAft>
              <a:spcPct val="15000"/>
            </a:spcAft>
            <a:buChar char="•"/>
          </a:pPr>
          <a:r>
            <a:rPr lang="en-US" sz="1500" kern="1200" dirty="0"/>
            <a:t>Validation and Performance Assessment ( Simulation )</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12/20/2021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800" dirty="0">
                    <a:effectLst/>
                    <a:latin typeface="+mn-lt"/>
                    <a:ea typeface="Calibri" panose="020F0502020204030204" pitchFamily="34" charset="0"/>
                  </a:rPr>
                  <a:t>There are many other schemes like sliding-mode controls, disturbance-tailored super twisting algorithm, multivariable super-twisting sliding mode approach etc... Ideally, these control algorithms should perform better than the </a:t>
                </a:r>
                <a14:m>
                  <m:oMath xmlns:m="http://schemas.openxmlformats.org/officeDocument/2006/math">
                    <m:sSub>
                      <m:sSubPr>
                        <m:ctrlPr>
                          <a:rPr lang="en-IN" sz="1800" i="1">
                            <a:effectLst/>
                            <a:latin typeface="Cambria Math" panose="02040503050406030204" pitchFamily="18" charset="0"/>
                            <a:cs typeface="Calibri" panose="020F0502020204030204" pitchFamily="34" charset="0"/>
                          </a:rPr>
                        </m:ctrlPr>
                      </m:sSubPr>
                      <m:e>
                        <m:r>
                          <a:rPr lang="en-IN" sz="1800" i="1">
                            <a:effectLst/>
                            <a:latin typeface="Cambria Math" panose="02040503050406030204" pitchFamily="18" charset="0"/>
                            <a:ea typeface="Calibri" panose="020F0502020204030204" pitchFamily="34" charset="0"/>
                            <a:cs typeface="Calibri" panose="020F0502020204030204" pitchFamily="34" charset="0"/>
                          </a:rPr>
                          <m:t>𝐻</m:t>
                        </m:r>
                      </m:e>
                      <m:sub>
                        <m:r>
                          <a:rPr lang="en-IN" sz="1800" i="1">
                            <a:effectLst/>
                            <a:latin typeface="Cambria Math" panose="02040503050406030204" pitchFamily="18" charset="0"/>
                            <a:ea typeface="Calibri" panose="020F0502020204030204" pitchFamily="34" charset="0"/>
                            <a:cs typeface="Calibri" panose="020F0502020204030204" pitchFamily="34" charset="0"/>
                          </a:rPr>
                          <m:t>∞</m:t>
                        </m:r>
                      </m:sub>
                    </m:sSub>
                  </m:oMath>
                </a14:m>
                <a:r>
                  <a:rPr lang="en-IN" sz="1800" dirty="0">
                    <a:effectLst/>
                    <a:latin typeface="+mn-lt"/>
                    <a:ea typeface="Times New Roman" panose="02020603050405020304" pitchFamily="18" charset="0"/>
                  </a:rPr>
                  <a:t> design presented above, but the trade-off apparently is that they are computationally more demanding/costly due to their structural complexities. Unlike the proposed static </a:t>
                </a:r>
                <a14:m>
                  <m:oMath xmlns:m="http://schemas.openxmlformats.org/officeDocument/2006/math">
                    <m:sSub>
                      <m:sSubPr>
                        <m:ctrlPr>
                          <a:rPr lang="en-IN" sz="1800" i="1">
                            <a:effectLst/>
                            <a:latin typeface="Cambria Math" panose="02040503050406030204" pitchFamily="18" charset="0"/>
                            <a:cs typeface="Calibri" panose="020F0502020204030204" pitchFamily="34" charset="0"/>
                          </a:rPr>
                        </m:ctrlPr>
                      </m:sSubPr>
                      <m:e>
                        <m:r>
                          <a:rPr lang="en-IN" sz="1800" i="1">
                            <a:effectLst/>
                            <a:latin typeface="Cambria Math" panose="02040503050406030204" pitchFamily="18" charset="0"/>
                            <a:ea typeface="Calibri" panose="020F0502020204030204" pitchFamily="34" charset="0"/>
                            <a:cs typeface="Calibri" panose="020F0502020204030204" pitchFamily="34" charset="0"/>
                          </a:rPr>
                          <m:t>𝐻</m:t>
                        </m:r>
                      </m:e>
                      <m:sub>
                        <m:r>
                          <a:rPr lang="en-IN" sz="1800" i="1">
                            <a:effectLst/>
                            <a:latin typeface="Cambria Math" panose="02040503050406030204" pitchFamily="18" charset="0"/>
                            <a:ea typeface="Calibri" panose="020F0502020204030204" pitchFamily="34" charset="0"/>
                            <a:cs typeface="Calibri" panose="020F0502020204030204" pitchFamily="34" charset="0"/>
                          </a:rPr>
                          <m:t>∞</m:t>
                        </m:r>
                      </m:sub>
                    </m:sSub>
                  </m:oMath>
                </a14:m>
                <a:r>
                  <a:rPr lang="en-IN" sz="1800" dirty="0">
                    <a:effectLst/>
                    <a:latin typeface="+mn-lt"/>
                    <a:ea typeface="Times New Roman" panose="02020603050405020304" pitchFamily="18" charset="0"/>
                  </a:rPr>
                  <a:t> design, those sliding-mode controller and the-like are dynamics, hence are more involved from the implementation point of view.</a:t>
                </a:r>
                <a:endParaRPr lang="en-IN" dirty="0">
                  <a:latin typeface="+mn-lt"/>
                </a:endParaRPr>
              </a:p>
            </p:txBody>
          </p:sp>
        </mc:Choice>
        <mc:Fallback xmlns="">
          <p:sp>
            <p:nvSpPr>
              <p:cNvPr id="3" name="Notes Placeholder 2"/>
              <p:cNvSpPr>
                <a:spLocks noGrp="1"/>
              </p:cNvSpPr>
              <p:nvPr>
                <p:ph type="body" idx="1"/>
              </p:nvPr>
            </p:nvSpPr>
            <p:spPr/>
            <p:txBody>
              <a:bodyPr/>
              <a:lstStyle/>
              <a:p>
                <a:r>
                  <a:rPr lang="en-IN" sz="1800" dirty="0">
                    <a:effectLst/>
                    <a:latin typeface="+mn-lt"/>
                    <a:ea typeface="Calibri" panose="020F0502020204030204" pitchFamily="34" charset="0"/>
                  </a:rPr>
                  <a:t>There are many other schemes like sliding-mode controls, disturbance-tailored super twisting algorithm, multivariable super-twisting sliding mode approach etc... Ideally, these control algorithms should perform better than the </a:t>
                </a:r>
                <a:r>
                  <a:rPr lang="en-IN" sz="1800" i="0">
                    <a:effectLst/>
                    <a:latin typeface="+mn-lt"/>
                    <a:ea typeface="Calibri" panose="020F0502020204030204" pitchFamily="34" charset="0"/>
                    <a:cs typeface="Calibri" panose="020F0502020204030204" pitchFamily="34" charset="0"/>
                  </a:rPr>
                  <a:t>𝐻_∞</a:t>
                </a:r>
                <a:r>
                  <a:rPr lang="en-IN" sz="1800" dirty="0">
                    <a:effectLst/>
                    <a:latin typeface="+mn-lt"/>
                    <a:ea typeface="Times New Roman" panose="02020603050405020304" pitchFamily="18" charset="0"/>
                  </a:rPr>
                  <a:t> design presented above, but the trade-off apparently is that they are computationally more demanding/costly due to their structural complexities. Unlike the proposed static </a:t>
                </a:r>
                <a:r>
                  <a:rPr lang="en-IN" sz="1800" i="0">
                    <a:effectLst/>
                    <a:latin typeface="+mn-lt"/>
                    <a:ea typeface="Calibri" panose="020F0502020204030204" pitchFamily="34" charset="0"/>
                    <a:cs typeface="Calibri" panose="020F0502020204030204" pitchFamily="34" charset="0"/>
                  </a:rPr>
                  <a:t>𝐻_∞</a:t>
                </a:r>
                <a:r>
                  <a:rPr lang="en-IN" sz="1800" dirty="0">
                    <a:effectLst/>
                    <a:latin typeface="+mn-lt"/>
                    <a:ea typeface="Times New Roman" panose="02020603050405020304" pitchFamily="18" charset="0"/>
                  </a:rPr>
                  <a:t> design, those sliding-mode controller and the-like are dynamics, hence are more involved from the implementation point of view.</a:t>
                </a:r>
                <a:endParaRPr lang="en-IN" dirty="0">
                  <a:latin typeface="+mn-lt"/>
                </a:endParaRPr>
              </a:p>
            </p:txBody>
          </p:sp>
        </mc:Fallback>
      </mc:AlternateContent>
      <p:sp>
        <p:nvSpPr>
          <p:cNvPr id="4" name="Slide Number Placeholder 3"/>
          <p:cNvSpPr>
            <a:spLocks noGrp="1"/>
          </p:cNvSpPr>
          <p:nvPr>
            <p:ph type="sldNum" sz="quarter" idx="5"/>
          </p:nvPr>
        </p:nvSpPr>
        <p:spPr/>
        <p:txBody>
          <a:bodyPr/>
          <a:lstStyle/>
          <a:p>
            <a:fld id="{841221E5-7225-48EB-A4EE-420E7BFCF705}" type="slidenum">
              <a:rPr lang="en-US" smtClean="0"/>
              <a:pPr/>
              <a:t>17</a:t>
            </a:fld>
            <a:endParaRPr lang="en-US"/>
          </a:p>
        </p:txBody>
      </p:sp>
    </p:spTree>
    <p:extLst>
      <p:ext uri="{BB962C8B-B14F-4D97-AF65-F5344CB8AC3E}">
        <p14:creationId xmlns:p14="http://schemas.microsoft.com/office/powerpoint/2010/main" val="215319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12/20/2021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12/20/2021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12/20/2021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12/20/2021</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12/20/2021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12/20/2021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12/20/2021</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12/20/2021</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12/20/2021</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12/20/2021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12/20/2021</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12/20/2021</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Report on</a:t>
            </a:r>
          </a:p>
        </p:txBody>
      </p:sp>
      <p:sp>
        <p:nvSpPr>
          <p:cNvPr id="3" name="Subtitle 2"/>
          <p:cNvSpPr>
            <a:spLocks noGrp="1"/>
          </p:cNvSpPr>
          <p:nvPr>
            <p:ph type="subTitle" idx="1"/>
          </p:nvPr>
        </p:nvSpPr>
        <p:spPr>
          <a:xfrm>
            <a:off x="2428669" y="4280327"/>
            <a:ext cx="7516442" cy="1116085"/>
          </a:xfrm>
        </p:spPr>
        <p:txBody>
          <a:bodyPr>
            <a:normAutofit fontScale="92500"/>
          </a:bodyPr>
          <a:lstStyle/>
          <a:p>
            <a:r>
              <a:rPr lang="en-US" dirty="0"/>
              <a:t>A Unified SO(3) Approach to the Attitude Control Design for Quadrotors</a:t>
            </a:r>
          </a:p>
        </p:txBody>
      </p:sp>
      <p:pic>
        <p:nvPicPr>
          <p:cNvPr id="5" name="Picture 4" descr="Logo&#10;&#10;Description automatically generated">
            <a:extLst>
              <a:ext uri="{FF2B5EF4-FFF2-40B4-BE49-F238E27FC236}">
                <a16:creationId xmlns:a16="http://schemas.microsoft.com/office/drawing/2014/main" id="{5E7D889D-49AF-4D2C-A241-E3FD616C14CF}"/>
              </a:ext>
            </a:extLst>
          </p:cNvPr>
          <p:cNvPicPr>
            <a:picLocks noChangeAspect="1"/>
          </p:cNvPicPr>
          <p:nvPr/>
        </p:nvPicPr>
        <p:blipFill>
          <a:blip r:embed="rId2"/>
          <a:stretch>
            <a:fillRect/>
          </a:stretch>
        </p:blipFill>
        <p:spPr>
          <a:xfrm>
            <a:off x="8304212" y="228600"/>
            <a:ext cx="3657600" cy="36576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985B-1F55-4328-8816-8970317B9911}"/>
              </a:ext>
            </a:extLst>
          </p:cNvPr>
          <p:cNvSpPr>
            <a:spLocks noGrp="1"/>
          </p:cNvSpPr>
          <p:nvPr>
            <p:ph type="title"/>
          </p:nvPr>
        </p:nvSpPr>
        <p:spPr/>
        <p:txBody>
          <a:bodyPr/>
          <a:lstStyle/>
          <a:p>
            <a:r>
              <a:rPr lang="en-IN" dirty="0"/>
              <a:t>Problem Reformulation Under SO(3) Framework and Entry-Wise Stabilization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7F6648-61DF-4BE0-9232-B5FF4D254F34}"/>
                  </a:ext>
                </a:extLst>
              </p:cNvPr>
              <p:cNvSpPr>
                <a:spLocks noGrp="1"/>
              </p:cNvSpPr>
              <p:nvPr>
                <p:ph sz="half" idx="1"/>
              </p:nvPr>
            </p:nvSpPr>
            <p:spPr>
              <a:xfrm>
                <a:off x="1593436" y="2209800"/>
                <a:ext cx="6634577" cy="3962400"/>
              </a:xfrm>
            </p:spPr>
            <p:txBody>
              <a:bodyPr>
                <a:noAutofit/>
              </a:bodyPr>
              <a:lstStyle/>
              <a:p>
                <a:r>
                  <a:rPr lang="pl-PL"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ω̇ = </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pl-PL"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[(Jω) x ω + u + 𝛥 ]</a:t>
                </a:r>
                <a:endPar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The three algebraic facts :</a:t>
                </a:r>
              </a:p>
              <a:p>
                <a:pPr lvl="1"/>
                <a:r>
                  <a:rPr lang="en-US" sz="1600" dirty="0">
                    <a:latin typeface="Calibri" panose="020F0502020204030204" pitchFamily="34" charset="0"/>
                    <a:ea typeface="Calibri" panose="020F0502020204030204" pitchFamily="34" charset="0"/>
                    <a:cs typeface="Calibri" panose="020F0502020204030204" pitchFamily="34" charset="0"/>
                  </a:rPr>
                  <a:t>Fact 1: (Da) × (Db) = Cof(D)(a × b)</a:t>
                </a:r>
              </a:p>
              <a:p>
                <a:pPr lvl="1"/>
                <a:r>
                  <a:rPr lang="en-IN" sz="1600" dirty="0">
                    <a:effectLst/>
                    <a:latin typeface="Calibri" panose="020F0502020204030204" pitchFamily="34" charset="0"/>
                    <a:ea typeface="Calibri" panose="020F0502020204030204" pitchFamily="34" charset="0"/>
                  </a:rPr>
                  <a:t>Fact 2: (a × b)^ = </a:t>
                </a:r>
                <a:r>
                  <a:rPr lang="en-IN" sz="1600" dirty="0" err="1">
                    <a:effectLst/>
                    <a:latin typeface="Calibri" panose="020F0502020204030204" pitchFamily="34" charset="0"/>
                    <a:ea typeface="Calibri" panose="020F0502020204030204" pitchFamily="34" charset="0"/>
                  </a:rPr>
                  <a:t>ba</a:t>
                </a:r>
                <a:r>
                  <a:rPr lang="en-IN" sz="1600" baseline="30000" dirty="0" err="1">
                    <a:effectLst/>
                    <a:latin typeface="Calibri" panose="020F0502020204030204" pitchFamily="34" charset="0"/>
                    <a:ea typeface="Calibri" panose="020F0502020204030204" pitchFamily="34" charset="0"/>
                  </a:rPr>
                  <a:t>T</a:t>
                </a:r>
                <a:r>
                  <a:rPr lang="en-IN" sz="1600" dirty="0">
                    <a:effectLst/>
                    <a:latin typeface="Calibri" panose="020F0502020204030204" pitchFamily="34" charset="0"/>
                    <a:ea typeface="Calibri" panose="020F0502020204030204" pitchFamily="34" charset="0"/>
                  </a:rPr>
                  <a:t> – </a:t>
                </a:r>
                <a:r>
                  <a:rPr lang="en-IN" sz="1600" dirty="0" err="1">
                    <a:effectLst/>
                    <a:latin typeface="Calibri" panose="020F0502020204030204" pitchFamily="34" charset="0"/>
                    <a:ea typeface="Calibri" panose="020F0502020204030204" pitchFamily="34" charset="0"/>
                  </a:rPr>
                  <a:t>ab</a:t>
                </a:r>
                <a:r>
                  <a:rPr lang="en-IN" sz="1600" baseline="30000" dirty="0" err="1">
                    <a:effectLst/>
                    <a:latin typeface="Calibri" panose="020F0502020204030204" pitchFamily="34" charset="0"/>
                    <a:ea typeface="Calibri" panose="020F0502020204030204" pitchFamily="34" charset="0"/>
                  </a:rPr>
                  <a:t>T</a:t>
                </a:r>
                <a:endParaRPr lang="en-IN" sz="1600" baseline="30000" dirty="0">
                  <a:effectLst/>
                  <a:latin typeface="Calibri" panose="020F0502020204030204" pitchFamily="34" charset="0"/>
                  <a:ea typeface="Calibri" panose="020F0502020204030204" pitchFamily="34" charset="0"/>
                </a:endParaRPr>
              </a:p>
              <a:p>
                <a:pPr lvl="1"/>
                <a:r>
                  <a:rPr lang="en-IN" sz="1600" dirty="0">
                    <a:effectLst/>
                    <a:latin typeface="Calibri" panose="020F0502020204030204" pitchFamily="34" charset="0"/>
                    <a:ea typeface="Calibri" panose="020F0502020204030204" pitchFamily="34" charset="0"/>
                  </a:rPr>
                  <a:t>Fact 3: J</a:t>
                </a:r>
                <a:r>
                  <a:rPr lang="en-IN" sz="1600" baseline="30000" dirty="0">
                    <a:effectLst/>
                    <a:latin typeface="Calibri" panose="020F0502020204030204" pitchFamily="34" charset="0"/>
                    <a:ea typeface="Calibri" panose="020F0502020204030204" pitchFamily="34" charset="0"/>
                  </a:rPr>
                  <a:t>-1</a:t>
                </a:r>
                <a:r>
                  <a:rPr lang="en-IN" sz="1600" dirty="0">
                    <a:effectLst/>
                    <a:latin typeface="Calibri" panose="020F0502020204030204" pitchFamily="34" charset="0"/>
                    <a:ea typeface="Calibri" panose="020F0502020204030204" pitchFamily="34" charset="0"/>
                  </a:rPr>
                  <a:t> = | J</a:t>
                </a:r>
                <a:r>
                  <a:rPr lang="en-IN" sz="1600" baseline="30000" dirty="0">
                    <a:effectLst/>
                    <a:latin typeface="Calibri" panose="020F0502020204030204" pitchFamily="34" charset="0"/>
                    <a:ea typeface="Calibri" panose="020F0502020204030204" pitchFamily="34" charset="0"/>
                  </a:rPr>
                  <a:t>-1</a:t>
                </a:r>
                <a:r>
                  <a:rPr lang="en-IN" sz="1600" dirty="0">
                    <a:effectLst/>
                    <a:latin typeface="Calibri" panose="020F0502020204030204" pitchFamily="34" charset="0"/>
                    <a:ea typeface="Calibri" panose="020F0502020204030204" pitchFamily="34" charset="0"/>
                  </a:rPr>
                  <a:t>| Cof(J)</a:t>
                </a:r>
                <a:endPar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acc>
                          <m:accPr>
                            <m:chr m:val="̂"/>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𝜔</m:t>
                            </m:r>
                          </m:e>
                        </m:acc>
                      </m:e>
                    </m:acc>
                  </m:oMath>
                </a14:m>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|[Jωω</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ωω</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600" baseline="-25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sSup>
                      <m:sSupPr>
                        <m:ctrlPr>
                          <a:rPr lang="en-IN" sz="1600" i="1">
                            <a:solidFill>
                              <a:schemeClr val="tx1"/>
                            </a:solidFill>
                            <a:effectLst/>
                            <a:latin typeface="Cambria Math" panose="02040503050406030204" pitchFamily="18" charset="0"/>
                            <a:cs typeface="Calibri" panose="020F0502020204030204" pitchFamily="34" charset="0"/>
                          </a:rPr>
                        </m:ctrlPr>
                      </m:sSupPr>
                      <m:e>
                        <m:acc>
                          <m:accPr>
                            <m:chr m:val="̂"/>
                            <m:ctrlPr>
                              <a:rPr lang="en-IN" sz="1600" i="1">
                                <a:solidFill>
                                  <a:schemeClr val="tx1"/>
                                </a:solidFill>
                                <a:effectLst/>
                                <a:latin typeface="Cambria Math" panose="02040503050406030204" pitchFamily="18" charset="0"/>
                                <a:cs typeface="Calibri" panose="020F0502020204030204" pitchFamily="34" charset="0"/>
                              </a:rPr>
                            </m:ctrlPr>
                          </m:accP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𝜔</m:t>
                            </m:r>
                          </m:e>
                        </m:acc>
                      </m:e>
                      <m:sup>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|[Jωω</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ωω</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 </a:t>
                </a:r>
                <a:r>
                  <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Pr>
                      <m:num>
                        <m:sSub>
                          <m:sSub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IN" sz="16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g</m:t>
                            </m:r>
                          </m:e>
                          <m:sub>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𝑖</m:t>
                            </m:r>
                          </m:sub>
                        </m:sSub>
                        <m:sSub>
                          <m:sSub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sub>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𝑅</m:t>
                            </m:r>
                          </m:sub>
                        </m:sSub>
                      </m:num>
                      <m:den>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𝑅</m:t>
                        </m:r>
                      </m:den>
                    </m:f>
                  </m:oMath>
                </a14:m>
                <a:r>
                  <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f>
                      <m:f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Pr>
                      <m:num>
                        <m:sSub>
                          <m:sSub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IN" sz="16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g</m:t>
                            </m:r>
                          </m:e>
                          <m:sub>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𝑝</m:t>
                            </m:r>
                          </m:sub>
                        </m:sSub>
                        <m:sSub>
                          <m:sSubPr>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acc>
                          </m:e>
                          <m:sub>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𝑅</m:t>
                            </m:r>
                          </m:sub>
                        </m:sSub>
                      </m:num>
                      <m:den>
                        <m:r>
                          <a:rPr lang="en-IN" sz="16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𝑅</m:t>
                        </m:r>
                      </m:den>
                    </m:f>
                  </m:oMath>
                </a14:m>
                <a:r>
                  <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f>
                      <m:fPr>
                        <m:ctrlPr>
                          <a:rPr lang="en-IN" sz="1600" i="1">
                            <a:solidFill>
                              <a:schemeClr val="tx1"/>
                            </a:solidFill>
                            <a:effectLst/>
                            <a:latin typeface="Cambria Math" panose="02040503050406030204" pitchFamily="18" charset="0"/>
                            <a:cs typeface="Calibri" panose="020F0502020204030204" pitchFamily="34" charset="0"/>
                          </a:rPr>
                        </m:ctrlPr>
                      </m:fPr>
                      <m:num>
                        <m:sSub>
                          <m:sSubPr>
                            <m:ctrlPr>
                              <a:rPr lang="en-IN" sz="1600" i="1">
                                <a:solidFill>
                                  <a:schemeClr val="tx1"/>
                                </a:solidFill>
                                <a:effectLst/>
                                <a:latin typeface="Cambria Math" panose="02040503050406030204" pitchFamily="18" charset="0"/>
                                <a:cs typeface="Calibri" panose="020F0502020204030204" pitchFamily="34" charset="0"/>
                              </a:rPr>
                            </m:ctrlPr>
                          </m:sSubPr>
                          <m:e>
                            <m:acc>
                              <m:accPr>
                                <m:chr m:val="̇"/>
                                <m:ctrlPr>
                                  <a:rPr lang="en-IN" sz="1600" i="1">
                                    <a:solidFill>
                                      <a:schemeClr val="tx1"/>
                                    </a:solidFill>
                                    <a:effectLst/>
                                    <a:latin typeface="Cambria Math" panose="02040503050406030204" pitchFamily="18" charset="0"/>
                                    <a:cs typeface="Calibri" panose="020F0502020204030204" pitchFamily="34" charset="0"/>
                                  </a:rPr>
                                </m:ctrlPr>
                              </m:accP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𝐸</m:t>
                                </m:r>
                              </m:e>
                            </m:acc>
                          </m:e>
                          <m:sub>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𝜔</m:t>
                            </m:r>
                          </m:sub>
                        </m:sSub>
                      </m:num>
                      <m:den>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𝑅</m:t>
                        </m:r>
                      </m:den>
                    </m:f>
                  </m:oMath>
                </a14:m>
                <a:endParaRPr lang="en-US" sz="1600" baseline="-25000" dirty="0">
                  <a:solidFill>
                    <a:schemeClr val="tx1"/>
                  </a:solidFill>
                  <a:latin typeface="Calibri" panose="020F0502020204030204" pitchFamily="34" charset="0"/>
                  <a:cs typeface="Calibri" panose="020F0502020204030204" pitchFamily="34" charset="0"/>
                </a:endParaRPr>
              </a:p>
              <a:p>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control is then divided into 2 parts, </a:t>
                </a: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J</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a:t>
                </a:r>
                <a:r>
                  <a:rPr lang="en-IN" sz="1600" baseline="30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sSubSup>
                      <m:sSubSupPr>
                        <m:ctrlP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m:rPr>
                            <m:nor/>
                          </m:rP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m:t>J</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𝑢</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e>
                      <m:sub>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1</m:t>
                        </m:r>
                      </m:sub>
                      <m:sup>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sup>
                    </m:sSubSup>
                  </m:oMath>
                </a14:m>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sSubSup>
                      <m:sSubSupPr>
                        <m:ctrlP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m:rPr>
                            <m:nor/>
                          </m:rP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m:t>J</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𝑢</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e>
                      <m:sub>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b>
                      <m:sup>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sup>
                    </m:sSubSup>
                  </m:oMath>
                </a14:m>
                <a:endPar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Here we define, F = R </a:t>
                </a:r>
                <a14:m>
                  <m:oMath xmlns:m="http://schemas.openxmlformats.org/officeDocument/2006/math">
                    <m:sSubSup>
                      <m:sSubSupPr>
                        <m:ctrlP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m:rPr>
                            <m:nor/>
                          </m:rP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m:t>J</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IN" sz="16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𝑢</m:t>
                        </m:r>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e>
                      <m:sub>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b>
                      <m:sup>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sup>
                    </m:sSubSup>
                  </m:oMath>
                </a14:m>
                <a:r>
                  <a:rPr lang="en-IN" sz="1600" dirty="0">
                    <a:solidFill>
                      <a:schemeClr val="tx1"/>
                    </a:solidFill>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k</a:t>
                </a:r>
                <a:r>
                  <a:rPr lang="en-IN" sz="1600" baseline="-25000" dirty="0" err="1">
                    <a:latin typeface="Calibri" panose="020F0502020204030204" pitchFamily="34" charset="0"/>
                    <a:cs typeface="Calibri" panose="020F0502020204030204" pitchFamily="34" charset="0"/>
                  </a:rPr>
                  <a:t>i</a:t>
                </a:r>
                <a:r>
                  <a:rPr lang="en-IN" sz="1600" dirty="0" err="1">
                    <a:latin typeface="Calibri" panose="020F0502020204030204" pitchFamily="34" charset="0"/>
                    <a:cs typeface="Calibri" panose="020F0502020204030204" pitchFamily="34" charset="0"/>
                  </a:rPr>
                  <a:t>I</a:t>
                </a:r>
                <a:r>
                  <a:rPr lang="en-IN" sz="1600" baseline="-25000" dirty="0" err="1">
                    <a:latin typeface="Calibri" panose="020F0502020204030204" pitchFamily="34" charset="0"/>
                    <a:cs typeface="Calibri" panose="020F0502020204030204" pitchFamily="34" charset="0"/>
                  </a:rPr>
                  <a:t>R</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k</a:t>
                </a:r>
                <a:r>
                  <a:rPr lang="en-IN" sz="1600" baseline="-25000" dirty="0" err="1">
                    <a:latin typeface="Calibri" panose="020F0502020204030204" pitchFamily="34" charset="0"/>
                    <a:cs typeface="Calibri" panose="020F0502020204030204" pitchFamily="34" charset="0"/>
                  </a:rPr>
                  <a:t>p</a:t>
                </a:r>
                <a:r>
                  <a:rPr lang="en-IN" sz="1600" dirty="0" err="1">
                    <a:latin typeface="Calibri" panose="020F0502020204030204" pitchFamily="34" charset="0"/>
                    <a:cs typeface="Calibri" panose="020F0502020204030204" pitchFamily="34" charset="0"/>
                  </a:rPr>
                  <a:t>E</a:t>
                </a:r>
                <a:r>
                  <a:rPr lang="en-IN" sz="1600" baseline="-25000" dirty="0" err="1">
                    <a:latin typeface="Calibri" panose="020F0502020204030204" pitchFamily="34" charset="0"/>
                    <a:cs typeface="Calibri" panose="020F0502020204030204" pitchFamily="34" charset="0"/>
                  </a:rPr>
                  <a:t>R</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k</a:t>
                </a:r>
                <a:r>
                  <a:rPr lang="en-IN" sz="1600" baseline="-25000" dirty="0" err="1">
                    <a:latin typeface="Calibri" panose="020F0502020204030204" pitchFamily="34" charset="0"/>
                    <a:cs typeface="Calibri" panose="020F0502020204030204" pitchFamily="34" charset="0"/>
                  </a:rPr>
                  <a:t>ω</a:t>
                </a:r>
                <a:r>
                  <a:rPr lang="en-IN" sz="1600" dirty="0" err="1">
                    <a:latin typeface="Calibri" panose="020F0502020204030204" pitchFamily="34" charset="0"/>
                    <a:cs typeface="Calibri" panose="020F0502020204030204" pitchFamily="34" charset="0"/>
                  </a:rPr>
                  <a:t>E</a:t>
                </a:r>
                <a:r>
                  <a:rPr lang="en-IN" sz="1600" baseline="-25000" dirty="0" err="1">
                    <a:latin typeface="Calibri" panose="020F0502020204030204" pitchFamily="34" charset="0"/>
                    <a:cs typeface="Calibri" panose="020F0502020204030204" pitchFamily="34" charset="0"/>
                  </a:rPr>
                  <a:t>ω</a:t>
                </a:r>
                <a:r>
                  <a:rPr lang="en-IN" sz="1600" dirty="0">
                    <a:latin typeface="Calibri" panose="020F0502020204030204" pitchFamily="34" charset="0"/>
                    <a:cs typeface="Calibri" panose="020F0502020204030204" pitchFamily="34" charset="0"/>
                  </a:rPr>
                  <a:t>)</a:t>
                </a:r>
                <a:endParaRPr lang="en-IN" sz="1600" dirty="0">
                  <a:solidFill>
                    <a:schemeClr val="tx1"/>
                  </a:solidFill>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37F6648-61DF-4BE0-9232-B5FF4D254F34}"/>
                  </a:ext>
                </a:extLst>
              </p:cNvPr>
              <p:cNvSpPr>
                <a:spLocks noGrp="1" noRot="1" noChangeAspect="1" noMove="1" noResize="1" noEditPoints="1" noAdjustHandles="1" noChangeArrowheads="1" noChangeShapeType="1" noTextEdit="1"/>
              </p:cNvSpPr>
              <p:nvPr>
                <p:ph sz="half" idx="1"/>
              </p:nvPr>
            </p:nvSpPr>
            <p:spPr>
              <a:xfrm>
                <a:off x="1593436" y="2209800"/>
                <a:ext cx="6634577" cy="3962400"/>
              </a:xfrm>
              <a:blipFill>
                <a:blip r:embed="rId2"/>
                <a:stretch>
                  <a:fillRect l="-643" t="-2000"/>
                </a:stretch>
              </a:blipFill>
            </p:spPr>
            <p:txBody>
              <a:bodyPr/>
              <a:lstStyle/>
              <a:p>
                <a:r>
                  <a:rPr lang="en-IN">
                    <a:noFill/>
                  </a:rPr>
                  <a:t> </a:t>
                </a:r>
              </a:p>
            </p:txBody>
          </p:sp>
        </mc:Fallback>
      </mc:AlternateContent>
    </p:spTree>
    <p:extLst>
      <p:ext uri="{BB962C8B-B14F-4D97-AF65-F5344CB8AC3E}">
        <p14:creationId xmlns:p14="http://schemas.microsoft.com/office/powerpoint/2010/main" val="56529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2F10-8ADF-4BD5-960C-3EA03DD1E1FF}"/>
              </a:ext>
            </a:extLst>
          </p:cNvPr>
          <p:cNvSpPr>
            <a:spLocks noGrp="1"/>
          </p:cNvSpPr>
          <p:nvPr>
            <p:ph type="title"/>
          </p:nvPr>
        </p:nvSpPr>
        <p:spPr/>
        <p:txBody>
          <a:bodyPr/>
          <a:lstStyle/>
          <a:p>
            <a:r>
              <a:rPr lang="en-IN" dirty="0"/>
              <a:t>Problem Reformulation Under SO(3) Framework and Entry-Wise Stabilization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71B2AF-16CF-43A9-9DB4-F12C918FE4BB}"/>
                  </a:ext>
                </a:extLst>
              </p:cNvPr>
              <p:cNvSpPr>
                <a:spLocks noGrp="1"/>
              </p:cNvSpPr>
              <p:nvPr>
                <p:ph sz="half" idx="1"/>
              </p:nvPr>
            </p:nvSpPr>
            <p:spPr>
              <a:xfrm>
                <a:off x="1591848" y="2057400"/>
                <a:ext cx="7093364" cy="3429000"/>
              </a:xfrm>
            </p:spPr>
            <p:txBody>
              <a:bodyPr>
                <a:norm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 J</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-1</a:t>
                </a:r>
                <a:r>
                  <a:rPr lang="en-IN" sz="2000" dirty="0">
                    <a:effectLst/>
                    <a:latin typeface="Calibri" panose="020F0502020204030204" pitchFamily="34" charset="0"/>
                    <a:ea typeface="Calibri" panose="020F0502020204030204" pitchFamily="34" charset="0"/>
                    <a:cs typeface="Calibri" panose="020F0502020204030204" pitchFamily="34" charset="0"/>
                  </a:rPr>
                  <a:t>u)</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a:t>
                </a:r>
                <a:r>
                  <a:rPr lang="en-IN" sz="2000" dirty="0">
                    <a:effectLst/>
                    <a:latin typeface="Calibri" panose="020F0502020204030204" pitchFamily="34" charset="0"/>
                    <a:ea typeface="Calibri" panose="020F0502020204030204" pitchFamily="34" charset="0"/>
                    <a:cs typeface="Calibri" panose="020F0502020204030204" pitchFamily="34" charset="0"/>
                  </a:rPr>
                  <a:t> = | J</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-1</a:t>
                </a:r>
                <a:r>
                  <a:rPr lang="en-IN" sz="2000" dirty="0">
                    <a:effectLst/>
                    <a:latin typeface="Calibri" panose="020F0502020204030204" pitchFamily="34" charset="0"/>
                    <a:ea typeface="Calibri" panose="020F0502020204030204" pitchFamily="34" charset="0"/>
                    <a:cs typeface="Calibri" panose="020F0502020204030204" pitchFamily="34" charset="0"/>
                  </a:rPr>
                  <a:t>|[J</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2000" dirty="0">
                    <a:effectLst/>
                    <a:latin typeface="Calibri" panose="020F0502020204030204" pitchFamily="34" charset="0"/>
                    <a:ea typeface="Calibri" panose="020F0502020204030204" pitchFamily="34" charset="0"/>
                    <a:cs typeface="Calibri" panose="020F0502020204030204" pitchFamily="34" charset="0"/>
                  </a:rPr>
                  <a:t>ωω</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a:t>
                </a:r>
                <a:r>
                  <a:rPr lang="en-IN" sz="2000" dirty="0">
                    <a:effectLst/>
                    <a:latin typeface="Calibri" panose="020F0502020204030204" pitchFamily="34" charset="0"/>
                    <a:ea typeface="Calibri" panose="020F0502020204030204" pitchFamily="34" charset="0"/>
                    <a:cs typeface="Calibri" panose="020F0502020204030204" pitchFamily="34" charset="0"/>
                  </a:rPr>
                  <a:t>J – Jωω</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a:t>
                </a:r>
                <a:r>
                  <a:rPr lang="en-IN" sz="2000" dirty="0">
                    <a:effectLst/>
                    <a:latin typeface="Calibri" panose="020F0502020204030204" pitchFamily="34" charset="0"/>
                    <a:ea typeface="Calibri" panose="020F0502020204030204" pitchFamily="34" charset="0"/>
                    <a:cs typeface="Calibri" panose="020F0502020204030204" pitchFamily="34" charset="0"/>
                  </a:rPr>
                  <a:t>J</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2000" dirty="0">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sSup>
                      <m:sSupPr>
                        <m:ctrlPr>
                          <a:rPr lang="en-IN" sz="20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acc>
                          <m:accPr>
                            <m:chr m:val="̂"/>
                            <m:ctrlPr>
                              <a:rPr lang="en-IN" sz="20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accPr>
                          <m:e>
                            <m:r>
                              <a:rPr lang="en-IN" sz="20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𝜔</m:t>
                            </m:r>
                          </m:e>
                        </m:acc>
                      </m:e>
                      <m:sup>
                        <m:r>
                          <a:rPr lang="en-IN" sz="20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a:effectLst/>
                    <a:latin typeface="Calibri" panose="020F0502020204030204" pitchFamily="34" charset="0"/>
                    <a:ea typeface="Times New Roman" panose="02020603050405020304" pitchFamily="18" charset="0"/>
                    <a:cs typeface="Calibri" panose="020F0502020204030204" pitchFamily="34" charset="0"/>
                  </a:rPr>
                  <a:t>-R</a:t>
                </a:r>
                <a:r>
                  <a:rPr lang="en-IN" sz="2000" baseline="30000" dirty="0">
                    <a:effectLst/>
                    <a:latin typeface="Calibri" panose="020F0502020204030204" pitchFamily="34" charset="0"/>
                    <a:ea typeface="Times New Roman" panose="02020603050405020304" pitchFamily="18" charset="0"/>
                    <a:cs typeface="Calibri" panose="020F0502020204030204" pitchFamily="34" charset="0"/>
                  </a:rPr>
                  <a:t>T</a:t>
                </a:r>
                <a:r>
                  <a:rPr lang="en-IN" sz="2000" dirty="0">
                    <a:effectLst/>
                    <a:latin typeface="Calibri" panose="020F0502020204030204" pitchFamily="34" charset="0"/>
                    <a:ea typeface="Times New Roman" panose="02020603050405020304" pitchFamily="18" charset="0"/>
                    <a:cs typeface="Calibri" panose="020F0502020204030204" pitchFamily="34" charset="0"/>
                  </a:rPr>
                  <a:t>(</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k</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i</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I</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R</a:t>
                </a:r>
                <a:r>
                  <a:rPr lang="en-IN" sz="2000" dirty="0">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k</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p</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E</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R</a:t>
                </a:r>
                <a:r>
                  <a:rPr lang="en-IN" sz="2000" dirty="0">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k</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ω</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E</a:t>
                </a:r>
                <a:r>
                  <a:rPr lang="en-IN" sz="2000" baseline="-25000" dirty="0" err="1">
                    <a:effectLst/>
                    <a:latin typeface="Calibri" panose="020F0502020204030204" pitchFamily="34" charset="0"/>
                    <a:ea typeface="Times New Roman" panose="02020603050405020304" pitchFamily="18" charset="0"/>
                    <a:cs typeface="Calibri" panose="020F0502020204030204" pitchFamily="34" charset="0"/>
                  </a:rPr>
                  <a:t>ω</a:t>
                </a:r>
                <a:r>
                  <a:rPr lang="en-IN" sz="2000" dirty="0">
                    <a:effectLst/>
                    <a:latin typeface="Calibri" panose="020F0502020204030204" pitchFamily="34" charset="0"/>
                    <a:ea typeface="Times New Roman" panose="02020603050405020304" pitchFamily="18" charset="0"/>
                    <a:cs typeface="Calibri" panose="020F0502020204030204" pitchFamily="34" charset="0"/>
                  </a:rPr>
                  <a:t>)</a:t>
                </a:r>
              </a:p>
              <a:p>
                <a:r>
                  <a:rPr lang="en-US" sz="2000" dirty="0">
                    <a:effectLst/>
                    <a:latin typeface="Calibri" panose="020F0502020204030204" pitchFamily="34" charset="0"/>
                    <a:ea typeface="Calibri" panose="020F0502020204030204" pitchFamily="34" charset="0"/>
                    <a:cs typeface="Calibri" panose="020F0502020204030204" pitchFamily="34" charset="0"/>
                  </a:rPr>
                  <a:t>Now, that the control relies on values of attitude and angular velocity that are measurement based which leaves room for sensor error and noises. All of this can be incorporated into 𝛥 which stands for disturbances and lumped uncertainties.</a:t>
                </a:r>
              </a:p>
              <a:p>
                <a:r>
                  <a:rPr lang="en-IN" sz="2000" dirty="0">
                    <a:effectLst/>
                    <a:latin typeface="Calibri" panose="020F0502020204030204" pitchFamily="34" charset="0"/>
                    <a:ea typeface="Calibri" panose="020F0502020204030204" pitchFamily="34" charset="0"/>
                    <a:cs typeface="Calibri" panose="020F0502020204030204" pitchFamily="34" charset="0"/>
                  </a:rPr>
                  <a:t>The remaining dynamics becomes,</a:t>
                </a:r>
              </a:p>
              <a:p>
                <a:pPr marL="0" marR="0" algn="just">
                  <a:lnSpc>
                    <a:spcPct val="107000"/>
                  </a:lnSpc>
                  <a:spcBef>
                    <a:spcPts val="0"/>
                  </a:spcBef>
                  <a:spcAft>
                    <a:spcPts val="800"/>
                  </a:spcAft>
                </a:pPr>
                <a14:m>
                  <m:oMath xmlns:m="http://schemas.openxmlformats.org/officeDocument/2006/math">
                    <m:sSub>
                      <m:sSubPr>
                        <m:ctrlPr>
                          <a:rPr lang="en-IN" sz="20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acc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𝐼</m:t>
                            </m:r>
                          </m:e>
                        </m:acc>
                      </m:e>
                      <m:sub>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𝑅</m:t>
                        </m:r>
                      </m:sub>
                    </m:sSub>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𝐸</m:t>
                        </m:r>
                      </m:e>
                      <m:sub>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𝑅</m:t>
                        </m:r>
                      </m:sub>
                    </m:sSub>
                  </m:oMath>
                </a14:m>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14:m>
                  <m:oMath xmlns:m="http://schemas.openxmlformats.org/officeDocument/2006/math">
                    <m:sSub>
                      <m:sSub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acc>
                      </m:e>
                      <m:sub>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𝑅</m:t>
                        </m:r>
                      </m:sub>
                    </m:sSub>
                  </m:oMath>
                </a14:m>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ω</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14:m>
                  <m:oMath xmlns:m="http://schemas.openxmlformats.org/officeDocument/2006/math">
                    <m:sSub>
                      <m:sSub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acc>
                      </m:e>
                      <m:sub>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𝜔</m:t>
                        </m:r>
                      </m:sub>
                    </m:sSub>
                  </m:oMath>
                </a14:m>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k</a:t>
                </a:r>
                <a:r>
                  <a:rPr lang="en-IN" sz="2000" baseline="-25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a:t>
                </a:r>
                <a:r>
                  <a:rPr lang="en-IN" sz="2000" baseline="-25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sSubSup>
                      <m:sSubSup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𝑔</m:t>
                        </m:r>
                      </m:e>
                      <m:sub>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𝑝</m:t>
                        </m:r>
                      </m:sub>
                      <m:sup>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2</m:t>
                        </m:r>
                      </m:sup>
                    </m:sSubSup>
                  </m:oMath>
                </a14:m>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a:t>
                </a:r>
                <a:r>
                  <a:rPr lang="en-IN" sz="2000" baseline="-25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ω</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0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ω</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R(J</a:t>
                </a:r>
                <a:r>
                  <a:rPr lang="en-IN" sz="2000" baseline="30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IN" sz="2000" baseline="30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1771B2AF-16CF-43A9-9DB4-F12C918FE4BB}"/>
                  </a:ext>
                </a:extLst>
              </p:cNvPr>
              <p:cNvSpPr>
                <a:spLocks noGrp="1" noRot="1" noChangeAspect="1" noMove="1" noResize="1" noEditPoints="1" noAdjustHandles="1" noChangeArrowheads="1" noChangeShapeType="1" noTextEdit="1"/>
              </p:cNvSpPr>
              <p:nvPr>
                <p:ph sz="half" idx="1"/>
              </p:nvPr>
            </p:nvSpPr>
            <p:spPr>
              <a:xfrm>
                <a:off x="1591848" y="2057400"/>
                <a:ext cx="7093364" cy="3429000"/>
              </a:xfrm>
              <a:blipFill>
                <a:blip r:embed="rId2"/>
                <a:stretch>
                  <a:fillRect l="-1117" t="-3381"/>
                </a:stretch>
              </a:blipFill>
            </p:spPr>
            <p:txBody>
              <a:bodyPr/>
              <a:lstStyle/>
              <a:p>
                <a:r>
                  <a:rPr lang="en-IN">
                    <a:noFill/>
                  </a:rPr>
                  <a:t> </a:t>
                </a:r>
              </a:p>
            </p:txBody>
          </p:sp>
        </mc:Fallback>
      </mc:AlternateContent>
    </p:spTree>
    <p:extLst>
      <p:ext uri="{BB962C8B-B14F-4D97-AF65-F5344CB8AC3E}">
        <p14:creationId xmlns:p14="http://schemas.microsoft.com/office/powerpoint/2010/main" val="134481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9F29-B866-430C-86A3-04B74578C197}"/>
              </a:ext>
            </a:extLst>
          </p:cNvPr>
          <p:cNvSpPr>
            <a:spLocks noGrp="1"/>
          </p:cNvSpPr>
          <p:nvPr>
            <p:ph type="title"/>
          </p:nvPr>
        </p:nvSpPr>
        <p:spPr/>
        <p:txBody>
          <a:bodyPr/>
          <a:lstStyle/>
          <a:p>
            <a:r>
              <a:rPr lang="en-IN" dirty="0"/>
              <a:t>Problem Reformulation Under SO(3) Framework and Entry-Wise Stabilization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66F66-2BB1-4049-AF01-0E1E4556C76D}"/>
                  </a:ext>
                </a:extLst>
              </p:cNvPr>
              <p:cNvSpPr>
                <a:spLocks noGrp="1"/>
              </p:cNvSpPr>
              <p:nvPr>
                <p:ph sz="half" idx="1"/>
              </p:nvPr>
            </p:nvSpPr>
            <p:spPr/>
            <p:txBody>
              <a:bodyPr>
                <a:normAutofit fontScale="55000" lnSpcReduction="20000"/>
              </a:bodyPr>
              <a:lstStyle/>
              <a:p>
                <a:pPr marL="0" marR="0" algn="just">
                  <a:lnSpc>
                    <a:spcPct val="107000"/>
                  </a:lnSpc>
                  <a:spcBef>
                    <a:spcPts val="0"/>
                  </a:spcBef>
                  <a:spcAft>
                    <a:spcPts val="800"/>
                  </a:spcAft>
                </a:pP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The previously mentioned equations is a system of linear first order differential matrix equations with constant coefficients. So, we treat it entry wise, to get a 3-dimensional linear time invariant system(LTI).</a:t>
                </a:r>
                <a:endPar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800"/>
                  </a:spcAft>
                </a:pPr>
                <a:r>
                  <a:rPr lang="en-IN" sz="2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ė</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a:t>
                </a:r>
                <a:r>
                  <a:rPr lang="en-IN" sz="2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B</a:t>
                </a:r>
                <a:r>
                  <a:rPr lang="en-IN" sz="2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B</a:t>
                </a:r>
                <a:r>
                  <a:rPr lang="en-IN" sz="2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
                </a:r>
                <a:endParaRPr lang="en-IN" sz="2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IN" sz="2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 </a:t>
                </a:r>
                <a:r>
                  <a:rPr lang="en-IN" sz="2800" i="1"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8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i="1"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8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i="1"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a:t>
                </a:r>
                <a:r>
                  <a:rPr lang="en-IN" sz="2800" baseline="-250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ω</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IN" sz="2800" baseline="30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R</a:t>
                </a:r>
                <a:r>
                  <a:rPr lang="en-IN" sz="2800" baseline="300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3</a:t>
                </a:r>
                <a:r>
                  <a:rPr lang="en-IN" sz="28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 </a:t>
                </a:r>
                <a:r>
                  <a:rPr lang="en-IN" sz="2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d</a:t>
                </a:r>
                <a:r>
                  <a:rPr lang="en-IN" sz="28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 R, </a:t>
                </a:r>
                <a:r>
                  <a:rPr lang="en-IN" sz="2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f</a:t>
                </a:r>
                <a:r>
                  <a:rPr lang="en-IN" sz="28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 R</a:t>
                </a:r>
              </a:p>
              <a:p>
                <a:pPr marL="0" marR="0" algn="just">
                  <a:lnSpc>
                    <a:spcPct val="107000"/>
                  </a:lnSpc>
                  <a:spcBef>
                    <a:spcPts val="0"/>
                  </a:spcBef>
                  <a:spcAft>
                    <a:spcPts val="800"/>
                  </a:spcAft>
                </a:pP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 </a:t>
                </a:r>
                <a14:m>
                  <m:oMath xmlns:m="http://schemas.openxmlformats.org/officeDocument/2006/math">
                    <m:d>
                      <m:dPr>
                        <m:begChr m:val="["/>
                        <m:endChr m:val="]"/>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mPr>
                          <m:m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e>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1</m:t>
                              </m:r>
                            </m:e>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𝑔</m:t>
                                  </m:r>
                                </m:e>
                                <m:sub>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𝑖</m:t>
                                  </m:r>
                                </m:sub>
                              </m:sSub>
                            </m:e>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𝑔</m:t>
                                  </m:r>
                                </m:e>
                                <m:sub>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𝑝</m:t>
                                  </m:r>
                                </m:sub>
                              </m:sSub>
                            </m:e>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1</m:t>
                              </m:r>
                            </m:e>
                          </m:mr>
                          <m:mr>
                            <m:e>
                              <m:sSub>
                                <m:sSubPr>
                                  <m:ctrlP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𝑔</m:t>
                                  </m:r>
                                </m:e>
                                <m:sub>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sSub>
                                <m:sSubPr>
                                  <m:ctrlP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𝑔</m:t>
                                  </m:r>
                                </m:e>
                                <m:sub>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𝑝</m:t>
                                  </m:r>
                                </m:sub>
                              </m:sSub>
                            </m:e>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𝑔</m:t>
                                  </m:r>
                                </m:e>
                                <m:sub>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sSubSup>
                                <m:sSubSupPr>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𝑔</m:t>
                                  </m:r>
                                </m:e>
                                <m:sub>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𝑝</m:t>
                                  </m:r>
                                </m:sub>
                                <m:sup>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bSup>
                            </m:e>
                            <m:e>
                              <m:sSub>
                                <m:sSubPr>
                                  <m:ctrlP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𝑔</m:t>
                                  </m:r>
                                </m:e>
                                <m:sub>
                                  <m:r>
                                    <a:rPr lang="en-IN" sz="2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𝑝</m:t>
                                  </m:r>
                                </m:sub>
                              </m:sSub>
                            </m:e>
                          </m:mr>
                        </m:m>
                      </m:e>
                    </m:d>
                  </m:oMath>
                </a14:m>
                <a:r>
                  <a:rPr lang="en-IN" i="1" dirty="0">
                    <a:solidFill>
                      <a:schemeClr val="tx1"/>
                    </a:solidFill>
                    <a:latin typeface="Calibri" panose="020F0502020204030204" pitchFamily="34" charset="0"/>
                    <a:ea typeface="Times New Roman" panose="02020603050405020304" pitchFamily="18" charset="0"/>
                    <a:cs typeface="Calibri" panose="020F0502020204030204" pitchFamily="34" charset="0"/>
                  </a:rPr>
                  <a:t> ė</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 A</a:t>
                </a:r>
                <a:r>
                  <a:rPr lang="en-IN" i="1" dirty="0">
                    <a:solidFill>
                      <a:schemeClr val="tx1"/>
                    </a:solidFill>
                    <a:latin typeface="Calibri" panose="020F0502020204030204" pitchFamily="34" charset="0"/>
                    <a:ea typeface="Times New Roman" panose="02020603050405020304" pitchFamily="18" charset="0"/>
                    <a:cs typeface="Calibri" panose="020F0502020204030204" pitchFamily="34" charset="0"/>
                  </a:rPr>
                  <a:t>e</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 B</a:t>
                </a:r>
                <a:r>
                  <a:rPr lang="en-IN" i="1" dirty="0">
                    <a:solidFill>
                      <a:schemeClr val="tx1"/>
                    </a:solidFill>
                    <a:latin typeface="Calibri" panose="020F0502020204030204" pitchFamily="34" charset="0"/>
                    <a:ea typeface="Times New Roman" panose="02020603050405020304" pitchFamily="18" charset="0"/>
                    <a:cs typeface="Calibri" panose="020F0502020204030204" pitchFamily="34" charset="0"/>
                  </a:rPr>
                  <a:t>f</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 B</a:t>
                </a:r>
                <a:r>
                  <a:rPr lang="en-IN" i="1" dirty="0">
                    <a:solidFill>
                      <a:schemeClr val="tx1"/>
                    </a:solidFill>
                    <a:latin typeface="Calibri" panose="020F0502020204030204" pitchFamily="34" charset="0"/>
                    <a:ea typeface="Times New Roman" panose="02020603050405020304" pitchFamily="18" charset="0"/>
                    <a:cs typeface="Calibri" panose="020F0502020204030204" pitchFamily="34" charset="0"/>
                  </a:rPr>
                  <a:t>d</a:t>
                </a:r>
                <a:endParaRPr lang="en-IN"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IN" i="1" dirty="0">
                    <a:solidFill>
                      <a:schemeClr val="tx1"/>
                    </a:solidFill>
                    <a:latin typeface="Calibri" panose="020F0502020204030204" pitchFamily="34" charset="0"/>
                    <a:ea typeface="Times New Roman" panose="02020603050405020304" pitchFamily="18" charset="0"/>
                    <a:cs typeface="Calibri" panose="020F0502020204030204" pitchFamily="34" charset="0"/>
                  </a:rPr>
                  <a:t>e</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 [ </a:t>
                </a:r>
                <a:r>
                  <a:rPr lang="en-IN"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e</a:t>
                </a:r>
                <a:r>
                  <a:rPr lang="en-IN" baseline="-250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I</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e</a:t>
                </a:r>
                <a:r>
                  <a:rPr lang="en-IN" baseline="-250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R</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e</a:t>
                </a:r>
                <a:r>
                  <a:rPr lang="en-IN" baseline="-250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ω</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r>
                  <a:rPr lang="en-IN" baseline="30000" dirty="0">
                    <a:solidFill>
                      <a:schemeClr val="tx1"/>
                    </a:solidFill>
                    <a:latin typeface="Calibri" panose="020F0502020204030204" pitchFamily="34" charset="0"/>
                    <a:ea typeface="Times New Roman" panose="02020603050405020304" pitchFamily="18" charset="0"/>
                    <a:cs typeface="Calibri" panose="020F0502020204030204" pitchFamily="34" charset="0"/>
                  </a:rPr>
                  <a:t>T</a:t>
                </a:r>
                <a:r>
                  <a:rPr lang="en-IN"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 R</a:t>
                </a:r>
                <a:r>
                  <a:rPr lang="en-IN" baseline="30000"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3</a:t>
                </a:r>
                <a:r>
                  <a:rPr lang="en-IN"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 , </a:t>
                </a:r>
                <a:r>
                  <a:rPr lang="en-IN" i="1"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d</a:t>
                </a:r>
                <a:r>
                  <a:rPr lang="en-IN"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 ∈ R, </a:t>
                </a:r>
                <a:r>
                  <a:rPr lang="en-IN" i="1"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f</a:t>
                </a:r>
                <a:r>
                  <a:rPr lang="en-IN" dirty="0">
                    <a:solidFill>
                      <a:schemeClr val="tx1"/>
                    </a:solidFill>
                    <a:latin typeface="Cambria Math" panose="02040503050406030204" pitchFamily="18" charset="0"/>
                    <a:ea typeface="Calibri" panose="020F0502020204030204" pitchFamily="34" charset="0"/>
                    <a:cs typeface="Times New Roman" panose="02020603050405020304" pitchFamily="18" charset="0"/>
                  </a:rPr>
                  <a:t> ∈ R</a:t>
                </a:r>
              </a:p>
              <a:p>
                <a:pPr marL="0" marR="0" algn="just">
                  <a:lnSpc>
                    <a:spcPct val="107000"/>
                  </a:lnSpc>
                  <a:spcBef>
                    <a:spcPts val="0"/>
                  </a:spcBef>
                  <a:spcAft>
                    <a:spcPts val="800"/>
                  </a:spcAft>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 = </a:t>
                </a:r>
                <a14:m>
                  <m:oMath xmlns:m="http://schemas.openxmlformats.org/officeDocument/2006/math">
                    <m:d>
                      <m:dPr>
                        <m:begChr m:val="["/>
                        <m:endChr m:val="]"/>
                        <m:ctrlP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ctrlPr>
                          </m:mPr>
                          <m:mr>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0</m:t>
                              </m:r>
                            </m:e>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1</m:t>
                              </m:r>
                            </m:e>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𝑔</m:t>
                                  </m:r>
                                </m:e>
                                <m:sub>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e>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 </m:t>
                              </m:r>
                              <m:sSub>
                                <m:sSubPr>
                                  <m:ctrlP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𝑔</m:t>
                                  </m:r>
                                </m:e>
                                <m:sub>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𝑝</m:t>
                                  </m:r>
                                </m:sub>
                              </m:sSub>
                            </m:e>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1</m:t>
                              </m:r>
                            </m:e>
                          </m:mr>
                          <m:mr>
                            <m:e>
                              <m:sSub>
                                <m:sSubPr>
                                  <m:ctrlP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𝑔</m:t>
                                  </m:r>
                                </m:e>
                                <m:sub>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𝑖</m:t>
                                  </m:r>
                                </m:sub>
                              </m:sSub>
                              <m:sSub>
                                <m:sSubPr>
                                  <m:ctrlP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𝑔</m:t>
                                  </m:r>
                                </m:e>
                                <m:sub>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𝑝</m:t>
                                  </m:r>
                                </m:sub>
                              </m:sSub>
                            </m:e>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 </m:t>
                              </m:r>
                              <m:sSub>
                                <m:sSubPr>
                                  <m:ctrlP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𝑔</m:t>
                                  </m:r>
                                </m:e>
                                <m:sub>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 </m:t>
                              </m:r>
                              <m:sSubSup>
                                <m:sSubSupPr>
                                  <m:ctrlP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SupPr>
                                <m:e>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𝑔</m:t>
                                  </m:r>
                                </m:e>
                                <m:sub>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𝑝</m:t>
                                  </m:r>
                                </m:sub>
                                <m:sup>
                                  <m:r>
                                    <a:rPr lang="en-IN" i="1">
                                      <a:solidFill>
                                        <a:schemeClr val="tx1"/>
                                      </a:solidFill>
                                      <a:latin typeface="Cambria Math" panose="02040503050406030204" pitchFamily="18" charset="0"/>
                                      <a:ea typeface="Calibri" panose="020F0502020204030204" pitchFamily="34" charset="0"/>
                                      <a:cs typeface="Calibri" panose="020F0502020204030204" pitchFamily="34" charset="0"/>
                                    </a:rPr>
                                    <m:t>2</m:t>
                                  </m:r>
                                </m:sup>
                              </m:sSubSup>
                            </m:e>
                            <m:e>
                              <m:sSub>
                                <m:sSubPr>
                                  <m:ctrlP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𝑔</m:t>
                                  </m:r>
                                </m:e>
                                <m:sub>
                                  <m:r>
                                    <a:rPr lang="en-IN" i="1">
                                      <a:solidFill>
                                        <a:schemeClr val="tx1"/>
                                      </a:solidFill>
                                      <a:latin typeface="Cambria Math" panose="02040503050406030204" pitchFamily="18" charset="0"/>
                                      <a:ea typeface="Cambria Math" panose="02040503050406030204" pitchFamily="18" charset="0"/>
                                      <a:cs typeface="Cambria Math" panose="02040503050406030204" pitchFamily="18" charset="0"/>
                                    </a:rPr>
                                    <m:t>𝑝</m:t>
                                  </m:r>
                                </m:sub>
                              </m:sSub>
                            </m:e>
                          </m:mr>
                        </m:m>
                      </m:e>
                    </m:d>
                  </m:oMath>
                </a14:m>
                <a:endPar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indent="-457200" algn="just">
                  <a:lnSpc>
                    <a:spcPct val="107000"/>
                  </a:lnSpc>
                  <a:spcBef>
                    <a:spcPts val="0"/>
                  </a:spcBef>
                  <a:spcAft>
                    <a:spcPts val="800"/>
                  </a:spcAft>
                </a:pP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 </a:t>
                </a:r>
                <a14:m>
                  <m:oMath xmlns:m="http://schemas.openxmlformats.org/officeDocument/2006/math">
                    <m:d>
                      <m:dPr>
                        <m:begChr m:val="["/>
                        <m:endChr m:val="]"/>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1"/>
                                  <m:mcJc m:val="center"/>
                                </m:mcPr>
                              </m:mc>
                            </m:mcs>
                            <m:ctrlP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mPr>
                          <m:m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e>
                          </m:mr>
                          <m:m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e>
                          </m:mr>
                          <m:mr>
                            <m:e>
                              <m:r>
                                <a:rPr lang="en-IN" sz="2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1</m:t>
                              </m:r>
                            </m:e>
                          </m:mr>
                        </m:m>
                      </m:e>
                    </m:d>
                  </m:oMath>
                </a14:m>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IN"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t>
                </a: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2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t>
                </a:r>
                <a:r>
                  <a:rPr lang="en-IN" sz="28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 = [k</a:t>
                </a:r>
                <a:r>
                  <a:rPr lang="en-IN" sz="2800" i="1" baseline="-25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a:t>
                </a: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2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t>
                </a:r>
                <a:r>
                  <a:rPr lang="en-IN" sz="2800" baseline="-25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
                </a: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2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t>
                </a:r>
                <a:r>
                  <a:rPr lang="en-IN" sz="2800" baseline="-25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ω</a:t>
                </a:r>
                <a:r>
                  <a:rPr lang="en-IN"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28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R</a:t>
                </a:r>
                <a:r>
                  <a:rPr lang="en-IN" sz="2800" baseline="30000"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1×3</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1F66F66-2BB1-4049-AF01-0E1E4556C76D}"/>
                  </a:ext>
                </a:extLst>
              </p:cNvPr>
              <p:cNvSpPr>
                <a:spLocks noGrp="1" noRot="1" noChangeAspect="1" noMove="1" noResize="1" noEditPoints="1" noAdjustHandles="1" noChangeArrowheads="1" noChangeShapeType="1" noTextEdit="1"/>
              </p:cNvSpPr>
              <p:nvPr>
                <p:ph sz="half" idx="1"/>
              </p:nvPr>
            </p:nvSpPr>
            <p:spPr>
              <a:blipFill>
                <a:blip r:embed="rId2"/>
                <a:stretch>
                  <a:fillRect l="-759" t="-1867" r="-506"/>
                </a:stretch>
              </a:blipFill>
            </p:spPr>
            <p:txBody>
              <a:bodyPr/>
              <a:lstStyle/>
              <a:p>
                <a:r>
                  <a:rPr lang="en-IN">
                    <a:noFill/>
                  </a:rPr>
                  <a:t> </a:t>
                </a:r>
              </a:p>
            </p:txBody>
          </p:sp>
        </mc:Fallback>
      </mc:AlternateContent>
      <p:pic>
        <p:nvPicPr>
          <p:cNvPr id="5" name="Content Placeholder 4" descr="Diagram, schematic&#10;&#10;Description automatically generated">
            <a:extLst>
              <a:ext uri="{FF2B5EF4-FFF2-40B4-BE49-F238E27FC236}">
                <a16:creationId xmlns:a16="http://schemas.microsoft.com/office/drawing/2014/main" id="{8C617A78-30AE-47FF-909B-4F67542A55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70859" y="1430214"/>
            <a:ext cx="4814887" cy="2697788"/>
          </a:xfrm>
          <a:prstGeom prst="rect">
            <a:avLst/>
          </a:prstGeom>
          <a:noFill/>
          <a:ln>
            <a:noFill/>
          </a:ln>
        </p:spPr>
      </p:pic>
      <p:sp>
        <p:nvSpPr>
          <p:cNvPr id="6" name="TextBox 5">
            <a:extLst>
              <a:ext uri="{FF2B5EF4-FFF2-40B4-BE49-F238E27FC236}">
                <a16:creationId xmlns:a16="http://schemas.microsoft.com/office/drawing/2014/main" id="{F883CE8D-7A9D-49E0-AC18-A71A7A4801A9}"/>
              </a:ext>
            </a:extLst>
          </p:cNvPr>
          <p:cNvSpPr txBox="1"/>
          <p:nvPr/>
        </p:nvSpPr>
        <p:spPr>
          <a:xfrm>
            <a:off x="6323012" y="4343400"/>
            <a:ext cx="5062734" cy="1973682"/>
          </a:xfrm>
          <a:prstGeom prst="rect">
            <a:avLst/>
          </a:prstGeom>
          <a:noFill/>
        </p:spPr>
        <p:txBody>
          <a:bodyPr wrap="square" rtlCol="0">
            <a:spAutoFit/>
          </a:bodyPr>
          <a:lstStyle/>
          <a:p>
            <a:pPr marL="457200" marR="0" indent="-457200">
              <a:lnSpc>
                <a:spcPct val="107000"/>
              </a:lnSpc>
              <a:spcBef>
                <a:spcPts val="0"/>
              </a:spcBef>
              <a:spcAft>
                <a:spcPts val="800"/>
              </a:spcAft>
            </a:pPr>
            <a:r>
              <a:rPr lang="en-IN" sz="1500" i="1" dirty="0" err="1">
                <a:effectLst/>
                <a:latin typeface="Calibri" panose="020F0502020204030204" pitchFamily="34" charset="0"/>
                <a:ea typeface="Times New Roman" panose="02020603050405020304" pitchFamily="18" charset="0"/>
                <a:cs typeface="Calibri" panose="020F0502020204030204" pitchFamily="34" charset="0"/>
              </a:rPr>
              <a:t>e</a:t>
            </a:r>
            <a:r>
              <a:rPr lang="en-IN" sz="1500" baseline="-25000" dirty="0" err="1">
                <a:effectLst/>
                <a:latin typeface="Calibri" panose="020F0502020204030204" pitchFamily="34" charset="0"/>
                <a:ea typeface="Times New Roman" panose="02020603050405020304" pitchFamily="18" charset="0"/>
                <a:cs typeface="Calibri" panose="020F0502020204030204" pitchFamily="34" charset="0"/>
              </a:rPr>
              <a:t>I</a:t>
            </a:r>
            <a:r>
              <a:rPr lang="en-IN" sz="15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IN" sz="1500" dirty="0">
                <a:effectLst/>
                <a:latin typeface="Calibri" panose="020F0502020204030204" pitchFamily="34" charset="0"/>
                <a:ea typeface="Times New Roman" panose="02020603050405020304" pitchFamily="18" charset="0"/>
                <a:cs typeface="Calibri" panose="020F0502020204030204" pitchFamily="34" charset="0"/>
              </a:rPr>
              <a:t>is the corresponding entry of the error matrix I</a:t>
            </a:r>
            <a:r>
              <a:rPr lang="en-IN" sz="1500" baseline="-25000" dirty="0">
                <a:effectLst/>
                <a:latin typeface="Calibri" panose="020F0502020204030204" pitchFamily="34" charset="0"/>
                <a:ea typeface="Times New Roman" panose="02020603050405020304" pitchFamily="18" charset="0"/>
                <a:cs typeface="Calibri" panose="020F0502020204030204" pitchFamily="34" charset="0"/>
              </a:rPr>
              <a:t>R</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IN" sz="1500" i="1" dirty="0" err="1">
                <a:effectLst/>
                <a:latin typeface="Calibri" panose="020F0502020204030204" pitchFamily="34" charset="0"/>
                <a:ea typeface="Times New Roman" panose="02020603050405020304" pitchFamily="18" charset="0"/>
                <a:cs typeface="Calibri" panose="020F0502020204030204" pitchFamily="34" charset="0"/>
              </a:rPr>
              <a:t>e</a:t>
            </a:r>
            <a:r>
              <a:rPr lang="en-IN" sz="1500" baseline="-25000" dirty="0" err="1">
                <a:effectLst/>
                <a:latin typeface="Calibri" panose="020F0502020204030204" pitchFamily="34" charset="0"/>
                <a:ea typeface="Times New Roman" panose="02020603050405020304" pitchFamily="18" charset="0"/>
                <a:cs typeface="Calibri" panose="020F0502020204030204" pitchFamily="34" charset="0"/>
              </a:rPr>
              <a:t>R</a:t>
            </a:r>
            <a:r>
              <a:rPr lang="en-IN" sz="1500" dirty="0">
                <a:effectLst/>
                <a:latin typeface="Calibri" panose="020F0502020204030204" pitchFamily="34" charset="0"/>
                <a:ea typeface="Times New Roman" panose="02020603050405020304" pitchFamily="18" charset="0"/>
                <a:cs typeface="Calibri" panose="020F0502020204030204" pitchFamily="34" charset="0"/>
              </a:rPr>
              <a:t> is the corresponding entry of the error matrix E</a:t>
            </a:r>
            <a:r>
              <a:rPr lang="en-IN" sz="1500" baseline="-25000" dirty="0">
                <a:effectLst/>
                <a:latin typeface="Calibri" panose="020F0502020204030204" pitchFamily="34" charset="0"/>
                <a:ea typeface="Times New Roman" panose="02020603050405020304" pitchFamily="18" charset="0"/>
                <a:cs typeface="Calibri" panose="020F0502020204030204" pitchFamily="34" charset="0"/>
              </a:rPr>
              <a:t>R</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IN" sz="1500" i="1" dirty="0" err="1">
                <a:effectLst/>
                <a:latin typeface="Calibri" panose="020F0502020204030204" pitchFamily="34" charset="0"/>
                <a:ea typeface="Times New Roman" panose="02020603050405020304" pitchFamily="18" charset="0"/>
                <a:cs typeface="Calibri" panose="020F0502020204030204" pitchFamily="34" charset="0"/>
              </a:rPr>
              <a:t>e</a:t>
            </a:r>
            <a:r>
              <a:rPr lang="en-IN" sz="1500" baseline="-25000" dirty="0" err="1">
                <a:effectLst/>
                <a:latin typeface="Calibri" panose="020F0502020204030204" pitchFamily="34" charset="0"/>
                <a:ea typeface="Times New Roman" panose="02020603050405020304" pitchFamily="18" charset="0"/>
                <a:cs typeface="Calibri" panose="020F0502020204030204" pitchFamily="34" charset="0"/>
              </a:rPr>
              <a:t>ω</a:t>
            </a:r>
            <a:r>
              <a:rPr lang="en-IN" sz="1500" dirty="0">
                <a:effectLst/>
                <a:latin typeface="Calibri" panose="020F0502020204030204" pitchFamily="34" charset="0"/>
                <a:ea typeface="Times New Roman" panose="02020603050405020304" pitchFamily="18" charset="0"/>
                <a:cs typeface="Calibri" panose="020F0502020204030204" pitchFamily="34" charset="0"/>
              </a:rPr>
              <a:t> is the corresponding entry of the error matrix </a:t>
            </a:r>
            <a:r>
              <a:rPr lang="en-IN" sz="1500" dirty="0" err="1">
                <a:effectLst/>
                <a:latin typeface="Calibri" panose="020F0502020204030204" pitchFamily="34" charset="0"/>
                <a:ea typeface="Times New Roman" panose="02020603050405020304" pitchFamily="18" charset="0"/>
                <a:cs typeface="Calibri" panose="020F0502020204030204" pitchFamily="34" charset="0"/>
              </a:rPr>
              <a:t>E</a:t>
            </a:r>
            <a:r>
              <a:rPr lang="en-IN" sz="1500" baseline="-25000" dirty="0" err="1">
                <a:effectLst/>
                <a:latin typeface="Calibri" panose="020F0502020204030204" pitchFamily="34" charset="0"/>
                <a:ea typeface="Times New Roman" panose="02020603050405020304" pitchFamily="18" charset="0"/>
                <a:cs typeface="Calibri" panose="020F0502020204030204" pitchFamily="34" charset="0"/>
              </a:rPr>
              <a:t>ω</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IN" sz="1500" dirty="0">
                <a:effectLst/>
                <a:latin typeface="Calibri" panose="020F0502020204030204" pitchFamily="34" charset="0"/>
                <a:ea typeface="Times New Roman" panose="02020603050405020304" pitchFamily="18" charset="0"/>
                <a:cs typeface="Calibri" panose="020F0502020204030204" pitchFamily="34" charset="0"/>
              </a:rPr>
              <a:t>Scalar control </a:t>
            </a:r>
            <a:r>
              <a:rPr lang="en-IN" sz="1500" i="1" dirty="0">
                <a:effectLst/>
                <a:latin typeface="Calibri" panose="020F0502020204030204" pitchFamily="34" charset="0"/>
                <a:ea typeface="Times New Roman" panose="02020603050405020304" pitchFamily="18" charset="0"/>
                <a:cs typeface="Calibri" panose="020F0502020204030204" pitchFamily="34" charset="0"/>
              </a:rPr>
              <a:t>f</a:t>
            </a:r>
            <a:r>
              <a:rPr lang="en-IN" sz="1500" dirty="0">
                <a:effectLst/>
                <a:latin typeface="Calibri" panose="020F0502020204030204" pitchFamily="34" charset="0"/>
                <a:ea typeface="Times New Roman" panose="02020603050405020304" pitchFamily="18" charset="0"/>
                <a:cs typeface="Calibri" panose="020F0502020204030204" pitchFamily="34" charset="0"/>
              </a:rPr>
              <a:t> is the corresponding entry of F</a:t>
            </a:r>
            <a:endParaRPr lang="en-IN" sz="1500" dirty="0">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07000"/>
              </a:lnSpc>
              <a:spcBef>
                <a:spcPts val="0"/>
              </a:spcBef>
              <a:spcAft>
                <a:spcPts val="800"/>
              </a:spcAft>
            </a:pPr>
            <a:r>
              <a:rPr lang="en-IN" sz="1500" i="1" dirty="0">
                <a:effectLst/>
                <a:latin typeface="Calibri" panose="020F0502020204030204" pitchFamily="34" charset="0"/>
                <a:ea typeface="Times New Roman" panose="02020603050405020304" pitchFamily="18" charset="0"/>
                <a:cs typeface="Calibri" panose="020F0502020204030204" pitchFamily="34" charset="0"/>
              </a:rPr>
              <a:t>d</a:t>
            </a:r>
            <a:r>
              <a:rPr lang="en-IN" sz="1500" dirty="0">
                <a:effectLst/>
                <a:latin typeface="Calibri" panose="020F0502020204030204" pitchFamily="34" charset="0"/>
                <a:ea typeface="Times New Roman" panose="02020603050405020304" pitchFamily="18" charset="0"/>
                <a:cs typeface="Calibri" panose="020F0502020204030204" pitchFamily="34" charset="0"/>
              </a:rPr>
              <a:t> is the corresponding entry of the limped disturbances and/ or uncertainties.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246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31DA-BABF-41E9-86D8-21E5DD139C78}"/>
              </a:ext>
            </a:extLst>
          </p:cNvPr>
          <p:cNvSpPr>
            <a:spLocks noGrp="1"/>
          </p:cNvSpPr>
          <p:nvPr>
            <p:ph type="title"/>
          </p:nvPr>
        </p:nvSpPr>
        <p:spPr/>
        <p:txBody>
          <a:bodyPr/>
          <a:lstStyle/>
          <a:p>
            <a:r>
              <a:rPr lang="en-US" dirty="0"/>
              <a:t>Gain Design of the Nominal System</a:t>
            </a:r>
            <a:endParaRPr lang="en-IN" dirty="0"/>
          </a:p>
        </p:txBody>
      </p:sp>
      <p:sp>
        <p:nvSpPr>
          <p:cNvPr id="3" name="Content Placeholder 2">
            <a:extLst>
              <a:ext uri="{FF2B5EF4-FFF2-40B4-BE49-F238E27FC236}">
                <a16:creationId xmlns:a16="http://schemas.microsoft.com/office/drawing/2014/main" id="{B828CD0A-C9AD-4432-B5AB-22E9FFF48C95}"/>
              </a:ext>
            </a:extLst>
          </p:cNvPr>
          <p:cNvSpPr>
            <a:spLocks noGrp="1"/>
          </p:cNvSpPr>
          <p:nvPr>
            <p:ph sz="half" idx="1"/>
          </p:nvPr>
        </p:nvSpPr>
        <p:spPr>
          <a:xfrm>
            <a:off x="1593436" y="2286000"/>
            <a:ext cx="6253576" cy="2133600"/>
          </a:xfrm>
        </p:spPr>
        <p:txBody>
          <a:bodyPr>
            <a:normAutofit/>
          </a:bodyPr>
          <a:lstStyle/>
          <a:p>
            <a:r>
              <a:rPr lang="en-US" sz="2000" b="0" i="0" u="none" strike="noStrike" baseline="0" dirty="0">
                <a:latin typeface="+mj-lt"/>
              </a:rPr>
              <a:t>This section defines the stabilizing state feedback gain K</a:t>
            </a:r>
            <a:endParaRPr lang="en-US" sz="2000" dirty="0">
              <a:latin typeface="+mj-lt"/>
            </a:endParaRPr>
          </a:p>
          <a:p>
            <a:r>
              <a:rPr lang="en-IN" sz="2000" dirty="0">
                <a:latin typeface="+mj-lt"/>
              </a:rPr>
              <a:t>2 designs have been discussed</a:t>
            </a:r>
          </a:p>
          <a:p>
            <a:r>
              <a:rPr lang="en-US" sz="2000" dirty="0">
                <a:latin typeface="+mj-lt"/>
              </a:rPr>
              <a:t>C</a:t>
            </a:r>
            <a:r>
              <a:rPr lang="en-US" sz="2000" b="0" i="0" u="none" strike="noStrike" baseline="0" dirty="0">
                <a:latin typeface="+mj-lt"/>
              </a:rPr>
              <a:t>lassical LQR design,</a:t>
            </a:r>
          </a:p>
          <a:p>
            <a:r>
              <a:rPr lang="en-US" sz="2000" dirty="0">
                <a:latin typeface="+mj-lt"/>
              </a:rPr>
              <a:t>S</a:t>
            </a:r>
            <a:r>
              <a:rPr lang="en-US" sz="2000" b="0" i="0" u="none" strike="noStrike" baseline="0" dirty="0">
                <a:latin typeface="+mj-lt"/>
              </a:rPr>
              <a:t>pecialized design. </a:t>
            </a:r>
            <a:endParaRPr lang="en-IN" sz="2000" dirty="0">
              <a:latin typeface="+mj-lt"/>
            </a:endParaRPr>
          </a:p>
        </p:txBody>
      </p:sp>
    </p:spTree>
    <p:extLst>
      <p:ext uri="{BB962C8B-B14F-4D97-AF65-F5344CB8AC3E}">
        <p14:creationId xmlns:p14="http://schemas.microsoft.com/office/powerpoint/2010/main" val="31617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180012" y="1308100"/>
                <a:ext cx="6195986" cy="4622800"/>
              </a:xfrm>
            </p:spPr>
            <p:txBody>
              <a:bodyPr>
                <a:normAutofit/>
              </a:bodyPr>
              <a:lstStyle/>
              <a:p>
                <a:r>
                  <a:rPr lang="en-US" sz="1600" dirty="0">
                    <a:latin typeface="+mj-lt"/>
                  </a:rPr>
                  <a:t>For continuous-time linear system, </a:t>
                </a:r>
                <a:r>
                  <a:rPr lang="fr-FR" sz="1600" b="0" i="0" u="none" strike="noStrike" baseline="0" dirty="0">
                    <a:latin typeface="+mj-lt"/>
                  </a:rPr>
                  <a:t>𝑋 (t) = A(t)X(t) + B(t)U(t).</a:t>
                </a:r>
              </a:p>
              <a:p>
                <a:r>
                  <a:rPr lang="en-IN" sz="1600" dirty="0">
                    <a:solidFill>
                      <a:srgbClr val="000000"/>
                    </a:solidFill>
                    <a:latin typeface="+mj-lt"/>
                  </a:rPr>
                  <a:t>C</a:t>
                </a:r>
                <a:r>
                  <a:rPr lang="en-IN" sz="1600" b="0" i="0" u="none" strike="noStrike" baseline="0" dirty="0">
                    <a:solidFill>
                      <a:srgbClr val="000000"/>
                    </a:solidFill>
                    <a:latin typeface="+mj-lt"/>
                  </a:rPr>
                  <a:t>ost function, </a:t>
                </a:r>
                <a:r>
                  <a:rPr lang="en-US" sz="1600" dirty="0">
                    <a:effectLst/>
                    <a:latin typeface="+mj-lt"/>
                    <a:ea typeface="Calibri" panose="020F0502020204030204" pitchFamily="34" charset="0"/>
                  </a:rPr>
                  <a:t>J(K, X(0)) = </a:t>
                </a:r>
                <a14:m>
                  <m:oMath xmlns:m="http://schemas.openxmlformats.org/officeDocument/2006/math">
                    <m:nary>
                      <m:naryPr>
                        <m:limLoc m:val="subSup"/>
                        <m:ctrlPr>
                          <a:rPr lang="en-IN" sz="1600" i="1">
                            <a:effectLst/>
                            <a:latin typeface="Cambria Math" panose="02040503050406030204" pitchFamily="18" charset="0"/>
                            <a:cs typeface="Calibri" panose="020F0502020204030204" pitchFamily="34" charset="0"/>
                          </a:rPr>
                        </m:ctrlPr>
                      </m:naryPr>
                      <m:sub>
                        <m:r>
                          <a:rPr lang="en-US" sz="1600" i="1">
                            <a:effectLst/>
                            <a:latin typeface="Cambria Math" panose="02040503050406030204" pitchFamily="18" charset="0"/>
                            <a:ea typeface="Calibri" panose="020F0502020204030204" pitchFamily="34" charset="0"/>
                            <a:cs typeface="Calibri" panose="020F0502020204030204" pitchFamily="34" charset="0"/>
                          </a:rPr>
                          <m:t>0</m:t>
                        </m:r>
                      </m:sub>
                      <m:sup>
                        <m:r>
                          <a:rPr lang="en-US" sz="1600" i="1">
                            <a:effectLst/>
                            <a:latin typeface="Cambria Math" panose="02040503050406030204" pitchFamily="18" charset="0"/>
                            <a:ea typeface="Calibri" panose="020F0502020204030204" pitchFamily="34" charset="0"/>
                            <a:cs typeface="Calibri" panose="020F0502020204030204" pitchFamily="34" charset="0"/>
                          </a:rPr>
                          <m:t>∞</m:t>
                        </m:r>
                      </m:sup>
                      <m:e>
                        <m:sSup>
                          <m:sSupPr>
                            <m:ctrlPr>
                              <a:rPr lang="en-IN" sz="1600" i="1">
                                <a:effectLst/>
                                <a:latin typeface="Cambria Math" panose="02040503050406030204" pitchFamily="18" charset="0"/>
                                <a:cs typeface="Calibri" panose="020F0502020204030204" pitchFamily="34" charset="0"/>
                              </a:rPr>
                            </m:ctrlPr>
                          </m:sSupPr>
                          <m:e>
                            <m:r>
                              <a:rPr lang="en-US" sz="1600" i="1">
                                <a:effectLst/>
                                <a:latin typeface="Cambria Math" panose="02040503050406030204" pitchFamily="18" charset="0"/>
                                <a:ea typeface="Calibri" panose="020F0502020204030204" pitchFamily="34" charset="0"/>
                                <a:cs typeface="Calibri" panose="020F0502020204030204" pitchFamily="34" charset="0"/>
                              </a:rPr>
                              <m:t>(</m:t>
                            </m:r>
                            <m:r>
                              <a:rPr lang="en-US" sz="1600" i="1">
                                <a:effectLst/>
                                <a:latin typeface="Cambria Math" panose="02040503050406030204" pitchFamily="18" charset="0"/>
                                <a:ea typeface="Calibri" panose="020F0502020204030204" pitchFamily="34" charset="0"/>
                                <a:cs typeface="Calibri" panose="020F0502020204030204" pitchFamily="34" charset="0"/>
                              </a:rPr>
                              <m:t>𝑋</m:t>
                            </m:r>
                          </m:e>
                          <m:sup>
                            <m:r>
                              <a:rPr lang="en-US" sz="1600" i="1">
                                <a:effectLst/>
                                <a:latin typeface="Cambria Math" panose="02040503050406030204" pitchFamily="18" charset="0"/>
                                <a:ea typeface="Calibri" panose="020F0502020204030204" pitchFamily="34" charset="0"/>
                                <a:cs typeface="Calibri" panose="020F0502020204030204" pitchFamily="34" charset="0"/>
                              </a:rPr>
                              <m:t>𝑇</m:t>
                            </m:r>
                          </m:sup>
                        </m:sSup>
                        <m:r>
                          <a:rPr lang="en-US" sz="1600" i="1">
                            <a:effectLst/>
                            <a:latin typeface="Cambria Math" panose="02040503050406030204" pitchFamily="18" charset="0"/>
                            <a:ea typeface="Calibri" panose="020F0502020204030204" pitchFamily="34" charset="0"/>
                            <a:cs typeface="Calibri" panose="020F0502020204030204" pitchFamily="34" charset="0"/>
                          </a:rPr>
                          <m:t>(</m:t>
                        </m:r>
                        <m:r>
                          <a:rPr lang="en-US" sz="1600" i="1">
                            <a:effectLst/>
                            <a:latin typeface="Cambria Math" panose="02040503050406030204" pitchFamily="18" charset="0"/>
                            <a:ea typeface="Calibri" panose="020F0502020204030204" pitchFamily="34" charset="0"/>
                            <a:cs typeface="Calibri" panose="020F0502020204030204" pitchFamily="34" charset="0"/>
                          </a:rPr>
                          <m:t>𝑡</m:t>
                        </m:r>
                        <m:r>
                          <a:rPr lang="en-US" sz="1600" i="1">
                            <a:effectLst/>
                            <a:latin typeface="Cambria Math" panose="02040503050406030204" pitchFamily="18" charset="0"/>
                            <a:ea typeface="Calibri" panose="020F0502020204030204" pitchFamily="34" charset="0"/>
                            <a:cs typeface="Calibri" panose="020F0502020204030204" pitchFamily="34" charset="0"/>
                          </a:rPr>
                          <m:t>)</m:t>
                        </m:r>
                      </m:e>
                    </m:nary>
                  </m:oMath>
                </a14:m>
                <a:r>
                  <a:rPr lang="en-US" sz="1600" dirty="0">
                    <a:effectLst/>
                    <a:latin typeface="+mj-lt"/>
                    <a:ea typeface="Times New Roman" panose="02020603050405020304" pitchFamily="18" charset="0"/>
                  </a:rPr>
                  <a:t>QX(t) + </a:t>
                </a:r>
                <a14:m>
                  <m:oMath xmlns:m="http://schemas.openxmlformats.org/officeDocument/2006/math">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600" i="1">
                            <a:effectLst/>
                            <a:latin typeface="Cambria Math" panose="02040503050406030204" pitchFamily="18" charset="0"/>
                            <a:ea typeface="Times New Roman" panose="02020603050405020304" pitchFamily="18" charset="0"/>
                            <a:cs typeface="Calibri" panose="020F0502020204030204" pitchFamily="34" charset="0"/>
                          </a:rPr>
                          <m:t>𝑈</m:t>
                        </m:r>
                      </m:e>
                      <m:sup>
                        <m:r>
                          <a:rPr lang="en-US" sz="1600" i="1">
                            <a:effectLst/>
                            <a:latin typeface="Cambria Math" panose="02040503050406030204" pitchFamily="18" charset="0"/>
                            <a:ea typeface="Times New Roman" panose="02020603050405020304" pitchFamily="18" charset="0"/>
                            <a:cs typeface="Calibri" panose="020F0502020204030204" pitchFamily="34" charset="0"/>
                          </a:rPr>
                          <m:t>𝑇</m:t>
                        </m:r>
                      </m:sup>
                    </m:sSup>
                  </m:oMath>
                </a14:m>
                <a:r>
                  <a:rPr lang="en-US" sz="1600" dirty="0">
                    <a:effectLst/>
                    <a:latin typeface="+mj-lt"/>
                    <a:ea typeface="Times New Roman" panose="02020603050405020304" pitchFamily="18" charset="0"/>
                  </a:rPr>
                  <a:t>(t)RU(t))dt</a:t>
                </a:r>
              </a:p>
              <a:p>
                <a:pPr marL="0" indent="0">
                  <a:buNone/>
                </a:pPr>
                <a:r>
                  <a:rPr lang="en-US" sz="1600" b="0" i="0" u="none" strike="noStrike" baseline="0" dirty="0">
                    <a:solidFill>
                      <a:srgbClr val="000000"/>
                    </a:solidFill>
                    <a:latin typeface="+mj-lt"/>
                  </a:rPr>
                  <a:t>Q and R are the symmetric and positive definite matrices. Q is the error weighted matrix and R is the control weighted matrix. </a:t>
                </a:r>
                <a:endParaRPr lang="de-DE" sz="1600" b="0" i="0" u="none" strike="noStrike" baseline="0" dirty="0">
                  <a:solidFill>
                    <a:srgbClr val="000000"/>
                  </a:solidFill>
                  <a:latin typeface="+mj-lt"/>
                </a:endParaRPr>
              </a:p>
              <a:p>
                <a:r>
                  <a:rPr lang="de-DE" sz="1600" b="0" i="0" u="none" strike="noStrike" baseline="0" dirty="0">
                    <a:solidFill>
                      <a:srgbClr val="000000"/>
                    </a:solidFill>
                    <a:latin typeface="+mj-lt"/>
                  </a:rPr>
                  <a:t> </a:t>
                </a:r>
                <a:r>
                  <a:rPr lang="en-US" sz="1600" b="0" i="0" u="none" strike="noStrike" baseline="0" dirty="0">
                    <a:solidFill>
                      <a:srgbClr val="000000"/>
                    </a:solidFill>
                    <a:latin typeface="+mj-lt"/>
                  </a:rPr>
                  <a:t>The feedback control laws that minimize the value of the cost is, </a:t>
                </a:r>
                <a:r>
                  <a:rPr lang="en-IN" sz="1600" b="0" i="0" u="none" strike="noStrike" baseline="0" dirty="0">
                    <a:solidFill>
                      <a:srgbClr val="000000"/>
                    </a:solidFill>
                    <a:latin typeface="+mj-lt"/>
                  </a:rPr>
                  <a:t>U(t) = – K X(t) </a:t>
                </a:r>
              </a:p>
              <a:p>
                <a:r>
                  <a:rPr lang="en-US" sz="1600" b="0" i="0" u="none" strike="noStrike" baseline="0" dirty="0">
                    <a:solidFill>
                      <a:srgbClr val="000000"/>
                    </a:solidFill>
                    <a:latin typeface="+mj-lt"/>
                  </a:rPr>
                  <a:t>The optimal feedback gain,</a:t>
                </a:r>
                <a:r>
                  <a:rPr lang="en-US" sz="1600" dirty="0">
                    <a:solidFill>
                      <a:srgbClr val="000000"/>
                    </a:solidFill>
                    <a:latin typeface="+mj-lt"/>
                  </a:rPr>
                  <a:t> </a:t>
                </a:r>
                <a:r>
                  <a:rPr lang="en-US" sz="1600" dirty="0">
                    <a:effectLst/>
                    <a:latin typeface="+mj-lt"/>
                    <a:ea typeface="Times New Roman" panose="02020603050405020304" pitchFamily="18" charset="0"/>
                    <a:cs typeface="Calibri" panose="020F0502020204030204" pitchFamily="34" charset="0"/>
                  </a:rPr>
                  <a:t>K = R</a:t>
                </a:r>
                <a:r>
                  <a:rPr lang="en-US" sz="1600" baseline="30000" dirty="0">
                    <a:effectLst/>
                    <a:latin typeface="+mj-lt"/>
                    <a:ea typeface="Times New Roman" panose="02020603050405020304" pitchFamily="18" charset="0"/>
                    <a:cs typeface="Calibri" panose="020F0502020204030204" pitchFamily="34" charset="0"/>
                  </a:rPr>
                  <a:t>-1</a:t>
                </a:r>
                <a14:m>
                  <m:oMath xmlns:m="http://schemas.openxmlformats.org/officeDocument/2006/math">
                    <m:r>
                      <a:rPr lang="en-US" sz="1600" i="1" baseline="30000">
                        <a:effectLst/>
                        <a:latin typeface="Cambria Math" panose="02040503050406030204" pitchFamily="18" charset="0"/>
                        <a:ea typeface="Times New Roman" panose="02020603050405020304" pitchFamily="18" charset="0"/>
                        <a:cs typeface="Calibri" panose="020F0502020204030204" pitchFamily="34" charset="0"/>
                      </a:rPr>
                      <m:t> </m:t>
                    </m:r>
                    <m:sSup>
                      <m:sSupPr>
                        <m:ctrlPr>
                          <a:rPr lang="en-IN" sz="1600" i="1" baseline="30000">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600" i="1" baseline="30000">
                            <a:effectLst/>
                            <a:latin typeface="Cambria Math" panose="02040503050406030204" pitchFamily="18" charset="0"/>
                            <a:ea typeface="Times New Roman" panose="02020603050405020304" pitchFamily="18" charset="0"/>
                            <a:cs typeface="Calibri" panose="020F0502020204030204" pitchFamily="34" charset="0"/>
                          </a:rPr>
                          <m:t>𝐵</m:t>
                        </m:r>
                      </m:e>
                      <m:sup>
                        <m:r>
                          <a:rPr lang="en-US" sz="1600" i="1" baseline="30000">
                            <a:effectLst/>
                            <a:latin typeface="Cambria Math" panose="02040503050406030204" pitchFamily="18" charset="0"/>
                            <a:ea typeface="Times New Roman" panose="02020603050405020304" pitchFamily="18" charset="0"/>
                            <a:cs typeface="Calibri" panose="020F0502020204030204" pitchFamily="34" charset="0"/>
                          </a:rPr>
                          <m:t>𝑇</m:t>
                        </m:r>
                      </m:sup>
                    </m:sSup>
                  </m:oMath>
                </a14:m>
                <a:r>
                  <a:rPr lang="en-US" sz="1600" dirty="0">
                    <a:effectLst/>
                    <a:latin typeface="+mj-lt"/>
                    <a:ea typeface="Times New Roman" panose="02020603050405020304" pitchFamily="18" charset="0"/>
                    <a:cs typeface="Calibri" panose="020F0502020204030204" pitchFamily="34" charset="0"/>
                  </a:rPr>
                  <a:t>P</a:t>
                </a:r>
                <a:endParaRPr lang="en-IN" sz="1600" dirty="0">
                  <a:effectLst/>
                  <a:latin typeface="+mj-lt"/>
                  <a:ea typeface="Calibri" panose="020F0502020204030204" pitchFamily="34" charset="0"/>
                  <a:cs typeface="Times New Roman" panose="02020603050405020304" pitchFamily="18" charset="0"/>
                </a:endParaRPr>
              </a:p>
              <a:p>
                <a:r>
                  <a:rPr lang="en-US" sz="1600" dirty="0">
                    <a:latin typeface="+mj-lt"/>
                  </a:rPr>
                  <a:t>Now,</a:t>
                </a:r>
              </a:p>
              <a:p>
                <a:r>
                  <a:rPr lang="en-US" sz="1600" dirty="0">
                    <a:effectLst/>
                    <a:latin typeface="+mj-lt"/>
                    <a:ea typeface="Times New Roman" panose="02020603050405020304" pitchFamily="18" charset="0"/>
                    <a:cs typeface="Calibri" panose="020F0502020204030204" pitchFamily="34" charset="0"/>
                  </a:rPr>
                  <a:t>X(t) = </a:t>
                </a:r>
                <a14:m>
                  <m:oMath xmlns:m="http://schemas.openxmlformats.org/officeDocument/2006/math">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600" i="1">
                            <a:effectLst/>
                            <a:latin typeface="Cambria Math" panose="02040503050406030204" pitchFamily="18" charset="0"/>
                            <a:ea typeface="Times New Roman" panose="02020603050405020304" pitchFamily="18" charset="0"/>
                            <a:cs typeface="Calibri" panose="020F0502020204030204" pitchFamily="34" charset="0"/>
                          </a:rPr>
                          <m:t>𝑒</m:t>
                        </m:r>
                      </m:e>
                      <m:sup>
                        <m:r>
                          <a:rPr lang="en-US" sz="1600" i="1">
                            <a:effectLst/>
                            <a:latin typeface="Cambria Math" panose="02040503050406030204" pitchFamily="18" charset="0"/>
                            <a:ea typeface="Times New Roman" panose="02020603050405020304" pitchFamily="18" charset="0"/>
                            <a:cs typeface="Calibri" panose="020F0502020204030204" pitchFamily="34" charset="0"/>
                          </a:rPr>
                          <m:t>(</m:t>
                        </m:r>
                        <m:r>
                          <a:rPr lang="en-US" sz="16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600" i="1">
                            <a:effectLst/>
                            <a:latin typeface="Cambria Math" panose="02040503050406030204" pitchFamily="18" charset="0"/>
                            <a:ea typeface="Times New Roman" panose="02020603050405020304" pitchFamily="18" charset="0"/>
                            <a:cs typeface="Calibri" panose="020F0502020204030204" pitchFamily="34" charset="0"/>
                          </a:rPr>
                          <m:t>−</m:t>
                        </m:r>
                        <m:r>
                          <a:rPr lang="en-US" sz="1600" i="1">
                            <a:effectLst/>
                            <a:latin typeface="Cambria Math" panose="02040503050406030204" pitchFamily="18" charset="0"/>
                            <a:ea typeface="Times New Roman" panose="02020603050405020304" pitchFamily="18" charset="0"/>
                            <a:cs typeface="Calibri" panose="020F0502020204030204" pitchFamily="34" charset="0"/>
                          </a:rPr>
                          <m:t>𝐵𝐾</m:t>
                        </m:r>
                        <m:r>
                          <a:rPr lang="en-US" sz="16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r>
                  <a:rPr lang="en-US" sz="1600" dirty="0">
                    <a:effectLst/>
                    <a:latin typeface="+mj-lt"/>
                    <a:ea typeface="Times New Roman" panose="02020603050405020304" pitchFamily="18" charset="0"/>
                    <a:cs typeface="Calibri" panose="020F0502020204030204" pitchFamily="34" charset="0"/>
                  </a:rPr>
                  <a:t>X (0)</a:t>
                </a:r>
                <a:endParaRPr lang="en-IN" sz="1600" dirty="0">
                  <a:effectLst/>
                  <a:latin typeface="+mj-lt"/>
                  <a:ea typeface="Calibri" panose="020F0502020204030204" pitchFamily="34" charset="0"/>
                  <a:cs typeface="Times New Roman" panose="02020603050405020304" pitchFamily="18" charset="0"/>
                </a:endParaRPr>
              </a:p>
              <a:p>
                <a:r>
                  <a:rPr lang="en-US" sz="1600" dirty="0">
                    <a:effectLst/>
                    <a:latin typeface="+mj-lt"/>
                    <a:ea typeface="Calibri" panose="020F0502020204030204" pitchFamily="34" charset="0"/>
                  </a:rPr>
                  <a:t>J (K, X (0)) = </a:t>
                </a:r>
                <a14:m>
                  <m:oMath xmlns:m="http://schemas.openxmlformats.org/officeDocument/2006/math">
                    <m:sSup>
                      <m:sSupPr>
                        <m:ctrlPr>
                          <a:rPr lang="en-IN" sz="1600" i="1" smtClean="0">
                            <a:effectLst/>
                            <a:latin typeface="Cambria Math" panose="02040503050406030204" pitchFamily="18" charset="0"/>
                            <a:cs typeface="Calibri" panose="020F0502020204030204" pitchFamily="34" charset="0"/>
                          </a:rPr>
                        </m:ctrlPr>
                      </m:sSupPr>
                      <m:e>
                        <m:r>
                          <a:rPr lang="en-US" sz="1600" i="1">
                            <a:effectLst/>
                            <a:latin typeface="Cambria Math" panose="02040503050406030204" pitchFamily="18" charset="0"/>
                            <a:ea typeface="Calibri" panose="020F0502020204030204" pitchFamily="34" charset="0"/>
                            <a:cs typeface="Calibri" panose="020F0502020204030204" pitchFamily="34" charset="0"/>
                          </a:rPr>
                          <m:t>𝑋</m:t>
                        </m:r>
                      </m:e>
                      <m:sup>
                        <m:r>
                          <a:rPr lang="en-US" sz="1600" i="1">
                            <a:effectLst/>
                            <a:latin typeface="Cambria Math" panose="02040503050406030204" pitchFamily="18" charset="0"/>
                            <a:ea typeface="Calibri" panose="020F0502020204030204" pitchFamily="34" charset="0"/>
                            <a:cs typeface="Calibri" panose="020F0502020204030204" pitchFamily="34" charset="0"/>
                          </a:rPr>
                          <m:t>𝑇</m:t>
                        </m:r>
                      </m:sup>
                    </m:sSup>
                    <m:d>
                      <m:dPr>
                        <m:ctrlPr>
                          <a:rPr lang="en-IN" sz="1600" i="1">
                            <a:effectLst/>
                            <a:latin typeface="Cambria Math" panose="02040503050406030204" pitchFamily="18" charset="0"/>
                            <a:cs typeface="Calibri" panose="020F0502020204030204" pitchFamily="34" charset="0"/>
                          </a:rPr>
                        </m:ctrlPr>
                      </m:dPr>
                      <m:e>
                        <m:r>
                          <a:rPr lang="en-US" sz="1600" i="1">
                            <a:effectLst/>
                            <a:latin typeface="Cambria Math" panose="02040503050406030204" pitchFamily="18" charset="0"/>
                            <a:ea typeface="Calibri" panose="020F0502020204030204" pitchFamily="34" charset="0"/>
                            <a:cs typeface="Calibri" panose="020F0502020204030204" pitchFamily="34" charset="0"/>
                          </a:rPr>
                          <m:t>0</m:t>
                        </m:r>
                      </m:e>
                    </m:d>
                  </m:oMath>
                </a14:m>
                <a:r>
                  <a:rPr lang="en-US" sz="1600" dirty="0">
                    <a:effectLst/>
                    <a:latin typeface="+mj-lt"/>
                    <a:ea typeface="Times New Roman" panose="02020603050405020304" pitchFamily="18" charset="0"/>
                  </a:rPr>
                  <a:t> P X (0)</a:t>
                </a:r>
              </a:p>
              <a:p>
                <a:r>
                  <a:rPr lang="en-US" sz="1600" dirty="0" err="1">
                    <a:latin typeface="+mj-lt"/>
                  </a:rPr>
                  <a:t>Riccati</a:t>
                </a:r>
                <a:r>
                  <a:rPr lang="en-US" sz="1600" dirty="0">
                    <a:latin typeface="+mj-lt"/>
                  </a:rPr>
                  <a:t> Equation, </a:t>
                </a:r>
                <a:r>
                  <a:rPr lang="en-US" sz="1600" dirty="0">
                    <a:effectLst/>
                    <a:latin typeface="+mj-lt"/>
                    <a:ea typeface="Times New Roman" panose="02020603050405020304" pitchFamily="18" charset="0"/>
                    <a:cs typeface="Calibri" panose="020F0502020204030204" pitchFamily="34" charset="0"/>
                  </a:rPr>
                  <a:t>A</a:t>
                </a:r>
                <a:r>
                  <a:rPr lang="en-US" sz="1600" baseline="30000" dirty="0">
                    <a:effectLst/>
                    <a:latin typeface="+mj-lt"/>
                    <a:ea typeface="Times New Roman" panose="02020603050405020304" pitchFamily="18" charset="0"/>
                    <a:cs typeface="Calibri" panose="020F0502020204030204" pitchFamily="34" charset="0"/>
                  </a:rPr>
                  <a:t>T</a:t>
                </a:r>
                <a:r>
                  <a:rPr lang="en-US" sz="1600" dirty="0">
                    <a:effectLst/>
                    <a:latin typeface="+mj-lt"/>
                    <a:ea typeface="Times New Roman" panose="02020603050405020304" pitchFamily="18" charset="0"/>
                    <a:cs typeface="Calibri" panose="020F0502020204030204" pitchFamily="34" charset="0"/>
                  </a:rPr>
                  <a:t> P + P A – P B R</a:t>
                </a:r>
                <a:r>
                  <a:rPr lang="en-US" sz="1600" baseline="30000" dirty="0">
                    <a:effectLst/>
                    <a:latin typeface="+mj-lt"/>
                    <a:ea typeface="Times New Roman" panose="02020603050405020304" pitchFamily="18" charset="0"/>
                    <a:cs typeface="Calibri" panose="020F0502020204030204" pitchFamily="34" charset="0"/>
                  </a:rPr>
                  <a:t>-1</a:t>
                </a:r>
                <a:r>
                  <a:rPr lang="en-US" sz="1600" dirty="0">
                    <a:effectLst/>
                    <a:latin typeface="+mj-lt"/>
                    <a:ea typeface="Times New Roman" panose="02020603050405020304" pitchFamily="18" charset="0"/>
                    <a:cs typeface="Calibri" panose="020F0502020204030204" pitchFamily="34" charset="0"/>
                  </a:rPr>
                  <a:t> B</a:t>
                </a:r>
                <a:r>
                  <a:rPr lang="en-US" sz="1600" baseline="30000" dirty="0">
                    <a:effectLst/>
                    <a:latin typeface="+mj-lt"/>
                    <a:ea typeface="Times New Roman" panose="02020603050405020304" pitchFamily="18" charset="0"/>
                    <a:cs typeface="Calibri" panose="020F0502020204030204" pitchFamily="34" charset="0"/>
                  </a:rPr>
                  <a:t>T </a:t>
                </a:r>
                <a:r>
                  <a:rPr lang="en-US" sz="1600" dirty="0">
                    <a:effectLst/>
                    <a:latin typeface="+mj-lt"/>
                    <a:ea typeface="Times New Roman" panose="02020603050405020304" pitchFamily="18" charset="0"/>
                    <a:cs typeface="Calibri" panose="020F0502020204030204" pitchFamily="34" charset="0"/>
                  </a:rPr>
                  <a:t>P = – Q</a:t>
                </a:r>
                <a:endParaRPr lang="en-IN" sz="1600" dirty="0">
                  <a:effectLst/>
                  <a:latin typeface="+mj-lt"/>
                  <a:ea typeface="Calibri" panose="020F0502020204030204" pitchFamily="34" charset="0"/>
                  <a:cs typeface="Times New Roman" panose="02020603050405020304"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180012" y="1308100"/>
                <a:ext cx="6195986" cy="4622800"/>
              </a:xfrm>
              <a:blipFill>
                <a:blip r:embed="rId2"/>
                <a:stretch>
                  <a:fillRect l="-689" t="-1583" r="-2067"/>
                </a:stretch>
              </a:blipFill>
            </p:spPr>
            <p:txBody>
              <a:bodyPr/>
              <a:lstStyle/>
              <a:p>
                <a:r>
                  <a:rPr lang="en-IN">
                    <a:noFill/>
                  </a:rPr>
                  <a:t> </a:t>
                </a:r>
              </a:p>
            </p:txBody>
          </p:sp>
        </mc:Fallback>
      </mc:AlternateContent>
      <p:sp>
        <p:nvSpPr>
          <p:cNvPr id="7" name="Text Placeholder 6"/>
          <p:cNvSpPr>
            <a:spLocks noGrp="1"/>
          </p:cNvSpPr>
          <p:nvPr>
            <p:ph type="body" sz="half" idx="2"/>
          </p:nvPr>
        </p:nvSpPr>
        <p:spPr>
          <a:xfrm>
            <a:off x="1141412" y="3238500"/>
            <a:ext cx="3293422" cy="381000"/>
          </a:xfrm>
        </p:spPr>
        <p:txBody>
          <a:bodyPr/>
          <a:lstStyle/>
          <a:p>
            <a:pPr marL="457200" indent="-457200">
              <a:buAutoNum type="alphaUcPeriod"/>
            </a:pPr>
            <a:r>
              <a:rPr lang="en-US" dirty="0"/>
              <a:t>Standard LQR Design</a:t>
            </a:r>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FAE512-A2B0-4364-B817-224E70BCD501}"/>
                  </a:ext>
                </a:extLst>
              </p:cNvPr>
              <p:cNvSpPr>
                <a:spLocks noGrp="1"/>
              </p:cNvSpPr>
              <p:nvPr>
                <p:ph idx="1"/>
              </p:nvPr>
            </p:nvSpPr>
            <p:spPr/>
            <p:txBody>
              <a:bodyPr>
                <a:normAutofit/>
              </a:bodyPr>
              <a:lstStyle/>
              <a:p>
                <a:r>
                  <a:rPr lang="en-US" sz="1700" dirty="0">
                    <a:effectLst/>
                    <a:ea typeface="Times New Roman" panose="02020603050405020304" pitchFamily="18" charset="0"/>
                  </a:rPr>
                  <a:t>Now, LQR design takes the form, K = [ k</a:t>
                </a:r>
                <a:r>
                  <a:rPr lang="en-US" sz="1700" baseline="-25000" dirty="0">
                    <a:effectLst/>
                    <a:ea typeface="Times New Roman" panose="02020603050405020304" pitchFamily="18" charset="0"/>
                  </a:rPr>
                  <a:t>i  </a:t>
                </a:r>
                <a:r>
                  <a:rPr lang="en-US" sz="1700" dirty="0" err="1">
                    <a:effectLst/>
                    <a:ea typeface="Times New Roman" panose="02020603050405020304" pitchFamily="18" charset="0"/>
                  </a:rPr>
                  <a:t>k</a:t>
                </a:r>
                <a:r>
                  <a:rPr lang="en-US" sz="1700" baseline="-25000" dirty="0" err="1">
                    <a:effectLst/>
                    <a:ea typeface="Times New Roman" panose="02020603050405020304" pitchFamily="18" charset="0"/>
                  </a:rPr>
                  <a:t>p</a:t>
                </a:r>
                <a:r>
                  <a:rPr lang="en-US" sz="1700" baseline="-25000" dirty="0">
                    <a:effectLst/>
                    <a:ea typeface="Times New Roman" panose="02020603050405020304" pitchFamily="18" charset="0"/>
                  </a:rPr>
                  <a:t>  </a:t>
                </a:r>
                <a:r>
                  <a:rPr lang="en-US" sz="1700" dirty="0" err="1">
                    <a:effectLst/>
                    <a:ea typeface="Times New Roman" panose="02020603050405020304" pitchFamily="18" charset="0"/>
                  </a:rPr>
                  <a:t>k</a:t>
                </a:r>
                <a:r>
                  <a:rPr lang="en-US" sz="1700" baseline="-25000" dirty="0" err="1">
                    <a:effectLst/>
                    <a:ea typeface="Times New Roman" panose="02020603050405020304" pitchFamily="18" charset="0"/>
                  </a:rPr>
                  <a:t>ω</a:t>
                </a:r>
                <a:r>
                  <a:rPr lang="en-US" sz="1700" baseline="-25000" dirty="0">
                    <a:effectLst/>
                    <a:ea typeface="Times New Roman" panose="02020603050405020304" pitchFamily="18" charset="0"/>
                  </a:rPr>
                  <a:t> </a:t>
                </a:r>
                <a:r>
                  <a:rPr lang="en-US" sz="1700" dirty="0">
                    <a:effectLst/>
                    <a:ea typeface="Times New Roman" panose="02020603050405020304" pitchFamily="18" charset="0"/>
                  </a:rPr>
                  <a:t>] = </a:t>
                </a:r>
                <a14:m>
                  <m:oMath xmlns:m="http://schemas.openxmlformats.org/officeDocument/2006/math">
                    <m:sSup>
                      <m:sSupPr>
                        <m:ctrlPr>
                          <a:rPr lang="en-IN" sz="17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700" i="1">
                            <a:effectLst/>
                            <a:latin typeface="Cambria Math" panose="02040503050406030204" pitchFamily="18" charset="0"/>
                            <a:ea typeface="Times New Roman" panose="02020603050405020304" pitchFamily="18" charset="0"/>
                            <a:cs typeface="Calibri" panose="020F0502020204030204" pitchFamily="34" charset="0"/>
                          </a:rPr>
                          <m:t>𝐵</m:t>
                        </m:r>
                      </m:e>
                      <m:sup>
                        <m:r>
                          <a:rPr lang="en-US" sz="1700" i="1">
                            <a:effectLst/>
                            <a:latin typeface="Cambria Math" panose="02040503050406030204" pitchFamily="18" charset="0"/>
                            <a:ea typeface="Times New Roman" panose="02020603050405020304" pitchFamily="18" charset="0"/>
                            <a:cs typeface="Calibri" panose="020F0502020204030204" pitchFamily="34" charset="0"/>
                          </a:rPr>
                          <m:t>𝑇</m:t>
                        </m:r>
                      </m:sup>
                    </m:sSup>
                  </m:oMath>
                </a14:m>
                <a:r>
                  <a:rPr lang="en-US" sz="1700" dirty="0">
                    <a:effectLst/>
                    <a:ea typeface="Times New Roman" panose="02020603050405020304" pitchFamily="18" charset="0"/>
                  </a:rPr>
                  <a:t> P</a:t>
                </a:r>
              </a:p>
              <a:p>
                <a:pPr marL="0" marR="0" algn="ctr">
                  <a:lnSpc>
                    <a:spcPct val="107000"/>
                  </a:lnSpc>
                  <a:spcBef>
                    <a:spcPts val="0"/>
                  </a:spcBef>
                  <a:spcAft>
                    <a:spcPts val="800"/>
                  </a:spcAft>
                </a:pPr>
                <a:r>
                  <a:rPr lang="en-US" sz="1700" dirty="0">
                    <a:effectLst/>
                    <a:ea typeface="Times New Roman" panose="02020603050405020304" pitchFamily="18" charset="0"/>
                    <a:cs typeface="Calibri" panose="020F0502020204030204" pitchFamily="34" charset="0"/>
                  </a:rPr>
                  <a:t>A</a:t>
                </a:r>
                <a:r>
                  <a:rPr lang="en-US" sz="1700" baseline="-25000" dirty="0">
                    <a:effectLst/>
                    <a:ea typeface="Times New Roman" panose="02020603050405020304" pitchFamily="18" charset="0"/>
                    <a:cs typeface="Calibri" panose="020F0502020204030204" pitchFamily="34" charset="0"/>
                  </a:rPr>
                  <a:t>C  </a:t>
                </a:r>
                <a14:m>
                  <m:oMath xmlns:m="http://schemas.openxmlformats.org/officeDocument/2006/math">
                    <m:r>
                      <a:rPr lang="en-US" sz="1700" i="1">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7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700"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US" sz="1700" i="1">
                                  <a:effectLst/>
                                  <a:latin typeface="Cambria Math" panose="02040503050406030204" pitchFamily="18" charset="0"/>
                                  <a:ea typeface="Times New Roman" panose="02020603050405020304" pitchFamily="18" charset="0"/>
                                  <a:cs typeface="Calibri" panose="020F0502020204030204" pitchFamily="34" charset="0"/>
                                </a:rPr>
                                <m:t>0</m:t>
                              </m:r>
                            </m:e>
                            <m:e>
                              <m:r>
                                <a:rPr lang="en-US" sz="1700" i="1">
                                  <a:effectLst/>
                                  <a:latin typeface="Cambria Math" panose="02040503050406030204" pitchFamily="18" charset="0"/>
                                  <a:ea typeface="Times New Roman" panose="02020603050405020304" pitchFamily="18" charset="0"/>
                                  <a:cs typeface="Calibri" panose="020F0502020204030204" pitchFamily="34" charset="0"/>
                                </a:rPr>
                                <m:t>1</m:t>
                              </m:r>
                            </m:e>
                            <m:e>
                              <m:r>
                                <a:rPr lang="en-US" sz="1700" i="1">
                                  <a:effectLst/>
                                  <a:latin typeface="Cambria Math" panose="02040503050406030204" pitchFamily="18" charset="0"/>
                                  <a:ea typeface="Times New Roman" panose="02020603050405020304" pitchFamily="18" charset="0"/>
                                  <a:cs typeface="Calibri" panose="020F0502020204030204" pitchFamily="34" charset="0"/>
                                </a:rPr>
                                <m:t>0</m:t>
                              </m:r>
                            </m:e>
                          </m:mr>
                          <m:mr>
                            <m:e>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𝑖</m:t>
                                  </m:r>
                                </m:sub>
                              </m:sSub>
                            </m:e>
                            <m:e>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m:t>
                                  </m:r>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𝑝</m:t>
                                  </m:r>
                                </m:sub>
                              </m:sSub>
                            </m:e>
                            <m:e>
                              <m:r>
                                <a:rPr lang="en-US" sz="1700" i="1">
                                  <a:effectLst/>
                                  <a:latin typeface="Cambria Math" panose="02040503050406030204" pitchFamily="18" charset="0"/>
                                  <a:ea typeface="Cambria Math" panose="02040503050406030204" pitchFamily="18" charset="0"/>
                                  <a:cs typeface="Calibri" panose="020F0502020204030204" pitchFamily="34" charset="0"/>
                                </a:rPr>
                                <m:t>1</m:t>
                              </m:r>
                            </m:e>
                          </m:mr>
                          <m:mr>
                            <m:e>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𝑝</m:t>
                                  </m:r>
                                </m:sub>
                              </m:sSub>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m:t>
                                  </m:r>
                                  <m:r>
                                    <a:rPr lang="en-US" sz="1700" i="1">
                                      <a:effectLst/>
                                      <a:latin typeface="Cambria Math" panose="02040503050406030204" pitchFamily="18" charset="0"/>
                                      <a:ea typeface="Cambria Math" panose="02040503050406030204" pitchFamily="18" charset="0"/>
                                      <a:cs typeface="Calibri" panose="020F0502020204030204" pitchFamily="34" charset="0"/>
                                    </a:rPr>
                                    <m:t>𝑘</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𝑖</m:t>
                                  </m:r>
                                </m:sub>
                              </m:sSub>
                            </m:e>
                            <m:e>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m:t>
                                  </m:r>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𝑖</m:t>
                                  </m:r>
                                </m:sub>
                              </m:sSub>
                              <m:r>
                                <a:rPr lang="en-US" sz="1700" i="1">
                                  <a:effectLst/>
                                  <a:latin typeface="Cambria Math" panose="02040503050406030204" pitchFamily="18" charset="0"/>
                                  <a:ea typeface="Cambria Math" panose="02040503050406030204" pitchFamily="18" charset="0"/>
                                  <a:cs typeface="Calibri" panose="020F0502020204030204" pitchFamily="34" charset="0"/>
                                </a:rPr>
                                <m:t>−</m:t>
                              </m:r>
                              <m:sSubSup>
                                <m:sSubSup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SupPr>
                                <m:e>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𝑝</m:t>
                                  </m:r>
                                </m:sub>
                                <m:sup>
                                  <m:r>
                                    <a:rPr lang="en-US" sz="1700" i="1">
                                      <a:effectLst/>
                                      <a:latin typeface="Cambria Math" panose="02040503050406030204" pitchFamily="18" charset="0"/>
                                      <a:ea typeface="Cambria Math" panose="02040503050406030204" pitchFamily="18" charset="0"/>
                                      <a:cs typeface="Calibri" panose="020F0502020204030204" pitchFamily="34" charset="0"/>
                                    </a:rPr>
                                    <m:t>2</m:t>
                                  </m:r>
                                </m:sup>
                              </m:sSubSup>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m:t>
                                  </m:r>
                                  <m:r>
                                    <a:rPr lang="en-US" sz="1700" i="1">
                                      <a:effectLst/>
                                      <a:latin typeface="Cambria Math" panose="02040503050406030204" pitchFamily="18" charset="0"/>
                                      <a:ea typeface="Cambria Math" panose="02040503050406030204" pitchFamily="18" charset="0"/>
                                      <a:cs typeface="Calibri" panose="020F0502020204030204" pitchFamily="34" charset="0"/>
                                    </a:rPr>
                                    <m:t>𝑘</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𝑝</m:t>
                                  </m:r>
                                </m:sub>
                              </m:sSub>
                            </m:e>
                            <m:e>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𝑔</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𝑝</m:t>
                                  </m:r>
                                </m:sub>
                              </m:sSub>
                              <m:sSub>
                                <m:sSubPr>
                                  <m:ctrlPr>
                                    <a:rPr lang="en-IN" sz="17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sz="1700" i="1">
                                      <a:effectLst/>
                                      <a:latin typeface="Cambria Math" panose="02040503050406030204" pitchFamily="18" charset="0"/>
                                      <a:ea typeface="Cambria Math" panose="02040503050406030204" pitchFamily="18" charset="0"/>
                                      <a:cs typeface="Calibri" panose="020F0502020204030204" pitchFamily="34" charset="0"/>
                                    </a:rPr>
                                    <m:t>−</m:t>
                                  </m:r>
                                  <m:r>
                                    <a:rPr lang="en-US" sz="1700" i="1">
                                      <a:effectLst/>
                                      <a:latin typeface="Cambria Math" panose="02040503050406030204" pitchFamily="18" charset="0"/>
                                      <a:ea typeface="Cambria Math" panose="02040503050406030204" pitchFamily="18" charset="0"/>
                                      <a:cs typeface="Calibri" panose="020F0502020204030204" pitchFamily="34" charset="0"/>
                                    </a:rPr>
                                    <m:t>𝑘</m:t>
                                  </m:r>
                                </m:e>
                                <m:sub>
                                  <m:r>
                                    <a:rPr lang="en-US" sz="1700" i="1">
                                      <a:effectLst/>
                                      <a:latin typeface="Cambria Math" panose="02040503050406030204" pitchFamily="18" charset="0"/>
                                      <a:ea typeface="Cambria Math" panose="02040503050406030204" pitchFamily="18" charset="0"/>
                                      <a:cs typeface="Calibri" panose="020F0502020204030204" pitchFamily="34" charset="0"/>
                                    </a:rPr>
                                    <m:t>𝜔</m:t>
                                  </m:r>
                                </m:sub>
                              </m:sSub>
                            </m:e>
                          </m:mr>
                        </m:m>
                      </m:e>
                    </m:d>
                  </m:oMath>
                </a14:m>
                <a:r>
                  <a:rPr lang="en-US" sz="1700" dirty="0">
                    <a:effectLst/>
                    <a:ea typeface="Times New Roman" panose="02020603050405020304" pitchFamily="18" charset="0"/>
                    <a:cs typeface="Calibri" panose="020F0502020204030204" pitchFamily="34" charset="0"/>
                  </a:rPr>
                  <a:t>     </a:t>
                </a:r>
                <a:r>
                  <a:rPr lang="en-US" sz="1700" dirty="0">
                    <a:effectLst/>
                    <a:ea typeface="Calibri" panose="020F0502020204030204" pitchFamily="34" charset="0"/>
                    <a:cs typeface="Calibri" panose="020F0502020204030204" pitchFamily="34" charset="0"/>
                  </a:rPr>
                  <a:t>……………………………….. (32)</a:t>
                </a:r>
                <a:endParaRPr lang="en-IN" sz="17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700" dirty="0">
                    <a:effectLst/>
                    <a:ea typeface="Times New Roman" panose="02020603050405020304" pitchFamily="18" charset="0"/>
                    <a:cs typeface="Calibri" panose="020F0502020204030204" pitchFamily="34" charset="0"/>
                  </a:rPr>
                  <a:t>The convergence speed of the proposed control algorithm can be controlled by the selection of the feedback gain K in terms of its numeric values. However, since more control energy is put into the system, it inevitably costs more in some sense. As such, there is a trade-off between the two, apparently. LQR controller is a technique that will explicitly define a cost function (a quadratic sum of the state and the control) that is used as a measure to evaluate the overall performance (hence the so-called state cost and control cost)</a:t>
                </a:r>
                <a:endParaRPr lang="en-US" sz="1700" dirty="0"/>
              </a:p>
              <a:p>
                <a:pPr marL="0" indent="0">
                  <a:buNone/>
                </a:pPr>
                <a:endParaRPr lang="en-IN" dirty="0"/>
              </a:p>
            </p:txBody>
          </p:sp>
        </mc:Choice>
        <mc:Fallback>
          <p:sp>
            <p:nvSpPr>
              <p:cNvPr id="3" name="Content Placeholder 2">
                <a:extLst>
                  <a:ext uri="{FF2B5EF4-FFF2-40B4-BE49-F238E27FC236}">
                    <a16:creationId xmlns:a16="http://schemas.microsoft.com/office/drawing/2014/main" id="{C7FAE512-A2B0-4364-B817-224E70BCD501}"/>
                  </a:ext>
                </a:extLst>
              </p:cNvPr>
              <p:cNvSpPr>
                <a:spLocks noGrp="1" noRot="1" noChangeAspect="1" noMove="1" noResize="1" noEditPoints="1" noAdjustHandles="1" noChangeArrowheads="1" noChangeShapeType="1" noTextEdit="1"/>
              </p:cNvSpPr>
              <p:nvPr>
                <p:ph idx="1"/>
              </p:nvPr>
            </p:nvSpPr>
            <p:spPr>
              <a:blipFill>
                <a:blip r:embed="rId2"/>
                <a:stretch>
                  <a:fillRect l="-886" t="-1178" r="-2461"/>
                </a:stretch>
              </a:blipFill>
            </p:spPr>
            <p:txBody>
              <a:bodyPr/>
              <a:lstStyle/>
              <a:p>
                <a:r>
                  <a:rPr lang="en-IN">
                    <a:noFill/>
                  </a:rPr>
                  <a:t> </a:t>
                </a:r>
              </a:p>
            </p:txBody>
          </p:sp>
        </mc:Fallback>
      </mc:AlternateContent>
      <p:sp>
        <p:nvSpPr>
          <p:cNvPr id="4" name="Text Placeholder 3">
            <a:extLst>
              <a:ext uri="{FF2B5EF4-FFF2-40B4-BE49-F238E27FC236}">
                <a16:creationId xmlns:a16="http://schemas.microsoft.com/office/drawing/2014/main" id="{9682AA71-58E0-4D09-9494-A93D1837D52A}"/>
              </a:ext>
            </a:extLst>
          </p:cNvPr>
          <p:cNvSpPr>
            <a:spLocks noGrp="1"/>
          </p:cNvSpPr>
          <p:nvPr>
            <p:ph type="body" sz="half" idx="2"/>
          </p:nvPr>
        </p:nvSpPr>
        <p:spPr>
          <a:xfrm>
            <a:off x="1141412" y="3136900"/>
            <a:ext cx="3293422" cy="381000"/>
          </a:xfrm>
        </p:spPr>
        <p:txBody>
          <a:bodyPr/>
          <a:lstStyle/>
          <a:p>
            <a:r>
              <a:rPr lang="en-US" dirty="0"/>
              <a:t>A. Standard LQR Design</a:t>
            </a:r>
          </a:p>
        </p:txBody>
      </p:sp>
    </p:spTree>
    <p:extLst>
      <p:ext uri="{BB962C8B-B14F-4D97-AF65-F5344CB8AC3E}">
        <p14:creationId xmlns:p14="http://schemas.microsoft.com/office/powerpoint/2010/main" val="280604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Gain design of the nominal system</a:t>
            </a:r>
          </a:p>
        </p:txBody>
      </p:sp>
      <p:sp>
        <p:nvSpPr>
          <p:cNvPr id="10" name="Text Placeholder 9"/>
          <p:cNvSpPr>
            <a:spLocks noGrp="1"/>
          </p:cNvSpPr>
          <p:nvPr>
            <p:ph type="body" sz="half" idx="2"/>
          </p:nvPr>
        </p:nvSpPr>
        <p:spPr/>
        <p:txBody>
          <a:bodyPr/>
          <a:lstStyle/>
          <a:p>
            <a:endParaRPr lang="en-US"/>
          </a:p>
          <a:p>
            <a:endParaRPr lang="en-US"/>
          </a:p>
          <a:p>
            <a:endParaRPr lang="en-US"/>
          </a:p>
          <a:p>
            <a:endParaRPr lang="en-US"/>
          </a:p>
          <a:p>
            <a:r>
              <a:rPr lang="en-US"/>
              <a:t>B. Specialized Design</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1B5472-460E-428A-93A3-665609C4AF0C}"/>
                  </a:ext>
                </a:extLst>
              </p:cNvPr>
              <p:cNvSpPr txBox="1"/>
              <p:nvPr/>
            </p:nvSpPr>
            <p:spPr>
              <a:xfrm>
                <a:off x="5256212" y="1524000"/>
                <a:ext cx="6477000" cy="3220690"/>
              </a:xfrm>
              <a:prstGeom prst="rect">
                <a:avLst/>
              </a:prstGeom>
              <a:noFill/>
            </p:spPr>
            <p:txBody>
              <a:bodyPr wrap="square" rtlCol="0">
                <a:spAutoFit/>
              </a:bodyPr>
              <a:lstStyle/>
              <a:p>
                <a:r>
                  <a:rPr lang="en-IN" sz="2000" dirty="0">
                    <a:solidFill>
                      <a:schemeClr val="tx1"/>
                    </a:solidFill>
                  </a:rPr>
                  <a:t>This design feeds back </a:t>
                </a:r>
                <a:r>
                  <a:rPr lang="en-US" sz="2000" dirty="0" err="1">
                    <a:solidFill>
                      <a:schemeClr val="tx1"/>
                    </a:solidFill>
                    <a:effectLst/>
                    <a:ea typeface="Calibri" panose="020F0502020204030204" pitchFamily="34" charset="0"/>
                  </a:rPr>
                  <a:t>E</a:t>
                </a:r>
                <a:r>
                  <a:rPr lang="en-US" sz="2000" baseline="-25000" dirty="0" err="1">
                    <a:solidFill>
                      <a:schemeClr val="tx1"/>
                    </a:solidFill>
                    <a:effectLst/>
                    <a:ea typeface="Calibri" panose="020F0502020204030204" pitchFamily="34" charset="0"/>
                  </a:rPr>
                  <a:t>ω</a:t>
                </a:r>
                <a:r>
                  <a:rPr lang="en-IN" sz="2000" baseline="-25000" dirty="0">
                    <a:solidFill>
                      <a:schemeClr val="tx1"/>
                    </a:solidFill>
                    <a:effectLst/>
                    <a:ea typeface="Calibri" panose="020F0502020204030204" pitchFamily="34" charset="0"/>
                  </a:rPr>
                  <a:t> </a:t>
                </a:r>
                <a:r>
                  <a:rPr lang="en-IN" sz="2000" dirty="0">
                    <a:solidFill>
                      <a:schemeClr val="tx1"/>
                    </a:solidFill>
                  </a:rPr>
                  <a:t>only</a:t>
                </a:r>
              </a:p>
              <a:p>
                <a:endParaRPr lang="en-IN" sz="2000" baseline="-25000" dirty="0">
                  <a:ea typeface="Times New Roman" panose="02020603050405020304" pitchFamily="18" charset="0"/>
                </a:endParaRPr>
              </a:p>
              <a:p>
                <a:r>
                  <a:rPr lang="en-IN" sz="2000" baseline="-25000" dirty="0">
                    <a:solidFill>
                      <a:schemeClr val="tx1"/>
                    </a:solidFill>
                    <a:ea typeface="Times New Roman" panose="02020603050405020304" pitchFamily="18" charset="0"/>
                  </a:rPr>
                  <a:t>The following expression must hold,</a:t>
                </a:r>
              </a:p>
              <a:p>
                <a:r>
                  <a:rPr lang="en-US" sz="2000" dirty="0">
                    <a:effectLst/>
                    <a:ea typeface="Calibri" panose="020F0502020204030204" pitchFamily="34" charset="0"/>
                  </a:rPr>
                  <a:t> 0 &lt; </a:t>
                </a:r>
                <a:r>
                  <a:rPr lang="en-US" sz="2000" dirty="0" err="1">
                    <a:effectLst/>
                    <a:ea typeface="Times New Roman" panose="02020603050405020304" pitchFamily="18" charset="0"/>
                  </a:rPr>
                  <a:t>k</a:t>
                </a:r>
                <a:r>
                  <a:rPr lang="en-US" sz="2000" baseline="-25000" dirty="0" err="1">
                    <a:effectLst/>
                    <a:ea typeface="Times New Roman" panose="02020603050405020304" pitchFamily="18" charset="0"/>
                  </a:rPr>
                  <a:t>ω</a:t>
                </a:r>
                <a:r>
                  <a:rPr lang="en-US" sz="2000" dirty="0">
                    <a:effectLst/>
                    <a:ea typeface="Times New Roman" panose="02020603050405020304" pitchFamily="18" charset="0"/>
                  </a:rPr>
                  <a:t>,    </a:t>
                </a:r>
                <a:r>
                  <a:rPr lang="en-US" sz="2000" dirty="0" err="1">
                    <a:effectLst/>
                    <a:ea typeface="Times New Roman" panose="02020603050405020304" pitchFamily="18" charset="0"/>
                  </a:rPr>
                  <a:t>g</a:t>
                </a:r>
                <a:r>
                  <a:rPr lang="en-US" sz="2000" baseline="-25000" dirty="0" err="1">
                    <a:effectLst/>
                    <a:ea typeface="Times New Roman" panose="02020603050405020304" pitchFamily="18" charset="0"/>
                  </a:rPr>
                  <a:t>i</a:t>
                </a:r>
                <a:r>
                  <a:rPr lang="en-US" sz="2000" dirty="0">
                    <a:effectLst/>
                    <a:ea typeface="Times New Roman" panose="02020603050405020304" pitchFamily="18" charset="0"/>
                  </a:rPr>
                  <a:t> </a:t>
                </a:r>
                <a:r>
                  <a:rPr lang="en-US" sz="2000" dirty="0" err="1">
                    <a:effectLst/>
                    <a:ea typeface="Times New Roman" panose="02020603050405020304" pitchFamily="18" charset="0"/>
                  </a:rPr>
                  <a:t>k</a:t>
                </a:r>
                <a:r>
                  <a:rPr lang="en-US" sz="2000" baseline="-25000" dirty="0" err="1">
                    <a:effectLst/>
                    <a:ea typeface="Times New Roman" panose="02020603050405020304" pitchFamily="18" charset="0"/>
                  </a:rPr>
                  <a:t>ω</a:t>
                </a:r>
                <a:r>
                  <a:rPr lang="en-US" sz="2000" dirty="0">
                    <a:effectLst/>
                    <a:ea typeface="Calibri" panose="020F0502020204030204" pitchFamily="34" charset="0"/>
                  </a:rPr>
                  <a:t>&lt; </a:t>
                </a:r>
                <a:r>
                  <a:rPr lang="en-US" sz="2000" dirty="0" err="1">
                    <a:effectLst/>
                    <a:ea typeface="Times New Roman" panose="02020603050405020304" pitchFamily="18" charset="0"/>
                  </a:rPr>
                  <a:t>k</a:t>
                </a:r>
                <a:r>
                  <a:rPr lang="en-US" sz="2000" baseline="-25000" dirty="0" err="1">
                    <a:effectLst/>
                    <a:ea typeface="Times New Roman" panose="02020603050405020304" pitchFamily="18" charset="0"/>
                  </a:rPr>
                  <a:t>ω</a:t>
                </a:r>
                <a:r>
                  <a:rPr lang="en-US" sz="2000" baseline="-25000" dirty="0">
                    <a:effectLst/>
                    <a:ea typeface="Times New Roman" panose="02020603050405020304" pitchFamily="18" charset="0"/>
                  </a:rPr>
                  <a:t> </a:t>
                </a:r>
                <a:endParaRPr lang="en-IN" sz="2000" baseline="-25000" dirty="0">
                  <a:solidFill>
                    <a:schemeClr val="tx1"/>
                  </a:solidFill>
                  <a:ea typeface="Times New Roman" panose="02020603050405020304" pitchFamily="18" charset="0"/>
                </a:endParaRPr>
              </a:p>
              <a:p>
                <a:endParaRPr lang="en-US" sz="2000" baseline="-25000" dirty="0">
                  <a:solidFill>
                    <a:schemeClr val="tx1"/>
                  </a:solidFill>
                  <a:ea typeface="Times New Roman" panose="02020603050405020304" pitchFamily="18" charset="0"/>
                </a:endParaRPr>
              </a:p>
              <a:p>
                <a:pPr marL="342900" indent="-342900">
                  <a:buFont typeface="Euphemia" panose="020B0503040102020104" pitchFamily="34" charset="0"/>
                  <a:buChar char="›"/>
                </a:pPr>
                <a:r>
                  <a:rPr lang="en-US" sz="2000" dirty="0">
                    <a:solidFill>
                      <a:schemeClr val="tx1"/>
                    </a:solidFill>
                    <a:effectLst/>
                    <a:ea typeface="Calibri" panose="020F0502020204030204" pitchFamily="34" charset="0"/>
                  </a:rPr>
                  <a:t>k</a:t>
                </a:r>
                <a:r>
                  <a:rPr lang="en-US" sz="2000" baseline="-25000" dirty="0">
                    <a:solidFill>
                      <a:schemeClr val="tx1"/>
                    </a:solidFill>
                    <a:effectLst/>
                    <a:ea typeface="Calibri" panose="020F0502020204030204" pitchFamily="34" charset="0"/>
                  </a:rPr>
                  <a:t>i </a:t>
                </a:r>
                <a:r>
                  <a:rPr lang="en-US" sz="2000" dirty="0">
                    <a:solidFill>
                      <a:schemeClr val="tx1"/>
                    </a:solidFill>
                    <a:effectLst/>
                    <a:ea typeface="Calibri" panose="020F0502020204030204" pitchFamily="34" charset="0"/>
                  </a:rPr>
                  <a:t> = 0, </a:t>
                </a:r>
                <a:r>
                  <a:rPr lang="en-US" sz="2000" dirty="0" err="1">
                    <a:solidFill>
                      <a:schemeClr val="tx1"/>
                    </a:solidFill>
                    <a:effectLst/>
                    <a:ea typeface="Calibri" panose="020F0502020204030204" pitchFamily="34" charset="0"/>
                  </a:rPr>
                  <a:t>k</a:t>
                </a:r>
                <a:r>
                  <a:rPr lang="en-US" sz="2000" baseline="-25000" dirty="0" err="1">
                    <a:solidFill>
                      <a:schemeClr val="tx1"/>
                    </a:solidFill>
                    <a:effectLst/>
                    <a:ea typeface="Calibri" panose="020F0502020204030204" pitchFamily="34" charset="0"/>
                  </a:rPr>
                  <a:t>p</a:t>
                </a:r>
                <a:r>
                  <a:rPr lang="en-US" sz="2000" dirty="0">
                    <a:solidFill>
                      <a:schemeClr val="tx1"/>
                    </a:solidFill>
                    <a:effectLst/>
                    <a:ea typeface="Calibri" panose="020F0502020204030204" pitchFamily="34" charset="0"/>
                  </a:rPr>
                  <a:t> = 0 and </a:t>
                </a:r>
                <a:r>
                  <a:rPr lang="en-US" sz="2000" dirty="0" err="1">
                    <a:solidFill>
                      <a:schemeClr val="tx1"/>
                    </a:solidFill>
                    <a:effectLst/>
                    <a:ea typeface="Calibri" panose="020F0502020204030204" pitchFamily="34" charset="0"/>
                  </a:rPr>
                  <a:t>g</a:t>
                </a:r>
                <a:r>
                  <a:rPr lang="en-US" sz="2000" baseline="-25000" dirty="0" err="1">
                    <a:solidFill>
                      <a:schemeClr val="tx1"/>
                    </a:solidFill>
                    <a:effectLst/>
                    <a:ea typeface="Calibri" panose="020F0502020204030204" pitchFamily="34" charset="0"/>
                  </a:rPr>
                  <a:t>i</a:t>
                </a:r>
                <a:r>
                  <a:rPr lang="en-US" sz="2000" dirty="0">
                    <a:solidFill>
                      <a:schemeClr val="tx1"/>
                    </a:solidFill>
                    <a:effectLst/>
                    <a:ea typeface="Calibri" panose="020F0502020204030204" pitchFamily="34" charset="0"/>
                  </a:rPr>
                  <a:t> &lt; 0</a:t>
                </a:r>
                <a:endParaRPr lang="en-US" sz="2000" dirty="0">
                  <a:solidFill>
                    <a:schemeClr val="tx1"/>
                  </a:solidFill>
                  <a:effectLst/>
                  <a:ea typeface="Times New Roman" panose="02020603050405020304" pitchFamily="18" charset="0"/>
                </a:endParaRPr>
              </a:p>
              <a:p>
                <a:pPr marL="342900" indent="-342900">
                  <a:buFont typeface="Euphemia" panose="020B0503040102020104" pitchFamily="34" charset="0"/>
                  <a:buChar char="›"/>
                </a:pPr>
                <a14:m>
                  <m:oMath xmlns:m="http://schemas.openxmlformats.org/officeDocument/2006/math">
                    <m:acc>
                      <m:accPr>
                        <m:chr m:val="̂"/>
                        <m:ctrlPr>
                          <a:rPr lang="en-IN" sz="2000" i="1" smtClean="0">
                            <a:solidFill>
                              <a:schemeClr val="tx1"/>
                            </a:solidFill>
                            <a:effectLst/>
                            <a:latin typeface="Cambria Math" panose="02040503050406030204" pitchFamily="18" charset="0"/>
                            <a:cs typeface="Calibri" panose="020F0502020204030204" pitchFamily="34" charset="0"/>
                          </a:rPr>
                        </m:ctrlPr>
                      </m:accPr>
                      <m:e>
                        <m:sSub>
                          <m:sSubPr>
                            <m:ctrlPr>
                              <a:rPr lang="en-IN" sz="2000" i="1">
                                <a:solidFill>
                                  <a:schemeClr val="tx1"/>
                                </a:solidFill>
                                <a:effectLst/>
                                <a:latin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𝑉</m:t>
                            </m:r>
                          </m:e>
                          <m:sub>
                            <m:r>
                              <a:rPr lang="en-US"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b>
                        </m:sSub>
                      </m:e>
                    </m:acc>
                  </m:oMath>
                </a14:m>
                <a:r>
                  <a:rPr lang="en-US" sz="2000" dirty="0">
                    <a:solidFill>
                      <a:schemeClr val="tx1"/>
                    </a:solidFill>
                    <a:effectLst/>
                    <a:ea typeface="Times New Roman" panose="02020603050405020304" pitchFamily="18" charset="0"/>
                  </a:rPr>
                  <a:t>  = R</a:t>
                </a:r>
                <a:r>
                  <a:rPr lang="en-US" sz="2000" baseline="30000" dirty="0">
                    <a:solidFill>
                      <a:schemeClr val="tx1"/>
                    </a:solidFill>
                    <a:effectLst/>
                    <a:ea typeface="Times New Roman" panose="02020603050405020304" pitchFamily="18" charset="0"/>
                  </a:rPr>
                  <a:t>T </a:t>
                </a:r>
                <a:r>
                  <a:rPr lang="en-US" sz="2000" dirty="0">
                    <a:solidFill>
                      <a:schemeClr val="tx1"/>
                    </a:solidFill>
                    <a:effectLst/>
                    <a:ea typeface="Times New Roman" panose="02020603050405020304" pitchFamily="18" charset="0"/>
                  </a:rPr>
                  <a:t>F = </a:t>
                </a:r>
                <a14:m>
                  <m:oMath xmlns:m="http://schemas.openxmlformats.org/officeDocument/2006/math">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err="1">
                    <a:solidFill>
                      <a:schemeClr val="tx1"/>
                    </a:solidFill>
                    <a:effectLst/>
                    <a:ea typeface="Times New Roman" panose="02020603050405020304" pitchFamily="18" charset="0"/>
                  </a:rPr>
                  <a:t>k</a:t>
                </a:r>
                <a:r>
                  <a:rPr lang="en-US" sz="2000" baseline="-25000" dirty="0" err="1">
                    <a:solidFill>
                      <a:schemeClr val="tx1"/>
                    </a:solidFill>
                    <a:effectLst/>
                    <a:ea typeface="Times New Roman" panose="02020603050405020304" pitchFamily="18" charset="0"/>
                  </a:rPr>
                  <a:t>ω</a:t>
                </a:r>
                <a:r>
                  <a:rPr lang="en-US" sz="2000" dirty="0">
                    <a:solidFill>
                      <a:schemeClr val="tx1"/>
                    </a:solidFill>
                    <a:effectLst/>
                    <a:ea typeface="Times New Roman" panose="02020603050405020304" pitchFamily="18" charset="0"/>
                  </a:rPr>
                  <a:t>  R</a:t>
                </a:r>
                <a:r>
                  <a:rPr lang="en-US" sz="2000" baseline="30000" dirty="0">
                    <a:solidFill>
                      <a:schemeClr val="tx1"/>
                    </a:solidFill>
                    <a:effectLst/>
                    <a:ea typeface="Times New Roman" panose="02020603050405020304" pitchFamily="18" charset="0"/>
                  </a:rPr>
                  <a:t>T</a:t>
                </a:r>
                <a:r>
                  <a:rPr lang="en-US" sz="2000" baseline="-25000" dirty="0">
                    <a:solidFill>
                      <a:schemeClr val="tx1"/>
                    </a:solidFill>
                    <a:effectLst/>
                    <a:ea typeface="Times New Roman" panose="02020603050405020304" pitchFamily="18" charset="0"/>
                  </a:rPr>
                  <a:t> </a:t>
                </a:r>
                <a:r>
                  <a:rPr lang="en-US" sz="2000" dirty="0" err="1">
                    <a:solidFill>
                      <a:schemeClr val="tx1"/>
                    </a:solidFill>
                    <a:effectLst/>
                    <a:ea typeface="Times New Roman" panose="02020603050405020304" pitchFamily="18" charset="0"/>
                  </a:rPr>
                  <a:t>E</a:t>
                </a:r>
                <a:r>
                  <a:rPr lang="en-US" sz="2000" baseline="-25000" dirty="0" err="1">
                    <a:solidFill>
                      <a:schemeClr val="tx1"/>
                    </a:solidFill>
                    <a:effectLst/>
                    <a:ea typeface="Times New Roman" panose="02020603050405020304" pitchFamily="18" charset="0"/>
                  </a:rPr>
                  <a:t>ω</a:t>
                </a:r>
                <a:endParaRPr lang="en-US" sz="2000" baseline="-25000" dirty="0">
                  <a:solidFill>
                    <a:schemeClr val="tx1"/>
                  </a:solidFill>
                  <a:effectLst/>
                  <a:ea typeface="Times New Roman" panose="02020603050405020304" pitchFamily="18" charset="0"/>
                </a:endParaRPr>
              </a:p>
              <a:p>
                <a:pPr marL="342900" indent="-342900">
                  <a:buFont typeface="Euphemia" panose="020B0503040102020104" pitchFamily="34" charset="0"/>
                  <a:buChar char="›"/>
                </a:pPr>
                <a:r>
                  <a:rPr lang="en-US" sz="2000" baseline="-25000" dirty="0">
                    <a:solidFill>
                      <a:schemeClr val="tx1"/>
                    </a:solidFill>
                  </a:rPr>
                  <a:t>Therefore, </a:t>
                </a:r>
                <a:r>
                  <a:rPr lang="en-US" sz="2000" dirty="0">
                    <a:solidFill>
                      <a:schemeClr val="tx1"/>
                    </a:solidFill>
                    <a:effectLst/>
                    <a:ea typeface="Times New Roman" panose="02020603050405020304" pitchFamily="18" charset="0"/>
                  </a:rPr>
                  <a:t>A</a:t>
                </a:r>
                <a:r>
                  <a:rPr lang="en-US" sz="2000" baseline="-25000" dirty="0">
                    <a:solidFill>
                      <a:schemeClr val="tx1"/>
                    </a:solidFill>
                    <a:effectLst/>
                    <a:ea typeface="Times New Roman" panose="02020603050405020304" pitchFamily="18" charset="0"/>
                  </a:rPr>
                  <a:t>C  </a:t>
                </a:r>
                <a14:m>
                  <m:oMath xmlns:m="http://schemas.openxmlformats.org/officeDocument/2006/math">
                    <m:r>
                      <a:rPr lang="en-US"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mPr>
                          <m:mr>
                            <m:e>
                              <m:r>
                                <a:rPr lang="en-US"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0</m:t>
                              </m:r>
                            </m:e>
                            <m:e>
                              <m:r>
                                <a:rPr lang="en-US"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1</m:t>
                              </m:r>
                            </m:e>
                            <m:e>
                              <m:r>
                                <a:rPr lang="en-US"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0</m:t>
                              </m:r>
                            </m:e>
                          </m:mr>
                          <m:mr>
                            <m:e>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𝑖</m:t>
                                  </m:r>
                                </m:sub>
                              </m:sSub>
                            </m:e>
                            <m:e>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m:t>
                                  </m:r>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𝑝</m:t>
                                  </m:r>
                                </m:sub>
                              </m:sSub>
                            </m:e>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1</m:t>
                              </m:r>
                            </m:e>
                          </m:mr>
                          <m:mr>
                            <m:e>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𝑝</m:t>
                                  </m:r>
                                </m:sub>
                              </m:sSub>
                            </m:e>
                            <m:e>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m:t>
                                  </m:r>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𝑖</m:t>
                                  </m:r>
                                </m:sub>
                              </m:s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m:t>
                              </m:r>
                              <m:sSubSup>
                                <m:sSubSup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Sup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𝑝</m:t>
                                  </m:r>
                                </m:sub>
                                <m:sup>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2</m:t>
                                  </m:r>
                                </m:sup>
                              </m:sSubSup>
                            </m:e>
                            <m:e>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𝑔</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𝑝</m:t>
                                  </m:r>
                                </m:sub>
                              </m:sSub>
                              <m:sSub>
                                <m:sSubPr>
                                  <m:ctrlPr>
                                    <a:rPr lang="en-IN"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m:t>
                                  </m:r>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𝑘</m:t>
                                  </m:r>
                                </m:e>
                                <m:sub>
                                  <m:r>
                                    <a:rPr lang="en-US" sz="2000" i="1">
                                      <a:solidFill>
                                        <a:schemeClr val="tx1"/>
                                      </a:solidFill>
                                      <a:effectLst/>
                                      <a:latin typeface="Cambria Math" panose="02040503050406030204" pitchFamily="18" charset="0"/>
                                      <a:ea typeface="Cambria Math" panose="02040503050406030204" pitchFamily="18" charset="0"/>
                                      <a:cs typeface="Calibri" panose="020F0502020204030204" pitchFamily="34" charset="0"/>
                                    </a:rPr>
                                    <m:t>𝜔</m:t>
                                  </m:r>
                                </m:sub>
                              </m:sSub>
                            </m:e>
                          </m:mr>
                        </m:m>
                      </m:e>
                    </m:d>
                  </m:oMath>
                </a14:m>
                <a:r>
                  <a:rPr lang="en-US" sz="2000" dirty="0">
                    <a:solidFill>
                      <a:schemeClr val="tx1"/>
                    </a:solidFill>
                    <a:effectLst/>
                    <a:ea typeface="Times New Roman" panose="02020603050405020304" pitchFamily="18" charset="0"/>
                  </a:rPr>
                  <a:t> </a:t>
                </a:r>
              </a:p>
              <a:p>
                <a:pPr marL="342900" indent="-342900">
                  <a:buFont typeface="Euphemia" panose="020B0503040102020104" pitchFamily="34" charset="0"/>
                  <a:buChar char="›"/>
                </a:pPr>
                <a:endParaRPr lang="en-IN" sz="2000" dirty="0">
                  <a:solidFill>
                    <a:schemeClr val="tx1"/>
                  </a:solidFill>
                </a:endParaRPr>
              </a:p>
            </p:txBody>
          </p:sp>
        </mc:Choice>
        <mc:Fallback xmlns="">
          <p:sp>
            <p:nvSpPr>
              <p:cNvPr id="3" name="TextBox 2">
                <a:extLst>
                  <a:ext uri="{FF2B5EF4-FFF2-40B4-BE49-F238E27FC236}">
                    <a16:creationId xmlns:a16="http://schemas.microsoft.com/office/drawing/2014/main" id="{EE1B5472-460E-428A-93A3-665609C4AF0C}"/>
                  </a:ext>
                </a:extLst>
              </p:cNvPr>
              <p:cNvSpPr txBox="1">
                <a:spLocks noRot="1" noChangeAspect="1" noMove="1" noResize="1" noEditPoints="1" noAdjustHandles="1" noChangeArrowheads="1" noChangeShapeType="1" noTextEdit="1"/>
              </p:cNvSpPr>
              <p:nvPr/>
            </p:nvSpPr>
            <p:spPr>
              <a:xfrm>
                <a:off x="5256212" y="1524000"/>
                <a:ext cx="6477000" cy="3220690"/>
              </a:xfrm>
              <a:prstGeom prst="rect">
                <a:avLst/>
              </a:prstGeom>
              <a:blipFill>
                <a:blip r:embed="rId2"/>
                <a:stretch>
                  <a:fillRect l="-1223" t="-947"/>
                </a:stretch>
              </a:blipFill>
            </p:spPr>
            <p:txBody>
              <a:bodyPr/>
              <a:lstStyle/>
              <a:p>
                <a:r>
                  <a:rPr lang="en-IN">
                    <a:noFill/>
                  </a:rPr>
                  <a:t> </a:t>
                </a:r>
              </a:p>
            </p:txBody>
          </p:sp>
        </mc:Fallback>
      </mc:AlternateContent>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790332-7E85-41C1-B942-A347BB0C39F6}"/>
              </a:ext>
            </a:extLst>
          </p:cNvPr>
          <p:cNvSpPr>
            <a:spLocks noGrp="1"/>
          </p:cNvSpPr>
          <p:nvPr>
            <p:ph type="title"/>
          </p:nvPr>
        </p:nvSpPr>
        <p:spPr>
          <a:xfrm>
            <a:off x="1593436" y="177800"/>
            <a:ext cx="9782801" cy="1239837"/>
          </a:xfrm>
        </p:spPr>
        <p:txBody>
          <a:bodyPr anchor="b">
            <a:normAutofit/>
          </a:bodyPr>
          <a:lstStyle/>
          <a:p>
            <a:r>
              <a:rPr lang="en-US" dirty="0"/>
              <a:t>Classical Robust Control Design</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3BC7DCCF-3AE8-4FC0-B1AF-936E971F9D1B}"/>
                  </a:ext>
                </a:extLst>
              </p:cNvPr>
              <p:cNvSpPr>
                <a:spLocks noGrp="1"/>
              </p:cNvSpPr>
              <p:nvPr>
                <p:ph sz="half" idx="1"/>
              </p:nvPr>
            </p:nvSpPr>
            <p:spPr>
              <a:xfrm>
                <a:off x="1593436" y="1600200"/>
                <a:ext cx="4814586" cy="4572000"/>
              </a:xfrm>
            </p:spPr>
            <p:txBody>
              <a:bodyPr>
                <a:normAutofit/>
              </a:bodyPr>
              <a:lstStyle/>
              <a:p>
                <a:r>
                  <a:rPr lang="en-IN" sz="1600" dirty="0">
                    <a:solidFill>
                      <a:schemeClr val="tx1"/>
                    </a:solidFill>
                    <a:effectLst/>
                  </a:rPr>
                  <a:t>The </a:t>
                </a:r>
                <a14:m>
                  <m:oMath xmlns:m="http://schemas.openxmlformats.org/officeDocument/2006/math">
                    <m:sSub>
                      <m:sSubPr>
                        <m:ctrlPr>
                          <a:rPr lang="en-IN" sz="1600" i="1">
                            <a:solidFill>
                              <a:schemeClr val="tx1"/>
                            </a:solidFill>
                            <a:effectLst/>
                            <a:latin typeface="Cambria Math" panose="02040503050406030204" pitchFamily="18" charset="0"/>
                          </a:rPr>
                        </m:ctrlPr>
                      </m:sSubPr>
                      <m:e>
                        <m:r>
                          <a:rPr lang="en-IN" sz="1600" i="1">
                            <a:solidFill>
                              <a:schemeClr val="tx1"/>
                            </a:solidFill>
                            <a:effectLst/>
                            <a:latin typeface="Cambria Math" panose="02040503050406030204" pitchFamily="18" charset="0"/>
                          </a:rPr>
                          <m:t>𝐻</m:t>
                        </m:r>
                      </m:e>
                      <m:sub>
                        <m:r>
                          <a:rPr lang="en-IN" sz="1600" i="1">
                            <a:solidFill>
                              <a:schemeClr val="tx1"/>
                            </a:solidFill>
                            <a:effectLst/>
                            <a:latin typeface="Cambria Math" panose="02040503050406030204" pitchFamily="18" charset="0"/>
                          </a:rPr>
                          <m:t>∞</m:t>
                        </m:r>
                      </m:sub>
                    </m:sSub>
                  </m:oMath>
                </a14:m>
                <a:r>
                  <a:rPr lang="en-IN" sz="1600" dirty="0">
                    <a:solidFill>
                      <a:schemeClr val="tx1"/>
                    </a:solidFill>
                    <a:effectLst/>
                  </a:rPr>
                  <a:t> controller will ensure the stability of the system in presence of noise and external disturbance as well as the uncertainties. </a:t>
                </a:r>
              </a:p>
              <a:p>
                <a:r>
                  <a:rPr lang="en-US" sz="1600" dirty="0">
                    <a:solidFill>
                      <a:schemeClr val="tx1"/>
                    </a:solidFill>
                  </a:rPr>
                  <a:t>Now, we know that </a:t>
                </a:r>
                <a:r>
                  <a:rPr lang="en-IN" sz="1600" i="1" dirty="0">
                    <a:solidFill>
                      <a:schemeClr val="tx1"/>
                    </a:solidFill>
                    <a:effectLst/>
                    <a:ea typeface="Times New Roman" panose="02020603050405020304" pitchFamily="18" charset="0"/>
                  </a:rPr>
                  <a:t>ė</a:t>
                </a:r>
                <a:r>
                  <a:rPr lang="en-IN" sz="1600" dirty="0">
                    <a:solidFill>
                      <a:schemeClr val="tx1"/>
                    </a:solidFill>
                    <a:effectLst/>
                    <a:ea typeface="Times New Roman" panose="02020603050405020304" pitchFamily="18" charset="0"/>
                  </a:rPr>
                  <a:t> = A</a:t>
                </a:r>
                <a:r>
                  <a:rPr lang="en-IN" sz="1600" i="1" dirty="0">
                    <a:solidFill>
                      <a:schemeClr val="tx1"/>
                    </a:solidFill>
                    <a:effectLst/>
                    <a:ea typeface="Times New Roman" panose="02020603050405020304" pitchFamily="18" charset="0"/>
                  </a:rPr>
                  <a:t>e</a:t>
                </a:r>
                <a:r>
                  <a:rPr lang="en-IN" sz="1600" dirty="0">
                    <a:solidFill>
                      <a:schemeClr val="tx1"/>
                    </a:solidFill>
                    <a:effectLst/>
                    <a:ea typeface="Times New Roman" panose="02020603050405020304" pitchFamily="18" charset="0"/>
                  </a:rPr>
                  <a:t> + B</a:t>
                </a:r>
                <a:r>
                  <a:rPr lang="en-IN" sz="1600" i="1" dirty="0">
                    <a:solidFill>
                      <a:schemeClr val="tx1"/>
                    </a:solidFill>
                    <a:effectLst/>
                    <a:ea typeface="Times New Roman" panose="02020603050405020304" pitchFamily="18" charset="0"/>
                  </a:rPr>
                  <a:t>f</a:t>
                </a:r>
                <a:r>
                  <a:rPr lang="en-IN" sz="1600" dirty="0">
                    <a:solidFill>
                      <a:schemeClr val="tx1"/>
                    </a:solidFill>
                    <a:effectLst/>
                    <a:ea typeface="Times New Roman" panose="02020603050405020304" pitchFamily="18" charset="0"/>
                  </a:rPr>
                  <a:t> + B</a:t>
                </a:r>
                <a:r>
                  <a:rPr lang="en-IN" sz="1600" i="1" dirty="0">
                    <a:solidFill>
                      <a:schemeClr val="tx1"/>
                    </a:solidFill>
                    <a:effectLst/>
                    <a:ea typeface="Times New Roman" panose="02020603050405020304" pitchFamily="18" charset="0"/>
                  </a:rPr>
                  <a:t>d</a:t>
                </a:r>
              </a:p>
              <a:p>
                <a:pPr marL="0" marR="0" algn="just">
                  <a:lnSpc>
                    <a:spcPct val="107000"/>
                  </a:lnSpc>
                  <a:spcBef>
                    <a:spcPts val="0"/>
                  </a:spcBef>
                  <a:spcAft>
                    <a:spcPts val="800"/>
                  </a:spcAft>
                </a:pPr>
                <a:r>
                  <a:rPr lang="en-IN" sz="1600" dirty="0">
                    <a:solidFill>
                      <a:schemeClr val="tx1"/>
                    </a:solidFill>
                    <a:effectLst/>
                    <a:ea typeface="Calibri" panose="020F0502020204030204" pitchFamily="34" charset="0"/>
                    <a:cs typeface="Calibri" panose="020F0502020204030204" pitchFamily="34" charset="0"/>
                  </a:rPr>
                  <a:t>Feedback law with </a:t>
                </a:r>
                <a14:m>
                  <m:oMath xmlns:m="http://schemas.openxmlformats.org/officeDocument/2006/math">
                    <m:sSub>
                      <m:sSubPr>
                        <m:ctrlP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m:rPr>
                            <m:sty m:val="p"/>
                          </m:rPr>
                          <a:rPr lang="en-IN" sz="1600">
                            <a:solidFill>
                              <a:schemeClr val="tx1"/>
                            </a:solidFill>
                            <a:effectLst/>
                            <a:latin typeface="Cambria Math" panose="02040503050406030204" pitchFamily="18" charset="0"/>
                            <a:ea typeface="Calibri" panose="020F0502020204030204" pitchFamily="34" charset="0"/>
                            <a:cs typeface="Calibri" panose="020F0502020204030204" pitchFamily="34" charset="0"/>
                          </a:rPr>
                          <m:t>H</m:t>
                        </m:r>
                      </m:e>
                      <m:sub>
                        <m:r>
                          <a:rPr lang="en-IN" sz="160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sub>
                    </m:sSub>
                  </m:oMath>
                </a14:m>
                <a:r>
                  <a:rPr lang="en-IN" sz="1600" dirty="0">
                    <a:solidFill>
                      <a:schemeClr val="tx1"/>
                    </a:solidFill>
                    <a:effectLst/>
                    <a:ea typeface="Times New Roman" panose="02020603050405020304" pitchFamily="18" charset="0"/>
                    <a:cs typeface="Calibri" panose="020F0502020204030204" pitchFamily="34" charset="0"/>
                  </a:rPr>
                  <a:t> controller can be given by below formula</a:t>
                </a:r>
                <a:r>
                  <a:rPr lang="en-IN" sz="1600" dirty="0">
                    <a:solidFill>
                      <a:schemeClr val="tx1"/>
                    </a:solidFill>
                    <a:ea typeface="Times New Roman" panose="02020603050405020304" pitchFamily="18" charset="0"/>
                    <a:cs typeface="Calibri" panose="020F0502020204030204" pitchFamily="34" charset="0"/>
                  </a:rPr>
                  <a:t>, </a:t>
                </a:r>
              </a:p>
              <a:p>
                <a:pPr marL="0" marR="0" algn="just">
                  <a:lnSpc>
                    <a:spcPct val="107000"/>
                  </a:lnSpc>
                  <a:spcBef>
                    <a:spcPts val="0"/>
                  </a:spcBef>
                  <a:spcAft>
                    <a:spcPts val="800"/>
                  </a:spcAft>
                </a:pPr>
                <a:r>
                  <a:rPr lang="en-IN" sz="1600" i="1" dirty="0">
                    <a:solidFill>
                      <a:schemeClr val="tx1"/>
                    </a:solidFill>
                    <a:effectLst/>
                    <a:ea typeface="Calibri" panose="020F0502020204030204" pitchFamily="34" charset="0"/>
                  </a:rPr>
                  <a:t>F</a:t>
                </a:r>
                <a:r>
                  <a:rPr lang="en-IN" sz="1600" dirty="0">
                    <a:solidFill>
                      <a:schemeClr val="tx1"/>
                    </a:solidFill>
                    <a:effectLst/>
                    <a:ea typeface="Calibri" panose="020F0502020204030204" pitchFamily="34" charset="0"/>
                  </a:rPr>
                  <a:t> = -</a:t>
                </a:r>
                <a:r>
                  <a:rPr lang="en-IN" sz="1600" dirty="0" err="1">
                    <a:solidFill>
                      <a:schemeClr val="tx1"/>
                    </a:solidFill>
                    <a:effectLst/>
                    <a:ea typeface="Calibri" panose="020F0502020204030204" pitchFamily="34" charset="0"/>
                  </a:rPr>
                  <a:t>Ke</a:t>
                </a:r>
                <a:r>
                  <a:rPr lang="en-IN" sz="1600" dirty="0">
                    <a:solidFill>
                      <a:schemeClr val="tx1"/>
                    </a:solidFill>
                    <a:effectLst/>
                    <a:ea typeface="Times New Roman" panose="02020603050405020304" pitchFamily="18" charset="0"/>
                  </a:rPr>
                  <a:t>,   </a:t>
                </a:r>
                <a:r>
                  <a:rPr lang="en-IN" sz="1600" dirty="0">
                    <a:solidFill>
                      <a:schemeClr val="tx1"/>
                    </a:solidFill>
                    <a:effectLst/>
                    <a:ea typeface="Calibri" panose="020F0502020204030204" pitchFamily="34" charset="0"/>
                  </a:rPr>
                  <a:t>K = B</a:t>
                </a:r>
                <a:r>
                  <a:rPr lang="en-IN" sz="1600" baseline="30000" dirty="0">
                    <a:solidFill>
                      <a:schemeClr val="tx1"/>
                    </a:solidFill>
                    <a:effectLst/>
                    <a:ea typeface="Calibri" panose="020F0502020204030204" pitchFamily="34" charset="0"/>
                  </a:rPr>
                  <a:t>T</a:t>
                </a:r>
                <a:r>
                  <a:rPr lang="en-IN" sz="1600" dirty="0">
                    <a:solidFill>
                      <a:schemeClr val="tx1"/>
                    </a:solidFill>
                    <a:effectLst/>
                    <a:ea typeface="Calibri" panose="020F0502020204030204" pitchFamily="34" charset="0"/>
                  </a:rPr>
                  <a:t>P</a:t>
                </a:r>
                <a:r>
                  <a:rPr lang="en-IN" sz="1600" dirty="0">
                    <a:solidFill>
                      <a:schemeClr val="tx1"/>
                    </a:solidFill>
                    <a:effectLst/>
                    <a:ea typeface="Times New Roman" panose="02020603050405020304" pitchFamily="18" charset="0"/>
                  </a:rPr>
                  <a:t>, </a:t>
                </a:r>
                <a:r>
                  <a:rPr lang="en-IN" sz="1600" dirty="0">
                    <a:solidFill>
                      <a:schemeClr val="tx1"/>
                    </a:solidFill>
                    <a:effectLst/>
                    <a:ea typeface="Calibri" panose="020F0502020204030204" pitchFamily="34" charset="0"/>
                  </a:rPr>
                  <a:t>η = </a:t>
                </a:r>
                <a14:m>
                  <m:oMath xmlns:m="http://schemas.openxmlformats.org/officeDocument/2006/math">
                    <m:d>
                      <m:dPr>
                        <m:begChr m:val="["/>
                        <m:endChr m:val="]"/>
                        <m:ctrlPr>
                          <a:rPr lang="en-IN" sz="1600" i="1">
                            <a:solidFill>
                              <a:schemeClr val="tx1"/>
                            </a:solidFill>
                            <a:effectLst/>
                            <a:latin typeface="Cambria Math" panose="02040503050406030204" pitchFamily="18" charset="0"/>
                            <a:cs typeface="Calibri" panose="020F0502020204030204" pitchFamily="34" charset="0"/>
                          </a:rPr>
                        </m:ctrlPr>
                      </m:dPr>
                      <m:e>
                        <m:m>
                          <m:mPr>
                            <m:mcs>
                              <m:mc>
                                <m:mcPr>
                                  <m:count m:val="1"/>
                                  <m:mcJc m:val="center"/>
                                </m:mcPr>
                              </m:mc>
                            </m:mcs>
                            <m:ctrlPr>
                              <a:rPr lang="en-IN" sz="1600" i="1">
                                <a:solidFill>
                                  <a:schemeClr val="tx1"/>
                                </a:solidFill>
                                <a:effectLst/>
                                <a:latin typeface="Cambria Math" panose="02040503050406030204" pitchFamily="18" charset="0"/>
                                <a:cs typeface="Calibri" panose="020F0502020204030204" pitchFamily="34" charset="0"/>
                              </a:rPr>
                            </m:ctrlPr>
                          </m:mPr>
                          <m:m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r>
                            <m:e>
                              <m:r>
                                <a:rPr lang="en-IN" sz="16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𝑓</m:t>
                              </m:r>
                            </m:e>
                          </m:mr>
                        </m:m>
                      </m:e>
                    </m:d>
                  </m:oMath>
                </a14:m>
                <a:endParaRPr lang="en-US" sz="1600" dirty="0">
                  <a:solidFill>
                    <a:schemeClr val="tx1"/>
                  </a:solidFill>
                </a:endParaRPr>
              </a:p>
              <a:p>
                <a:pPr marL="0" marR="0" algn="just">
                  <a:lnSpc>
                    <a:spcPct val="107000"/>
                  </a:lnSpc>
                  <a:spcBef>
                    <a:spcPts val="0"/>
                  </a:spcBef>
                  <a:spcAft>
                    <a:spcPts val="800"/>
                  </a:spcAft>
                </a:pPr>
                <a:r>
                  <a:rPr lang="en-US" sz="1600" dirty="0" err="1"/>
                  <a:t>Riccati</a:t>
                </a:r>
                <a:r>
                  <a:rPr lang="en-US" sz="1600" dirty="0"/>
                  <a:t> Equation, </a:t>
                </a:r>
              </a:p>
              <a:p>
                <a:pPr marL="0" marR="0" indent="0" algn="just">
                  <a:lnSpc>
                    <a:spcPct val="107000"/>
                  </a:lnSpc>
                  <a:spcBef>
                    <a:spcPts val="0"/>
                  </a:spcBef>
                  <a:spcAft>
                    <a:spcPts val="800"/>
                  </a:spcAft>
                  <a:buNone/>
                </a:pPr>
                <a:r>
                  <a:rPr lang="en-US" sz="1600" dirty="0">
                    <a:effectLst/>
                    <a:ea typeface="Calibri" panose="020F0502020204030204" pitchFamily="34" charset="0"/>
                  </a:rPr>
                  <a:t>	</a:t>
                </a:r>
                <a:r>
                  <a:rPr lang="en-IN" sz="1600" dirty="0">
                    <a:effectLst/>
                    <a:ea typeface="Calibri" panose="020F0502020204030204" pitchFamily="34" charset="0"/>
                  </a:rPr>
                  <a:t>A</a:t>
                </a:r>
                <a:r>
                  <a:rPr lang="en-IN" sz="1600" baseline="30000" dirty="0">
                    <a:effectLst/>
                    <a:ea typeface="Calibri" panose="020F0502020204030204" pitchFamily="34" charset="0"/>
                  </a:rPr>
                  <a:t>T</a:t>
                </a:r>
                <a:r>
                  <a:rPr lang="en-IN" sz="1600" dirty="0">
                    <a:effectLst/>
                    <a:ea typeface="Calibri" panose="020F0502020204030204" pitchFamily="34" charset="0"/>
                  </a:rPr>
                  <a:t>P + PA – (1 – γ</a:t>
                </a:r>
                <a:r>
                  <a:rPr lang="en-IN" sz="1600" baseline="30000" dirty="0">
                    <a:effectLst/>
                    <a:ea typeface="Calibri" panose="020F0502020204030204" pitchFamily="34" charset="0"/>
                  </a:rPr>
                  <a:t>-2</a:t>
                </a:r>
                <a:r>
                  <a:rPr lang="en-IN" sz="1600" dirty="0">
                    <a:effectLst/>
                    <a:ea typeface="Calibri" panose="020F0502020204030204" pitchFamily="34" charset="0"/>
                  </a:rPr>
                  <a:t>) PBB</a:t>
                </a:r>
                <a:r>
                  <a:rPr lang="en-IN" sz="1600" baseline="30000" dirty="0">
                    <a:effectLst/>
                    <a:ea typeface="Calibri" panose="020F0502020204030204" pitchFamily="34" charset="0"/>
                  </a:rPr>
                  <a:t>T</a:t>
                </a:r>
                <a:r>
                  <a:rPr lang="en-IN" sz="1600" dirty="0">
                    <a:effectLst/>
                    <a:ea typeface="Calibri" panose="020F0502020204030204" pitchFamily="34" charset="0"/>
                  </a:rPr>
                  <a:t>P + I = 0 </a:t>
                </a:r>
                <a:endParaRPr lang="en-US" sz="1600" dirty="0">
                  <a:effectLst/>
                  <a:ea typeface="Calibri" panose="020F0502020204030204" pitchFamily="34" charset="0"/>
                </a:endParaRPr>
              </a:p>
              <a:p>
                <a:pPr marL="0" marR="0" algn="just">
                  <a:lnSpc>
                    <a:spcPct val="107000"/>
                  </a:lnSpc>
                  <a:spcBef>
                    <a:spcPts val="0"/>
                  </a:spcBef>
                  <a:spcAft>
                    <a:spcPts val="800"/>
                  </a:spcAft>
                </a:pPr>
                <a:r>
                  <a:rPr lang="en-IN" sz="1600" dirty="0">
                    <a:effectLst/>
                    <a:ea typeface="Calibri" panose="020F0502020204030204" pitchFamily="34" charset="0"/>
                  </a:rPr>
                  <a:t> A</a:t>
                </a:r>
                <a:r>
                  <a:rPr lang="en-IN" sz="1600" baseline="-25000" dirty="0">
                    <a:effectLst/>
                    <a:ea typeface="Calibri" panose="020F0502020204030204" pitchFamily="34" charset="0"/>
                  </a:rPr>
                  <a:t>C</a:t>
                </a:r>
                <a:r>
                  <a:rPr lang="en-IN" sz="1600" dirty="0">
                    <a:effectLst/>
                    <a:ea typeface="Calibri" panose="020F0502020204030204" pitchFamily="34" charset="0"/>
                  </a:rPr>
                  <a:t> = A – BK,    </a:t>
                </a:r>
                <a:r>
                  <a:rPr lang="en-IN" sz="1600" dirty="0" err="1">
                    <a:effectLst/>
                    <a:ea typeface="Calibri" panose="020F0502020204030204" pitchFamily="34" charset="0"/>
                  </a:rPr>
                  <a:t>A</a:t>
                </a:r>
                <a:r>
                  <a:rPr lang="en-IN" sz="1600" baseline="-25000" dirty="0" err="1">
                    <a:effectLst/>
                    <a:ea typeface="Calibri" panose="020F0502020204030204" pitchFamily="34" charset="0"/>
                  </a:rPr>
                  <a:t>cγ</a:t>
                </a:r>
                <a:r>
                  <a:rPr lang="en-IN" sz="1600" dirty="0">
                    <a:effectLst/>
                    <a:ea typeface="Calibri" panose="020F0502020204030204" pitchFamily="34" charset="0"/>
                  </a:rPr>
                  <a:t> = A – (1 – γ</a:t>
                </a:r>
                <a:r>
                  <a:rPr lang="en-IN" sz="1600" baseline="30000" dirty="0">
                    <a:effectLst/>
                    <a:ea typeface="Calibri" panose="020F0502020204030204" pitchFamily="34" charset="0"/>
                  </a:rPr>
                  <a:t>-2</a:t>
                </a:r>
                <a:r>
                  <a:rPr lang="en-IN" sz="1600" dirty="0">
                    <a:effectLst/>
                    <a:ea typeface="Calibri" panose="020F0502020204030204" pitchFamily="34" charset="0"/>
                  </a:rPr>
                  <a:t>) BK </a:t>
                </a:r>
              </a:p>
              <a:p>
                <a:pPr marL="0" marR="0" algn="just">
                  <a:lnSpc>
                    <a:spcPct val="107000"/>
                  </a:lnSpc>
                  <a:spcBef>
                    <a:spcPts val="0"/>
                  </a:spcBef>
                  <a:spcAft>
                    <a:spcPts val="800"/>
                  </a:spcAft>
                </a:pPr>
                <a:r>
                  <a:rPr lang="en-IN" sz="1600" dirty="0"/>
                  <a:t>Hamiltonian Matrix - </a:t>
                </a:r>
                <a:r>
                  <a:rPr lang="en-IN" sz="1600" dirty="0">
                    <a:effectLst/>
                    <a:ea typeface="Times New Roman" panose="02020603050405020304" pitchFamily="18" charset="0"/>
                  </a:rPr>
                  <a:t> </a:t>
                </a:r>
                <a14:m>
                  <m:oMath xmlns:m="http://schemas.openxmlformats.org/officeDocument/2006/math">
                    <m:d>
                      <m:dPr>
                        <m:begChr m:val="["/>
                        <m:endChr m:val="]"/>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600" i="1">
                                  <a:effectLst/>
                                  <a:latin typeface="Cambria Math" panose="02040503050406030204" pitchFamily="18" charset="0"/>
                                  <a:ea typeface="Times New Roman" panose="02020603050405020304" pitchFamily="18" charset="0"/>
                                  <a:cs typeface="Calibri" panose="020F0502020204030204" pitchFamily="34" charset="0"/>
                                </a:rPr>
                                <m:t>𝐴</m:t>
                              </m:r>
                              <m:r>
                                <a:rPr lang="en-IN" sz="1600" i="1">
                                  <a:effectLst/>
                                  <a:latin typeface="Cambria Math" panose="02040503050406030204" pitchFamily="18" charset="0"/>
                                  <a:ea typeface="Times New Roman" panose="02020603050405020304" pitchFamily="18" charset="0"/>
                                  <a:cs typeface="Calibri" panose="020F0502020204030204" pitchFamily="34" charset="0"/>
                                </a:rPr>
                                <m:t>−</m:t>
                              </m:r>
                              <m:r>
                                <a:rPr lang="en-IN" sz="1600" i="1">
                                  <a:effectLst/>
                                  <a:latin typeface="Cambria Math" panose="02040503050406030204" pitchFamily="18" charset="0"/>
                                  <a:ea typeface="Times New Roman" panose="02020603050405020304" pitchFamily="18" charset="0"/>
                                  <a:cs typeface="Calibri" panose="020F0502020204030204" pitchFamily="34" charset="0"/>
                                </a:rPr>
                                <m:t>𝐵𝐾</m:t>
                              </m:r>
                            </m:e>
                            <m:e>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600" i="1">
                                      <a:effectLst/>
                                      <a:latin typeface="Cambria Math" panose="02040503050406030204" pitchFamily="18" charset="0"/>
                                      <a:ea typeface="Times New Roman" panose="02020603050405020304" pitchFamily="18" charset="0"/>
                                      <a:cs typeface="Calibri" panose="020F0502020204030204" pitchFamily="34" charset="0"/>
                                    </a:rPr>
                                    <m:t>𝛾</m:t>
                                  </m:r>
                                </m:e>
                                <m:sup>
                                  <m:r>
                                    <a:rPr lang="en-IN" sz="1600" i="1">
                                      <a:effectLst/>
                                      <a:latin typeface="Cambria Math" panose="02040503050406030204" pitchFamily="18" charset="0"/>
                                      <a:ea typeface="Times New Roman" panose="02020603050405020304" pitchFamily="18" charset="0"/>
                                      <a:cs typeface="Calibri" panose="020F0502020204030204" pitchFamily="34" charset="0"/>
                                    </a:rPr>
                                    <m:t>−</m:t>
                                  </m:r>
                                  <m:r>
                                    <a:rPr lang="en-IN" sz="16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IN" sz="1600" i="1">
                                  <a:effectLst/>
                                  <a:latin typeface="Cambria Math" panose="02040503050406030204" pitchFamily="18" charset="0"/>
                                  <a:ea typeface="Times New Roman" panose="02020603050405020304" pitchFamily="18" charset="0"/>
                                  <a:cs typeface="Calibri" panose="020F0502020204030204" pitchFamily="34" charset="0"/>
                                </a:rPr>
                                <m:t>𝐵</m:t>
                              </m:r>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600" i="1">
                                      <a:effectLst/>
                                      <a:latin typeface="Cambria Math" panose="02040503050406030204" pitchFamily="18" charset="0"/>
                                      <a:ea typeface="Times New Roman" panose="02020603050405020304" pitchFamily="18" charset="0"/>
                                      <a:cs typeface="Calibri" panose="020F0502020204030204" pitchFamily="34" charset="0"/>
                                    </a:rPr>
                                    <m:t>𝐵</m:t>
                                  </m:r>
                                </m:e>
                                <m:sup>
                                  <m:r>
                                    <a:rPr lang="en-IN" sz="1600" i="1">
                                      <a:effectLst/>
                                      <a:latin typeface="Cambria Math" panose="02040503050406030204" pitchFamily="18" charset="0"/>
                                      <a:ea typeface="Times New Roman" panose="02020603050405020304" pitchFamily="18" charset="0"/>
                                      <a:cs typeface="Calibri" panose="020F0502020204030204" pitchFamily="34" charset="0"/>
                                    </a:rPr>
                                    <m:t>𝑇</m:t>
                                  </m:r>
                                </m:sup>
                              </m:sSup>
                            </m:e>
                          </m:mr>
                          <m:mr>
                            <m:e>
                              <m:d>
                                <m:dPr>
                                  <m:begChr m:val="["/>
                                  <m:endChr m:val="]"/>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600" i="1">
                                            <a:effectLst/>
                                            <a:latin typeface="Cambria Math" panose="02040503050406030204" pitchFamily="18" charset="0"/>
                                            <a:ea typeface="Times New Roman" panose="02020603050405020304" pitchFamily="18" charset="0"/>
                                            <a:cs typeface="Calibri" panose="020F0502020204030204" pitchFamily="34" charset="0"/>
                                          </a:rPr>
                                          <m:t>𝐼</m:t>
                                        </m:r>
                                      </m:e>
                                    </m:mr>
                                    <m:mr>
                                      <m:e>
                                        <m:r>
                                          <a:rPr lang="en-IN" sz="1600" i="1">
                                            <a:effectLst/>
                                            <a:latin typeface="Cambria Math" panose="02040503050406030204" pitchFamily="18" charset="0"/>
                                            <a:ea typeface="Times New Roman" panose="02020603050405020304" pitchFamily="18" charset="0"/>
                                            <a:cs typeface="Calibri" panose="020F0502020204030204" pitchFamily="34" charset="0"/>
                                          </a:rPr>
                                          <m:t>−</m:t>
                                        </m:r>
                                        <m:r>
                                          <a:rPr lang="en-IN" sz="1600" i="1">
                                            <a:effectLst/>
                                            <a:latin typeface="Cambria Math" panose="02040503050406030204" pitchFamily="18" charset="0"/>
                                            <a:ea typeface="Times New Roman" panose="02020603050405020304" pitchFamily="18" charset="0"/>
                                            <a:cs typeface="Calibri" panose="020F0502020204030204" pitchFamily="34" charset="0"/>
                                          </a:rPr>
                                          <m:t>𝐾</m:t>
                                        </m:r>
                                      </m:e>
                                    </m:mr>
                                  </m:m>
                                </m:e>
                              </m:d>
                            </m:e>
                            <m:e>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600" i="1">
                                      <a:effectLst/>
                                      <a:latin typeface="Cambria Math" panose="02040503050406030204" pitchFamily="18" charset="0"/>
                                      <a:ea typeface="Times New Roman" panose="02020603050405020304" pitchFamily="18" charset="0"/>
                                      <a:cs typeface="Calibri" panose="020F0502020204030204" pitchFamily="34" charset="0"/>
                                    </a:rPr>
                                    <m:t>−(</m:t>
                                  </m:r>
                                  <m:r>
                                    <a:rPr lang="en-IN" sz="1600" i="1">
                                      <a:effectLst/>
                                      <a:latin typeface="Cambria Math" panose="02040503050406030204" pitchFamily="18" charset="0"/>
                                      <a:ea typeface="Times New Roman" panose="02020603050405020304" pitchFamily="18" charset="0"/>
                                      <a:cs typeface="Calibri" panose="020F0502020204030204" pitchFamily="34" charset="0"/>
                                    </a:rPr>
                                    <m:t>𝐴</m:t>
                                  </m:r>
                                  <m:r>
                                    <a:rPr lang="en-IN" sz="1600" i="1">
                                      <a:effectLst/>
                                      <a:latin typeface="Cambria Math" panose="02040503050406030204" pitchFamily="18" charset="0"/>
                                      <a:ea typeface="Times New Roman" panose="02020603050405020304" pitchFamily="18" charset="0"/>
                                      <a:cs typeface="Calibri" panose="020F0502020204030204" pitchFamily="34" charset="0"/>
                                    </a:rPr>
                                    <m:t>−</m:t>
                                  </m:r>
                                  <m:r>
                                    <a:rPr lang="en-IN" sz="1600" i="1">
                                      <a:effectLst/>
                                      <a:latin typeface="Cambria Math" panose="02040503050406030204" pitchFamily="18" charset="0"/>
                                      <a:ea typeface="Times New Roman" panose="02020603050405020304" pitchFamily="18" charset="0"/>
                                      <a:cs typeface="Calibri" panose="020F0502020204030204" pitchFamily="34" charset="0"/>
                                    </a:rPr>
                                    <m:t>𝐵𝐾</m:t>
                                  </m:r>
                                  <m:r>
                                    <a:rPr lang="en-IN" sz="1600" i="1">
                                      <a:effectLst/>
                                      <a:latin typeface="Cambria Math" panose="02040503050406030204" pitchFamily="18" charset="0"/>
                                      <a:ea typeface="Times New Roman" panose="02020603050405020304" pitchFamily="18" charset="0"/>
                                      <a:cs typeface="Calibri" panose="020F0502020204030204" pitchFamily="34" charset="0"/>
                                    </a:rPr>
                                    <m:t>)</m:t>
                                  </m:r>
                                </m:e>
                                <m:sup>
                                  <m:r>
                                    <a:rPr lang="en-IN" sz="1600" i="1">
                                      <a:effectLst/>
                                      <a:latin typeface="Cambria Math" panose="02040503050406030204" pitchFamily="18" charset="0"/>
                                      <a:ea typeface="Times New Roman" panose="02020603050405020304" pitchFamily="18" charset="0"/>
                                      <a:cs typeface="Calibri" panose="020F0502020204030204" pitchFamily="34" charset="0"/>
                                    </a:rPr>
                                    <m:t>𝑇</m:t>
                                  </m:r>
                                </m:sup>
                              </m:sSup>
                            </m:e>
                          </m:mr>
                        </m:m>
                      </m:e>
                    </m:d>
                  </m:oMath>
                </a14:m>
                <a:endParaRPr lang="en-US" sz="1600" dirty="0"/>
              </a:p>
            </p:txBody>
          </p:sp>
        </mc:Choice>
        <mc:Fallback>
          <p:sp>
            <p:nvSpPr>
              <p:cNvPr id="11" name="Content Placeholder 2">
                <a:extLst>
                  <a:ext uri="{FF2B5EF4-FFF2-40B4-BE49-F238E27FC236}">
                    <a16:creationId xmlns:a16="http://schemas.microsoft.com/office/drawing/2014/main" id="{3BC7DCCF-3AE8-4FC0-B1AF-936E971F9D1B}"/>
                  </a:ext>
                </a:extLst>
              </p:cNvPr>
              <p:cNvSpPr>
                <a:spLocks noGrp="1" noRot="1" noChangeAspect="1" noMove="1" noResize="1" noEditPoints="1" noAdjustHandles="1" noChangeArrowheads="1" noChangeShapeType="1" noTextEdit="1"/>
              </p:cNvSpPr>
              <p:nvPr>
                <p:ph sz="half" idx="1"/>
              </p:nvPr>
            </p:nvSpPr>
            <p:spPr>
              <a:xfrm>
                <a:off x="1593436" y="1600200"/>
                <a:ext cx="4814586" cy="4572000"/>
              </a:xfrm>
              <a:blipFill>
                <a:blip r:embed="rId3"/>
                <a:stretch>
                  <a:fillRect l="-886" t="-1467" r="-759"/>
                </a:stretch>
              </a:blipFill>
            </p:spPr>
            <p:txBody>
              <a:bodyPr/>
              <a:lstStyle/>
              <a:p>
                <a:r>
                  <a:rPr lang="en-IN">
                    <a:noFill/>
                  </a:rPr>
                  <a:t> </a:t>
                </a:r>
              </a:p>
            </p:txBody>
          </p:sp>
        </mc:Fallback>
      </mc:AlternateContent>
      <p:pic>
        <p:nvPicPr>
          <p:cNvPr id="4" name="Picture 3" descr="Diagram&#10;&#10;Description automatically generated">
            <a:extLst>
              <a:ext uri="{FF2B5EF4-FFF2-40B4-BE49-F238E27FC236}">
                <a16:creationId xmlns:a16="http://schemas.microsoft.com/office/drawing/2014/main" id="{90956460-0EF4-49FD-B48F-8536FA673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334097" y="1447798"/>
            <a:ext cx="3078652" cy="2438402"/>
          </a:xfrm>
          <a:prstGeom prst="rect">
            <a:avLst/>
          </a:prstGeom>
          <a:noFill/>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0217D7-5D7C-4C02-B73A-113BF6611DD6}"/>
                  </a:ext>
                </a:extLst>
              </p:cNvPr>
              <p:cNvSpPr txBox="1"/>
              <p:nvPr/>
            </p:nvSpPr>
            <p:spPr>
              <a:xfrm>
                <a:off x="6551612" y="4812987"/>
                <a:ext cx="5181600" cy="841064"/>
              </a:xfrm>
              <a:prstGeom prst="rect">
                <a:avLst/>
              </a:prstGeom>
              <a:noFill/>
            </p:spPr>
            <p:txBody>
              <a:bodyPr wrap="square" rtlCol="0">
                <a:spAutoFit/>
              </a:bodyPr>
              <a:lstStyle/>
              <a:p>
                <a:r>
                  <a:rPr lang="en-IN" sz="1600" dirty="0"/>
                  <a:t>Using Heuristic iteration algorithm,</a:t>
                </a:r>
              </a:p>
              <a:p>
                <a:endParaRPr lang="en-IN" sz="1600" dirty="0"/>
              </a:p>
              <a:p>
                <a14:m>
                  <m:oMath xmlns:m="http://schemas.openxmlformats.org/officeDocument/2006/math">
                    <m:sSubSup>
                      <m:sSubSupPr>
                        <m:ctrlPr>
                          <a:rPr lang="en-IN" sz="1600" i="1" baseline="30000" smtClean="0">
                            <a:effectLst/>
                            <a:latin typeface="Cambria Math" panose="02040503050406030204" pitchFamily="18" charset="0"/>
                            <a:cs typeface="Calibri" panose="020F0502020204030204" pitchFamily="34" charset="0"/>
                          </a:rPr>
                        </m:ctrlPr>
                      </m:sSubSupPr>
                      <m:e>
                        <m:r>
                          <a:rPr lang="en-IN" sz="1600" i="1" baseline="30000">
                            <a:effectLst/>
                            <a:latin typeface="Cambria Math" panose="02040503050406030204" pitchFamily="18" charset="0"/>
                            <a:ea typeface="Calibri" panose="020F0502020204030204" pitchFamily="34" charset="0"/>
                            <a:cs typeface="Calibri" panose="020F0502020204030204" pitchFamily="34" charset="0"/>
                          </a:rPr>
                          <m:t>𝐴</m:t>
                        </m:r>
                      </m:e>
                      <m:sub>
                        <m:r>
                          <a:rPr lang="en-IN" sz="1600" i="1" baseline="30000">
                            <a:effectLst/>
                            <a:latin typeface="Cambria Math" panose="02040503050406030204" pitchFamily="18" charset="0"/>
                            <a:ea typeface="Calibri" panose="020F0502020204030204" pitchFamily="34" charset="0"/>
                            <a:cs typeface="Calibri" panose="020F0502020204030204" pitchFamily="34" charset="0"/>
                          </a:rPr>
                          <m:t>𝐶</m:t>
                        </m:r>
                        <m:r>
                          <a:rPr lang="en-IN" sz="1600" i="1" baseline="30000">
                            <a:effectLst/>
                            <a:latin typeface="Cambria Math" panose="02040503050406030204" pitchFamily="18" charset="0"/>
                            <a:ea typeface="Calibri" panose="020F0502020204030204" pitchFamily="34" charset="0"/>
                            <a:cs typeface="Calibri" panose="020F0502020204030204" pitchFamily="34" charset="0"/>
                          </a:rPr>
                          <m:t>𝛾</m:t>
                        </m:r>
                        <m:r>
                          <a:rPr lang="en-IN" sz="1600" i="1" baseline="30000">
                            <a:effectLst/>
                            <a:latin typeface="Cambria Math" panose="02040503050406030204" pitchFamily="18" charset="0"/>
                            <a:ea typeface="Calibri" panose="020F0502020204030204" pitchFamily="34" charset="0"/>
                            <a:cs typeface="Calibri" panose="020F0502020204030204" pitchFamily="34" charset="0"/>
                          </a:rPr>
                          <m:t>𝑗</m:t>
                        </m:r>
                      </m:sub>
                      <m:sup>
                        <m:r>
                          <a:rPr lang="en-IN" sz="1600" i="1" baseline="30000">
                            <a:effectLst/>
                            <a:latin typeface="Cambria Math" panose="02040503050406030204" pitchFamily="18" charset="0"/>
                            <a:ea typeface="Calibri" panose="020F0502020204030204" pitchFamily="34" charset="0"/>
                            <a:cs typeface="Calibri" panose="020F0502020204030204" pitchFamily="34" charset="0"/>
                          </a:rPr>
                          <m:t>𝑇</m:t>
                        </m:r>
                      </m:sup>
                    </m:sSubSup>
                  </m:oMath>
                </a14:m>
                <a:r>
                  <a:rPr lang="en-IN" sz="1600" baseline="30000" dirty="0">
                    <a:effectLst/>
                    <a:ea typeface="Times New Roman" panose="02020603050405020304" pitchFamily="18" charset="0"/>
                  </a:rPr>
                  <a:t> </a:t>
                </a:r>
                <a:r>
                  <a:rPr lang="en-IN" sz="1600" dirty="0">
                    <a:effectLst/>
                    <a:ea typeface="Calibri" panose="020F0502020204030204" pitchFamily="34" charset="0"/>
                  </a:rPr>
                  <a:t>P</a:t>
                </a:r>
                <a:r>
                  <a:rPr lang="en-IN" sz="1600" baseline="-25000" dirty="0">
                    <a:effectLst/>
                    <a:ea typeface="Calibri" panose="020F0502020204030204" pitchFamily="34" charset="0"/>
                  </a:rPr>
                  <a:t>j+1</a:t>
                </a:r>
                <a:r>
                  <a:rPr lang="en-IN" sz="1600" dirty="0">
                    <a:effectLst/>
                    <a:ea typeface="Calibri" panose="020F0502020204030204" pitchFamily="34" charset="0"/>
                  </a:rPr>
                  <a:t> + P</a:t>
                </a:r>
                <a:r>
                  <a:rPr lang="en-IN" sz="1600" baseline="-25000" dirty="0">
                    <a:effectLst/>
                    <a:ea typeface="Calibri" panose="020F0502020204030204" pitchFamily="34" charset="0"/>
                  </a:rPr>
                  <a:t>j+1</a:t>
                </a:r>
                <a:r>
                  <a:rPr lang="en-IN" sz="1600" dirty="0">
                    <a:effectLst/>
                    <a:ea typeface="Calibri" panose="020F0502020204030204" pitchFamily="34" charset="0"/>
                  </a:rPr>
                  <a:t>A</a:t>
                </a:r>
                <a:r>
                  <a:rPr lang="en-IN" sz="1600" baseline="-25000" dirty="0">
                    <a:effectLst/>
                    <a:ea typeface="Calibri" panose="020F0502020204030204" pitchFamily="34" charset="0"/>
                  </a:rPr>
                  <a:t>Cγj</a:t>
                </a:r>
                <a:r>
                  <a:rPr lang="en-IN" sz="1600" dirty="0">
                    <a:effectLst/>
                    <a:ea typeface="Calibri" panose="020F0502020204030204" pitchFamily="34" charset="0"/>
                  </a:rPr>
                  <a:t> + γ</a:t>
                </a:r>
                <a:r>
                  <a:rPr lang="en-IN" sz="1600" baseline="30000" dirty="0">
                    <a:effectLst/>
                    <a:ea typeface="Calibri" panose="020F0502020204030204" pitchFamily="34" charset="0"/>
                  </a:rPr>
                  <a:t>-2</a:t>
                </a:r>
                <a:r>
                  <a:rPr lang="en-IN" sz="1600" dirty="0">
                    <a:effectLst/>
                    <a:ea typeface="Calibri" panose="020F0502020204030204" pitchFamily="34" charset="0"/>
                  </a:rPr>
                  <a:t>P</a:t>
                </a:r>
                <a:r>
                  <a:rPr lang="en-IN" sz="1600" baseline="-25000" dirty="0">
                    <a:effectLst/>
                    <a:ea typeface="Calibri" panose="020F0502020204030204" pitchFamily="34" charset="0"/>
                  </a:rPr>
                  <a:t>j+1</a:t>
                </a:r>
                <a:r>
                  <a:rPr lang="en-IN" sz="1600" dirty="0">
                    <a:effectLst/>
                    <a:ea typeface="Calibri" panose="020F0502020204030204" pitchFamily="34" charset="0"/>
                  </a:rPr>
                  <a:t>BB</a:t>
                </a:r>
                <a:r>
                  <a:rPr lang="en-IN" sz="1600" baseline="30000" dirty="0">
                    <a:effectLst/>
                    <a:ea typeface="Calibri" panose="020F0502020204030204" pitchFamily="34" charset="0"/>
                  </a:rPr>
                  <a:t>T</a:t>
                </a:r>
                <a:r>
                  <a:rPr lang="en-IN" sz="1600" dirty="0">
                    <a:effectLst/>
                    <a:ea typeface="Calibri" panose="020F0502020204030204" pitchFamily="34" charset="0"/>
                  </a:rPr>
                  <a:t>P</a:t>
                </a:r>
                <a:r>
                  <a:rPr lang="en-IN" sz="1600" baseline="-25000" dirty="0">
                    <a:effectLst/>
                    <a:ea typeface="Calibri" panose="020F0502020204030204" pitchFamily="34" charset="0"/>
                  </a:rPr>
                  <a:t>j+1</a:t>
                </a:r>
                <a:r>
                  <a:rPr lang="en-IN" sz="1600" dirty="0">
                    <a:effectLst/>
                    <a:ea typeface="Calibri" panose="020F0502020204030204" pitchFamily="34" charset="0"/>
                  </a:rPr>
                  <a:t> + I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IN" sz="1600" dirty="0">
                    <a:effectLst/>
                    <a:ea typeface="Calibri" panose="020F0502020204030204" pitchFamily="34" charset="0"/>
                  </a:rPr>
                  <a:t> </a:t>
                </a:r>
                <a:r>
                  <a:rPr lang="en-IN" sz="1600" dirty="0" err="1">
                    <a:effectLst/>
                    <a:ea typeface="Calibri" panose="020F0502020204030204" pitchFamily="34" charset="0"/>
                  </a:rPr>
                  <a:t>P</a:t>
                </a:r>
                <a:r>
                  <a:rPr lang="en-IN" sz="1600" baseline="-25000" dirty="0" err="1">
                    <a:effectLst/>
                    <a:ea typeface="Calibri" panose="020F0502020204030204" pitchFamily="34" charset="0"/>
                  </a:rPr>
                  <a:t>j</a:t>
                </a:r>
                <a:r>
                  <a:rPr lang="en-IN" sz="1600" dirty="0" err="1">
                    <a:effectLst/>
                    <a:ea typeface="Calibri" panose="020F0502020204030204" pitchFamily="34" charset="0"/>
                  </a:rPr>
                  <a:t>BB</a:t>
                </a:r>
                <a:r>
                  <a:rPr lang="en-IN" sz="1600" baseline="30000" dirty="0" err="1">
                    <a:effectLst/>
                    <a:ea typeface="Calibri" panose="020F0502020204030204" pitchFamily="34" charset="0"/>
                  </a:rPr>
                  <a:t>T</a:t>
                </a:r>
                <a:r>
                  <a:rPr lang="en-IN" sz="1600" dirty="0" err="1">
                    <a:effectLst/>
                    <a:ea typeface="Calibri" panose="020F0502020204030204" pitchFamily="34" charset="0"/>
                  </a:rPr>
                  <a:t>P</a:t>
                </a:r>
                <a:r>
                  <a:rPr lang="en-IN" sz="1600" baseline="-25000" dirty="0" err="1">
                    <a:effectLst/>
                    <a:ea typeface="Calibri" panose="020F0502020204030204" pitchFamily="34" charset="0"/>
                  </a:rPr>
                  <a:t>j</a:t>
                </a:r>
                <a:r>
                  <a:rPr lang="en-IN" sz="1600" dirty="0">
                    <a:effectLst/>
                    <a:ea typeface="Calibri" panose="020F0502020204030204" pitchFamily="34" charset="0"/>
                  </a:rPr>
                  <a:t> = 0</a:t>
                </a:r>
                <a:endParaRPr lang="en-IN" sz="1600" dirty="0"/>
              </a:p>
            </p:txBody>
          </p:sp>
        </mc:Choice>
        <mc:Fallback xmlns="">
          <p:sp>
            <p:nvSpPr>
              <p:cNvPr id="2" name="TextBox 1">
                <a:extLst>
                  <a:ext uri="{FF2B5EF4-FFF2-40B4-BE49-F238E27FC236}">
                    <a16:creationId xmlns:a16="http://schemas.microsoft.com/office/drawing/2014/main" id="{350217D7-5D7C-4C02-B73A-113BF6611DD6}"/>
                  </a:ext>
                </a:extLst>
              </p:cNvPr>
              <p:cNvSpPr txBox="1">
                <a:spLocks noRot="1" noChangeAspect="1" noMove="1" noResize="1" noEditPoints="1" noAdjustHandles="1" noChangeArrowheads="1" noChangeShapeType="1" noTextEdit="1"/>
              </p:cNvSpPr>
              <p:nvPr/>
            </p:nvSpPr>
            <p:spPr>
              <a:xfrm>
                <a:off x="6551612" y="4812987"/>
                <a:ext cx="5181600" cy="841064"/>
              </a:xfrm>
              <a:prstGeom prst="rect">
                <a:avLst/>
              </a:prstGeom>
              <a:blipFill>
                <a:blip r:embed="rId5"/>
                <a:stretch>
                  <a:fillRect l="-706" t="-2174" b="-7971"/>
                </a:stretch>
              </a:blipFill>
            </p:spPr>
            <p:txBody>
              <a:bodyPr/>
              <a:lstStyle/>
              <a:p>
                <a:r>
                  <a:rPr lang="en-IN">
                    <a:noFill/>
                  </a:rPr>
                  <a:t> </a:t>
                </a:r>
              </a:p>
            </p:txBody>
          </p:sp>
        </mc:Fallback>
      </mc:AlternateContent>
    </p:spTree>
    <p:extLst>
      <p:ext uri="{BB962C8B-B14F-4D97-AF65-F5344CB8AC3E}">
        <p14:creationId xmlns:p14="http://schemas.microsoft.com/office/powerpoint/2010/main" val="1962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C049977-6EEC-4A6F-9417-026FBB035D2F}"/>
              </a:ext>
            </a:extLst>
          </p:cNvPr>
          <p:cNvSpPr>
            <a:spLocks noGrp="1"/>
          </p:cNvSpPr>
          <p:nvPr>
            <p:ph type="title"/>
          </p:nvPr>
        </p:nvSpPr>
        <p:spPr>
          <a:xfrm>
            <a:off x="1593436" y="177800"/>
            <a:ext cx="9782801" cy="1239837"/>
          </a:xfrm>
        </p:spPr>
        <p:txBody>
          <a:bodyPr/>
          <a:lstStyle/>
          <a:p>
            <a:r>
              <a:rPr lang="en-US" dirty="0"/>
              <a:t>Stability of Closed </a:t>
            </a:r>
            <a:r>
              <a:rPr lang="en-US"/>
              <a:t>Loop System</a:t>
            </a:r>
            <a:endParaRPr lang="en-US"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C7D429AD-F614-44D9-B8D7-BB1B23BA8760}"/>
                  </a:ext>
                </a:extLst>
              </p:cNvPr>
              <p:cNvSpPr>
                <a:spLocks noGrp="1"/>
              </p:cNvSpPr>
              <p:nvPr>
                <p:ph idx="1"/>
              </p:nvPr>
            </p:nvSpPr>
            <p:spPr>
              <a:xfrm>
                <a:off x="1593436" y="2362200"/>
                <a:ext cx="6558376" cy="3276600"/>
              </a:xfrm>
            </p:spPr>
            <p:txBody>
              <a:bodyPr/>
              <a:lstStyle/>
              <a:p>
                <a:r>
                  <a:rPr lang="en-US" sz="1800" dirty="0">
                    <a:effectLst/>
                    <a:latin typeface="Calibri" panose="020F0502020204030204" pitchFamily="34" charset="0"/>
                    <a:ea typeface="Times New Roman" panose="02020603050405020304" pitchFamily="18" charset="0"/>
                  </a:rPr>
                  <a:t>We test the stability of the </a:t>
                </a:r>
                <a:r>
                  <a:rPr lang="en-US" sz="1800" dirty="0">
                    <a:latin typeface="Calibri" panose="020F0502020204030204" pitchFamily="34" charset="0"/>
                    <a:ea typeface="Times New Roman" panose="02020603050405020304" pitchFamily="18" charset="0"/>
                  </a:rPr>
                  <a:t>system with both the control systems</a:t>
                </a:r>
                <a:endParaRPr lang="en-US" sz="1800" dirty="0">
                  <a:effectLst/>
                  <a:latin typeface="Calibri" panose="020F0502020204030204" pitchFamily="34" charset="0"/>
                  <a:ea typeface="Times New Roman" panose="02020603050405020304" pitchFamily="18" charset="0"/>
                </a:endParaRPr>
              </a:p>
              <a:p>
                <a:pPr>
                  <a:buFont typeface="Wingdings" panose="05000000000000000000" pitchFamily="2" charset="2"/>
                  <a:buChar char="q"/>
                </a:pPr>
                <a:r>
                  <a:rPr lang="en-US" sz="1800" dirty="0">
                    <a:latin typeface="Calibri" panose="020F0502020204030204" pitchFamily="34" charset="0"/>
                  </a:rPr>
                  <a:t>Nominal System</a:t>
                </a:r>
              </a:p>
              <a:p>
                <a:pPr>
                  <a:buFont typeface="Wingdings" panose="05000000000000000000" pitchFamily="2" charset="2"/>
                  <a:buChar char="q"/>
                </a:pPr>
                <a:r>
                  <a:rPr lang="en-US" sz="1800" dirty="0">
                    <a:latin typeface="Calibri" panose="020F0502020204030204" pitchFamily="34" charset="0"/>
                  </a:rPr>
                  <a:t>Non-Nominal System</a:t>
                </a:r>
              </a:p>
              <a:p>
                <a:pPr marL="0" indent="0">
                  <a:buNone/>
                </a:pPr>
                <a:endParaRPr lang="en-US" dirty="0"/>
              </a:p>
              <a:p>
                <a:pPr marL="0" indent="0">
                  <a:buNone/>
                </a:pPr>
                <a:r>
                  <a:rPr lang="en-US" sz="1800" dirty="0">
                    <a:effectLst/>
                    <a:latin typeface="Calibri" panose="020F0502020204030204" pitchFamily="34" charset="0"/>
                    <a:ea typeface="Times New Roman" panose="02020603050405020304" pitchFamily="18" charset="0"/>
                  </a:rPr>
                  <a:t>Error dynamics can be rewritten by substituting the value of </a:t>
                </a:r>
                <a:r>
                  <a:rPr lang="en-US" sz="1800" dirty="0">
                    <a:effectLst/>
                    <a:latin typeface="Cambria Math" panose="02040503050406030204" pitchFamily="18" charset="0"/>
                    <a:ea typeface="Times New Roman" panose="02020603050405020304" pitchFamily="18" charset="0"/>
                    <a:cs typeface="Calibri" panose="020F0502020204030204" pitchFamily="34" charset="0"/>
                  </a:rPr>
                  <a:t>f=</a:t>
                </a:r>
                <a14:m>
                  <m:oMath xmlns:m="http://schemas.openxmlformats.org/officeDocument/2006/math">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oMath>
                </a14:m>
                <a:r>
                  <a:rPr lang="en-US" sz="1800" dirty="0">
                    <a:effectLst/>
                    <a:latin typeface="Cambria Math" panose="02040503050406030204" pitchFamily="18" charset="0"/>
                    <a:ea typeface="Times New Roman" panose="02020603050405020304" pitchFamily="18" charset="0"/>
                    <a:cs typeface="Calibri" panose="020F0502020204030204" pitchFamily="34" charset="0"/>
                  </a:rPr>
                  <a:t>Ke</a:t>
                </a:r>
              </a:p>
              <a:p>
                <a:pPr marL="0" indent="0">
                  <a:buNone/>
                </a:pPr>
                <a:endParaRPr lang="en-US" sz="1800" dirty="0">
                  <a:effectLst/>
                  <a:latin typeface="Cambria Math" panose="02040503050406030204" pitchFamily="18" charset="0"/>
                  <a:ea typeface="Times New Roman" panose="020206030504050203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1800" i="1" smtClean="0">
                              <a:effectLst/>
                              <a:latin typeface="Cambria Math" panose="02040503050406030204" pitchFamily="18" charset="0"/>
                              <a:ea typeface="Times New Roman" panose="02020603050405020304" pitchFamily="18" charset="0"/>
                              <a:cs typeface="Calibri" panose="020F0502020204030204" pitchFamily="34" charset="0"/>
                            </a:rPr>
                          </m:ctrlPr>
                        </m:acc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𝑒</m:t>
                          </m:r>
                        </m:e>
                      </m:acc>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𝑐</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oMath>
                  </m:oMathPara>
                </a14:m>
                <a:endParaRPr lang="en-US" sz="1800" i="1" dirty="0">
                  <a:effectLst/>
                  <a:latin typeface="Cambria Math" panose="02040503050406030204" pitchFamily="18" charset="0"/>
                  <a:ea typeface="Times New Roman" panose="020206030504050203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𝑐</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𝐵𝐾</m:t>
                      </m:r>
                    </m:oMath>
                  </m:oMathPara>
                </a14:m>
                <a:endParaRPr lang="en-US" dirty="0"/>
              </a:p>
            </p:txBody>
          </p:sp>
        </mc:Choice>
        <mc:Fallback>
          <p:sp>
            <p:nvSpPr>
              <p:cNvPr id="11" name="Content Placeholder 2">
                <a:extLst>
                  <a:ext uri="{FF2B5EF4-FFF2-40B4-BE49-F238E27FC236}">
                    <a16:creationId xmlns:a16="http://schemas.microsoft.com/office/drawing/2014/main" id="{C7D429AD-F614-44D9-B8D7-BB1B23BA8760}"/>
                  </a:ext>
                </a:extLst>
              </p:cNvPr>
              <p:cNvSpPr>
                <a:spLocks noGrp="1" noRot="1" noChangeAspect="1" noMove="1" noResize="1" noEditPoints="1" noAdjustHandles="1" noChangeArrowheads="1" noChangeShapeType="1" noTextEdit="1"/>
              </p:cNvSpPr>
              <p:nvPr>
                <p:ph idx="1"/>
              </p:nvPr>
            </p:nvSpPr>
            <p:spPr>
              <a:xfrm>
                <a:off x="1593436" y="2362200"/>
                <a:ext cx="6558376" cy="3276600"/>
              </a:xfrm>
              <a:blipFill>
                <a:blip r:embed="rId2"/>
                <a:stretch>
                  <a:fillRect l="-929" t="-3166"/>
                </a:stretch>
              </a:blipFill>
            </p:spPr>
            <p:txBody>
              <a:bodyPr/>
              <a:lstStyle/>
              <a:p>
                <a:r>
                  <a:rPr lang="en-IN">
                    <a:noFill/>
                  </a:rPr>
                  <a:t> </a:t>
                </a:r>
              </a:p>
            </p:txBody>
          </p:sp>
        </mc:Fallback>
      </mc:AlternateContent>
    </p:spTree>
    <p:extLst>
      <p:ext uri="{BB962C8B-B14F-4D97-AF65-F5344CB8AC3E}">
        <p14:creationId xmlns:p14="http://schemas.microsoft.com/office/powerpoint/2010/main" val="114874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9524F8-C0F9-4951-9481-8CC21BE3D40C}"/>
              </a:ext>
            </a:extLst>
          </p:cNvPr>
          <p:cNvSpPr>
            <a:spLocks noGrp="1"/>
          </p:cNvSpPr>
          <p:nvPr>
            <p:ph type="title"/>
          </p:nvPr>
        </p:nvSpPr>
        <p:spPr>
          <a:xfrm>
            <a:off x="1065212" y="2057400"/>
            <a:ext cx="3293422" cy="1371600"/>
          </a:xfrm>
        </p:spPr>
        <p:txBody>
          <a:bodyPr/>
          <a:lstStyle/>
          <a:p>
            <a:r>
              <a:rPr lang="en-IN" sz="1800" b="1" dirty="0">
                <a:solidFill>
                  <a:srgbClr val="333333"/>
                </a:solidFill>
                <a:effectLst/>
                <a:latin typeface="FormataOTFMdIt"/>
                <a:ea typeface="Calibri" panose="020F0502020204030204" pitchFamily="34" charset="0"/>
                <a:cs typeface="FormataOTFMdIt"/>
              </a:rPr>
              <a:t>A. NOMINAL SYSTEM</a:t>
            </a:r>
            <a:endParaRPr lang="en-US" dirty="0"/>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AD72D87A-F9C8-4C35-8F82-43AF22811DBA}"/>
                  </a:ext>
                </a:extLst>
              </p:cNvPr>
              <p:cNvSpPr>
                <a:spLocks noGrp="1"/>
              </p:cNvSpPr>
              <p:nvPr>
                <p:ph idx="1"/>
              </p:nvPr>
            </p:nvSpPr>
            <p:spPr>
              <a:xfrm>
                <a:off x="5180251" y="482600"/>
                <a:ext cx="6195986" cy="5689600"/>
              </a:xfrm>
            </p:spPr>
            <p:txBody>
              <a:bodyPr>
                <a:normAutofit/>
              </a:bodyPr>
              <a:lstStyle/>
              <a:p>
                <a:pPr algn="just"/>
                <a:r>
                  <a:rPr lang="en-US" sz="2000" dirty="0">
                    <a:solidFill>
                      <a:schemeClr val="tx1"/>
                    </a:solidFill>
                  </a:rPr>
                  <a:t>In this system, we don't consider lumped disturbances/uncertainties.</a:t>
                </a:r>
              </a:p>
              <a:p>
                <a:pPr algn="just"/>
                <a:r>
                  <a:rPr lang="en-US" sz="2000" dirty="0">
                    <a:solidFill>
                      <a:schemeClr val="tx1"/>
                    </a:solidFill>
                  </a:rPr>
                  <a:t>With proper choice of K, we can move the real part of all eigen values to the left half plane.</a:t>
                </a:r>
              </a:p>
              <a:p>
                <a:pPr algn="just"/>
                <a:r>
                  <a:rPr lang="en-US" sz="2000" dirty="0">
                    <a:solidFill>
                      <a:schemeClr val="tx1"/>
                    </a:solidFill>
                  </a:rPr>
                  <a:t>The quadratic Lyapunov function for the system will be,</a:t>
                </a:r>
              </a:p>
              <a:p>
                <a:pPr algn="just"/>
                <a:r>
                  <a:rPr lang="en-IN" sz="2000" dirty="0">
                    <a:solidFill>
                      <a:schemeClr val="tx1"/>
                    </a:solidFill>
                    <a:effectLst/>
                    <a:latin typeface="Cambria Math" panose="02040503050406030204" pitchFamily="18" charset="0"/>
                    <a:ea typeface="Calibri" panose="020F0502020204030204" pitchFamily="34" charset="0"/>
                    <a:cs typeface="FormataOTFMdIt"/>
                  </a:rPr>
                  <a:t>V = </a:t>
                </a:r>
                <a:r>
                  <a:rPr lang="en-IN" sz="2000" dirty="0" err="1">
                    <a:solidFill>
                      <a:schemeClr val="tx1"/>
                    </a:solidFill>
                    <a:effectLst/>
                    <a:latin typeface="Cambria Math" panose="02040503050406030204" pitchFamily="18" charset="0"/>
                    <a:ea typeface="Calibri" panose="020F0502020204030204" pitchFamily="34" charset="0"/>
                    <a:cs typeface="FormataOTFMdIt"/>
                  </a:rPr>
                  <a:t>e</a:t>
                </a:r>
                <a:r>
                  <a:rPr lang="en-IN" sz="2000" baseline="30000" dirty="0" err="1">
                    <a:solidFill>
                      <a:schemeClr val="tx1"/>
                    </a:solidFill>
                    <a:effectLst/>
                    <a:latin typeface="Cambria Math" panose="02040503050406030204" pitchFamily="18" charset="0"/>
                    <a:ea typeface="Calibri" panose="020F0502020204030204" pitchFamily="34" charset="0"/>
                    <a:cs typeface="FormataOTFMdIt"/>
                  </a:rPr>
                  <a:t>T</a:t>
                </a:r>
                <a:r>
                  <a:rPr lang="en-IN" sz="2000" dirty="0" err="1">
                    <a:solidFill>
                      <a:schemeClr val="tx1"/>
                    </a:solidFill>
                    <a:effectLst/>
                    <a:latin typeface="Cambria Math" panose="02040503050406030204" pitchFamily="18" charset="0"/>
                    <a:ea typeface="Calibri" panose="020F0502020204030204" pitchFamily="34" charset="0"/>
                    <a:cs typeface="FormataOTFMdIt"/>
                  </a:rPr>
                  <a:t>Ye</a:t>
                </a:r>
                <a:r>
                  <a:rPr lang="en-IN" sz="2000" dirty="0">
                    <a:solidFill>
                      <a:schemeClr val="tx1"/>
                    </a:solidFill>
                    <a:effectLst/>
                    <a:latin typeface="Cambria Math" panose="02040503050406030204" pitchFamily="18" charset="0"/>
                    <a:ea typeface="Calibri" panose="020F0502020204030204" pitchFamily="34" charset="0"/>
                    <a:cs typeface="FormataOTFMdIt"/>
                  </a:rPr>
                  <a:t>,    Y = Y</a:t>
                </a:r>
                <a:r>
                  <a:rPr lang="en-IN" sz="2000" baseline="30000" dirty="0">
                    <a:solidFill>
                      <a:schemeClr val="tx1"/>
                    </a:solidFill>
                    <a:effectLst/>
                    <a:latin typeface="Cambria Math" panose="02040503050406030204" pitchFamily="18" charset="0"/>
                    <a:ea typeface="Calibri" panose="020F0502020204030204" pitchFamily="34" charset="0"/>
                    <a:cs typeface="FormataOTFMdIt"/>
                  </a:rPr>
                  <a:t>T </a:t>
                </a:r>
                <a:r>
                  <a:rPr lang="en-IN" sz="2000" dirty="0">
                    <a:solidFill>
                      <a:schemeClr val="tx1"/>
                    </a:solidFill>
                    <a:effectLst/>
                    <a:latin typeface="Cambria Math" panose="02040503050406030204" pitchFamily="18" charset="0"/>
                    <a:ea typeface="Calibri" panose="020F0502020204030204" pitchFamily="34" charset="0"/>
                    <a:cs typeface="FormataOTFMdIt"/>
                  </a:rPr>
                  <a:t> &gt; 0</a:t>
                </a:r>
              </a:p>
              <a:p>
                <a:pPr algn="just"/>
                <a14:m>
                  <m:oMath xmlns:m="http://schemas.openxmlformats.org/officeDocument/2006/math">
                    <m:acc>
                      <m:accPr>
                        <m:chr m:val="̇"/>
                        <m:ctrlPr>
                          <a:rPr lang="en-IN" sz="2000" i="1" smtClean="0">
                            <a:solidFill>
                              <a:schemeClr val="tx1"/>
                            </a:solidFill>
                            <a:effectLst/>
                            <a:latin typeface="Cambria Math" panose="02040503050406030204" pitchFamily="18" charset="0"/>
                            <a:cs typeface="Calibri" panose="020F0502020204030204" pitchFamily="34" charset="0"/>
                          </a:rPr>
                        </m:ctrlPr>
                      </m:acc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𝑉</m:t>
                        </m:r>
                      </m:e>
                    </m:acc>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sz="2000" i="1">
                            <a:solidFill>
                              <a:schemeClr val="tx1"/>
                            </a:solidFill>
                            <a:effectLst/>
                            <a:latin typeface="Cambria Math" panose="02040503050406030204" pitchFamily="18" charset="0"/>
                            <a:cs typeface="Calibri" panose="020F0502020204030204" pitchFamily="34" charset="0"/>
                          </a:rPr>
                        </m:ctrlPr>
                      </m:sSup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𝑇</m:t>
                        </m:r>
                      </m:sup>
                    </m:sSup>
                    <m:d>
                      <m:dPr>
                        <m:ctrlPr>
                          <a:rPr lang="en-IN" sz="2000" i="1">
                            <a:solidFill>
                              <a:schemeClr val="tx1"/>
                            </a:solidFill>
                            <a:effectLst/>
                            <a:latin typeface="Cambria Math" panose="02040503050406030204" pitchFamily="18" charset="0"/>
                            <a:cs typeface="Calibri" panose="020F0502020204030204" pitchFamily="34" charset="0"/>
                          </a:rPr>
                        </m:ctrlPr>
                      </m:dPr>
                      <m:e>
                        <m:sSubSup>
                          <m:sSubSupPr>
                            <m:ctrlPr>
                              <a:rPr lang="en-IN" sz="2000" i="1">
                                <a:solidFill>
                                  <a:schemeClr val="tx1"/>
                                </a:solidFill>
                                <a:effectLst/>
                                <a:latin typeface="Cambria Math" panose="02040503050406030204" pitchFamily="18" charset="0"/>
                                <a:cs typeface="Calibri" panose="020F0502020204030204" pitchFamily="34" charset="0"/>
                              </a:rPr>
                            </m:ctrlPr>
                          </m:sSubSup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𝑇</m:t>
                            </m:r>
                          </m:sup>
                        </m:sSub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sSub>
                          <m:sSubPr>
                            <m:ctrlPr>
                              <a:rPr lang="en-IN" sz="2000" i="1">
                                <a:solidFill>
                                  <a:schemeClr val="tx1"/>
                                </a:solidFill>
                                <a:effectLst/>
                                <a:latin typeface="Cambria Math" panose="02040503050406030204" pitchFamily="18" charset="0"/>
                                <a:cs typeface="Calibri" panose="020F0502020204030204" pitchFamily="34" charset="0"/>
                              </a:rPr>
                            </m:ctrlPr>
                          </m:sSubP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Sub>
                      </m:e>
                    </m:d>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sz="2000" i="1">
                            <a:solidFill>
                              <a:schemeClr val="tx1"/>
                            </a:solidFill>
                            <a:effectLst/>
                            <a:latin typeface="Cambria Math" panose="02040503050406030204" pitchFamily="18" charset="0"/>
                            <a:cs typeface="Calibri" panose="020F0502020204030204" pitchFamily="34" charset="0"/>
                          </a:rPr>
                        </m:ctrlPr>
                      </m:sSupPr>
                      <m:e>
                        <m:d>
                          <m:dPr>
                            <m:begChr m:val="‖"/>
                            <m:endChr m:val="‖"/>
                            <m:ctrlPr>
                              <a:rPr lang="en-IN" sz="2000" i="1">
                                <a:solidFill>
                                  <a:schemeClr val="tx1"/>
                                </a:solidFill>
                                <a:effectLst/>
                                <a:latin typeface="Cambria Math" panose="02040503050406030204" pitchFamily="18" charset="0"/>
                                <a:cs typeface="Calibri" panose="020F0502020204030204" pitchFamily="34" charset="0"/>
                              </a:rPr>
                            </m:ctrlPr>
                          </m:dPr>
                          <m:e>
                            <m:m>
                              <m:mPr>
                                <m:mcs>
                                  <m:mc>
                                    <m:mcPr>
                                      <m:count m:val="1"/>
                                      <m:mcJc m:val="center"/>
                                    </m:mcPr>
                                  </m:mc>
                                </m:mcs>
                                <m:ctrlPr>
                                  <a:rPr lang="en-IN" sz="2000" i="1">
                                    <a:solidFill>
                                      <a:schemeClr val="tx1"/>
                                    </a:solidFill>
                                    <a:effectLst/>
                                    <a:latin typeface="Cambria Math" panose="02040503050406030204" pitchFamily="18" charset="0"/>
                                    <a:cs typeface="Calibri" panose="020F0502020204030204" pitchFamily="34" charset="0"/>
                                  </a:rPr>
                                </m:ctrlPr>
                              </m:mPr>
                              <m:m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&lt;0,          ∀ </m:t>
                    </m:r>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 ≠0 </m:t>
                    </m:r>
                  </m:oMath>
                </a14:m>
                <a:endParaRPr lang="en-IN" sz="2000" dirty="0">
                  <a:solidFill>
                    <a:schemeClr val="tx1"/>
                  </a:solidFill>
                  <a:latin typeface="Cambria Math" panose="020405030504060302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1762760" algn="l"/>
                  </a:tabLst>
                </a:pPr>
                <a:r>
                  <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Lyapunov function satisfies the following inequalities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solidFill>
                      <a:schemeClr val="tx1"/>
                    </a:solidFill>
                    <a:effectLst/>
                    <a:latin typeface="Calibri" panose="020F0502020204030204" pitchFamily="34" charset="0"/>
                    <a:ea typeface="Times New Roman" panose="02020603050405020304" pitchFamily="18" charset="0"/>
                  </a:rPr>
                  <a:t>                                 </a:t>
                </a:r>
                <a14:m>
                  <m:oMath xmlns:m="http://schemas.openxmlformats.org/officeDocument/2006/math">
                    <m:sSup>
                      <m:sSupPr>
                        <m:ctrlPr>
                          <a:rPr lang="en-IN" sz="2000" i="1">
                            <a:solidFill>
                              <a:schemeClr val="tx1"/>
                            </a:solidFill>
                            <a:effectLst/>
                            <a:latin typeface="Cambria Math" panose="02040503050406030204" pitchFamily="18" charset="0"/>
                            <a:cs typeface="Calibri" panose="020F0502020204030204" pitchFamily="34" charset="0"/>
                          </a:rPr>
                        </m:ctrlPr>
                      </m:sSupPr>
                      <m:e>
                        <m:d>
                          <m:dPr>
                            <m:begChr m:val="‖"/>
                            <m:endChr m:val="‖"/>
                            <m:ctrlPr>
                              <a:rPr lang="en-IN" sz="2000" i="1">
                                <a:solidFill>
                                  <a:schemeClr val="tx1"/>
                                </a:solidFill>
                                <a:effectLst/>
                                <a:latin typeface="Cambria Math" panose="02040503050406030204" pitchFamily="18" charset="0"/>
                                <a:cs typeface="Calibri" panose="020F0502020204030204" pitchFamily="34" charset="0"/>
                              </a:rPr>
                            </m:ctrlPr>
                          </m:dPr>
                          <m:e>
                            <m:m>
                              <m:mPr>
                                <m:mcs>
                                  <m:mc>
                                    <m:mcPr>
                                      <m:count m:val="1"/>
                                      <m:mcJc m:val="center"/>
                                    </m:mcPr>
                                  </m:mc>
                                </m:mcs>
                                <m:ctrlPr>
                                  <a:rPr lang="en-IN" sz="2000" i="1">
                                    <a:solidFill>
                                      <a:schemeClr val="tx1"/>
                                    </a:solidFill>
                                    <a:effectLst/>
                                    <a:latin typeface="Cambria Math" panose="02040503050406030204" pitchFamily="18" charset="0"/>
                                    <a:cs typeface="Calibri" panose="020F0502020204030204" pitchFamily="34" charset="0"/>
                                  </a:rPr>
                                </m:ctrlPr>
                              </m:mPr>
                              <m:m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bar>
                      <m:bar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bar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bar>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d>
                      <m:d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𝑉</m:t>
                    </m:r>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 </m:t>
                    </m:r>
                    <m:acc>
                      <m:accPr>
                        <m:chr m:val="̅"/>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sSup>
                      <m:sSupPr>
                        <m:ctrlPr>
                          <a:rPr lang="en-IN" sz="2000" i="1">
                            <a:solidFill>
                              <a:schemeClr val="tx1"/>
                            </a:solidFill>
                            <a:effectLst/>
                            <a:latin typeface="Cambria Math" panose="02040503050406030204" pitchFamily="18" charset="0"/>
                            <a:cs typeface="Calibri" panose="020F0502020204030204" pitchFamily="34" charset="0"/>
                          </a:rPr>
                        </m:ctrlPr>
                      </m:sSupPr>
                      <m:e>
                        <m:d>
                          <m:dPr>
                            <m:begChr m:val="‖"/>
                            <m:endChr m:val="‖"/>
                            <m:ctrlPr>
                              <a:rPr lang="en-IN" sz="2000" i="1">
                                <a:solidFill>
                                  <a:schemeClr val="tx1"/>
                                </a:solidFill>
                                <a:effectLst/>
                                <a:latin typeface="Cambria Math" panose="02040503050406030204" pitchFamily="18" charset="0"/>
                                <a:cs typeface="Calibri" panose="020F0502020204030204" pitchFamily="34" charset="0"/>
                              </a:rPr>
                            </m:ctrlPr>
                          </m:dPr>
                          <m:e>
                            <m:m>
                              <m:mPr>
                                <m:mcs>
                                  <m:mc>
                                    <m:mcPr>
                                      <m:count m:val="1"/>
                                      <m:mcJc m:val="center"/>
                                    </m:mcPr>
                                  </m:mc>
                                </m:mcs>
                                <m:ctrlPr>
                                  <a:rPr lang="en-IN" sz="2000" i="1">
                                    <a:solidFill>
                                      <a:schemeClr val="tx1"/>
                                    </a:solidFill>
                                    <a:effectLst/>
                                    <a:latin typeface="Cambria Math" panose="02040503050406030204" pitchFamily="18" charset="0"/>
                                    <a:cs typeface="Calibri" panose="020F0502020204030204" pitchFamily="34" charset="0"/>
                                  </a:rPr>
                                </m:ctrlPr>
                              </m:mPr>
                              <m:mr>
                                <m:e>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20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chemeClr val="tx1"/>
                    </a:solidFill>
                    <a:effectLst/>
                    <a:latin typeface="Calibri" panose="020F0502020204030204" pitchFamily="34" charset="0"/>
                    <a:ea typeface="Times New Roman" panose="02020603050405020304" pitchFamily="18" charset="0"/>
                  </a:rPr>
                  <a:t>Where </a:t>
                </a:r>
                <a14:m>
                  <m:oMath xmlns:m="http://schemas.openxmlformats.org/officeDocument/2006/math">
                    <m:bar>
                      <m:bar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bar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bar>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d>
                      <m:d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oMath>
                </a14:m>
                <a:r>
                  <a:rPr lang="en-IN" sz="2000" dirty="0">
                    <a:solidFill>
                      <a:schemeClr val="tx1"/>
                    </a:solidFill>
                    <a:effectLst/>
                    <a:latin typeface="Calibri" panose="020F0502020204030204" pitchFamily="34" charset="0"/>
                    <a:ea typeface="Times New Roman" panose="02020603050405020304" pitchFamily="18" charset="0"/>
                  </a:rPr>
                  <a:t> and </a:t>
                </a:r>
                <a14:m>
                  <m:oMath xmlns:m="http://schemas.openxmlformats.org/officeDocument/2006/math">
                    <m:acc>
                      <m:accPr>
                        <m:chr m:val="̅"/>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20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oMath>
                </a14:m>
                <a:r>
                  <a:rPr lang="en-IN" sz="2000" dirty="0">
                    <a:solidFill>
                      <a:schemeClr val="tx1"/>
                    </a:solidFill>
                    <a:effectLst/>
                    <a:latin typeface="Calibri" panose="020F0502020204030204" pitchFamily="34" charset="0"/>
                    <a:ea typeface="Times New Roman" panose="02020603050405020304" pitchFamily="18" charset="0"/>
                  </a:rPr>
                  <a:t> denote the minimum eigenvalue and maximum eigen value of Y</a:t>
                </a:r>
                <a:endParaRPr lang="en-US" sz="2000" dirty="0">
                  <a:solidFill>
                    <a:schemeClr val="tx1"/>
                  </a:solidFill>
                </a:endParaRPr>
              </a:p>
            </p:txBody>
          </p:sp>
        </mc:Choice>
        <mc:Fallback>
          <p:sp>
            <p:nvSpPr>
              <p:cNvPr id="10" name="Content Placeholder 2">
                <a:extLst>
                  <a:ext uri="{FF2B5EF4-FFF2-40B4-BE49-F238E27FC236}">
                    <a16:creationId xmlns:a16="http://schemas.microsoft.com/office/drawing/2014/main" id="{AD72D87A-F9C8-4C35-8F82-43AF22811DBA}"/>
                  </a:ext>
                </a:extLst>
              </p:cNvPr>
              <p:cNvSpPr>
                <a:spLocks noGrp="1" noRot="1" noChangeAspect="1" noMove="1" noResize="1" noEditPoints="1" noAdjustHandles="1" noChangeArrowheads="1" noChangeShapeType="1" noTextEdit="1"/>
              </p:cNvSpPr>
              <p:nvPr>
                <p:ph idx="1"/>
              </p:nvPr>
            </p:nvSpPr>
            <p:spPr>
              <a:xfrm>
                <a:off x="5180251" y="482600"/>
                <a:ext cx="6195986" cy="5689600"/>
              </a:xfrm>
              <a:blipFill>
                <a:blip r:embed="rId2"/>
                <a:stretch>
                  <a:fillRect l="-1280" t="-1713" r="-1575"/>
                </a:stretch>
              </a:blipFill>
            </p:spPr>
            <p:txBody>
              <a:bodyPr/>
              <a:lstStyle/>
              <a:p>
                <a:r>
                  <a:rPr lang="en-IN">
                    <a:noFill/>
                  </a:rPr>
                  <a:t> </a:t>
                </a:r>
              </a:p>
            </p:txBody>
          </p:sp>
        </mc:Fallback>
      </mc:AlternateContent>
    </p:spTree>
    <p:extLst>
      <p:ext uri="{BB962C8B-B14F-4D97-AF65-F5344CB8AC3E}">
        <p14:creationId xmlns:p14="http://schemas.microsoft.com/office/powerpoint/2010/main" val="312687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Unified SO(3) Approach to the Quadrotor Attitude Control Problem</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68914" y="2133600"/>
                <a:ext cx="7391400" cy="4038600"/>
              </a:xfrm>
            </p:spPr>
            <p:txBody>
              <a:bodyPr>
                <a:normAutofit lnSpcReduction="10000"/>
              </a:bodyPr>
              <a:lstStyle/>
              <a:p>
                <a:pPr marL="0" indent="0">
                  <a:buNone/>
                </a:pPr>
                <a:r>
                  <a:rPr lang="en-IN" sz="1800" dirty="0">
                    <a:effectLst/>
                    <a:latin typeface="Calibri" panose="020F0502020204030204" pitchFamily="34" charset="0"/>
                    <a:ea typeface="Calibri" panose="020F0502020204030204" pitchFamily="34" charset="0"/>
                  </a:rPr>
                  <a:t>The </a:t>
                </a:r>
                <a:r>
                  <a:rPr lang="en-IN" sz="1800" dirty="0">
                    <a:latin typeface="Calibri" panose="020F0502020204030204" pitchFamily="34" charset="0"/>
                    <a:ea typeface="Calibri" panose="020F0502020204030204" pitchFamily="34" charset="0"/>
                  </a:rPr>
                  <a:t>report mainly consists of a different approach by parameterizing the attitude using SO(3) framework, instead of the classical methods Euler angle, Rodriguez vector and unit quaternion.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set of the rotation matrix belongs to a special orthogonal group which is denoted by SO(3) which comprises the rotation space.</a:t>
                </a:r>
                <a:endParaRPr lang="en-IN" sz="1800" dirty="0">
                  <a:effectLst/>
                  <a:latin typeface="Calibri" panose="020F0502020204030204" pitchFamily="34" charset="0"/>
                  <a:ea typeface="Calibri" panose="020F0502020204030204" pitchFamily="34" charset="0"/>
                </a:endParaRPr>
              </a:p>
              <a:p>
                <a:pPr marL="0" indent="0">
                  <a:buNone/>
                </a:pPr>
                <a:r>
                  <a:rPr lang="en-IN" sz="1800" dirty="0">
                    <a:latin typeface="Calibri" panose="020F0502020204030204" pitchFamily="34" charset="0"/>
                    <a:ea typeface="Calibri" panose="020F0502020204030204" pitchFamily="34" charset="0"/>
                  </a:rPr>
                  <a:t>We define</a:t>
                </a:r>
                <a:r>
                  <a:rPr lang="en-IN" sz="1800" dirty="0">
                    <a:effectLst/>
                    <a:latin typeface="Calibri" panose="020F0502020204030204" pitchFamily="34" charset="0"/>
                    <a:ea typeface="Calibri" panose="020F0502020204030204" pitchFamily="34" charset="0"/>
                  </a:rPr>
                  <a:t> three types of errors concerning attitude discrepancy, which is followed by the application of virtual control to drive the attitude error to zero. The angular velocity and the attitude dynamics </a:t>
                </a:r>
                <a:r>
                  <a:rPr lang="en-IN" sz="1800" dirty="0">
                    <a:latin typeface="Calibri" panose="020F0502020204030204" pitchFamily="34" charset="0"/>
                    <a:ea typeface="Calibri" panose="020F0502020204030204" pitchFamily="34" charset="0"/>
                  </a:rPr>
                  <a:t>are then</a:t>
                </a:r>
                <a:r>
                  <a:rPr lang="en-IN" sz="1800" dirty="0">
                    <a:effectLst/>
                    <a:latin typeface="Calibri" panose="020F0502020204030204" pitchFamily="34" charset="0"/>
                    <a:ea typeface="Calibri" panose="020F0502020204030204" pitchFamily="34" charset="0"/>
                  </a:rPr>
                  <a:t> merged under the SO(3) framework.</a:t>
                </a:r>
              </a:p>
              <a:p>
                <a:pPr marL="0" indent="0">
                  <a:buNone/>
                </a:pPr>
                <a:r>
                  <a:rPr lang="en-IN" sz="1800" dirty="0">
                    <a:latin typeface="Calibri" panose="020F0502020204030204" pitchFamily="34" charset="0"/>
                    <a:ea typeface="Calibri" panose="020F0502020204030204" pitchFamily="34" charset="0"/>
                  </a:rPr>
                  <a:t>Treating the error remaining error dynamics, we get a three-dimensional linear time invariant system, and we know several basic techniques to solve them. We provide to two types of control, with and without external disturbances. Furthermore, we also use the concept of </a:t>
                </a:r>
                <a14:m>
                  <m:oMath xmlns:m="http://schemas.openxmlformats.org/officeDocument/2006/math">
                    <m:sSub>
                      <m:sSubPr>
                        <m:ctrlPr>
                          <a:rPr lang="en-IN" sz="1800" i="1" smtClean="0">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b>
                    </m:sSub>
                  </m:oMath>
                </a14:m>
                <a:r>
                  <a:rPr lang="en-IN" sz="1800" dirty="0">
                    <a:effectLst/>
                    <a:latin typeface="Calibri" panose="020F0502020204030204" pitchFamily="34" charset="0"/>
                    <a:ea typeface="Calibri" panose="020F0502020204030204" pitchFamily="34" charset="0"/>
                  </a:rPr>
                  <a:t> control.</a:t>
                </a:r>
              </a:p>
              <a:p>
                <a:pPr marL="0" indent="0">
                  <a:buNone/>
                </a:pPr>
                <a:r>
                  <a:rPr lang="en-IN" sz="1800" dirty="0">
                    <a:latin typeface="Calibri" panose="020F0502020204030204" pitchFamily="34" charset="0"/>
                    <a:ea typeface="Calibri" panose="020F0502020204030204" pitchFamily="34" charset="0"/>
                  </a:rPr>
                  <a:t>Finally, all the results are validated by simulation.</a:t>
                </a: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68914" y="2133600"/>
                <a:ext cx="7391400" cy="4038600"/>
              </a:xfrm>
              <a:blipFill>
                <a:blip r:embed="rId2"/>
                <a:stretch>
                  <a:fillRect l="-660" t="-1961" r="-824"/>
                </a:stretch>
              </a:blipFill>
            </p:spPr>
            <p:txBody>
              <a:bodyPr/>
              <a:lstStyle/>
              <a:p>
                <a:r>
                  <a:rPr lang="en-IN">
                    <a:noFill/>
                  </a:rPr>
                  <a:t> </a:t>
                </a:r>
              </a:p>
            </p:txBody>
          </p:sp>
        </mc:Fallback>
      </mc:AlternateContent>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BBF5-AFFE-41A4-8DCF-154CDD3CECE6}"/>
              </a:ext>
            </a:extLst>
          </p:cNvPr>
          <p:cNvSpPr>
            <a:spLocks noGrp="1"/>
          </p:cNvSpPr>
          <p:nvPr>
            <p:ph type="title"/>
          </p:nvPr>
        </p:nvSpPr>
        <p:spPr>
          <a:xfrm>
            <a:off x="1065212" y="2057400"/>
            <a:ext cx="3293422" cy="1371600"/>
          </a:xfrm>
        </p:spPr>
        <p:txBody>
          <a:bodyPr>
            <a:normAutofit/>
          </a:bodyPr>
          <a:lstStyle/>
          <a:p>
            <a:r>
              <a:rPr lang="en-IN" sz="1800" b="1" dirty="0">
                <a:solidFill>
                  <a:srgbClr val="333333"/>
                </a:solidFill>
                <a:effectLst/>
                <a:latin typeface="FormataOTFMdIt"/>
                <a:ea typeface="Calibri" panose="020F0502020204030204" pitchFamily="34" charset="0"/>
                <a:cs typeface="FormataOTFMdIt"/>
              </a:rPr>
              <a:t>A. NOMINAL SYSTEM</a:t>
            </a:r>
            <a:endParaRPr lang="en-IN" sz="18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5D523C-052B-479C-94F0-F80F705E861C}"/>
                  </a:ext>
                </a:extLst>
              </p:cNvPr>
              <p:cNvSpPr>
                <a:spLocks noGrp="1"/>
              </p:cNvSpPr>
              <p:nvPr>
                <p:ph idx="1"/>
              </p:nvPr>
            </p:nvSpPr>
            <p:spPr>
              <a:xfrm>
                <a:off x="5103812" y="1308100"/>
                <a:ext cx="6195986" cy="4241800"/>
              </a:xfrm>
            </p:spPr>
            <p:txBody>
              <a:bodyPr>
                <a:normAutofit/>
              </a:bodyPr>
              <a:lstStyle/>
              <a:p>
                <a:pPr marL="0" marR="0" algn="just">
                  <a:lnSpc>
                    <a:spcPct val="107000"/>
                  </a:lnSpc>
                  <a:spcBef>
                    <a:spcPts val="0"/>
                  </a:spcBef>
                  <a:spcAft>
                    <a:spcPts val="800"/>
                  </a:spcAft>
                  <a:tabLst>
                    <a:tab pos="1762760" algn="l"/>
                  </a:tabLst>
                </a:pPr>
                <a14:m>
                  <m:oMath xmlns:m="http://schemas.openxmlformats.org/officeDocument/2006/math">
                    <m:r>
                      <a:rPr lang="en-IN" sz="1800" i="1"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𝑉</m:t>
                    </m:r>
                    <m:r>
                      <a:rPr lang="en-IN" sz="1800" i="1"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 </m:t>
                    </m:r>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sSup>
                      <m:sSupPr>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pPr>
                      <m:e>
                        <m:d>
                          <m:dPr>
                            <m:begChr m:val="‖"/>
                            <m:endChr m:val="‖"/>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1"/>
                                      <m:mcJc m:val="center"/>
                                    </m:mcPr>
                                  </m:mc>
                                </m:mcs>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1762760" algn="l"/>
                  </a:tabLst>
                </a:pPr>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 </a:t>
                </a:r>
                <a14:m>
                  <m:oMath xmlns:m="http://schemas.openxmlformats.org/officeDocument/2006/math">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V ≥ </a:t>
                </a:r>
                <a14:m>
                  <m:oMath xmlns:m="http://schemas.openxmlformats.org/officeDocument/2006/math">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sSup>
                      <m:sSupPr>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pPr>
                      <m:e>
                        <m:d>
                          <m:dPr>
                            <m:begChr m:val="‖"/>
                            <m:endChr m:val="‖"/>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1"/>
                                      <m:mcJc m:val="center"/>
                                    </m:mcPr>
                                  </m:mc>
                                </m:mcs>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1762760" algn="l"/>
                  </a:tabLst>
                </a:pPr>
                <a14:m>
                  <m:oMath xmlns:m="http://schemas.openxmlformats.org/officeDocument/2006/math">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p>
                      <m:sSupPr>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pPr>
                      <m:e>
                        <m:d>
                          <m:dPr>
                            <m:begChr m:val="‖"/>
                            <m:endChr m:val="‖"/>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1"/>
                                      <m:mcJc m:val="center"/>
                                    </m:mcPr>
                                  </m:mc>
                                </m:mcs>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𝑒</m:t>
                                  </m:r>
                                </m:e>
                              </m:mr>
                            </m:m>
                          </m:e>
                        </m:d>
                      </m:e>
                      <m: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f>
                      <m:f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1</m:t>
                        </m:r>
                      </m:num>
                      <m:den>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den>
                    </m:f>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V</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eigen value of Y and it is always positive)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effectLst/>
                  <a:latin typeface="Calibri" panose="020F0502020204030204" pitchFamily="34" charset="0"/>
                  <a:ea typeface="Times New Roman" panose="02020603050405020304" pitchFamily="18" charset="0"/>
                </a:endParaRPr>
              </a:p>
              <a:p>
                <a:pPr algn="just"/>
                <a:r>
                  <a:rPr lang="en-IN" sz="1800" dirty="0">
                    <a:solidFill>
                      <a:schemeClr val="tx1"/>
                    </a:solidFill>
                    <a:effectLst/>
                    <a:latin typeface="Calibri" panose="020F0502020204030204" pitchFamily="34" charset="0"/>
                    <a:ea typeface="Times New Roman" panose="02020603050405020304" pitchFamily="18" charset="0"/>
                  </a:rPr>
                  <a:t> </a:t>
                </a:r>
                <a14:m>
                  <m:oMath xmlns:m="http://schemas.openxmlformats.org/officeDocument/2006/math">
                    <m:acc>
                      <m:accPr>
                        <m:chr m:val="̇"/>
                        <m:ctrlPr>
                          <a:rPr lang="en-IN" sz="1800" i="1">
                            <a:solidFill>
                              <a:schemeClr val="tx1"/>
                            </a:solidFill>
                            <a:effectLst/>
                            <a:latin typeface="Cambria Math" panose="020405030504060302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𝑉</m:t>
                        </m:r>
                      </m:e>
                    </m:acc>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f>
                      <m:f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1</m:t>
                        </m:r>
                      </m:num>
                      <m:den>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den>
                    </m:f>
                  </m:oMath>
                </a14:m>
                <a:r>
                  <a:rPr lang="en-IN" sz="1800" dirty="0">
                    <a:solidFill>
                      <a:schemeClr val="tx1"/>
                    </a:solidFill>
                    <a:effectLst/>
                    <a:latin typeface="Calibri" panose="020F0502020204030204" pitchFamily="34" charset="0"/>
                    <a:ea typeface="Times New Roman" panose="02020603050405020304" pitchFamily="18" charset="0"/>
                  </a:rPr>
                  <a:t> </a:t>
                </a:r>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V</a:t>
                </a:r>
                <a:r>
                  <a:rPr lang="en-IN" sz="1800" dirty="0">
                    <a:solidFill>
                      <a:schemeClr val="tx1"/>
                    </a:solidFill>
                    <a:effectLst/>
                    <a:latin typeface="Calibri" panose="020F0502020204030204" pitchFamily="34" charset="0"/>
                    <a:ea typeface="Times New Roman" panose="02020603050405020304" pitchFamily="18" charset="0"/>
                  </a:rPr>
                  <a:t> </a:t>
                </a:r>
              </a:p>
              <a:p>
                <a:pPr algn="just"/>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Hence, as the derivative of Lyapunov function is less zero (as in equation (50), V and </a:t>
                </a:r>
                <a14:m>
                  <m:oMath xmlns:m="http://schemas.openxmlformats.org/officeDocument/2006/math">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𝜆</m:t>
                        </m:r>
                      </m:e>
                    </m:acc>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e>
                    </m:d>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always positive), it can be concluded that the error dynamics of the nominal system is exponentially stable when the lumped disturbance and uncertainty d is assumed to be negligible.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mc:Choice>
        <mc:Fallback>
          <p:sp>
            <p:nvSpPr>
              <p:cNvPr id="3" name="Content Placeholder 2">
                <a:extLst>
                  <a:ext uri="{FF2B5EF4-FFF2-40B4-BE49-F238E27FC236}">
                    <a16:creationId xmlns:a16="http://schemas.microsoft.com/office/drawing/2014/main" id="{235D523C-052B-479C-94F0-F80F705E861C}"/>
                  </a:ext>
                </a:extLst>
              </p:cNvPr>
              <p:cNvSpPr>
                <a:spLocks noGrp="1" noRot="1" noChangeAspect="1" noMove="1" noResize="1" noEditPoints="1" noAdjustHandles="1" noChangeArrowheads="1" noChangeShapeType="1" noTextEdit="1"/>
              </p:cNvSpPr>
              <p:nvPr>
                <p:ph idx="1"/>
              </p:nvPr>
            </p:nvSpPr>
            <p:spPr>
              <a:xfrm>
                <a:off x="5103812" y="1308100"/>
                <a:ext cx="6195986" cy="4241800"/>
              </a:xfrm>
              <a:blipFill>
                <a:blip r:embed="rId2"/>
                <a:stretch>
                  <a:fillRect l="-983" t="-1583" r="-787"/>
                </a:stretch>
              </a:blipFill>
            </p:spPr>
            <p:txBody>
              <a:bodyPr/>
              <a:lstStyle/>
              <a:p>
                <a:r>
                  <a:rPr lang="en-IN">
                    <a:noFill/>
                  </a:rPr>
                  <a:t> </a:t>
                </a:r>
              </a:p>
            </p:txBody>
          </p:sp>
        </mc:Fallback>
      </mc:AlternateContent>
    </p:spTree>
    <p:extLst>
      <p:ext uri="{BB962C8B-B14F-4D97-AF65-F5344CB8AC3E}">
        <p14:creationId xmlns:p14="http://schemas.microsoft.com/office/powerpoint/2010/main" val="323029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AFA273F-1633-4E0D-BD71-AAB03B08171E}"/>
              </a:ext>
            </a:extLst>
          </p:cNvPr>
          <p:cNvSpPr>
            <a:spLocks noGrp="1"/>
          </p:cNvSpPr>
          <p:nvPr>
            <p:ph type="title"/>
          </p:nvPr>
        </p:nvSpPr>
        <p:spPr>
          <a:xfrm>
            <a:off x="1065212" y="2057400"/>
            <a:ext cx="3293422" cy="1371600"/>
          </a:xfrm>
        </p:spPr>
        <p:txBody>
          <a:bodyPr/>
          <a:lstStyle/>
          <a:p>
            <a:r>
              <a:rPr lang="en-IN" sz="1800" b="1" dirty="0">
                <a:solidFill>
                  <a:srgbClr val="333333"/>
                </a:solidFill>
                <a:effectLst/>
                <a:latin typeface="FormataOTFMdIt"/>
                <a:ea typeface="Calibri" panose="020F0502020204030204" pitchFamily="34" charset="0"/>
                <a:cs typeface="FormataOTFMdIt"/>
              </a:rPr>
              <a:t>NON-NOMINAL SYSTEM</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8D0DD81-9784-4FBF-823E-F6C432238838}"/>
                  </a:ext>
                </a:extLst>
              </p:cNvPr>
              <p:cNvSpPr txBox="1"/>
              <p:nvPr/>
            </p:nvSpPr>
            <p:spPr>
              <a:xfrm>
                <a:off x="5103812" y="152400"/>
                <a:ext cx="6477000" cy="6254020"/>
              </a:xfrm>
              <a:prstGeom prst="rect">
                <a:avLst/>
              </a:prstGeom>
              <a:noFill/>
            </p:spPr>
            <p:txBody>
              <a:bodyPr wrap="square" rtlCol="0">
                <a:spAutoFit/>
              </a:bodyPr>
              <a:lstStyle/>
              <a:p>
                <a:pPr marL="285750" indent="-285750">
                  <a:buFont typeface="Euphemia" panose="020B0503040102020104" pitchFamily="34" charset="0"/>
                  <a:buChar char="›"/>
                </a:pPr>
                <a:r>
                  <a:rPr lang="en-US" dirty="0">
                    <a:solidFill>
                      <a:schemeClr val="tx1"/>
                    </a:solidFill>
                  </a:rPr>
                  <a:t>This system accounts for the lumped disturbances in the system.</a:t>
                </a:r>
              </a:p>
              <a:p>
                <a:pPr marL="285750" indent="-285750">
                  <a:buFont typeface="Euphemia" panose="020B0503040102020104" pitchFamily="34" charset="0"/>
                  <a:buChar char="›"/>
                </a:pPr>
                <a:r>
                  <a:rPr lang="en-IN" sz="1800" dirty="0">
                    <a:solidFill>
                      <a:schemeClr val="tx1"/>
                    </a:solidFill>
                    <a:effectLst/>
                    <a:latin typeface="FormataOTFMdIt"/>
                    <a:ea typeface="Calibri" panose="020F0502020204030204" pitchFamily="34" charset="0"/>
                    <a:cs typeface="FormataOTFMdIt"/>
                  </a:rPr>
                  <a:t>In practise, external disturbance, system uncertainty, and sensor measurement errors and/or noise may not be negligible. We assume the lumped disturbance/uncertainty is bounded for all the time and satisfies.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14:m>
                  <m:oMath xmlns:m="http://schemas.openxmlformats.org/officeDocument/2006/math">
                    <m:acc>
                      <m:accPr>
                        <m:chr m:val="̇"/>
                        <m:ctrlPr>
                          <a:rPr lang="en-IN" sz="1800" i="1"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𝐴</m:t>
                            </m:r>
                          </m:e>
                          <m:sub>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𝑐</m:t>
                            </m:r>
                          </m:sub>
                        </m:sSub>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𝐵𝑑</m:t>
                        </m:r>
                      </m:e>
                    </m:acc>
                  </m:oMath>
                </a14:m>
                <a:endParaRPr lang="en-IN" dirty="0">
                  <a:solidFill>
                    <a:schemeClr val="tx1"/>
                  </a:solidFill>
                </a:endParaRPr>
              </a:p>
              <a:p>
                <a:pPr marL="285750" indent="-285750">
                  <a:buFont typeface="Euphemia" panose="020B0503040102020104" pitchFamily="34" charset="0"/>
                  <a:buChar char="›"/>
                </a:pPr>
                <a:r>
                  <a:rPr lang="en-IN" sz="1800" dirty="0">
                    <a:solidFill>
                      <a:schemeClr val="tx1"/>
                    </a:solidFill>
                    <a:effectLst/>
                    <a:latin typeface="FormataOTFMdIt"/>
                    <a:ea typeface="Calibri" panose="020F0502020204030204" pitchFamily="34" charset="0"/>
                    <a:cs typeface="FormataOTFMdIt"/>
                  </a:rPr>
                  <a:t>With the proper choice of stabilizing gain K, real part of all the eigen value of  A</a:t>
                </a:r>
                <a:r>
                  <a:rPr lang="en-IN" sz="1800" baseline="-25000" dirty="0">
                    <a:solidFill>
                      <a:schemeClr val="tx1"/>
                    </a:solidFill>
                    <a:effectLst/>
                    <a:latin typeface="FormataOTFMdIt"/>
                    <a:ea typeface="Calibri" panose="020F0502020204030204" pitchFamily="34" charset="0"/>
                    <a:cs typeface="FormataOTFMdIt"/>
                  </a:rPr>
                  <a:t>c  </a:t>
                </a:r>
                <a:r>
                  <a:rPr lang="en-IN" sz="1800" dirty="0">
                    <a:solidFill>
                      <a:schemeClr val="tx1"/>
                    </a:solidFill>
                    <a:effectLst/>
                    <a:latin typeface="FormataOTFMdIt"/>
                    <a:ea typeface="Calibri" panose="020F0502020204030204" pitchFamily="34" charset="0"/>
                    <a:cs typeface="FormataOTFMdIt"/>
                  </a:rPr>
                  <a:t>will become negative and residing in the open left complex plane. Hence, the system is asymptomatically stable and the state of such a nominal system will decay to zero exponentially</a:t>
                </a:r>
              </a:p>
              <a:p>
                <a:pPr marL="285750" indent="-285750">
                  <a:buFont typeface="Euphemia" panose="020B0503040102020104" pitchFamily="34" charset="0"/>
                  <a:buChar char="›"/>
                </a:pPr>
                <a:endParaRPr lang="en-IN" dirty="0">
                  <a:solidFill>
                    <a:schemeClr val="tx1"/>
                  </a:solidFill>
                </a:endParaRPr>
              </a:p>
              <a:p>
                <a:pPr marL="285750" indent="-285750">
                  <a:buFont typeface="Euphemia" panose="020B0503040102020104" pitchFamily="34" charset="0"/>
                  <a:buChar char="›"/>
                </a:pPr>
                <a:endParaRPr lang="en-IN" dirty="0">
                  <a:solidFill>
                    <a:schemeClr val="tx1"/>
                  </a:solidFill>
                </a:endParaRPr>
              </a:p>
              <a:p>
                <a:pPr marL="285750" indent="-285750">
                  <a:buFont typeface="Euphemia" panose="020B0503040102020104" pitchFamily="34" charset="0"/>
                  <a:buChar char="›"/>
                </a:pPr>
                <a:r>
                  <a:rPr lang="en-US" sz="1800" dirty="0">
                    <a:solidFill>
                      <a:schemeClr val="tx1"/>
                    </a:solidFill>
                  </a:rPr>
                  <a:t>The quadratic Lyapunov function for the system will be,</a:t>
                </a:r>
              </a:p>
              <a:p>
                <a:pPr marL="285750" indent="-285750">
                  <a:buFont typeface="Euphemia" panose="020B0503040102020104" pitchFamily="34" charset="0"/>
                  <a:buChar char="›"/>
                </a:pPr>
                <a:r>
                  <a:rPr lang="en-IN" sz="1800" dirty="0">
                    <a:solidFill>
                      <a:schemeClr val="tx1"/>
                    </a:solidFill>
                    <a:effectLst/>
                    <a:latin typeface="Cambria Math" panose="02040503050406030204" pitchFamily="18" charset="0"/>
                    <a:ea typeface="Calibri" panose="020F0502020204030204" pitchFamily="34" charset="0"/>
                    <a:cs typeface="FormataOTFMdIt"/>
                  </a:rPr>
                  <a:t>V = </a:t>
                </a:r>
                <a:r>
                  <a:rPr lang="en-IN" sz="1800" dirty="0" err="1">
                    <a:solidFill>
                      <a:schemeClr val="tx1"/>
                    </a:solidFill>
                    <a:effectLst/>
                    <a:latin typeface="Cambria Math" panose="02040503050406030204" pitchFamily="18" charset="0"/>
                    <a:ea typeface="Calibri" panose="020F0502020204030204" pitchFamily="34" charset="0"/>
                    <a:cs typeface="FormataOTFMdIt"/>
                  </a:rPr>
                  <a:t>e</a:t>
                </a:r>
                <a:r>
                  <a:rPr lang="en-IN" sz="1800" baseline="30000" dirty="0" err="1">
                    <a:solidFill>
                      <a:schemeClr val="tx1"/>
                    </a:solidFill>
                    <a:effectLst/>
                    <a:latin typeface="Cambria Math" panose="02040503050406030204" pitchFamily="18" charset="0"/>
                    <a:ea typeface="Calibri" panose="020F0502020204030204" pitchFamily="34" charset="0"/>
                    <a:cs typeface="FormataOTFMdIt"/>
                  </a:rPr>
                  <a:t>T</a:t>
                </a:r>
                <a:r>
                  <a:rPr lang="en-IN" sz="1800" dirty="0" err="1">
                    <a:solidFill>
                      <a:schemeClr val="tx1"/>
                    </a:solidFill>
                    <a:effectLst/>
                    <a:latin typeface="Cambria Math" panose="02040503050406030204" pitchFamily="18" charset="0"/>
                    <a:ea typeface="Calibri" panose="020F0502020204030204" pitchFamily="34" charset="0"/>
                    <a:cs typeface="FormataOTFMdIt"/>
                  </a:rPr>
                  <a:t>Ye</a:t>
                </a:r>
                <a:r>
                  <a:rPr lang="en-IN" sz="1800" dirty="0">
                    <a:solidFill>
                      <a:schemeClr val="tx1"/>
                    </a:solidFill>
                    <a:effectLst/>
                    <a:latin typeface="Cambria Math" panose="02040503050406030204" pitchFamily="18" charset="0"/>
                    <a:ea typeface="Calibri" panose="020F0502020204030204" pitchFamily="34" charset="0"/>
                    <a:cs typeface="FormataOTFMdIt"/>
                  </a:rPr>
                  <a:t>,    Y = Y</a:t>
                </a:r>
                <a:r>
                  <a:rPr lang="en-IN" sz="1800" baseline="30000" dirty="0">
                    <a:solidFill>
                      <a:schemeClr val="tx1"/>
                    </a:solidFill>
                    <a:effectLst/>
                    <a:latin typeface="Cambria Math" panose="02040503050406030204" pitchFamily="18" charset="0"/>
                    <a:ea typeface="Calibri" panose="020F0502020204030204" pitchFamily="34" charset="0"/>
                    <a:cs typeface="FormataOTFMdIt"/>
                  </a:rPr>
                  <a:t>T </a:t>
                </a:r>
                <a:r>
                  <a:rPr lang="en-IN" sz="1800" dirty="0">
                    <a:solidFill>
                      <a:schemeClr val="tx1"/>
                    </a:solidFill>
                    <a:effectLst/>
                    <a:latin typeface="Cambria Math" panose="02040503050406030204" pitchFamily="18" charset="0"/>
                    <a:ea typeface="Calibri" panose="020F0502020204030204" pitchFamily="34" charset="0"/>
                    <a:cs typeface="FormataOTFMdIt"/>
                  </a:rPr>
                  <a:t> &gt; 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14:m>
                  <m:oMath xmlns:m="http://schemas.openxmlformats.org/officeDocument/2006/math">
                    <m:sSubSup>
                      <m:sSubSupPr>
                        <m:ctrlPr>
                          <a:rPr lang="en-IN" sz="18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𝑇</m:t>
                        </m:r>
                      </m:sup>
                    </m:sSub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sSub>
                      <m:sSubPr>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𝑄</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r>
                  <a:rPr lang="en-IN" sz="1800" dirty="0">
                    <a:solidFill>
                      <a:schemeClr val="tx1"/>
                    </a:solidFill>
                    <a:effectLst/>
                    <a:latin typeface="Calibri" panose="020F0502020204030204" pitchFamily="34" charset="0"/>
                    <a:ea typeface="Calibri" panose="020F0502020204030204" pitchFamily="34" charset="0"/>
                  </a:rPr>
                  <a:t>Take Q as identity matrix</a:t>
                </a:r>
              </a:p>
              <a:p>
                <a:pPr marL="285750" indent="-285750">
                  <a:buFont typeface="Euphemia" panose="020B0503040102020104" pitchFamily="34" charset="0"/>
                  <a:buChar char="›"/>
                </a:pPr>
                <a14:m>
                  <m:oMath xmlns:m="http://schemas.openxmlformats.org/officeDocument/2006/math">
                    <m:acc>
                      <m:accPr>
                        <m:chr m:val="̇"/>
                        <m:ctrlPr>
                          <a:rPr lang="en-IN" sz="18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acc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𝑉</m:t>
                        </m:r>
                      </m:e>
                    </m:acc>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 </a:t>
                </a:r>
                <a14:m>
                  <m:oMath xmlns:m="http://schemas.openxmlformats.org/officeDocument/2006/math">
                    <m:sSup>
                      <m:s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e>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p>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sSubSup>
                          <m:sSub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𝐴</m:t>
                            </m:r>
                          </m:e>
                          <m:sub>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𝐶</m:t>
                            </m:r>
                          </m:sub>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bSup>
                        <m:r>
                          <a:rPr lang="en-IN" sz="1800" i="1">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m:t>𝑌</m:t>
                        </m:r>
                        <m:r>
                          <a:rPr lang="en-IN" sz="1800" i="1">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sSub>
                          <m:sSub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𝐴</m:t>
                            </m:r>
                          </m:e>
                          <m:sub>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𝑐</m:t>
                            </m:r>
                          </m:sub>
                        </m:sSub>
                      </m:e>
                    </m:d>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2</m:t>
                    </m:r>
                    <m:sSup>
                      <m:s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e>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𝑌𝐵𝑑</m:t>
                    </m:r>
                  </m:oMath>
                </a14:m>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chemeClr val="tx1"/>
                    </a:solidFill>
                  </a:rPr>
                  <a:t> </a:t>
                </a:r>
                <a14:m>
                  <m:oMath xmlns:m="http://schemas.openxmlformats.org/officeDocument/2006/math">
                    <m:r>
                      <a:rPr lang="en-IN"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m:t>
                    </m:r>
                    <m:d>
                      <m:dPr>
                        <m:begChr m:val="‖"/>
                        <m:endChr m:val="‖"/>
                        <m:ctrlPr>
                          <a:rPr lang="en-IN" i="1">
                            <a:solidFill>
                              <a:schemeClr val="tx1"/>
                            </a:solidFill>
                            <a:latin typeface="Cambria Math" panose="02040503050406030204" pitchFamily="18" charset="0"/>
                          </a:rPr>
                        </m:ctrlPr>
                      </m:dPr>
                      <m:e>
                        <m:m>
                          <m:mPr>
                            <m:mcs>
                              <m:mc>
                                <m:mcPr>
                                  <m:count m:val="1"/>
                                  <m:mcJc m:val="center"/>
                                </m:mcPr>
                              </m:mc>
                            </m:mcs>
                            <m:ctrlPr>
                              <a:rPr lang="en-IN" i="1">
                                <a:solidFill>
                                  <a:schemeClr val="tx1"/>
                                </a:solidFill>
                                <a:latin typeface="Cambria Math" panose="02040503050406030204" pitchFamily="18" charset="0"/>
                              </a:rPr>
                            </m:ctrlPr>
                          </m:mPr>
                          <m:mr>
                            <m:e>
                              <m:r>
                                <a:rPr lang="en-IN" i="1">
                                  <a:solidFill>
                                    <a:schemeClr val="tx1"/>
                                  </a:solidFill>
                                  <a:latin typeface="Cambria Math" panose="02040503050406030204" pitchFamily="18" charset="0"/>
                                </a:rPr>
                                <m:t>𝑒</m:t>
                              </m:r>
                            </m:e>
                          </m:mr>
                        </m:m>
                      </m:e>
                    </m:d>
                    <m:r>
                      <a:rPr lang="en-IN" i="1">
                        <a:solidFill>
                          <a:schemeClr val="tx1"/>
                        </a:solidFill>
                        <a:latin typeface="Cambria Math" panose="02040503050406030204" pitchFamily="18" charset="0"/>
                      </a:rPr>
                      <m:t>(</m:t>
                    </m:r>
                    <m:d>
                      <m:dPr>
                        <m:begChr m:val="‖"/>
                        <m:endChr m:val="‖"/>
                        <m:ctrlPr>
                          <a:rPr lang="en-IN" i="1">
                            <a:solidFill>
                              <a:schemeClr val="tx1"/>
                            </a:solidFill>
                            <a:latin typeface="Cambria Math" panose="02040503050406030204" pitchFamily="18" charset="0"/>
                          </a:rPr>
                        </m:ctrlPr>
                      </m:dPr>
                      <m:e>
                        <m:r>
                          <a:rPr lang="en-IN" i="1">
                            <a:solidFill>
                              <a:schemeClr val="tx1"/>
                            </a:solidFill>
                            <a:latin typeface="Cambria Math" panose="02040503050406030204" pitchFamily="18" charset="0"/>
                          </a:rPr>
                          <m:t>𝑒</m:t>
                        </m:r>
                      </m:e>
                    </m:d>
                    <m:r>
                      <a:rPr lang="en-IN" i="1">
                        <a:solidFill>
                          <a:schemeClr val="tx1"/>
                        </a:solidFill>
                        <a:latin typeface="Cambria Math" panose="02040503050406030204" pitchFamily="18" charset="0"/>
                      </a:rPr>
                      <m:t>−</m:t>
                    </m:r>
                    <m:r>
                      <a:rPr lang="en-IN">
                        <a:solidFill>
                          <a:schemeClr val="tx1"/>
                        </a:solidFill>
                        <a:latin typeface="Cambria Math" panose="02040503050406030204" pitchFamily="18" charset="0"/>
                      </a:rPr>
                      <m:t>2</m:t>
                    </m:r>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𝑑</m:t>
                        </m:r>
                      </m:e>
                    </m:acc>
                    <m:d>
                      <m:dPr>
                        <m:begChr m:val="‖"/>
                        <m:endChr m:val="‖"/>
                        <m:ctrlPr>
                          <a:rPr lang="en-IN" i="1">
                            <a:solidFill>
                              <a:schemeClr val="tx1"/>
                            </a:solidFill>
                            <a:latin typeface="Cambria Math" panose="02040503050406030204" pitchFamily="18" charset="0"/>
                          </a:rPr>
                        </m:ctrlPr>
                      </m:dPr>
                      <m:e>
                        <m:r>
                          <a:rPr lang="en-IN" i="1">
                            <a:solidFill>
                              <a:schemeClr val="tx1"/>
                            </a:solidFill>
                            <a:latin typeface="Cambria Math" panose="02040503050406030204" pitchFamily="18" charset="0"/>
                          </a:rPr>
                          <m:t>𝑌</m:t>
                        </m:r>
                      </m:e>
                    </m:d>
                    <m:r>
                      <a:rPr lang="en-IN" i="1">
                        <a:solidFill>
                          <a:schemeClr val="tx1"/>
                        </a:solidFill>
                        <a:latin typeface="Cambria Math" panose="02040503050406030204" pitchFamily="18" charset="0"/>
                      </a:rPr>
                      <m:t>)</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 if </a:t>
                </a:r>
                <a14:m>
                  <m:oMath xmlns:m="http://schemas.openxmlformats.org/officeDocument/2006/math">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𝑒</m:t>
                        </m:r>
                      </m:e>
                    </m:d>
                    <m:r>
                      <a:rPr lang="en-IN" sz="1800">
                        <a:solidFill>
                          <a:schemeClr val="tx1"/>
                        </a:solidFill>
                        <a:effectLst/>
                        <a:latin typeface="Cambria Math" panose="02040503050406030204" pitchFamily="18" charset="0"/>
                        <a:ea typeface="Times New Roman" panose="02020603050405020304" pitchFamily="18" charset="0"/>
                        <a:cs typeface="FormataOTFMdIt"/>
                      </a:rPr>
                      <m:t> ≤ </m:t>
                    </m:r>
                    <m:r>
                      <a:rPr lang="en-IN" sz="1800">
                        <a:solidFill>
                          <a:schemeClr val="tx1"/>
                        </a:solidFill>
                        <a:effectLst/>
                        <a:latin typeface="Cambria Math" panose="02040503050406030204" pitchFamily="18" charset="0"/>
                        <a:ea typeface="Times New Roman" panose="02020603050405020304" pitchFamily="18" charset="0"/>
                        <a:cs typeface="FormataOTFMdIt"/>
                      </a:rPr>
                      <m:t>2</m:t>
                    </m:r>
                    <m:acc>
                      <m:accPr>
                        <m:chr m:val="̅"/>
                        <m:ctrlPr>
                          <a:rPr lang="en-IN" sz="1800" i="1">
                            <a:solidFill>
                              <a:schemeClr val="tx1"/>
                            </a:solidFill>
                            <a:effectLst/>
                            <a:latin typeface="Cambria Math" panose="02040503050406030204" pitchFamily="18" charset="0"/>
                            <a:ea typeface="Times New Roman" panose="02020603050405020304" pitchFamily="18" charset="0"/>
                            <a:cs typeface="FormataOTFMdIt"/>
                          </a:rPr>
                        </m:ctrlPr>
                      </m:accPr>
                      <m:e>
                        <m:r>
                          <a:rPr lang="en-IN" sz="1800" i="1">
                            <a:solidFill>
                              <a:schemeClr val="tx1"/>
                            </a:solidFill>
                            <a:effectLst/>
                            <a:latin typeface="Cambria Math" panose="02040503050406030204" pitchFamily="18" charset="0"/>
                            <a:ea typeface="Times New Roman" panose="02020603050405020304" pitchFamily="18" charset="0"/>
                            <a:cs typeface="FormataOTFMdIt"/>
                          </a:rPr>
                          <m:t>𝑑</m:t>
                        </m:r>
                      </m:e>
                    </m:acc>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𝑌</m:t>
                        </m:r>
                      </m:e>
                    </m:d>
                    <m:r>
                      <a:rPr lang="en-IN" sz="1800" i="1">
                        <a:solidFill>
                          <a:schemeClr val="tx1"/>
                        </a:solidFill>
                        <a:effectLst/>
                        <a:latin typeface="Cambria Math" panose="02040503050406030204" pitchFamily="18" charset="0"/>
                        <a:ea typeface="Calibri" panose="020F0502020204030204" pitchFamily="34" charset="0"/>
                        <a:cs typeface="FormataOTFMdIt"/>
                      </a:rPr>
                      <m:t>,</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then </a:t>
                </a:r>
                <a14:m>
                  <m:oMath xmlns:m="http://schemas.openxmlformats.org/officeDocument/2006/math">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𝑉</m:t>
                        </m:r>
                      </m:e>
                    </m:acc>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n-IN" sz="1800">
                        <a:solidFill>
                          <a:schemeClr val="tx1"/>
                        </a:solidFill>
                        <a:effectLst/>
                        <a:latin typeface="Cambria Math" panose="02040503050406030204" pitchFamily="18" charset="0"/>
                        <a:ea typeface="Times New Roman" panose="02020603050405020304" pitchFamily="18" charset="0"/>
                        <a:cs typeface="FormataOTFMdIt"/>
                      </a:rPr>
                      <m:t>≤</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endParaRPr lang="en-IN" dirty="0"/>
              </a:p>
            </p:txBody>
          </p:sp>
        </mc:Choice>
        <mc:Fallback>
          <p:sp>
            <p:nvSpPr>
              <p:cNvPr id="8" name="TextBox 7">
                <a:extLst>
                  <a:ext uri="{FF2B5EF4-FFF2-40B4-BE49-F238E27FC236}">
                    <a16:creationId xmlns:a16="http://schemas.microsoft.com/office/drawing/2014/main" id="{18D0DD81-9784-4FBF-823E-F6C432238838}"/>
                  </a:ext>
                </a:extLst>
              </p:cNvPr>
              <p:cNvSpPr txBox="1">
                <a:spLocks noRot="1" noChangeAspect="1" noMove="1" noResize="1" noEditPoints="1" noAdjustHandles="1" noChangeArrowheads="1" noChangeShapeType="1" noTextEdit="1"/>
              </p:cNvSpPr>
              <p:nvPr/>
            </p:nvSpPr>
            <p:spPr>
              <a:xfrm>
                <a:off x="5103812" y="152400"/>
                <a:ext cx="6477000" cy="6254020"/>
              </a:xfrm>
              <a:prstGeom prst="rect">
                <a:avLst/>
              </a:prstGeom>
              <a:blipFill>
                <a:blip r:embed="rId2"/>
                <a:stretch>
                  <a:fillRect l="-941" t="-975" r="-1411"/>
                </a:stretch>
              </a:blipFill>
            </p:spPr>
            <p:txBody>
              <a:bodyPr/>
              <a:lstStyle/>
              <a:p>
                <a:r>
                  <a:rPr lang="en-IN">
                    <a:noFill/>
                  </a:rPr>
                  <a:t> </a:t>
                </a:r>
              </a:p>
            </p:txBody>
          </p:sp>
        </mc:Fallback>
      </mc:AlternateContent>
    </p:spTree>
    <p:extLst>
      <p:ext uri="{BB962C8B-B14F-4D97-AF65-F5344CB8AC3E}">
        <p14:creationId xmlns:p14="http://schemas.microsoft.com/office/powerpoint/2010/main" val="378554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7C5-7A2C-4ADC-94D7-A60410FAFCC6}"/>
              </a:ext>
            </a:extLst>
          </p:cNvPr>
          <p:cNvSpPr>
            <a:spLocks noGrp="1"/>
          </p:cNvSpPr>
          <p:nvPr>
            <p:ph type="title"/>
          </p:nvPr>
        </p:nvSpPr>
        <p:spPr>
          <a:xfrm>
            <a:off x="1065212" y="2057400"/>
            <a:ext cx="3293422" cy="1371600"/>
          </a:xfrm>
        </p:spPr>
        <p:txBody>
          <a:bodyPr>
            <a:normAutofit/>
          </a:bodyPr>
          <a:lstStyle/>
          <a:p>
            <a:r>
              <a:rPr lang="en-IN" sz="1800" b="1" dirty="0">
                <a:solidFill>
                  <a:srgbClr val="333333"/>
                </a:solidFill>
                <a:effectLst/>
                <a:latin typeface="FormataOTFMdIt"/>
                <a:ea typeface="Calibri" panose="020F0502020204030204" pitchFamily="34" charset="0"/>
                <a:cs typeface="FormataOTFMdIt"/>
              </a:rPr>
              <a:t>NON-NOMINAL SYSTEM</a:t>
            </a:r>
            <a:endParaRPr lang="en-IN" sz="18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C5F6B82-8DDA-4C97-AD28-38F78E89319A}"/>
                  </a:ext>
                </a:extLst>
              </p:cNvPr>
              <p:cNvSpPr txBox="1"/>
              <p:nvPr/>
            </p:nvSpPr>
            <p:spPr>
              <a:xfrm>
                <a:off x="5027612" y="1250935"/>
                <a:ext cx="6477000" cy="4059766"/>
              </a:xfrm>
              <a:prstGeom prst="rect">
                <a:avLst/>
              </a:prstGeom>
              <a:noFill/>
            </p:spPr>
            <p:txBody>
              <a:bodyPr wrap="square" rtlCol="0">
                <a:spAutoFit/>
              </a:bodyPr>
              <a:lstStyle/>
              <a:p>
                <a:pPr marL="285750" indent="-285750">
                  <a:buFont typeface="Euphemia" panose="020B0503040102020104" pitchFamily="34" charset="0"/>
                  <a:buChar char="›"/>
                </a:pPr>
                <a:r>
                  <a:rPr lang="en-US" sz="1800" dirty="0">
                    <a:solidFill>
                      <a:schemeClr val="tx1"/>
                    </a:solidFill>
                  </a:rPr>
                  <a:t>The quadratic Lyapunov function for the system will be,</a:t>
                </a:r>
              </a:p>
              <a:p>
                <a:pPr marL="285750" indent="-285750">
                  <a:buFont typeface="Euphemia" panose="020B0503040102020104" pitchFamily="34" charset="0"/>
                  <a:buChar char="›"/>
                </a:pPr>
                <a:r>
                  <a:rPr lang="en-IN" sz="1800" dirty="0">
                    <a:solidFill>
                      <a:schemeClr val="tx1"/>
                    </a:solidFill>
                    <a:effectLst/>
                    <a:latin typeface="Cambria Math" panose="02040503050406030204" pitchFamily="18" charset="0"/>
                    <a:ea typeface="Calibri" panose="020F0502020204030204" pitchFamily="34" charset="0"/>
                    <a:cs typeface="FormataOTFMdIt"/>
                  </a:rPr>
                  <a:t>V = </a:t>
                </a:r>
                <a:r>
                  <a:rPr lang="en-IN" sz="1800" dirty="0" err="1">
                    <a:solidFill>
                      <a:schemeClr val="tx1"/>
                    </a:solidFill>
                    <a:effectLst/>
                    <a:latin typeface="Cambria Math" panose="02040503050406030204" pitchFamily="18" charset="0"/>
                    <a:ea typeface="Calibri" panose="020F0502020204030204" pitchFamily="34" charset="0"/>
                    <a:cs typeface="FormataOTFMdIt"/>
                  </a:rPr>
                  <a:t>e</a:t>
                </a:r>
                <a:r>
                  <a:rPr lang="en-IN" sz="1800" baseline="30000" dirty="0" err="1">
                    <a:solidFill>
                      <a:schemeClr val="tx1"/>
                    </a:solidFill>
                    <a:effectLst/>
                    <a:latin typeface="Cambria Math" panose="02040503050406030204" pitchFamily="18" charset="0"/>
                    <a:ea typeface="Calibri" panose="020F0502020204030204" pitchFamily="34" charset="0"/>
                    <a:cs typeface="FormataOTFMdIt"/>
                  </a:rPr>
                  <a:t>T</a:t>
                </a:r>
                <a:r>
                  <a:rPr lang="en-IN" sz="1800" dirty="0" err="1">
                    <a:solidFill>
                      <a:schemeClr val="tx1"/>
                    </a:solidFill>
                    <a:effectLst/>
                    <a:latin typeface="Cambria Math" panose="02040503050406030204" pitchFamily="18" charset="0"/>
                    <a:ea typeface="Calibri" panose="020F0502020204030204" pitchFamily="34" charset="0"/>
                    <a:cs typeface="FormataOTFMdIt"/>
                  </a:rPr>
                  <a:t>Ye</a:t>
                </a:r>
                <a:r>
                  <a:rPr lang="en-IN" sz="1800" dirty="0">
                    <a:solidFill>
                      <a:schemeClr val="tx1"/>
                    </a:solidFill>
                    <a:effectLst/>
                    <a:latin typeface="Cambria Math" panose="02040503050406030204" pitchFamily="18" charset="0"/>
                    <a:ea typeface="Calibri" panose="020F0502020204030204" pitchFamily="34" charset="0"/>
                    <a:cs typeface="FormataOTFMdIt"/>
                  </a:rPr>
                  <a:t>,    Y = Y</a:t>
                </a:r>
                <a:r>
                  <a:rPr lang="en-IN" sz="1800" baseline="30000" dirty="0">
                    <a:solidFill>
                      <a:schemeClr val="tx1"/>
                    </a:solidFill>
                    <a:effectLst/>
                    <a:latin typeface="Cambria Math" panose="02040503050406030204" pitchFamily="18" charset="0"/>
                    <a:ea typeface="Calibri" panose="020F0502020204030204" pitchFamily="34" charset="0"/>
                    <a:cs typeface="FormataOTFMdIt"/>
                  </a:rPr>
                  <a:t>T </a:t>
                </a:r>
                <a:r>
                  <a:rPr lang="en-IN" sz="1800" dirty="0">
                    <a:solidFill>
                      <a:schemeClr val="tx1"/>
                    </a:solidFill>
                    <a:effectLst/>
                    <a:latin typeface="Cambria Math" panose="02040503050406030204" pitchFamily="18" charset="0"/>
                    <a:ea typeface="Calibri" panose="020F0502020204030204" pitchFamily="34" charset="0"/>
                    <a:cs typeface="FormataOTFMdIt"/>
                  </a:rPr>
                  <a:t> &gt; 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14:m>
                  <m:oMath xmlns:m="http://schemas.openxmlformats.org/officeDocument/2006/math">
                    <m:sSubSup>
                      <m:sSubSupPr>
                        <m:ctrlPr>
                          <a:rPr lang="en-IN" sz="18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𝑇</m:t>
                        </m:r>
                      </m:sup>
                    </m:sSubSup>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sSub>
                      <m:sSubPr>
                        <m:ctrlP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m:t>
                        </m:r>
                      </m:e>
                      <m: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𝐶</m:t>
                        </m:r>
                      </m:sub>
                    </m:sSub>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𝑄</m:t>
                    </m:r>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=0</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r>
                  <a:rPr lang="en-IN" sz="1800" dirty="0">
                    <a:solidFill>
                      <a:schemeClr val="tx1"/>
                    </a:solidFill>
                    <a:effectLst/>
                    <a:latin typeface="Calibri" panose="020F0502020204030204" pitchFamily="34" charset="0"/>
                    <a:ea typeface="Calibri" panose="020F0502020204030204" pitchFamily="34" charset="0"/>
                  </a:rPr>
                  <a:t>Take Q as identity matrix</a:t>
                </a:r>
              </a:p>
              <a:p>
                <a:pPr marL="285750" indent="-285750">
                  <a:buFont typeface="Euphemia" panose="020B0503040102020104" pitchFamily="34" charset="0"/>
                  <a:buChar char="›"/>
                </a:pPr>
                <a14:m>
                  <m:oMath xmlns:m="http://schemas.openxmlformats.org/officeDocument/2006/math">
                    <m:acc>
                      <m:accPr>
                        <m:chr m:val="̇"/>
                        <m:ctrlPr>
                          <a:rPr lang="en-IN" sz="18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accPr>
                      <m:e>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𝑉</m:t>
                        </m:r>
                      </m:e>
                    </m:acc>
                    <m:r>
                      <a:rPr lang="en-IN" sz="1800" i="1">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IN" sz="1800" dirty="0">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a:t> </a:t>
                </a:r>
                <a14:m>
                  <m:oMath xmlns:m="http://schemas.openxmlformats.org/officeDocument/2006/math">
                    <m:sSup>
                      <m:s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e>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p>
                    <m:d>
                      <m:d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sSubSup>
                          <m:sSub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𝐴</m:t>
                            </m:r>
                          </m:e>
                          <m:sub>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𝐶</m:t>
                            </m:r>
                          </m:sub>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bSup>
                        <m:r>
                          <a:rPr lang="en-IN" sz="1800" i="1">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m:t>𝑌</m:t>
                        </m:r>
                        <m:r>
                          <a:rPr lang="en-IN" sz="1800" i="1">
                            <a:solidFill>
                              <a:schemeClr val="tx1"/>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m:t>
                        </m:r>
                        <m:sSub>
                          <m:sSub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𝐴</m:t>
                            </m:r>
                          </m:e>
                          <m:sub>
                            <m:r>
                              <a:rPr lang="en-US"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𝑐</m:t>
                            </m:r>
                          </m:sub>
                        </m:sSub>
                      </m:e>
                    </m:d>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+2</m:t>
                    </m:r>
                    <m:sSup>
                      <m:sSupPr>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𝑒</m:t>
                        </m:r>
                      </m:e>
                      <m: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𝑇</m:t>
                        </m:r>
                      </m:sup>
                    </m:sSup>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𝑌𝐵𝑑</m:t>
                    </m:r>
                  </m:oMath>
                </a14:m>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chemeClr val="tx1"/>
                    </a:solidFill>
                  </a:rPr>
                  <a:t> </a:t>
                </a:r>
                <a14:m>
                  <m:oMath xmlns:m="http://schemas.openxmlformats.org/officeDocument/2006/math">
                    <m:r>
                      <a:rPr lang="en-IN"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m:t>
                    </m:r>
                    <m:d>
                      <m:dPr>
                        <m:begChr m:val="‖"/>
                        <m:endChr m:val="‖"/>
                        <m:ctrlPr>
                          <a:rPr lang="en-IN" i="1">
                            <a:solidFill>
                              <a:schemeClr val="tx1"/>
                            </a:solidFill>
                            <a:latin typeface="Cambria Math" panose="02040503050406030204" pitchFamily="18" charset="0"/>
                          </a:rPr>
                        </m:ctrlPr>
                      </m:dPr>
                      <m:e>
                        <m:m>
                          <m:mPr>
                            <m:mcs>
                              <m:mc>
                                <m:mcPr>
                                  <m:count m:val="1"/>
                                  <m:mcJc m:val="center"/>
                                </m:mcPr>
                              </m:mc>
                            </m:mcs>
                            <m:ctrlPr>
                              <a:rPr lang="en-IN" i="1">
                                <a:solidFill>
                                  <a:schemeClr val="tx1"/>
                                </a:solidFill>
                                <a:latin typeface="Cambria Math" panose="02040503050406030204" pitchFamily="18" charset="0"/>
                              </a:rPr>
                            </m:ctrlPr>
                          </m:mPr>
                          <m:mr>
                            <m:e>
                              <m:r>
                                <a:rPr lang="en-IN" i="1">
                                  <a:solidFill>
                                    <a:schemeClr val="tx1"/>
                                  </a:solidFill>
                                  <a:latin typeface="Cambria Math" panose="02040503050406030204" pitchFamily="18" charset="0"/>
                                </a:rPr>
                                <m:t>𝑒</m:t>
                              </m:r>
                            </m:e>
                          </m:mr>
                        </m:m>
                      </m:e>
                    </m:d>
                    <m:r>
                      <a:rPr lang="en-IN" i="1">
                        <a:solidFill>
                          <a:schemeClr val="tx1"/>
                        </a:solidFill>
                        <a:latin typeface="Cambria Math" panose="02040503050406030204" pitchFamily="18" charset="0"/>
                      </a:rPr>
                      <m:t>(</m:t>
                    </m:r>
                    <m:d>
                      <m:dPr>
                        <m:begChr m:val="‖"/>
                        <m:endChr m:val="‖"/>
                        <m:ctrlPr>
                          <a:rPr lang="en-IN" i="1">
                            <a:solidFill>
                              <a:schemeClr val="tx1"/>
                            </a:solidFill>
                            <a:latin typeface="Cambria Math" panose="02040503050406030204" pitchFamily="18" charset="0"/>
                          </a:rPr>
                        </m:ctrlPr>
                      </m:dPr>
                      <m:e>
                        <m:r>
                          <a:rPr lang="en-IN" i="1">
                            <a:solidFill>
                              <a:schemeClr val="tx1"/>
                            </a:solidFill>
                            <a:latin typeface="Cambria Math" panose="02040503050406030204" pitchFamily="18" charset="0"/>
                          </a:rPr>
                          <m:t>𝑒</m:t>
                        </m:r>
                      </m:e>
                    </m:d>
                    <m:r>
                      <a:rPr lang="en-IN" i="1">
                        <a:solidFill>
                          <a:schemeClr val="tx1"/>
                        </a:solidFill>
                        <a:latin typeface="Cambria Math" panose="02040503050406030204" pitchFamily="18" charset="0"/>
                      </a:rPr>
                      <m:t>−</m:t>
                    </m:r>
                    <m:r>
                      <a:rPr lang="en-IN">
                        <a:solidFill>
                          <a:schemeClr val="tx1"/>
                        </a:solidFill>
                        <a:latin typeface="Cambria Math" panose="02040503050406030204" pitchFamily="18" charset="0"/>
                      </a:rPr>
                      <m:t>2</m:t>
                    </m:r>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𝑑</m:t>
                        </m:r>
                      </m:e>
                    </m:acc>
                    <m:d>
                      <m:dPr>
                        <m:begChr m:val="‖"/>
                        <m:endChr m:val="‖"/>
                        <m:ctrlPr>
                          <a:rPr lang="en-IN" i="1">
                            <a:solidFill>
                              <a:schemeClr val="tx1"/>
                            </a:solidFill>
                            <a:latin typeface="Cambria Math" panose="02040503050406030204" pitchFamily="18" charset="0"/>
                          </a:rPr>
                        </m:ctrlPr>
                      </m:dPr>
                      <m:e>
                        <m:r>
                          <a:rPr lang="en-IN" i="1">
                            <a:solidFill>
                              <a:schemeClr val="tx1"/>
                            </a:solidFill>
                            <a:latin typeface="Cambria Math" panose="02040503050406030204" pitchFamily="18" charset="0"/>
                          </a:rPr>
                          <m:t>𝑌</m:t>
                        </m:r>
                      </m:e>
                    </m:d>
                    <m:r>
                      <a:rPr lang="en-IN" i="1">
                        <a:solidFill>
                          <a:schemeClr val="tx1"/>
                        </a:solidFill>
                        <a:latin typeface="Cambria Math" panose="02040503050406030204" pitchFamily="18" charset="0"/>
                      </a:rPr>
                      <m:t>)</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Euphemia" panose="020B0503040102020104" pitchFamily="34" charset="0"/>
                  <a:buChar char="›"/>
                </a:pP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 if </a:t>
                </a:r>
                <a14:m>
                  <m:oMath xmlns:m="http://schemas.openxmlformats.org/officeDocument/2006/math">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𝑒</m:t>
                        </m:r>
                      </m:e>
                    </m:d>
                    <m:r>
                      <a:rPr lang="en-IN" sz="1800">
                        <a:solidFill>
                          <a:schemeClr val="tx1"/>
                        </a:solidFill>
                        <a:effectLst/>
                        <a:latin typeface="Cambria Math" panose="02040503050406030204" pitchFamily="18" charset="0"/>
                        <a:ea typeface="Times New Roman" panose="02020603050405020304" pitchFamily="18" charset="0"/>
                        <a:cs typeface="FormataOTFMdIt"/>
                      </a:rPr>
                      <m:t> ≤ 2</m:t>
                    </m:r>
                    <m:acc>
                      <m:accPr>
                        <m:chr m:val="̅"/>
                        <m:ctrlPr>
                          <a:rPr lang="en-IN" sz="1800" i="1">
                            <a:solidFill>
                              <a:schemeClr val="tx1"/>
                            </a:solidFill>
                            <a:effectLst/>
                            <a:latin typeface="Cambria Math" panose="02040503050406030204" pitchFamily="18" charset="0"/>
                            <a:ea typeface="Times New Roman" panose="02020603050405020304" pitchFamily="18" charset="0"/>
                            <a:cs typeface="FormataOTFMdIt"/>
                          </a:rPr>
                        </m:ctrlPr>
                      </m:accPr>
                      <m:e>
                        <m:r>
                          <a:rPr lang="en-IN" sz="1800" i="1">
                            <a:solidFill>
                              <a:schemeClr val="tx1"/>
                            </a:solidFill>
                            <a:effectLst/>
                            <a:latin typeface="Cambria Math" panose="02040503050406030204" pitchFamily="18" charset="0"/>
                            <a:ea typeface="Times New Roman" panose="02020603050405020304" pitchFamily="18" charset="0"/>
                            <a:cs typeface="FormataOTFMdIt"/>
                          </a:rPr>
                          <m:t>𝑑</m:t>
                        </m:r>
                      </m:e>
                    </m:acc>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𝑌</m:t>
                        </m:r>
                      </m:e>
                    </m:d>
                    <m:r>
                      <a:rPr lang="en-IN" sz="1800" i="1">
                        <a:solidFill>
                          <a:schemeClr val="tx1"/>
                        </a:solidFill>
                        <a:effectLst/>
                        <a:latin typeface="Cambria Math" panose="02040503050406030204" pitchFamily="18" charset="0"/>
                        <a:ea typeface="Calibri" panose="020F0502020204030204" pitchFamily="34" charset="0"/>
                        <a:cs typeface="FormataOTFMdIt"/>
                      </a:rPr>
                      <m:t>,</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then </a:t>
                </a:r>
                <a14:m>
                  <m:oMath xmlns:m="http://schemas.openxmlformats.org/officeDocument/2006/math">
                    <m:acc>
                      <m:accPr>
                        <m:chr m:val="̇"/>
                        <m:ctrlP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accPr>
                      <m:e>
                        <m:r>
                          <a:rPr lang="en-IN" sz="1800" i="1">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𝑉</m:t>
                        </m:r>
                      </m:e>
                    </m:acc>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n-IN" sz="1800">
                        <a:solidFill>
                          <a:schemeClr val="tx1"/>
                        </a:solidFill>
                        <a:effectLst/>
                        <a:latin typeface="Cambria Math" panose="02040503050406030204" pitchFamily="18" charset="0"/>
                        <a:ea typeface="Times New Roman" panose="02020603050405020304" pitchFamily="18" charset="0"/>
                        <a:cs typeface="FormataOTFMdIt"/>
                      </a:rPr>
                      <m:t>≤</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0.</a:t>
                </a:r>
              </a:p>
              <a:p>
                <a:pPr marL="0" marR="0" algn="just">
                  <a:lnSpc>
                    <a:spcPct val="107000"/>
                  </a:lnSpc>
                  <a:spcBef>
                    <a:spcPts val="0"/>
                  </a:spcBef>
                  <a:spcAft>
                    <a:spcPts val="800"/>
                  </a:spcAft>
                  <a:tabLst>
                    <a:tab pos="1762760" algn="l"/>
                  </a:tabLst>
                </a:pP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800"/>
                  </a:spcAft>
                  <a:tabLst>
                    <a:tab pos="1762760" algn="l"/>
                  </a:tabLst>
                </a:pP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can be concluded that if after certain period, the magnitude of the error </a:t>
                </a:r>
                <a14:m>
                  <m:oMath xmlns:m="http://schemas.openxmlformats.org/officeDocument/2006/math">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𝑒</m:t>
                        </m:r>
                      </m:e>
                    </m:d>
                    <m:r>
                      <a:rPr lang="en-IN" sz="1800">
                        <a:solidFill>
                          <a:schemeClr val="tx1"/>
                        </a:solidFill>
                        <a:effectLst/>
                        <a:latin typeface="Cambria Math" panose="02040503050406030204" pitchFamily="18" charset="0"/>
                        <a:ea typeface="Times New Roman" panose="02020603050405020304" pitchFamily="18" charset="0"/>
                        <a:cs typeface="FormataOTFMdIt"/>
                      </a:rPr>
                      <m:t>  </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remains inside a ball with its radius equal to </a:t>
                </a:r>
                <a14:m>
                  <m:oMath xmlns:m="http://schemas.openxmlformats.org/officeDocument/2006/math">
                    <m:r>
                      <a:rPr lang="en-IN" sz="1800">
                        <a:solidFill>
                          <a:schemeClr val="tx1"/>
                        </a:solidFill>
                        <a:effectLst/>
                        <a:latin typeface="Cambria Math" panose="02040503050406030204" pitchFamily="18" charset="0"/>
                        <a:ea typeface="Times New Roman" panose="02020603050405020304" pitchFamily="18" charset="0"/>
                        <a:cs typeface="FormataOTFMdIt"/>
                      </a:rPr>
                      <m:t>2</m:t>
                    </m:r>
                    <m:acc>
                      <m:accPr>
                        <m:chr m:val="̅"/>
                        <m:ctrlPr>
                          <a:rPr lang="en-IN" sz="1800" i="1">
                            <a:solidFill>
                              <a:schemeClr val="tx1"/>
                            </a:solidFill>
                            <a:effectLst/>
                            <a:latin typeface="Cambria Math" panose="02040503050406030204" pitchFamily="18" charset="0"/>
                            <a:ea typeface="Times New Roman" panose="02020603050405020304" pitchFamily="18" charset="0"/>
                            <a:cs typeface="FormataOTFMdIt"/>
                          </a:rPr>
                        </m:ctrlPr>
                      </m:accPr>
                      <m:e>
                        <m:r>
                          <a:rPr lang="en-IN" sz="1800" i="1">
                            <a:solidFill>
                              <a:schemeClr val="tx1"/>
                            </a:solidFill>
                            <a:effectLst/>
                            <a:latin typeface="Cambria Math" panose="02040503050406030204" pitchFamily="18" charset="0"/>
                            <a:ea typeface="Times New Roman" panose="02020603050405020304" pitchFamily="18" charset="0"/>
                            <a:cs typeface="FormataOTFMdIt"/>
                          </a:rPr>
                          <m:t>𝑑</m:t>
                        </m:r>
                      </m:e>
                    </m:acc>
                    <m:d>
                      <m:dPr>
                        <m:begChr m:val="‖"/>
                        <m:endChr m:val="‖"/>
                        <m:ctrlPr>
                          <a:rPr lang="en-IN" sz="1800" i="1">
                            <a:solidFill>
                              <a:schemeClr val="tx1"/>
                            </a:solidFill>
                            <a:effectLst/>
                            <a:latin typeface="Cambria Math" panose="02040503050406030204" pitchFamily="18" charset="0"/>
                            <a:ea typeface="Calibri" panose="020F0502020204030204" pitchFamily="34" charset="0"/>
                            <a:cs typeface="FormataOTFMdIt"/>
                          </a:rPr>
                        </m:ctrlPr>
                      </m:dPr>
                      <m:e>
                        <m:r>
                          <a:rPr lang="en-IN" sz="1800" i="1">
                            <a:solidFill>
                              <a:schemeClr val="tx1"/>
                            </a:solidFill>
                            <a:effectLst/>
                            <a:latin typeface="Cambria Math" panose="02040503050406030204" pitchFamily="18" charset="0"/>
                            <a:ea typeface="Calibri" panose="020F0502020204030204" pitchFamily="34" charset="0"/>
                            <a:cs typeface="FormataOTFMdIt"/>
                          </a:rPr>
                          <m:t>𝑌</m:t>
                        </m:r>
                      </m:e>
                    </m:d>
                    <m:r>
                      <a:rPr lang="en-IN" sz="1800" i="1">
                        <a:solidFill>
                          <a:schemeClr val="tx1"/>
                        </a:solidFill>
                        <a:effectLst/>
                        <a:latin typeface="Cambria Math" panose="02040503050406030204" pitchFamily="18" charset="0"/>
                        <a:ea typeface="Calibri" panose="020F0502020204030204" pitchFamily="34" charset="0"/>
                        <a:cs typeface="FormataOTFMdIt"/>
                      </a:rPr>
                      <m:t> </m:t>
                    </m:r>
                  </m:oMath>
                </a14:m>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stability can be guaranteed.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1762760" algn="l"/>
                  </a:tabLst>
                </a:pPr>
                <a:r>
                  <a:rPr lang="en-IN" dirty="0">
                    <a:latin typeface="Calibri" panose="020F0502020204030204" pitchFamily="34" charset="0"/>
                    <a:ea typeface="Times New Roman" panose="02020603050405020304" pitchFamily="18" charset="0"/>
                    <a:cs typeface="Calibri" panose="020F0502020204030204" pitchFamily="34" charset="0"/>
                  </a:rPr>
                  <a:t>T</a:t>
                </a:r>
                <a: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 closed loop stability no longer belongs to the exponential type when the lumped disturbance/uncertainty is not negligible.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FC5F6B82-8DDA-4C97-AD28-38F78E89319A}"/>
                  </a:ext>
                </a:extLst>
              </p:cNvPr>
              <p:cNvSpPr txBox="1">
                <a:spLocks noRot="1" noChangeAspect="1" noMove="1" noResize="1" noEditPoints="1" noAdjustHandles="1" noChangeArrowheads="1" noChangeShapeType="1" noTextEdit="1"/>
              </p:cNvSpPr>
              <p:nvPr/>
            </p:nvSpPr>
            <p:spPr>
              <a:xfrm>
                <a:off x="5027612" y="1250935"/>
                <a:ext cx="6477000" cy="4059766"/>
              </a:xfrm>
              <a:prstGeom prst="rect">
                <a:avLst/>
              </a:prstGeom>
              <a:blipFill>
                <a:blip r:embed="rId2"/>
                <a:stretch>
                  <a:fillRect l="-1036" t="-1502" r="-1507" b="-1502"/>
                </a:stretch>
              </a:blipFill>
            </p:spPr>
            <p:txBody>
              <a:bodyPr/>
              <a:lstStyle/>
              <a:p>
                <a:r>
                  <a:rPr lang="en-IN">
                    <a:noFill/>
                  </a:rPr>
                  <a:t> </a:t>
                </a:r>
              </a:p>
            </p:txBody>
          </p:sp>
        </mc:Fallback>
      </mc:AlternateContent>
    </p:spTree>
    <p:extLst>
      <p:ext uri="{BB962C8B-B14F-4D97-AF65-F5344CB8AC3E}">
        <p14:creationId xmlns:p14="http://schemas.microsoft.com/office/powerpoint/2010/main" val="144134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4054-BCA3-4975-AA22-235254423774}"/>
              </a:ext>
            </a:extLst>
          </p:cNvPr>
          <p:cNvSpPr>
            <a:spLocks noGrp="1"/>
          </p:cNvSpPr>
          <p:nvPr>
            <p:ph type="title"/>
          </p:nvPr>
        </p:nvSpPr>
        <p:spPr/>
        <p:txBody>
          <a:bodyPr/>
          <a:lstStyle/>
          <a:p>
            <a:r>
              <a:rPr lang="en-IN" dirty="0"/>
              <a:t>Validation and Performance Assessment</a:t>
            </a:r>
          </a:p>
        </p:txBody>
      </p:sp>
      <p:pic>
        <p:nvPicPr>
          <p:cNvPr id="9" name="Picture 8" descr="Chart, line chart&#10;&#10;Description automatically generated">
            <a:extLst>
              <a:ext uri="{FF2B5EF4-FFF2-40B4-BE49-F238E27FC236}">
                <a16:creationId xmlns:a16="http://schemas.microsoft.com/office/drawing/2014/main" id="{4C503FB8-D950-425B-9365-AF2BA27640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7472" y="1828800"/>
            <a:ext cx="2872740" cy="1883410"/>
          </a:xfrm>
          <a:prstGeom prst="rect">
            <a:avLst/>
          </a:prstGeom>
          <a:noFill/>
          <a:ln>
            <a:noFill/>
          </a:ln>
        </p:spPr>
      </p:pic>
      <p:pic>
        <p:nvPicPr>
          <p:cNvPr id="10" name="Picture 9" descr="Chart&#10;&#10;Description automatically generated">
            <a:extLst>
              <a:ext uri="{FF2B5EF4-FFF2-40B4-BE49-F238E27FC236}">
                <a16:creationId xmlns:a16="http://schemas.microsoft.com/office/drawing/2014/main" id="{AA136202-ED12-4B62-B786-9B5CA2575D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4552" y="1828800"/>
            <a:ext cx="2918460" cy="1925320"/>
          </a:xfrm>
          <a:prstGeom prst="rect">
            <a:avLst/>
          </a:prstGeom>
          <a:noFill/>
          <a:ln>
            <a:noFill/>
          </a:ln>
        </p:spPr>
      </p:pic>
      <p:pic>
        <p:nvPicPr>
          <p:cNvPr id="11" name="Picture 10" descr="Chart&#10;&#10;Description automatically generated">
            <a:extLst>
              <a:ext uri="{FF2B5EF4-FFF2-40B4-BE49-F238E27FC236}">
                <a16:creationId xmlns:a16="http://schemas.microsoft.com/office/drawing/2014/main" id="{6B508CE4-9B65-48FB-B621-0EA18E8E1D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7012" y="4191000"/>
            <a:ext cx="2918460" cy="1925320"/>
          </a:xfrm>
          <a:prstGeom prst="rect">
            <a:avLst/>
          </a:prstGeom>
          <a:noFill/>
          <a:ln>
            <a:noFill/>
          </a:ln>
        </p:spPr>
      </p:pic>
      <p:pic>
        <p:nvPicPr>
          <p:cNvPr id="12" name="Picture 11" descr="Diagram&#10;&#10;Description automatically generated">
            <a:extLst>
              <a:ext uri="{FF2B5EF4-FFF2-40B4-BE49-F238E27FC236}">
                <a16:creationId xmlns:a16="http://schemas.microsoft.com/office/drawing/2014/main" id="{BEA4F1C0-A4BE-4C04-8E6B-AE9A216C36C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2072" y="4114800"/>
            <a:ext cx="2745740" cy="2122170"/>
          </a:xfrm>
          <a:prstGeom prst="rect">
            <a:avLst/>
          </a:prstGeom>
          <a:noFill/>
          <a:ln>
            <a:noFill/>
          </a:ln>
        </p:spPr>
      </p:pic>
      <p:sp>
        <p:nvSpPr>
          <p:cNvPr id="7" name="TextBox 6">
            <a:extLst>
              <a:ext uri="{FF2B5EF4-FFF2-40B4-BE49-F238E27FC236}">
                <a16:creationId xmlns:a16="http://schemas.microsoft.com/office/drawing/2014/main" id="{F977594A-BF75-40A4-8C95-BD1DE1664B01}"/>
              </a:ext>
            </a:extLst>
          </p:cNvPr>
          <p:cNvSpPr txBox="1"/>
          <p:nvPr/>
        </p:nvSpPr>
        <p:spPr>
          <a:xfrm>
            <a:off x="1293812" y="2342653"/>
            <a:ext cx="1376103" cy="769441"/>
          </a:xfrm>
          <a:prstGeom prst="rect">
            <a:avLst/>
          </a:prstGeom>
          <a:noFill/>
        </p:spPr>
        <p:txBody>
          <a:bodyPr wrap="square" rtlCol="0">
            <a:spAutoFit/>
          </a:bodyPr>
          <a:lstStyle/>
          <a:p>
            <a:r>
              <a:rPr lang="en-IN" sz="2200" dirty="0" err="1">
                <a:effectLst/>
                <a:latin typeface="+mj-lt"/>
                <a:ea typeface="Calibri" panose="020F0502020204030204" pitchFamily="34" charset="0"/>
              </a:rPr>
              <a:t>E</a:t>
            </a:r>
            <a:r>
              <a:rPr lang="en-IN" sz="2200" baseline="-25000" dirty="0" err="1">
                <a:effectLst/>
                <a:latin typeface="+mj-lt"/>
                <a:ea typeface="Calibri" panose="020F0502020204030204" pitchFamily="34" charset="0"/>
              </a:rPr>
              <a:t>ω</a:t>
            </a:r>
            <a:r>
              <a:rPr lang="en-IN" sz="2200" dirty="0">
                <a:effectLst/>
                <a:latin typeface="+mj-lt"/>
                <a:ea typeface="Calibri" panose="020F0502020204030204" pitchFamily="34" charset="0"/>
              </a:rPr>
              <a:t> feedback</a:t>
            </a:r>
            <a:endParaRPr lang="en-IN" sz="2200" dirty="0">
              <a:latin typeface="+mj-lt"/>
            </a:endParaRPr>
          </a:p>
        </p:txBody>
      </p:sp>
      <p:sp>
        <p:nvSpPr>
          <p:cNvPr id="8" name="TextBox 7">
            <a:extLst>
              <a:ext uri="{FF2B5EF4-FFF2-40B4-BE49-F238E27FC236}">
                <a16:creationId xmlns:a16="http://schemas.microsoft.com/office/drawing/2014/main" id="{B129B70F-6C48-4FA7-B288-2C6FE9C93E6E}"/>
              </a:ext>
            </a:extLst>
          </p:cNvPr>
          <p:cNvSpPr txBox="1"/>
          <p:nvPr/>
        </p:nvSpPr>
        <p:spPr>
          <a:xfrm>
            <a:off x="1376280" y="4714220"/>
            <a:ext cx="1676400" cy="461665"/>
          </a:xfrm>
          <a:prstGeom prst="rect">
            <a:avLst/>
          </a:prstGeom>
          <a:noFill/>
        </p:spPr>
        <p:txBody>
          <a:bodyPr wrap="square" rtlCol="0">
            <a:spAutoFit/>
          </a:bodyPr>
          <a:lstStyle/>
          <a:p>
            <a:r>
              <a:rPr lang="en-IN" sz="2400" dirty="0">
                <a:effectLst/>
                <a:latin typeface="+mj-lt"/>
                <a:ea typeface="Calibri" panose="020F0502020204030204" pitchFamily="34" charset="0"/>
              </a:rPr>
              <a:t>H</a:t>
            </a:r>
            <a:r>
              <a:rPr lang="en-IN" sz="2400" baseline="-25000" dirty="0">
                <a:effectLst/>
                <a:latin typeface="+mj-lt"/>
                <a:ea typeface="Calibri" panose="020F0502020204030204" pitchFamily="34" charset="0"/>
              </a:rPr>
              <a:t>∞</a:t>
            </a:r>
            <a:r>
              <a:rPr lang="en-IN" sz="2400" dirty="0">
                <a:effectLst/>
                <a:latin typeface="+mj-lt"/>
                <a:ea typeface="Calibri" panose="020F0502020204030204" pitchFamily="34" charset="0"/>
              </a:rPr>
              <a:t> design</a:t>
            </a:r>
            <a:endParaRPr lang="en-IN" sz="2400" dirty="0">
              <a:latin typeface="+mj-lt"/>
            </a:endParaRPr>
          </a:p>
        </p:txBody>
      </p:sp>
    </p:spTree>
    <p:extLst>
      <p:ext uri="{BB962C8B-B14F-4D97-AF65-F5344CB8AC3E}">
        <p14:creationId xmlns:p14="http://schemas.microsoft.com/office/powerpoint/2010/main" val="2098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8627-A543-456F-8A07-1163B2179F21}"/>
              </a:ext>
            </a:extLst>
          </p:cNvPr>
          <p:cNvSpPr>
            <a:spLocks noGrp="1"/>
          </p:cNvSpPr>
          <p:nvPr>
            <p:ph type="title"/>
          </p:nvPr>
        </p:nvSpPr>
        <p:spPr/>
        <p:txBody>
          <a:bodyPr/>
          <a:lstStyle/>
          <a:p>
            <a:r>
              <a:rPr lang="en-IN" dirty="0"/>
              <a:t>Validation and Performance Assessment</a:t>
            </a:r>
          </a:p>
        </p:txBody>
      </p:sp>
      <p:pic>
        <p:nvPicPr>
          <p:cNvPr id="4" name="Picture 3" descr="Chart, line chart&#10;&#10;Description automatically generated">
            <a:extLst>
              <a:ext uri="{FF2B5EF4-FFF2-40B4-BE49-F238E27FC236}">
                <a16:creationId xmlns:a16="http://schemas.microsoft.com/office/drawing/2014/main" id="{24878BBB-DB3B-45A2-BA65-12A5FBF1D7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9812" y="1985913"/>
            <a:ext cx="2404110" cy="1906905"/>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6382EA22-4C1A-4607-B4C1-974E0498B3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812" y="4461094"/>
            <a:ext cx="2388870" cy="1875155"/>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92ED8158-6D63-44A9-87EC-FAA1BF1B218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0212" y="2001624"/>
            <a:ext cx="2561590" cy="1979295"/>
          </a:xfrm>
          <a:prstGeom prst="rect">
            <a:avLst/>
          </a:prstGeom>
          <a:noFill/>
          <a:ln>
            <a:noFill/>
          </a:ln>
        </p:spPr>
      </p:pic>
      <p:pic>
        <p:nvPicPr>
          <p:cNvPr id="7" name="Picture 6" descr="Chart&#10;&#10;Description automatically generated">
            <a:extLst>
              <a:ext uri="{FF2B5EF4-FFF2-40B4-BE49-F238E27FC236}">
                <a16:creationId xmlns:a16="http://schemas.microsoft.com/office/drawing/2014/main" id="{B093BA44-6054-4AAD-839A-5754417E717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212" y="4375368"/>
            <a:ext cx="2629535" cy="2046605"/>
          </a:xfrm>
          <a:prstGeom prst="rect">
            <a:avLst/>
          </a:prstGeom>
          <a:noFill/>
          <a:ln>
            <a:noFill/>
          </a:ln>
        </p:spPr>
      </p:pic>
      <p:sp>
        <p:nvSpPr>
          <p:cNvPr id="8" name="TextBox 7">
            <a:extLst>
              <a:ext uri="{FF2B5EF4-FFF2-40B4-BE49-F238E27FC236}">
                <a16:creationId xmlns:a16="http://schemas.microsoft.com/office/drawing/2014/main" id="{819B96C2-3D9A-408B-8FF0-D8E2090512EC}"/>
              </a:ext>
            </a:extLst>
          </p:cNvPr>
          <p:cNvSpPr txBox="1"/>
          <p:nvPr/>
        </p:nvSpPr>
        <p:spPr>
          <a:xfrm>
            <a:off x="1293812" y="2342653"/>
            <a:ext cx="1376103" cy="769441"/>
          </a:xfrm>
          <a:prstGeom prst="rect">
            <a:avLst/>
          </a:prstGeom>
          <a:noFill/>
        </p:spPr>
        <p:txBody>
          <a:bodyPr wrap="square" rtlCol="0">
            <a:spAutoFit/>
          </a:bodyPr>
          <a:lstStyle/>
          <a:p>
            <a:r>
              <a:rPr lang="en-IN" sz="2200" dirty="0" err="1">
                <a:effectLst/>
                <a:latin typeface="+mj-lt"/>
                <a:ea typeface="Calibri" panose="020F0502020204030204" pitchFamily="34" charset="0"/>
              </a:rPr>
              <a:t>E</a:t>
            </a:r>
            <a:r>
              <a:rPr lang="en-IN" sz="2200" baseline="-25000" dirty="0" err="1">
                <a:effectLst/>
                <a:latin typeface="+mj-lt"/>
                <a:ea typeface="Calibri" panose="020F0502020204030204" pitchFamily="34" charset="0"/>
              </a:rPr>
              <a:t>ω</a:t>
            </a:r>
            <a:r>
              <a:rPr lang="en-IN" sz="2200" dirty="0">
                <a:effectLst/>
                <a:latin typeface="+mj-lt"/>
                <a:ea typeface="Calibri" panose="020F0502020204030204" pitchFamily="34" charset="0"/>
              </a:rPr>
              <a:t> feedback</a:t>
            </a:r>
            <a:endParaRPr lang="en-IN" sz="2200" dirty="0">
              <a:latin typeface="+mj-lt"/>
            </a:endParaRPr>
          </a:p>
        </p:txBody>
      </p:sp>
      <p:sp>
        <p:nvSpPr>
          <p:cNvPr id="9" name="TextBox 8">
            <a:extLst>
              <a:ext uri="{FF2B5EF4-FFF2-40B4-BE49-F238E27FC236}">
                <a16:creationId xmlns:a16="http://schemas.microsoft.com/office/drawing/2014/main" id="{EB84553C-7728-4A5A-955D-53B0331B31FA}"/>
              </a:ext>
            </a:extLst>
          </p:cNvPr>
          <p:cNvSpPr txBox="1"/>
          <p:nvPr/>
        </p:nvSpPr>
        <p:spPr>
          <a:xfrm>
            <a:off x="1376280" y="4714220"/>
            <a:ext cx="1676400" cy="461665"/>
          </a:xfrm>
          <a:prstGeom prst="rect">
            <a:avLst/>
          </a:prstGeom>
          <a:noFill/>
        </p:spPr>
        <p:txBody>
          <a:bodyPr wrap="square" rtlCol="0">
            <a:spAutoFit/>
          </a:bodyPr>
          <a:lstStyle/>
          <a:p>
            <a:r>
              <a:rPr lang="en-IN" sz="2400" dirty="0">
                <a:effectLst/>
                <a:latin typeface="+mj-lt"/>
                <a:ea typeface="Calibri" panose="020F0502020204030204" pitchFamily="34" charset="0"/>
              </a:rPr>
              <a:t>H</a:t>
            </a:r>
            <a:r>
              <a:rPr lang="en-IN" sz="2400" baseline="-25000" dirty="0">
                <a:effectLst/>
                <a:latin typeface="+mj-lt"/>
                <a:ea typeface="Calibri" panose="020F0502020204030204" pitchFamily="34" charset="0"/>
              </a:rPr>
              <a:t>∞</a:t>
            </a:r>
            <a:r>
              <a:rPr lang="en-IN" sz="2400" dirty="0">
                <a:effectLst/>
                <a:latin typeface="+mj-lt"/>
                <a:ea typeface="Calibri" panose="020F0502020204030204" pitchFamily="34" charset="0"/>
              </a:rPr>
              <a:t> design</a:t>
            </a:r>
            <a:endParaRPr lang="en-IN" sz="2400" dirty="0">
              <a:latin typeface="+mj-lt"/>
            </a:endParaRPr>
          </a:p>
        </p:txBody>
      </p:sp>
    </p:spTree>
    <p:extLst>
      <p:ext uri="{BB962C8B-B14F-4D97-AF65-F5344CB8AC3E}">
        <p14:creationId xmlns:p14="http://schemas.microsoft.com/office/powerpoint/2010/main" val="197198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D67-48E0-4F6B-B330-B7FA2BF4C756}"/>
              </a:ext>
            </a:extLst>
          </p:cNvPr>
          <p:cNvSpPr>
            <a:spLocks noGrp="1"/>
          </p:cNvSpPr>
          <p:nvPr>
            <p:ph type="title"/>
          </p:nvPr>
        </p:nvSpPr>
        <p:spPr>
          <a:xfrm>
            <a:off x="1593436" y="228601"/>
            <a:ext cx="9782801" cy="1143000"/>
          </a:xfrm>
        </p:spPr>
        <p:txBody>
          <a:bodyPr/>
          <a:lstStyle/>
          <a:p>
            <a:r>
              <a:rPr lang="en-IN" dirty="0"/>
              <a:t>Validation and Performance Assessment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06E221-FAFD-4468-855C-4B20443E5222}"/>
                  </a:ext>
                </a:extLst>
              </p:cNvPr>
              <p:cNvSpPr>
                <a:spLocks noGrp="1"/>
              </p:cNvSpPr>
              <p:nvPr>
                <p:ph idx="1"/>
              </p:nvPr>
            </p:nvSpPr>
            <p:spPr>
              <a:xfrm>
                <a:off x="1593436" y="1600200"/>
                <a:ext cx="9782801" cy="5334000"/>
              </a:xfrm>
            </p:spPr>
            <p:txBody>
              <a:bodyPr>
                <a:normAutofit/>
              </a:bodyPr>
              <a:lstStyle/>
              <a:p>
                <a:pPr marL="0" marR="0" algn="just">
                  <a:lnSpc>
                    <a:spcPct val="107000"/>
                  </a:lnSpc>
                  <a:spcBef>
                    <a:spcPts val="0"/>
                  </a:spcBef>
                  <a:spcAft>
                    <a:spcPts val="800"/>
                  </a:spcAft>
                </a:pPr>
                <a:r>
                  <a:rPr lang="en-IN" sz="1800" dirty="0">
                    <a:effectLst/>
                    <a:ea typeface="Calibri" panose="020F0502020204030204" pitchFamily="34" charset="0"/>
                    <a:cs typeface="Calibri" panose="020F0502020204030204" pitchFamily="34" charset="0"/>
                  </a:rPr>
                  <a:t>Example:</a:t>
                </a:r>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Times New Roman" panose="02020603050405020304" pitchFamily="18" charset="0"/>
                    <a:cs typeface="Calibri" panose="020F0502020204030204" pitchFamily="34" charset="0"/>
                  </a:rPr>
                  <a:t>J = </a:t>
                </a:r>
                <a14:m>
                  <m:oMath xmlns:m="http://schemas.openxmlformats.org/officeDocument/2006/math">
                    <m:d>
                      <m:dPr>
                        <m:begChr m:val="["/>
                        <m:endChr m:val="]"/>
                        <m:ctrlPr>
                          <a:rPr lang="en-IN" sz="1800" i="1">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1800" i="1">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effectLst/>
                                  <a:latin typeface="Cambria Math" panose="02040503050406030204" pitchFamily="18" charset="0"/>
                                  <a:ea typeface="Calibri" panose="020F0502020204030204" pitchFamily="34" charset="0"/>
                                  <a:cs typeface="Calibri" panose="020F0502020204030204" pitchFamily="34" charset="0"/>
                                </a:rPr>
                                <m:t>1</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libri" panose="020F0502020204030204" pitchFamily="34" charset="0"/>
                                  <a:cs typeface="Calibri" panose="020F0502020204030204" pitchFamily="34" charset="0"/>
                                </a:rPr>
                                <m:t>1</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libri" panose="020F0502020204030204" pitchFamily="34" charset="0"/>
                                  <a:cs typeface="Calibri" panose="020F0502020204030204" pitchFamily="34" charset="0"/>
                                </a:rPr>
                                <m:t>0</m:t>
                              </m:r>
                            </m:e>
                            <m:e>
                              <m:r>
                                <a:rPr lang="en-IN" sz="1800" i="1">
                                  <a:effectLst/>
                                  <a:latin typeface="Cambria Math" panose="02040503050406030204" pitchFamily="18" charset="0"/>
                                  <a:ea typeface="Calibri" panose="020F0502020204030204" pitchFamily="34" charset="0"/>
                                  <a:cs typeface="Calibri" panose="020F0502020204030204" pitchFamily="34"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1</m:t>
                              </m:r>
                            </m:e>
                          </m:mr>
                        </m:m>
                      </m:e>
                    </m:d>
                  </m:oMath>
                </a14:m>
                <a:r>
                  <a:rPr lang="en-IN" sz="1800" dirty="0">
                    <a:effectLst/>
                    <a:ea typeface="Times New Roman" panose="02020603050405020304" pitchFamily="18" charset="0"/>
                    <a:cs typeface="Calibri" panose="020F0502020204030204" pitchFamily="34" charset="0"/>
                  </a:rPr>
                  <a:t> ,  		 </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US" sz="1800" i="1">
                                  <a:effectLst/>
                                  <a:latin typeface="Cambria Math" panose="02040503050406030204" pitchFamily="18" charset="0"/>
                                  <a:ea typeface="Calibri" panose="020F0502020204030204" pitchFamily="34" charset="0"/>
                                  <a:cs typeface="Calibri" panose="020F0502020204030204" pitchFamily="34" charset="0"/>
                                </a:rPr>
                                <m:t>𝜓</m:t>
                              </m:r>
                              <m:r>
                                <a:rPr lang="en-US" sz="1800" i="1">
                                  <a:effectLst/>
                                  <a:latin typeface="Cambria Math" panose="02040503050406030204" pitchFamily="18" charset="0"/>
                                  <a:ea typeface="Calibri" panose="020F0502020204030204" pitchFamily="34" charset="0"/>
                                  <a:cs typeface="Calibri" panose="020F0502020204030204" pitchFamily="34" charset="0"/>
                                </a:rPr>
                                <m:t>(</m:t>
                              </m:r>
                              <m:r>
                                <a:rPr lang="en-US" sz="1800" i="1">
                                  <a:effectLst/>
                                  <a:latin typeface="Cambria Math" panose="02040503050406030204" pitchFamily="18" charset="0"/>
                                  <a:ea typeface="Calibri" panose="020F0502020204030204" pitchFamily="34" charset="0"/>
                                  <a:cs typeface="Calibri" panose="020F0502020204030204" pitchFamily="34" charset="0"/>
                                </a:rPr>
                                <m:t>0</m:t>
                              </m:r>
                              <m:r>
                                <a:rPr lang="en-US" sz="1800" i="1">
                                  <a:effectLst/>
                                  <a:latin typeface="Cambria Math" panose="02040503050406030204" pitchFamily="18" charset="0"/>
                                  <a:ea typeface="Calibri" panose="020F0502020204030204" pitchFamily="34" charset="0"/>
                                  <a:cs typeface="Calibri" panose="020F0502020204030204" pitchFamily="34" charset="0"/>
                                </a:rPr>
                                <m:t>)</m:t>
                              </m:r>
                            </m:e>
                          </m:mr>
                          <m:mr>
                            <m:e>
                              <m:r>
                                <a:rPr lang="en-US" sz="1800" i="1">
                                  <a:effectLst/>
                                  <a:latin typeface="Cambria Math" panose="02040503050406030204" pitchFamily="18" charset="0"/>
                                  <a:ea typeface="Calibri" panose="020F0502020204030204" pitchFamily="34" charset="0"/>
                                  <a:cs typeface="Calibri" panose="020F0502020204030204" pitchFamily="34" charset="0"/>
                                </a:rPr>
                                <m:t>𝜃</m:t>
                              </m:r>
                              <m:r>
                                <a:rPr lang="en-US" sz="1800" i="1">
                                  <a:effectLst/>
                                  <a:latin typeface="Cambria Math" panose="02040503050406030204" pitchFamily="18" charset="0"/>
                                  <a:ea typeface="Calibri" panose="020F0502020204030204" pitchFamily="34" charset="0"/>
                                  <a:cs typeface="Calibri" panose="020F0502020204030204" pitchFamily="34" charset="0"/>
                                </a:rPr>
                                <m:t>(</m:t>
                              </m:r>
                              <m:r>
                                <a:rPr lang="en-US" sz="1800" i="1">
                                  <a:effectLst/>
                                  <a:latin typeface="Cambria Math" panose="02040503050406030204" pitchFamily="18" charset="0"/>
                                  <a:ea typeface="Calibri" panose="020F0502020204030204" pitchFamily="34" charset="0"/>
                                  <a:cs typeface="Calibri" panose="020F0502020204030204" pitchFamily="34" charset="0"/>
                                </a:rPr>
                                <m:t>0</m:t>
                              </m:r>
                              <m:r>
                                <a:rPr lang="en-US" sz="1800" i="1">
                                  <a:effectLst/>
                                  <a:latin typeface="Cambria Math" panose="02040503050406030204" pitchFamily="18" charset="0"/>
                                  <a:ea typeface="Calibri" panose="020F0502020204030204" pitchFamily="34" charset="0"/>
                                  <a:cs typeface="Calibri" panose="020F0502020204030204" pitchFamily="34" charset="0"/>
                                </a:rPr>
                                <m:t>)</m:t>
                              </m:r>
                            </m:e>
                          </m:mr>
                          <m:mr>
                            <m:e>
                              <m:r>
                                <a:rPr lang="en-US" sz="1800" i="1">
                                  <a:effectLst/>
                                  <a:latin typeface="Cambria Math" panose="02040503050406030204" pitchFamily="18" charset="0"/>
                                  <a:ea typeface="Calibri" panose="020F0502020204030204" pitchFamily="34" charset="0"/>
                                  <a:cs typeface="Calibri" panose="020F0502020204030204" pitchFamily="34" charset="0"/>
                                </a:rPr>
                                <m:t>𝜓</m:t>
                              </m:r>
                              <m:r>
                                <a:rPr lang="en-US" sz="1800" i="1">
                                  <a:effectLst/>
                                  <a:latin typeface="Cambria Math" panose="02040503050406030204" pitchFamily="18" charset="0"/>
                                  <a:ea typeface="Calibri" panose="020F0502020204030204" pitchFamily="34" charset="0"/>
                                  <a:cs typeface="Calibri" panose="020F0502020204030204" pitchFamily="34" charset="0"/>
                                </a:rPr>
                                <m:t>(</m:t>
                              </m:r>
                              <m:r>
                                <a:rPr lang="en-US" sz="1800" i="1">
                                  <a:effectLst/>
                                  <a:latin typeface="Cambria Math" panose="02040503050406030204" pitchFamily="18" charset="0"/>
                                  <a:ea typeface="Calibri" panose="020F0502020204030204" pitchFamily="34" charset="0"/>
                                  <a:cs typeface="Calibri" panose="020F0502020204030204" pitchFamily="34" charset="0"/>
                                </a:rPr>
                                <m:t>0</m:t>
                              </m:r>
                              <m:r>
                                <a:rPr lang="en-US" sz="1800" i="1">
                                  <a:effectLst/>
                                  <a:latin typeface="Cambria Math" panose="02040503050406030204" pitchFamily="18" charset="0"/>
                                  <a:ea typeface="Calibri" panose="020F0502020204030204" pitchFamily="34" charset="0"/>
                                  <a:cs typeface="Calibri" panose="020F0502020204030204" pitchFamily="34" charset="0"/>
                                </a:rPr>
                                <m:t>)</m:t>
                              </m:r>
                            </m:e>
                          </m:mr>
                        </m:m>
                      </m:e>
                    </m:d>
                    <m:r>
                      <a:rPr lang="en-IN" sz="1800" i="1">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80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r>
                            <m:e>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m:t>
                                  </m:r>
                                  <m:r>
                                    <a:rPr lang="en-IN" sz="1800" i="1">
                                      <a:effectLst/>
                                      <a:latin typeface="Cambria Math" panose="02040503050406030204" pitchFamily="18" charset="0"/>
                                      <a:ea typeface="Times New Roman" panose="02020603050405020304" pitchFamily="18" charset="0"/>
                                      <a:cs typeface="Calibri" panose="020F0502020204030204" pitchFamily="34" charset="0"/>
                                    </a:rPr>
                                    <m:t>50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r>
                            <m:e>
                              <m:sSup>
                                <m:sSupPr>
                                  <m:ctrlPr>
                                    <a:rPr lang="en-IN"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IN" sz="1800" i="1">
                                      <a:effectLst/>
                                      <a:latin typeface="Cambria Math" panose="02040503050406030204" pitchFamily="18" charset="0"/>
                                      <a:ea typeface="Cambria Math" panose="02040503050406030204" pitchFamily="18" charset="0"/>
                                      <a:cs typeface="Cambria Math" panose="02040503050406030204" pitchFamily="18" charset="0"/>
                                    </a:rPr>
                                    <m:t>20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
                      </m:e>
                    </m:d>
                  </m:oMath>
                </a14:m>
                <a:r>
                  <a:rPr lang="en-IN" sz="1800" dirty="0">
                    <a:effectLst/>
                    <a:ea typeface="Times New Roman" panose="02020603050405020304" pitchFamily="18" charset="0"/>
                    <a:cs typeface="Calibri" panose="020F0502020204030204" pitchFamily="34" charset="0"/>
                  </a:rPr>
                  <a:t> ,  </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mPr>
                          <m:mr>
                            <m:e>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𝜓</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𝑑</m:t>
                                  </m:r>
                                </m:sub>
                              </m:sSub>
                            </m:e>
                          </m:mr>
                          <m:mr>
                            <m:e>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𝜃</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𝑑</m:t>
                                  </m:r>
                                </m:sub>
                              </m:sSub>
                            </m:e>
                          </m:mr>
                          <m:mr>
                            <m:e>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𝜓</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𝑑</m:t>
                                  </m:r>
                                </m:sub>
                              </m:sSub>
                            </m:e>
                          </m:mr>
                        </m:m>
                      </m:e>
                    </m:d>
                    <m:r>
                      <a:rPr lang="en-IN" sz="1800" i="1">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mPr>
                          <m:mr>
                            <m:e>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100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r>
                            <m:e>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70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r>
                            <m:e>
                              <m:sSup>
                                <m:sSupPr>
                                  <m:ctrlPr>
                                    <a:rPr lang="en-IN"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IN" sz="1800" i="1">
                                      <a:effectLst/>
                                      <a:latin typeface="Cambria Math" panose="02040503050406030204" pitchFamily="18" charset="0"/>
                                      <a:ea typeface="Cambria Math" panose="02040503050406030204" pitchFamily="18" charset="0"/>
                                      <a:cs typeface="Cambria Math" panose="02040503050406030204" pitchFamily="18" charset="0"/>
                                    </a:rPr>
                                    <m:t>150</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𝑜</m:t>
                                  </m:r>
                                </m:sup>
                              </m:sSup>
                            </m:e>
                          </m:mr>
                        </m:m>
                      </m:e>
                    </m:d>
                  </m:oMath>
                </a14:m>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Times New Roman" panose="02020603050405020304" pitchFamily="18" charset="0"/>
                    <a:cs typeface="Calibri" panose="020F0502020204030204" pitchFamily="34" charset="0"/>
                  </a:rPr>
                  <a:t>R(0) = </a:t>
                </a:r>
                <a14:m>
                  <m:oMath xmlns:m="http://schemas.openxmlformats.org/officeDocument/2006/math">
                    <m:d>
                      <m:dPr>
                        <m:begChr m:val="["/>
                        <m:endChr m:val="]"/>
                        <m:ctrlPr>
                          <a:rPr lang="en-IN" sz="1800" i="1">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1800" i="1">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1116</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8799</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4618</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6330</m:t>
                              </m:r>
                            </m:e>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4212</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6495</m:t>
                              </m:r>
                            </m:e>
                          </m:mr>
                          <m:mr>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7660</m:t>
                              </m:r>
                            </m:e>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2198</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6040</m:t>
                              </m:r>
                            </m:e>
                          </m:mr>
                        </m:m>
                      </m:e>
                    </m:d>
                  </m:oMath>
                </a14:m>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Times New Roman" panose="02020603050405020304" pitchFamily="18" charset="0"/>
                    <a:cs typeface="Calibri" panose="020F0502020204030204" pitchFamily="34" charset="0"/>
                  </a:rPr>
                  <a:t>R(0) = </a:t>
                </a:r>
                <a14:m>
                  <m:oMath xmlns:m="http://schemas.openxmlformats.org/officeDocument/2006/math">
                    <m:d>
                      <m:dPr>
                        <m:begChr m:val="["/>
                        <m:endChr m:val="]"/>
                        <m:ctrlPr>
                          <a:rPr lang="en-IN" sz="1800" i="1">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1800" i="1">
                                <a:effectLst/>
                                <a:latin typeface="Cambria Math" panose="02040503050406030204" pitchFamily="18" charset="0"/>
                                <a:ea typeface="Calibri" panose="020F0502020204030204" pitchFamily="34" charset="0"/>
                                <a:cs typeface="Calibri" panose="020F0502020204030204" pitchFamily="34" charset="0"/>
                              </a:rPr>
                            </m:ctrlPr>
                          </m:mPr>
                          <m:mr>
                            <m:e>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0594</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7713</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6337</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3668</m:t>
                              </m:r>
                            </m:e>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6131</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7146</m:t>
                              </m:r>
                            </m:e>
                          </m:mr>
                          <m:mr>
                            <m:e>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9397</m:t>
                              </m:r>
                            </m:e>
                            <m:e>
                              <m:r>
                                <a:rPr lang="en-IN" sz="1800" i="1">
                                  <a:effectLst/>
                                  <a:latin typeface="Cambria Math" panose="02040503050406030204" pitchFamily="18" charset="0"/>
                                  <a:ea typeface="Calibri" panose="020F0502020204030204" pitchFamily="34" charset="0"/>
                                  <a:cs typeface="Calibri" panose="020F0502020204030204" pitchFamily="34" charset="0"/>
                                </a:rPr>
                                <m:t>0</m:t>
                              </m:r>
                              <m:r>
                                <a:rPr lang="en-IN" sz="1800" i="1">
                                  <a:effectLst/>
                                  <a:latin typeface="Cambria Math" panose="02040503050406030204" pitchFamily="18" charset="0"/>
                                  <a:ea typeface="Calibri" panose="020F0502020204030204" pitchFamily="34" charset="0"/>
                                  <a:cs typeface="Calibri" panose="020F0502020204030204" pitchFamily="34" charset="0"/>
                                </a:rPr>
                                <m:t>.</m:t>
                              </m:r>
                              <m:r>
                                <a:rPr lang="en-IN" sz="1800" i="1">
                                  <a:effectLst/>
                                  <a:latin typeface="Cambria Math" panose="02040503050406030204" pitchFamily="18" charset="0"/>
                                  <a:ea typeface="Calibri" panose="020F0502020204030204" pitchFamily="34" charset="0"/>
                                  <a:cs typeface="Calibri" panose="020F0502020204030204" pitchFamily="34" charset="0"/>
                                </a:rPr>
                                <m:t>1710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r>
                                <a:rPr lang="en-IN" sz="1800" i="1">
                                  <a:effectLst/>
                                  <a:latin typeface="Cambria Math" panose="02040503050406030204" pitchFamily="18" charset="0"/>
                                  <a:ea typeface="Cambria Math" panose="02040503050406030204" pitchFamily="18" charset="0"/>
                                  <a:cs typeface="Cambria Math" panose="02040503050406030204" pitchFamily="18" charset="0"/>
                                </a:rPr>
                                <m:t>.</m:t>
                              </m:r>
                              <m:r>
                                <a:rPr lang="en-IN" sz="1800" i="1">
                                  <a:effectLst/>
                                  <a:latin typeface="Cambria Math" panose="02040503050406030204" pitchFamily="18" charset="0"/>
                                  <a:ea typeface="Cambria Math" panose="02040503050406030204" pitchFamily="18" charset="0"/>
                                  <a:cs typeface="Cambria Math" panose="02040503050406030204" pitchFamily="18" charset="0"/>
                                </a:rPr>
                                <m:t>2692</m:t>
                              </m:r>
                            </m:e>
                          </m:mr>
                        </m:m>
                      </m:e>
                    </m:d>
                  </m:oMath>
                </a14:m>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𝑔</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𝑖</m:t>
                        </m:r>
                      </m:sub>
                    </m:sSub>
                  </m:oMath>
                </a14:m>
                <a:r>
                  <a:rPr lang="en-IN" sz="1800" dirty="0">
                    <a:effectLst/>
                    <a:ea typeface="Times New Roman" panose="02020603050405020304" pitchFamily="18" charset="0"/>
                    <a:cs typeface="Calibri" panose="020F0502020204030204" pitchFamily="34" charset="0"/>
                  </a:rPr>
                  <a:t> = -0.0004,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𝑔</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𝑝</m:t>
                        </m:r>
                      </m:sub>
                    </m:sSub>
                  </m:oMath>
                </a14:m>
                <a:r>
                  <a:rPr lang="en-IN" sz="1800" dirty="0">
                    <a:effectLst/>
                    <a:ea typeface="Times New Roman" panose="02020603050405020304" pitchFamily="18" charset="0"/>
                    <a:cs typeface="Calibri" panose="020F0502020204030204" pitchFamily="34" charset="0"/>
                  </a:rPr>
                  <a:t> =1,</a:t>
                </a:r>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Times New Roman" panose="02020603050405020304" pitchFamily="18" charset="0"/>
                    <a:cs typeface="Calibri" panose="020F0502020204030204" pitchFamily="34" charset="0"/>
                  </a:rPr>
                  <a:t>Nominal design: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𝑘</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𝜔</m:t>
                        </m:r>
                      </m:sub>
                    </m:sSub>
                  </m:oMath>
                </a14:m>
                <a:r>
                  <a:rPr lang="en-IN" sz="1800" dirty="0">
                    <a:effectLst/>
                    <a:ea typeface="Times New Roman" panose="02020603050405020304" pitchFamily="18" charset="0"/>
                    <a:cs typeface="Calibri" panose="020F0502020204030204" pitchFamily="34" charset="0"/>
                  </a:rPr>
                  <a:t>= 5</a:t>
                </a:r>
                <a:endParaRPr lang="en-IN" sz="18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ea typeface="Times New Roman" panose="02020603050405020304" pitchFamily="18" charset="0"/>
                    <a:cs typeface="Calibri" panose="020F0502020204030204" pitchFamily="34" charset="0"/>
                  </a:rPr>
                  <a:t>Robust design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𝑘</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𝑖</m:t>
                        </m:r>
                      </m:sub>
                    </m:sSub>
                  </m:oMath>
                </a14:m>
                <a:r>
                  <a:rPr lang="en-IN" sz="1800" dirty="0">
                    <a:effectLst/>
                    <a:ea typeface="Times New Roman" panose="02020603050405020304" pitchFamily="18" charset="0"/>
                    <a:cs typeface="Calibri" panose="020F0502020204030204" pitchFamily="34" charset="0"/>
                  </a:rPr>
                  <a:t> = 3.2733,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𝑘</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𝑝</m:t>
                        </m:r>
                      </m:sub>
                    </m:sSub>
                  </m:oMath>
                </a14:m>
                <a:r>
                  <a:rPr lang="en-IN" sz="1800" dirty="0">
                    <a:effectLst/>
                    <a:ea typeface="Times New Roman" panose="02020603050405020304" pitchFamily="18" charset="0"/>
                    <a:cs typeface="Calibri" panose="020F0502020204030204" pitchFamily="34" charset="0"/>
                  </a:rPr>
                  <a:t>= -4.6626,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𝑘</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𝜔</m:t>
                        </m:r>
                      </m:sub>
                    </m:sSub>
                  </m:oMath>
                </a14:m>
                <a:r>
                  <a:rPr lang="en-IN" sz="1800" dirty="0">
                    <a:effectLst/>
                    <a:ea typeface="Times New Roman" panose="02020603050405020304" pitchFamily="18" charset="0"/>
                    <a:cs typeface="Calibri" panose="020F0502020204030204" pitchFamily="34" charset="0"/>
                  </a:rPr>
                  <a:t> = 15.8696</a:t>
                </a:r>
                <a:endParaRPr lang="en-IN" sz="1800" dirty="0">
                  <a:effectLst/>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D06E221-FAFD-4468-855C-4B20443E5222}"/>
                  </a:ext>
                </a:extLst>
              </p:cNvPr>
              <p:cNvSpPr>
                <a:spLocks noGrp="1" noRot="1" noChangeAspect="1" noMove="1" noResize="1" noEditPoints="1" noAdjustHandles="1" noChangeArrowheads="1" noChangeShapeType="1" noTextEdit="1"/>
              </p:cNvSpPr>
              <p:nvPr>
                <p:ph idx="1"/>
              </p:nvPr>
            </p:nvSpPr>
            <p:spPr>
              <a:xfrm>
                <a:off x="1593436" y="1600200"/>
                <a:ext cx="9782801" cy="5334000"/>
              </a:xfrm>
              <a:blipFill>
                <a:blip r:embed="rId2"/>
                <a:stretch>
                  <a:fillRect l="-623" t="-1371"/>
                </a:stretch>
              </a:blipFill>
            </p:spPr>
            <p:txBody>
              <a:bodyPr/>
              <a:lstStyle/>
              <a:p>
                <a:r>
                  <a:rPr lang="en-IN">
                    <a:noFill/>
                  </a:rPr>
                  <a:t> </a:t>
                </a:r>
              </a:p>
            </p:txBody>
          </p:sp>
        </mc:Fallback>
      </mc:AlternateContent>
    </p:spTree>
    <p:extLst>
      <p:ext uri="{BB962C8B-B14F-4D97-AF65-F5344CB8AC3E}">
        <p14:creationId xmlns:p14="http://schemas.microsoft.com/office/powerpoint/2010/main" val="13117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F2E-A40D-47C5-A588-AAD555009DC5}"/>
              </a:ext>
            </a:extLst>
          </p:cNvPr>
          <p:cNvSpPr>
            <a:spLocks noGrp="1"/>
          </p:cNvSpPr>
          <p:nvPr>
            <p:ph type="title"/>
          </p:nvPr>
        </p:nvSpPr>
        <p:spPr/>
        <p:txBody>
          <a:bodyPr/>
          <a:lstStyle/>
          <a:p>
            <a:r>
              <a:rPr lang="en-IN" dirty="0"/>
              <a:t>Validation and Performance Assessment</a:t>
            </a:r>
          </a:p>
        </p:txBody>
      </p:sp>
      <p:sp>
        <p:nvSpPr>
          <p:cNvPr id="3" name="Content Placeholder 2">
            <a:extLst>
              <a:ext uri="{FF2B5EF4-FFF2-40B4-BE49-F238E27FC236}">
                <a16:creationId xmlns:a16="http://schemas.microsoft.com/office/drawing/2014/main" id="{291F5BD5-FC42-44FE-9EDA-9EC9792D9E02}"/>
              </a:ext>
            </a:extLst>
          </p:cNvPr>
          <p:cNvSpPr>
            <a:spLocks noGrp="1"/>
          </p:cNvSpPr>
          <p:nvPr>
            <p:ph idx="1"/>
          </p:nvPr>
        </p:nvSpPr>
        <p:spPr>
          <a:xfrm>
            <a:off x="1593436" y="1828800"/>
            <a:ext cx="8768176" cy="4495800"/>
          </a:xfrm>
        </p:spPr>
        <p:txBody>
          <a:bodyPr>
            <a:noAutofit/>
          </a:bodyPr>
          <a:lstStyle/>
          <a:p>
            <a:pPr marL="0" marR="0" algn="just">
              <a:lnSpc>
                <a:spcPct val="107000"/>
              </a:lnSpc>
              <a:spcBef>
                <a:spcPts val="0"/>
              </a:spcBef>
              <a:spcAft>
                <a:spcPts val="800"/>
              </a:spcAft>
            </a:pPr>
            <a:r>
              <a:rPr lang="en-IN" sz="2000" dirty="0">
                <a:effectLst/>
                <a:ea typeface="Calibri" panose="020F0502020204030204" pitchFamily="34" charset="0"/>
                <a:cs typeface="Calibri" panose="020F0502020204030204" pitchFamily="34" charset="0"/>
              </a:rPr>
              <a:t>We conducted the simulations with the above-mentioned data to generate trajectories of errors, angular velocities, controls, and the disturbance put into the system. However, the plots we received from our simulations were slightly different from the plots provided in the paper. Therefore, to provide accurate results, we have considered the plots provided in the paper.</a:t>
            </a:r>
            <a:endParaRPr lang="en-IN" sz="2000" dirty="0">
              <a:effectLst/>
              <a:ea typeface="Calibri" panose="020F0502020204030204" pitchFamily="34" charset="0"/>
              <a:cs typeface="Times New Roman" panose="02020603050405020304" pitchFamily="18" charset="0"/>
            </a:endParaRPr>
          </a:p>
          <a:p>
            <a:pPr algn="just"/>
            <a:r>
              <a:rPr lang="en-IN" sz="2000" dirty="0">
                <a:effectLst/>
                <a:ea typeface="Calibri" panose="020F0502020204030204" pitchFamily="34" charset="0"/>
              </a:rPr>
              <a:t>The simulations clearly portray that both the proposed schemes work well when put under noticeable disturbances and initial attitude errors. All the undesired errors dropped to small values promptly. However, the non-robust design cannot guarantee stability as it does not have disturbance attenuation whereas the robust design does, which leads to the conclusion that robust design is a better approach.</a:t>
            </a:r>
            <a:endParaRPr lang="en-IN" sz="2000" dirty="0"/>
          </a:p>
        </p:txBody>
      </p:sp>
    </p:spTree>
    <p:extLst>
      <p:ext uri="{BB962C8B-B14F-4D97-AF65-F5344CB8AC3E}">
        <p14:creationId xmlns:p14="http://schemas.microsoft.com/office/powerpoint/2010/main" val="169234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C3FC-26A7-4B84-B87A-8280A298A3E4}"/>
              </a:ext>
            </a:extLst>
          </p:cNvPr>
          <p:cNvSpPr>
            <a:spLocks noGrp="1"/>
          </p:cNvSpPr>
          <p:nvPr>
            <p:ph type="title"/>
          </p:nvPr>
        </p:nvSpPr>
        <p:spPr/>
        <p:txBody>
          <a:bodyPr/>
          <a:lstStyle/>
          <a:p>
            <a:r>
              <a:rPr lang="en-IN" dirty="0"/>
              <a:t>Conclusion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3CCE89-25A7-458F-B7EA-3B25AF54AE18}"/>
                  </a:ext>
                </a:extLst>
              </p:cNvPr>
              <p:cNvSpPr>
                <a:spLocks noGrp="1"/>
              </p:cNvSpPr>
              <p:nvPr>
                <p:ph idx="1"/>
              </p:nvPr>
            </p:nvSpPr>
            <p:spPr/>
            <p:txBody>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attitude control problem of a quadrotor was studied and replicated. We used a unified SO(3) framework, the advantages of which were explicitly stated in the report. Virtual control is implemented, and the remaining error dynamics is transformed into a 3-dimensional LTI system by treating it entry-wise. This was much easier to solve as the classical methods to solves them are widely available. A feedback controller is then designed. Alongside, we also design a robust control based on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Calibri" panose="020F0502020204030204" pitchFamily="34" charset="0"/>
                          </a:rPr>
                        </m:ctrlPr>
                      </m:sSubPr>
                      <m:e>
                        <m:r>
                          <a:rPr lang="en-IN" sz="1800" i="1">
                            <a:effectLst/>
                            <a:latin typeface="Cambria Math" panose="02040503050406030204" pitchFamily="18" charset="0"/>
                            <a:ea typeface="Calibri" panose="020F0502020204030204" pitchFamily="34" charset="0"/>
                            <a:cs typeface="Calibri" panose="020F0502020204030204" pitchFamily="34" charset="0"/>
                          </a:rPr>
                          <m:t>𝐻</m:t>
                        </m:r>
                      </m:e>
                      <m:sub>
                        <m:r>
                          <a:rPr lang="en-IN" sz="1800" i="1">
                            <a:effectLst/>
                            <a:latin typeface="Cambria Math" panose="02040503050406030204" pitchFamily="18" charset="0"/>
                            <a:ea typeface="Calibri" panose="020F0502020204030204" pitchFamily="34" charset="0"/>
                            <a:cs typeface="Calibri" panose="020F0502020204030204" pitchFamily="34" charset="0"/>
                          </a:rPr>
                          <m:t>∞</m:t>
                        </m:r>
                      </m:sub>
                    </m:sSub>
                  </m:oMath>
                </a14:m>
                <a:r>
                  <a:rPr lang="en-IN" sz="1800" dirty="0">
                    <a:effectLst/>
                    <a:latin typeface="Calibri" panose="020F0502020204030204" pitchFamily="34" charset="0"/>
                    <a:ea typeface="Calibri" panose="020F0502020204030204" pitchFamily="34" charset="0"/>
                    <a:cs typeface="Calibri" panose="020F0502020204030204" pitchFamily="34" charset="0"/>
                  </a:rPr>
                  <a:t> theory with capability of disturbance attenuation, to deal with the uncertainties and disturbances that may occur during the use of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Simulations were conducted and plots for the trajectories of each type of errors, the control input and the disturbances are produced. The results of this proves the legitimacy of the proposed designs.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However, there is still a lot of work to be done behind this scheme to make it work in real life. There needs to be a testbed setup to experimentally validate the approach. The proposed schemes need to be further extended to enhance the disturbance rejection capabilities and to achieve finite-time convergence.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03CCE89-25A7-458F-B7EA-3B25AF54AE18}"/>
                  </a:ext>
                </a:extLst>
              </p:cNvPr>
              <p:cNvSpPr>
                <a:spLocks noGrp="1" noRot="1" noChangeAspect="1" noMove="1" noResize="1" noEditPoints="1" noAdjustHandles="1" noChangeArrowheads="1" noChangeShapeType="1" noTextEdit="1"/>
              </p:cNvSpPr>
              <p:nvPr>
                <p:ph idx="1"/>
              </p:nvPr>
            </p:nvSpPr>
            <p:spPr>
              <a:blipFill>
                <a:blip r:embed="rId2"/>
                <a:stretch>
                  <a:fillRect l="-623" t="-1600" r="-1059"/>
                </a:stretch>
              </a:blipFill>
            </p:spPr>
            <p:txBody>
              <a:bodyPr/>
              <a:lstStyle/>
              <a:p>
                <a:r>
                  <a:rPr lang="en-IN">
                    <a:noFill/>
                  </a:rPr>
                  <a:t> </a:t>
                </a:r>
              </a:p>
            </p:txBody>
          </p:sp>
        </mc:Fallback>
      </mc:AlternateContent>
    </p:spTree>
    <p:extLst>
      <p:ext uri="{BB962C8B-B14F-4D97-AF65-F5344CB8AC3E}">
        <p14:creationId xmlns:p14="http://schemas.microsoft.com/office/powerpoint/2010/main" val="411044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this Approach</a:t>
            </a:r>
          </a:p>
        </p:txBody>
      </p:sp>
      <p:sp>
        <p:nvSpPr>
          <p:cNvPr id="7" name="Content Placeholder 6"/>
          <p:cNvSpPr>
            <a:spLocks noGrp="1"/>
          </p:cNvSpPr>
          <p:nvPr>
            <p:ph sz="half" idx="2"/>
          </p:nvPr>
        </p:nvSpPr>
        <p:spPr>
          <a:xfrm>
            <a:off x="1670250" y="1600200"/>
            <a:ext cx="4814586" cy="4572000"/>
          </a:xfrm>
        </p:spPr>
        <p:txBody>
          <a:bodyPr/>
          <a:lstStyle/>
          <a:p>
            <a:r>
              <a:rPr lang="en-US" dirty="0"/>
              <a:t>The problem becomes more transparent</a:t>
            </a:r>
          </a:p>
          <a:p>
            <a:r>
              <a:rPr lang="en-US" dirty="0"/>
              <a:t>The design process becomes simpler</a:t>
            </a:r>
          </a:p>
          <a:p>
            <a:r>
              <a:rPr lang="en-US" dirty="0"/>
              <a:t>Reduces the dimension of the problem to great extent</a:t>
            </a:r>
          </a:p>
          <a:p>
            <a:r>
              <a:rPr lang="en-US" dirty="0"/>
              <a:t>Allows classical control schemes to applicable</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Layout</a:t>
            </a:r>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1581855758"/>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81000"/>
            <a:ext cx="9782801" cy="808037"/>
          </a:xfrm>
        </p:spPr>
        <p:txBody>
          <a:bodyPr/>
          <a:lstStyle/>
          <a:p>
            <a:r>
              <a:rPr lang="en-US" dirty="0"/>
              <a:t>System Model and Control Objectives</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1593436" y="1524000"/>
                <a:ext cx="4814586" cy="5156200"/>
              </a:xfrm>
            </p:spPr>
            <p:txBody>
              <a:bodyPr>
                <a:normAutofit fontScale="92500" lnSpcReduction="10000"/>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Inertial Matrix, J = </a:t>
                </a:r>
                <a14:m>
                  <m:oMath xmlns:m="http://schemas.openxmlformats.org/officeDocument/2006/math">
                    <m:d>
                      <m:dPr>
                        <m:begChr m:val="["/>
                        <m:endChr m:val="]"/>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1600" i="1">
                                <a:effectLst/>
                                <a:latin typeface="Cambria Math" panose="02040503050406030204" pitchFamily="18" charset="0"/>
                                <a:ea typeface="Calibri" panose="020F0502020204030204" pitchFamily="34" charset="0"/>
                                <a:cs typeface="Calibri" panose="020F0502020204030204" pitchFamily="34" charset="0"/>
                              </a:rPr>
                            </m:ctrlPr>
                          </m:mPr>
                          <m:mr>
                            <m:e>
                              <m:r>
                                <a:rPr lang="en-US" sz="1600" i="1">
                                  <a:effectLst/>
                                  <a:latin typeface="Cambria Math" panose="02040503050406030204" pitchFamily="18" charset="0"/>
                                  <a:ea typeface="Calibri" panose="020F0502020204030204" pitchFamily="34" charset="0"/>
                                  <a:cs typeface="Calibri" panose="020F0502020204030204" pitchFamily="34" charset="0"/>
                                </a:rPr>
                                <m:t>𝐽</m:t>
                              </m:r>
                              <m:r>
                                <a:rPr lang="en-US" sz="1600" i="1">
                                  <a:effectLst/>
                                  <a:latin typeface="Cambria Math" panose="02040503050406030204" pitchFamily="18" charset="0"/>
                                  <a:ea typeface="Calibri" panose="020F0502020204030204" pitchFamily="34" charset="0"/>
                                  <a:cs typeface="Calibri" panose="020F0502020204030204" pitchFamily="34" charset="0"/>
                                </a:rPr>
                                <m:t>1</m:t>
                              </m:r>
                            </m:e>
                            <m:e>
                              <m:r>
                                <a:rPr lang="en-US" sz="1600" i="1">
                                  <a:effectLst/>
                                  <a:latin typeface="Cambria Math" panose="02040503050406030204" pitchFamily="18" charset="0"/>
                                  <a:ea typeface="Calibri" panose="020F0502020204030204" pitchFamily="34" charset="0"/>
                                  <a:cs typeface="Calibri" panose="020F0502020204030204" pitchFamily="34" charset="0"/>
                                </a:rPr>
                                <m:t>0</m:t>
                              </m:r>
                            </m:e>
                            <m:e>
                              <m:r>
                                <a:rPr lang="en-US" sz="1600" i="1">
                                  <a:effectLst/>
                                  <a:latin typeface="Cambria Math" panose="02040503050406030204" pitchFamily="18" charset="0"/>
                                  <a:ea typeface="Calibri" panose="020F0502020204030204" pitchFamily="34" charset="0"/>
                                  <a:cs typeface="Calibri" panose="020F0502020204030204" pitchFamily="34" charset="0"/>
                                </a:rPr>
                                <m:t>0</m:t>
                              </m:r>
                            </m:e>
                          </m:mr>
                          <m:mr>
                            <m:e>
                              <m:r>
                                <a:rPr lang="en-US" sz="1600" i="1">
                                  <a:effectLst/>
                                  <a:latin typeface="Cambria Math" panose="02040503050406030204" pitchFamily="18" charset="0"/>
                                  <a:ea typeface="Cambria Math" panose="02040503050406030204" pitchFamily="18" charset="0"/>
                                  <a:cs typeface="Calibri" panose="020F0502020204030204" pitchFamily="34" charset="0"/>
                                </a:rPr>
                                <m:t>0</m:t>
                              </m:r>
                            </m:e>
                            <m:e>
                              <m:r>
                                <a:rPr lang="en-US" sz="1600" i="1">
                                  <a:effectLst/>
                                  <a:latin typeface="Cambria Math" panose="02040503050406030204" pitchFamily="18" charset="0"/>
                                  <a:ea typeface="Calibri" panose="020F0502020204030204" pitchFamily="34" charset="0"/>
                                  <a:cs typeface="Calibri" panose="020F0502020204030204" pitchFamily="34" charset="0"/>
                                </a:rPr>
                                <m:t>𝐽</m:t>
                              </m:r>
                              <m:r>
                                <a:rPr lang="en-US" sz="1600" i="1">
                                  <a:effectLst/>
                                  <a:latin typeface="Cambria Math" panose="02040503050406030204" pitchFamily="18" charset="0"/>
                                  <a:ea typeface="Calibri" panose="020F0502020204030204" pitchFamily="34" charset="0"/>
                                  <a:cs typeface="Calibri" panose="020F0502020204030204" pitchFamily="34" charset="0"/>
                                </a:rPr>
                                <m:t>2</m:t>
                              </m:r>
                            </m:e>
                            <m:e>
                              <m:r>
                                <a:rPr lang="en-US" sz="1600" i="1">
                                  <a:effectLst/>
                                  <a:latin typeface="Cambria Math" panose="02040503050406030204" pitchFamily="18" charset="0"/>
                                  <a:ea typeface="Cambria Math" panose="02040503050406030204" pitchFamily="18" charset="0"/>
                                  <a:cs typeface="Calibri" panose="020F0502020204030204" pitchFamily="34" charset="0"/>
                                </a:rPr>
                                <m:t>0</m:t>
                              </m:r>
                            </m:e>
                          </m:mr>
                          <m:mr>
                            <m:e>
                              <m:r>
                                <a:rPr lang="en-US" sz="1600" i="1">
                                  <a:effectLst/>
                                  <a:latin typeface="Cambria Math" panose="02040503050406030204" pitchFamily="18" charset="0"/>
                                  <a:ea typeface="Cambria Math" panose="02040503050406030204" pitchFamily="18" charset="0"/>
                                  <a:cs typeface="Calibri" panose="020F0502020204030204" pitchFamily="34" charset="0"/>
                                </a:rPr>
                                <m:t>0</m:t>
                              </m:r>
                            </m:e>
                            <m:e>
                              <m:r>
                                <a:rPr lang="en-US" sz="1600" i="1">
                                  <a:effectLst/>
                                  <a:latin typeface="Cambria Math" panose="02040503050406030204" pitchFamily="18" charset="0"/>
                                  <a:ea typeface="Cambria Math" panose="02040503050406030204" pitchFamily="18" charset="0"/>
                                  <a:cs typeface="Calibri" panose="020F0502020204030204" pitchFamily="34" charset="0"/>
                                </a:rPr>
                                <m:t>0</m:t>
                              </m:r>
                            </m:e>
                            <m:e>
                              <m:r>
                                <a:rPr lang="en-US" sz="1600" i="1">
                                  <a:effectLst/>
                                  <a:latin typeface="Cambria Math" panose="02040503050406030204" pitchFamily="18" charset="0"/>
                                  <a:ea typeface="Cambria Math" panose="02040503050406030204" pitchFamily="18" charset="0"/>
                                  <a:cs typeface="Calibri" panose="020F0502020204030204" pitchFamily="34" charset="0"/>
                                </a:rPr>
                                <m:t>𝐽</m:t>
                              </m:r>
                              <m:r>
                                <a:rPr lang="en-US" sz="1600" i="1">
                                  <a:effectLst/>
                                  <a:latin typeface="Cambria Math" panose="02040503050406030204" pitchFamily="18" charset="0"/>
                                  <a:ea typeface="Cambria Math" panose="02040503050406030204" pitchFamily="18" charset="0"/>
                                  <a:cs typeface="Calibri" panose="020F0502020204030204" pitchFamily="34" charset="0"/>
                                </a:rPr>
                                <m:t>3</m:t>
                              </m:r>
                            </m:e>
                          </m:mr>
                        </m:m>
                      </m:e>
                    </m:d>
                  </m:oMath>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Calibri" panose="020F0502020204030204" pitchFamily="34" charset="0"/>
                  </a:rPr>
                  <a:t>Angular Velocity of the quadrotor in frame B, </a:t>
                </a:r>
              </a:p>
              <a:p>
                <a:pPr marL="0" indent="0">
                  <a:buNone/>
                </a:pPr>
                <a:r>
                  <a:rPr lang="en-US"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err="1">
                    <a:effectLst/>
                    <a:latin typeface="Calibri" panose="020F0502020204030204" pitchFamily="34" charset="0"/>
                    <a:ea typeface="Calibri" panose="020F0502020204030204" pitchFamily="34" charset="0"/>
                    <a:cs typeface="Calibri" panose="020F0502020204030204" pitchFamily="34" charset="0"/>
                  </a:rPr>
                  <a:t>ω</a:t>
                </a:r>
                <a:r>
                  <a:rPr lang="en-US" sz="1600" baseline="-25000" dirty="0" err="1">
                    <a:effectLst/>
                    <a:latin typeface="Calibri" panose="020F0502020204030204" pitchFamily="34" charset="0"/>
                    <a:ea typeface="Calibri" panose="020F0502020204030204" pitchFamily="34" charset="0"/>
                    <a:cs typeface="Calibri" panose="020F0502020204030204" pitchFamily="34" charset="0"/>
                  </a:rPr>
                  <a:t>EB</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 = ω</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600" dirty="0">
                    <a:effectLst/>
                    <a:latin typeface="Calibri" panose="020F0502020204030204" pitchFamily="34" charset="0"/>
                    <a:ea typeface="Calibri" panose="020F0502020204030204" pitchFamily="34" charset="0"/>
                    <a:cs typeface="Calibri" panose="020F0502020204030204" pitchFamily="34" charset="0"/>
                  </a:rPr>
                  <a:t>b</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600" dirty="0">
                    <a:effectLst/>
                    <a:latin typeface="Calibri" panose="020F0502020204030204" pitchFamily="34" charset="0"/>
                    <a:ea typeface="Calibri" panose="020F0502020204030204" pitchFamily="34" charset="0"/>
                    <a:cs typeface="Calibri" panose="020F0502020204030204" pitchFamily="34" charset="0"/>
                  </a:rPr>
                  <a:t> + ω</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600" dirty="0">
                    <a:effectLst/>
                    <a:latin typeface="Calibri" panose="020F0502020204030204" pitchFamily="34" charset="0"/>
                    <a:ea typeface="Calibri" panose="020F0502020204030204" pitchFamily="34" charset="0"/>
                    <a:cs typeface="Calibri" panose="020F0502020204030204" pitchFamily="34" charset="0"/>
                  </a:rPr>
                  <a:t>b</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2 </a:t>
                </a:r>
                <a:r>
                  <a:rPr lang="en-US" sz="1600" dirty="0">
                    <a:effectLst/>
                    <a:latin typeface="Calibri" panose="020F0502020204030204" pitchFamily="34" charset="0"/>
                    <a:ea typeface="Calibri" panose="020F0502020204030204" pitchFamily="34" charset="0"/>
                    <a:cs typeface="Calibri" panose="020F0502020204030204" pitchFamily="34" charset="0"/>
                  </a:rPr>
                  <a:t>+ ω</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3</a:t>
                </a:r>
                <a:r>
                  <a:rPr lang="en-US" sz="1600" dirty="0">
                    <a:effectLst/>
                    <a:latin typeface="Calibri" panose="020F0502020204030204" pitchFamily="34" charset="0"/>
                    <a:ea typeface="Calibri" panose="020F0502020204030204" pitchFamily="34" charset="0"/>
                    <a:cs typeface="Calibri" panose="020F0502020204030204" pitchFamily="34" charset="0"/>
                  </a:rPr>
                  <a:t>b</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Calibri" panose="020F0502020204030204" pitchFamily="34" charset="0"/>
                  </a:rPr>
                  <a:t>Angular momentum of the quadrotor in frame B, 	H</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C</a:t>
                </a:r>
                <a:r>
                  <a:rPr lang="en-US" sz="1600" dirty="0">
                    <a:effectLst/>
                    <a:latin typeface="Calibri" panose="020F0502020204030204" pitchFamily="34" charset="0"/>
                    <a:ea typeface="Calibri" panose="020F0502020204030204" pitchFamily="34" charset="0"/>
                    <a:cs typeface="Calibri" panose="020F0502020204030204" pitchFamily="34" charset="0"/>
                  </a:rPr>
                  <a:t>  = J </a:t>
                </a:r>
                <a:r>
                  <a:rPr lang="en-US" sz="1600" dirty="0" err="1">
                    <a:effectLst/>
                    <a:latin typeface="Calibri" panose="020F0502020204030204" pitchFamily="34" charset="0"/>
                    <a:ea typeface="Calibri" panose="020F0502020204030204" pitchFamily="34" charset="0"/>
                    <a:cs typeface="Calibri" panose="020F0502020204030204" pitchFamily="34" charset="0"/>
                  </a:rPr>
                  <a:t>ω</a:t>
                </a:r>
                <a:r>
                  <a:rPr lang="en-US" sz="1600" baseline="-25000" dirty="0" err="1">
                    <a:effectLst/>
                    <a:latin typeface="Calibri" panose="020F0502020204030204" pitchFamily="34" charset="0"/>
                    <a:ea typeface="Calibri" panose="020F0502020204030204" pitchFamily="34" charset="0"/>
                    <a:cs typeface="Calibri" panose="020F0502020204030204" pitchFamily="34" charset="0"/>
                  </a:rPr>
                  <a:t>EB</a:t>
                </a:r>
                <a:endParaRPr lang="en-US" sz="1600" baseline="-25000" dirty="0">
                  <a:effectLst/>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Times New Roman" panose="02020603050405020304" pitchFamily="18" charset="0"/>
                  </a:rPr>
                  <a:t>Representing the same in frame E and then differentiating. The derivative if moved back into frame 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600" dirty="0">
                    <a:effectLst/>
                    <a:latin typeface="Calibri" panose="020F0502020204030204" pitchFamily="34" charset="0"/>
                    <a:ea typeface="Calibri" panose="020F0502020204030204" pitchFamily="34" charset="0"/>
                    <a:cs typeface="Calibri" panose="020F0502020204030204" pitchFamily="34" charset="0"/>
                  </a:rPr>
                  <a:t>	Ḣ</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C</a:t>
                </a:r>
                <a:r>
                  <a:rPr lang="en-US" sz="1600" dirty="0">
                    <a:effectLst/>
                    <a:latin typeface="Calibri" panose="020F0502020204030204" pitchFamily="34" charset="0"/>
                    <a:ea typeface="Calibri" panose="020F0502020204030204" pitchFamily="34" charset="0"/>
                    <a:cs typeface="Calibri" panose="020F0502020204030204" pitchFamily="34" charset="0"/>
                  </a:rPr>
                  <a:t> = R</a:t>
                </a:r>
                <a:r>
                  <a:rPr lang="en-US" sz="1600" baseline="30000" dirty="0">
                    <a:effectLst/>
                    <a:latin typeface="Calibri" panose="020F0502020204030204" pitchFamily="34" charset="0"/>
                    <a:ea typeface="Calibri" panose="020F0502020204030204" pitchFamily="34" charset="0"/>
                    <a:cs typeface="Calibri" panose="020F0502020204030204" pitchFamily="34" charset="0"/>
                  </a:rPr>
                  <a:t>T</a:t>
                </a:r>
                <a:r>
                  <a:rPr lang="en-US" sz="1600" dirty="0">
                    <a:effectLst/>
                    <a:latin typeface="Calibri" panose="020F0502020204030204" pitchFamily="34" charset="0"/>
                    <a:ea typeface="Calibri" panose="020F0502020204030204" pitchFamily="34" charset="0"/>
                    <a:cs typeface="Calibri" panose="020F0502020204030204" pitchFamily="34" charset="0"/>
                  </a:rPr>
                  <a:t> R</a:t>
                </a:r>
                <a:r>
                  <a:rPr lang="en-US" sz="1600" baseline="-250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d>
                      <m:dPr>
                        <m:begChr m:val="["/>
                        <m:endChr m:val="]"/>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mP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1</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r>
                                    <a:rPr lang="en-US" sz="1600" i="1">
                                      <a:effectLst/>
                                      <a:latin typeface="Cambria Math" panose="02040503050406030204" pitchFamily="18" charset="0"/>
                                      <a:ea typeface="Times New Roman" panose="02020603050405020304" pitchFamily="18" charset="0"/>
                                      <a:cs typeface="Calibri" panose="020F0502020204030204" pitchFamily="34" charset="0"/>
                                    </a:rPr>
                                    <m:t>̇</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1</m:t>
                                  </m:r>
                                </m:sub>
                              </m:sSub>
                            </m:e>
                          </m:m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2</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r>
                                    <a:rPr lang="en-US" sz="1600" i="1">
                                      <a:effectLst/>
                                      <a:latin typeface="Cambria Math" panose="02040503050406030204" pitchFamily="18" charset="0"/>
                                      <a:ea typeface="Times New Roman" panose="02020603050405020304" pitchFamily="18" charset="0"/>
                                      <a:cs typeface="Calibri" panose="020F0502020204030204" pitchFamily="34" charset="0"/>
                                    </a:rPr>
                                    <m:t>̇</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2</m:t>
                                  </m:r>
                                </m:sub>
                              </m:sSub>
                            </m:e>
                          </m:m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3</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r>
                                    <a:rPr lang="en-US" sz="1600" i="1">
                                      <a:effectLst/>
                                      <a:latin typeface="Cambria Math" panose="02040503050406030204" pitchFamily="18" charset="0"/>
                                      <a:ea typeface="Times New Roman" panose="02020603050405020304" pitchFamily="18" charset="0"/>
                                      <a:cs typeface="Calibri" panose="020F0502020204030204" pitchFamily="34" charset="0"/>
                                    </a:rPr>
                                    <m:t>̇</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3</m:t>
                                  </m:r>
                                </m:sub>
                              </m:sSub>
                            </m:e>
                          </m:mr>
                        </m:m>
                      </m:e>
                    </m:d>
                  </m:oMath>
                </a14:m>
                <a:r>
                  <a:rPr lang="en-US" sz="1600" dirty="0">
                    <a:effectLst/>
                    <a:latin typeface="Calibri" panose="020F0502020204030204" pitchFamily="34" charset="0"/>
                    <a:ea typeface="Times New Roman" panose="02020603050405020304" pitchFamily="18" charset="0"/>
                    <a:cs typeface="Calibri" panose="020F0502020204030204" pitchFamily="34" charset="0"/>
                  </a:rPr>
                  <a:t> + </a:t>
                </a:r>
                <a:r>
                  <a:rPr lang="en-US" sz="1600" dirty="0">
                    <a:effectLst/>
                    <a:latin typeface="Calibri" panose="020F0502020204030204" pitchFamily="34" charset="0"/>
                    <a:ea typeface="Calibri" panose="020F0502020204030204" pitchFamily="34" charset="0"/>
                    <a:cs typeface="Calibri" panose="020F0502020204030204" pitchFamily="34" charset="0"/>
                  </a:rPr>
                  <a:t>R</a:t>
                </a:r>
                <a:r>
                  <a:rPr lang="en-US" sz="1600" baseline="30000" dirty="0">
                    <a:effectLst/>
                    <a:latin typeface="Calibri" panose="020F0502020204030204" pitchFamily="34" charset="0"/>
                    <a:ea typeface="Calibri" panose="020F0502020204030204" pitchFamily="34" charset="0"/>
                    <a:cs typeface="Calibri" panose="020F0502020204030204" pitchFamily="34" charset="0"/>
                  </a:rPr>
                  <a:t>T</a:t>
                </a:r>
                <a:r>
                  <a:rPr lang="en-US" sz="1600" dirty="0">
                    <a:effectLst/>
                    <a:latin typeface="Calibri" panose="020F0502020204030204" pitchFamily="34" charset="0"/>
                    <a:ea typeface="Times New Roman" panose="02020603050405020304" pitchFamily="18" charset="0"/>
                    <a:cs typeface="Calibri" panose="020F0502020204030204" pitchFamily="34" charset="0"/>
                  </a:rPr>
                  <a:t> Ṙ</a:t>
                </a:r>
                <a:r>
                  <a:rPr lang="en-US" sz="1600" baseline="-250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d>
                      <m:dPr>
                        <m:begChr m:val="["/>
                        <m:endChr m:val="]"/>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mP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1</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1</m:t>
                                  </m:r>
                                </m:sub>
                              </m:sSub>
                            </m:e>
                          </m:m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2</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2</m:t>
                                  </m:r>
                                </m:sub>
                              </m:sSub>
                            </m:e>
                          </m:mr>
                          <m:mr>
                            <m:e>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𝐽</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3</m:t>
                                  </m:r>
                                </m:sub>
                              </m:sSub>
                              <m:sSub>
                                <m:sSub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e>
                                <m:sub>
                                  <m:r>
                                    <a:rPr lang="en-US" sz="1600" i="1">
                                      <a:effectLst/>
                                      <a:latin typeface="Cambria Math" panose="02040503050406030204" pitchFamily="18" charset="0"/>
                                      <a:ea typeface="Times New Roman" panose="02020603050405020304" pitchFamily="18" charset="0"/>
                                      <a:cs typeface="Calibri" panose="020F0502020204030204" pitchFamily="34" charset="0"/>
                                    </a:rPr>
                                    <m:t>3</m:t>
                                  </m:r>
                                </m:sub>
                              </m:sSub>
                            </m:e>
                          </m:mr>
                        </m:m>
                      </m:e>
                    </m:d>
                  </m:oMath>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err="1">
                    <a:effectLst/>
                    <a:latin typeface="Calibri" panose="020F0502020204030204" pitchFamily="34" charset="0"/>
                    <a:ea typeface="Calibri" panose="020F0502020204030204" pitchFamily="34" charset="0"/>
                  </a:rPr>
                  <a:t>Ḣ</a:t>
                </a:r>
                <a:r>
                  <a:rPr lang="en-US" sz="1600" baseline="-25000" dirty="0" err="1">
                    <a:effectLst/>
                    <a:latin typeface="Calibri" panose="020F0502020204030204" pitchFamily="34" charset="0"/>
                    <a:ea typeface="Calibri" panose="020F0502020204030204" pitchFamily="34" charset="0"/>
                  </a:rPr>
                  <a:t>c</a:t>
                </a:r>
                <a:r>
                  <a:rPr lang="en-US" sz="1600" baseline="-25000"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 = </a:t>
                </a:r>
                <a:r>
                  <a:rPr lang="en-US" sz="1600" dirty="0" err="1">
                    <a:effectLst/>
                    <a:latin typeface="Calibri" panose="020F0502020204030204" pitchFamily="34" charset="0"/>
                    <a:ea typeface="Calibri" panose="020F0502020204030204" pitchFamily="34" charset="0"/>
                  </a:rPr>
                  <a:t>Jω</a:t>
                </a:r>
                <a:r>
                  <a:rPr lang="en-US" sz="1600" dirty="0">
                    <a:effectLst/>
                    <a:latin typeface="Calibri" panose="020F0502020204030204" pitchFamily="34" charset="0"/>
                    <a:ea typeface="Calibri" panose="020F0502020204030204" pitchFamily="34" charset="0"/>
                  </a:rPr>
                  <a:t>̇ + ω x (</a:t>
                </a:r>
                <a:r>
                  <a:rPr lang="en-US" sz="1600" dirty="0" err="1">
                    <a:effectLst/>
                    <a:latin typeface="Calibri" panose="020F0502020204030204" pitchFamily="34" charset="0"/>
                    <a:ea typeface="Calibri" panose="020F0502020204030204" pitchFamily="34" charset="0"/>
                  </a:rPr>
                  <a:t>Jω</a:t>
                </a:r>
                <a:r>
                  <a:rPr lang="en-US" sz="1600" dirty="0">
                    <a:effectLst/>
                    <a:latin typeface="Calibri" panose="020F0502020204030204" pitchFamily="34" charset="0"/>
                    <a:ea typeface="Calibri" panose="020F0502020204030204" pitchFamily="34" charset="0"/>
                  </a:rPr>
                  <a:t>)</a:t>
                </a:r>
              </a:p>
              <a:p>
                <a:r>
                  <a:rPr lang="en-US" sz="1600" dirty="0" err="1">
                    <a:effectLst/>
                    <a:latin typeface="Calibri" panose="020F0502020204030204" pitchFamily="34" charset="0"/>
                    <a:ea typeface="Calibri" panose="020F0502020204030204" pitchFamily="34" charset="0"/>
                  </a:rPr>
                  <a:t>Jω</a:t>
                </a:r>
                <a:r>
                  <a:rPr lang="en-US" sz="1600" dirty="0">
                    <a:effectLst/>
                    <a:latin typeface="Calibri" panose="020F0502020204030204" pitchFamily="34" charset="0"/>
                    <a:ea typeface="Calibri" panose="020F0502020204030204" pitchFamily="34" charset="0"/>
                  </a:rPr>
                  <a:t>̇ =  (</a:t>
                </a:r>
                <a:r>
                  <a:rPr lang="en-US" sz="1600" dirty="0" err="1">
                    <a:effectLst/>
                    <a:latin typeface="Calibri" panose="020F0502020204030204" pitchFamily="34" charset="0"/>
                    <a:ea typeface="Calibri" panose="020F0502020204030204" pitchFamily="34" charset="0"/>
                  </a:rPr>
                  <a:t>Jω</a:t>
                </a:r>
                <a:r>
                  <a:rPr lang="en-US" sz="1600" dirty="0">
                    <a:effectLst/>
                    <a:latin typeface="Calibri" panose="020F0502020204030204" pitchFamily="34" charset="0"/>
                    <a:ea typeface="Calibri" panose="020F0502020204030204" pitchFamily="34" charset="0"/>
                  </a:rPr>
                  <a:t>) x ω + u + </a:t>
                </a:r>
                <a:r>
                  <a:rPr lang="en-US" sz="1600" dirty="0">
                    <a:effectLst/>
                    <a:latin typeface="Cambria Math" panose="02040503050406030204" pitchFamily="18" charset="0"/>
                    <a:ea typeface="Calibri" panose="020F0502020204030204" pitchFamily="34" charset="0"/>
                    <a:cs typeface="Cambria Math" panose="02040503050406030204" pitchFamily="18" charset="0"/>
                  </a:rPr>
                  <a:t>𝛥</a:t>
                </a:r>
                <a:r>
                  <a:rPr lang="en-US" sz="1600" dirty="0">
                    <a:effectLst/>
                    <a:latin typeface="Calibri" panose="020F0502020204030204" pitchFamily="34" charset="0"/>
                    <a:ea typeface="Calibri" panose="020F0502020204030204" pitchFamily="34" charset="0"/>
                  </a:rPr>
                  <a:t> </a:t>
                </a:r>
              </a:p>
              <a:p>
                <a:r>
                  <a:rPr lang="en-US" sz="1600" dirty="0">
                    <a:effectLst/>
                    <a:latin typeface="Calibri" panose="020F0502020204030204" pitchFamily="34" charset="0"/>
                    <a:ea typeface="Times New Roman" panose="02020603050405020304" pitchFamily="18" charset="0"/>
                  </a:rPr>
                  <a:t>Ṙ = R</a:t>
                </a:r>
                <a14:m>
                  <m:oMath xmlns:m="http://schemas.openxmlformats.org/officeDocument/2006/math">
                    <m:acc>
                      <m:accPr>
                        <m:chr m:val="̂"/>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accPr>
                      <m:e>
                        <m:r>
                          <a:rPr lang="en-US" sz="1600" i="1">
                            <a:effectLst/>
                            <a:latin typeface="Cambria Math" panose="02040503050406030204" pitchFamily="18" charset="0"/>
                            <a:ea typeface="Times New Roman" panose="02020603050405020304" pitchFamily="18" charset="0"/>
                            <a:cs typeface="Calibri" panose="020F0502020204030204" pitchFamily="34" charset="0"/>
                          </a:rPr>
                          <m:t>𝜔</m:t>
                        </m:r>
                      </m:e>
                    </m:acc>
                  </m:oMath>
                </a14:m>
                <a:r>
                  <a:rPr lang="en-US" sz="1600" dirty="0"/>
                  <a:t>, </a:t>
                </a:r>
                <a:r>
                  <a:rPr lang="en-US" sz="1500" dirty="0"/>
                  <a:t>ω = </a:t>
                </a:r>
                <a14:m>
                  <m:oMath xmlns:m="http://schemas.openxmlformats.org/officeDocument/2006/math">
                    <m:d>
                      <m:dPr>
                        <m:begChr m:val="["/>
                        <m:endChr m:val="]"/>
                        <m:ctrlPr>
                          <a:rPr lang="en-IN" sz="1500" i="1">
                            <a:latin typeface="Cambria Math" panose="02040503050406030204" pitchFamily="18" charset="0"/>
                          </a:rPr>
                        </m:ctrlPr>
                      </m:dPr>
                      <m:e>
                        <m:m>
                          <m:mPr>
                            <m:mcs>
                              <m:mc>
                                <m:mcPr>
                                  <m:count m:val="1"/>
                                  <m:mcJc m:val="center"/>
                                </m:mcPr>
                              </m:mc>
                            </m:mcs>
                            <m:ctrlPr>
                              <a:rPr lang="en-IN" sz="1500" i="1">
                                <a:latin typeface="Cambria Math" panose="02040503050406030204" pitchFamily="18" charset="0"/>
                              </a:rPr>
                            </m:ctrlPr>
                          </m:mPr>
                          <m:mr>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1</m:t>
                                  </m:r>
                                </m:sub>
                              </m:sSub>
                            </m:e>
                          </m:mr>
                          <m:mr>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2</m:t>
                                  </m:r>
                                </m:sub>
                              </m:sSub>
                            </m:e>
                          </m:mr>
                          <m:mr>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3</m:t>
                                  </m:r>
                                </m:sub>
                              </m:sSub>
                            </m:e>
                          </m:mr>
                        </m:m>
                      </m:e>
                    </m:d>
                  </m:oMath>
                </a14:m>
                <a:r>
                  <a:rPr lang="en-US" sz="1500" dirty="0"/>
                  <a:t> , and </a:t>
                </a:r>
                <a14:m>
                  <m:oMath xmlns:m="http://schemas.openxmlformats.org/officeDocument/2006/math">
                    <m:acc>
                      <m:accPr>
                        <m:chr m:val="̂"/>
                        <m:ctrlPr>
                          <a:rPr lang="en-IN" sz="1500" i="1">
                            <a:latin typeface="Cambria Math" panose="02040503050406030204" pitchFamily="18" charset="0"/>
                          </a:rPr>
                        </m:ctrlPr>
                      </m:accPr>
                      <m:e>
                        <m:r>
                          <a:rPr lang="en-US" sz="1500" i="1">
                            <a:latin typeface="Cambria Math" panose="02040503050406030204" pitchFamily="18" charset="0"/>
                          </a:rPr>
                          <m:t>𝜔</m:t>
                        </m:r>
                      </m:e>
                    </m:acc>
                  </m:oMath>
                </a14:m>
                <a:r>
                  <a:rPr lang="en-US" sz="1500" dirty="0"/>
                  <a:t> = </a:t>
                </a:r>
                <a14:m>
                  <m:oMath xmlns:m="http://schemas.openxmlformats.org/officeDocument/2006/math">
                    <m:d>
                      <m:dPr>
                        <m:begChr m:val="["/>
                        <m:endChr m:val="]"/>
                        <m:ctrlPr>
                          <a:rPr lang="en-IN" sz="1500" i="1">
                            <a:latin typeface="Cambria Math" panose="02040503050406030204" pitchFamily="18" charset="0"/>
                          </a:rPr>
                        </m:ctrlPr>
                      </m:dPr>
                      <m:e>
                        <m:m>
                          <m:mPr>
                            <m:mcs>
                              <m:mc>
                                <m:mcPr>
                                  <m:count m:val="3"/>
                                  <m:mcJc m:val="center"/>
                                </m:mcPr>
                              </m:mc>
                            </m:mcs>
                            <m:ctrlPr>
                              <a:rPr lang="en-IN" sz="1500" i="1">
                                <a:latin typeface="Cambria Math" panose="02040503050406030204" pitchFamily="18" charset="0"/>
                              </a:rPr>
                            </m:ctrlPr>
                          </m:mPr>
                          <m:mr>
                            <m:e>
                              <m:r>
                                <a:rPr lang="en-US" sz="1500" i="1">
                                  <a:latin typeface="Cambria Math" panose="02040503050406030204" pitchFamily="18" charset="0"/>
                                </a:rPr>
                                <m:t>0</m:t>
                              </m:r>
                            </m:e>
                            <m:e>
                              <m:sSub>
                                <m:sSubPr>
                                  <m:ctrlPr>
                                    <a:rPr lang="en-IN" sz="1500" i="1">
                                      <a:latin typeface="Cambria Math" panose="02040503050406030204" pitchFamily="18" charset="0"/>
                                    </a:rPr>
                                  </m:ctrlPr>
                                </m:sSubPr>
                                <m:e>
                                  <m:r>
                                    <a:rPr lang="en-US" sz="1500" i="1">
                                      <a:latin typeface="Cambria Math" panose="02040503050406030204" pitchFamily="18" charset="0"/>
                                    </a:rPr>
                                    <m:t>−</m:t>
                                  </m:r>
                                  <m:r>
                                    <a:rPr lang="en-US" sz="1500" i="1">
                                      <a:latin typeface="Cambria Math" panose="02040503050406030204" pitchFamily="18" charset="0"/>
                                    </a:rPr>
                                    <m:t>𝜔</m:t>
                                  </m:r>
                                </m:e>
                                <m:sub>
                                  <m:r>
                                    <a:rPr lang="en-US" sz="1500" i="1">
                                      <a:latin typeface="Cambria Math" panose="02040503050406030204" pitchFamily="18" charset="0"/>
                                    </a:rPr>
                                    <m:t>3</m:t>
                                  </m:r>
                                </m:sub>
                              </m:sSub>
                            </m:e>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2</m:t>
                                  </m:r>
                                </m:sub>
                              </m:sSub>
                            </m:e>
                          </m:mr>
                          <m:mr>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3</m:t>
                                  </m:r>
                                </m:sub>
                              </m:sSub>
                            </m:e>
                            <m:e>
                              <m:r>
                                <a:rPr lang="en-US" sz="1500" i="1">
                                  <a:latin typeface="Cambria Math" panose="02040503050406030204" pitchFamily="18" charset="0"/>
                                </a:rPr>
                                <m:t>0</m:t>
                              </m:r>
                            </m:e>
                            <m:e>
                              <m:sSub>
                                <m:sSubPr>
                                  <m:ctrlPr>
                                    <a:rPr lang="en-IN" sz="1500" i="1">
                                      <a:latin typeface="Cambria Math" panose="02040503050406030204" pitchFamily="18" charset="0"/>
                                    </a:rPr>
                                  </m:ctrlPr>
                                </m:sSubPr>
                                <m:e>
                                  <m:r>
                                    <a:rPr lang="en-US" sz="1500" i="1">
                                      <a:latin typeface="Cambria Math" panose="02040503050406030204" pitchFamily="18" charset="0"/>
                                    </a:rPr>
                                    <m:t>−</m:t>
                                  </m:r>
                                  <m:r>
                                    <a:rPr lang="en-US" sz="1500" i="1">
                                      <a:latin typeface="Cambria Math" panose="02040503050406030204" pitchFamily="18" charset="0"/>
                                    </a:rPr>
                                    <m:t>𝜔</m:t>
                                  </m:r>
                                </m:e>
                                <m:sub>
                                  <m:r>
                                    <a:rPr lang="en-US" sz="1500" i="1">
                                      <a:latin typeface="Cambria Math" panose="02040503050406030204" pitchFamily="18" charset="0"/>
                                    </a:rPr>
                                    <m:t>1</m:t>
                                  </m:r>
                                </m:sub>
                              </m:sSub>
                            </m:e>
                          </m:mr>
                          <m:mr>
                            <m:e>
                              <m:sSub>
                                <m:sSubPr>
                                  <m:ctrlPr>
                                    <a:rPr lang="en-IN" sz="1500" i="1">
                                      <a:latin typeface="Cambria Math" panose="02040503050406030204" pitchFamily="18" charset="0"/>
                                    </a:rPr>
                                  </m:ctrlPr>
                                </m:sSubPr>
                                <m:e>
                                  <m:r>
                                    <a:rPr lang="en-US" sz="1500" i="1">
                                      <a:latin typeface="Cambria Math" panose="02040503050406030204" pitchFamily="18" charset="0"/>
                                    </a:rPr>
                                    <m:t>−</m:t>
                                  </m:r>
                                  <m:r>
                                    <a:rPr lang="en-US" sz="1500" i="1">
                                      <a:latin typeface="Cambria Math" panose="02040503050406030204" pitchFamily="18" charset="0"/>
                                    </a:rPr>
                                    <m:t>𝜔</m:t>
                                  </m:r>
                                </m:e>
                                <m:sub>
                                  <m:r>
                                    <a:rPr lang="en-US" sz="1500" i="1">
                                      <a:latin typeface="Cambria Math" panose="02040503050406030204" pitchFamily="18" charset="0"/>
                                    </a:rPr>
                                    <m:t>2</m:t>
                                  </m:r>
                                </m:sub>
                              </m:sSub>
                            </m:e>
                            <m:e>
                              <m:sSub>
                                <m:sSubPr>
                                  <m:ctrlPr>
                                    <a:rPr lang="en-IN" sz="1500" i="1">
                                      <a:latin typeface="Cambria Math" panose="02040503050406030204" pitchFamily="18" charset="0"/>
                                    </a:rPr>
                                  </m:ctrlPr>
                                </m:sSubPr>
                                <m:e>
                                  <m:r>
                                    <a:rPr lang="en-US" sz="1500" i="1">
                                      <a:latin typeface="Cambria Math" panose="02040503050406030204" pitchFamily="18" charset="0"/>
                                    </a:rPr>
                                    <m:t>𝜔</m:t>
                                  </m:r>
                                </m:e>
                                <m:sub>
                                  <m:r>
                                    <a:rPr lang="en-US" sz="1500" i="1">
                                      <a:latin typeface="Cambria Math" panose="02040503050406030204" pitchFamily="18" charset="0"/>
                                    </a:rPr>
                                    <m:t>1</m:t>
                                  </m:r>
                                </m:sub>
                              </m:sSub>
                            </m:e>
                            <m:e>
                              <m:r>
                                <a:rPr lang="en-US" sz="1500" i="1">
                                  <a:latin typeface="Cambria Math" panose="02040503050406030204" pitchFamily="18" charset="0"/>
                                </a:rPr>
                                <m:t>0</m:t>
                              </m:r>
                            </m:e>
                          </m:mr>
                        </m:m>
                      </m:e>
                    </m:d>
                    <m:r>
                      <a:rPr lang="en-US" sz="1500" i="1">
                        <a:latin typeface="Cambria Math" panose="02040503050406030204" pitchFamily="18" charset="0"/>
                      </a:rPr>
                      <m:t> </m:t>
                    </m:r>
                  </m:oMath>
                </a14:m>
                <a:endParaRPr lang="en-US" sz="15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1593436" y="1524000"/>
                <a:ext cx="4814586" cy="5156200"/>
              </a:xfrm>
              <a:blipFill>
                <a:blip r:embed="rId2"/>
                <a:stretch>
                  <a:fillRect l="-759" t="-70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5439A819-3DD1-4293-BC35-B54A01727D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5989" y="1676400"/>
            <a:ext cx="4518660" cy="3180080"/>
          </a:xfrm>
          <a:prstGeom prst="rect">
            <a:avLst/>
          </a:prstGeom>
          <a:noFill/>
          <a:ln>
            <a:noFill/>
          </a:ln>
        </p:spPr>
      </p:pic>
      <p:sp>
        <p:nvSpPr>
          <p:cNvPr id="3" name="TextBox 2">
            <a:extLst>
              <a:ext uri="{FF2B5EF4-FFF2-40B4-BE49-F238E27FC236}">
                <a16:creationId xmlns:a16="http://schemas.microsoft.com/office/drawing/2014/main" id="{BBB1F97E-492A-4060-936D-B4638CC11099}"/>
              </a:ext>
            </a:extLst>
          </p:cNvPr>
          <p:cNvSpPr txBox="1"/>
          <p:nvPr/>
        </p:nvSpPr>
        <p:spPr>
          <a:xfrm>
            <a:off x="6780212" y="5136164"/>
            <a:ext cx="4596025"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rPr>
              <a:t>Hence </a:t>
            </a: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C</a:t>
            </a:r>
            <a:r>
              <a:rPr lang="en-US" sz="1800" dirty="0">
                <a:effectLst/>
                <a:latin typeface="Calibri" panose="020F0502020204030204" pitchFamily="34" charset="0"/>
                <a:ea typeface="Calibri" panose="020F0502020204030204" pitchFamily="34" charset="0"/>
              </a:rPr>
              <a:t> is the input to the system and can be represented as u +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𝛥</a:t>
            </a:r>
            <a:r>
              <a:rPr lang="en-US" sz="1800" dirty="0">
                <a:effectLst/>
                <a:latin typeface="Calibri" panose="020F0502020204030204" pitchFamily="34" charset="0"/>
                <a:ea typeface="Calibri" panose="020F0502020204030204" pitchFamily="34" charset="0"/>
              </a:rPr>
              <a:t> where u is the designed input and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𝛥</a:t>
            </a:r>
            <a:r>
              <a:rPr lang="en-US" sz="1800" dirty="0">
                <a:effectLst/>
                <a:latin typeface="Calibri" panose="020F0502020204030204" pitchFamily="34" charset="0"/>
                <a:ea typeface="Calibri" panose="020F0502020204030204" pitchFamily="34" charset="0"/>
              </a:rPr>
              <a:t> is the lumped uncertainty and disturbance.</a:t>
            </a:r>
            <a:endParaRPr lang="en-IN"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and Control Objectives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9B79DB-F602-4491-922E-EBB53B21AA93}"/>
                  </a:ext>
                </a:extLst>
              </p:cNvPr>
              <p:cNvSpPr txBox="1"/>
              <p:nvPr/>
            </p:nvSpPr>
            <p:spPr>
              <a:xfrm>
                <a:off x="1827212" y="1905000"/>
                <a:ext cx="5638800" cy="3335080"/>
              </a:xfrm>
              <a:prstGeom prst="rect">
                <a:avLst/>
              </a:prstGeom>
              <a:noFill/>
            </p:spPr>
            <p:txBody>
              <a:bodyPr wrap="square" rtlCol="0">
                <a:spAutoFit/>
              </a:bodyPr>
              <a:lstStyle/>
              <a:p>
                <a14:m>
                  <m:oMath xmlns:m="http://schemas.openxmlformats.org/officeDocument/2006/math">
                    <m:sSubSup>
                      <m:sSubSupPr>
                        <m:ctrlPr>
                          <a:rPr lang="en-IN" sz="1800" i="1" smtClean="0">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a:effectLst/>
                            <a:latin typeface="Cambria Math" panose="02040503050406030204" pitchFamily="18" charset="0"/>
                            <a:ea typeface="Calibri" panose="020F0502020204030204" pitchFamily="34" charset="0"/>
                            <a:cs typeface="Calibri" panose="020F0502020204030204" pitchFamily="34" charset="0"/>
                          </a:rPr>
                          <m:t>𝑅</m:t>
                        </m:r>
                      </m:e>
                      <m:sub>
                        <m:r>
                          <a:rPr lang="en-US" sz="1800" i="1">
                            <a:effectLst/>
                            <a:latin typeface="Cambria Math" panose="02040503050406030204" pitchFamily="18" charset="0"/>
                            <a:ea typeface="Calibri" panose="020F0502020204030204" pitchFamily="34" charset="0"/>
                            <a:cs typeface="Calibri" panose="020F0502020204030204" pitchFamily="34" charset="0"/>
                          </a:rPr>
                          <m:t>𝑑</m:t>
                        </m:r>
                      </m:sub>
                      <m:sup>
                        <m:r>
                          <a:rPr lang="en-US" sz="1800" i="1">
                            <a:effectLst/>
                            <a:latin typeface="Cambria Math" panose="02040503050406030204" pitchFamily="18" charset="0"/>
                            <a:ea typeface="Calibri" panose="020F0502020204030204" pitchFamily="34" charset="0"/>
                            <a:cs typeface="Calibri" panose="020F0502020204030204" pitchFamily="34" charset="0"/>
                          </a:rPr>
                          <m:t>𝑇</m:t>
                        </m:r>
                      </m:sup>
                    </m:sSubSup>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R</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d </a:t>
                </a:r>
                <a:r>
                  <a:rPr lang="en-US" sz="1800" dirty="0">
                    <a:effectLst/>
                    <a:latin typeface="Calibri" panose="020F0502020204030204" pitchFamily="34" charset="0"/>
                    <a:ea typeface="Times New Roman" panose="02020603050405020304" pitchFamily="18" charset="0"/>
                    <a:cs typeface="Calibri" panose="020F0502020204030204" pitchFamily="34" charset="0"/>
                  </a:rPr>
                  <a:t>= R</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d</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Sup>
                      <m:sSubSupPr>
                        <m:ctrlPr>
                          <a:rPr lang="en-IN" sz="1800" i="1">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a:effectLst/>
                            <a:latin typeface="Cambria Math" panose="02040503050406030204" pitchFamily="18" charset="0"/>
                            <a:ea typeface="Calibri" panose="020F0502020204030204" pitchFamily="34" charset="0"/>
                            <a:cs typeface="Calibri" panose="020F0502020204030204" pitchFamily="34" charset="0"/>
                          </a:rPr>
                          <m:t>𝑅</m:t>
                        </m:r>
                      </m:e>
                      <m:sub>
                        <m:r>
                          <a:rPr lang="en-US" sz="1800" i="1">
                            <a:effectLst/>
                            <a:latin typeface="Cambria Math" panose="02040503050406030204" pitchFamily="18" charset="0"/>
                            <a:ea typeface="Calibri" panose="020F0502020204030204" pitchFamily="34" charset="0"/>
                            <a:cs typeface="Calibri" panose="020F0502020204030204" pitchFamily="34" charset="0"/>
                          </a:rPr>
                          <m:t>𝑑</m:t>
                        </m:r>
                      </m:sub>
                      <m:sup>
                        <m:r>
                          <a:rPr lang="en-US" sz="1800" i="1">
                            <a:effectLst/>
                            <a:latin typeface="Cambria Math" panose="02040503050406030204" pitchFamily="18" charset="0"/>
                            <a:ea typeface="Calibri" panose="020F0502020204030204" pitchFamily="34" charset="0"/>
                            <a:cs typeface="Calibri" panose="020F0502020204030204" pitchFamily="34" charset="0"/>
                          </a:rPr>
                          <m:t>𝑇</m:t>
                        </m:r>
                      </m:sup>
                    </m:sSubSup>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I</a:t>
                </a:r>
                <a:r>
                  <a:rPr lang="en-US" sz="1800" i="1" baseline="-25000" dirty="0">
                    <a:effectLst/>
                    <a:latin typeface="Calibri" panose="020F0502020204030204" pitchFamily="34" charset="0"/>
                    <a:ea typeface="Times New Roman" panose="02020603050405020304" pitchFamily="18" charset="0"/>
                    <a:cs typeface="Calibri" panose="020F0502020204030204" pitchFamily="34" charset="0"/>
                  </a:rPr>
                  <a:t>3</a:t>
                </a:r>
              </a:p>
              <a:p>
                <a:endParaRPr lang="en-US" i="1" baseline="-25000" dirty="0">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rPr>
                  <a:t>R</a:t>
                </a:r>
                <a:r>
                  <a:rPr lang="en-US" sz="1800" baseline="-25000" dirty="0">
                    <a:effectLst/>
                    <a:latin typeface="Calibri" panose="020F0502020204030204" pitchFamily="34" charset="0"/>
                    <a:ea typeface="Calibri" panose="020F0502020204030204" pitchFamily="34" charset="0"/>
                  </a:rPr>
                  <a:t>d </a:t>
                </a:r>
                <a:r>
                  <a:rPr lang="en-US" sz="1800" dirty="0">
                    <a:effectLst/>
                    <a:latin typeface="Calibri" panose="020F0502020204030204" pitchFamily="34" charset="0"/>
                    <a:ea typeface="Calibri" panose="020F0502020204030204" pitchFamily="34" charset="0"/>
                  </a:rPr>
                  <a:t>is the desired rotation matrix, which is orthonormal , and its determinant is equal to 1.</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Without loss of generality, this paper focuses </a:t>
                </a:r>
                <a:r>
                  <a:rPr lang="en-US" dirty="0">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n the case where the desired rotation matrix </a:t>
                </a:r>
                <a:r>
                  <a:rPr lang="en-US" sz="1800" dirty="0">
                    <a:effectLst/>
                    <a:latin typeface="Calibri" panose="020F0502020204030204" pitchFamily="34" charset="0"/>
                    <a:ea typeface="Times New Roman" panose="02020603050405020304" pitchFamily="18" charset="0"/>
                  </a:rPr>
                  <a:t>R</a:t>
                </a:r>
                <a:r>
                  <a:rPr lang="en-US" sz="1800" baseline="-25000" dirty="0">
                    <a:effectLst/>
                    <a:latin typeface="Calibri" panose="020F0502020204030204" pitchFamily="34" charset="0"/>
                    <a:ea typeface="Times New Roman" panose="02020603050405020304" pitchFamily="18" charset="0"/>
                  </a:rPr>
                  <a:t>d </a:t>
                </a:r>
                <a:r>
                  <a:rPr lang="en-US" sz="1800" dirty="0">
                    <a:effectLst/>
                    <a:latin typeface="Calibri" panose="020F0502020204030204" pitchFamily="34" charset="0"/>
                    <a:ea typeface="Times New Roman" panose="02020603050405020304" pitchFamily="18" charset="0"/>
                  </a:rPr>
                  <a:t>is constant. Equivalently, given an admissible rotation matrix R, the goal is to approach R</a:t>
                </a:r>
                <a:r>
                  <a:rPr lang="en-US" sz="1800" baseline="-25000" dirty="0">
                    <a:effectLst/>
                    <a:latin typeface="Calibri" panose="020F0502020204030204" pitchFamily="34" charset="0"/>
                    <a:ea typeface="Times New Roman" panose="02020603050405020304" pitchFamily="18" charset="0"/>
                  </a:rPr>
                  <a:t>d </a:t>
                </a:r>
                <a:r>
                  <a:rPr lang="en-US" sz="1800" dirty="0">
                    <a:effectLst/>
                    <a:latin typeface="Calibri" panose="020F0502020204030204" pitchFamily="34" charset="0"/>
                    <a:ea typeface="Times New Roman" panose="02020603050405020304" pitchFamily="18" charset="0"/>
                  </a:rPr>
                  <a:t>using the control u. Rotation matrix comes directly from the roll, pitch and yaw angle that define the attitude of a quadrotor.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TextBox 2">
                <a:extLst>
                  <a:ext uri="{FF2B5EF4-FFF2-40B4-BE49-F238E27FC236}">
                    <a16:creationId xmlns:a16="http://schemas.microsoft.com/office/drawing/2014/main" id="{1D9B79DB-F602-4491-922E-EBB53B21AA93}"/>
                  </a:ext>
                </a:extLst>
              </p:cNvPr>
              <p:cNvSpPr txBox="1">
                <a:spLocks noRot="1" noChangeAspect="1" noMove="1" noResize="1" noEditPoints="1" noAdjustHandles="1" noChangeArrowheads="1" noChangeShapeType="1" noTextEdit="1"/>
              </p:cNvSpPr>
              <p:nvPr/>
            </p:nvSpPr>
            <p:spPr>
              <a:xfrm>
                <a:off x="1827212" y="1905000"/>
                <a:ext cx="5638800" cy="3335080"/>
              </a:xfrm>
              <a:prstGeom prst="rect">
                <a:avLst/>
              </a:prstGeom>
              <a:blipFill>
                <a:blip r:embed="rId2"/>
                <a:stretch>
                  <a:fillRect l="-973" t="-731" r="-108"/>
                </a:stretch>
              </a:blipFill>
            </p:spPr>
            <p:txBody>
              <a:bodyPr/>
              <a:lstStyle/>
              <a:p>
                <a:r>
                  <a:rPr lang="en-IN">
                    <a:noFill/>
                  </a:rPr>
                  <a:t> </a:t>
                </a:r>
              </a:p>
            </p:txBody>
          </p:sp>
        </mc:Fallback>
      </mc:AlternateContent>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CFEE-4B0C-4F24-87A4-EF75AB3CB488}"/>
              </a:ext>
            </a:extLst>
          </p:cNvPr>
          <p:cNvSpPr txBox="1">
            <a:spLocks/>
          </p:cNvSpPr>
          <p:nvPr/>
        </p:nvSpPr>
        <p:spPr>
          <a:xfrm>
            <a:off x="1593436" y="177800"/>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spcAft>
                <a:spcPts val="600"/>
              </a:spcAft>
            </a:pPr>
            <a:r>
              <a:rPr lang="en-US" dirty="0"/>
              <a:t>Three Types of Errors and Virtual Control</a:t>
            </a:r>
          </a:p>
        </p:txBody>
      </p:sp>
      <p:pic>
        <p:nvPicPr>
          <p:cNvPr id="4" name="Picture 3" descr="Diagram&#10;&#10;Description automatically generated">
            <a:extLst>
              <a:ext uri="{FF2B5EF4-FFF2-40B4-BE49-F238E27FC236}">
                <a16:creationId xmlns:a16="http://schemas.microsoft.com/office/drawing/2014/main" id="{06E1ED39-C131-4AC6-86E8-83AC973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3436" y="1677509"/>
            <a:ext cx="4814586" cy="4417382"/>
          </a:xfrm>
          <a:prstGeom prst="rect">
            <a:avLst/>
          </a:prstGeom>
          <a:noFill/>
          <a:ln w="9525">
            <a:solidFill>
              <a:schemeClr val="tx1">
                <a:lumMod val="100000"/>
                <a:lumOff val="0"/>
              </a:schemeClr>
            </a:solidFill>
            <a:miter lim="800000"/>
            <a:headEnd/>
            <a:tailEnd/>
          </a:ln>
        </p:spPr>
      </p:pic>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6B6F0C85-1921-41A4-AFF4-76277EB67B9F}"/>
                  </a:ext>
                </a:extLst>
              </p:cNvPr>
              <p:cNvSpPr>
                <a:spLocks noGrp="1"/>
              </p:cNvSpPr>
              <p:nvPr>
                <p:ph sz="half" idx="2"/>
              </p:nvPr>
            </p:nvSpPr>
            <p:spPr>
              <a:xfrm>
                <a:off x="6561651" y="2057400"/>
                <a:ext cx="4814586" cy="3962400"/>
              </a:xfrm>
            </p:spPr>
            <p:txBody>
              <a:bodyPr>
                <a:normAutofit/>
              </a:bodyPr>
              <a:lstStyle/>
              <a:p>
                <a:r>
                  <a:rPr lang="en-IN" sz="1600" dirty="0">
                    <a:effectLst/>
                    <a:latin typeface="Calibri" panose="020F0502020204030204" pitchFamily="34" charset="0"/>
                    <a:ea typeface="Times New Roman" panose="02020603050405020304" pitchFamily="18" charset="0"/>
                    <a:cs typeface="Calibri" panose="020F0502020204030204" pitchFamily="34" charset="0"/>
                  </a:rPr>
                  <a:t>Rot (z,</a:t>
                </a:r>
                <a:r>
                  <a:rPr lang="el-GR" sz="1600" dirty="0">
                    <a:effectLst/>
                    <a:latin typeface="Calibri" panose="020F0502020204030204" pitchFamily="34" charset="0"/>
                    <a:ea typeface="Times New Roman" panose="02020603050405020304" pitchFamily="18" charset="0"/>
                    <a:cs typeface="Calibri" panose="020F0502020204030204" pitchFamily="34" charset="0"/>
                  </a:rPr>
                  <a:t>ψ)  --- </a:t>
                </a:r>
                <a:r>
                  <a:rPr lang="en-IN" sz="1600" dirty="0">
                    <a:effectLst/>
                    <a:latin typeface="Calibri" panose="020F0502020204030204" pitchFamily="34" charset="0"/>
                    <a:ea typeface="Times New Roman" panose="02020603050405020304" pitchFamily="18" charset="0"/>
                    <a:cs typeface="Calibri" panose="020F0502020204030204" pitchFamily="34" charset="0"/>
                  </a:rPr>
                  <a:t>Yaw</a:t>
                </a:r>
              </a:p>
              <a:p>
                <a:r>
                  <a:rPr lang="en-IN" sz="1600" dirty="0">
                    <a:effectLst/>
                    <a:latin typeface="Calibri" panose="020F0502020204030204" pitchFamily="34" charset="0"/>
                    <a:ea typeface="Times New Roman" panose="02020603050405020304" pitchFamily="18" charset="0"/>
                    <a:cs typeface="Calibri" panose="020F0502020204030204" pitchFamily="34" charset="0"/>
                  </a:rPr>
                  <a:t>Rot (x,</a:t>
                </a:r>
                <a:r>
                  <a:rPr lang="el-GR" sz="1600" dirty="0">
                    <a:effectLst/>
                    <a:latin typeface="Calibri" panose="020F0502020204030204" pitchFamily="34" charset="0"/>
                    <a:ea typeface="Times New Roman" panose="02020603050405020304" pitchFamily="18" charset="0"/>
                    <a:cs typeface="Calibri" panose="020F0502020204030204" pitchFamily="34" charset="0"/>
                  </a:rPr>
                  <a:t>θ)   --- </a:t>
                </a:r>
                <a:r>
                  <a:rPr lang="en-IN" sz="1600" dirty="0">
                    <a:effectLst/>
                    <a:latin typeface="Calibri" panose="020F0502020204030204" pitchFamily="34" charset="0"/>
                    <a:ea typeface="Times New Roman" panose="02020603050405020304" pitchFamily="18" charset="0"/>
                    <a:cs typeface="Calibri" panose="020F0502020204030204" pitchFamily="34" charset="0"/>
                  </a:rPr>
                  <a:t>Roll</a:t>
                </a:r>
              </a:p>
              <a:p>
                <a:r>
                  <a:rPr lang="en-IN" sz="1600" dirty="0">
                    <a:effectLst/>
                    <a:latin typeface="Calibri" panose="020F0502020204030204" pitchFamily="34" charset="0"/>
                    <a:ea typeface="Times New Roman" panose="02020603050405020304" pitchFamily="18" charset="0"/>
                    <a:cs typeface="Calibri" panose="020F0502020204030204" pitchFamily="34" charset="0"/>
                  </a:rPr>
                  <a:t>Rot (y, </a:t>
                </a:r>
                <a:r>
                  <a:rPr lang="el-GR" sz="1600" dirty="0">
                    <a:effectLst/>
                    <a:latin typeface="Calibri" panose="020F0502020204030204" pitchFamily="34" charset="0"/>
                    <a:ea typeface="Times New Roman" panose="02020603050405020304" pitchFamily="18" charset="0"/>
                    <a:cs typeface="Calibri" panose="020F0502020204030204" pitchFamily="34" charset="0"/>
                  </a:rPr>
                  <a:t>ϕ)  --- </a:t>
                </a:r>
                <a:r>
                  <a:rPr lang="en-IN" sz="1600" dirty="0">
                    <a:effectLst/>
                    <a:latin typeface="Calibri" panose="020F0502020204030204" pitchFamily="34" charset="0"/>
                    <a:ea typeface="Times New Roman" panose="02020603050405020304" pitchFamily="18" charset="0"/>
                    <a:cs typeface="Calibri" panose="020F0502020204030204" pitchFamily="34" charset="0"/>
                  </a:rPr>
                  <a:t>Pitch</a:t>
                </a:r>
              </a:p>
              <a:p>
                <a:r>
                  <a:rPr lang="en-US" sz="1600" dirty="0">
                    <a:latin typeface="Calibri" panose="020F0502020204030204" pitchFamily="34" charset="0"/>
                    <a:ea typeface="Calibri" panose="020F0502020204030204" pitchFamily="34" charset="0"/>
                    <a:cs typeface="Calibri" panose="020F0502020204030204" pitchFamily="34" charset="0"/>
                  </a:rPr>
                  <a:t>R</a:t>
                </a:r>
                <a:r>
                  <a:rPr lang="en-US" sz="1600" dirty="0">
                    <a:effectLst/>
                    <a:latin typeface="Calibri" panose="020F0502020204030204" pitchFamily="34" charset="0"/>
                    <a:ea typeface="Calibri" panose="020F0502020204030204" pitchFamily="34" charset="0"/>
                    <a:cs typeface="Calibri" panose="020F0502020204030204" pitchFamily="34" charset="0"/>
                  </a:rPr>
                  <a:t>otation matrix</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a:effectLst/>
                    <a:latin typeface="Calibri" panose="020F0502020204030204" pitchFamily="34" charset="0"/>
                    <a:ea typeface="Calibri" panose="020F0502020204030204" pitchFamily="34" charset="0"/>
                    <a:cs typeface="Calibri" panose="020F0502020204030204" pitchFamily="34" charset="0"/>
                  </a:rPr>
                  <a:t>R = Rot(</a:t>
                </a:r>
                <a14:m>
                  <m:oMath xmlns:m="http://schemas.openxmlformats.org/officeDocument/2006/math">
                    <m:r>
                      <a:rPr lang="en-US" sz="1600" i="1">
                        <a:effectLst/>
                        <a:latin typeface="Cambria Math" panose="02040503050406030204" pitchFamily="18" charset="0"/>
                        <a:ea typeface="Calibri" panose="020F0502020204030204" pitchFamily="34" charset="0"/>
                        <a:cs typeface="Calibri" panose="020F0502020204030204" pitchFamily="34" charset="0"/>
                      </a:rPr>
                      <m:t>𝑧</m:t>
                    </m:r>
                    <m:r>
                      <a:rPr lang="en-US" sz="1600" i="1">
                        <a:effectLst/>
                        <a:latin typeface="Cambria Math" panose="02040503050406030204" pitchFamily="18" charset="0"/>
                        <a:ea typeface="Calibri" panose="020F0502020204030204" pitchFamily="34" charset="0"/>
                        <a:cs typeface="Calibri" panose="020F0502020204030204" pitchFamily="34" charset="0"/>
                      </a:rPr>
                      <m:t>, </m:t>
                    </m:r>
                    <m:r>
                      <a:rPr lang="en-US" sz="1600" i="1">
                        <a:effectLst/>
                        <a:latin typeface="Cambria Math" panose="02040503050406030204" pitchFamily="18" charset="0"/>
                        <a:ea typeface="Calibri" panose="020F0502020204030204" pitchFamily="34" charset="0"/>
                        <a:cs typeface="Calibri" panose="020F0502020204030204" pitchFamily="34" charset="0"/>
                      </a:rPr>
                      <m:t>𝜓</m:t>
                    </m:r>
                  </m:oMath>
                </a14:m>
                <a:r>
                  <a:rPr lang="en-US" sz="1600" dirty="0">
                    <a:effectLst/>
                    <a:latin typeface="Calibri" panose="020F0502020204030204" pitchFamily="34" charset="0"/>
                    <a:ea typeface="Calibri" panose="020F0502020204030204" pitchFamily="34" charset="0"/>
                    <a:cs typeface="Calibri" panose="020F0502020204030204" pitchFamily="34" charset="0"/>
                  </a:rPr>
                  <a:t>)Rot(</a:t>
                </a:r>
                <a14:m>
                  <m:oMath xmlns:m="http://schemas.openxmlformats.org/officeDocument/2006/math">
                    <m:r>
                      <a:rPr lang="en-US" sz="1600" i="1">
                        <a:effectLst/>
                        <a:latin typeface="Cambria Math" panose="02040503050406030204" pitchFamily="18" charset="0"/>
                        <a:ea typeface="Calibri" panose="020F0502020204030204" pitchFamily="34" charset="0"/>
                        <a:cs typeface="Calibri" panose="020F0502020204030204" pitchFamily="34" charset="0"/>
                      </a:rPr>
                      <m:t>𝑥</m:t>
                    </m:r>
                    <m:r>
                      <a:rPr lang="en-US" sz="1600" i="1">
                        <a:effectLst/>
                        <a:latin typeface="Cambria Math" panose="02040503050406030204" pitchFamily="18" charset="0"/>
                        <a:ea typeface="Calibri" panose="020F0502020204030204" pitchFamily="34" charset="0"/>
                        <a:cs typeface="Calibri" panose="020F0502020204030204" pitchFamily="34" charset="0"/>
                      </a:rPr>
                      <m:t>, </m:t>
                    </m:r>
                    <m:r>
                      <a:rPr lang="en-US" sz="1600" i="1">
                        <a:effectLst/>
                        <a:latin typeface="Cambria Math" panose="02040503050406030204" pitchFamily="18" charset="0"/>
                        <a:ea typeface="Calibri" panose="020F0502020204030204" pitchFamily="34" charset="0"/>
                        <a:cs typeface="Calibri" panose="020F0502020204030204" pitchFamily="34" charset="0"/>
                      </a:rPr>
                      <m:t>𝜃</m:t>
                    </m:r>
                  </m:oMath>
                </a14:m>
                <a:r>
                  <a:rPr lang="en-US" sz="1600" dirty="0">
                    <a:effectLst/>
                    <a:latin typeface="Calibri" panose="020F0502020204030204" pitchFamily="34" charset="0"/>
                    <a:ea typeface="Times New Roman" panose="02020603050405020304" pitchFamily="18" charset="0"/>
                    <a:cs typeface="Calibri" panose="020F0502020204030204" pitchFamily="34" charset="0"/>
                  </a:rPr>
                  <a:t>)Rot</a:t>
                </a:r>
                <a:r>
                  <a:rPr lang="en-US" sz="1600" dirty="0">
                    <a:effectLst/>
                    <a:latin typeface="Calibri" panose="020F0502020204030204" pitchFamily="34" charset="0"/>
                    <a:ea typeface="Calibri" panose="020F0502020204030204" pitchFamily="34" charset="0"/>
                    <a:cs typeface="Calibri" panose="020F0502020204030204" pitchFamily="34" charset="0"/>
                  </a:rPr>
                  <a:t>(y, </a:t>
                </a:r>
                <a14:m>
                  <m:oMath xmlns:m="http://schemas.openxmlformats.org/officeDocument/2006/math">
                    <m:r>
                      <a:rPr lang="en-US" sz="1600" i="1">
                        <a:effectLst/>
                        <a:latin typeface="Cambria Math" panose="02040503050406030204" pitchFamily="18" charset="0"/>
                        <a:ea typeface="Calibri" panose="020F0502020204030204" pitchFamily="34" charset="0"/>
                        <a:cs typeface="Calibri" panose="020F0502020204030204" pitchFamily="34" charset="0"/>
                      </a:rPr>
                      <m:t>𝜙</m:t>
                    </m:r>
                  </m:oMath>
                </a14:m>
                <a:r>
                  <a:rPr lang="en-US" sz="1600" dirty="0">
                    <a:effectLst/>
                    <a:latin typeface="Calibri" panose="020F0502020204030204" pitchFamily="34" charset="0"/>
                    <a:ea typeface="Calibri" panose="020F0502020204030204" pitchFamily="34" charset="0"/>
                    <a:cs typeface="Calibri" panose="020F0502020204030204" pitchFamily="34" charset="0"/>
                  </a:rPr>
                  <a:t>)</a:t>
                </a:r>
              </a:p>
              <a:p>
                <a:r>
                  <a:rPr lang="en-US" sz="1800" dirty="0">
                    <a:effectLst/>
                    <a:latin typeface="Calibri" panose="020F0502020204030204" pitchFamily="34" charset="0"/>
                    <a:ea typeface="Times New Roman" panose="02020603050405020304" pitchFamily="18" charset="0"/>
                  </a:rPr>
                  <a:t>R is the initial admissible rotation matrix and R</a:t>
                </a:r>
                <a:r>
                  <a:rPr lang="en-US" sz="1800" baseline="-25000" dirty="0">
                    <a:effectLst/>
                    <a:latin typeface="Calibri" panose="020F0502020204030204" pitchFamily="34" charset="0"/>
                    <a:ea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rPr>
                  <a:t> is the desired admissible rotation matrix. The objective is to design the control input u to drive the discrepancy between the two to zero</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rPr>
                  <a:t>The design is corresponding to the two phases and corresponding to which there will be two different sets of gains to be determined</a:t>
                </a:r>
                <a:r>
                  <a:rPr lang="en-US" sz="1600" dirty="0">
                    <a:latin typeface="Calibri" panose="020F0502020204030204" pitchFamily="34" charset="0"/>
                    <a:ea typeface="Times New Roman" panose="02020603050405020304" pitchFamily="18" charset="0"/>
                    <a:cs typeface="Calibri" panose="020F0502020204030204" pitchFamily="34" charset="0"/>
                  </a:rPr>
                  <a:t>.</a:t>
                </a:r>
                <a:endParaRPr lang="en-IN" sz="1600" i="1" dirty="0">
                  <a:effectLst/>
                  <a:latin typeface="Calibri" panose="020F0502020204030204" pitchFamily="34" charset="0"/>
                  <a:ea typeface="Times New Roman" panose="02020603050405020304" pitchFamily="18" charset="0"/>
                  <a:cs typeface="Calibri" panose="020F0502020204030204" pitchFamily="34" charset="0"/>
                </a:endParaRPr>
              </a:p>
            </p:txBody>
          </p:sp>
        </mc:Choice>
        <mc:Fallback xmlns="">
          <p:sp>
            <p:nvSpPr>
              <p:cNvPr id="9" name="Content Placeholder 3">
                <a:extLst>
                  <a:ext uri="{FF2B5EF4-FFF2-40B4-BE49-F238E27FC236}">
                    <a16:creationId xmlns:a16="http://schemas.microsoft.com/office/drawing/2014/main" id="{6B6F0C85-1921-41A4-AFF4-76277EB67B9F}"/>
                  </a:ext>
                </a:extLst>
              </p:cNvPr>
              <p:cNvSpPr>
                <a:spLocks noGrp="1" noRot="1" noChangeAspect="1" noMove="1" noResize="1" noEditPoints="1" noAdjustHandles="1" noChangeArrowheads="1" noChangeShapeType="1" noTextEdit="1"/>
              </p:cNvSpPr>
              <p:nvPr>
                <p:ph sz="half" idx="2"/>
              </p:nvPr>
            </p:nvSpPr>
            <p:spPr>
              <a:xfrm>
                <a:off x="6561651" y="2057400"/>
                <a:ext cx="4814586" cy="3962400"/>
              </a:xfrm>
              <a:blipFill>
                <a:blip r:embed="rId3"/>
                <a:stretch>
                  <a:fillRect l="-1266" t="-2000"/>
                </a:stretch>
              </a:blipFill>
            </p:spPr>
            <p:txBody>
              <a:bodyPr/>
              <a:lstStyle/>
              <a:p>
                <a:r>
                  <a:rPr lang="en-IN">
                    <a:noFill/>
                  </a:rPr>
                  <a:t> </a:t>
                </a:r>
              </a:p>
            </p:txBody>
          </p:sp>
        </mc:Fallback>
      </mc:AlternateContent>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D3F8-9BE0-487E-9CE5-23D50C43EF3D}"/>
              </a:ext>
            </a:extLst>
          </p:cNvPr>
          <p:cNvSpPr>
            <a:spLocks noGrp="1"/>
          </p:cNvSpPr>
          <p:nvPr>
            <p:ph type="title"/>
          </p:nvPr>
        </p:nvSpPr>
        <p:spPr/>
        <p:txBody>
          <a:bodyPr/>
          <a:lstStyle/>
          <a:p>
            <a:r>
              <a:rPr lang="en-US" dirty="0"/>
              <a:t>Three Types of Errors and Virtual Control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2AFC-E8DF-462D-A09B-57B1AB302F5F}"/>
                  </a:ext>
                </a:extLst>
              </p:cNvPr>
              <p:cNvSpPr>
                <a:spLocks noGrp="1"/>
              </p:cNvSpPr>
              <p:nvPr>
                <p:ph sz="half" idx="1"/>
              </p:nvPr>
            </p:nvSpPr>
            <p:spPr>
              <a:xfrm>
                <a:off x="1593436" y="1905000"/>
                <a:ext cx="7625176" cy="4572000"/>
              </a:xfrm>
            </p:spPr>
            <p:txBody>
              <a:bodyPr>
                <a:normAutofit/>
              </a:bodyPr>
              <a:lstStyle/>
              <a:p>
                <a:r>
                  <a:rPr lang="en-IN" sz="1800" dirty="0">
                    <a:effectLst/>
                    <a:latin typeface="Calibri" panose="020F0502020204030204" pitchFamily="34" charset="0"/>
                    <a:ea typeface="Times New Roman" panose="02020603050405020304" pitchFamily="18" charset="0"/>
                    <a:cs typeface="Calibri" panose="020F0502020204030204" pitchFamily="34" charset="0"/>
                  </a:rPr>
                  <a:t>Error in the rotation matrix, E</a:t>
                </a:r>
                <a:r>
                  <a:rPr lang="en-US" sz="1800" baseline="-25000" dirty="0">
                    <a:latin typeface="Calibri" panose="020F0502020204030204" pitchFamily="34" charset="0"/>
                    <a:ea typeface="Times New Roman" panose="02020603050405020304" pitchFamily="18" charset="0"/>
                    <a:cs typeface="Calibri" panose="020F0502020204030204" pitchFamily="34" charset="0"/>
                  </a:rPr>
                  <a:t>R</a:t>
                </a:r>
                <a:r>
                  <a:rPr lang="en-IN"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dirty="0">
                    <a:effectLst/>
                    <a:latin typeface="Calibri" panose="020F0502020204030204" pitchFamily="34" charset="0"/>
                    <a:ea typeface="Times New Roman" panose="02020603050405020304" pitchFamily="18" charset="0"/>
                  </a:rPr>
                  <a:t>R - R</a:t>
                </a:r>
                <a:r>
                  <a:rPr lang="en-US" sz="1800" baseline="-25000" dirty="0">
                    <a:effectLst/>
                    <a:latin typeface="Calibri" panose="020F0502020204030204" pitchFamily="34" charset="0"/>
                    <a:ea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rPr>
                  <a:t> </a:t>
                </a:r>
              </a:p>
              <a:p>
                <a14:m>
                  <m:oMath xmlns:m="http://schemas.openxmlformats.org/officeDocument/2006/math">
                    <m:sSub>
                      <m:sSubPr>
                        <m:ctrlPr>
                          <a:rPr lang="en-IN" sz="1800" i="1" smtClean="0">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𝐸</m:t>
                            </m:r>
                          </m:e>
                        </m:acc>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𝑅</m:t>
                        </m:r>
                      </m:sub>
                    </m:sSub>
                  </m:oMath>
                </a14:m>
                <a:r>
                  <a:rPr lang="en-US" sz="1800" dirty="0">
                    <a:effectLst/>
                    <a:latin typeface="Calibri" panose="020F0502020204030204" pitchFamily="34" charset="0"/>
                    <a:ea typeface="Times New Roman" panose="02020603050405020304" pitchFamily="18" charset="0"/>
                  </a:rPr>
                  <a:t> = 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n-US" sz="1800" i="1">
                            <a:effectLst/>
                            <a:latin typeface="Cambria Math" panose="02040503050406030204" pitchFamily="18" charset="0"/>
                            <a:ea typeface="Times New Roman" panose="02020603050405020304" pitchFamily="18" charset="0"/>
                            <a:cs typeface="Calibri" panose="020F0502020204030204" pitchFamily="34" charset="0"/>
                          </a:rPr>
                          <m:t>𝜔</m:t>
                        </m:r>
                      </m:e>
                    </m:acc>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oMath>
                </a14:m>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r>
                  <a:rPr lang="en-IN" sz="1800" dirty="0">
                    <a:latin typeface="Calibri" panose="020F0502020204030204" pitchFamily="34" charset="0"/>
                    <a:ea typeface="Times New Roman" panose="02020603050405020304" pitchFamily="18" charset="0"/>
                    <a:cs typeface="Calibri" panose="020F0502020204030204" pitchFamily="34" charset="0"/>
                  </a:rPr>
                  <a:t>Now, using the Lyapunov function, we get a virtual control of the angular velocity in derivatives of Lyapunov Function.</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ω</m:t>
                        </m:r>
                      </m:e>
                    </m:acc>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m:t>
                        </m:r>
                      </m:e>
                      <m:sub>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vir</m:t>
                        </m:r>
                      </m:sub>
                    </m:sSub>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 </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p</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E</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R, </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To reduce steady-state error, an integral control may be added, which is defined as, I</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R</a:t>
                </a:r>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nary>
                      <m:naryPr>
                        <m:limLoc m:val="subSup"/>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0</m:t>
                        </m:r>
                      </m:sub>
                      <m:sup>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t</m:t>
                        </m:r>
                      </m:sup>
                      <m:e>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E</m:t>
                            </m:r>
                          </m:e>
                          <m:sub>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R</m:t>
                            </m:r>
                          </m:sub>
                        </m:sSub>
                      </m:e>
                    </m:nary>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(τ)d τ</a:t>
                </a:r>
                <a:endParaRPr lang="en-US" sz="1800" baseline="-250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ω</m:t>
                        </m:r>
                      </m:e>
                    </m:acc>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m:t>
                        </m:r>
                      </m:e>
                      <m:sub>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vir</m:t>
                        </m:r>
                      </m:sub>
                    </m:sSub>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 </m:t>
                    </m:r>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R</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p</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E</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R, </a:t>
                </a:r>
              </a:p>
              <a:p>
                <a:r>
                  <a:rPr lang="en-US" sz="1800" dirty="0">
                    <a:latin typeface="Calibri" panose="020F0502020204030204" pitchFamily="34" charset="0"/>
                    <a:ea typeface="Calibri" panose="020F0502020204030204" pitchFamily="34" charset="0"/>
                    <a:cs typeface="Calibri" panose="020F0502020204030204" pitchFamily="34" charset="0"/>
                  </a:rPr>
                  <a:t>Discrepancy exist between the virtual control and its actual value hence another error may be defined as, </a:t>
                </a:r>
                <a:r>
                  <a:rPr lang="en-US" sz="1800" dirty="0" err="1">
                    <a:effectLst/>
                    <a:latin typeface="Calibri" panose="020F0502020204030204" pitchFamily="34" charset="0"/>
                    <a:ea typeface="Calibri" panose="020F0502020204030204" pitchFamily="34" charset="0"/>
                    <a:cs typeface="Calibri" panose="020F0502020204030204" pitchFamily="34" charset="0"/>
                  </a:rPr>
                  <a:t>E</a:t>
                </a:r>
                <a:r>
                  <a:rPr lang="en-US" sz="1800" baseline="-25000" dirty="0" err="1">
                    <a:effectLst/>
                    <a:latin typeface="Calibri" panose="020F0502020204030204" pitchFamily="34" charset="0"/>
                    <a:ea typeface="Calibri" panose="020F0502020204030204" pitchFamily="34" charset="0"/>
                    <a:cs typeface="Calibri" panose="020F0502020204030204" pitchFamily="34" charset="0"/>
                  </a:rPr>
                  <a:t>ω</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a:effectLst/>
                    <a:latin typeface="Calibri" panose="020F0502020204030204" pitchFamily="34" charset="0"/>
                    <a:ea typeface="Times New Roman" panose="02020603050405020304" pitchFamily="18" charset="0"/>
                    <a:cs typeface="Calibri" panose="020F0502020204030204" pitchFamily="34" charset="0"/>
                  </a:rPr>
                  <a:t>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ω</m:t>
                        </m:r>
                      </m:e>
                    </m:acc>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 (R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ω</m:t>
                        </m:r>
                      </m:e>
                    </m:acc>
                    <m:sSub>
                      <m:sSub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m:t>
                        </m:r>
                      </m:e>
                      <m:sub>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vir</m:t>
                        </m:r>
                      </m:sub>
                    </m:sSub>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 R</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en-US" sz="1800" i="0" smtClean="0">
                            <a:effectLst/>
                            <a:latin typeface="Cambria Math" panose="02040503050406030204" pitchFamily="18" charset="0"/>
                            <a:ea typeface="Times New Roman" panose="02020603050405020304" pitchFamily="18" charset="0"/>
                            <a:cs typeface="Calibri" panose="020F0502020204030204" pitchFamily="34" charset="0"/>
                          </a:rPr>
                          <m:t>ω</m:t>
                        </m:r>
                      </m:e>
                    </m:acc>
                  </m:oMath>
                </a14:m>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R</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a:t>
                </a:r>
                <a:r>
                  <a:rPr lang="en-US" sz="1800" baseline="-25000" dirty="0" err="1">
                    <a:effectLst/>
                    <a:latin typeface="Calibri" panose="020F0502020204030204" pitchFamily="34" charset="0"/>
                    <a:ea typeface="Times New Roman" panose="02020603050405020304" pitchFamily="18" charset="0"/>
                    <a:cs typeface="Calibri" panose="020F0502020204030204" pitchFamily="34" charset="0"/>
                  </a:rPr>
                  <a:t>p</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E</a:t>
                </a:r>
                <a:r>
                  <a:rPr lang="en-US" sz="1800" baseline="-25000" dirty="0">
                    <a:effectLst/>
                    <a:latin typeface="Calibri" panose="020F0502020204030204" pitchFamily="34" charset="0"/>
                    <a:ea typeface="Times New Roman" panose="02020603050405020304" pitchFamily="18" charset="0"/>
                    <a:cs typeface="Calibri" panose="020F0502020204030204" pitchFamily="34" charset="0"/>
                  </a:rPr>
                  <a:t>R</a:t>
                </a:r>
              </a:p>
              <a:p>
                <a:endParaRPr lang="en-IN" sz="18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E512AFC-E8DF-462D-A09B-57B1AB302F5F}"/>
                  </a:ext>
                </a:extLst>
              </p:cNvPr>
              <p:cNvSpPr>
                <a:spLocks noGrp="1" noRot="1" noChangeAspect="1" noMove="1" noResize="1" noEditPoints="1" noAdjustHandles="1" noChangeArrowheads="1" noChangeShapeType="1" noTextEdit="1"/>
              </p:cNvSpPr>
              <p:nvPr>
                <p:ph sz="half" idx="1"/>
              </p:nvPr>
            </p:nvSpPr>
            <p:spPr>
              <a:xfrm>
                <a:off x="1593436" y="1905000"/>
                <a:ext cx="7625176" cy="4572000"/>
              </a:xfrm>
              <a:blipFill>
                <a:blip r:embed="rId2"/>
                <a:stretch>
                  <a:fillRect l="-799" t="-2267"/>
                </a:stretch>
              </a:blipFill>
            </p:spPr>
            <p:txBody>
              <a:bodyPr/>
              <a:lstStyle/>
              <a:p>
                <a:r>
                  <a:rPr lang="en-IN">
                    <a:noFill/>
                  </a:rPr>
                  <a:t> </a:t>
                </a:r>
              </a:p>
            </p:txBody>
          </p:sp>
        </mc:Fallback>
      </mc:AlternateContent>
    </p:spTree>
    <p:extLst>
      <p:ext uri="{BB962C8B-B14F-4D97-AF65-F5344CB8AC3E}">
        <p14:creationId xmlns:p14="http://schemas.microsoft.com/office/powerpoint/2010/main" val="401416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5556</TotalTime>
  <Words>2713</Words>
  <Application>Microsoft Office PowerPoint</Application>
  <PresentationFormat>Custom</PresentationFormat>
  <Paragraphs>203</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Euphemia</vt:lpstr>
      <vt:lpstr>FormataOTFMdIt</vt:lpstr>
      <vt:lpstr>Wingdings</vt:lpstr>
      <vt:lpstr>Math 16x9</vt:lpstr>
      <vt:lpstr>Review Report on</vt:lpstr>
      <vt:lpstr>Unified SO(3) Approach to the Quadrotor Attitude Control Problem</vt:lpstr>
      <vt:lpstr>Advantages of this Approach</vt:lpstr>
      <vt:lpstr>Content Layout</vt:lpstr>
      <vt:lpstr>Procedure</vt:lpstr>
      <vt:lpstr>System Model and Control Objectives</vt:lpstr>
      <vt:lpstr>System Model and Control Objectives</vt:lpstr>
      <vt:lpstr>PowerPoint Presentation</vt:lpstr>
      <vt:lpstr>Three Types of Errors and Virtual Control</vt:lpstr>
      <vt:lpstr>Problem Reformulation Under SO(3) Framework and Entry-Wise Stabilization</vt:lpstr>
      <vt:lpstr>Problem Reformulation Under SO(3) Framework and Entry-Wise Stabilization</vt:lpstr>
      <vt:lpstr>Problem Reformulation Under SO(3) Framework and Entry-Wise Stabilization</vt:lpstr>
      <vt:lpstr>Gain Design of the Nominal System</vt:lpstr>
      <vt:lpstr>PowerPoint Presentation</vt:lpstr>
      <vt:lpstr>PowerPoint Presentation</vt:lpstr>
      <vt:lpstr>Gain design of the nominal system</vt:lpstr>
      <vt:lpstr>Classical Robust Control Design</vt:lpstr>
      <vt:lpstr>Stability of Closed Loop System</vt:lpstr>
      <vt:lpstr>A. NOMINAL SYSTEM</vt:lpstr>
      <vt:lpstr>A. NOMINAL SYSTEM</vt:lpstr>
      <vt:lpstr>NON-NOMINAL SYSTEM</vt:lpstr>
      <vt:lpstr>NON-NOMINAL SYSTEM</vt:lpstr>
      <vt:lpstr>Validation and Performance Assessment</vt:lpstr>
      <vt:lpstr>Validation and Performance Assessment</vt:lpstr>
      <vt:lpstr>Validation and Performance Assessment</vt:lpstr>
      <vt:lpstr>Validation and Performance Assessment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Report on</dc:title>
  <dc:creator>Shelvin Pauly</dc:creator>
  <cp:lastModifiedBy>Shelvin Pauly</cp:lastModifiedBy>
  <cp:revision>18</cp:revision>
  <dcterms:created xsi:type="dcterms:W3CDTF">2021-11-24T16:44:46Z</dcterms:created>
  <dcterms:modified xsi:type="dcterms:W3CDTF">2021-12-21T02:33:53Z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