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1"/>
  </p:notesMasterIdLst>
  <p:sldIdLst>
    <p:sldId id="256" r:id="rId2"/>
    <p:sldId id="273" r:id="rId3"/>
    <p:sldId id="284" r:id="rId4"/>
    <p:sldId id="285" r:id="rId5"/>
    <p:sldId id="286" r:id="rId6"/>
    <p:sldId id="287" r:id="rId7"/>
    <p:sldId id="288" r:id="rId8"/>
    <p:sldId id="289" r:id="rId9"/>
    <p:sldId id="290" r:id="rId10"/>
    <p:sldId id="257" r:id="rId11"/>
    <p:sldId id="283" r:id="rId12"/>
    <p:sldId id="258" r:id="rId13"/>
    <p:sldId id="259" r:id="rId14"/>
    <p:sldId id="268" r:id="rId15"/>
    <p:sldId id="291" r:id="rId16"/>
    <p:sldId id="261" r:id="rId17"/>
    <p:sldId id="292" r:id="rId18"/>
    <p:sldId id="271" r:id="rId19"/>
    <p:sldId id="293" r:id="rId20"/>
    <p:sldId id="294" r:id="rId21"/>
    <p:sldId id="295" r:id="rId22"/>
    <p:sldId id="274" r:id="rId23"/>
    <p:sldId id="296" r:id="rId24"/>
    <p:sldId id="275" r:id="rId25"/>
    <p:sldId id="278" r:id="rId26"/>
    <p:sldId id="279" r:id="rId27"/>
    <p:sldId id="280" r:id="rId28"/>
    <p:sldId id="281" r:id="rId29"/>
    <p:sldId id="282" r:id="rId30"/>
  </p:sldIdLst>
  <p:sldSz cx="9144000" cy="6858000" type="screen4x3"/>
  <p:notesSz cx="6797675" cy="9926638"/>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644" y="128"/>
      </p:cViewPr>
      <p:guideLst>
        <p:guide orient="horz" pos="4319"/>
        <p:guide pos="5759"/>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7D36D71-7075-23E9-C59F-B51AB3576069}"/>
              </a:ext>
            </a:extLst>
          </p:cNvPr>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ltLang="en-US"/>
          </a:p>
        </p:txBody>
      </p:sp>
      <p:sp>
        <p:nvSpPr>
          <p:cNvPr id="6147" name="Rectangle 3">
            <a:extLst>
              <a:ext uri="{FF2B5EF4-FFF2-40B4-BE49-F238E27FC236}">
                <a16:creationId xmlns:a16="http://schemas.microsoft.com/office/drawing/2014/main" id="{157AA9E2-4EEB-55C3-6523-7AA3E5FECA50}"/>
              </a:ext>
            </a:extLst>
          </p:cNvPr>
          <p:cNvSpPr>
            <a:spLocks noGrp="1" noChangeArrowheads="1"/>
          </p:cNvSpPr>
          <p:nvPr>
            <p:ph type="dt" idx="1"/>
          </p:nvPr>
        </p:nvSpPr>
        <p:spPr bwMode="auto">
          <a:xfrm>
            <a:off x="3851275"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ltLang="en-US"/>
          </a:p>
        </p:txBody>
      </p:sp>
      <p:sp>
        <p:nvSpPr>
          <p:cNvPr id="3076" name="Rectangle 4">
            <a:extLst>
              <a:ext uri="{FF2B5EF4-FFF2-40B4-BE49-F238E27FC236}">
                <a16:creationId xmlns:a16="http://schemas.microsoft.com/office/drawing/2014/main" id="{53F425C7-97D2-E9A5-5A0A-E5190A2E2F76}"/>
              </a:ext>
            </a:extLst>
          </p:cNvPr>
          <p:cNvSpPr>
            <a:spLocks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4D580E7B-E71B-E748-23FB-ADD9649BD1B4}"/>
              </a:ext>
            </a:extLst>
          </p:cNvPr>
          <p:cNvSpPr>
            <a:spLocks noGrp="1" noChangeArrowheads="1"/>
          </p:cNvSpPr>
          <p:nvPr>
            <p:ph type="body" sz="quarter" idx="3"/>
          </p:nvPr>
        </p:nvSpPr>
        <p:spPr bwMode="auto">
          <a:xfrm>
            <a:off x="906463" y="4714875"/>
            <a:ext cx="4984750"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AU" altLang="en-US" noProof="0"/>
              <a:t>Click to edit Master text styles</a:t>
            </a:r>
          </a:p>
          <a:p>
            <a:pPr lvl="1"/>
            <a:r>
              <a:rPr lang="en-AU" altLang="en-US" noProof="0"/>
              <a:t>Second level</a:t>
            </a:r>
          </a:p>
          <a:p>
            <a:pPr lvl="2"/>
            <a:r>
              <a:rPr lang="en-AU" altLang="en-US" noProof="0"/>
              <a:t>Third level</a:t>
            </a:r>
          </a:p>
          <a:p>
            <a:pPr lvl="3"/>
            <a:r>
              <a:rPr lang="en-AU" altLang="en-US" noProof="0"/>
              <a:t>Fourth level</a:t>
            </a:r>
          </a:p>
          <a:p>
            <a:pPr lvl="4"/>
            <a:r>
              <a:rPr lang="en-AU" altLang="en-US" noProof="0"/>
              <a:t>Fifth level</a:t>
            </a:r>
          </a:p>
        </p:txBody>
      </p:sp>
      <p:sp>
        <p:nvSpPr>
          <p:cNvPr id="6150" name="Rectangle 6">
            <a:extLst>
              <a:ext uri="{FF2B5EF4-FFF2-40B4-BE49-F238E27FC236}">
                <a16:creationId xmlns:a16="http://schemas.microsoft.com/office/drawing/2014/main" id="{33B96C72-F869-D28E-4D5B-74469B2736DE}"/>
              </a:ext>
            </a:extLst>
          </p:cNvPr>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ltLang="en-US"/>
          </a:p>
        </p:txBody>
      </p:sp>
      <p:sp>
        <p:nvSpPr>
          <p:cNvPr id="6151" name="Rectangle 7">
            <a:extLst>
              <a:ext uri="{FF2B5EF4-FFF2-40B4-BE49-F238E27FC236}">
                <a16:creationId xmlns:a16="http://schemas.microsoft.com/office/drawing/2014/main" id="{CFCA4FF0-7B7B-F0D0-B58B-99DB6E3057E4}"/>
              </a:ext>
            </a:extLst>
          </p:cNvPr>
          <p:cNvSpPr>
            <a:spLocks noGrp="1" noChangeArrowheads="1"/>
          </p:cNvSpPr>
          <p:nvPr>
            <p:ph type="sldNum" sz="quarter" idx="5"/>
          </p:nvPr>
        </p:nvSpPr>
        <p:spPr bwMode="auto">
          <a:xfrm>
            <a:off x="3851275"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9C281EF7-04D5-4591-A71A-9C1FB99E309A}"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77916425-0800-30E7-97F9-FDBAA883F0F0}"/>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5" name="Rectangle 5">
            <a:extLst>
              <a:ext uri="{FF2B5EF4-FFF2-40B4-BE49-F238E27FC236}">
                <a16:creationId xmlns:a16="http://schemas.microsoft.com/office/drawing/2014/main" id="{1DD0F1F9-286D-ECAC-0372-65CF0F70603D}"/>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6" name="Rectangle 6">
            <a:extLst>
              <a:ext uri="{FF2B5EF4-FFF2-40B4-BE49-F238E27FC236}">
                <a16:creationId xmlns:a16="http://schemas.microsoft.com/office/drawing/2014/main" id="{D91DCEF8-DD5C-EE9A-6A56-33B807A76F0A}"/>
              </a:ext>
            </a:extLst>
          </p:cNvPr>
          <p:cNvSpPr>
            <a:spLocks noGrp="1" noChangeArrowheads="1"/>
          </p:cNvSpPr>
          <p:nvPr>
            <p:ph type="sldNum" sz="quarter" idx="12"/>
          </p:nvPr>
        </p:nvSpPr>
        <p:spPr>
          <a:ln/>
        </p:spPr>
        <p:txBody>
          <a:bodyPr/>
          <a:lstStyle>
            <a:lvl1pPr>
              <a:defRPr/>
            </a:lvl1pPr>
          </a:lstStyle>
          <a:p>
            <a:pPr>
              <a:defRPr/>
            </a:pPr>
            <a:fld id="{2FF73A20-5031-459D-9626-837FC4ACEDEA}" type="slidenum">
              <a:rPr lang="en-US" altLang="en-US"/>
              <a:pPr>
                <a:defRPr/>
              </a:pPr>
              <a:t>‹#›</a:t>
            </a:fld>
            <a:endParaRPr lang="en-US" altLang="en-US"/>
          </a:p>
        </p:txBody>
      </p:sp>
    </p:spTree>
    <p:extLst>
      <p:ext uri="{BB962C8B-B14F-4D97-AF65-F5344CB8AC3E}">
        <p14:creationId xmlns:p14="http://schemas.microsoft.com/office/powerpoint/2010/main" val="4060505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DA5F774-4876-EADC-9D7C-5CD3286AD0A0}"/>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5" name="Rectangle 5">
            <a:extLst>
              <a:ext uri="{FF2B5EF4-FFF2-40B4-BE49-F238E27FC236}">
                <a16:creationId xmlns:a16="http://schemas.microsoft.com/office/drawing/2014/main" id="{377A0998-D993-2403-C900-9EEBE09F6AEE}"/>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6" name="Rectangle 6">
            <a:extLst>
              <a:ext uri="{FF2B5EF4-FFF2-40B4-BE49-F238E27FC236}">
                <a16:creationId xmlns:a16="http://schemas.microsoft.com/office/drawing/2014/main" id="{0FDF7604-8A84-3432-07F5-C7A56DF6DA01}"/>
              </a:ext>
            </a:extLst>
          </p:cNvPr>
          <p:cNvSpPr>
            <a:spLocks noGrp="1" noChangeArrowheads="1"/>
          </p:cNvSpPr>
          <p:nvPr>
            <p:ph type="sldNum" sz="quarter" idx="12"/>
          </p:nvPr>
        </p:nvSpPr>
        <p:spPr>
          <a:ln/>
        </p:spPr>
        <p:txBody>
          <a:bodyPr/>
          <a:lstStyle>
            <a:lvl1pPr>
              <a:defRPr/>
            </a:lvl1pPr>
          </a:lstStyle>
          <a:p>
            <a:pPr>
              <a:defRPr/>
            </a:pPr>
            <a:fld id="{CC21FA8D-CBEA-42DD-B881-AA2A74BA632C}" type="slidenum">
              <a:rPr lang="en-US" altLang="en-US"/>
              <a:pPr>
                <a:defRPr/>
              </a:pPr>
              <a:t>‹#›</a:t>
            </a:fld>
            <a:endParaRPr lang="en-US" altLang="en-US"/>
          </a:p>
        </p:txBody>
      </p:sp>
    </p:spTree>
    <p:extLst>
      <p:ext uri="{BB962C8B-B14F-4D97-AF65-F5344CB8AC3E}">
        <p14:creationId xmlns:p14="http://schemas.microsoft.com/office/powerpoint/2010/main" val="396975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4130089-8A6D-C668-28EB-6F57A9193465}"/>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5" name="Rectangle 5">
            <a:extLst>
              <a:ext uri="{FF2B5EF4-FFF2-40B4-BE49-F238E27FC236}">
                <a16:creationId xmlns:a16="http://schemas.microsoft.com/office/drawing/2014/main" id="{B533F226-CDCB-0931-A1E8-5381D84871FC}"/>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6" name="Rectangle 6">
            <a:extLst>
              <a:ext uri="{FF2B5EF4-FFF2-40B4-BE49-F238E27FC236}">
                <a16:creationId xmlns:a16="http://schemas.microsoft.com/office/drawing/2014/main" id="{EABBB49B-B66B-6A66-693A-A2CE59157FEC}"/>
              </a:ext>
            </a:extLst>
          </p:cNvPr>
          <p:cNvSpPr>
            <a:spLocks noGrp="1" noChangeArrowheads="1"/>
          </p:cNvSpPr>
          <p:nvPr>
            <p:ph type="sldNum" sz="quarter" idx="12"/>
          </p:nvPr>
        </p:nvSpPr>
        <p:spPr>
          <a:ln/>
        </p:spPr>
        <p:txBody>
          <a:bodyPr/>
          <a:lstStyle>
            <a:lvl1pPr>
              <a:defRPr/>
            </a:lvl1pPr>
          </a:lstStyle>
          <a:p>
            <a:pPr>
              <a:defRPr/>
            </a:pPr>
            <a:fld id="{9632E6DB-07C4-4F19-A138-7508DC9A927A}" type="slidenum">
              <a:rPr lang="en-US" altLang="en-US"/>
              <a:pPr>
                <a:defRPr/>
              </a:pPr>
              <a:t>‹#›</a:t>
            </a:fld>
            <a:endParaRPr lang="en-US" altLang="en-US"/>
          </a:p>
        </p:txBody>
      </p:sp>
    </p:spTree>
    <p:extLst>
      <p:ext uri="{BB962C8B-B14F-4D97-AF65-F5344CB8AC3E}">
        <p14:creationId xmlns:p14="http://schemas.microsoft.com/office/powerpoint/2010/main" val="315971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DF2E639-0FAB-059D-4FCF-473E851189EB}"/>
              </a:ext>
            </a:extLst>
          </p:cNvPr>
          <p:cNvSpPr>
            <a:spLocks noGrp="1" noChangeArrowheads="1"/>
          </p:cNvSpPr>
          <p:nvPr>
            <p:ph type="dt" sz="half" idx="10"/>
          </p:nvPr>
        </p:nvSpPr>
        <p:spPr>
          <a:xfrm>
            <a:off x="8170863" y="6110288"/>
            <a:ext cx="990600" cy="257175"/>
          </a:xfrm>
        </p:spPr>
        <p:txBody>
          <a:bodyPr/>
          <a:lstStyle>
            <a:lvl1pPr>
              <a:defRPr>
                <a:solidFill>
                  <a:schemeClr val="bg1"/>
                </a:solidFill>
              </a:defRPr>
            </a:lvl1pPr>
          </a:lstStyle>
          <a:p>
            <a:pPr>
              <a:defRPr/>
            </a:pPr>
            <a:r>
              <a:rPr lang="en-US" altLang="en-US"/>
              <a:t>June 20118</a:t>
            </a:r>
          </a:p>
        </p:txBody>
      </p:sp>
      <p:sp>
        <p:nvSpPr>
          <p:cNvPr id="5" name="Rectangle 6">
            <a:extLst>
              <a:ext uri="{FF2B5EF4-FFF2-40B4-BE49-F238E27FC236}">
                <a16:creationId xmlns:a16="http://schemas.microsoft.com/office/drawing/2014/main" id="{C7F88BA1-6896-0D51-9F69-61664FE2F7D8}"/>
              </a:ext>
            </a:extLst>
          </p:cNvPr>
          <p:cNvSpPr>
            <a:spLocks noGrp="1" noChangeArrowheads="1"/>
          </p:cNvSpPr>
          <p:nvPr>
            <p:ph type="sldNum" sz="quarter" idx="11"/>
          </p:nvPr>
        </p:nvSpPr>
        <p:spPr>
          <a:xfrm>
            <a:off x="6629400" y="6415088"/>
            <a:ext cx="2514600" cy="457200"/>
          </a:xfrm>
        </p:spPr>
        <p:txBody>
          <a:bodyPr/>
          <a:lstStyle>
            <a:lvl1pPr>
              <a:defRPr/>
            </a:lvl1pPr>
          </a:lstStyle>
          <a:p>
            <a:pPr>
              <a:defRPr/>
            </a:pPr>
            <a:r>
              <a:rPr lang="en-US" altLang="en-US"/>
              <a:t>2 August 2019</a:t>
            </a:r>
            <a:fld id="{A871F06D-5D44-4ED2-9C39-0DCD4751D526}" type="slidenum">
              <a:rPr lang="en-US" altLang="en-US" smtClean="0"/>
              <a:pPr>
                <a:defRPr/>
              </a:pPr>
              <a:t>‹#›</a:t>
            </a:fld>
            <a:endParaRPr lang="en-US" altLang="en-US"/>
          </a:p>
        </p:txBody>
      </p:sp>
    </p:spTree>
    <p:extLst>
      <p:ext uri="{BB962C8B-B14F-4D97-AF65-F5344CB8AC3E}">
        <p14:creationId xmlns:p14="http://schemas.microsoft.com/office/powerpoint/2010/main" val="422077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C927FE8F-B906-065E-5636-A6D2AA300CFB}"/>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5" name="Rectangle 5">
            <a:extLst>
              <a:ext uri="{FF2B5EF4-FFF2-40B4-BE49-F238E27FC236}">
                <a16:creationId xmlns:a16="http://schemas.microsoft.com/office/drawing/2014/main" id="{EC0B92C5-E2E0-A602-8CE6-BA12584C662B}"/>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6" name="Rectangle 6">
            <a:extLst>
              <a:ext uri="{FF2B5EF4-FFF2-40B4-BE49-F238E27FC236}">
                <a16:creationId xmlns:a16="http://schemas.microsoft.com/office/drawing/2014/main" id="{201A09A4-9BFF-49F2-BC99-E0173157392E}"/>
              </a:ext>
            </a:extLst>
          </p:cNvPr>
          <p:cNvSpPr>
            <a:spLocks noGrp="1" noChangeArrowheads="1"/>
          </p:cNvSpPr>
          <p:nvPr>
            <p:ph type="sldNum" sz="quarter" idx="12"/>
          </p:nvPr>
        </p:nvSpPr>
        <p:spPr>
          <a:ln/>
        </p:spPr>
        <p:txBody>
          <a:bodyPr/>
          <a:lstStyle>
            <a:lvl1pPr>
              <a:defRPr/>
            </a:lvl1pPr>
          </a:lstStyle>
          <a:p>
            <a:pPr>
              <a:defRPr/>
            </a:pPr>
            <a:fld id="{810B443F-5070-47B6-A871-6A9B525903F5}" type="slidenum">
              <a:rPr lang="en-US" altLang="en-US"/>
              <a:pPr>
                <a:defRPr/>
              </a:pPr>
              <a:t>‹#›</a:t>
            </a:fld>
            <a:endParaRPr lang="en-US" altLang="en-US"/>
          </a:p>
        </p:txBody>
      </p:sp>
    </p:spTree>
    <p:extLst>
      <p:ext uri="{BB962C8B-B14F-4D97-AF65-F5344CB8AC3E}">
        <p14:creationId xmlns:p14="http://schemas.microsoft.com/office/powerpoint/2010/main" val="387072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795A780-9029-EB70-369B-E5789F41203C}"/>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6" name="Rectangle 5">
            <a:extLst>
              <a:ext uri="{FF2B5EF4-FFF2-40B4-BE49-F238E27FC236}">
                <a16:creationId xmlns:a16="http://schemas.microsoft.com/office/drawing/2014/main" id="{20E264E0-F8CA-8291-EBDC-99069257516E}"/>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7" name="Rectangle 6">
            <a:extLst>
              <a:ext uri="{FF2B5EF4-FFF2-40B4-BE49-F238E27FC236}">
                <a16:creationId xmlns:a16="http://schemas.microsoft.com/office/drawing/2014/main" id="{368EE6F8-1B61-1AD1-0C34-4CA6F2E60A13}"/>
              </a:ext>
            </a:extLst>
          </p:cNvPr>
          <p:cNvSpPr>
            <a:spLocks noGrp="1" noChangeArrowheads="1"/>
          </p:cNvSpPr>
          <p:nvPr>
            <p:ph type="sldNum" sz="quarter" idx="12"/>
          </p:nvPr>
        </p:nvSpPr>
        <p:spPr>
          <a:ln/>
        </p:spPr>
        <p:txBody>
          <a:bodyPr/>
          <a:lstStyle>
            <a:lvl1pPr>
              <a:defRPr/>
            </a:lvl1pPr>
          </a:lstStyle>
          <a:p>
            <a:pPr>
              <a:defRPr/>
            </a:pPr>
            <a:fld id="{8474F7AF-94B5-4DF1-8E21-C581FA5FDED9}" type="slidenum">
              <a:rPr lang="en-US" altLang="en-US"/>
              <a:pPr>
                <a:defRPr/>
              </a:pPr>
              <a:t>‹#›</a:t>
            </a:fld>
            <a:endParaRPr lang="en-US" altLang="en-US"/>
          </a:p>
        </p:txBody>
      </p:sp>
    </p:spTree>
    <p:extLst>
      <p:ext uri="{BB962C8B-B14F-4D97-AF65-F5344CB8AC3E}">
        <p14:creationId xmlns:p14="http://schemas.microsoft.com/office/powerpoint/2010/main" val="4140978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BE90D2F-28BB-373E-28B0-E77802068FBC}"/>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8" name="Rectangle 5">
            <a:extLst>
              <a:ext uri="{FF2B5EF4-FFF2-40B4-BE49-F238E27FC236}">
                <a16:creationId xmlns:a16="http://schemas.microsoft.com/office/drawing/2014/main" id="{F4D07241-9759-52C5-5BCE-18788821083F}"/>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9" name="Rectangle 6">
            <a:extLst>
              <a:ext uri="{FF2B5EF4-FFF2-40B4-BE49-F238E27FC236}">
                <a16:creationId xmlns:a16="http://schemas.microsoft.com/office/drawing/2014/main" id="{6B07154C-FF48-724A-AA29-9E0799B6B35E}"/>
              </a:ext>
            </a:extLst>
          </p:cNvPr>
          <p:cNvSpPr>
            <a:spLocks noGrp="1" noChangeArrowheads="1"/>
          </p:cNvSpPr>
          <p:nvPr>
            <p:ph type="sldNum" sz="quarter" idx="12"/>
          </p:nvPr>
        </p:nvSpPr>
        <p:spPr>
          <a:ln/>
        </p:spPr>
        <p:txBody>
          <a:bodyPr/>
          <a:lstStyle>
            <a:lvl1pPr>
              <a:defRPr/>
            </a:lvl1pPr>
          </a:lstStyle>
          <a:p>
            <a:pPr>
              <a:defRPr/>
            </a:pPr>
            <a:fld id="{0DE4B555-6061-4E68-83B1-2C80CA6DA622}" type="slidenum">
              <a:rPr lang="en-US" altLang="en-US"/>
              <a:pPr>
                <a:defRPr/>
              </a:pPr>
              <a:t>‹#›</a:t>
            </a:fld>
            <a:endParaRPr lang="en-US" altLang="en-US"/>
          </a:p>
        </p:txBody>
      </p:sp>
    </p:spTree>
    <p:extLst>
      <p:ext uri="{BB962C8B-B14F-4D97-AF65-F5344CB8AC3E}">
        <p14:creationId xmlns:p14="http://schemas.microsoft.com/office/powerpoint/2010/main" val="3922786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EA065B4-892A-6E81-D0C6-10D987A12443}"/>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4" name="Rectangle 5">
            <a:extLst>
              <a:ext uri="{FF2B5EF4-FFF2-40B4-BE49-F238E27FC236}">
                <a16:creationId xmlns:a16="http://schemas.microsoft.com/office/drawing/2014/main" id="{11EA3A52-7AEB-7EAD-CE23-F684A1701729}"/>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5" name="Rectangle 6">
            <a:extLst>
              <a:ext uri="{FF2B5EF4-FFF2-40B4-BE49-F238E27FC236}">
                <a16:creationId xmlns:a16="http://schemas.microsoft.com/office/drawing/2014/main" id="{DF3608FE-F80F-818D-DBC9-162BB626E35E}"/>
              </a:ext>
            </a:extLst>
          </p:cNvPr>
          <p:cNvSpPr>
            <a:spLocks noGrp="1" noChangeArrowheads="1"/>
          </p:cNvSpPr>
          <p:nvPr>
            <p:ph type="sldNum" sz="quarter" idx="12"/>
          </p:nvPr>
        </p:nvSpPr>
        <p:spPr>
          <a:ln/>
        </p:spPr>
        <p:txBody>
          <a:bodyPr/>
          <a:lstStyle>
            <a:lvl1pPr>
              <a:defRPr/>
            </a:lvl1pPr>
          </a:lstStyle>
          <a:p>
            <a:pPr>
              <a:defRPr/>
            </a:pPr>
            <a:fld id="{2F4F8BA1-F723-426A-A665-C5799D9E38B8}" type="slidenum">
              <a:rPr lang="en-US" altLang="en-US"/>
              <a:pPr>
                <a:defRPr/>
              </a:pPr>
              <a:t>‹#›</a:t>
            </a:fld>
            <a:endParaRPr lang="en-US" altLang="en-US"/>
          </a:p>
        </p:txBody>
      </p:sp>
    </p:spTree>
    <p:extLst>
      <p:ext uri="{BB962C8B-B14F-4D97-AF65-F5344CB8AC3E}">
        <p14:creationId xmlns:p14="http://schemas.microsoft.com/office/powerpoint/2010/main" val="118744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9367874-A65F-2282-2C06-A190AFF26085}"/>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3" name="Rectangle 5">
            <a:extLst>
              <a:ext uri="{FF2B5EF4-FFF2-40B4-BE49-F238E27FC236}">
                <a16:creationId xmlns:a16="http://schemas.microsoft.com/office/drawing/2014/main" id="{2CB8033A-E5F0-D352-83AF-FB312B82C233}"/>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4" name="Rectangle 6">
            <a:extLst>
              <a:ext uri="{FF2B5EF4-FFF2-40B4-BE49-F238E27FC236}">
                <a16:creationId xmlns:a16="http://schemas.microsoft.com/office/drawing/2014/main" id="{BC74545C-0876-1BBB-0CCB-DB8E1C7FE529}"/>
              </a:ext>
            </a:extLst>
          </p:cNvPr>
          <p:cNvSpPr>
            <a:spLocks noGrp="1" noChangeArrowheads="1"/>
          </p:cNvSpPr>
          <p:nvPr>
            <p:ph type="sldNum" sz="quarter" idx="12"/>
          </p:nvPr>
        </p:nvSpPr>
        <p:spPr>
          <a:ln/>
        </p:spPr>
        <p:txBody>
          <a:bodyPr/>
          <a:lstStyle>
            <a:lvl1pPr>
              <a:defRPr/>
            </a:lvl1pPr>
          </a:lstStyle>
          <a:p>
            <a:pPr>
              <a:defRPr/>
            </a:pPr>
            <a:fld id="{398D00C3-F278-4DF0-881E-82A659652C6E}" type="slidenum">
              <a:rPr lang="en-US" altLang="en-US"/>
              <a:pPr>
                <a:defRPr/>
              </a:pPr>
              <a:t>‹#›</a:t>
            </a:fld>
            <a:endParaRPr lang="en-US" altLang="en-US"/>
          </a:p>
        </p:txBody>
      </p:sp>
    </p:spTree>
    <p:extLst>
      <p:ext uri="{BB962C8B-B14F-4D97-AF65-F5344CB8AC3E}">
        <p14:creationId xmlns:p14="http://schemas.microsoft.com/office/powerpoint/2010/main" val="106910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244ECE96-E3FC-EDEB-C45C-C1AA375EDA7D}"/>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6" name="Rectangle 5">
            <a:extLst>
              <a:ext uri="{FF2B5EF4-FFF2-40B4-BE49-F238E27FC236}">
                <a16:creationId xmlns:a16="http://schemas.microsoft.com/office/drawing/2014/main" id="{366E617D-B9DE-C95B-017E-0C39B2BEF2DB}"/>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7" name="Rectangle 6">
            <a:extLst>
              <a:ext uri="{FF2B5EF4-FFF2-40B4-BE49-F238E27FC236}">
                <a16:creationId xmlns:a16="http://schemas.microsoft.com/office/drawing/2014/main" id="{EFD4B86E-FA2B-63CB-ECAD-08AFDE66EEAB}"/>
              </a:ext>
            </a:extLst>
          </p:cNvPr>
          <p:cNvSpPr>
            <a:spLocks noGrp="1" noChangeArrowheads="1"/>
          </p:cNvSpPr>
          <p:nvPr>
            <p:ph type="sldNum" sz="quarter" idx="12"/>
          </p:nvPr>
        </p:nvSpPr>
        <p:spPr>
          <a:ln/>
        </p:spPr>
        <p:txBody>
          <a:bodyPr/>
          <a:lstStyle>
            <a:lvl1pPr>
              <a:defRPr/>
            </a:lvl1pPr>
          </a:lstStyle>
          <a:p>
            <a:pPr>
              <a:defRPr/>
            </a:pPr>
            <a:fld id="{000E7BB5-0971-49D0-A6C9-0FA72500822B}" type="slidenum">
              <a:rPr lang="en-US" altLang="en-US"/>
              <a:pPr>
                <a:defRPr/>
              </a:pPr>
              <a:t>‹#›</a:t>
            </a:fld>
            <a:endParaRPr lang="en-US" altLang="en-US"/>
          </a:p>
        </p:txBody>
      </p:sp>
    </p:spTree>
    <p:extLst>
      <p:ext uri="{BB962C8B-B14F-4D97-AF65-F5344CB8AC3E}">
        <p14:creationId xmlns:p14="http://schemas.microsoft.com/office/powerpoint/2010/main" val="305114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E8E501BB-18D7-848B-9C65-D70787ABCEB2}"/>
              </a:ext>
            </a:extLst>
          </p:cNvPr>
          <p:cNvSpPr>
            <a:spLocks noGrp="1" noChangeArrowheads="1"/>
          </p:cNvSpPr>
          <p:nvPr>
            <p:ph type="dt" sz="half" idx="10"/>
          </p:nvPr>
        </p:nvSpPr>
        <p:spPr>
          <a:ln/>
        </p:spPr>
        <p:txBody>
          <a:bodyPr/>
          <a:lstStyle>
            <a:lvl1pPr>
              <a:defRPr/>
            </a:lvl1pPr>
          </a:lstStyle>
          <a:p>
            <a:pPr>
              <a:defRPr/>
            </a:pPr>
            <a:r>
              <a:rPr lang="en-US" altLang="en-US"/>
              <a:t>25 August, 2003</a:t>
            </a:r>
          </a:p>
        </p:txBody>
      </p:sp>
      <p:sp>
        <p:nvSpPr>
          <p:cNvPr id="6" name="Rectangle 5">
            <a:extLst>
              <a:ext uri="{FF2B5EF4-FFF2-40B4-BE49-F238E27FC236}">
                <a16:creationId xmlns:a16="http://schemas.microsoft.com/office/drawing/2014/main" id="{E8FD7D4A-B3E9-29F4-A85B-A2D05648C47F}"/>
              </a:ext>
            </a:extLst>
          </p:cNvPr>
          <p:cNvSpPr>
            <a:spLocks noGrp="1" noChangeArrowheads="1"/>
          </p:cNvSpPr>
          <p:nvPr>
            <p:ph type="ftr" sz="quarter" idx="11"/>
          </p:nvPr>
        </p:nvSpPr>
        <p:spPr>
          <a:ln/>
        </p:spPr>
        <p:txBody>
          <a:bodyPr/>
          <a:lstStyle>
            <a:lvl1pPr>
              <a:defRPr/>
            </a:lvl1pPr>
          </a:lstStyle>
          <a:p>
            <a:pPr>
              <a:defRPr/>
            </a:pPr>
            <a:r>
              <a:rPr lang="en-US" altLang="en-US"/>
              <a:t>          Lynda Bourne - 3024113</a:t>
            </a:r>
          </a:p>
        </p:txBody>
      </p:sp>
      <p:sp>
        <p:nvSpPr>
          <p:cNvPr id="7" name="Rectangle 6">
            <a:extLst>
              <a:ext uri="{FF2B5EF4-FFF2-40B4-BE49-F238E27FC236}">
                <a16:creationId xmlns:a16="http://schemas.microsoft.com/office/drawing/2014/main" id="{BEC2B9CD-02E5-71DD-81A7-50400D6DBA11}"/>
              </a:ext>
            </a:extLst>
          </p:cNvPr>
          <p:cNvSpPr>
            <a:spLocks noGrp="1" noChangeArrowheads="1"/>
          </p:cNvSpPr>
          <p:nvPr>
            <p:ph type="sldNum" sz="quarter" idx="12"/>
          </p:nvPr>
        </p:nvSpPr>
        <p:spPr>
          <a:ln/>
        </p:spPr>
        <p:txBody>
          <a:bodyPr/>
          <a:lstStyle>
            <a:lvl1pPr>
              <a:defRPr/>
            </a:lvl1pPr>
          </a:lstStyle>
          <a:p>
            <a:pPr>
              <a:defRPr/>
            </a:pPr>
            <a:fld id="{79773D8D-B065-456F-AED4-D3F4B2841A2E}" type="slidenum">
              <a:rPr lang="en-US" altLang="en-US"/>
              <a:pPr>
                <a:defRPr/>
              </a:pPr>
              <a:t>‹#›</a:t>
            </a:fld>
            <a:endParaRPr lang="en-US" altLang="en-US"/>
          </a:p>
        </p:txBody>
      </p:sp>
    </p:spTree>
    <p:extLst>
      <p:ext uri="{BB962C8B-B14F-4D97-AF65-F5344CB8AC3E}">
        <p14:creationId xmlns:p14="http://schemas.microsoft.com/office/powerpoint/2010/main" val="50316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78DBDD8-20DD-7082-785C-11F622E305E8}"/>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273FF6C-6883-E862-6325-97B10627527F}"/>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C93D971D-A78C-47A7-3EF2-9CB022D165D0}"/>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ltLang="en-US"/>
              <a:t>25 August, 2003</a:t>
            </a:r>
          </a:p>
        </p:txBody>
      </p:sp>
      <p:sp>
        <p:nvSpPr>
          <p:cNvPr id="1029" name="Rectangle 5">
            <a:extLst>
              <a:ext uri="{FF2B5EF4-FFF2-40B4-BE49-F238E27FC236}">
                <a16:creationId xmlns:a16="http://schemas.microsoft.com/office/drawing/2014/main" id="{26E40FC8-360A-0D89-8A30-C193DF52B163}"/>
              </a:ext>
            </a:extLst>
          </p:cNvPr>
          <p:cNvSpPr>
            <a:spLocks noGrp="1" noChangeArrowheads="1"/>
          </p:cNvSpPr>
          <p:nvPr>
            <p:ph type="ftr" sz="quarter" idx="3"/>
          </p:nvPr>
        </p:nvSpPr>
        <p:spPr bwMode="auto">
          <a:xfrm>
            <a:off x="3124200" y="6248400"/>
            <a:ext cx="32004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ltLang="en-US"/>
              <a:t>          Lynda Bourne - 3024113</a:t>
            </a:r>
          </a:p>
        </p:txBody>
      </p:sp>
      <p:sp>
        <p:nvSpPr>
          <p:cNvPr id="1030" name="Rectangle 6">
            <a:extLst>
              <a:ext uri="{FF2B5EF4-FFF2-40B4-BE49-F238E27FC236}">
                <a16:creationId xmlns:a16="http://schemas.microsoft.com/office/drawing/2014/main" id="{D7EA2BC4-EA7C-2F53-8703-BC706E3D6916}"/>
              </a:ext>
            </a:extLst>
          </p:cNvPr>
          <p:cNvSpPr>
            <a:spLocks noGrp="1" noChangeArrowheads="1"/>
          </p:cNvSpPr>
          <p:nvPr>
            <p:ph type="sldNum" sz="quarter" idx="4"/>
          </p:nvPr>
        </p:nvSpPr>
        <p:spPr bwMode="auto">
          <a:xfrm>
            <a:off x="6553200" y="6248400"/>
            <a:ext cx="1828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DBA6231A-9AD7-4660-9EC0-59AC9F1A2AB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9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hf hd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ogle.com/document/d/1knZwl0SBSMllUHeFNlhxzhdCq-1CQcl8iQ5i_1UekxE/edit?usp=sharing" TargetMode="External"/><Relationship Id="rId2" Type="http://schemas.openxmlformats.org/officeDocument/2006/relationships/hyperlink" Target="https://www.researchgate.net/publication/340098826_IoT_based_temperature_and_humidity_monitoring_framework"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document/d/1f15M7-GaNNKstUix4FVIpXwqx6gN925RzglCJ4W_b0s/edit?usp=sharing" TargetMode="External"/><Relationship Id="rId2" Type="http://schemas.openxmlformats.org/officeDocument/2006/relationships/hyperlink" Target="https://deliverypdf.ssrn.com/delivery.php?ID=717095022119089098031005026000070081051000032009017018022010087078002095107120099096114009062024001033045119100108113101116120019081034007072117098097098115069080028018076078117069068101100067066098104104109094007090088121073086126096094126067074116001&amp;EXT=pdf&amp;INDEX=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document/d/1eJS53EMJ81hwkd07iyLlQLc0JhySWiChc3OpT2vGLG0/edit?usp=sharing" TargetMode="External"/><Relationship Id="rId2" Type="http://schemas.openxmlformats.org/officeDocument/2006/relationships/hyperlink" Target="https://www.researchgate.net/publication/265358889_Ultrasonic_Methods_for_Human_Motion_Detectio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google.com/document/d/1r2Gq11Ul_5L7tGk16nNP8dS8T45qAa4Uql7t5Ex9pVA/edit?usp=sharing" TargetMode="External"/><Relationship Id="rId2" Type="http://schemas.openxmlformats.org/officeDocument/2006/relationships/hyperlink" Target="https://www.ncbi.nlm.nih.gov/pmc/articles/PMC846769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cs.google.com/document/d/1r2Gq11Ul_5L7tGk16nNP8dS8T45qAa4Uql7t5Ex9pVA/edit" TargetMode="External"/><Relationship Id="rId3" Type="http://schemas.openxmlformats.org/officeDocument/2006/relationships/hyperlink" Target="https://docs.google.com/document/d/1knZwl0SBSMllUHeFNlhxzhdCq-1CQcl8iQ5i_1UekxE/edit" TargetMode="External"/><Relationship Id="rId7" Type="http://schemas.openxmlformats.org/officeDocument/2006/relationships/hyperlink" Target="https://www.ncbi.nlm.nih.gov/pmc/articles/PMC8467692/" TargetMode="External"/><Relationship Id="rId2" Type="http://schemas.openxmlformats.org/officeDocument/2006/relationships/hyperlink" Target="https://www.researchgate.net/publication/340098826_IoT_based_temperature_and_humidity_monitoring_framework" TargetMode="External"/><Relationship Id="rId1" Type="http://schemas.openxmlformats.org/officeDocument/2006/relationships/slideLayout" Target="../slideLayouts/slideLayout2.xml"/><Relationship Id="rId6" Type="http://schemas.openxmlformats.org/officeDocument/2006/relationships/hyperlink" Target="https://docs.google.com/document/d/1eJS53EMJ81hwkd07iyLlQLc0JhySWiChc3OpT2vGLG0/edit" TargetMode="External"/><Relationship Id="rId5" Type="http://schemas.openxmlformats.org/officeDocument/2006/relationships/hyperlink" Target="https://www.researchgate.net/publication/265358889_Ultrasonic_Methods_for_Human_Motion_Detection" TargetMode="External"/><Relationship Id="rId4" Type="http://schemas.openxmlformats.org/officeDocument/2006/relationships/hyperlink" Target="https://docs.google.com/document/d/1f15M7-GaNNKstUix4FVIpXwqx6gN925RzglCJ4W_b0s/ed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B834C09B-C30A-F729-CA52-B9AA515F0C1C}"/>
              </a:ext>
            </a:extLst>
          </p:cNvPr>
          <p:cNvSpPr>
            <a:spLocks noGrp="1"/>
          </p:cNvSpPr>
          <p:nvPr>
            <p:ph type="sldNum" sz="quarter" idx="11"/>
          </p:nvPr>
        </p:nvSpPr>
        <p:spPr>
          <a:xfrm>
            <a:off x="8456613" y="6465888"/>
            <a:ext cx="685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6E3E4CF-F198-4D5A-A923-8C0C04111A0C}" type="slidenum">
              <a:rPr lang="en-US" altLang="en-US" sz="1400" smtClean="0">
                <a:solidFill>
                  <a:schemeClr val="bg1"/>
                </a:solidFill>
              </a:rPr>
              <a:pPr>
                <a:spcBef>
                  <a:spcPct val="0"/>
                </a:spcBef>
                <a:buFontTx/>
                <a:buNone/>
              </a:pPr>
              <a:t>1</a:t>
            </a:fld>
            <a:endParaRPr lang="en-US" altLang="en-US" sz="1400" dirty="0">
              <a:solidFill>
                <a:schemeClr val="bg1"/>
              </a:solidFill>
            </a:endParaRPr>
          </a:p>
        </p:txBody>
      </p:sp>
      <p:sp>
        <p:nvSpPr>
          <p:cNvPr id="4099" name="Rectangle 2">
            <a:extLst>
              <a:ext uri="{FF2B5EF4-FFF2-40B4-BE49-F238E27FC236}">
                <a16:creationId xmlns:a16="http://schemas.microsoft.com/office/drawing/2014/main" id="{FDC22FE5-D7C7-E7F1-20B2-35575048EDD7}"/>
              </a:ext>
            </a:extLst>
          </p:cNvPr>
          <p:cNvSpPr>
            <a:spLocks noGrp="1" noChangeArrowheads="1"/>
          </p:cNvSpPr>
          <p:nvPr>
            <p:ph type="title"/>
          </p:nvPr>
        </p:nvSpPr>
        <p:spPr>
          <a:xfrm>
            <a:off x="685800" y="228600"/>
            <a:ext cx="7772400" cy="1143000"/>
          </a:xfrm>
        </p:spPr>
        <p:txBody>
          <a:bodyPr/>
          <a:lstStyle/>
          <a:p>
            <a:r>
              <a:rPr lang="en-AU" altLang="en-US" dirty="0"/>
              <a:t>Research Presentation</a:t>
            </a:r>
          </a:p>
        </p:txBody>
      </p:sp>
      <p:sp>
        <p:nvSpPr>
          <p:cNvPr id="4100" name="Rectangle 3">
            <a:extLst>
              <a:ext uri="{FF2B5EF4-FFF2-40B4-BE49-F238E27FC236}">
                <a16:creationId xmlns:a16="http://schemas.microsoft.com/office/drawing/2014/main" id="{87898657-1A5A-16EA-EDE4-BE36AFACDD13}"/>
              </a:ext>
            </a:extLst>
          </p:cNvPr>
          <p:cNvSpPr>
            <a:spLocks noGrp="1" noChangeArrowheads="1"/>
          </p:cNvSpPr>
          <p:nvPr>
            <p:ph type="body" idx="1"/>
          </p:nvPr>
        </p:nvSpPr>
        <p:spPr>
          <a:xfrm>
            <a:off x="748726" y="2209800"/>
            <a:ext cx="7772400" cy="4114800"/>
          </a:xfrm>
        </p:spPr>
        <p:txBody>
          <a:bodyPr/>
          <a:lstStyle/>
          <a:p>
            <a:pPr algn="ctr">
              <a:buFontTx/>
              <a:buNone/>
            </a:pPr>
            <a:endParaRPr lang="en-AU" altLang="en-US" dirty="0"/>
          </a:p>
          <a:p>
            <a:pPr algn="ctr">
              <a:buFontTx/>
              <a:buNone/>
            </a:pPr>
            <a:endParaRPr lang="en-AU" altLang="en-US" dirty="0"/>
          </a:p>
          <a:p>
            <a:pPr algn="ctr">
              <a:buFontTx/>
              <a:buNone/>
            </a:pPr>
            <a:r>
              <a:rPr lang="en-AU" altLang="en-US" dirty="0"/>
              <a:t>Presented by: PRADIP RABARI </a:t>
            </a:r>
            <a:r>
              <a:rPr lang="en-AU" altLang="en-US" sz="1400" dirty="0"/>
              <a:t>M.Sc.(Cyber Security)</a:t>
            </a:r>
          </a:p>
          <a:p>
            <a:pPr algn="ctr">
              <a:buFontTx/>
              <a:buNone/>
            </a:pPr>
            <a:r>
              <a:rPr lang="en-AU" altLang="en-US" dirty="0"/>
              <a:t>(NFSU, INDIA)</a:t>
            </a:r>
          </a:p>
        </p:txBody>
      </p:sp>
      <p:sp>
        <p:nvSpPr>
          <p:cNvPr id="2" name="Rectangle 3">
            <a:extLst>
              <a:ext uri="{FF2B5EF4-FFF2-40B4-BE49-F238E27FC236}">
                <a16:creationId xmlns:a16="http://schemas.microsoft.com/office/drawing/2014/main" id="{83BFA9D4-4B26-C344-AE5A-54FDE334569B}"/>
              </a:ext>
            </a:extLst>
          </p:cNvPr>
          <p:cNvSpPr txBox="1">
            <a:spLocks noChangeArrowheads="1"/>
          </p:cNvSpPr>
          <p:nvPr/>
        </p:nvSpPr>
        <p:spPr bwMode="auto">
          <a:xfrm>
            <a:off x="644389" y="1246991"/>
            <a:ext cx="7772400" cy="148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Tx/>
              <a:buNone/>
            </a:pPr>
            <a:r>
              <a:rPr lang="en-AU" altLang="en-US" dirty="0"/>
              <a:t>On</a:t>
            </a:r>
          </a:p>
          <a:p>
            <a:pPr algn="ctr">
              <a:buFontTx/>
              <a:buNone/>
            </a:pPr>
            <a:r>
              <a:rPr lang="en-US" sz="2400" b="0" i="0" dirty="0">
                <a:solidFill>
                  <a:srgbClr val="222222"/>
                </a:solidFill>
                <a:effectLst/>
                <a:latin typeface="Arial" panose="020B0604020202020204" pitchFamily="34" charset="0"/>
              </a:rPr>
              <a:t>Project No:- </a:t>
            </a:r>
          </a:p>
          <a:p>
            <a:pPr algn="ctr">
              <a:buFontTx/>
              <a:buNone/>
            </a:pPr>
            <a:r>
              <a:rPr lang="en-US" sz="2400" b="0" i="0" dirty="0">
                <a:solidFill>
                  <a:schemeClr val="bg1">
                    <a:lumMod val="85000"/>
                  </a:schemeClr>
                </a:solidFill>
                <a:effectLst/>
                <a:latin typeface="Arial" panose="020B0604020202020204" pitchFamily="34" charset="0"/>
              </a:rPr>
              <a:t>25 Blockchain-based Digital Forensics for</a:t>
            </a:r>
            <a:r>
              <a:rPr lang="en-US" sz="2400" b="0" i="0" dirty="0">
                <a:solidFill>
                  <a:srgbClr val="222222"/>
                </a:solidFill>
                <a:effectLst/>
                <a:latin typeface="Arial" panose="020B0604020202020204" pitchFamily="34" charset="0"/>
              </a:rPr>
              <a:t> </a:t>
            </a:r>
          </a:p>
          <a:p>
            <a:pPr algn="ctr">
              <a:buFontTx/>
              <a:buNone/>
            </a:pPr>
            <a:r>
              <a:rPr lang="en-US" sz="2400" b="1" i="0" dirty="0">
                <a:solidFill>
                  <a:srgbClr val="222222"/>
                </a:solidFill>
                <a:effectLst/>
                <a:latin typeface="Arial" panose="020B0604020202020204" pitchFamily="34" charset="0"/>
              </a:rPr>
              <a:t>IoT Applications and Evidence Management </a:t>
            </a:r>
            <a:endParaRPr lang="en-AU" altLang="en-US" sz="2400" b="1" dirty="0"/>
          </a:p>
        </p:txBody>
      </p:sp>
      <p:sp>
        <p:nvSpPr>
          <p:cNvPr id="3" name="Rectangle 3">
            <a:extLst>
              <a:ext uri="{FF2B5EF4-FFF2-40B4-BE49-F238E27FC236}">
                <a16:creationId xmlns:a16="http://schemas.microsoft.com/office/drawing/2014/main" id="{21C89281-8B43-AECE-5CD9-0FC33612F682}"/>
              </a:ext>
            </a:extLst>
          </p:cNvPr>
          <p:cNvSpPr txBox="1">
            <a:spLocks noChangeArrowheads="1"/>
          </p:cNvSpPr>
          <p:nvPr/>
        </p:nvSpPr>
        <p:spPr bwMode="auto">
          <a:xfrm>
            <a:off x="1370013" y="4730062"/>
            <a:ext cx="7772400" cy="148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algn="l">
              <a:spcBef>
                <a:spcPts val="0"/>
              </a:spcBef>
              <a:spcAft>
                <a:spcPts val="0"/>
              </a:spcAft>
            </a:pPr>
            <a:r>
              <a:rPr lang="en-US" sz="1000" b="0" i="0" dirty="0">
                <a:solidFill>
                  <a:srgbClr val="000000"/>
                </a:solidFill>
                <a:effectLst/>
                <a:latin typeface="10lztfmgvtgcrta"/>
              </a:rPr>
              <a:t>Research was sponsored by the Army Research Office and was </a:t>
            </a:r>
            <a:endParaRPr lang="en-US" sz="1000" b="0" i="0" dirty="0">
              <a:solidFill>
                <a:srgbClr val="000000"/>
              </a:solidFill>
              <a:effectLst/>
              <a:latin typeface="Calibri" panose="020F0502020204030204" pitchFamily="34" charset="0"/>
            </a:endParaRPr>
          </a:p>
          <a:p>
            <a:pPr marL="0" marR="0" algn="l">
              <a:spcBef>
                <a:spcPts val="0"/>
              </a:spcBef>
              <a:spcAft>
                <a:spcPts val="0"/>
              </a:spcAft>
            </a:pPr>
            <a:r>
              <a:rPr lang="en-US" sz="1000" b="0" i="0" dirty="0">
                <a:solidFill>
                  <a:srgbClr val="000000"/>
                </a:solidFill>
                <a:effectLst/>
                <a:latin typeface="10lztfmgvtgcrta"/>
              </a:rPr>
              <a:t>accomplished under Grant Number </a:t>
            </a:r>
            <a:r>
              <a:rPr lang="en-US" sz="1000" b="1" i="0" dirty="0">
                <a:solidFill>
                  <a:srgbClr val="000000"/>
                </a:solidFill>
                <a:effectLst/>
                <a:latin typeface="37xfvzjagqwuzfd,Bold"/>
              </a:rPr>
              <a:t>W911NF-21-1-0264</a:t>
            </a:r>
            <a:r>
              <a:rPr lang="en-US" sz="1000" b="0" i="0" dirty="0">
                <a:solidFill>
                  <a:srgbClr val="000000"/>
                </a:solidFill>
                <a:effectLst/>
                <a:latin typeface="10lztfmgvtgcrta"/>
              </a:rPr>
              <a:t>. The views and conclusions contained in this </a:t>
            </a:r>
            <a:endParaRPr lang="en-US" sz="1000" b="0" i="0" dirty="0">
              <a:solidFill>
                <a:srgbClr val="000000"/>
              </a:solidFill>
              <a:effectLst/>
              <a:latin typeface="Calibri" panose="020F0502020204030204" pitchFamily="34" charset="0"/>
            </a:endParaRPr>
          </a:p>
          <a:p>
            <a:pPr marL="0" marR="0" algn="l">
              <a:spcBef>
                <a:spcPts val="0"/>
              </a:spcBef>
              <a:spcAft>
                <a:spcPts val="0"/>
              </a:spcAft>
            </a:pPr>
            <a:r>
              <a:rPr lang="en-US" sz="1000" b="0" i="0" dirty="0">
                <a:solidFill>
                  <a:srgbClr val="000000"/>
                </a:solidFill>
                <a:effectLst/>
                <a:latin typeface="10lztfmgvtgcrta"/>
              </a:rPr>
              <a:t>document are those of the authors and should not be interpreted as representing the official policies, either </a:t>
            </a:r>
            <a:endParaRPr lang="en-US" sz="1000" b="0" i="0" dirty="0">
              <a:solidFill>
                <a:srgbClr val="000000"/>
              </a:solidFill>
              <a:effectLst/>
              <a:latin typeface="Calibri" panose="020F0502020204030204" pitchFamily="34" charset="0"/>
            </a:endParaRPr>
          </a:p>
          <a:p>
            <a:pPr marL="0" marR="0" algn="l">
              <a:spcBef>
                <a:spcPts val="0"/>
              </a:spcBef>
              <a:spcAft>
                <a:spcPts val="0"/>
              </a:spcAft>
            </a:pPr>
            <a:r>
              <a:rPr lang="en-US" sz="1000" b="0" i="0" dirty="0">
                <a:solidFill>
                  <a:srgbClr val="000000"/>
                </a:solidFill>
                <a:effectLst/>
                <a:latin typeface="10lztfmgvtgcrta"/>
              </a:rPr>
              <a:t>expressed or implied, of the Army Research Office or the U.S. Government. The U.S. Government is </a:t>
            </a:r>
            <a:endParaRPr lang="en-US" sz="1000" b="0" i="0" dirty="0">
              <a:solidFill>
                <a:srgbClr val="000000"/>
              </a:solidFill>
              <a:effectLst/>
              <a:latin typeface="Calibri" panose="020F0502020204030204" pitchFamily="34" charset="0"/>
            </a:endParaRPr>
          </a:p>
          <a:p>
            <a:pPr marL="0" marR="0" algn="l">
              <a:spcBef>
                <a:spcPts val="0"/>
              </a:spcBef>
              <a:spcAft>
                <a:spcPts val="0"/>
              </a:spcAft>
            </a:pPr>
            <a:r>
              <a:rPr lang="en-US" sz="1000" b="0" i="0" dirty="0">
                <a:solidFill>
                  <a:srgbClr val="000000"/>
                </a:solidFill>
                <a:effectLst/>
                <a:latin typeface="10lztfmgvtgcrta"/>
              </a:rPr>
              <a:t>authorized to reproduce and distribute reprints for Government purposes notwithstanding any copyright </a:t>
            </a:r>
            <a:endParaRPr lang="en-US" sz="1000" b="0" i="0" dirty="0">
              <a:solidFill>
                <a:srgbClr val="000000"/>
              </a:solidFill>
              <a:effectLst/>
              <a:latin typeface="Calibri" panose="020F0502020204030204" pitchFamily="34" charset="0"/>
            </a:endParaRPr>
          </a:p>
          <a:p>
            <a:pPr marL="0" marR="0" algn="l">
              <a:spcBef>
                <a:spcPts val="0"/>
              </a:spcBef>
              <a:spcAft>
                <a:spcPts val="800"/>
              </a:spcAft>
            </a:pPr>
            <a:r>
              <a:rPr lang="en-US" sz="1000" b="0" i="0" dirty="0">
                <a:solidFill>
                  <a:srgbClr val="000000"/>
                </a:solidFill>
                <a:effectLst/>
                <a:latin typeface="10lztfmgvtgcrta"/>
              </a:rPr>
              <a:t>notation herein.</a:t>
            </a:r>
            <a:endParaRPr lang="en-US" sz="1000" b="0" i="0" dirty="0">
              <a:solidFill>
                <a:srgbClr val="000000"/>
              </a:solidFill>
              <a:effectLst/>
              <a:latin typeface="Calibri" panose="020F0502020204030204" pitchFamily="34" charset="0"/>
            </a:endParaRPr>
          </a:p>
          <a:p>
            <a:pPr algn="ctr">
              <a:buFontTx/>
              <a:buNone/>
            </a:pPr>
            <a:endParaRPr lang="en-AU" altLang="en-US" sz="1000" dirty="0"/>
          </a:p>
          <a:p>
            <a:pPr algn="ctr">
              <a:buFontTx/>
              <a:buNone/>
            </a:pPr>
            <a:endParaRPr lang="en-AU" altLang="en-US" sz="1000" dirty="0"/>
          </a:p>
        </p:txBody>
      </p:sp>
      <p:pic>
        <p:nvPicPr>
          <p:cNvPr id="5" name="Picture 4" descr="A logo of a university&#10;&#10;Description automatically generated">
            <a:extLst>
              <a:ext uri="{FF2B5EF4-FFF2-40B4-BE49-F238E27FC236}">
                <a16:creationId xmlns:a16="http://schemas.microsoft.com/office/drawing/2014/main" id="{217142E5-8FCD-EF09-19B7-0D174ECE3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6753" y="0"/>
            <a:ext cx="1337247" cy="1769281"/>
          </a:xfrm>
          <a:prstGeom prst="rect">
            <a:avLst/>
          </a:prstGeom>
        </p:spPr>
      </p:pic>
      <p:pic>
        <p:nvPicPr>
          <p:cNvPr id="7" name="Picture 6" descr="A blue and gold letter on a black background&#10;&#10;Description automatically generated">
            <a:extLst>
              <a:ext uri="{FF2B5EF4-FFF2-40B4-BE49-F238E27FC236}">
                <a16:creationId xmlns:a16="http://schemas.microsoft.com/office/drawing/2014/main" id="{E5191872-8814-842B-722D-8FB5B7EE8A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4" y="-6920"/>
            <a:ext cx="1988334" cy="921320"/>
          </a:xfrm>
          <a:prstGeom prst="rect">
            <a:avLst/>
          </a:prstGeom>
        </p:spPr>
      </p:pic>
      <p:pic>
        <p:nvPicPr>
          <p:cNvPr id="9" name="Picture 8" descr="A black text on a white background&#10;&#10;Description automatically generated">
            <a:extLst>
              <a:ext uri="{FF2B5EF4-FFF2-40B4-BE49-F238E27FC236}">
                <a16:creationId xmlns:a16="http://schemas.microsoft.com/office/drawing/2014/main" id="{06C8F793-0438-0B4B-33CE-3DBF2B1021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74" y="5665199"/>
            <a:ext cx="2792704" cy="10999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10</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Motivation of making people accountable</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838200" y="1524000"/>
            <a:ext cx="7620000" cy="5262563"/>
          </a:xfrm>
          <a:prstGeom prst="rect">
            <a:avLst/>
          </a:prstGeom>
          <a:noFill/>
        </p:spPr>
        <p:txBody>
          <a:bodyPr>
            <a:spAutoFit/>
          </a:bodyPr>
          <a:lstStyle/>
          <a:p>
            <a:pPr>
              <a:defRPr/>
            </a:pPr>
            <a:r>
              <a:rPr lang="en-US" dirty="0"/>
              <a:t>Explain;</a:t>
            </a:r>
          </a:p>
          <a:p>
            <a:pPr marL="342900" indent="-342900">
              <a:buFont typeface="Arial" panose="020B0604020202020204" pitchFamily="34" charset="0"/>
              <a:buChar char="•"/>
              <a:defRPr/>
            </a:pPr>
            <a:r>
              <a:rPr lang="en-US" dirty="0"/>
              <a:t>Our campus do accept forensic analysis of law enforcement of different states police department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On a regular day , I was going to my lab in the NFSU campus and I see a personnel caring a evidence box with him going to submit that in the lab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The evidence box had only a packaging of a tap and a seal which can get get-off by any experienced person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I was little amused , confused and shocked to see the level of integrity that box was having !</a:t>
            </a:r>
          </a:p>
          <a:p>
            <a:pPr marL="342900" indent="-342900">
              <a:buFont typeface="Arial" panose="020B0604020202020204" pitchFamily="34" charset="0"/>
              <a:buChar cha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6EFF68B3-A185-BD42-C050-6C8D0D825AE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E95EBCE-2945-45D3-9613-1086FEB50B19}" type="slidenum">
              <a:rPr lang="en-US" altLang="en-US" sz="1400" smtClean="0"/>
              <a:pPr>
                <a:spcBef>
                  <a:spcPct val="0"/>
                </a:spcBef>
                <a:buFontTx/>
                <a:buNone/>
              </a:pPr>
              <a:t>11</a:t>
            </a:fld>
            <a:endParaRPr lang="en-US" altLang="en-US" sz="1400"/>
          </a:p>
        </p:txBody>
      </p:sp>
      <p:sp>
        <p:nvSpPr>
          <p:cNvPr id="7171" name="Rectangle 3">
            <a:extLst>
              <a:ext uri="{FF2B5EF4-FFF2-40B4-BE49-F238E27FC236}">
                <a16:creationId xmlns:a16="http://schemas.microsoft.com/office/drawing/2014/main" id="{149F109F-9FCB-2B44-0D5B-58753CDF9BA8}"/>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Ultimate Motivation</a:t>
            </a:r>
            <a:endParaRPr lang="en-AU" altLang="en-US" dirty="0"/>
          </a:p>
        </p:txBody>
      </p:sp>
      <p:sp>
        <p:nvSpPr>
          <p:cNvPr id="2" name="TextBox 1">
            <a:extLst>
              <a:ext uri="{FF2B5EF4-FFF2-40B4-BE49-F238E27FC236}">
                <a16:creationId xmlns:a16="http://schemas.microsoft.com/office/drawing/2014/main" id="{481B28E3-0D2F-ACB2-1EBE-CC4213A40356}"/>
              </a:ext>
            </a:extLst>
          </p:cNvPr>
          <p:cNvSpPr txBox="1"/>
          <p:nvPr/>
        </p:nvSpPr>
        <p:spPr>
          <a:xfrm>
            <a:off x="762000" y="997089"/>
            <a:ext cx="7620000" cy="5632311"/>
          </a:xfrm>
          <a:prstGeom prst="rect">
            <a:avLst/>
          </a:prstGeom>
          <a:noFill/>
        </p:spPr>
        <p:txBody>
          <a:bodyPr>
            <a:spAutoFit/>
          </a:bodyPr>
          <a:lstStyle/>
          <a:p>
            <a:pPr>
              <a:defRPr/>
            </a:pPr>
            <a:r>
              <a:rPr lang="en-US" dirty="0"/>
              <a:t>Motivation:</a:t>
            </a:r>
          </a:p>
          <a:p>
            <a:pPr marL="342900" indent="-342900">
              <a:buFont typeface="Arial" panose="020B0604020202020204" pitchFamily="34" charset="0"/>
              <a:buChar char="•"/>
              <a:defRPr/>
            </a:pPr>
            <a:endParaRPr lang="en-US" dirty="0"/>
          </a:p>
          <a:p>
            <a:pPr algn="ctr">
              <a:defRPr/>
            </a:pPr>
            <a:r>
              <a:rPr lang="en-US" dirty="0"/>
              <a:t>THERE IS NO DATA TO CHECK THE INTEGRITY OF THE TRANSIT !</a:t>
            </a:r>
          </a:p>
          <a:p>
            <a:pPr algn="ctr">
              <a:defRPr/>
            </a:pPr>
            <a:endParaRPr lang="en-US" dirty="0"/>
          </a:p>
          <a:p>
            <a:pPr algn="ctr">
              <a:defRPr/>
            </a:pPr>
            <a:r>
              <a:rPr lang="en-US" dirty="0"/>
              <a:t>SO , MAKE A TECH TO MAINTAIN THE INTEGRITY OF THAT THING ALSO!!!</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I had a thought that why don’t we develop a IoT device which can help us to ensure that the evidence’s chain of custody has got compromised OR NOT  !</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A device which can acknowledge the integrity of an evidence box which is in transit from crime scene to Forensic lab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07DE397A-BCDC-65DA-6850-016E28209C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781BB60-6C57-415B-B491-C24501320EC9}" type="slidenum">
              <a:rPr lang="en-US" altLang="en-US" sz="1400" smtClean="0"/>
              <a:pPr>
                <a:spcBef>
                  <a:spcPct val="0"/>
                </a:spcBef>
                <a:buFontTx/>
                <a:buNone/>
              </a:pPr>
              <a:t>12</a:t>
            </a:fld>
            <a:endParaRPr lang="en-US" altLang="en-US" sz="1400"/>
          </a:p>
        </p:txBody>
      </p:sp>
      <p:sp>
        <p:nvSpPr>
          <p:cNvPr id="8195" name="Rectangle 2">
            <a:extLst>
              <a:ext uri="{FF2B5EF4-FFF2-40B4-BE49-F238E27FC236}">
                <a16:creationId xmlns:a16="http://schemas.microsoft.com/office/drawing/2014/main" id="{176CAD4D-9833-8719-C43F-55EE9625BCEC}"/>
              </a:ext>
            </a:extLst>
          </p:cNvPr>
          <p:cNvSpPr>
            <a:spLocks noGrp="1" noChangeArrowheads="1"/>
          </p:cNvSpPr>
          <p:nvPr>
            <p:ph type="title"/>
          </p:nvPr>
        </p:nvSpPr>
        <p:spPr>
          <a:xfrm>
            <a:off x="685800" y="152400"/>
            <a:ext cx="7772400" cy="1143000"/>
          </a:xfrm>
        </p:spPr>
        <p:txBody>
          <a:bodyPr/>
          <a:lstStyle/>
          <a:p>
            <a:r>
              <a:rPr lang="en-AU" altLang="en-US" sz="3200" dirty="0"/>
              <a:t>Research Questions &amp; Hypothesis</a:t>
            </a:r>
          </a:p>
        </p:txBody>
      </p:sp>
      <p:sp>
        <p:nvSpPr>
          <p:cNvPr id="5126" name="Rectangle 3">
            <a:extLst>
              <a:ext uri="{FF2B5EF4-FFF2-40B4-BE49-F238E27FC236}">
                <a16:creationId xmlns:a16="http://schemas.microsoft.com/office/drawing/2014/main" id="{E52D1B0A-EB00-F538-0A2F-2316631AEFA8}"/>
              </a:ext>
            </a:extLst>
          </p:cNvPr>
          <p:cNvSpPr>
            <a:spLocks noGrp="1" noChangeArrowheads="1"/>
          </p:cNvSpPr>
          <p:nvPr>
            <p:ph type="body" idx="1"/>
          </p:nvPr>
        </p:nvSpPr>
        <p:spPr>
          <a:xfrm>
            <a:off x="152400" y="990600"/>
            <a:ext cx="8839200" cy="4648200"/>
          </a:xfrm>
        </p:spPr>
        <p:txBody>
          <a:bodyPr/>
          <a:lstStyle/>
          <a:p>
            <a:pPr lvl="1">
              <a:defRPr/>
            </a:pPr>
            <a:endParaRPr lang="en-NZ" dirty="0"/>
          </a:p>
          <a:p>
            <a:pPr marL="0" indent="0">
              <a:buFontTx/>
              <a:buNone/>
              <a:defRPr/>
            </a:pPr>
            <a:r>
              <a:rPr lang="en-AU" altLang="en-US" sz="2000" dirty="0"/>
              <a:t>Making a device which can check the temperature of the particular room/space !</a:t>
            </a:r>
          </a:p>
          <a:p>
            <a:pPr marL="0" indent="0">
              <a:buFontTx/>
              <a:buNone/>
              <a:defRPr/>
            </a:pPr>
            <a:endParaRPr lang="en-AU" altLang="en-US" sz="2000" dirty="0"/>
          </a:p>
          <a:p>
            <a:pPr marL="0" indent="0">
              <a:buFontTx/>
              <a:buNone/>
              <a:defRPr/>
            </a:pPr>
            <a:r>
              <a:rPr lang="en-AU" altLang="en-US" sz="2000" dirty="0"/>
              <a:t>Making a device which can record GPS co-ordinates when activated till TURNED-OFF !</a:t>
            </a:r>
          </a:p>
          <a:p>
            <a:pPr marL="0" indent="0">
              <a:buFontTx/>
              <a:buNone/>
              <a:defRPr/>
            </a:pPr>
            <a:endParaRPr lang="en-AU" altLang="en-US" sz="2000" dirty="0"/>
          </a:p>
          <a:p>
            <a:pPr marL="0" indent="0">
              <a:buFontTx/>
              <a:buNone/>
              <a:defRPr/>
            </a:pPr>
            <a:r>
              <a:rPr lang="en-AU" altLang="en-US" sz="2000" dirty="0"/>
              <a:t>Making a device which can sense nearby object and it’s distance !</a:t>
            </a:r>
          </a:p>
          <a:p>
            <a:pPr marL="0" indent="0">
              <a:buFontTx/>
              <a:buNone/>
              <a:defRPr/>
            </a:pPr>
            <a:endParaRPr lang="en-AU" altLang="en-US" sz="2000" dirty="0"/>
          </a:p>
          <a:p>
            <a:pPr marL="0" indent="0">
              <a:buFontTx/>
              <a:buNone/>
              <a:defRPr/>
            </a:pPr>
            <a:r>
              <a:rPr lang="en-AU" altLang="en-US" sz="2000" dirty="0"/>
              <a:t>Making a device which can connect to nearby WIFI hotspot to sent data over a cloud !</a:t>
            </a:r>
          </a:p>
          <a:p>
            <a:pPr marL="0" indent="0">
              <a:buFontTx/>
              <a:buNone/>
              <a:defRPr/>
            </a:pPr>
            <a:endParaRPr lang="en-AU" altLang="en-US" sz="2000" dirty="0"/>
          </a:p>
          <a:p>
            <a:pPr marL="0" indent="0">
              <a:buFontTx/>
              <a:buNone/>
              <a:defRPr/>
            </a:pPr>
            <a:r>
              <a:rPr lang="en-AU" altLang="en-US" sz="2000" dirty="0"/>
              <a:t>Making a device which have capability to trigger actions and log the data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06924C04-EA05-0BCD-63CC-606563E3675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361F12A-1785-49B5-B70C-5361B4C0F2D6}" type="slidenum">
              <a:rPr lang="en-US" altLang="en-US" sz="1400" smtClean="0"/>
              <a:pPr>
                <a:spcBef>
                  <a:spcPct val="0"/>
                </a:spcBef>
                <a:buFontTx/>
                <a:buNone/>
              </a:pPr>
              <a:t>13</a:t>
            </a:fld>
            <a:endParaRPr lang="en-US" altLang="en-US" sz="1400"/>
          </a:p>
        </p:txBody>
      </p:sp>
      <p:sp>
        <p:nvSpPr>
          <p:cNvPr id="9219" name="Rectangle 2">
            <a:extLst>
              <a:ext uri="{FF2B5EF4-FFF2-40B4-BE49-F238E27FC236}">
                <a16:creationId xmlns:a16="http://schemas.microsoft.com/office/drawing/2014/main" id="{78E1DCAF-705C-6485-095A-184E4B4F7FDC}"/>
              </a:ext>
            </a:extLst>
          </p:cNvPr>
          <p:cNvSpPr>
            <a:spLocks noGrp="1" noChangeArrowheads="1"/>
          </p:cNvSpPr>
          <p:nvPr>
            <p:ph type="title"/>
          </p:nvPr>
        </p:nvSpPr>
        <p:spPr>
          <a:xfrm>
            <a:off x="762000" y="228600"/>
            <a:ext cx="7772400" cy="1143000"/>
          </a:xfrm>
        </p:spPr>
        <p:txBody>
          <a:bodyPr/>
          <a:lstStyle/>
          <a:p>
            <a:r>
              <a:rPr lang="en-AU" altLang="en-US" sz="3200" dirty="0"/>
              <a:t>Objectives</a:t>
            </a:r>
            <a:endParaRPr lang="en-AU" altLang="en-US" sz="3200" i="1" dirty="0"/>
          </a:p>
        </p:txBody>
      </p:sp>
      <p:sp>
        <p:nvSpPr>
          <p:cNvPr id="9220" name="Rectangle 3">
            <a:extLst>
              <a:ext uri="{FF2B5EF4-FFF2-40B4-BE49-F238E27FC236}">
                <a16:creationId xmlns:a16="http://schemas.microsoft.com/office/drawing/2014/main" id="{FC415301-CA3B-EA7E-494D-F944A06D3B09}"/>
              </a:ext>
            </a:extLst>
          </p:cNvPr>
          <p:cNvSpPr>
            <a:spLocks noGrp="1" noChangeArrowheads="1"/>
          </p:cNvSpPr>
          <p:nvPr>
            <p:ph type="body" idx="1"/>
          </p:nvPr>
        </p:nvSpPr>
        <p:spPr>
          <a:xfrm>
            <a:off x="685800" y="1447800"/>
            <a:ext cx="7772400" cy="4114800"/>
          </a:xfrm>
        </p:spPr>
        <p:txBody>
          <a:bodyPr/>
          <a:lstStyle/>
          <a:p>
            <a:endParaRPr lang="en-AU" altLang="en-US" dirty="0"/>
          </a:p>
          <a:p>
            <a:r>
              <a:rPr lang="en-AU" altLang="en-US" dirty="0"/>
              <a:t>Here We will find out the best Modules to form an Efficient and High-Tech IoT device which is portable to put it in any evidence box to check the chain of custody integrity !</a:t>
            </a:r>
          </a:p>
          <a:p>
            <a:endParaRPr lang="en-AU" altLang="en-US" dirty="0"/>
          </a:p>
          <a:p>
            <a:endParaRPr lang="en-AU" altLang="en-US" dirty="0"/>
          </a:p>
          <a:p>
            <a:endParaRPr lang="en-AU"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6D02360C-CA90-7689-06A8-D17434C19E1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58FA90C-4BA1-4B5C-9E6B-AE403504A3F3}" type="slidenum">
              <a:rPr lang="en-US" altLang="en-US" sz="1400" smtClean="0"/>
              <a:pPr>
                <a:spcBef>
                  <a:spcPct val="0"/>
                </a:spcBef>
                <a:buFontTx/>
                <a:buNone/>
              </a:pPr>
              <a:t>14</a:t>
            </a:fld>
            <a:endParaRPr lang="en-US" altLang="en-US" sz="1400"/>
          </a:p>
        </p:txBody>
      </p:sp>
      <p:sp>
        <p:nvSpPr>
          <p:cNvPr id="10243" name="Rectangle 2">
            <a:extLst>
              <a:ext uri="{FF2B5EF4-FFF2-40B4-BE49-F238E27FC236}">
                <a16:creationId xmlns:a16="http://schemas.microsoft.com/office/drawing/2014/main" id="{C9FB1A21-D301-A53D-C0F7-1492888D65FE}"/>
              </a:ext>
            </a:extLst>
          </p:cNvPr>
          <p:cNvSpPr>
            <a:spLocks noGrp="1" noChangeArrowheads="1"/>
          </p:cNvSpPr>
          <p:nvPr>
            <p:ph type="title"/>
          </p:nvPr>
        </p:nvSpPr>
        <p:spPr>
          <a:xfrm>
            <a:off x="685800" y="0"/>
            <a:ext cx="7772400" cy="1143000"/>
          </a:xfrm>
        </p:spPr>
        <p:txBody>
          <a:bodyPr/>
          <a:lstStyle/>
          <a:p>
            <a:r>
              <a:rPr lang="en-AU" altLang="en-US" sz="3200" i="1" dirty="0"/>
              <a:t>Research Questions</a:t>
            </a:r>
          </a:p>
        </p:txBody>
      </p:sp>
      <p:sp>
        <p:nvSpPr>
          <p:cNvPr id="9222" name="Rectangle 3">
            <a:extLst>
              <a:ext uri="{FF2B5EF4-FFF2-40B4-BE49-F238E27FC236}">
                <a16:creationId xmlns:a16="http://schemas.microsoft.com/office/drawing/2014/main" id="{7C0225D6-6030-E506-886E-3582FBB9D356}"/>
              </a:ext>
            </a:extLst>
          </p:cNvPr>
          <p:cNvSpPr>
            <a:spLocks noGrp="1" noChangeArrowheads="1"/>
          </p:cNvSpPr>
          <p:nvPr>
            <p:ph type="body" idx="1"/>
          </p:nvPr>
        </p:nvSpPr>
        <p:spPr>
          <a:xfrm>
            <a:off x="152400" y="990600"/>
            <a:ext cx="8839200" cy="5105400"/>
          </a:xfrm>
        </p:spPr>
        <p:txBody>
          <a:bodyPr/>
          <a:lstStyle/>
          <a:p>
            <a:pPr>
              <a:buFont typeface="Arial" panose="020B0604020202020204" pitchFamily="34" charset="0"/>
              <a:buChar char="•"/>
              <a:defRPr/>
            </a:pPr>
            <a:r>
              <a:rPr lang="en-AU" altLang="en-US" sz="2000" dirty="0"/>
              <a:t>What should be the size of the device?</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Where will the device got stored in law enforcement OR Forensic Investigation team?</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Who will be the responsible to check whether device is working in evidence box?</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Who will be actively receiving the data of device log while it is in transit with vehicle?</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What should be in the S.O.P of the device?</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Where the device need to get submitted at the end of the procedure?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6D02360C-CA90-7689-06A8-D17434C19E17}"/>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58FA90C-4BA1-4B5C-9E6B-AE403504A3F3}" type="slidenum">
              <a:rPr lang="en-US" altLang="en-US" sz="1400" smtClean="0"/>
              <a:pPr>
                <a:spcBef>
                  <a:spcPct val="0"/>
                </a:spcBef>
                <a:buFontTx/>
                <a:buNone/>
              </a:pPr>
              <a:t>15</a:t>
            </a:fld>
            <a:endParaRPr lang="en-US" altLang="en-US" sz="1400"/>
          </a:p>
        </p:txBody>
      </p:sp>
      <p:sp>
        <p:nvSpPr>
          <p:cNvPr id="10243" name="Rectangle 2">
            <a:extLst>
              <a:ext uri="{FF2B5EF4-FFF2-40B4-BE49-F238E27FC236}">
                <a16:creationId xmlns:a16="http://schemas.microsoft.com/office/drawing/2014/main" id="{C9FB1A21-D301-A53D-C0F7-1492888D65FE}"/>
              </a:ext>
            </a:extLst>
          </p:cNvPr>
          <p:cNvSpPr>
            <a:spLocks noGrp="1" noChangeArrowheads="1"/>
          </p:cNvSpPr>
          <p:nvPr>
            <p:ph type="title"/>
          </p:nvPr>
        </p:nvSpPr>
        <p:spPr>
          <a:xfrm>
            <a:off x="685800" y="0"/>
            <a:ext cx="7772400" cy="1143000"/>
          </a:xfrm>
        </p:spPr>
        <p:txBody>
          <a:bodyPr/>
          <a:lstStyle/>
          <a:p>
            <a:r>
              <a:rPr lang="en-AU" altLang="en-US" sz="3200" i="1" dirty="0"/>
              <a:t>Research Questions</a:t>
            </a:r>
          </a:p>
        </p:txBody>
      </p:sp>
      <p:sp>
        <p:nvSpPr>
          <p:cNvPr id="9222" name="Rectangle 3">
            <a:extLst>
              <a:ext uri="{FF2B5EF4-FFF2-40B4-BE49-F238E27FC236}">
                <a16:creationId xmlns:a16="http://schemas.microsoft.com/office/drawing/2014/main" id="{7C0225D6-6030-E506-886E-3582FBB9D356}"/>
              </a:ext>
            </a:extLst>
          </p:cNvPr>
          <p:cNvSpPr>
            <a:spLocks noGrp="1" noChangeArrowheads="1"/>
          </p:cNvSpPr>
          <p:nvPr>
            <p:ph type="body" idx="1"/>
          </p:nvPr>
        </p:nvSpPr>
        <p:spPr>
          <a:xfrm>
            <a:off x="152400" y="990600"/>
            <a:ext cx="8839200" cy="5105400"/>
          </a:xfrm>
        </p:spPr>
        <p:txBody>
          <a:bodyPr/>
          <a:lstStyle/>
          <a:p>
            <a:pPr marL="347472" indent="-347472" algn="l" rtl="0" eaLnBrk="0" fontAlgn="base" hangingPunct="0">
              <a:spcBef>
                <a:spcPts val="480"/>
              </a:spcBef>
              <a:spcAft>
                <a:spcPts val="0"/>
              </a:spcAft>
            </a:pPr>
            <a:endParaRPr lang="en-IN" sz="1200" dirty="0">
              <a:effectLst/>
            </a:endParaRPr>
          </a:p>
          <a:p>
            <a:pPr marL="347472" indent="-347472" algn="l" rtl="0" eaLnBrk="0" fontAlgn="base" hangingPunct="0">
              <a:spcBef>
                <a:spcPts val="480"/>
              </a:spcBef>
              <a:spcAft>
                <a:spcPts val="0"/>
              </a:spcAft>
            </a:pPr>
            <a:r>
              <a:rPr lang="en-AU" sz="1800" kern="1200" dirty="0">
                <a:solidFill>
                  <a:srgbClr val="000000"/>
                </a:solidFill>
                <a:effectLst/>
                <a:latin typeface="Times New Roman" panose="02020603050405020304" pitchFamily="18" charset="0"/>
                <a:ea typeface="+mn-ea"/>
                <a:cs typeface="+mn-cs"/>
              </a:rPr>
              <a:t>Who will cross verify the integrity of the device data?</a:t>
            </a:r>
            <a:endParaRPr lang="en-IN" sz="1200" dirty="0">
              <a:effectLst/>
            </a:endParaRP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What Technology need to implement in the device itself?</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How device will get it’s power to operate for at least 12 hours with constant data communicating to cloud and local storage?</a:t>
            </a:r>
          </a:p>
          <a:p>
            <a:pPr>
              <a:buFont typeface="Arial" panose="020B0604020202020204" pitchFamily="34" charset="0"/>
              <a:buChar char="•"/>
              <a:defRPr/>
            </a:pPr>
            <a:endParaRPr lang="en-AU" altLang="en-US" sz="2000" dirty="0"/>
          </a:p>
          <a:p>
            <a:pPr>
              <a:buFont typeface="Arial" panose="020B0604020202020204" pitchFamily="34" charset="0"/>
              <a:buChar char="•"/>
              <a:defRPr/>
            </a:pPr>
            <a:endParaRPr lang="en-AU" altLang="en-US" sz="2000" dirty="0"/>
          </a:p>
        </p:txBody>
      </p:sp>
    </p:spTree>
    <p:extLst>
      <p:ext uri="{BB962C8B-B14F-4D97-AF65-F5344CB8AC3E}">
        <p14:creationId xmlns:p14="http://schemas.microsoft.com/office/powerpoint/2010/main" val="4281477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475D5B06-EB99-7343-0AEA-DA9B517B57C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F5B0857-C59F-4203-A233-D4900F916CDE}" type="slidenum">
              <a:rPr lang="en-US" altLang="en-US" sz="1400" smtClean="0"/>
              <a:pPr>
                <a:spcBef>
                  <a:spcPct val="0"/>
                </a:spcBef>
                <a:buFontTx/>
                <a:buNone/>
              </a:pPr>
              <a:t>16</a:t>
            </a:fld>
            <a:endParaRPr lang="en-US" altLang="en-US" sz="1400"/>
          </a:p>
        </p:txBody>
      </p:sp>
      <p:sp>
        <p:nvSpPr>
          <p:cNvPr id="12291" name="Rectangle 2">
            <a:extLst>
              <a:ext uri="{FF2B5EF4-FFF2-40B4-BE49-F238E27FC236}">
                <a16:creationId xmlns:a16="http://schemas.microsoft.com/office/drawing/2014/main" id="{91E16BD5-7AD8-E038-40E6-C6242F366D9B}"/>
              </a:ext>
            </a:extLst>
          </p:cNvPr>
          <p:cNvSpPr>
            <a:spLocks noGrp="1" noChangeArrowheads="1"/>
          </p:cNvSpPr>
          <p:nvPr>
            <p:ph type="title"/>
          </p:nvPr>
        </p:nvSpPr>
        <p:spPr>
          <a:xfrm>
            <a:off x="685800" y="228600"/>
            <a:ext cx="7772400" cy="1143000"/>
          </a:xfrm>
        </p:spPr>
        <p:txBody>
          <a:bodyPr/>
          <a:lstStyle/>
          <a:p>
            <a:r>
              <a:rPr lang="en-AU" altLang="en-US" sz="3200" i="1">
                <a:solidFill>
                  <a:srgbClr val="000000"/>
                </a:solidFill>
              </a:rPr>
              <a:t>Research Methodology &amp; Methods</a:t>
            </a:r>
            <a:endParaRPr lang="en-AU" altLang="en-US"/>
          </a:p>
        </p:txBody>
      </p:sp>
      <p:sp>
        <p:nvSpPr>
          <p:cNvPr id="12294" name="Rectangle 3">
            <a:extLst>
              <a:ext uri="{FF2B5EF4-FFF2-40B4-BE49-F238E27FC236}">
                <a16:creationId xmlns:a16="http://schemas.microsoft.com/office/drawing/2014/main" id="{AE15A0C5-8E89-13B3-90BB-EF750C868A0D}"/>
              </a:ext>
            </a:extLst>
          </p:cNvPr>
          <p:cNvSpPr>
            <a:spLocks noGrp="1" noChangeArrowheads="1"/>
          </p:cNvSpPr>
          <p:nvPr>
            <p:ph type="body" idx="1"/>
          </p:nvPr>
        </p:nvSpPr>
        <p:spPr>
          <a:xfrm>
            <a:off x="685800" y="1350963"/>
            <a:ext cx="7772400" cy="4114800"/>
          </a:xfrm>
        </p:spPr>
        <p:txBody>
          <a:bodyPr/>
          <a:lstStyle/>
          <a:p>
            <a:pPr>
              <a:buFont typeface="Arial" panose="020B0604020202020204" pitchFamily="34" charset="0"/>
              <a:buChar char="•"/>
              <a:defRPr/>
            </a:pPr>
            <a:r>
              <a:rPr lang="en-AU" altLang="en-US" sz="2400" dirty="0"/>
              <a:t>First We will look through some research papers which describes the capability of such device/modules which we need to include in our IoT Device.</a:t>
            </a:r>
          </a:p>
          <a:p>
            <a:pPr>
              <a:buFont typeface="Arial" panose="020B0604020202020204" pitchFamily="34" charset="0"/>
              <a:buChar char="•"/>
              <a:defRPr/>
            </a:pPr>
            <a:r>
              <a:rPr lang="en-AU" altLang="en-US" sz="2400" dirty="0"/>
              <a:t>We should be able to fit all the device in a portable box shaped form so that we can attach it on the inner wall of evidence box !</a:t>
            </a:r>
          </a:p>
          <a:p>
            <a:pPr>
              <a:buFont typeface="Arial" panose="020B0604020202020204" pitchFamily="34" charset="0"/>
              <a:buChar char="•"/>
              <a:defRPr/>
            </a:pPr>
            <a:r>
              <a:rPr lang="en-AU" altLang="en-US" sz="2400" dirty="0"/>
              <a:t>We need to create an S.O.P. containing the manual of how we can operate this device  !</a:t>
            </a:r>
          </a:p>
          <a:p>
            <a:pPr>
              <a:buFont typeface="Arial" panose="020B0604020202020204" pitchFamily="34" charset="0"/>
              <a:buChar char="•"/>
              <a:defRPr/>
            </a:pPr>
            <a:endParaRPr lang="en-AU"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07DE397A-BCDC-65DA-6850-016E28209C18}"/>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781BB60-6C57-415B-B491-C24501320EC9}" type="slidenum">
              <a:rPr lang="en-US" altLang="en-US" sz="1400" smtClean="0"/>
              <a:pPr>
                <a:spcBef>
                  <a:spcPct val="0"/>
                </a:spcBef>
                <a:buFontTx/>
                <a:buNone/>
              </a:pPr>
              <a:t>17</a:t>
            </a:fld>
            <a:endParaRPr lang="en-US" altLang="en-US" sz="1400"/>
          </a:p>
        </p:txBody>
      </p:sp>
      <p:sp>
        <p:nvSpPr>
          <p:cNvPr id="8195" name="Rectangle 2">
            <a:extLst>
              <a:ext uri="{FF2B5EF4-FFF2-40B4-BE49-F238E27FC236}">
                <a16:creationId xmlns:a16="http://schemas.microsoft.com/office/drawing/2014/main" id="{176CAD4D-9833-8719-C43F-55EE9625BCEC}"/>
              </a:ext>
            </a:extLst>
          </p:cNvPr>
          <p:cNvSpPr>
            <a:spLocks noGrp="1" noChangeArrowheads="1"/>
          </p:cNvSpPr>
          <p:nvPr>
            <p:ph type="title"/>
          </p:nvPr>
        </p:nvSpPr>
        <p:spPr>
          <a:xfrm>
            <a:off x="685800" y="152400"/>
            <a:ext cx="7772400" cy="1143000"/>
          </a:xfrm>
        </p:spPr>
        <p:txBody>
          <a:bodyPr/>
          <a:lstStyle/>
          <a:p>
            <a:r>
              <a:rPr lang="en-AU" altLang="en-US" sz="3200" dirty="0"/>
              <a:t>Research Questions &amp; Hypothesis</a:t>
            </a:r>
          </a:p>
        </p:txBody>
      </p:sp>
      <p:sp>
        <p:nvSpPr>
          <p:cNvPr id="5126" name="Rectangle 3">
            <a:extLst>
              <a:ext uri="{FF2B5EF4-FFF2-40B4-BE49-F238E27FC236}">
                <a16:creationId xmlns:a16="http://schemas.microsoft.com/office/drawing/2014/main" id="{E52D1B0A-EB00-F538-0A2F-2316631AEFA8}"/>
              </a:ext>
            </a:extLst>
          </p:cNvPr>
          <p:cNvSpPr>
            <a:spLocks noGrp="1" noChangeArrowheads="1"/>
          </p:cNvSpPr>
          <p:nvPr>
            <p:ph type="body" idx="1"/>
          </p:nvPr>
        </p:nvSpPr>
        <p:spPr>
          <a:xfrm>
            <a:off x="152400" y="990600"/>
            <a:ext cx="8839200" cy="4648200"/>
          </a:xfrm>
        </p:spPr>
        <p:txBody>
          <a:bodyPr/>
          <a:lstStyle/>
          <a:p>
            <a:pPr lvl="1">
              <a:buFont typeface="Arial" panose="020B0604020202020204" pitchFamily="34" charset="0"/>
              <a:buChar char="•"/>
              <a:defRPr/>
            </a:pPr>
            <a:endParaRPr lang="en-NZ" dirty="0"/>
          </a:p>
          <a:p>
            <a:pPr>
              <a:buFont typeface="Arial" panose="020B0604020202020204" pitchFamily="34" charset="0"/>
              <a:buChar char="•"/>
              <a:defRPr/>
            </a:pPr>
            <a:r>
              <a:rPr lang="en-AU" altLang="en-US" sz="2000" dirty="0"/>
              <a:t>Making a device which can check the temperature of the particular room/space !</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Making a device which can record GPS co-ordinates when activated till TURNED-OFF !</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Making a device which can sense nearby object and it’s distance !</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Making a device which can connect to nearby WIFI hotspot to sent data over a cloud !</a:t>
            </a:r>
          </a:p>
          <a:p>
            <a:pPr>
              <a:buFont typeface="Arial" panose="020B0604020202020204" pitchFamily="34" charset="0"/>
              <a:buChar char="•"/>
              <a:defRPr/>
            </a:pPr>
            <a:endParaRPr lang="en-AU" altLang="en-US" sz="2000" dirty="0"/>
          </a:p>
          <a:p>
            <a:pPr>
              <a:buFont typeface="Arial" panose="020B0604020202020204" pitchFamily="34" charset="0"/>
              <a:buChar char="•"/>
              <a:defRPr/>
            </a:pPr>
            <a:r>
              <a:rPr lang="en-AU" altLang="en-US" sz="2000" dirty="0"/>
              <a:t>Making a device which have capability to trigger actions and log the data !</a:t>
            </a:r>
          </a:p>
        </p:txBody>
      </p:sp>
    </p:spTree>
    <p:extLst>
      <p:ext uri="{BB962C8B-B14F-4D97-AF65-F5344CB8AC3E}">
        <p14:creationId xmlns:p14="http://schemas.microsoft.com/office/powerpoint/2010/main" val="350577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1E268262-331F-B8D0-CF15-04B4ACFC65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969462-119A-40AE-89F8-169DA3A44B03}" type="slidenum">
              <a:rPr lang="en-US" altLang="en-US" sz="1400" smtClean="0">
                <a:solidFill>
                  <a:schemeClr val="bg1"/>
                </a:solidFill>
              </a:rPr>
              <a:pPr>
                <a:spcBef>
                  <a:spcPct val="0"/>
                </a:spcBef>
                <a:buFontTx/>
                <a:buNone/>
              </a:pPr>
              <a:t>18</a:t>
            </a:fld>
            <a:endParaRPr lang="en-US" altLang="en-US" sz="1400">
              <a:solidFill>
                <a:schemeClr val="bg1"/>
              </a:solidFill>
            </a:endParaRPr>
          </a:p>
        </p:txBody>
      </p:sp>
      <p:sp>
        <p:nvSpPr>
          <p:cNvPr id="13315" name="Rectangle 2">
            <a:extLst>
              <a:ext uri="{FF2B5EF4-FFF2-40B4-BE49-F238E27FC236}">
                <a16:creationId xmlns:a16="http://schemas.microsoft.com/office/drawing/2014/main" id="{4180DD26-682C-0920-7EF4-2CF93248E005}"/>
              </a:ext>
            </a:extLst>
          </p:cNvPr>
          <p:cNvSpPr>
            <a:spLocks noGrp="1" noChangeArrowheads="1"/>
          </p:cNvSpPr>
          <p:nvPr>
            <p:ph type="title"/>
          </p:nvPr>
        </p:nvSpPr>
        <p:spPr>
          <a:xfrm>
            <a:off x="677238" y="176212"/>
            <a:ext cx="7772400" cy="1143000"/>
          </a:xfrm>
        </p:spPr>
        <p:txBody>
          <a:bodyPr/>
          <a:lstStyle/>
          <a:p>
            <a:r>
              <a:rPr lang="en-AU" altLang="en-US" sz="4000" dirty="0"/>
              <a:t>Searching for the suitable tool in the Electronics market</a:t>
            </a:r>
          </a:p>
        </p:txBody>
      </p:sp>
      <p:sp>
        <p:nvSpPr>
          <p:cNvPr id="13316" name="Rectangle 3">
            <a:extLst>
              <a:ext uri="{FF2B5EF4-FFF2-40B4-BE49-F238E27FC236}">
                <a16:creationId xmlns:a16="http://schemas.microsoft.com/office/drawing/2014/main" id="{40C36995-72A8-E05A-0B2B-9A8918EB8051}"/>
              </a:ext>
            </a:extLst>
          </p:cNvPr>
          <p:cNvSpPr>
            <a:spLocks noGrp="1" noChangeArrowheads="1"/>
          </p:cNvSpPr>
          <p:nvPr>
            <p:ph type="body" idx="1"/>
          </p:nvPr>
        </p:nvSpPr>
        <p:spPr>
          <a:xfrm>
            <a:off x="685800" y="1524000"/>
            <a:ext cx="7772400" cy="4114800"/>
          </a:xfrm>
        </p:spPr>
        <p:txBody>
          <a:bodyPr/>
          <a:lstStyle/>
          <a:p>
            <a:r>
              <a:rPr lang="en-AU" altLang="en-US" sz="2400" dirty="0"/>
              <a:t>Temperature Sensor:- As Per the Research paper published by </a:t>
            </a:r>
            <a:r>
              <a:rPr lang="en-AU" altLang="en-US" sz="2400" dirty="0">
                <a:hlinkClick r:id="rId2"/>
              </a:rPr>
              <a:t>Temperature</a:t>
            </a:r>
            <a:r>
              <a:rPr lang="en-AU" altLang="en-US" sz="2400" dirty="0"/>
              <a:t> . It explored the functionalities of temperature sensor and how easy it is to set up and collect the data .</a:t>
            </a:r>
          </a:p>
          <a:p>
            <a:r>
              <a:rPr lang="en-AU" altLang="en-US" sz="2400" dirty="0"/>
              <a:t>We just need to flash a code </a:t>
            </a:r>
            <a:r>
              <a:rPr lang="en-AU" altLang="en-US" sz="2400" dirty="0">
                <a:hlinkClick r:id="rId3"/>
              </a:rPr>
              <a:t>Temperature Sensor</a:t>
            </a:r>
            <a:r>
              <a:rPr lang="en-AU" altLang="en-US" sz="2400" dirty="0"/>
              <a:t> written in the above line!</a:t>
            </a:r>
          </a:p>
          <a:p>
            <a:r>
              <a:rPr lang="en-AU" altLang="en-US" sz="2400" dirty="0"/>
              <a:t>We will going to use ESP8266’s local storage to store the data coming after every 5 second.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1E268262-331F-B8D0-CF15-04B4ACFC65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969462-119A-40AE-89F8-169DA3A44B03}" type="slidenum">
              <a:rPr lang="en-US" altLang="en-US" sz="1400" smtClean="0">
                <a:solidFill>
                  <a:schemeClr val="bg1"/>
                </a:solidFill>
              </a:rPr>
              <a:pPr>
                <a:spcBef>
                  <a:spcPct val="0"/>
                </a:spcBef>
                <a:buFontTx/>
                <a:buNone/>
              </a:pPr>
              <a:t>19</a:t>
            </a:fld>
            <a:endParaRPr lang="en-US" altLang="en-US" sz="1400">
              <a:solidFill>
                <a:schemeClr val="bg1"/>
              </a:solidFill>
            </a:endParaRPr>
          </a:p>
        </p:txBody>
      </p:sp>
      <p:sp>
        <p:nvSpPr>
          <p:cNvPr id="13315" name="Rectangle 2">
            <a:extLst>
              <a:ext uri="{FF2B5EF4-FFF2-40B4-BE49-F238E27FC236}">
                <a16:creationId xmlns:a16="http://schemas.microsoft.com/office/drawing/2014/main" id="{4180DD26-682C-0920-7EF4-2CF93248E005}"/>
              </a:ext>
            </a:extLst>
          </p:cNvPr>
          <p:cNvSpPr>
            <a:spLocks noGrp="1" noChangeArrowheads="1"/>
          </p:cNvSpPr>
          <p:nvPr>
            <p:ph type="title"/>
          </p:nvPr>
        </p:nvSpPr>
        <p:spPr>
          <a:xfrm>
            <a:off x="677238" y="176212"/>
            <a:ext cx="7772400" cy="1143000"/>
          </a:xfrm>
        </p:spPr>
        <p:txBody>
          <a:bodyPr/>
          <a:lstStyle/>
          <a:p>
            <a:r>
              <a:rPr lang="en-AU" altLang="en-US" sz="4000" dirty="0"/>
              <a:t>Searching for the suitable tool in the Electronics market</a:t>
            </a:r>
          </a:p>
        </p:txBody>
      </p:sp>
      <p:sp>
        <p:nvSpPr>
          <p:cNvPr id="13316" name="Rectangle 3">
            <a:extLst>
              <a:ext uri="{FF2B5EF4-FFF2-40B4-BE49-F238E27FC236}">
                <a16:creationId xmlns:a16="http://schemas.microsoft.com/office/drawing/2014/main" id="{40C36995-72A8-E05A-0B2B-9A8918EB8051}"/>
              </a:ext>
            </a:extLst>
          </p:cNvPr>
          <p:cNvSpPr>
            <a:spLocks noGrp="1" noChangeArrowheads="1"/>
          </p:cNvSpPr>
          <p:nvPr>
            <p:ph type="body" idx="1"/>
          </p:nvPr>
        </p:nvSpPr>
        <p:spPr>
          <a:xfrm>
            <a:off x="685800" y="1524000"/>
            <a:ext cx="7772400" cy="4114800"/>
          </a:xfrm>
        </p:spPr>
        <p:txBody>
          <a:bodyPr/>
          <a:lstStyle/>
          <a:p>
            <a:r>
              <a:rPr lang="en-AU" altLang="en-US" sz="2400" dirty="0"/>
              <a:t>GPS Sensor:- As Per the Research paper published for </a:t>
            </a:r>
            <a:r>
              <a:rPr lang="en-AU" altLang="en-US" sz="2400" dirty="0">
                <a:hlinkClick r:id="rId2"/>
              </a:rPr>
              <a:t>Realtime GPS tracking</a:t>
            </a:r>
            <a:r>
              <a:rPr lang="en-AU" altLang="en-US" sz="2400" dirty="0"/>
              <a:t>. It Here we have seen that how to track our evidence box’s location in real time which has deployed on a cloud platform.</a:t>
            </a:r>
          </a:p>
          <a:p>
            <a:r>
              <a:rPr lang="en-AU" altLang="en-US" sz="2400" dirty="0"/>
              <a:t>Here We are using NEO-6M module for tracking which will record the coordinates after every 1 Second</a:t>
            </a:r>
          </a:p>
          <a:p>
            <a:r>
              <a:rPr lang="en-AU" altLang="en-US" sz="2400" dirty="0"/>
              <a:t>We can have code reference from </a:t>
            </a:r>
            <a:r>
              <a:rPr lang="en-AU" altLang="en-US" sz="2400" dirty="0">
                <a:hlinkClick r:id="rId3"/>
              </a:rPr>
              <a:t>here</a:t>
            </a:r>
            <a:r>
              <a:rPr lang="en-AU" altLang="en-US" sz="2400" dirty="0"/>
              <a:t>.</a:t>
            </a:r>
          </a:p>
        </p:txBody>
      </p:sp>
    </p:spTree>
    <p:extLst>
      <p:ext uri="{BB962C8B-B14F-4D97-AF65-F5344CB8AC3E}">
        <p14:creationId xmlns:p14="http://schemas.microsoft.com/office/powerpoint/2010/main" val="395266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46AF522-80E8-7F4F-523E-BBBD4C0CBD8D}"/>
              </a:ext>
            </a:extLst>
          </p:cNvPr>
          <p:cNvSpPr>
            <a:spLocks noGrp="1" noChangeArrowheads="1"/>
          </p:cNvSpPr>
          <p:nvPr>
            <p:ph type="title"/>
          </p:nvPr>
        </p:nvSpPr>
        <p:spPr>
          <a:xfrm>
            <a:off x="566738" y="0"/>
            <a:ext cx="7772400" cy="1143000"/>
          </a:xfrm>
        </p:spPr>
        <p:txBody>
          <a:bodyPr/>
          <a:lstStyle/>
          <a:p>
            <a:r>
              <a:rPr lang="en-US" altLang="en-US"/>
              <a:t>Overview</a:t>
            </a:r>
          </a:p>
        </p:txBody>
      </p:sp>
      <p:sp>
        <p:nvSpPr>
          <p:cNvPr id="5123" name="Content Placeholder 2">
            <a:extLst>
              <a:ext uri="{FF2B5EF4-FFF2-40B4-BE49-F238E27FC236}">
                <a16:creationId xmlns:a16="http://schemas.microsoft.com/office/drawing/2014/main" id="{4A2ED60F-6B15-20E2-92F8-D44FD5987E74}"/>
              </a:ext>
            </a:extLst>
          </p:cNvPr>
          <p:cNvSpPr>
            <a:spLocks noGrp="1" noChangeArrowheads="1"/>
          </p:cNvSpPr>
          <p:nvPr>
            <p:ph idx="1"/>
          </p:nvPr>
        </p:nvSpPr>
        <p:spPr>
          <a:xfrm>
            <a:off x="185738" y="838200"/>
            <a:ext cx="8153400" cy="4495800"/>
          </a:xfrm>
        </p:spPr>
        <p:txBody>
          <a:bodyPr/>
          <a:lstStyle/>
          <a:p>
            <a:r>
              <a:rPr lang="en-AU" altLang="en-US" dirty="0"/>
              <a:t>Background (Introduction &amp; Motivation)</a:t>
            </a:r>
          </a:p>
          <a:p>
            <a:r>
              <a:rPr lang="en-AU" altLang="en-US" dirty="0"/>
              <a:t>Statement of problem</a:t>
            </a:r>
          </a:p>
          <a:p>
            <a:r>
              <a:rPr lang="en-AU" altLang="en-US" dirty="0"/>
              <a:t>Research Questions &amp; Hypothesis</a:t>
            </a:r>
          </a:p>
          <a:p>
            <a:r>
              <a:rPr lang="en-AU" altLang="en-US" dirty="0"/>
              <a:t>Objectives</a:t>
            </a:r>
          </a:p>
          <a:p>
            <a:r>
              <a:rPr lang="en-AU" altLang="en-US" dirty="0"/>
              <a:t>Research question</a:t>
            </a:r>
          </a:p>
          <a:p>
            <a:r>
              <a:rPr lang="en-AU" altLang="en-US" dirty="0"/>
              <a:t>Research Method</a:t>
            </a:r>
          </a:p>
          <a:p>
            <a:r>
              <a:rPr lang="en-AU" altLang="en-US" dirty="0"/>
              <a:t>Scope and location of research</a:t>
            </a:r>
          </a:p>
          <a:p>
            <a:endParaRPr lang="en-US" altLang="en-US" dirty="0"/>
          </a:p>
        </p:txBody>
      </p:sp>
      <p:sp>
        <p:nvSpPr>
          <p:cNvPr id="5124" name="Slide Number Placeholder 4">
            <a:extLst>
              <a:ext uri="{FF2B5EF4-FFF2-40B4-BE49-F238E27FC236}">
                <a16:creationId xmlns:a16="http://schemas.microsoft.com/office/drawing/2014/main" id="{A06EBEDC-8737-73EC-E439-E45C21BD4F9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9AA2DB-4D2C-4366-8066-03A04A3B2E34}" type="slidenum">
              <a:rPr lang="en-US" altLang="en-US" sz="1400" smtClean="0">
                <a:solidFill>
                  <a:schemeClr val="bg1"/>
                </a:solidFill>
              </a:rPr>
              <a:pPr>
                <a:spcBef>
                  <a:spcPct val="0"/>
                </a:spcBef>
                <a:buFontTx/>
                <a:buNone/>
              </a:pPr>
              <a:t>2</a:t>
            </a:fld>
            <a:endParaRPr lang="en-US" altLang="en-US" sz="14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1E268262-331F-B8D0-CF15-04B4ACFC65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969462-119A-40AE-89F8-169DA3A44B03}" type="slidenum">
              <a:rPr lang="en-US" altLang="en-US" sz="1400" smtClean="0">
                <a:solidFill>
                  <a:schemeClr val="bg1"/>
                </a:solidFill>
              </a:rPr>
              <a:pPr>
                <a:spcBef>
                  <a:spcPct val="0"/>
                </a:spcBef>
                <a:buFontTx/>
                <a:buNone/>
              </a:pPr>
              <a:t>20</a:t>
            </a:fld>
            <a:endParaRPr lang="en-US" altLang="en-US" sz="1400">
              <a:solidFill>
                <a:schemeClr val="bg1"/>
              </a:solidFill>
            </a:endParaRPr>
          </a:p>
        </p:txBody>
      </p:sp>
      <p:sp>
        <p:nvSpPr>
          <p:cNvPr id="13315" name="Rectangle 2">
            <a:extLst>
              <a:ext uri="{FF2B5EF4-FFF2-40B4-BE49-F238E27FC236}">
                <a16:creationId xmlns:a16="http://schemas.microsoft.com/office/drawing/2014/main" id="{4180DD26-682C-0920-7EF4-2CF93248E005}"/>
              </a:ext>
            </a:extLst>
          </p:cNvPr>
          <p:cNvSpPr>
            <a:spLocks noGrp="1" noChangeArrowheads="1"/>
          </p:cNvSpPr>
          <p:nvPr>
            <p:ph type="title"/>
          </p:nvPr>
        </p:nvSpPr>
        <p:spPr>
          <a:xfrm>
            <a:off x="677238" y="176212"/>
            <a:ext cx="7772400" cy="1143000"/>
          </a:xfrm>
        </p:spPr>
        <p:txBody>
          <a:bodyPr/>
          <a:lstStyle/>
          <a:p>
            <a:r>
              <a:rPr lang="en-AU" altLang="en-US" sz="4000" dirty="0"/>
              <a:t>Searching for the suitable tool in the Electronics market</a:t>
            </a:r>
          </a:p>
        </p:txBody>
      </p:sp>
      <p:sp>
        <p:nvSpPr>
          <p:cNvPr id="13316" name="Rectangle 3">
            <a:extLst>
              <a:ext uri="{FF2B5EF4-FFF2-40B4-BE49-F238E27FC236}">
                <a16:creationId xmlns:a16="http://schemas.microsoft.com/office/drawing/2014/main" id="{40C36995-72A8-E05A-0B2B-9A8918EB8051}"/>
              </a:ext>
            </a:extLst>
          </p:cNvPr>
          <p:cNvSpPr>
            <a:spLocks noGrp="1" noChangeArrowheads="1"/>
          </p:cNvSpPr>
          <p:nvPr>
            <p:ph type="body" idx="1"/>
          </p:nvPr>
        </p:nvSpPr>
        <p:spPr>
          <a:xfrm>
            <a:off x="685800" y="1524000"/>
            <a:ext cx="7772400" cy="4114800"/>
          </a:xfrm>
        </p:spPr>
        <p:txBody>
          <a:bodyPr/>
          <a:lstStyle/>
          <a:p>
            <a:r>
              <a:rPr lang="en-AU" altLang="en-US" sz="2400" dirty="0"/>
              <a:t>Ultra-sonic sensor:- As Per the Research paper published for </a:t>
            </a:r>
            <a:r>
              <a:rPr lang="en-AU" altLang="en-US" sz="2400" dirty="0">
                <a:hlinkClick r:id="rId2"/>
              </a:rPr>
              <a:t>Ultra-sonic sensor. </a:t>
            </a:r>
            <a:r>
              <a:rPr lang="en-AU" altLang="en-US" sz="2400" dirty="0"/>
              <a:t>It Here we have seen that how to track our evidence box’s motion detection in real time which will trigger and event in the GPS Module to note down the Geo coordinates deployed on a cloud platform.</a:t>
            </a:r>
          </a:p>
          <a:p>
            <a:r>
              <a:rPr lang="en-AU" altLang="en-US" sz="2400" dirty="0"/>
              <a:t>Here We are using HC-SR04 module for tracking which will sense the room area motion and activates the GPS module NEO-6M to record a special Geo- coordinates in the local storage.</a:t>
            </a:r>
          </a:p>
          <a:p>
            <a:r>
              <a:rPr lang="en-AU" altLang="en-US" sz="2400" dirty="0"/>
              <a:t>We can have code reference from </a:t>
            </a:r>
            <a:r>
              <a:rPr lang="en-AU" altLang="en-US" sz="2400" dirty="0">
                <a:hlinkClick r:id="rId3"/>
              </a:rPr>
              <a:t>here</a:t>
            </a:r>
            <a:r>
              <a:rPr lang="en-AU" altLang="en-US" sz="2400" dirty="0"/>
              <a:t>.</a:t>
            </a:r>
          </a:p>
        </p:txBody>
      </p:sp>
    </p:spTree>
    <p:extLst>
      <p:ext uri="{BB962C8B-B14F-4D97-AF65-F5344CB8AC3E}">
        <p14:creationId xmlns:p14="http://schemas.microsoft.com/office/powerpoint/2010/main" val="197581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1E268262-331F-B8D0-CF15-04B4ACFC65F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969462-119A-40AE-89F8-169DA3A44B03}" type="slidenum">
              <a:rPr lang="en-US" altLang="en-US" sz="1400" smtClean="0">
                <a:solidFill>
                  <a:schemeClr val="bg1"/>
                </a:solidFill>
              </a:rPr>
              <a:pPr>
                <a:spcBef>
                  <a:spcPct val="0"/>
                </a:spcBef>
                <a:buFontTx/>
                <a:buNone/>
              </a:pPr>
              <a:t>21</a:t>
            </a:fld>
            <a:endParaRPr lang="en-US" altLang="en-US" sz="1400">
              <a:solidFill>
                <a:schemeClr val="bg1"/>
              </a:solidFill>
            </a:endParaRPr>
          </a:p>
        </p:txBody>
      </p:sp>
      <p:sp>
        <p:nvSpPr>
          <p:cNvPr id="13315" name="Rectangle 2">
            <a:extLst>
              <a:ext uri="{FF2B5EF4-FFF2-40B4-BE49-F238E27FC236}">
                <a16:creationId xmlns:a16="http://schemas.microsoft.com/office/drawing/2014/main" id="{4180DD26-682C-0920-7EF4-2CF93248E005}"/>
              </a:ext>
            </a:extLst>
          </p:cNvPr>
          <p:cNvSpPr>
            <a:spLocks noGrp="1" noChangeArrowheads="1"/>
          </p:cNvSpPr>
          <p:nvPr>
            <p:ph type="title"/>
          </p:nvPr>
        </p:nvSpPr>
        <p:spPr>
          <a:xfrm>
            <a:off x="677238" y="176212"/>
            <a:ext cx="7772400" cy="1143000"/>
          </a:xfrm>
        </p:spPr>
        <p:txBody>
          <a:bodyPr/>
          <a:lstStyle/>
          <a:p>
            <a:r>
              <a:rPr lang="en-AU" altLang="en-US" sz="4000" dirty="0"/>
              <a:t>Searching for the suitable technique to upload data in cloud</a:t>
            </a:r>
          </a:p>
        </p:txBody>
      </p:sp>
      <p:sp>
        <p:nvSpPr>
          <p:cNvPr id="13316" name="Rectangle 3">
            <a:extLst>
              <a:ext uri="{FF2B5EF4-FFF2-40B4-BE49-F238E27FC236}">
                <a16:creationId xmlns:a16="http://schemas.microsoft.com/office/drawing/2014/main" id="{40C36995-72A8-E05A-0B2B-9A8918EB8051}"/>
              </a:ext>
            </a:extLst>
          </p:cNvPr>
          <p:cNvSpPr>
            <a:spLocks noGrp="1" noChangeArrowheads="1"/>
          </p:cNvSpPr>
          <p:nvPr>
            <p:ph type="body" idx="1"/>
          </p:nvPr>
        </p:nvSpPr>
        <p:spPr>
          <a:xfrm>
            <a:off x="685800" y="1524000"/>
            <a:ext cx="7772400" cy="4114800"/>
          </a:xfrm>
        </p:spPr>
        <p:txBody>
          <a:bodyPr/>
          <a:lstStyle/>
          <a:p>
            <a:r>
              <a:rPr lang="en-AU" altLang="en-US" sz="2400" dirty="0"/>
              <a:t>Uploading different sensors data to AWS cloud :- As Per the Research paper published for </a:t>
            </a:r>
            <a:r>
              <a:rPr lang="en-AU" altLang="en-US" sz="2400" dirty="0">
                <a:hlinkClick r:id="rId2"/>
              </a:rPr>
              <a:t>uploading IoT data to </a:t>
            </a:r>
            <a:r>
              <a:rPr lang="en-AU" altLang="en-US" sz="2400" dirty="0" err="1">
                <a:hlinkClick r:id="rId2"/>
              </a:rPr>
              <a:t>aws</a:t>
            </a:r>
            <a:r>
              <a:rPr lang="en-AU" altLang="en-US" sz="2400" dirty="0">
                <a:hlinkClick r:id="rId2"/>
              </a:rPr>
              <a:t> and other cloud servers to experience new tools and techniques</a:t>
            </a:r>
            <a:r>
              <a:rPr lang="en-AU" altLang="en-US" sz="2400" dirty="0"/>
              <a:t> </a:t>
            </a:r>
          </a:p>
          <a:p>
            <a:r>
              <a:rPr lang="en-AU" altLang="en-US" sz="2400" dirty="0"/>
              <a:t>For sending data we need to establish a connection with internet from ESP8266 !</a:t>
            </a:r>
          </a:p>
          <a:p>
            <a:r>
              <a:rPr lang="en-AU" altLang="en-US" sz="2400" dirty="0"/>
              <a:t>For that we programmed Controller to connect a </a:t>
            </a:r>
            <a:r>
              <a:rPr lang="en-AU" altLang="en-US" sz="2400" dirty="0" err="1"/>
              <a:t>wifi</a:t>
            </a:r>
            <a:r>
              <a:rPr lang="en-AU" altLang="en-US" sz="2400" dirty="0"/>
              <a:t> hotspot “admin” with password “admin”.</a:t>
            </a:r>
          </a:p>
          <a:p>
            <a:r>
              <a:rPr lang="en-AU" altLang="en-US" sz="2400" dirty="0"/>
              <a:t>We can have code reference from </a:t>
            </a:r>
            <a:r>
              <a:rPr lang="en-AU" altLang="en-US" sz="2400" dirty="0">
                <a:hlinkClick r:id="rId3"/>
              </a:rPr>
              <a:t>here.</a:t>
            </a:r>
            <a:endParaRPr lang="en-AU" altLang="en-US" sz="2400" dirty="0"/>
          </a:p>
        </p:txBody>
      </p:sp>
    </p:spTree>
    <p:extLst>
      <p:ext uri="{BB962C8B-B14F-4D97-AF65-F5344CB8AC3E}">
        <p14:creationId xmlns:p14="http://schemas.microsoft.com/office/powerpoint/2010/main" val="129273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715D388-4C6B-A168-2AD1-8B19143F0812}"/>
              </a:ext>
            </a:extLst>
          </p:cNvPr>
          <p:cNvSpPr>
            <a:spLocks noGrp="1" noChangeArrowheads="1"/>
          </p:cNvSpPr>
          <p:nvPr>
            <p:ph type="title"/>
          </p:nvPr>
        </p:nvSpPr>
        <p:spPr>
          <a:xfrm>
            <a:off x="838200" y="106363"/>
            <a:ext cx="7772400" cy="1143000"/>
          </a:xfrm>
        </p:spPr>
        <p:txBody>
          <a:bodyPr/>
          <a:lstStyle/>
          <a:p>
            <a:r>
              <a:rPr lang="en-US" altLang="en-US" sz="3200" i="1"/>
              <a:t>Limitations</a:t>
            </a:r>
          </a:p>
        </p:txBody>
      </p:sp>
      <p:sp>
        <p:nvSpPr>
          <p:cNvPr id="15363" name="Content Placeholder 2">
            <a:extLst>
              <a:ext uri="{FF2B5EF4-FFF2-40B4-BE49-F238E27FC236}">
                <a16:creationId xmlns:a16="http://schemas.microsoft.com/office/drawing/2014/main" id="{CA876AAB-FB76-12A9-990A-C3F05649A578}"/>
              </a:ext>
            </a:extLst>
          </p:cNvPr>
          <p:cNvSpPr>
            <a:spLocks noGrp="1" noChangeArrowheads="1"/>
          </p:cNvSpPr>
          <p:nvPr>
            <p:ph idx="1"/>
          </p:nvPr>
        </p:nvSpPr>
        <p:spPr>
          <a:xfrm>
            <a:off x="685800" y="1524000"/>
            <a:ext cx="7772400" cy="4114800"/>
          </a:xfrm>
        </p:spPr>
        <p:txBody>
          <a:bodyPr/>
          <a:lstStyle/>
          <a:p>
            <a:r>
              <a:rPr lang="en-US" altLang="en-US" dirty="0"/>
              <a:t>If network interruption occur then ESP8266 might not able to send whole data to cloud server .</a:t>
            </a:r>
          </a:p>
          <a:p>
            <a:endParaRPr lang="en-US" altLang="en-US" dirty="0"/>
          </a:p>
          <a:p>
            <a:r>
              <a:rPr lang="en-US" altLang="en-US" dirty="0"/>
              <a:t>We need to write efficient code for each and every sensors as the ESP8266 is having limited computing and memory power.</a:t>
            </a:r>
          </a:p>
        </p:txBody>
      </p:sp>
      <p:sp>
        <p:nvSpPr>
          <p:cNvPr id="15364" name="Date Placeholder 3">
            <a:extLst>
              <a:ext uri="{FF2B5EF4-FFF2-40B4-BE49-F238E27FC236}">
                <a16:creationId xmlns:a16="http://schemas.microsoft.com/office/drawing/2014/main" id="{8CA98D1C-6E04-3FBC-0ADC-100234F7E28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chemeClr val="bg1"/>
                </a:solidFill>
              </a:rPr>
              <a:t>June 2018</a:t>
            </a:r>
          </a:p>
        </p:txBody>
      </p:sp>
      <p:sp>
        <p:nvSpPr>
          <p:cNvPr id="15365" name="Slide Number Placeholder 4">
            <a:extLst>
              <a:ext uri="{FF2B5EF4-FFF2-40B4-BE49-F238E27FC236}">
                <a16:creationId xmlns:a16="http://schemas.microsoft.com/office/drawing/2014/main" id="{CB2A620A-DF67-8FD1-214E-A0F6BE78D9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4524634-311B-497E-8941-48AF765D70F0}" type="slidenum">
              <a:rPr lang="en-US" altLang="en-US" sz="1400" smtClean="0">
                <a:solidFill>
                  <a:schemeClr val="bg1"/>
                </a:solidFill>
              </a:rPr>
              <a:pPr>
                <a:spcBef>
                  <a:spcPct val="0"/>
                </a:spcBef>
                <a:buFontTx/>
                <a:buNone/>
              </a:pPr>
              <a:t>22</a:t>
            </a:fld>
            <a:endParaRPr lang="en-US" altLang="en-US" sz="14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715D388-4C6B-A168-2AD1-8B19143F0812}"/>
              </a:ext>
            </a:extLst>
          </p:cNvPr>
          <p:cNvSpPr>
            <a:spLocks noGrp="1" noChangeArrowheads="1"/>
          </p:cNvSpPr>
          <p:nvPr>
            <p:ph type="title"/>
          </p:nvPr>
        </p:nvSpPr>
        <p:spPr>
          <a:xfrm>
            <a:off x="838200" y="106363"/>
            <a:ext cx="7772400" cy="1143000"/>
          </a:xfrm>
        </p:spPr>
        <p:txBody>
          <a:bodyPr/>
          <a:lstStyle/>
          <a:p>
            <a:r>
              <a:rPr lang="en-US" altLang="en-US" sz="3200" i="1"/>
              <a:t>Limitations</a:t>
            </a:r>
          </a:p>
        </p:txBody>
      </p:sp>
      <p:sp>
        <p:nvSpPr>
          <p:cNvPr id="15363" name="Content Placeholder 2">
            <a:extLst>
              <a:ext uri="{FF2B5EF4-FFF2-40B4-BE49-F238E27FC236}">
                <a16:creationId xmlns:a16="http://schemas.microsoft.com/office/drawing/2014/main" id="{CA876AAB-FB76-12A9-990A-C3F05649A578}"/>
              </a:ext>
            </a:extLst>
          </p:cNvPr>
          <p:cNvSpPr>
            <a:spLocks noGrp="1" noChangeArrowheads="1"/>
          </p:cNvSpPr>
          <p:nvPr>
            <p:ph idx="1"/>
          </p:nvPr>
        </p:nvSpPr>
        <p:spPr>
          <a:xfrm>
            <a:off x="685800" y="1524000"/>
            <a:ext cx="7772400" cy="4114800"/>
          </a:xfrm>
        </p:spPr>
        <p:txBody>
          <a:bodyPr/>
          <a:lstStyle/>
          <a:p>
            <a:r>
              <a:rPr lang="en-US" altLang="en-US" dirty="0"/>
              <a:t>Positioning such devices in evidence boxes also a little kind of challenge to solve.</a:t>
            </a:r>
          </a:p>
          <a:p>
            <a:endParaRPr lang="en-US" altLang="en-US" dirty="0"/>
          </a:p>
          <a:p>
            <a:r>
              <a:rPr lang="en-US" altLang="en-US" dirty="0"/>
              <a:t>We do need to develop a role base access control for the data accessibility in the cloud so various officers .</a:t>
            </a:r>
          </a:p>
        </p:txBody>
      </p:sp>
      <p:sp>
        <p:nvSpPr>
          <p:cNvPr id="15364" name="Date Placeholder 3">
            <a:extLst>
              <a:ext uri="{FF2B5EF4-FFF2-40B4-BE49-F238E27FC236}">
                <a16:creationId xmlns:a16="http://schemas.microsoft.com/office/drawing/2014/main" id="{8CA98D1C-6E04-3FBC-0ADC-100234F7E289}"/>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chemeClr val="bg1"/>
                </a:solidFill>
              </a:rPr>
              <a:t>June 2018</a:t>
            </a:r>
          </a:p>
        </p:txBody>
      </p:sp>
      <p:sp>
        <p:nvSpPr>
          <p:cNvPr id="15365" name="Slide Number Placeholder 4">
            <a:extLst>
              <a:ext uri="{FF2B5EF4-FFF2-40B4-BE49-F238E27FC236}">
                <a16:creationId xmlns:a16="http://schemas.microsoft.com/office/drawing/2014/main" id="{CB2A620A-DF67-8FD1-214E-A0F6BE78D98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4524634-311B-497E-8941-48AF765D70F0}" type="slidenum">
              <a:rPr lang="en-US" altLang="en-US" sz="1400" smtClean="0">
                <a:solidFill>
                  <a:schemeClr val="bg1"/>
                </a:solidFill>
              </a:rPr>
              <a:pPr>
                <a:spcBef>
                  <a:spcPct val="0"/>
                </a:spcBef>
                <a:buFontTx/>
                <a:buNone/>
              </a:pPr>
              <a:t>23</a:t>
            </a:fld>
            <a:endParaRPr lang="en-US" altLang="en-US" sz="1400">
              <a:solidFill>
                <a:schemeClr val="bg1"/>
              </a:solidFill>
            </a:endParaRPr>
          </a:p>
        </p:txBody>
      </p:sp>
    </p:spTree>
    <p:extLst>
      <p:ext uri="{BB962C8B-B14F-4D97-AF65-F5344CB8AC3E}">
        <p14:creationId xmlns:p14="http://schemas.microsoft.com/office/powerpoint/2010/main" val="746258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2DAD009B-AB77-92A6-D2E0-551444BB99DE}"/>
              </a:ext>
            </a:extLst>
          </p:cNvPr>
          <p:cNvSpPr>
            <a:spLocks noGrp="1" noChangeArrowheads="1"/>
          </p:cNvSpPr>
          <p:nvPr>
            <p:ph type="title"/>
          </p:nvPr>
        </p:nvSpPr>
        <p:spPr>
          <a:xfrm>
            <a:off x="838200" y="106363"/>
            <a:ext cx="7772400" cy="1143000"/>
          </a:xfrm>
        </p:spPr>
        <p:txBody>
          <a:bodyPr/>
          <a:lstStyle/>
          <a:p>
            <a:r>
              <a:rPr lang="en-US" altLang="en-US" sz="3200" i="1" dirty="0"/>
              <a:t>Assumptions</a:t>
            </a:r>
          </a:p>
        </p:txBody>
      </p:sp>
      <p:sp>
        <p:nvSpPr>
          <p:cNvPr id="16387" name="Content Placeholder 2">
            <a:extLst>
              <a:ext uri="{FF2B5EF4-FFF2-40B4-BE49-F238E27FC236}">
                <a16:creationId xmlns:a16="http://schemas.microsoft.com/office/drawing/2014/main" id="{7ED882A8-8D77-7F12-DB08-BD72C2966190}"/>
              </a:ext>
            </a:extLst>
          </p:cNvPr>
          <p:cNvSpPr>
            <a:spLocks noGrp="1" noChangeArrowheads="1"/>
          </p:cNvSpPr>
          <p:nvPr>
            <p:ph idx="1"/>
          </p:nvPr>
        </p:nvSpPr>
        <p:spPr>
          <a:xfrm>
            <a:off x="685800" y="1524000"/>
            <a:ext cx="7772400" cy="4114800"/>
          </a:xfrm>
        </p:spPr>
        <p:txBody>
          <a:bodyPr/>
          <a:lstStyle/>
          <a:p>
            <a:r>
              <a:rPr lang="en-US" altLang="en-US" dirty="0"/>
              <a:t>This tool will going to help to cross check the chain of custody integrity from crime scene to FSL.</a:t>
            </a:r>
          </a:p>
          <a:p>
            <a:r>
              <a:rPr lang="en-US" altLang="en-US" dirty="0"/>
              <a:t>This tool can be capable to generate alert in the I.O. phone if temperatures gets high than preservation point for an evidence.</a:t>
            </a:r>
          </a:p>
          <a:p>
            <a:r>
              <a:rPr lang="en-US" altLang="en-US" dirty="0"/>
              <a:t>It will be easy to integrate this with new upcoming laws regarding crime scene management.</a:t>
            </a:r>
          </a:p>
          <a:p>
            <a:endParaRPr lang="en-US" altLang="en-US" dirty="0"/>
          </a:p>
        </p:txBody>
      </p:sp>
      <p:sp>
        <p:nvSpPr>
          <p:cNvPr id="16388" name="Date Placeholder 3">
            <a:extLst>
              <a:ext uri="{FF2B5EF4-FFF2-40B4-BE49-F238E27FC236}">
                <a16:creationId xmlns:a16="http://schemas.microsoft.com/office/drawing/2014/main" id="{C34D1043-DB19-4ECE-FDF2-BBDFDFC3650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FF"/>
                </a:solidFill>
              </a:rPr>
              <a:t>June 2018</a:t>
            </a:r>
          </a:p>
        </p:txBody>
      </p:sp>
      <p:sp>
        <p:nvSpPr>
          <p:cNvPr id="16389" name="Slide Number Placeholder 4">
            <a:extLst>
              <a:ext uri="{FF2B5EF4-FFF2-40B4-BE49-F238E27FC236}">
                <a16:creationId xmlns:a16="http://schemas.microsoft.com/office/drawing/2014/main" id="{6442EDF0-9917-068F-4D0C-DB3740A22954}"/>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499DA2C-E5B9-4FA9-A445-51C7E9EAA758}" type="slidenum">
              <a:rPr lang="en-US" altLang="en-US" sz="1400" smtClean="0">
                <a:solidFill>
                  <a:srgbClr val="FFFFFF"/>
                </a:solidFill>
              </a:rPr>
              <a:pPr>
                <a:spcBef>
                  <a:spcPct val="0"/>
                </a:spcBef>
                <a:buFontTx/>
                <a:buNone/>
              </a:pPr>
              <a:t>24</a:t>
            </a:fld>
            <a:endParaRPr lang="en-US" altLang="en-US" sz="1400">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97C0706-CFB0-9017-699A-08FE2369E620}"/>
              </a:ext>
            </a:extLst>
          </p:cNvPr>
          <p:cNvSpPr>
            <a:spLocks noGrp="1" noChangeArrowheads="1"/>
          </p:cNvSpPr>
          <p:nvPr>
            <p:ph type="title"/>
          </p:nvPr>
        </p:nvSpPr>
        <p:spPr>
          <a:xfrm>
            <a:off x="685800" y="106363"/>
            <a:ext cx="7772400" cy="1143000"/>
          </a:xfrm>
        </p:spPr>
        <p:txBody>
          <a:bodyPr/>
          <a:lstStyle/>
          <a:p>
            <a:r>
              <a:rPr lang="en-US" altLang="en-US" sz="3200" i="1"/>
              <a:t>Conclusions</a:t>
            </a:r>
          </a:p>
        </p:txBody>
      </p:sp>
      <p:sp>
        <p:nvSpPr>
          <p:cNvPr id="20483" name="Content Placeholder 2">
            <a:extLst>
              <a:ext uri="{FF2B5EF4-FFF2-40B4-BE49-F238E27FC236}">
                <a16:creationId xmlns:a16="http://schemas.microsoft.com/office/drawing/2014/main" id="{812470A1-13EC-D3D1-40DD-040CEE2257C5}"/>
              </a:ext>
            </a:extLst>
          </p:cNvPr>
          <p:cNvSpPr>
            <a:spLocks noGrp="1" noChangeArrowheads="1"/>
          </p:cNvSpPr>
          <p:nvPr>
            <p:ph idx="1"/>
          </p:nvPr>
        </p:nvSpPr>
        <p:spPr/>
        <p:txBody>
          <a:bodyPr/>
          <a:lstStyle/>
          <a:p>
            <a:r>
              <a:rPr lang="en-US" altLang="en-US" dirty="0"/>
              <a:t>The Motivation lead me to develop something which was missing in the entire process of crime scene management in some what manner.</a:t>
            </a:r>
          </a:p>
          <a:p>
            <a:r>
              <a:rPr lang="en-US" altLang="en-US" dirty="0"/>
              <a:t>I hope this loophole exist in most of all the countries and they can take some reference from here by findings to improve the chain of custody.</a:t>
            </a:r>
          </a:p>
        </p:txBody>
      </p:sp>
      <p:sp>
        <p:nvSpPr>
          <p:cNvPr id="20484" name="Date Placeholder 3">
            <a:extLst>
              <a:ext uri="{FF2B5EF4-FFF2-40B4-BE49-F238E27FC236}">
                <a16:creationId xmlns:a16="http://schemas.microsoft.com/office/drawing/2014/main" id="{1C344BFD-F7CA-4FD2-367F-722429654D1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chemeClr val="bg1"/>
                </a:solidFill>
              </a:rPr>
              <a:t>June 2018</a:t>
            </a:r>
          </a:p>
        </p:txBody>
      </p:sp>
      <p:sp>
        <p:nvSpPr>
          <p:cNvPr id="20485" name="Slide Number Placeholder 4">
            <a:extLst>
              <a:ext uri="{FF2B5EF4-FFF2-40B4-BE49-F238E27FC236}">
                <a16:creationId xmlns:a16="http://schemas.microsoft.com/office/drawing/2014/main" id="{F3008CE9-FBE2-5994-F0F8-603963EBA79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76F58AC-B05F-4585-B146-E9F4848C0EAF}" type="slidenum">
              <a:rPr lang="en-US" altLang="en-US" sz="1400" smtClean="0">
                <a:solidFill>
                  <a:schemeClr val="bg1"/>
                </a:solidFill>
              </a:rPr>
              <a:pPr>
                <a:spcBef>
                  <a:spcPct val="0"/>
                </a:spcBef>
                <a:buFontTx/>
                <a:buNone/>
              </a:pPr>
              <a:t>25</a:t>
            </a:fld>
            <a:endParaRPr lang="en-US" altLang="en-US" sz="1400">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E209EEB6-1779-27BD-6725-2DAE79603977}"/>
              </a:ext>
            </a:extLst>
          </p:cNvPr>
          <p:cNvSpPr>
            <a:spLocks noGrp="1" noChangeArrowheads="1"/>
          </p:cNvSpPr>
          <p:nvPr>
            <p:ph type="title"/>
          </p:nvPr>
        </p:nvSpPr>
        <p:spPr>
          <a:xfrm>
            <a:off x="685800" y="106363"/>
            <a:ext cx="7772400" cy="1143000"/>
          </a:xfrm>
        </p:spPr>
        <p:txBody>
          <a:bodyPr/>
          <a:lstStyle/>
          <a:p>
            <a:r>
              <a:rPr lang="en-US" altLang="en-US" sz="3200" i="1"/>
              <a:t>Future Research</a:t>
            </a:r>
          </a:p>
        </p:txBody>
      </p:sp>
      <p:sp>
        <p:nvSpPr>
          <p:cNvPr id="21507" name="Content Placeholder 2">
            <a:extLst>
              <a:ext uri="{FF2B5EF4-FFF2-40B4-BE49-F238E27FC236}">
                <a16:creationId xmlns:a16="http://schemas.microsoft.com/office/drawing/2014/main" id="{ADF75D72-C6DF-5289-D3DD-A33009D647CF}"/>
              </a:ext>
            </a:extLst>
          </p:cNvPr>
          <p:cNvSpPr>
            <a:spLocks noGrp="1" noChangeArrowheads="1"/>
          </p:cNvSpPr>
          <p:nvPr>
            <p:ph idx="1"/>
          </p:nvPr>
        </p:nvSpPr>
        <p:spPr/>
        <p:txBody>
          <a:bodyPr/>
          <a:lstStyle/>
          <a:p>
            <a:r>
              <a:rPr lang="en-US" altLang="en-US" dirty="0"/>
              <a:t>As We are having subject of IoT Security and forensics , I have decided to develop some practical prototype on inspiration of this.</a:t>
            </a:r>
          </a:p>
          <a:p>
            <a:r>
              <a:rPr lang="en-US" altLang="en-US" dirty="0"/>
              <a:t>We can make use of blockchain in cloud to cross verify the integrity of the data even more better .</a:t>
            </a:r>
          </a:p>
          <a:p>
            <a:endParaRPr lang="en-US" altLang="en-US" dirty="0"/>
          </a:p>
        </p:txBody>
      </p:sp>
      <p:sp>
        <p:nvSpPr>
          <p:cNvPr id="21508" name="Date Placeholder 3">
            <a:extLst>
              <a:ext uri="{FF2B5EF4-FFF2-40B4-BE49-F238E27FC236}">
                <a16:creationId xmlns:a16="http://schemas.microsoft.com/office/drawing/2014/main" id="{442A612C-8C99-0244-22A8-241A08274F1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chemeClr val="bg1"/>
                </a:solidFill>
              </a:rPr>
              <a:t>June 2018</a:t>
            </a:r>
          </a:p>
        </p:txBody>
      </p:sp>
      <p:sp>
        <p:nvSpPr>
          <p:cNvPr id="21509" name="Slide Number Placeholder 4">
            <a:extLst>
              <a:ext uri="{FF2B5EF4-FFF2-40B4-BE49-F238E27FC236}">
                <a16:creationId xmlns:a16="http://schemas.microsoft.com/office/drawing/2014/main" id="{CB55D13F-CAA0-F75F-E121-180C1D2713CE}"/>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32D892-41EF-4437-AE7D-A5DD2DD4BCF6}" type="slidenum">
              <a:rPr lang="en-US" altLang="en-US" sz="1400" smtClean="0">
                <a:solidFill>
                  <a:schemeClr val="bg1"/>
                </a:solidFill>
              </a:rPr>
              <a:pPr>
                <a:spcBef>
                  <a:spcPct val="0"/>
                </a:spcBef>
                <a:buFontTx/>
                <a:buNone/>
              </a:pPr>
              <a:t>26</a:t>
            </a:fld>
            <a:endParaRPr lang="en-US" altLang="en-US" sz="140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406F85F-270C-F705-7A7D-2A3F460EAC3D}"/>
              </a:ext>
            </a:extLst>
          </p:cNvPr>
          <p:cNvSpPr>
            <a:spLocks noGrp="1" noChangeArrowheads="1"/>
          </p:cNvSpPr>
          <p:nvPr>
            <p:ph type="title"/>
          </p:nvPr>
        </p:nvSpPr>
        <p:spPr>
          <a:xfrm>
            <a:off x="685800" y="106363"/>
            <a:ext cx="7772400" cy="1143000"/>
          </a:xfrm>
        </p:spPr>
        <p:txBody>
          <a:bodyPr/>
          <a:lstStyle/>
          <a:p>
            <a:r>
              <a:rPr lang="en-US" altLang="en-US" sz="3200" i="1"/>
              <a:t>References</a:t>
            </a:r>
          </a:p>
        </p:txBody>
      </p:sp>
      <p:sp>
        <p:nvSpPr>
          <p:cNvPr id="22531" name="Content Placeholder 2">
            <a:extLst>
              <a:ext uri="{FF2B5EF4-FFF2-40B4-BE49-F238E27FC236}">
                <a16:creationId xmlns:a16="http://schemas.microsoft.com/office/drawing/2014/main" id="{E2B17E52-3959-C075-1D4A-9506CBACA232}"/>
              </a:ext>
            </a:extLst>
          </p:cNvPr>
          <p:cNvSpPr>
            <a:spLocks noGrp="1" noChangeArrowheads="1"/>
          </p:cNvSpPr>
          <p:nvPr>
            <p:ph idx="1"/>
          </p:nvPr>
        </p:nvSpPr>
        <p:spPr/>
        <p:txBody>
          <a:bodyPr/>
          <a:lstStyle/>
          <a:p>
            <a:endParaRPr lang="en-US" sz="1000" dirty="0"/>
          </a:p>
          <a:p>
            <a:endParaRPr lang="en-US" sz="1000" dirty="0"/>
          </a:p>
          <a:p>
            <a:endParaRPr lang="en-US" sz="1000" dirty="0"/>
          </a:p>
          <a:p>
            <a:r>
              <a:rPr lang="en-US" sz="800" dirty="0">
                <a:hlinkClick r:id="rId2"/>
              </a:rPr>
              <a:t>https://www.researchgate.net/publication/340098826_IoT_based_temperature_and_humidity_monitoring_framework</a:t>
            </a:r>
            <a:endParaRPr lang="en-US" sz="800" dirty="0"/>
          </a:p>
          <a:p>
            <a:r>
              <a:rPr lang="en-US" altLang="en-US" sz="800" dirty="0">
                <a:hlinkClick r:id="rId3"/>
              </a:rPr>
              <a:t>https://docs.google.com/document/d/1knZwl0SBSMllUHeFNlhxzhdCq-1CQcl8iQ5i_1UekxE/edit</a:t>
            </a:r>
            <a:endParaRPr lang="en-US" altLang="en-US" sz="800" dirty="0"/>
          </a:p>
          <a:p>
            <a:r>
              <a:rPr lang="en-US" altLang="en-US" sz="800" dirty="0"/>
              <a:t>https://deliverypdf.ssrn.com/delivery.php?ID=717095022119089098031005026000070081051000032009017018022010087078002095107120099096114009062024001033045119100108113101116120019081034007072117098097098115069080028018076078117069068101100067066098104104109094007090088121073086126096094126067074116001&amp;EXT=pdf&amp;INDEX=TRUE</a:t>
            </a:r>
          </a:p>
          <a:p>
            <a:r>
              <a:rPr lang="en-US" altLang="en-US" sz="800" dirty="0">
                <a:hlinkClick r:id="rId4"/>
              </a:rPr>
              <a:t>https://docs.google.com/document/d/1f15M7-GaNNKstUix4FVIpXwqx6gN925RzglCJ4W_b0s/edit</a:t>
            </a:r>
            <a:endParaRPr lang="en-US" altLang="en-US" sz="800" dirty="0"/>
          </a:p>
          <a:p>
            <a:r>
              <a:rPr lang="en-US" altLang="en-US" sz="1000" dirty="0">
                <a:hlinkClick r:id="rId5"/>
              </a:rPr>
              <a:t>https://www.researchgate.net/publication/265358889_Ultrasonic_Methods_for_Human_Motion_Detection</a:t>
            </a:r>
            <a:endParaRPr lang="en-US" altLang="en-US" sz="1000" dirty="0"/>
          </a:p>
          <a:p>
            <a:r>
              <a:rPr lang="en-US" altLang="en-US" sz="800" dirty="0">
                <a:hlinkClick r:id="rId6"/>
              </a:rPr>
              <a:t>https://docs.google.com/document/d/1eJS53EMJ81hwkd07iyLlQLc0JhySWiChc3OpT2vGLG0/edit</a:t>
            </a:r>
            <a:endParaRPr lang="en-US" altLang="en-US" sz="800" dirty="0"/>
          </a:p>
          <a:p>
            <a:r>
              <a:rPr lang="en-US" altLang="en-US" sz="1000" dirty="0">
                <a:hlinkClick r:id="rId7"/>
              </a:rPr>
              <a:t>https://www.ncbi.nlm.nih.gov/pmc/articles/PMC8467692/</a:t>
            </a:r>
            <a:endParaRPr lang="en-US" altLang="en-US" sz="800" dirty="0"/>
          </a:p>
          <a:p>
            <a:r>
              <a:rPr lang="en-US" altLang="en-US" sz="1000" dirty="0">
                <a:hlinkClick r:id="rId8"/>
              </a:rPr>
              <a:t>https://docs.google.com/document/d/1r2Gq11Ul_5L7tGk16nNP8dS8T45qAa4Uql7t5Ex9pVA/edit</a:t>
            </a:r>
            <a:endParaRPr lang="en-US" altLang="en-US" sz="1000" dirty="0"/>
          </a:p>
          <a:p>
            <a:endParaRPr lang="en-US" altLang="en-US" sz="1000" dirty="0"/>
          </a:p>
          <a:p>
            <a:endParaRPr lang="en-US" altLang="en-US" sz="800" dirty="0"/>
          </a:p>
          <a:p>
            <a:endParaRPr lang="en-US" altLang="en-US" sz="1000" dirty="0"/>
          </a:p>
          <a:p>
            <a:endParaRPr lang="en-US" altLang="en-US" sz="800" dirty="0"/>
          </a:p>
        </p:txBody>
      </p:sp>
      <p:sp>
        <p:nvSpPr>
          <p:cNvPr id="22532" name="Date Placeholder 3">
            <a:extLst>
              <a:ext uri="{FF2B5EF4-FFF2-40B4-BE49-F238E27FC236}">
                <a16:creationId xmlns:a16="http://schemas.microsoft.com/office/drawing/2014/main" id="{F038A74A-60C6-C12B-1257-46AE1C974F1B}"/>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dirty="0">
                <a:solidFill>
                  <a:srgbClr val="FFFFFF"/>
                </a:solidFill>
              </a:rPr>
              <a:t>June 2018</a:t>
            </a:r>
          </a:p>
        </p:txBody>
      </p:sp>
      <p:sp>
        <p:nvSpPr>
          <p:cNvPr id="22533" name="Slide Number Placeholder 4">
            <a:extLst>
              <a:ext uri="{FF2B5EF4-FFF2-40B4-BE49-F238E27FC236}">
                <a16:creationId xmlns:a16="http://schemas.microsoft.com/office/drawing/2014/main" id="{F6B616B9-D217-E886-C735-13CFED812731}"/>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568C35B-4C96-4DF8-8F97-F1E12E3031F6}" type="slidenum">
              <a:rPr lang="en-US" altLang="en-US" sz="1400" smtClean="0">
                <a:solidFill>
                  <a:srgbClr val="FFFFFF"/>
                </a:solidFill>
              </a:rPr>
              <a:pPr>
                <a:spcBef>
                  <a:spcPct val="0"/>
                </a:spcBef>
                <a:buFontTx/>
                <a:buNone/>
              </a:pPr>
              <a:t>27</a:t>
            </a:fld>
            <a:endParaRPr lang="en-US" altLang="en-US" sz="14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D1D4DADB-CDF4-0F00-6A0C-5544DA2D586B}"/>
              </a:ext>
            </a:extLst>
          </p:cNvPr>
          <p:cNvSpPr>
            <a:spLocks noGrp="1" noChangeArrowheads="1"/>
          </p:cNvSpPr>
          <p:nvPr>
            <p:ph type="title"/>
          </p:nvPr>
        </p:nvSpPr>
        <p:spPr>
          <a:xfrm>
            <a:off x="681318" y="76200"/>
            <a:ext cx="7772400" cy="1143000"/>
          </a:xfrm>
        </p:spPr>
        <p:txBody>
          <a:bodyPr/>
          <a:lstStyle/>
          <a:p>
            <a:r>
              <a:rPr lang="en-US" altLang="en-US" sz="3200" i="1" dirty="0"/>
              <a:t>Acknowledgements </a:t>
            </a:r>
            <a:br>
              <a:rPr lang="en-US" altLang="en-US" sz="3200" i="1" dirty="0"/>
            </a:br>
            <a:r>
              <a:rPr lang="en-US" altLang="en-US" sz="3200" i="1" dirty="0"/>
              <a:t>(Our Supporters)</a:t>
            </a:r>
          </a:p>
        </p:txBody>
      </p:sp>
      <p:sp>
        <p:nvSpPr>
          <p:cNvPr id="23555" name="Content Placeholder 2">
            <a:extLst>
              <a:ext uri="{FF2B5EF4-FFF2-40B4-BE49-F238E27FC236}">
                <a16:creationId xmlns:a16="http://schemas.microsoft.com/office/drawing/2014/main" id="{150580C4-F8FE-788A-34DE-104B983FEC88}"/>
              </a:ext>
            </a:extLst>
          </p:cNvPr>
          <p:cNvSpPr>
            <a:spLocks noGrp="1" noChangeArrowheads="1"/>
          </p:cNvSpPr>
          <p:nvPr>
            <p:ph idx="1"/>
          </p:nvPr>
        </p:nvSpPr>
        <p:spPr/>
        <p:txBody>
          <a:bodyPr/>
          <a:lstStyle/>
          <a:p>
            <a:r>
              <a:rPr lang="en-US" altLang="en-US" sz="1800" dirty="0"/>
              <a:t>School of Cyber Security and Digital Forensic , GN , IN</a:t>
            </a:r>
          </a:p>
          <a:p>
            <a:r>
              <a:rPr lang="en-US" altLang="en-US" sz="1800" dirty="0"/>
              <a:t>National Forensic Sciences University, INDIA</a:t>
            </a:r>
          </a:p>
          <a:p>
            <a:r>
              <a:rPr lang="en-US" altLang="en-US" sz="1800" dirty="0"/>
              <a:t>National Science Foundation Research </a:t>
            </a:r>
            <a:r>
              <a:rPr lang="en-US" altLang="en-US" sz="1800" dirty="0" err="1"/>
              <a:t>Experi</a:t>
            </a:r>
            <a:r>
              <a:rPr lang="en-US" altLang="en-US" sz="1800" dirty="0"/>
              <a:t> </a:t>
            </a:r>
            <a:r>
              <a:rPr lang="en-US" altLang="en-US" sz="1800" dirty="0" err="1"/>
              <a:t>ence</a:t>
            </a:r>
            <a:r>
              <a:rPr lang="en-US" altLang="en-US" sz="1800" dirty="0"/>
              <a:t> for Teachers</a:t>
            </a:r>
          </a:p>
          <a:p>
            <a:r>
              <a:rPr lang="en-US" altLang="en-US" sz="1800" dirty="0"/>
              <a:t>National Science Foundation Research Experience for Undergraduates</a:t>
            </a:r>
          </a:p>
          <a:p>
            <a:r>
              <a:rPr lang="en-US" altLang="en-US" sz="1800" dirty="0"/>
              <a:t>US Army’s Army Educational Opportunities Program High School Apprenticeship Program or Undergraduate Research Apprenticeship Program </a:t>
            </a:r>
          </a:p>
          <a:p>
            <a:endParaRPr lang="en-US" altLang="en-US" dirty="0"/>
          </a:p>
        </p:txBody>
      </p:sp>
      <p:sp>
        <p:nvSpPr>
          <p:cNvPr id="23556" name="Date Placeholder 3">
            <a:extLst>
              <a:ext uri="{FF2B5EF4-FFF2-40B4-BE49-F238E27FC236}">
                <a16:creationId xmlns:a16="http://schemas.microsoft.com/office/drawing/2014/main" id="{5D29796F-EDA2-667C-A08A-A68C45C6CEF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FF"/>
                </a:solidFill>
              </a:rPr>
              <a:t>June 2018</a:t>
            </a:r>
          </a:p>
        </p:txBody>
      </p:sp>
      <p:sp>
        <p:nvSpPr>
          <p:cNvPr id="23557" name="Slide Number Placeholder 4">
            <a:extLst>
              <a:ext uri="{FF2B5EF4-FFF2-40B4-BE49-F238E27FC236}">
                <a16:creationId xmlns:a16="http://schemas.microsoft.com/office/drawing/2014/main" id="{B7FF6489-291D-74EC-848C-55E3BD5E88F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A112F40-75FC-4311-A01F-EA9C75229BAB}" type="slidenum">
              <a:rPr lang="en-US" altLang="en-US" sz="1400" smtClean="0">
                <a:solidFill>
                  <a:srgbClr val="FFFFFF"/>
                </a:solidFill>
              </a:rPr>
              <a:pPr>
                <a:spcBef>
                  <a:spcPct val="0"/>
                </a:spcBef>
                <a:buFontTx/>
                <a:buNone/>
              </a:pPr>
              <a:t>28</a:t>
            </a:fld>
            <a:endParaRPr lang="en-US" altLang="en-US" sz="1400">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7980DD1-519C-C560-2559-4A9020DB140C}"/>
              </a:ext>
            </a:extLst>
          </p:cNvPr>
          <p:cNvSpPr>
            <a:spLocks noGrp="1" noChangeArrowheads="1"/>
          </p:cNvSpPr>
          <p:nvPr>
            <p:ph type="title"/>
          </p:nvPr>
        </p:nvSpPr>
        <p:spPr>
          <a:xfrm>
            <a:off x="718073" y="2253727"/>
            <a:ext cx="7772400" cy="1143000"/>
          </a:xfrm>
        </p:spPr>
        <p:txBody>
          <a:bodyPr/>
          <a:lstStyle/>
          <a:p>
            <a:r>
              <a:rPr lang="en-US" altLang="en-US" sz="3200" i="1" dirty="0"/>
              <a:t>Thank You from INDIA !</a:t>
            </a:r>
          </a:p>
        </p:txBody>
      </p:sp>
      <p:sp>
        <p:nvSpPr>
          <p:cNvPr id="24579" name="Date Placeholder 3">
            <a:extLst>
              <a:ext uri="{FF2B5EF4-FFF2-40B4-BE49-F238E27FC236}">
                <a16:creationId xmlns:a16="http://schemas.microsoft.com/office/drawing/2014/main" id="{5089F7A4-7B70-1881-E9C8-DDC9F636910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a:solidFill>
                  <a:srgbClr val="FFFFFF"/>
                </a:solidFill>
              </a:rPr>
              <a:t>June 2018</a:t>
            </a:r>
          </a:p>
        </p:txBody>
      </p:sp>
      <p:sp>
        <p:nvSpPr>
          <p:cNvPr id="24580" name="Slide Number Placeholder 4">
            <a:extLst>
              <a:ext uri="{FF2B5EF4-FFF2-40B4-BE49-F238E27FC236}">
                <a16:creationId xmlns:a16="http://schemas.microsoft.com/office/drawing/2014/main" id="{66A2585E-2982-3188-20B0-25708D05EEA2}"/>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99EC7C7-FCC1-4794-9478-F4CF7CF837B7}" type="slidenum">
              <a:rPr lang="en-US" altLang="en-US" sz="1400" smtClean="0">
                <a:solidFill>
                  <a:srgbClr val="FFFFFF"/>
                </a:solidFill>
              </a:rPr>
              <a:pPr>
                <a:spcBef>
                  <a:spcPct val="0"/>
                </a:spcBef>
                <a:buFontTx/>
                <a:buNone/>
              </a:pPr>
              <a:t>29</a:t>
            </a:fld>
            <a:endParaRPr lang="en-US" altLang="en-US" sz="1400">
              <a:solidFill>
                <a:srgbClr val="FFFFFF"/>
              </a:solidFill>
            </a:endParaRPr>
          </a:p>
        </p:txBody>
      </p:sp>
      <p:sp>
        <p:nvSpPr>
          <p:cNvPr id="5" name="Title 1">
            <a:extLst>
              <a:ext uri="{FF2B5EF4-FFF2-40B4-BE49-F238E27FC236}">
                <a16:creationId xmlns:a16="http://schemas.microsoft.com/office/drawing/2014/main" id="{A1FCE51E-82E6-5B79-754A-C688EEBB25B4}"/>
              </a:ext>
            </a:extLst>
          </p:cNvPr>
          <p:cNvSpPr txBox="1">
            <a:spLocks noChangeArrowheads="1"/>
          </p:cNvSpPr>
          <p:nvPr/>
        </p:nvSpPr>
        <p:spPr bwMode="auto">
          <a:xfrm>
            <a:off x="685800" y="3886200"/>
            <a:ext cx="7772400" cy="1485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a:lstStyle>
          <a:p>
            <a:r>
              <a:rPr lang="en-US" altLang="en-US" sz="1500" b="1" i="1" dirty="0"/>
              <a:t>Pradip Rabari</a:t>
            </a:r>
          </a:p>
          <a:p>
            <a:r>
              <a:rPr lang="en-US" altLang="en-US" sz="1500" b="1" i="1" dirty="0"/>
              <a:t>M.Sc.(Cyber Security)</a:t>
            </a:r>
          </a:p>
          <a:p>
            <a:r>
              <a:rPr lang="en-US" altLang="en-US" sz="1500" b="1" i="1" dirty="0"/>
              <a:t>NFSU</a:t>
            </a:r>
          </a:p>
          <a:p>
            <a:r>
              <a:rPr lang="en-US" altLang="en-US" sz="1500" b="1" i="1" dirty="0"/>
              <a:t>INDIA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3</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Background</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838200" y="1524000"/>
            <a:ext cx="7620000" cy="1938992"/>
          </a:xfrm>
          <a:prstGeom prst="rect">
            <a:avLst/>
          </a:prstGeom>
          <a:noFill/>
        </p:spPr>
        <p:txBody>
          <a:bodyPr>
            <a:spAutoFit/>
          </a:bodyPr>
          <a:lstStyle/>
          <a:p>
            <a:pPr>
              <a:defRPr/>
            </a:pPr>
            <a:r>
              <a:rPr lang="en-US" dirty="0"/>
              <a:t>Explain:</a:t>
            </a:r>
          </a:p>
          <a:p>
            <a:pPr marL="342900" indent="-342900">
              <a:buFont typeface="Arial" panose="020B0604020202020204" pitchFamily="34" charset="0"/>
              <a:buChar char="•"/>
              <a:defRPr/>
            </a:pPr>
            <a:r>
              <a:rPr lang="en-US" dirty="0"/>
              <a:t>A Crime happened at </a:t>
            </a:r>
            <a:r>
              <a:rPr lang="en-US" dirty="0" err="1"/>
              <a:t>Hed</a:t>
            </a:r>
            <a:r>
              <a:rPr lang="en-US" dirty="0"/>
              <a:t> </a:t>
            </a:r>
            <a:r>
              <a:rPr lang="en-US" dirty="0" err="1"/>
              <a:t>Oythi</a:t>
            </a:r>
            <a:r>
              <a:rPr lang="en-US" dirty="0"/>
              <a:t> Night club at Mawrth </a:t>
            </a:r>
            <a:r>
              <a:rPr lang="en-US" dirty="0" err="1"/>
              <a:t>Vallis</a:t>
            </a:r>
            <a:r>
              <a:rPr lang="en-US" dirty="0"/>
              <a:t> .</a:t>
            </a:r>
          </a:p>
          <a:p>
            <a:pPr marL="342900" indent="-342900">
              <a:buFont typeface="Arial" panose="020B0604020202020204" pitchFamily="34" charset="0"/>
              <a:buChar char="•"/>
              <a:defRPr/>
            </a:pPr>
            <a:r>
              <a:rPr lang="en-US" dirty="0"/>
              <a:t>It was a shooting scene where 1 Person was dead with gunshot . </a:t>
            </a:r>
          </a:p>
        </p:txBody>
      </p:sp>
      <p:pic>
        <p:nvPicPr>
          <p:cNvPr id="4" name="Picture 3" descr="A person holding a cell phone&#10;&#10;Description automatically generated">
            <a:extLst>
              <a:ext uri="{FF2B5EF4-FFF2-40B4-BE49-F238E27FC236}">
                <a16:creationId xmlns:a16="http://schemas.microsoft.com/office/drawing/2014/main" id="{72AFF66A-E6FB-ED2B-6058-B974787E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093660"/>
            <a:ext cx="3276600" cy="3276600"/>
          </a:xfrm>
          <a:prstGeom prst="rect">
            <a:avLst/>
          </a:prstGeom>
        </p:spPr>
      </p:pic>
    </p:spTree>
    <p:extLst>
      <p:ext uri="{BB962C8B-B14F-4D97-AF65-F5344CB8AC3E}">
        <p14:creationId xmlns:p14="http://schemas.microsoft.com/office/powerpoint/2010/main" val="3199688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4</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Background</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838200" y="1524000"/>
            <a:ext cx="7620000" cy="1569660"/>
          </a:xfrm>
          <a:prstGeom prst="rect">
            <a:avLst/>
          </a:prstGeom>
          <a:noFill/>
        </p:spPr>
        <p:txBody>
          <a:bodyPr>
            <a:spAutoFit/>
          </a:bodyPr>
          <a:lstStyle/>
          <a:p>
            <a:pPr>
              <a:defRPr/>
            </a:pPr>
            <a:r>
              <a:rPr lang="en-US" dirty="0"/>
              <a:t>Explain:</a:t>
            </a:r>
          </a:p>
          <a:p>
            <a:pPr marL="342900" indent="-342900">
              <a:buFont typeface="Arial" panose="020B0604020202020204" pitchFamily="34" charset="0"/>
              <a:buChar char="•"/>
              <a:defRPr/>
            </a:pPr>
            <a:r>
              <a:rPr lang="en-US" dirty="0"/>
              <a:t>The suspect shooter was a rich businessman’s son who has many contacts in the area and the nearby police stations !</a:t>
            </a:r>
          </a:p>
        </p:txBody>
      </p:sp>
      <p:pic>
        <p:nvPicPr>
          <p:cNvPr id="4" name="Picture 3" descr="A person holding a cell phone&#10;&#10;Description automatically generated">
            <a:extLst>
              <a:ext uri="{FF2B5EF4-FFF2-40B4-BE49-F238E27FC236}">
                <a16:creationId xmlns:a16="http://schemas.microsoft.com/office/drawing/2014/main" id="{72AFF66A-E6FB-ED2B-6058-B974787E52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620" y="3117940"/>
            <a:ext cx="3276600" cy="3276600"/>
          </a:xfrm>
          <a:prstGeom prst="rect">
            <a:avLst/>
          </a:prstGeom>
        </p:spPr>
      </p:pic>
      <p:sp>
        <p:nvSpPr>
          <p:cNvPr id="3" name="TextBox 2">
            <a:extLst>
              <a:ext uri="{FF2B5EF4-FFF2-40B4-BE49-F238E27FC236}">
                <a16:creationId xmlns:a16="http://schemas.microsoft.com/office/drawing/2014/main" id="{F81F57B3-1CB4-E6CB-CE65-66C2D06B45FD}"/>
              </a:ext>
            </a:extLst>
          </p:cNvPr>
          <p:cNvSpPr txBox="1"/>
          <p:nvPr/>
        </p:nvSpPr>
        <p:spPr>
          <a:xfrm>
            <a:off x="685800" y="3149770"/>
            <a:ext cx="4191000" cy="3046988"/>
          </a:xfrm>
          <a:prstGeom prst="rect">
            <a:avLst/>
          </a:prstGeom>
          <a:noFill/>
        </p:spPr>
        <p:txBody>
          <a:bodyPr wrap="square">
            <a:spAutoFit/>
          </a:bodyPr>
          <a:lstStyle/>
          <a:p>
            <a:pPr>
              <a:defRPr/>
            </a:pPr>
            <a:r>
              <a:rPr lang="en-US" dirty="0"/>
              <a:t>Explain:</a:t>
            </a:r>
          </a:p>
          <a:p>
            <a:pPr marL="342900" indent="-342900">
              <a:buFont typeface="Arial" panose="020B0604020202020204" pitchFamily="34" charset="0"/>
              <a:buChar char="•"/>
              <a:defRPr/>
            </a:pPr>
            <a:r>
              <a:rPr lang="en-US" dirty="0"/>
              <a:t>The rich businessman contacted the nearby police station’s head about the incident and tell him to coverup the evidence (Bullet , CCTV Video camera Footage) with some bribe.</a:t>
            </a:r>
          </a:p>
        </p:txBody>
      </p:sp>
    </p:spTree>
    <p:extLst>
      <p:ext uri="{BB962C8B-B14F-4D97-AF65-F5344CB8AC3E}">
        <p14:creationId xmlns:p14="http://schemas.microsoft.com/office/powerpoint/2010/main" val="314260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5</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Background</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838200" y="1524000"/>
            <a:ext cx="7620000" cy="1569660"/>
          </a:xfrm>
          <a:prstGeom prst="rect">
            <a:avLst/>
          </a:prstGeom>
          <a:noFill/>
        </p:spPr>
        <p:txBody>
          <a:bodyPr>
            <a:spAutoFit/>
          </a:bodyPr>
          <a:lstStyle/>
          <a:p>
            <a:pPr>
              <a:defRPr/>
            </a:pPr>
            <a:r>
              <a:rPr lang="en-US" dirty="0"/>
              <a:t>Explain:</a:t>
            </a:r>
          </a:p>
          <a:p>
            <a:pPr marL="342900" indent="-342900">
              <a:buFont typeface="Arial" panose="020B0604020202020204" pitchFamily="34" charset="0"/>
              <a:buChar char="•"/>
              <a:defRPr/>
            </a:pPr>
            <a:r>
              <a:rPr lang="en-US" dirty="0"/>
              <a:t>But Because of the new protocol POLICE has to call forensic team first to collect the evidences from the crime scene !</a:t>
            </a:r>
          </a:p>
        </p:txBody>
      </p:sp>
      <p:pic>
        <p:nvPicPr>
          <p:cNvPr id="4" name="Picture 3">
            <a:extLst>
              <a:ext uri="{FF2B5EF4-FFF2-40B4-BE49-F238E27FC236}">
                <a16:creationId xmlns:a16="http://schemas.microsoft.com/office/drawing/2014/main" id="{72AFF66A-E6FB-ED2B-6058-B974787E52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63620" y="3117940"/>
            <a:ext cx="3276600" cy="3276600"/>
          </a:xfrm>
          <a:prstGeom prst="rect">
            <a:avLst/>
          </a:prstGeom>
        </p:spPr>
      </p:pic>
      <p:sp>
        <p:nvSpPr>
          <p:cNvPr id="3" name="TextBox 2">
            <a:extLst>
              <a:ext uri="{FF2B5EF4-FFF2-40B4-BE49-F238E27FC236}">
                <a16:creationId xmlns:a16="http://schemas.microsoft.com/office/drawing/2014/main" id="{F81F57B3-1CB4-E6CB-CE65-66C2D06B45FD}"/>
              </a:ext>
            </a:extLst>
          </p:cNvPr>
          <p:cNvSpPr txBox="1"/>
          <p:nvPr/>
        </p:nvSpPr>
        <p:spPr>
          <a:xfrm>
            <a:off x="838200" y="2603484"/>
            <a:ext cx="4191000" cy="4154984"/>
          </a:xfrm>
          <a:prstGeom prst="rect">
            <a:avLst/>
          </a:prstGeom>
          <a:noFill/>
        </p:spPr>
        <p:txBody>
          <a:bodyPr wrap="square">
            <a:spAutoFit/>
          </a:bodyPr>
          <a:lstStyle/>
          <a:p>
            <a:pPr>
              <a:defRPr/>
            </a:pPr>
            <a:endParaRPr lang="en-US" dirty="0"/>
          </a:p>
          <a:p>
            <a:pPr marL="342900" indent="-342900">
              <a:buFont typeface="Arial" panose="020B0604020202020204" pitchFamily="34" charset="0"/>
              <a:buChar char="•"/>
              <a:defRPr/>
            </a:pPr>
            <a:r>
              <a:rPr lang="en-US" dirty="0"/>
              <a:t>Forensic team collected evidences like,</a:t>
            </a:r>
          </a:p>
          <a:p>
            <a:pPr marL="342900" indent="-342900">
              <a:buFont typeface="Arial" panose="020B0604020202020204" pitchFamily="34" charset="0"/>
              <a:buChar char="•"/>
              <a:defRPr/>
            </a:pPr>
            <a:r>
              <a:rPr lang="en-US" dirty="0"/>
              <a:t>Bullet</a:t>
            </a:r>
          </a:p>
          <a:p>
            <a:pPr marL="342900" indent="-342900">
              <a:buFont typeface="Arial" panose="020B0604020202020204" pitchFamily="34" charset="0"/>
              <a:buChar char="•"/>
              <a:defRPr/>
            </a:pPr>
            <a:r>
              <a:rPr lang="en-US" dirty="0"/>
              <a:t>Blooded Shirt</a:t>
            </a:r>
          </a:p>
          <a:p>
            <a:pPr marL="342900" indent="-342900">
              <a:buFont typeface="Arial" panose="020B0604020202020204" pitchFamily="34" charset="0"/>
              <a:buChar char="•"/>
              <a:defRPr/>
            </a:pPr>
            <a:r>
              <a:rPr lang="en-US" dirty="0"/>
              <a:t>Teared Pants</a:t>
            </a:r>
          </a:p>
          <a:p>
            <a:pPr marL="342900" indent="-342900">
              <a:buFont typeface="Arial" panose="020B0604020202020204" pitchFamily="34" charset="0"/>
              <a:buChar char="•"/>
              <a:defRPr/>
            </a:pPr>
            <a:r>
              <a:rPr lang="en-US" dirty="0"/>
              <a:t>Saliva for drug test</a:t>
            </a:r>
          </a:p>
          <a:p>
            <a:pPr marL="342900" indent="-342900">
              <a:buFont typeface="Arial" panose="020B0604020202020204" pitchFamily="34" charset="0"/>
              <a:buChar char="•"/>
              <a:defRPr/>
            </a:pPr>
            <a:r>
              <a:rPr lang="en-US" dirty="0"/>
              <a:t>Pictures of Dead body from many angles</a:t>
            </a:r>
          </a:p>
          <a:p>
            <a:pPr marL="342900" indent="-342900">
              <a:buFont typeface="Arial" panose="020B0604020202020204" pitchFamily="34" charset="0"/>
              <a:buChar char="•"/>
              <a:defRPr/>
            </a:pPr>
            <a:r>
              <a:rPr lang="en-US" dirty="0"/>
              <a:t> CCTV Footage</a:t>
            </a:r>
          </a:p>
          <a:p>
            <a:pPr marL="342900" indent="-342900">
              <a:buFont typeface="Arial" panose="020B0604020202020204" pitchFamily="34" charset="0"/>
              <a:buChar char="•"/>
              <a:defRPr/>
            </a:pPr>
            <a:r>
              <a:rPr lang="en-US" dirty="0"/>
              <a:t>Drink sample</a:t>
            </a:r>
          </a:p>
        </p:txBody>
      </p:sp>
    </p:spTree>
    <p:extLst>
      <p:ext uri="{BB962C8B-B14F-4D97-AF65-F5344CB8AC3E}">
        <p14:creationId xmlns:p14="http://schemas.microsoft.com/office/powerpoint/2010/main" val="356653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6</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Background</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788541" y="1694489"/>
            <a:ext cx="7620000" cy="461665"/>
          </a:xfrm>
          <a:prstGeom prst="rect">
            <a:avLst/>
          </a:prstGeom>
          <a:noFill/>
        </p:spPr>
        <p:txBody>
          <a:bodyPr>
            <a:spAutoFit/>
          </a:bodyPr>
          <a:lstStyle/>
          <a:p>
            <a:pPr>
              <a:defRPr/>
            </a:pPr>
            <a:r>
              <a:rPr lang="en-US" dirty="0"/>
              <a:t>Explain:</a:t>
            </a:r>
          </a:p>
        </p:txBody>
      </p:sp>
      <p:pic>
        <p:nvPicPr>
          <p:cNvPr id="4" name="Picture 3">
            <a:extLst>
              <a:ext uri="{FF2B5EF4-FFF2-40B4-BE49-F238E27FC236}">
                <a16:creationId xmlns:a16="http://schemas.microsoft.com/office/drawing/2014/main" id="{72AFF66A-E6FB-ED2B-6058-B974787E52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63620" y="3117940"/>
            <a:ext cx="3276600" cy="3276600"/>
          </a:xfrm>
          <a:prstGeom prst="rect">
            <a:avLst/>
          </a:prstGeom>
        </p:spPr>
      </p:pic>
      <p:sp>
        <p:nvSpPr>
          <p:cNvPr id="3" name="TextBox 2">
            <a:extLst>
              <a:ext uri="{FF2B5EF4-FFF2-40B4-BE49-F238E27FC236}">
                <a16:creationId xmlns:a16="http://schemas.microsoft.com/office/drawing/2014/main" id="{F81F57B3-1CB4-E6CB-CE65-66C2D06B45FD}"/>
              </a:ext>
            </a:extLst>
          </p:cNvPr>
          <p:cNvSpPr txBox="1"/>
          <p:nvPr/>
        </p:nvSpPr>
        <p:spPr>
          <a:xfrm>
            <a:off x="779979" y="2294980"/>
            <a:ext cx="4191000" cy="4154984"/>
          </a:xfrm>
          <a:prstGeom prst="rect">
            <a:avLst/>
          </a:prstGeom>
          <a:noFill/>
        </p:spPr>
        <p:txBody>
          <a:bodyPr wrap="square">
            <a:spAutoFit/>
          </a:bodyPr>
          <a:lstStyle/>
          <a:p>
            <a:pPr>
              <a:defRPr/>
            </a:pPr>
            <a:endParaRPr lang="en-US" dirty="0"/>
          </a:p>
          <a:p>
            <a:pPr marL="342900" indent="-342900">
              <a:buFont typeface="Arial" panose="020B0604020202020204" pitchFamily="34" charset="0"/>
              <a:buChar char="•"/>
              <a:defRPr/>
            </a:pPr>
            <a:r>
              <a:rPr lang="en-US" dirty="0"/>
              <a:t>After Evidence Collection forensic team put all the collected evidence in a normal looking evidence box and seal it .</a:t>
            </a:r>
          </a:p>
          <a:p>
            <a:pPr marL="342900" indent="-342900">
              <a:buFont typeface="Arial" panose="020B0604020202020204" pitchFamily="34" charset="0"/>
              <a:buChar char="•"/>
              <a:defRPr/>
            </a:pPr>
            <a:r>
              <a:rPr lang="en-US" dirty="0"/>
              <a:t>Then They started making the log book of the evidence box and it’s items from crime scene to handing over it to the I.O. from police .</a:t>
            </a:r>
          </a:p>
        </p:txBody>
      </p:sp>
    </p:spTree>
    <p:extLst>
      <p:ext uri="{BB962C8B-B14F-4D97-AF65-F5344CB8AC3E}">
        <p14:creationId xmlns:p14="http://schemas.microsoft.com/office/powerpoint/2010/main" val="55438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7</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Background</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838200" y="1524000"/>
            <a:ext cx="7620000" cy="1569660"/>
          </a:xfrm>
          <a:prstGeom prst="rect">
            <a:avLst/>
          </a:prstGeom>
          <a:noFill/>
        </p:spPr>
        <p:txBody>
          <a:bodyPr>
            <a:spAutoFit/>
          </a:bodyPr>
          <a:lstStyle/>
          <a:p>
            <a:pPr>
              <a:defRPr/>
            </a:pPr>
            <a:r>
              <a:rPr lang="en-US" dirty="0"/>
              <a:t>Explain:</a:t>
            </a:r>
          </a:p>
          <a:p>
            <a:pPr marL="342900" indent="-342900">
              <a:buFont typeface="Arial" panose="020B0604020202020204" pitchFamily="34" charset="0"/>
              <a:buChar char="•"/>
              <a:defRPr/>
            </a:pPr>
            <a:r>
              <a:rPr lang="en-US" dirty="0"/>
              <a:t>This the I.O. who got bribe from that businessman .</a:t>
            </a:r>
          </a:p>
          <a:p>
            <a:pPr marL="342900" indent="-342900">
              <a:buFont typeface="Arial" panose="020B0604020202020204" pitchFamily="34" charset="0"/>
              <a:buChar char="•"/>
              <a:defRPr/>
            </a:pPr>
            <a:r>
              <a:rPr lang="en-US" dirty="0"/>
              <a:t>He put the evidence box in the police car and start headed to the nearest FSL to submit the evidences !</a:t>
            </a:r>
          </a:p>
        </p:txBody>
      </p:sp>
      <p:pic>
        <p:nvPicPr>
          <p:cNvPr id="4" name="Picture 3">
            <a:extLst>
              <a:ext uri="{FF2B5EF4-FFF2-40B4-BE49-F238E27FC236}">
                <a16:creationId xmlns:a16="http://schemas.microsoft.com/office/drawing/2014/main" id="{72AFF66A-E6FB-ED2B-6058-B974787E520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63620" y="3117940"/>
            <a:ext cx="3276600" cy="3276600"/>
          </a:xfrm>
          <a:prstGeom prst="rect">
            <a:avLst/>
          </a:prstGeom>
        </p:spPr>
      </p:pic>
      <p:sp>
        <p:nvSpPr>
          <p:cNvPr id="3" name="TextBox 2">
            <a:extLst>
              <a:ext uri="{FF2B5EF4-FFF2-40B4-BE49-F238E27FC236}">
                <a16:creationId xmlns:a16="http://schemas.microsoft.com/office/drawing/2014/main" id="{F81F57B3-1CB4-E6CB-CE65-66C2D06B45FD}"/>
              </a:ext>
            </a:extLst>
          </p:cNvPr>
          <p:cNvSpPr txBox="1"/>
          <p:nvPr/>
        </p:nvSpPr>
        <p:spPr>
          <a:xfrm>
            <a:off x="838200" y="2719202"/>
            <a:ext cx="4325420" cy="4070345"/>
          </a:xfrm>
          <a:prstGeom prst="rect">
            <a:avLst/>
          </a:prstGeom>
          <a:noFill/>
        </p:spPr>
        <p:txBody>
          <a:bodyPr wrap="square">
            <a:spAutoFit/>
          </a:bodyPr>
          <a:lstStyle/>
          <a:p>
            <a:pPr>
              <a:defRPr/>
            </a:pPr>
            <a:endParaRPr lang="en-US" sz="2350" dirty="0"/>
          </a:p>
          <a:p>
            <a:pPr marL="342900" indent="-342900">
              <a:buFont typeface="Arial" panose="020B0604020202020204" pitchFamily="34" charset="0"/>
              <a:buChar char="•"/>
              <a:defRPr/>
            </a:pPr>
            <a:r>
              <a:rPr lang="en-US" sz="2350" dirty="0"/>
              <a:t>In Transit the  I.O. know the trick to open that box so , He Started open that box removed those bullet and one of the CCTV disk !</a:t>
            </a:r>
          </a:p>
          <a:p>
            <a:pPr marL="342900" indent="-342900">
              <a:buFont typeface="Arial" panose="020B0604020202020204" pitchFamily="34" charset="0"/>
              <a:buChar char="•"/>
              <a:defRPr/>
            </a:pPr>
            <a:r>
              <a:rPr lang="en-US" sz="2350" dirty="0"/>
              <a:t>He again seals out the packages as it never opened before !</a:t>
            </a:r>
          </a:p>
          <a:p>
            <a:pPr marL="342900" indent="-342900">
              <a:buFont typeface="Arial" panose="020B0604020202020204" pitchFamily="34" charset="0"/>
              <a:buChar char="•"/>
              <a:defRPr/>
            </a:pPr>
            <a:r>
              <a:rPr lang="en-US" sz="2350" dirty="0"/>
              <a:t>He went to submit the Box to FSL where he had a person who handled the further things! </a:t>
            </a:r>
          </a:p>
        </p:txBody>
      </p:sp>
    </p:spTree>
    <p:extLst>
      <p:ext uri="{BB962C8B-B14F-4D97-AF65-F5344CB8AC3E}">
        <p14:creationId xmlns:p14="http://schemas.microsoft.com/office/powerpoint/2010/main" val="952528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8</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Problem Statement / Loop Holes</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838200" y="1524000"/>
            <a:ext cx="7620000" cy="4893647"/>
          </a:xfrm>
          <a:prstGeom prst="rect">
            <a:avLst/>
          </a:prstGeom>
          <a:noFill/>
        </p:spPr>
        <p:txBody>
          <a:bodyPr>
            <a:spAutoFit/>
          </a:bodyPr>
          <a:lstStyle/>
          <a:p>
            <a:pPr>
              <a:defRPr/>
            </a:pPr>
            <a:r>
              <a:rPr lang="en-US" dirty="0"/>
              <a:t>Explain;</a:t>
            </a:r>
          </a:p>
          <a:p>
            <a:pPr marL="342900" indent="-342900">
              <a:buFont typeface="Arial" panose="020B0604020202020204" pitchFamily="34" charset="0"/>
              <a:buChar char="•"/>
              <a:defRPr/>
            </a:pPr>
            <a:r>
              <a:rPr lang="en-US" dirty="0"/>
              <a:t>It’s all about making people/law enforcement accountable for their action which directly indirectly affect third party’s value and their life.</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Crime Scene management got advanced with numerous technologies to collect evidences!</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r>
              <a:rPr lang="en-US" dirty="0"/>
              <a:t>Forensic laboratories got advanced with </a:t>
            </a:r>
            <a:r>
              <a:rPr lang="en-US" dirty="0" err="1"/>
              <a:t>HIGH-Tech</a:t>
            </a:r>
            <a:r>
              <a:rPr lang="en-US" dirty="0"/>
              <a:t> tools to find every single clue!</a:t>
            </a:r>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a:p>
            <a:pPr marL="342900" indent="-342900">
              <a:buFont typeface="Arial" panose="020B0604020202020204" pitchFamily="34" charset="0"/>
              <a:buChar char="•"/>
              <a:defRPr/>
            </a:pPr>
            <a:endParaRPr lang="en-US" dirty="0"/>
          </a:p>
        </p:txBody>
      </p:sp>
    </p:spTree>
    <p:extLst>
      <p:ext uri="{BB962C8B-B14F-4D97-AF65-F5344CB8AC3E}">
        <p14:creationId xmlns:p14="http://schemas.microsoft.com/office/powerpoint/2010/main" val="232989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21A453F6-D86C-BBFE-E668-FB41AD0CBF8D}"/>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BCD7C5D-284E-4EF4-B8BC-908D953FFAAF}" type="slidenum">
              <a:rPr lang="en-US" altLang="en-US" sz="1400" smtClean="0"/>
              <a:pPr>
                <a:spcBef>
                  <a:spcPct val="0"/>
                </a:spcBef>
                <a:buFontTx/>
                <a:buNone/>
              </a:pPr>
              <a:t>9</a:t>
            </a:fld>
            <a:endParaRPr lang="en-US" altLang="en-US" sz="1400"/>
          </a:p>
        </p:txBody>
      </p:sp>
      <p:sp>
        <p:nvSpPr>
          <p:cNvPr id="6147" name="Rectangle 3">
            <a:extLst>
              <a:ext uri="{FF2B5EF4-FFF2-40B4-BE49-F238E27FC236}">
                <a16:creationId xmlns:a16="http://schemas.microsoft.com/office/drawing/2014/main" id="{220D1D90-A598-EEE7-4B53-0F166FBCF893}"/>
              </a:ext>
            </a:extLst>
          </p:cNvPr>
          <p:cNvSpPr>
            <a:spLocks noGrp="1" noChangeArrowheads="1"/>
          </p:cNvSpPr>
          <p:nvPr>
            <p:ph type="body" idx="1"/>
          </p:nvPr>
        </p:nvSpPr>
        <p:spPr>
          <a:xfrm>
            <a:off x="685800" y="228600"/>
            <a:ext cx="7772400" cy="914400"/>
          </a:xfrm>
        </p:spPr>
        <p:txBody>
          <a:bodyPr/>
          <a:lstStyle/>
          <a:p>
            <a:pPr algn="ctr">
              <a:buFontTx/>
              <a:buNone/>
            </a:pPr>
            <a:r>
              <a:rPr lang="en-AU" altLang="en-US" i="1" dirty="0"/>
              <a:t>Problem Statement / Loop Holes</a:t>
            </a:r>
            <a:endParaRPr lang="en-AU" altLang="en-US" dirty="0"/>
          </a:p>
        </p:txBody>
      </p:sp>
      <p:sp>
        <p:nvSpPr>
          <p:cNvPr id="2" name="TextBox 1">
            <a:extLst>
              <a:ext uri="{FF2B5EF4-FFF2-40B4-BE49-F238E27FC236}">
                <a16:creationId xmlns:a16="http://schemas.microsoft.com/office/drawing/2014/main" id="{48A3E780-918B-EB54-9A1D-3586B9A4E07C}"/>
              </a:ext>
            </a:extLst>
          </p:cNvPr>
          <p:cNvSpPr txBox="1"/>
          <p:nvPr/>
        </p:nvSpPr>
        <p:spPr>
          <a:xfrm>
            <a:off x="838200" y="1524000"/>
            <a:ext cx="7620000" cy="3416320"/>
          </a:xfrm>
          <a:prstGeom prst="rect">
            <a:avLst/>
          </a:prstGeom>
          <a:noFill/>
        </p:spPr>
        <p:txBody>
          <a:bodyPr>
            <a:spAutoFit/>
          </a:bodyPr>
          <a:lstStyle/>
          <a:p>
            <a:pPr algn="ctr">
              <a:defRPr/>
            </a:pPr>
            <a:r>
              <a:rPr lang="en-US" dirty="0"/>
              <a:t>BUT</a:t>
            </a:r>
          </a:p>
          <a:p>
            <a:pPr algn="ctr">
              <a:defRPr/>
            </a:pPr>
            <a:r>
              <a:rPr lang="en-US" dirty="0"/>
              <a:t>WHAT IF THE EVIDENCE YOU COLLECTED AND THE EVIDENCE YOU ANALYZED IN THE LAB ARE DIFFERENT/ALTERED !!??</a:t>
            </a:r>
          </a:p>
          <a:p>
            <a:pPr algn="ctr">
              <a:defRPr/>
            </a:pPr>
            <a:endParaRPr lang="en-US" dirty="0"/>
          </a:p>
          <a:p>
            <a:pPr algn="ctr">
              <a:defRPr/>
            </a:pPr>
            <a:r>
              <a:rPr lang="en-US" dirty="0"/>
              <a:t>WHERE IT CAN HAPPEN?</a:t>
            </a:r>
          </a:p>
          <a:p>
            <a:pPr algn="ctr">
              <a:defRPr/>
            </a:pPr>
            <a:endParaRPr lang="en-US" dirty="0"/>
          </a:p>
          <a:p>
            <a:pPr algn="ctr">
              <a:defRPr/>
            </a:pPr>
            <a:r>
              <a:rPr lang="en-US" dirty="0"/>
              <a:t>IN TRANSIT   ,    RIGHT !!!</a:t>
            </a:r>
          </a:p>
          <a:p>
            <a:pPr algn="ctr">
              <a:defRPr/>
            </a:pPr>
            <a:endParaRPr lang="en-US" dirty="0"/>
          </a:p>
        </p:txBody>
      </p:sp>
    </p:spTree>
    <p:extLst>
      <p:ext uri="{BB962C8B-B14F-4D97-AF65-F5344CB8AC3E}">
        <p14:creationId xmlns:p14="http://schemas.microsoft.com/office/powerpoint/2010/main" val="3890095198"/>
      </p:ext>
    </p:extLst>
  </p:cSld>
  <p:clrMapOvr>
    <a:masterClrMapping/>
  </p:clrMapOvr>
</p:sld>
</file>

<file path=ppt/theme/theme1.xml><?xml version="1.0" encoding="utf-8"?>
<a:theme xmlns:a="http://schemas.openxmlformats.org/drawingml/2006/main" name="Blank Presentation.pot">
  <a:themeElements>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po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3606</TotalTime>
  <Words>1928</Words>
  <Application>Microsoft Office PowerPoint</Application>
  <PresentationFormat>On-screen Show (4:3)</PresentationFormat>
  <Paragraphs>237</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Times New Roman</vt:lpstr>
      <vt:lpstr>Arial</vt:lpstr>
      <vt:lpstr>Blank Presentation.pot</vt:lpstr>
      <vt:lpstr>Research Presentation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Research Questions &amp; Hypothesis</vt:lpstr>
      <vt:lpstr>Objectives</vt:lpstr>
      <vt:lpstr>Research Questions</vt:lpstr>
      <vt:lpstr>Research Questions</vt:lpstr>
      <vt:lpstr>Research Methodology &amp; Methods</vt:lpstr>
      <vt:lpstr>Research Questions &amp; Hypothesis</vt:lpstr>
      <vt:lpstr>Searching for the suitable tool in the Electronics market</vt:lpstr>
      <vt:lpstr>Searching for the suitable tool in the Electronics market</vt:lpstr>
      <vt:lpstr>Searching for the suitable tool in the Electronics market</vt:lpstr>
      <vt:lpstr>Searching for the suitable technique to upload data in cloud</vt:lpstr>
      <vt:lpstr>Limitations</vt:lpstr>
      <vt:lpstr>Limitations</vt:lpstr>
      <vt:lpstr>Assumptions</vt:lpstr>
      <vt:lpstr>Conclusions</vt:lpstr>
      <vt:lpstr>Future Research</vt:lpstr>
      <vt:lpstr>References</vt:lpstr>
      <vt:lpstr>Acknowledgements  (Our Supporters)</vt:lpstr>
      <vt:lpstr>Thank You from INDIA !</vt:lpstr>
    </vt:vector>
  </TitlesOfParts>
  <Company>Telstra Corporation Limited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 Presentation</dc:title>
  <dc:creator>c867667</dc:creator>
  <cp:lastModifiedBy>2021 Ksmsc3110</cp:lastModifiedBy>
  <cp:revision>101</cp:revision>
  <cp:lastPrinted>2003-08-05T05:18:10Z</cp:lastPrinted>
  <dcterms:created xsi:type="dcterms:W3CDTF">2003-07-11T00:13:11Z</dcterms:created>
  <dcterms:modified xsi:type="dcterms:W3CDTF">2023-09-04T21:59:47Z</dcterms:modified>
</cp:coreProperties>
</file>