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58" r:id="rId4"/>
    <p:sldId id="267" r:id="rId5"/>
    <p:sldId id="260" r:id="rId6"/>
    <p:sldId id="261" r:id="rId7"/>
    <p:sldId id="259" r:id="rId8"/>
    <p:sldId id="265" r:id="rId9"/>
    <p:sldId id="272" r:id="rId10"/>
    <p:sldId id="271" r:id="rId11"/>
    <p:sldId id="270" r:id="rId12"/>
    <p:sldId id="269" r:id="rId13"/>
    <p:sldId id="273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Accurancy of Performed Algorithms</a:t>
            </a:r>
          </a:p>
        </c:rich>
      </c:tx>
      <c:layout>
        <c:manualLayout>
          <c:xMode val="edge"/>
          <c:yMode val="edge"/>
          <c:x val="0.14898894931213649"/>
          <c:y val="2.38095238095238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KNN</c:v>
                </c:pt>
                <c:pt idx="1">
                  <c:v>Naïve Bayes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SVM</c:v>
                </c:pt>
                <c:pt idx="5">
                  <c:v>Logistic Regression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75.400000000000006</c:v>
                </c:pt>
                <c:pt idx="1">
                  <c:v>79.430000000000007</c:v>
                </c:pt>
                <c:pt idx="2">
                  <c:v>77.819999999999993</c:v>
                </c:pt>
                <c:pt idx="3">
                  <c:v>84.67</c:v>
                </c:pt>
                <c:pt idx="4">
                  <c:v>79.83</c:v>
                </c:pt>
                <c:pt idx="5">
                  <c:v>80.64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99-4BF2-8D20-0882CC7CFC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9604783"/>
        <c:axId val="2006317615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KNN</c:v>
                      </c:pt>
                      <c:pt idx="1">
                        <c:v>Naïve Bayes</c:v>
                      </c:pt>
                      <c:pt idx="2">
                        <c:v>Decision Tree</c:v>
                      </c:pt>
                      <c:pt idx="3">
                        <c:v>Random Forest</c:v>
                      </c:pt>
                      <c:pt idx="4">
                        <c:v>SVM</c:v>
                      </c:pt>
                      <c:pt idx="5">
                        <c:v>Logistic Regression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199-4BF2-8D20-0882CC7CFC1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KNN</c:v>
                      </c:pt>
                      <c:pt idx="1">
                        <c:v>Naïve Bayes</c:v>
                      </c:pt>
                      <c:pt idx="2">
                        <c:v>Decision Tree</c:v>
                      </c:pt>
                      <c:pt idx="3">
                        <c:v>Random Forest</c:v>
                      </c:pt>
                      <c:pt idx="4">
                        <c:v>SVM</c:v>
                      </c:pt>
                      <c:pt idx="5">
                        <c:v>Logistic Regression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199-4BF2-8D20-0882CC7CFC1D}"/>
                  </c:ext>
                </c:extLst>
              </c15:ser>
            </c15:filteredLineSeries>
          </c:ext>
        </c:extLst>
      </c:lineChart>
      <c:catAx>
        <c:axId val="589604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317615"/>
        <c:crosses val="autoZero"/>
        <c:auto val="1"/>
        <c:lblAlgn val="ctr"/>
        <c:lblOffset val="100"/>
        <c:noMultiLvlLbl val="0"/>
      </c:catAx>
      <c:valAx>
        <c:axId val="2006317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604783"/>
        <c:crosses val="autoZero"/>
        <c:crossBetween val="between"/>
      </c:valAx>
      <c:spPr>
        <a:noFill/>
        <a:ln cmpd="sng">
          <a:gradFill flip="none" rotWithShape="1"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91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0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AC24F-1529-53EF-C33E-CE27D3CEA85C}"/>
              </a:ext>
            </a:extLst>
          </p:cNvPr>
          <p:cNvSpPr txBox="1"/>
          <p:nvPr/>
        </p:nvSpPr>
        <p:spPr>
          <a:xfrm>
            <a:off x="2430683" y="2255211"/>
            <a:ext cx="9769033" cy="1107996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Mental Health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372E1-B3A4-F4E3-3759-5CC454CC2774}"/>
              </a:ext>
            </a:extLst>
          </p:cNvPr>
          <p:cNvSpPr txBox="1"/>
          <p:nvPr/>
        </p:nvSpPr>
        <p:spPr>
          <a:xfrm>
            <a:off x="-381964" y="6438036"/>
            <a:ext cx="4710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Guided By</a:t>
            </a:r>
          </a:p>
          <a:p>
            <a:pPr algn="ctr"/>
            <a:r>
              <a:rPr lang="en-IN" sz="2400" dirty="0" err="1"/>
              <a:t>Dr.</a:t>
            </a:r>
            <a:r>
              <a:rPr lang="en-IN" sz="2400" dirty="0"/>
              <a:t> </a:t>
            </a:r>
            <a:r>
              <a:rPr lang="en-IN" sz="2400" dirty="0" err="1"/>
              <a:t>P.P.Shinde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8E45E-0DA9-9063-6AE5-EE43747DD644}"/>
              </a:ext>
            </a:extLst>
          </p:cNvPr>
          <p:cNvSpPr txBox="1"/>
          <p:nvPr/>
        </p:nvSpPr>
        <p:spPr>
          <a:xfrm>
            <a:off x="9942652" y="6438035"/>
            <a:ext cx="4514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Presented By</a:t>
            </a:r>
          </a:p>
          <a:p>
            <a:pPr algn="ctr"/>
            <a:r>
              <a:rPr lang="en-IN" sz="2400" dirty="0"/>
              <a:t>Pradip Sonawale</a:t>
            </a:r>
          </a:p>
        </p:txBody>
      </p:sp>
    </p:spTree>
    <p:extLst>
      <p:ext uri="{BB962C8B-B14F-4D97-AF65-F5344CB8AC3E}">
        <p14:creationId xmlns:p14="http://schemas.microsoft.com/office/powerpoint/2010/main" val="327561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Shape 3"/>
          <p:cNvSpPr/>
          <p:nvPr/>
        </p:nvSpPr>
        <p:spPr>
          <a:xfrm>
            <a:off x="2037993" y="2486620"/>
            <a:ext cx="10554414" cy="2012633"/>
          </a:xfrm>
          <a:prstGeom prst="roundRect">
            <a:avLst>
              <a:gd name="adj" fmla="val 4968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2655C1-7382-BA72-BE06-92F672EA1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003213"/>
              </p:ext>
            </p:extLst>
          </p:nvPr>
        </p:nvGraphicFramePr>
        <p:xfrm>
          <a:off x="5768869" y="2722010"/>
          <a:ext cx="8386968" cy="447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9F5E0D-3B08-8FE1-FFB5-27FFEBDCD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571"/>
              </p:ext>
            </p:extLst>
          </p:nvPr>
        </p:nvGraphicFramePr>
        <p:xfrm>
          <a:off x="196769" y="708015"/>
          <a:ext cx="4977114" cy="388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2160">
                  <a:extLst>
                    <a:ext uri="{9D8B030D-6E8A-4147-A177-3AD203B41FA5}">
                      <a16:colId xmlns:a16="http://schemas.microsoft.com/office/drawing/2014/main" val="1815399270"/>
                    </a:ext>
                  </a:extLst>
                </a:gridCol>
                <a:gridCol w="2524954">
                  <a:extLst>
                    <a:ext uri="{9D8B030D-6E8A-4147-A177-3AD203B41FA5}">
                      <a16:colId xmlns:a16="http://schemas.microsoft.com/office/drawing/2014/main" val="4228728742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200" kern="100">
                          <a:effectLst/>
                        </a:rPr>
                        <a:t>Algorithm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Accuracy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82260"/>
                  </a:ext>
                </a:extLst>
              </a:tr>
              <a:tr h="5502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K-NN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75.40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661602"/>
                  </a:ext>
                </a:extLst>
              </a:tr>
              <a:tr h="593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Naïve Bayes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79.43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029147"/>
                  </a:ext>
                </a:extLst>
              </a:tr>
              <a:tr h="484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Decision Tree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77.82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605086"/>
                  </a:ext>
                </a:extLst>
              </a:tr>
              <a:tr h="574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Random Forest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84.67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975198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SVM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79.83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411140"/>
                  </a:ext>
                </a:extLst>
              </a:tr>
              <a:tr h="574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>
                          <a:effectLst/>
                        </a:rPr>
                        <a:t>Logistic Regression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912620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80.64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003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F9B60B-F341-45AF-FBFF-AEAA50F2D445}"/>
              </a:ext>
            </a:extLst>
          </p:cNvPr>
          <p:cNvSpPr txBox="1"/>
          <p:nvPr/>
        </p:nvSpPr>
        <p:spPr>
          <a:xfrm>
            <a:off x="578734" y="4861367"/>
            <a:ext cx="430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4. Algorithm accuracy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A750D-E0EE-FD0F-4076-AAC40705724B}"/>
              </a:ext>
            </a:extLst>
          </p:cNvPr>
          <p:cNvSpPr txBox="1"/>
          <p:nvPr/>
        </p:nvSpPr>
        <p:spPr>
          <a:xfrm>
            <a:off x="7824486" y="7428673"/>
            <a:ext cx="54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5. </a:t>
            </a:r>
            <a:r>
              <a:rPr lang="en-IN" dirty="0" err="1"/>
              <a:t>Algortihms</a:t>
            </a:r>
            <a:r>
              <a:rPr lang="en-IN" dirty="0"/>
              <a:t> accuracy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A6789-2A98-5A3D-FC5F-173C54F6284A}"/>
              </a:ext>
            </a:extLst>
          </p:cNvPr>
          <p:cNvSpPr txBox="1"/>
          <p:nvPr/>
        </p:nvSpPr>
        <p:spPr>
          <a:xfrm>
            <a:off x="6872337" y="817822"/>
            <a:ext cx="618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Data Accuracy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50953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Shape 3"/>
          <p:cNvSpPr/>
          <p:nvPr/>
        </p:nvSpPr>
        <p:spPr>
          <a:xfrm>
            <a:off x="2037993" y="2486620"/>
            <a:ext cx="10554414" cy="2012633"/>
          </a:xfrm>
          <a:prstGeom prst="roundRect">
            <a:avLst>
              <a:gd name="adj" fmla="val 4968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B97F2-D7C3-8462-0450-729658472AC7}"/>
              </a:ext>
            </a:extLst>
          </p:cNvPr>
          <p:cNvSpPr txBox="1"/>
          <p:nvPr/>
        </p:nvSpPr>
        <p:spPr>
          <a:xfrm>
            <a:off x="3354624" y="632763"/>
            <a:ext cx="6771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50000"/>
                  </a:schemeClr>
                </a:solidFill>
              </a:rPr>
              <a:t>Demo Of Website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0889C-9636-8C12-DC84-8E793EFF3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9" y="1642601"/>
            <a:ext cx="6449759" cy="3924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2E634-B39C-84A3-22F9-BC4BFFF6A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784512"/>
            <a:ext cx="6771189" cy="3993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158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37563" y="1320105"/>
            <a:ext cx="69552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kern="0" spc="-131" dirty="0">
                <a:solidFill>
                  <a:schemeClr val="accent1">
                    <a:lumMod val="50000"/>
                  </a:schemeClr>
                </a:solidFill>
                <a:latin typeface="Bitter" pitchFamily="34" charset="0"/>
                <a:ea typeface="Bitter" pitchFamily="34" charset="-122"/>
              </a:rPr>
              <a:t>Conclusion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486620"/>
            <a:ext cx="10554414" cy="2012633"/>
          </a:xfrm>
          <a:prstGeom prst="roundRect">
            <a:avLst>
              <a:gd name="adj" fmla="val 4968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8464" y="2943514"/>
            <a:ext cx="10554414" cy="3839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conclusion, the future of mental health care lies in the integration of technology, the use of data-driven approaches, and the development of personalized treatment plans.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leveraging advanced technology, mental health care can be improved, and by utilizing data-driven approaches, diagnosis and intervention can be enhanced.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Furthermore, personalized treatment plans tailored to individual needs can provide more effective and efficient care.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advancements hold great promise for the future of mental health care.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73041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37993" y="2486620"/>
            <a:ext cx="10554414" cy="2012633"/>
          </a:xfrm>
          <a:prstGeom prst="roundRect">
            <a:avLst>
              <a:gd name="adj" fmla="val 4968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17A5F-146B-8288-FB16-A311B17C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55"/>
            <a:ext cx="14638148" cy="82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8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2386"/>
            <a:ext cx="14630400" cy="8229600"/>
          </a:xfrm>
          <a:prstGeom prst="rect">
            <a:avLst/>
          </a:prstGeom>
          <a:gradFill>
            <a:gsLst>
              <a:gs pos="27000">
                <a:schemeClr val="accent2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3811">
            <a:solidFill>
              <a:srgbClr val="E5E0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-21193"/>
            <a:ext cx="14630400" cy="8229600"/>
          </a:xfrm>
          <a:prstGeom prst="rect">
            <a:avLst/>
          </a:prstGeom>
          <a:noFill/>
          <a:ln/>
        </p:spPr>
      </p:sp>
      <p:sp>
        <p:nvSpPr>
          <p:cNvPr id="6" name="Text 3"/>
          <p:cNvSpPr/>
          <p:nvPr/>
        </p:nvSpPr>
        <p:spPr>
          <a:xfrm>
            <a:off x="2037993" y="1162574"/>
            <a:ext cx="10554414" cy="1061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Introduction</a:t>
            </a:r>
            <a:endParaRPr lang="en-US" sz="5249" b="1" dirty="0"/>
          </a:p>
        </p:txBody>
      </p:sp>
      <p:sp>
        <p:nvSpPr>
          <p:cNvPr id="7" name="Text 4"/>
          <p:cNvSpPr/>
          <p:nvPr/>
        </p:nvSpPr>
        <p:spPr>
          <a:xfrm>
            <a:off x="1285639" y="2581154"/>
            <a:ext cx="12627131" cy="46761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Mental health is a significant concern globally, impacting millions of individuals and their families.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is estimated that approximately 300 million people worldwide suffer from depression, which accounts for 13% of all diseases.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Moreover, 25% of people experience mental health issues at some point in their lives, indicating the major  this problem.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causes can be diverse, including work-related stress, financial struggles, family problems, relationship difficulties, violence, and environmental factors.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Detection traditionally relies on in-person interviews and surveys, but technological advancements have opened doors to improved diagnosis methods.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3">
              <a:alphaModFix amt="28000"/>
            </a:blip>
            <a:stretch>
              <a:fillRect/>
            </a:stretch>
          </a:blip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4490799" y="1865352"/>
            <a:ext cx="6464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5486221" y="1276629"/>
            <a:ext cx="3981869" cy="1871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6600" b="1" kern="0" spc="-66" dirty="0">
              <a:solidFill>
                <a:srgbClr val="2C3F42"/>
              </a:solidFill>
              <a:latin typeface="Bitter" pitchFamily="34" charset="0"/>
              <a:ea typeface="Bitter" pitchFamily="34" charset="-122"/>
              <a:cs typeface="Bitter" pitchFamily="34" charset="-120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en-US" sz="6600" b="1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Objectives</a:t>
            </a:r>
            <a:endParaRPr lang="en-US" sz="6600" b="1" dirty="0"/>
          </a:p>
        </p:txBody>
      </p:sp>
      <p:sp>
        <p:nvSpPr>
          <p:cNvPr id="9" name="Text 6"/>
          <p:cNvSpPr/>
          <p:nvPr/>
        </p:nvSpPr>
        <p:spPr>
          <a:xfrm>
            <a:off x="1545221" y="3378739"/>
            <a:ext cx="11539958" cy="3574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objectives include encouraging awareness about behaviors that improve mental health, implementing preventative measures, promoting open communication, and improving tests and examinations for early detection.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415380" y="950591"/>
            <a:ext cx="79796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Types of Mental Health Problems</a:t>
            </a:r>
            <a:endParaRPr lang="en-US" sz="4374" b="1" dirty="0"/>
          </a:p>
        </p:txBody>
      </p:sp>
      <p:pic>
        <p:nvPicPr>
          <p:cNvPr id="12" name="Picture 11" descr="A diagram of mental health types&#10;&#10;Description automatically generated">
            <a:extLst>
              <a:ext uri="{FF2B5EF4-FFF2-40B4-BE49-F238E27FC236}">
                <a16:creationId xmlns:a16="http://schemas.microsoft.com/office/drawing/2014/main" id="{7F7BDE22-7880-85AE-54A4-12B580AB6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80" y="1940332"/>
            <a:ext cx="7716892" cy="56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144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485684" y="1269104"/>
            <a:ext cx="86079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Impact of Mental Health Conditions</a:t>
            </a:r>
            <a:endParaRPr lang="en-US" sz="5400" b="1" dirty="0"/>
          </a:p>
        </p:txBody>
      </p:sp>
      <p:sp>
        <p:nvSpPr>
          <p:cNvPr id="6" name="Shape 3"/>
          <p:cNvSpPr/>
          <p:nvPr/>
        </p:nvSpPr>
        <p:spPr>
          <a:xfrm>
            <a:off x="1736024" y="3441621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972006" y="3677603"/>
            <a:ext cx="25454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Psychological Effects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972006" y="4158020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Mental health conditions profoundly impact an individual's psychological well-being, affecting their ability to function in day-to-day life.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715650" y="3395321"/>
            <a:ext cx="4542115" cy="2373987"/>
          </a:xfrm>
          <a:prstGeom prst="roundRect">
            <a:avLst>
              <a:gd name="adj" fmla="val 421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951632" y="36313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Social Challenges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951632" y="4111720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conditions can result in difficulties at work, in family relationships, and societal interactions, leading to a significant social impact.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89369"/>
            <a:ext cx="14630400" cy="8229600"/>
          </a:xfrm>
          <a:prstGeom prst="rect">
            <a:avLst/>
          </a:prstGeom>
          <a:solidFill>
            <a:srgbClr val="FFF8F0"/>
          </a:solidFill>
          <a:ln w="13573">
            <a:solidFill>
              <a:srgbClr val="E5E0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129195" y="1478464"/>
            <a:ext cx="9117211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3"/>
              </a:lnSpc>
              <a:buNone/>
            </a:pPr>
            <a:r>
              <a:rPr lang="en-US" sz="4298" kern="0" spc="-12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Challenges in Mental Health Diagnosis</a:t>
            </a:r>
            <a:endParaRPr lang="en-US" sz="429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95" y="2488233"/>
            <a:ext cx="5185886" cy="8733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7436" y="3688979"/>
            <a:ext cx="2510909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Inaccurate Diagnosis</a:t>
            </a:r>
            <a:endParaRPr lang="en-US" sz="2149" dirty="0"/>
          </a:p>
        </p:txBody>
      </p:sp>
      <p:sp>
        <p:nvSpPr>
          <p:cNvPr id="8" name="Text 4"/>
          <p:cNvSpPr/>
          <p:nvPr/>
        </p:nvSpPr>
        <p:spPr>
          <a:xfrm>
            <a:off x="2347436" y="4161061"/>
            <a:ext cx="4749403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complexity of mental health conditions sometimes leads to misdiagnosis, necessitating a more accurate diagnostic approach.</a:t>
            </a:r>
            <a:endParaRPr lang="en-US" sz="171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81" y="2488233"/>
            <a:ext cx="5186005" cy="8733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33323" y="3688979"/>
            <a:ext cx="2200156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Stigma Associated</a:t>
            </a:r>
            <a:endParaRPr lang="en-US" sz="2149" dirty="0"/>
          </a:p>
        </p:txBody>
      </p:sp>
      <p:sp>
        <p:nvSpPr>
          <p:cNvPr id="11" name="Text 6"/>
          <p:cNvSpPr/>
          <p:nvPr/>
        </p:nvSpPr>
        <p:spPr>
          <a:xfrm>
            <a:off x="7533323" y="4161061"/>
            <a:ext cx="4749522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stigma surrounding mental health often prevents individuals from seeking help and understanding their condition, proving to be a significant roadblock.</a:t>
            </a:r>
            <a:endParaRPr lang="en-US" sz="171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05677"/>
            <a:ext cx="72891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Mining for Mental Health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633305"/>
            <a:ext cx="44410" cy="3990618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0346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8068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00078" y="2848570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855476"/>
            <a:ext cx="26978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Research and Analysis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3358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Utilizing data mining techniques, we aim to identify patterns and insights in mental health data that can help in early detection and intervention.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503426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8065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7218" y="4848225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855131"/>
            <a:ext cx="36460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Machine Learning Algorithms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335548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are employing advanced machine learning algorithms such as Random Forest to analyze real-time datasets and achieve high accuracy in mental health condition identification.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Shape 3"/>
          <p:cNvSpPr/>
          <p:nvPr/>
        </p:nvSpPr>
        <p:spPr>
          <a:xfrm>
            <a:off x="2037993" y="2486620"/>
            <a:ext cx="10554414" cy="2012633"/>
          </a:xfrm>
          <a:prstGeom prst="roundRect">
            <a:avLst>
              <a:gd name="adj" fmla="val 4968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B9CB8-FBA1-A02E-C207-AB2FC2CE9BB7}"/>
              </a:ext>
            </a:extLst>
          </p:cNvPr>
          <p:cNvSpPr txBox="1"/>
          <p:nvPr/>
        </p:nvSpPr>
        <p:spPr>
          <a:xfrm>
            <a:off x="2754775" y="599126"/>
            <a:ext cx="912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Data</a:t>
            </a:r>
            <a:r>
              <a:rPr lang="en-GB" sz="4000" b="1" spc="-25" dirty="0"/>
              <a:t> </a:t>
            </a:r>
            <a:r>
              <a:rPr lang="en-GB" sz="4000" b="1" dirty="0"/>
              <a:t>Collection</a:t>
            </a:r>
            <a:r>
              <a:rPr lang="en-GB" sz="4000" b="1" spc="-20" dirty="0"/>
              <a:t> </a:t>
            </a:r>
            <a:r>
              <a:rPr lang="en-GB" sz="4000" b="1" spc="-25" dirty="0"/>
              <a:t>and</a:t>
            </a:r>
            <a:r>
              <a:rPr lang="en-GB" sz="4000" b="1" spc="500" dirty="0"/>
              <a:t> </a:t>
            </a:r>
            <a:r>
              <a:rPr lang="en-GB" sz="4000" b="1" dirty="0"/>
              <a:t>Data</a:t>
            </a:r>
            <a:r>
              <a:rPr lang="en-GB" sz="4000" b="1" spc="-25" dirty="0"/>
              <a:t> </a:t>
            </a:r>
            <a:r>
              <a:rPr lang="en-GB" sz="4000" b="1" spc="-10" dirty="0"/>
              <a:t>Pre-processing</a:t>
            </a:r>
            <a:endParaRPr lang="en-IN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FAFBF-465F-359D-86C6-4AEDAA0247EE}"/>
              </a:ext>
            </a:extLst>
          </p:cNvPr>
          <p:cNvSpPr txBox="1"/>
          <p:nvPr/>
        </p:nvSpPr>
        <p:spPr>
          <a:xfrm>
            <a:off x="2118168" y="1851982"/>
            <a:ext cx="11169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5080" indent="-171450">
              <a:lnSpc>
                <a:spcPct val="15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Collect</a:t>
            </a:r>
            <a:r>
              <a:rPr lang="en-GB" sz="2400" spc="60" dirty="0"/>
              <a:t> </a:t>
            </a:r>
            <a:r>
              <a:rPr lang="en-GB" sz="2400" dirty="0"/>
              <a:t>datasets</a:t>
            </a:r>
            <a:r>
              <a:rPr lang="en-GB" sz="2400" spc="60" dirty="0"/>
              <a:t> </a:t>
            </a:r>
            <a:r>
              <a:rPr lang="en-GB" sz="2400" dirty="0"/>
              <a:t>from</a:t>
            </a:r>
            <a:r>
              <a:rPr lang="en-GB" sz="2400" spc="65" dirty="0"/>
              <a:t> </a:t>
            </a:r>
            <a:r>
              <a:rPr lang="en-GB" sz="2400" dirty="0"/>
              <a:t>the</a:t>
            </a:r>
            <a:r>
              <a:rPr lang="en-GB" sz="2400" spc="60" dirty="0"/>
              <a:t> </a:t>
            </a:r>
            <a:r>
              <a:rPr lang="en-GB" sz="2400" dirty="0"/>
              <a:t>Kaggle</a:t>
            </a:r>
            <a:r>
              <a:rPr lang="en-GB" sz="2400" spc="60" dirty="0"/>
              <a:t> </a:t>
            </a:r>
            <a:r>
              <a:rPr lang="en-GB" sz="2400" spc="-10" dirty="0"/>
              <a:t>website.</a:t>
            </a:r>
            <a:r>
              <a:rPr lang="en-GB" sz="2400" spc="500" dirty="0"/>
              <a:t> </a:t>
            </a:r>
            <a:r>
              <a:rPr lang="en-GB" sz="2400" spc="20" dirty="0"/>
              <a:t>Matches</a:t>
            </a:r>
            <a:r>
              <a:rPr lang="en-GB" sz="2400" spc="10" dirty="0"/>
              <a:t> </a:t>
            </a:r>
            <a:r>
              <a:rPr lang="en-GB" sz="2400" spc="-10" dirty="0"/>
              <a:t>dataset </a:t>
            </a:r>
            <a:r>
              <a:rPr lang="en-GB" sz="2400" dirty="0"/>
              <a:t>Delivery</a:t>
            </a:r>
            <a:r>
              <a:rPr lang="en-GB" sz="2400" spc="75" dirty="0"/>
              <a:t> </a:t>
            </a:r>
            <a:r>
              <a:rPr lang="en-GB" sz="2400" spc="-10" dirty="0"/>
              <a:t>dataset</a:t>
            </a:r>
          </a:p>
          <a:p>
            <a:pPr marL="184150" marR="32384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pc="20" dirty="0"/>
              <a:t>Data</a:t>
            </a:r>
            <a:r>
              <a:rPr lang="en-GB" sz="2400" spc="5" dirty="0"/>
              <a:t> </a:t>
            </a:r>
            <a:r>
              <a:rPr lang="en-GB" sz="2400" spc="20" dirty="0"/>
              <a:t>Cleaning</a:t>
            </a:r>
            <a:r>
              <a:rPr lang="en-GB" sz="2400" spc="5" dirty="0"/>
              <a:t> </a:t>
            </a:r>
            <a:r>
              <a:rPr lang="en-GB" sz="2400" spc="10" dirty="0"/>
              <a:t>by</a:t>
            </a:r>
            <a:r>
              <a:rPr lang="en-GB" sz="2400" spc="5" dirty="0"/>
              <a:t> </a:t>
            </a:r>
            <a:r>
              <a:rPr lang="en-GB" sz="2400" spc="10" dirty="0"/>
              <a:t>removing</a:t>
            </a:r>
            <a:r>
              <a:rPr lang="en-GB" sz="2400" spc="5" dirty="0"/>
              <a:t> </a:t>
            </a:r>
            <a:r>
              <a:rPr lang="en-GB" sz="2400" spc="20" dirty="0"/>
              <a:t>NULL</a:t>
            </a:r>
            <a:r>
              <a:rPr lang="en-GB" sz="2400" spc="5" dirty="0"/>
              <a:t> </a:t>
            </a:r>
            <a:r>
              <a:rPr lang="en-GB" sz="2400" spc="-10" dirty="0"/>
              <a:t>values</a:t>
            </a:r>
            <a:r>
              <a:rPr lang="en-GB" sz="2400" spc="500" dirty="0"/>
              <a:t> </a:t>
            </a:r>
            <a:r>
              <a:rPr lang="en-GB" sz="2400" spc="10" dirty="0"/>
              <a:t>Selecting</a:t>
            </a:r>
            <a:r>
              <a:rPr lang="en-GB" sz="2400" spc="40" dirty="0"/>
              <a:t> </a:t>
            </a:r>
            <a:r>
              <a:rPr lang="en-GB" sz="2400" spc="10" dirty="0"/>
              <a:t>the</a:t>
            </a:r>
            <a:r>
              <a:rPr lang="en-GB" sz="2400" spc="40" dirty="0"/>
              <a:t> </a:t>
            </a:r>
            <a:r>
              <a:rPr lang="en-GB" sz="2400" spc="10" dirty="0"/>
              <a:t>necessary</a:t>
            </a:r>
            <a:r>
              <a:rPr lang="en-GB" sz="2400" spc="40" dirty="0"/>
              <a:t> </a:t>
            </a:r>
            <a:r>
              <a:rPr lang="en-GB" sz="2400" spc="-10" dirty="0"/>
              <a:t>features</a:t>
            </a:r>
          </a:p>
          <a:p>
            <a:pPr marL="184150" marR="7556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pc="20" dirty="0"/>
              <a:t>The</a:t>
            </a:r>
            <a:r>
              <a:rPr lang="en-GB" sz="2400" spc="5" dirty="0"/>
              <a:t> </a:t>
            </a:r>
            <a:r>
              <a:rPr lang="en-GB" sz="2400" spc="10" dirty="0"/>
              <a:t>final dataset </a:t>
            </a:r>
            <a:r>
              <a:rPr lang="en-GB" sz="2400" spc="20" dirty="0"/>
              <a:t>used</a:t>
            </a:r>
            <a:r>
              <a:rPr lang="en-GB" sz="2400" spc="10" dirty="0"/>
              <a:t> for </a:t>
            </a:r>
            <a:r>
              <a:rPr lang="en-GB" sz="2400" spc="20" dirty="0"/>
              <a:t>the</a:t>
            </a:r>
            <a:r>
              <a:rPr lang="en-GB" sz="2400" spc="5" dirty="0"/>
              <a:t> </a:t>
            </a:r>
            <a:r>
              <a:rPr lang="en-GB" sz="2400" spc="20" dirty="0"/>
              <a:t>model</a:t>
            </a:r>
            <a:r>
              <a:rPr lang="en-GB" sz="2400" spc="10" dirty="0"/>
              <a:t> </a:t>
            </a:r>
            <a:r>
              <a:rPr lang="en-GB" sz="2400" spc="-25" dirty="0"/>
              <a:t>is</a:t>
            </a:r>
            <a:r>
              <a:rPr lang="en-GB" sz="2400" spc="500" dirty="0"/>
              <a:t> </a:t>
            </a:r>
            <a:r>
              <a:rPr lang="en-GB" sz="2400" spc="-10" dirty="0"/>
              <a:t>below:</a:t>
            </a:r>
          </a:p>
          <a:p>
            <a:pPr marL="184150" marR="13525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Splitting</a:t>
            </a:r>
            <a:r>
              <a:rPr lang="en-GB" sz="2400" spc="15" dirty="0"/>
              <a:t> </a:t>
            </a:r>
            <a:r>
              <a:rPr lang="en-GB" sz="2400" spc="10" dirty="0"/>
              <a:t>the</a:t>
            </a:r>
            <a:r>
              <a:rPr lang="en-GB" sz="2400" spc="20" dirty="0"/>
              <a:t> </a:t>
            </a:r>
            <a:r>
              <a:rPr lang="en-GB" sz="2400" spc="10" dirty="0"/>
              <a:t>final</a:t>
            </a:r>
            <a:r>
              <a:rPr lang="en-GB" sz="2400" spc="20" dirty="0"/>
              <a:t> </a:t>
            </a:r>
            <a:r>
              <a:rPr lang="en-GB" sz="2400" spc="10" dirty="0"/>
              <a:t>dataset</a:t>
            </a:r>
            <a:r>
              <a:rPr lang="en-GB" sz="2400" spc="15" dirty="0"/>
              <a:t> </a:t>
            </a:r>
            <a:r>
              <a:rPr lang="en-GB" sz="2400" dirty="0"/>
              <a:t>is</a:t>
            </a:r>
            <a:r>
              <a:rPr lang="en-GB" sz="2400" spc="20" dirty="0"/>
              <a:t> </a:t>
            </a:r>
            <a:r>
              <a:rPr lang="en-GB" sz="2400" dirty="0"/>
              <a:t>80%</a:t>
            </a:r>
            <a:r>
              <a:rPr lang="en-GB" sz="2400" spc="20" dirty="0"/>
              <a:t> </a:t>
            </a:r>
            <a:r>
              <a:rPr lang="en-GB" sz="2400" spc="-25" dirty="0"/>
              <a:t>for</a:t>
            </a:r>
            <a:r>
              <a:rPr lang="en-GB" sz="2400" spc="500" dirty="0"/>
              <a:t> </a:t>
            </a:r>
            <a:r>
              <a:rPr lang="en-GB" sz="2400" dirty="0"/>
              <a:t>training</a:t>
            </a:r>
            <a:r>
              <a:rPr lang="en-GB" sz="2400" spc="30" dirty="0"/>
              <a:t> </a:t>
            </a:r>
            <a:r>
              <a:rPr lang="en-GB" sz="2400" dirty="0"/>
              <a:t>and</a:t>
            </a:r>
            <a:r>
              <a:rPr lang="en-GB" sz="2400" spc="30" dirty="0"/>
              <a:t> </a:t>
            </a:r>
            <a:r>
              <a:rPr lang="en-GB" sz="2400" spc="-10" dirty="0"/>
              <a:t>20%</a:t>
            </a:r>
            <a:r>
              <a:rPr lang="en-GB" sz="2400" spc="30" dirty="0"/>
              <a:t> </a:t>
            </a:r>
            <a:r>
              <a:rPr lang="en-GB" sz="2400" dirty="0"/>
              <a:t>for</a:t>
            </a:r>
            <a:r>
              <a:rPr lang="en-GB" sz="2400" spc="30" dirty="0"/>
              <a:t> </a:t>
            </a:r>
            <a:r>
              <a:rPr lang="en-GB" sz="2400" spc="-10" dirty="0"/>
              <a:t>testing.</a:t>
            </a:r>
          </a:p>
          <a:p>
            <a:endParaRPr lang="en-IN" dirty="0"/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7B9ED525-E375-DB34-6263-6B094E5B3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08" y="4548852"/>
            <a:ext cx="9340769" cy="22334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2100B5-D13D-E913-0D76-EB43BC6F00D8}"/>
              </a:ext>
            </a:extLst>
          </p:cNvPr>
          <p:cNvSpPr txBox="1"/>
          <p:nvPr/>
        </p:nvSpPr>
        <p:spPr>
          <a:xfrm>
            <a:off x="4913451" y="6987227"/>
            <a:ext cx="435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1. Final 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Shape 3"/>
          <p:cNvSpPr/>
          <p:nvPr/>
        </p:nvSpPr>
        <p:spPr>
          <a:xfrm>
            <a:off x="2037993" y="2486620"/>
            <a:ext cx="10554414" cy="2012633"/>
          </a:xfrm>
          <a:prstGeom prst="roundRect">
            <a:avLst>
              <a:gd name="adj" fmla="val 4968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CEEF5-5686-CBA9-B325-2CCC5F62D7B9}"/>
              </a:ext>
            </a:extLst>
          </p:cNvPr>
          <p:cNvSpPr txBox="1"/>
          <p:nvPr/>
        </p:nvSpPr>
        <p:spPr>
          <a:xfrm>
            <a:off x="4537276" y="694481"/>
            <a:ext cx="5555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C868B-6B4A-A8D0-5A6F-2E20C9026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2" y="2219959"/>
            <a:ext cx="5032707" cy="3645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5F5FA-EEE9-13E4-01D3-D4EB093C7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38" y="2116305"/>
            <a:ext cx="5032706" cy="3749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9AD84-E11F-01BF-3D4B-5AB123CD25B4}"/>
              </a:ext>
            </a:extLst>
          </p:cNvPr>
          <p:cNvSpPr txBox="1"/>
          <p:nvPr/>
        </p:nvSpPr>
        <p:spPr>
          <a:xfrm>
            <a:off x="834183" y="6051461"/>
            <a:ext cx="584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2. Mental health Occurrence based 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family history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077BA-4999-ED04-8170-0FD9DE027B4D}"/>
              </a:ext>
            </a:extLst>
          </p:cNvPr>
          <p:cNvSpPr txBox="1"/>
          <p:nvPr/>
        </p:nvSpPr>
        <p:spPr>
          <a:xfrm>
            <a:off x="8287473" y="6087307"/>
            <a:ext cx="584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Fig 3. Mental health Occurrence based 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 company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61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542</Words>
  <Application>Microsoft Office PowerPoint</Application>
  <PresentationFormat>Custom</PresentationFormat>
  <Paragraphs>77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Bell MT</vt:lpstr>
      <vt:lpstr>Bitter</vt:lpstr>
      <vt:lpstr>Calibri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pradip sonawale</cp:lastModifiedBy>
  <cp:revision>2</cp:revision>
  <dcterms:created xsi:type="dcterms:W3CDTF">2023-12-13T18:41:49Z</dcterms:created>
  <dcterms:modified xsi:type="dcterms:W3CDTF">2023-12-14T10:34:31Z</dcterms:modified>
</cp:coreProperties>
</file>