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64" r:id="rId3"/>
    <p:sldId id="284" r:id="rId4"/>
    <p:sldId id="285" r:id="rId5"/>
    <p:sldId id="324" r:id="rId6"/>
    <p:sldId id="287" r:id="rId7"/>
    <p:sldId id="277" r:id="rId8"/>
    <p:sldId id="276" r:id="rId9"/>
    <p:sldId id="288" r:id="rId10"/>
    <p:sldId id="278" r:id="rId11"/>
    <p:sldId id="279" r:id="rId12"/>
    <p:sldId id="289" r:id="rId13"/>
    <p:sldId id="280" r:id="rId14"/>
    <p:sldId id="281" r:id="rId15"/>
    <p:sldId id="290" r:id="rId16"/>
    <p:sldId id="282" r:id="rId17"/>
    <p:sldId id="283" r:id="rId18"/>
    <p:sldId id="318" r:id="rId19"/>
    <p:sldId id="274" r:id="rId20"/>
    <p:sldId id="273" r:id="rId21"/>
    <p:sldId id="272" r:id="rId22"/>
    <p:sldId id="271" r:id="rId23"/>
    <p:sldId id="270" r:id="rId24"/>
    <p:sldId id="269" r:id="rId25"/>
    <p:sldId id="268" r:id="rId26"/>
    <p:sldId id="267" r:id="rId27"/>
    <p:sldId id="26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319" r:id="rId36"/>
    <p:sldId id="321" r:id="rId37"/>
    <p:sldId id="320" r:id="rId38"/>
    <p:sldId id="286" r:id="rId39"/>
    <p:sldId id="322" r:id="rId40"/>
    <p:sldId id="323" r:id="rId41"/>
  </p:sldIdLst>
  <p:sldSz cx="9144000" cy="5143500" type="screen16x9"/>
  <p:notesSz cx="6858000" cy="9144000"/>
  <p:embeddedFontLst>
    <p:embeddedFont>
      <p:font typeface="Bahnschrift SemiBold" panose="020B0502040204020203" pitchFamily="34" charset="0"/>
      <p:bold r:id="rId43"/>
    </p:embeddedFont>
    <p:embeddedFont>
      <p:font typeface="Mongolian Baiti" panose="03000500000000000000" pitchFamily="66" charset="0"/>
      <p:regular r:id="rId44"/>
    </p:embeddedFont>
    <p:embeddedFont>
      <p:font typeface="Montserrat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nPC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19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61222" y="429490"/>
            <a:ext cx="8211723" cy="329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r>
              <a:rPr lang="en-GB" sz="4200" b="1" dirty="0">
                <a:solidFill>
                  <a:srgbClr val="CC0000"/>
                </a:solidFill>
                <a:latin typeface="Bahnschrift SemiBold" panose="020B0502040204020203" pitchFamily="34" charset="0"/>
                <a:ea typeface="Montserrat"/>
                <a:cs typeface="Montserrat"/>
                <a:sym typeface="Montserrat"/>
              </a:rPr>
              <a:t>	</a:t>
            </a:r>
            <a:r>
              <a:rPr lang="en-GB" sz="4400" b="1" dirty="0">
                <a:solidFill>
                  <a:srgbClr val="CC0000"/>
                </a:solidFill>
                <a:latin typeface="Bahnschrift SemiBold" panose="020B0502040204020203" pitchFamily="34" charset="0"/>
                <a:ea typeface="Montserrat"/>
                <a:cs typeface="Mongolian Baiti" panose="03000500000000000000" pitchFamily="66" charset="0"/>
                <a:sym typeface="Montserrat"/>
              </a:rPr>
              <a:t>Capstone Project</a:t>
            </a:r>
            <a:endParaRPr sz="4400" b="1" dirty="0">
              <a:solidFill>
                <a:srgbClr val="CC0000"/>
              </a:solidFill>
              <a:latin typeface="Bahnschrift SemiBold" panose="020B0502040204020203" pitchFamily="34" charset="0"/>
              <a:ea typeface="Montserrat"/>
              <a:cs typeface="Mongolian Baiti" panose="03000500000000000000" pitchFamily="66" charset="0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400" b="1" dirty="0">
                <a:solidFill>
                  <a:schemeClr val="lt1"/>
                </a:solidFill>
                <a:latin typeface="Bahnschrift SemiBold" panose="020B0502040204020203" pitchFamily="34" charset="0"/>
                <a:ea typeface="Montserrat"/>
                <a:cs typeface="Mongolian Baiti" panose="03000500000000000000" pitchFamily="66" charset="0"/>
                <a:sym typeface="Montserrat"/>
              </a:rPr>
              <a:t>	IPL T20 Cricket Analysis</a:t>
            </a:r>
            <a:endParaRPr sz="4400" b="1" dirty="0">
              <a:solidFill>
                <a:schemeClr val="lt1"/>
              </a:solidFill>
              <a:latin typeface="Bahnschrift SemiBold" panose="020B0502040204020203" pitchFamily="34" charset="0"/>
              <a:ea typeface="Montserrat"/>
              <a:cs typeface="Mongolian Baiti" panose="03000500000000000000" pitchFamily="66" charset="0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7" y="82192"/>
            <a:ext cx="8205549" cy="762935"/>
          </a:xfrm>
        </p:spPr>
        <p:txBody>
          <a:bodyPr/>
          <a:lstStyle/>
          <a:p>
            <a:r>
              <a:rPr lang="en-US" sz="2800" dirty="0">
                <a:latin typeface="Bahnschrift SemiBold" panose="020B0502040204020203" pitchFamily="34" charset="0"/>
              </a:rPr>
              <a:t>Heat map for missing values in players dataset</a:t>
            </a:r>
            <a:endParaRPr lang="hi-IN" sz="2800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18" y="762000"/>
            <a:ext cx="6390526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54" y="221672"/>
            <a:ext cx="8246517" cy="713510"/>
          </a:xfrm>
        </p:spPr>
        <p:txBody>
          <a:bodyPr/>
          <a:lstStyle/>
          <a:p>
            <a:r>
              <a:rPr lang="en-US" sz="2800" dirty="0">
                <a:latin typeface="Bahnschrift SemiBold" panose="020B0502040204020203" pitchFamily="34" charset="0"/>
              </a:rPr>
              <a:t>Heat map after filling up the missing values in players dataset</a:t>
            </a:r>
            <a:endParaRPr lang="hi-IN" sz="2800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96" y="1073727"/>
            <a:ext cx="6709024" cy="40697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Dataset Summary</a:t>
            </a:r>
            <a:endParaRPr lang="hi-IN" sz="3600" dirty="0"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Dataset name: 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Deliveries Dataset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Shape: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Rows - 179078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	Columns - 21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Important columns: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match-id, inning, batting-team, bowling-team, over, ball, batsman, non-striker, bowler, is-super-over, wide-runs, bye-runs, leg-bye-runs, no-ball-runs, penalty-runs, batsman-runs, extra-runs, total-runs, player-dismissed, dismissal-kind, fielder.</a:t>
            </a:r>
            <a:endParaRPr lang="hi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18" y="207817"/>
            <a:ext cx="8084182" cy="647807"/>
          </a:xfrm>
        </p:spPr>
        <p:txBody>
          <a:bodyPr/>
          <a:lstStyle/>
          <a:p>
            <a:r>
              <a:rPr lang="en-US" sz="2800" dirty="0">
                <a:latin typeface="Bahnschrift SemiBold" panose="020B0502040204020203" pitchFamily="34" charset="0"/>
              </a:rPr>
              <a:t>Heat map for missing values in deliveries dataset</a:t>
            </a:r>
            <a:endParaRPr lang="hi-IN" sz="2800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3" y="1032165"/>
            <a:ext cx="6143946" cy="41113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166254"/>
            <a:ext cx="8055668" cy="976746"/>
          </a:xfrm>
        </p:spPr>
        <p:txBody>
          <a:bodyPr/>
          <a:lstStyle/>
          <a:p>
            <a:r>
              <a:rPr lang="en-US" sz="2800" dirty="0">
                <a:latin typeface="Bahnschrift SemiBold" panose="020B0502040204020203" pitchFamily="34" charset="0"/>
              </a:rPr>
              <a:t>Heat map after dropping off the fielders column from deliveries dataset</a:t>
            </a:r>
            <a:endParaRPr lang="hi-IN" sz="2800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45" y="1330036"/>
            <a:ext cx="6544638" cy="38134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Dataset Summary</a:t>
            </a:r>
            <a:endParaRPr lang="hi-IN" sz="3600" dirty="0"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Dataset name: 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Most Runs Average Strike-rate Dataset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Shape: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Rows - 516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	Columns - 6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Important columns: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Batsman, total-runs, out, number-of-balls, average,        strike-rate</a:t>
            </a:r>
            <a:endParaRPr lang="hi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hi-IN" sz="2000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6309"/>
            <a:ext cx="8163623" cy="630382"/>
          </a:xfrm>
        </p:spPr>
        <p:txBody>
          <a:bodyPr/>
          <a:lstStyle/>
          <a:p>
            <a:r>
              <a:rPr lang="en-US" sz="2800" dirty="0">
                <a:latin typeface="Bahnschrift SemiBold" panose="020B0502040204020203" pitchFamily="34" charset="0"/>
              </a:rPr>
              <a:t>Heat map for missing values in most runs average strike-rate dataset</a:t>
            </a:r>
            <a:endParaRPr lang="hi-IN" sz="2800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81" y="1004455"/>
            <a:ext cx="6999295" cy="40178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8" y="200890"/>
            <a:ext cx="8520600" cy="768928"/>
          </a:xfrm>
        </p:spPr>
        <p:txBody>
          <a:bodyPr/>
          <a:lstStyle/>
          <a:p>
            <a:r>
              <a:rPr lang="en-US" sz="2800" dirty="0">
                <a:latin typeface="Bahnschrift SemiBold" panose="020B0502040204020203" pitchFamily="34" charset="0"/>
              </a:rPr>
              <a:t>Heat map after filling up the missing values in most runs average strike-rate dataset</a:t>
            </a:r>
            <a:endParaRPr lang="hi-IN" sz="2800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7" y="1198418"/>
            <a:ext cx="7266055" cy="38584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1715"/>
            <a:ext cx="8520600" cy="841800"/>
          </a:xfrm>
        </p:spPr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Expectations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12395" y="1094105"/>
            <a:ext cx="439102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01. </a:t>
            </a:r>
            <a:r>
              <a:rPr lang="en-US" dirty="0">
                <a:latin typeface="Bahnschrift SemiBold" panose="020B0502040204020203" pitchFamily="34" charset="0"/>
                <a:sym typeface="+mn-ea"/>
              </a:rPr>
              <a:t>The Number of 6's Scored in a season</a:t>
            </a:r>
            <a:endParaRPr lang="en-US" dirty="0">
              <a:latin typeface="Bahnschrift SemiBold" panose="020B0502040204020203" pitchFamily="34" charset="0"/>
            </a:endParaRP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02. </a:t>
            </a:r>
            <a:r>
              <a:rPr lang="en-US" dirty="0">
                <a:latin typeface="Bahnschrift SemiBold" panose="020B0502040204020203" pitchFamily="34" charset="0"/>
                <a:sym typeface="+mn-ea"/>
              </a:rPr>
              <a:t>Total runs scored</a:t>
            </a:r>
            <a:endParaRPr lang="en-US" dirty="0">
              <a:latin typeface="Bahnschrift SemiBold" panose="020B0502040204020203" pitchFamily="34" charset="0"/>
            </a:endParaRP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03. </a:t>
            </a:r>
            <a:r>
              <a:rPr lang="en-US" dirty="0">
                <a:latin typeface="Bahnschrift SemiBold" panose="020B0502040204020203" pitchFamily="34" charset="0"/>
                <a:sym typeface="+mn-ea"/>
              </a:rPr>
              <a:t>Number of half centuries by each batsman</a:t>
            </a:r>
            <a:endParaRPr lang="en-US" dirty="0">
              <a:latin typeface="Bahnschrift SemiBold" panose="020B0502040204020203" pitchFamily="34" charset="0"/>
            </a:endParaRP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04. </a:t>
            </a:r>
            <a:r>
              <a:rPr lang="en-US" dirty="0">
                <a:latin typeface="Bahnschrift SemiBold" panose="020B0502040204020203" pitchFamily="34" charset="0"/>
                <a:sym typeface="+mn-ea"/>
              </a:rPr>
              <a:t>Number of centuries by each batsman</a:t>
            </a:r>
            <a:endParaRPr lang="en-US" dirty="0">
              <a:latin typeface="Bahnschrift SemiBold" panose="020B0502040204020203" pitchFamily="34" charset="0"/>
            </a:endParaRP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05. </a:t>
            </a:r>
            <a:r>
              <a:rPr lang="en-US" dirty="0">
                <a:latin typeface="Bahnschrift SemiBold" panose="020B0502040204020203" pitchFamily="34" charset="0"/>
                <a:sym typeface="+mn-ea"/>
              </a:rPr>
              <a:t>Comparison between the teams</a:t>
            </a:r>
            <a:endParaRPr lang="en-US" dirty="0">
              <a:latin typeface="Bahnschrift SemiBold" panose="020B0502040204020203" pitchFamily="34" charset="0"/>
            </a:endParaRP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06. </a:t>
            </a:r>
            <a:r>
              <a:rPr lang="en-US" dirty="0">
                <a:latin typeface="Bahnschrift SemiBold" panose="020B0502040204020203" pitchFamily="34" charset="0"/>
                <a:sym typeface="+mn-ea"/>
              </a:rPr>
              <a:t>Batsman who scored the most number of dot balls.</a:t>
            </a:r>
            <a:endParaRPr lang="en-US" dirty="0">
              <a:latin typeface="Bahnschrift SemiBold" panose="020B0502040204020203" pitchFamily="34" charset="0"/>
            </a:endParaRP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07. </a:t>
            </a:r>
            <a:r>
              <a:rPr lang="en-US" dirty="0">
                <a:latin typeface="Bahnschrift SemiBold" panose="020B0502040204020203" pitchFamily="34" charset="0"/>
                <a:sym typeface="+mn-ea"/>
              </a:rPr>
              <a:t>Most common dismissal type in IPL</a:t>
            </a:r>
            <a:endParaRPr lang="en-US" dirty="0">
              <a:latin typeface="Bahnschrift SemiBold" panose="020B0502040204020203" pitchFamily="34" charset="0"/>
            </a:endParaRP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08. </a:t>
            </a:r>
            <a:r>
              <a:rPr lang="en-US" dirty="0">
                <a:latin typeface="Bahnschrift SemiBold" panose="020B0502040204020203" pitchFamily="34" charset="0"/>
                <a:sym typeface="+mn-ea"/>
              </a:rPr>
              <a:t>Bowler having more than 100 wickets in IPL</a:t>
            </a:r>
            <a:endParaRPr lang="en-US" dirty="0">
              <a:latin typeface="Bahnschrift SemiBold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4571999" y="1094105"/>
            <a:ext cx="4022379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09. </a:t>
            </a:r>
            <a:r>
              <a:rPr lang="en-US" dirty="0">
                <a:latin typeface="Bahnschrift SemiBold" panose="020B0502040204020203" pitchFamily="34" charset="0"/>
              </a:rPr>
              <a:t>No of matches each season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</a:rPr>
              <a:t>10. </a:t>
            </a:r>
            <a:r>
              <a:rPr lang="en-US" dirty="0">
                <a:latin typeface="Bahnschrift SemiBold" panose="020B0502040204020203" pitchFamily="34" charset="0"/>
              </a:rPr>
              <a:t>No of matches on a particular Venue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</a:rPr>
              <a:t>11. </a:t>
            </a:r>
            <a:r>
              <a:rPr lang="en-US" dirty="0">
                <a:latin typeface="Bahnschrift SemiBold" panose="020B0502040204020203" pitchFamily="34" charset="0"/>
              </a:rPr>
              <a:t>No of matches played by each team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</a:rPr>
              <a:t>12. </a:t>
            </a:r>
            <a:r>
              <a:rPr lang="en-US" dirty="0">
                <a:latin typeface="Bahnschrift SemiBold" panose="020B0502040204020203" pitchFamily="34" charset="0"/>
              </a:rPr>
              <a:t>Number of wins per team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</a:rPr>
              <a:t>13. </a:t>
            </a:r>
            <a:r>
              <a:rPr lang="en-US" dirty="0">
                <a:latin typeface="Bahnschrift SemiBold" panose="020B0502040204020203" pitchFamily="34" charset="0"/>
              </a:rPr>
              <a:t>Top players of the match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</a:rPr>
              <a:t>14. </a:t>
            </a:r>
            <a:r>
              <a:rPr lang="en-US" dirty="0">
                <a:latin typeface="Bahnschrift SemiBold" panose="020B0502040204020203" pitchFamily="34" charset="0"/>
              </a:rPr>
              <a:t>How lucky are the toss wining team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</a:rPr>
              <a:t>15. </a:t>
            </a:r>
            <a:r>
              <a:rPr lang="en-US" dirty="0">
                <a:latin typeface="Bahnschrift SemiBold" panose="020B0502040204020203" pitchFamily="34" charset="0"/>
              </a:rPr>
              <a:t>Batsman Analysi</a:t>
            </a:r>
            <a:r>
              <a:rPr lang="en-IN" altLang="en-US" dirty="0">
                <a:latin typeface="Bahnschrift SemiBold" panose="020B0502040204020203" pitchFamily="34" charset="0"/>
              </a:rPr>
              <a:t>s</a:t>
            </a:r>
          </a:p>
          <a:p>
            <a:endParaRPr lang="en-IN" alt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</a:rPr>
              <a:t>16. The Number of 4's Scored in a season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0945"/>
            <a:ext cx="8520600" cy="726780"/>
          </a:xfrm>
        </p:spPr>
        <p:txBody>
          <a:bodyPr/>
          <a:lstStyle/>
          <a:p>
            <a:r>
              <a:rPr lang="en-US" sz="3200" dirty="0">
                <a:latin typeface="Bahnschrift SemiBold" panose="020B0502040204020203" pitchFamily="34" charset="0"/>
              </a:rPr>
              <a:t>    Number of Players from different Country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5" descr="Chart, bar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046509"/>
            <a:ext cx="8589844" cy="39453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273" y="1593274"/>
            <a:ext cx="8186818" cy="3241962"/>
          </a:xfrm>
        </p:spPr>
        <p:txBody>
          <a:bodyPr/>
          <a:lstStyle/>
          <a:p>
            <a:pPr algn="l">
              <a:lnSpc>
                <a:spcPct val="150000"/>
              </a:lnSpc>
            </a:pPr>
            <a:br>
              <a:rPr lang="en-US" sz="2400" b="1" dirty="0">
                <a:solidFill>
                  <a:schemeClr val="tx1"/>
                </a:solidFill>
                <a:latin typeface="Bahnschrift SemiBold" panose="020B0502040204020203" pitchFamily="34" charset="0"/>
                <a:cs typeface="Mongolian Baiti" panose="03000500000000000000" pitchFamily="66" charset="0"/>
              </a:rPr>
            </a:br>
            <a:r>
              <a:rPr lang="en-US" b="1" dirty="0">
                <a:solidFill>
                  <a:schemeClr val="tx1"/>
                </a:solidFill>
                <a:latin typeface="Bahnschrift SemiBold" panose="020B0502040204020203" pitchFamily="34" charset="0"/>
                <a:cs typeface="Mongolian Baiti" panose="03000500000000000000" pitchFamily="66" charset="0"/>
              </a:rPr>
              <a:t>Team Consists of:</a:t>
            </a:r>
            <a:br>
              <a:rPr lang="en-US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US" sz="2400" b="1" dirty="0">
                <a:latin typeface="Bahnschrift SemiBold" panose="020B0502040204020203" pitchFamily="34" charset="0"/>
                <a:cs typeface="Mongolian Baiti" panose="03000500000000000000" pitchFamily="66" charset="0"/>
              </a:rPr>
              <a:t>1. Ameen Attar</a:t>
            </a:r>
            <a:br>
              <a:rPr lang="en-US" sz="2400" b="1" dirty="0">
                <a:latin typeface="Bahnschrift SemiBold" panose="020B0502040204020203" pitchFamily="34" charset="0"/>
                <a:cs typeface="Mongolian Baiti" panose="03000500000000000000" pitchFamily="66" charset="0"/>
              </a:rPr>
            </a:br>
            <a:r>
              <a:rPr lang="en-US" sz="2400" b="1" dirty="0">
                <a:latin typeface="Bahnschrift SemiBold" panose="020B0502040204020203" pitchFamily="34" charset="0"/>
                <a:cs typeface="Mongolian Baiti" panose="03000500000000000000" pitchFamily="66" charset="0"/>
              </a:rPr>
              <a:t>2. Pradip Solanki</a:t>
            </a:r>
            <a:br>
              <a:rPr lang="en-US" sz="2400" b="1" dirty="0">
                <a:latin typeface="Bahnschrift SemiBold" panose="020B0502040204020203" pitchFamily="34" charset="0"/>
                <a:cs typeface="Mongolian Baiti" panose="03000500000000000000" pitchFamily="66" charset="0"/>
              </a:rPr>
            </a:br>
            <a:r>
              <a:rPr lang="en-US" sz="2400" b="1" dirty="0">
                <a:latin typeface="Bahnschrift SemiBold" panose="020B0502040204020203" pitchFamily="34" charset="0"/>
                <a:cs typeface="Mongolian Baiti" panose="03000500000000000000" pitchFamily="66" charset="0"/>
              </a:rPr>
              <a:t>3. Hrithik Chourasia</a:t>
            </a:r>
            <a:br>
              <a:rPr lang="en-US" sz="2400" b="1" dirty="0">
                <a:latin typeface="Bahnschrift SemiBold" panose="020B0502040204020203" pitchFamily="34" charset="0"/>
                <a:cs typeface="Mongolian Baiti" panose="03000500000000000000" pitchFamily="66" charset="0"/>
              </a:rPr>
            </a:br>
            <a:r>
              <a:rPr lang="en-US" sz="2400" b="1" dirty="0">
                <a:latin typeface="Bahnschrift SemiBold" panose="020B0502040204020203" pitchFamily="34" charset="0"/>
                <a:cs typeface="Mongolian Baiti" panose="03000500000000000000" pitchFamily="66" charset="0"/>
              </a:rPr>
              <a:t>4. Vridhi Parmar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" t="11362" r="2680" b="14303"/>
          <a:stretch/>
        </p:blipFill>
        <p:spPr>
          <a:xfrm>
            <a:off x="907473" y="429492"/>
            <a:ext cx="7329054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Bahnschrift SemiBold" panose="020B0502040204020203" pitchFamily="34" charset="0"/>
              </a:rPr>
              <a:t>Which City have Hosted most Matches?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254" y="2334491"/>
            <a:ext cx="1336963" cy="109450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4" descr="Chart, bar chart, histo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191490"/>
            <a:ext cx="8139572" cy="388143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5" y="435705"/>
            <a:ext cx="8300285" cy="450520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59" y="607479"/>
            <a:ext cx="8270206" cy="44549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84" y="445025"/>
            <a:ext cx="7989315" cy="572700"/>
          </a:xfrm>
        </p:spPr>
        <p:txBody>
          <a:bodyPr/>
          <a:lstStyle/>
          <a:p>
            <a:r>
              <a:rPr lang="en-US" sz="2400" dirty="0">
                <a:latin typeface="Bahnschrift SemiBold" panose="020B0502040204020203" pitchFamily="34" charset="0"/>
              </a:rPr>
              <a:t>Who won player of the match award most frequently?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0" y="2437049"/>
            <a:ext cx="921327" cy="213182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4" descr="Chart, bar chart, histo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85" y="1017725"/>
            <a:ext cx="7285120" cy="375350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Bahnschrift SemiBold" panose="020B0502040204020203" pitchFamily="34" charset="0"/>
              </a:rPr>
              <a:t>Who won most matches?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Chart, bar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2" y="1344877"/>
            <a:ext cx="7999495" cy="341640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latin typeface="Bahnschrift SemiBold" panose="020B0502040204020203" pitchFamily="34" charset="0"/>
              </a:rPr>
              <a:t>Does winning the toss increases chance of winning the game?</a:t>
            </a:r>
          </a:p>
          <a:p>
            <a:pPr algn="ctr"/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scatter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46" y="976257"/>
            <a:ext cx="7059528" cy="40331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, histo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73" y="363908"/>
            <a:ext cx="7608469" cy="467135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, histo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91" y="80594"/>
            <a:ext cx="7871660" cy="501991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900545" y="353291"/>
            <a:ext cx="7640781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3600" b="1" dirty="0">
                <a:solidFill>
                  <a:srgbClr val="CC0000"/>
                </a:solidFill>
                <a:latin typeface="Bahnschrift SemiBold" panose="020B0502040204020203" pitchFamily="34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Analysis of Teamwise Wins</a:t>
            </a:r>
            <a:endParaRPr sz="1600" b="1" dirty="0">
              <a:solidFill>
                <a:schemeClr val="lt1"/>
              </a:solidFill>
              <a:latin typeface="Bahnschrift SemiBold" panose="020B0502040204020203" pitchFamily="34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0" y="1163782"/>
            <a:ext cx="8512500" cy="38237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054" y="339435"/>
            <a:ext cx="7910945" cy="533401"/>
          </a:xfrm>
        </p:spPr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Analysis of Batsman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9" y="976745"/>
            <a:ext cx="8575991" cy="40178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106919"/>
            <a:ext cx="8520600" cy="682789"/>
          </a:xfrm>
        </p:spPr>
        <p:txBody>
          <a:bodyPr/>
          <a:lstStyle/>
          <a:p>
            <a:r>
              <a:rPr lang="en-US" sz="3600" b="1" dirty="0">
                <a:latin typeface="Bahnschrift SemiBold" panose="020B0502040204020203" pitchFamily="34" charset="0"/>
                <a:cs typeface="Mongolian Baiti" panose="03000500000000000000" pitchFamily="66" charset="0"/>
              </a:rPr>
              <a:t>Content</a:t>
            </a:r>
            <a:endParaRPr lang="hi-IN" sz="3600" b="1" dirty="0">
              <a:latin typeface="Bahnschrift SemiBold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865909"/>
            <a:ext cx="3248919" cy="4010891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Introduction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Dataset Summary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Season Wise Analysis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Player wise Analysis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Team Wise Analysis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Player Rankings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Player Segmentation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Challenges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Conclusion</a:t>
            </a:r>
            <a:endParaRPr lang="hi-IN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106919"/>
            <a:ext cx="5444837" cy="484608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53291"/>
            <a:ext cx="8714508" cy="651164"/>
          </a:xfrm>
        </p:spPr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Analysis of Average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455"/>
            <a:ext cx="9144000" cy="408016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4" y="353290"/>
            <a:ext cx="8492836" cy="685801"/>
          </a:xfrm>
        </p:spPr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Analysis of Strike Rate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990600"/>
            <a:ext cx="898398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08" y="346364"/>
            <a:ext cx="8174183" cy="623454"/>
          </a:xfrm>
        </p:spPr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Analysis of Bowler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2" y="969818"/>
            <a:ext cx="8772834" cy="417368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509" y="353292"/>
            <a:ext cx="7502236" cy="651164"/>
          </a:xfrm>
        </p:spPr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Analysis on Batting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5" y="1073726"/>
            <a:ext cx="7098030" cy="396240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0" y="353292"/>
            <a:ext cx="8278092" cy="644236"/>
          </a:xfrm>
        </p:spPr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Analysis on Bowling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508"/>
            <a:ext cx="8756073" cy="345882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4" y="1766455"/>
            <a:ext cx="3332019" cy="1226195"/>
          </a:xfrm>
        </p:spPr>
        <p:txBody>
          <a:bodyPr/>
          <a:lstStyle/>
          <a:p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" y="429491"/>
            <a:ext cx="8587105" cy="471400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311727"/>
            <a:ext cx="7548995" cy="454538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download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" y="415635"/>
            <a:ext cx="8899525" cy="456847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926575"/>
          </a:xfrm>
        </p:spPr>
        <p:txBody>
          <a:bodyPr/>
          <a:lstStyle/>
          <a:p>
            <a:pPr algn="ctr"/>
            <a:r>
              <a:rPr lang="en-US" sz="3600" b="1" dirty="0">
                <a:latin typeface="Bahnschrift SemiBold" panose="020B0502040204020203" pitchFamily="34" charset="0"/>
              </a:rPr>
              <a:t>Challenges</a:t>
            </a:r>
            <a:endParaRPr lang="hi-IN" sz="3600" b="1" dirty="0">
              <a:latin typeface="Bahnschrift SemiBold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86345"/>
            <a:ext cx="8520600" cy="298253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     &gt; Lots of Nan Values in Datasets.</a:t>
            </a:r>
          </a:p>
          <a:p>
            <a:pPr marL="11430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&gt; For analysis we had to combine data from different datasets.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&gt; We have to deal with un useful data from most of datasets.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&gt; Due to No. of Datasets, it took time to analyze all of the things.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5473"/>
            <a:ext cx="8520600" cy="768927"/>
          </a:xfrm>
        </p:spPr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Conclusion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13995" y="1003935"/>
            <a:ext cx="857821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1. The number of matches each season is lies between 50 to 80 matches.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2. The most number of Matches were hosted in Mumbai and the least were hosted in Venue Bloemfontein.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3. The most number of players were from India and the least number of players were playing from Netherland.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4. After winning the toss most of the teams choose to Field.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5. The  most number of Matches were won by Mumbai Indians with around 109 wins.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6. In team comparison we observed that Kolkata Knight Riders lose most of the matches against Mumbai   Indians loosing more than 19 matches.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7. The batsman who played most number of dot balls is Virat Kohli.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8. The most Dismissal type in IPL is caught out.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pPr algn="ctr"/>
            <a:r>
              <a:rPr lang="en-US" sz="3600" b="1" dirty="0">
                <a:latin typeface="Bahnschrift SemiBold" panose="020B0502040204020203" pitchFamily="34" charset="0"/>
              </a:rPr>
              <a:t>Introduction</a:t>
            </a:r>
            <a:endParaRPr lang="hi-IN" sz="3600" b="1" dirty="0"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1226127"/>
            <a:ext cx="8520600" cy="3472348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Indian Premier League(IPL) is a professional Twenty20 cricket league inIndia contested during March or April and May of every year by eight teams representing eight different cities  in India. </a:t>
            </a:r>
          </a:p>
          <a:p>
            <a:pPr marL="114300" indent="0">
              <a:buNone/>
            </a:pPr>
            <a:endParaRPr 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 league was founded by the Board of Control for Cricket in India(BCCI) in 2008 and now it is the most attended cricket league in the world.</a:t>
            </a:r>
          </a:p>
          <a:p>
            <a:pPr marL="114300" indent="0">
              <a:buNone/>
            </a:pPr>
            <a:endParaRPr 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In 2010, the IPL became the first sporting event in the world to be broadcasted live on  YouTube.</a:t>
            </a:r>
          </a:p>
          <a:p>
            <a:pPr marL="114300" indent="0">
              <a:buNone/>
            </a:pPr>
            <a:endParaRPr lang="hi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72745" y="154940"/>
            <a:ext cx="8249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Bahnschrift SemiBold" panose="020B0502040204020203" pitchFamily="34" charset="0"/>
            </a:endParaRP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9. The most Half Centuries was scored by D. A. Warner.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10. The Player who won most of the Man of The Match was Chris Gayle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11. The average number of Four's and Six's per season lies somewhere around 1800 and 850 respectively.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12. The most full centuries was scored by Chris Gayle.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13. The most common bowling style is right-arm medium.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14. Most of the batsman are right-handers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15. V. Sehwag have the highest strike rate.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16. S.L. Malinga have the highest number of wickets in the IPL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BCB0-9293-484C-A8E9-BC721327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0218"/>
            <a:ext cx="8520600" cy="657507"/>
          </a:xfrm>
        </p:spPr>
        <p:txBody>
          <a:bodyPr/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All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F4667-5F73-4E14-B173-F9ADEE4CA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 datasets we are working on are: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1. Matches.csv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2. Players.xlsx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3. Deliveries.csv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4. Teams.csv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5. Most_runs_average_strikerate.csv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6. Teamwise_home_and_away.csv</a:t>
            </a:r>
          </a:p>
          <a:p>
            <a:pPr marL="114300" indent="0">
              <a:lnSpc>
                <a:spcPct val="150000"/>
              </a:lnSpc>
              <a:buNone/>
            </a:pPr>
            <a:endParaRPr lang="hi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en-US" sz="2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66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Dataset Summary</a:t>
            </a:r>
            <a:endParaRPr lang="hi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Dataset name: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Matches Dataset</a:t>
            </a: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Shape: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Rows - 756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	Columns - 18</a:t>
            </a: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Important columns: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id, Season, city, date, team1, team2, toss-winner,                  toss-decision, result, dl-applied, winner, win by runs, win by wickets, 	          player of match, venue, umpire1, umpire2, umpire3</a:t>
            </a:r>
            <a:endParaRPr lang="hi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36" y="75471"/>
            <a:ext cx="8520600" cy="592350"/>
          </a:xfrm>
        </p:spPr>
        <p:txBody>
          <a:bodyPr/>
          <a:lstStyle/>
          <a:p>
            <a:r>
              <a:rPr lang="en-US" sz="2800" dirty="0">
                <a:latin typeface="Bahnschrift SemiBold" panose="020B0502040204020203" pitchFamily="34" charset="0"/>
              </a:rPr>
              <a:t>Heat map for missing values in matches dataset</a:t>
            </a:r>
            <a:endParaRPr lang="hi-IN" sz="2800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5" y="667821"/>
            <a:ext cx="7900827" cy="4444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2" y="126841"/>
            <a:ext cx="8146527" cy="841800"/>
          </a:xfrm>
        </p:spPr>
        <p:txBody>
          <a:bodyPr/>
          <a:lstStyle/>
          <a:p>
            <a:r>
              <a:rPr lang="en-US" sz="2800" dirty="0">
                <a:latin typeface="Bahnschrift SemiBold" panose="020B0502040204020203" pitchFamily="34" charset="0"/>
              </a:rPr>
              <a:t>Heat map after filling up the missing values in matches dataset</a:t>
            </a:r>
            <a:endParaRPr lang="hi-IN" sz="2800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" y="968641"/>
            <a:ext cx="7412417" cy="41748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Dataset Summary</a:t>
            </a:r>
            <a:endParaRPr lang="hi-IN" sz="3600" dirty="0"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Dataset name: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Players Dataset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Shape: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Rows - 556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	Columns - 5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Important columns: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Player Name, DOB, Batting-Hand, Bowling-Skill, Country</a:t>
            </a:r>
            <a:endParaRPr lang="hi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960</Words>
  <Application>Microsoft Office PowerPoint</Application>
  <PresentationFormat>On-screen Show (16:9)</PresentationFormat>
  <Paragraphs>148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Mongolian Baiti</vt:lpstr>
      <vt:lpstr>Bahnschrift SemiBold</vt:lpstr>
      <vt:lpstr>Wingdings</vt:lpstr>
      <vt:lpstr>Montserrat</vt:lpstr>
      <vt:lpstr>Simple Light</vt:lpstr>
      <vt:lpstr>            Capstone Project  IPL T20 Cricket Analysis  </vt:lpstr>
      <vt:lpstr> Team Consists of: 1. Ameen Attar 2. Pradip Solanki 3. Hrithik Chourasia 4. Vridhi Parmar </vt:lpstr>
      <vt:lpstr>Content</vt:lpstr>
      <vt:lpstr>Introduction</vt:lpstr>
      <vt:lpstr>All Dataset</vt:lpstr>
      <vt:lpstr>Dataset Summary</vt:lpstr>
      <vt:lpstr>Heat map for missing values in matches dataset</vt:lpstr>
      <vt:lpstr>Heat map after filling up the missing values in matches dataset</vt:lpstr>
      <vt:lpstr>Dataset Summary</vt:lpstr>
      <vt:lpstr>Heat map for missing values in players dataset</vt:lpstr>
      <vt:lpstr>Heat map after filling up the missing values in players dataset</vt:lpstr>
      <vt:lpstr>Dataset Summary</vt:lpstr>
      <vt:lpstr>Heat map for missing values in deliveries dataset</vt:lpstr>
      <vt:lpstr>Heat map after dropping off the fielders column from deliveries dataset</vt:lpstr>
      <vt:lpstr>Dataset Summary</vt:lpstr>
      <vt:lpstr>Heat map for missing values in most runs average strike-rate dataset</vt:lpstr>
      <vt:lpstr>Heat map after filling up the missing values in most runs average strike-rate dataset</vt:lpstr>
      <vt:lpstr>Expectations</vt:lpstr>
      <vt:lpstr>    Number of Players from different Country</vt:lpstr>
      <vt:lpstr>Which City have Hosted most Matches?</vt:lpstr>
      <vt:lpstr>PowerPoint Presentation</vt:lpstr>
      <vt:lpstr>PowerPoint Presentation</vt:lpstr>
      <vt:lpstr>Who won player of the match award most frequently?</vt:lpstr>
      <vt:lpstr>Who won most matches? </vt:lpstr>
      <vt:lpstr>Does winning the toss increases chance of winning the game? </vt:lpstr>
      <vt:lpstr>PowerPoint Presentation</vt:lpstr>
      <vt:lpstr>PowerPoint Presentation</vt:lpstr>
      <vt:lpstr>Analysis of Teamwise Wins</vt:lpstr>
      <vt:lpstr>Analysis of Batsman</vt:lpstr>
      <vt:lpstr>Analysis of Average</vt:lpstr>
      <vt:lpstr>Analysis of Strike Rate</vt:lpstr>
      <vt:lpstr>Analysis of Bowler</vt:lpstr>
      <vt:lpstr>Analysis on Batting Style</vt:lpstr>
      <vt:lpstr>Analysis on Bowling Style</vt:lpstr>
      <vt:lpstr>. </vt:lpstr>
      <vt:lpstr>PowerPoint Presentation</vt:lpstr>
      <vt:lpstr>PowerPoint Presentation</vt:lpstr>
      <vt:lpstr>Challenges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Hrithik Chourasia</dc:creator>
  <cp:lastModifiedBy>Hrithik Chourasia</cp:lastModifiedBy>
  <cp:revision>80</cp:revision>
  <dcterms:created xsi:type="dcterms:W3CDTF">2021-03-10T15:05:08Z</dcterms:created>
  <dcterms:modified xsi:type="dcterms:W3CDTF">2021-03-12T21:07:45Z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