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4" r:id="rId5"/>
    <p:sldId id="284" r:id="rId6"/>
    <p:sldId id="286" r:id="rId7"/>
    <p:sldId id="285" r:id="rId8"/>
    <p:sldId id="287" r:id="rId9"/>
    <p:sldId id="277" r:id="rId10"/>
    <p:sldId id="276" r:id="rId11"/>
    <p:sldId id="288" r:id="rId12"/>
    <p:sldId id="278" r:id="rId13"/>
    <p:sldId id="279" r:id="rId14"/>
    <p:sldId id="289" r:id="rId15"/>
    <p:sldId id="280" r:id="rId16"/>
    <p:sldId id="281" r:id="rId17"/>
    <p:sldId id="290" r:id="rId18"/>
    <p:sldId id="282" r:id="rId19"/>
    <p:sldId id="283" r:id="rId20"/>
    <p:sldId id="318" r:id="rId21"/>
    <p:sldId id="274" r:id="rId22"/>
    <p:sldId id="273" r:id="rId23"/>
    <p:sldId id="272" r:id="rId24"/>
    <p:sldId id="271" r:id="rId25"/>
    <p:sldId id="270" r:id="rId26"/>
    <p:sldId id="269" r:id="rId27"/>
    <p:sldId id="268" r:id="rId28"/>
    <p:sldId id="267" r:id="rId29"/>
    <p:sldId id="26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319" r:id="rId38"/>
    <p:sldId id="320" r:id="rId39"/>
    <p:sldId id="321" r:id="rId40"/>
    <p:sldId id="322" r:id="rId41"/>
    <p:sldId id="323" r:id="rId42"/>
  </p:sldIdLst>
  <p:sldSz cx="9144000" cy="5143500" type="screen16x9"/>
  <p:notesSz cx="6858000" cy="9144000"/>
  <p:embeddedFontLst>
    <p:embeddedFont>
      <p:font typeface="Montserrat" panose="00000500000000000000"/>
      <p:regular r:id="rId47"/>
      <p:bold r:id="rId48"/>
      <p:boldItalic r:id="rId49"/>
    </p:embeddedFont>
    <p:embeddedFont>
      <p:font typeface="Montserrat" panose="00000500000000000000" charset="0"/>
      <p:regular r:id="rId50"/>
      <p:bold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nPC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font" Target="fonts/font6.fntdata"/><Relationship Id="rId51" Type="http://schemas.openxmlformats.org/officeDocument/2006/relationships/font" Target="fonts/font5.fntdata"/><Relationship Id="rId50" Type="http://schemas.openxmlformats.org/officeDocument/2006/relationships/font" Target="fonts/font4.fntdata"/><Relationship Id="rId5" Type="http://schemas.openxmlformats.org/officeDocument/2006/relationships/slide" Target="slides/slide2.xml"/><Relationship Id="rId49" Type="http://schemas.openxmlformats.org/officeDocument/2006/relationships/font" Target="fonts/font3.fntdata"/><Relationship Id="rId48" Type="http://schemas.openxmlformats.org/officeDocument/2006/relationships/font" Target="fonts/font2.fntdata"/><Relationship Id="rId47" Type="http://schemas.openxmlformats.org/officeDocument/2006/relationships/font" Target="fonts/font1.fntdata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00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IPL T20 Cricket Analysis</a:t>
            </a:r>
            <a:endParaRPr sz="3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67" y="82192"/>
            <a:ext cx="8424809" cy="547401"/>
          </a:xfrm>
        </p:spPr>
        <p:txBody>
          <a:bodyPr/>
          <a:lstStyle/>
          <a:p>
            <a:r>
              <a:rPr lang="en-US" sz="2400" dirty="0"/>
              <a:t>Heat map for missing values in </a:t>
            </a:r>
            <a:r>
              <a:rPr lang="en-US" sz="2400" dirty="0" smtClean="0"/>
              <a:t>players </a:t>
            </a:r>
            <a:r>
              <a:rPr lang="en-US" sz="2400" dirty="0"/>
              <a:t>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18" y="544530"/>
            <a:ext cx="6390526" cy="4598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2" y="0"/>
            <a:ext cx="8520600" cy="841800"/>
          </a:xfrm>
        </p:spPr>
        <p:txBody>
          <a:bodyPr/>
          <a:lstStyle/>
          <a:p>
            <a:r>
              <a:rPr lang="en-US" sz="2400" dirty="0"/>
              <a:t>Heat map after filling up the missing values </a:t>
            </a:r>
            <a:r>
              <a:rPr lang="en-US" sz="2400" dirty="0" smtClean="0"/>
              <a:t>in players </a:t>
            </a:r>
            <a:r>
              <a:rPr lang="en-US" sz="2400" dirty="0"/>
              <a:t>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96" y="708916"/>
            <a:ext cx="6709024" cy="4434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DATASET SUMMARY</a:t>
            </a:r>
            <a:endParaRPr lang="hi-IN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Dataset name</a:t>
            </a:r>
            <a:r>
              <a:rPr lang="en-US" dirty="0" smtClean="0">
                <a:solidFill>
                  <a:schemeClr val="tx1"/>
                </a:solidFill>
              </a:rPr>
              <a:t>:  </a:t>
            </a:r>
            <a:r>
              <a:rPr lang="en-US" dirty="0" smtClean="0">
                <a:solidFill>
                  <a:schemeClr val="bg1"/>
                </a:solidFill>
              </a:rPr>
              <a:t>Deliveries </a:t>
            </a:r>
            <a:r>
              <a:rPr lang="en-US" dirty="0">
                <a:solidFill>
                  <a:schemeClr val="bg1"/>
                </a:solidFill>
              </a:rPr>
              <a:t>Dataset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Shape: </a:t>
            </a:r>
            <a:r>
              <a:rPr lang="en-US" dirty="0">
                <a:solidFill>
                  <a:schemeClr val="bg1"/>
                </a:solidFill>
              </a:rPr>
              <a:t>Rows- </a:t>
            </a:r>
            <a:r>
              <a:rPr lang="en-US" dirty="0" smtClean="0">
                <a:solidFill>
                  <a:schemeClr val="bg1"/>
                </a:solidFill>
              </a:rPr>
              <a:t>179078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	Columns- </a:t>
            </a:r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Important columns: </a:t>
            </a:r>
            <a:r>
              <a:rPr lang="en-US" dirty="0" smtClean="0">
                <a:solidFill>
                  <a:schemeClr val="bg1"/>
                </a:solidFill>
              </a:rPr>
              <a:t>match-id, inning, batting-team, bowling-team, over, ball, batsman, non-striker, bowler, is-super-over, wide-runs, bye-runs, leg-bye-runs, no-ball-runs, penalty-runs, batsman-runs, extra-runs, total-runs,                   player-dismissed, dismissal-kind, fielder.</a:t>
            </a:r>
            <a:endParaRPr lang="hi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25"/>
            <a:ext cx="8520600" cy="841800"/>
          </a:xfrm>
        </p:spPr>
        <p:txBody>
          <a:bodyPr/>
          <a:lstStyle/>
          <a:p>
            <a:r>
              <a:rPr lang="en-US" sz="2400" dirty="0"/>
              <a:t>Heat map for missing values in </a:t>
            </a:r>
            <a:r>
              <a:rPr lang="en-US" sz="2400" dirty="0" smtClean="0"/>
              <a:t>deliveries 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3" y="616449"/>
            <a:ext cx="6143946" cy="4527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39" y="0"/>
            <a:ext cx="8452156" cy="783706"/>
          </a:xfrm>
        </p:spPr>
        <p:txBody>
          <a:bodyPr/>
          <a:lstStyle/>
          <a:p>
            <a:r>
              <a:rPr lang="en-US" sz="2400" dirty="0"/>
              <a:t>Heat map after </a:t>
            </a:r>
            <a:r>
              <a:rPr lang="en-US" sz="2400" dirty="0" smtClean="0"/>
              <a:t>dropping off the fielders column from deliveries </a:t>
            </a:r>
            <a:r>
              <a:rPr lang="en-US" sz="2400" dirty="0"/>
              <a:t>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45" y="667820"/>
            <a:ext cx="6544638" cy="4475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DATASET SUMMARY</a:t>
            </a:r>
            <a:endParaRPr lang="hi-IN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Dataset name:  </a:t>
            </a:r>
            <a:r>
              <a:rPr lang="en-US" dirty="0" smtClean="0">
                <a:solidFill>
                  <a:schemeClr val="bg1"/>
                </a:solidFill>
              </a:rPr>
              <a:t>Most Runs Average Strike-rate </a:t>
            </a:r>
            <a:r>
              <a:rPr lang="en-US" dirty="0">
                <a:solidFill>
                  <a:schemeClr val="bg1"/>
                </a:solidFill>
              </a:rPr>
              <a:t>Dataset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Shape: </a:t>
            </a:r>
            <a:r>
              <a:rPr lang="en-US" dirty="0">
                <a:solidFill>
                  <a:schemeClr val="bg1"/>
                </a:solidFill>
              </a:rPr>
              <a:t>Rows- </a:t>
            </a:r>
            <a:r>
              <a:rPr lang="en-US" dirty="0" smtClean="0">
                <a:solidFill>
                  <a:schemeClr val="bg1"/>
                </a:solidFill>
              </a:rPr>
              <a:t>516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	Columns- 6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Important columns: </a:t>
            </a:r>
            <a:r>
              <a:rPr lang="en-US" dirty="0" smtClean="0">
                <a:solidFill>
                  <a:schemeClr val="bg1"/>
                </a:solidFill>
              </a:rPr>
              <a:t>Batsman, total-runs, out, number-of-balls, average,        strike-rate.</a:t>
            </a:r>
            <a:endParaRPr lang="hi-IN" dirty="0">
              <a:solidFill>
                <a:schemeClr val="bg1"/>
              </a:solidFill>
            </a:endParaRPr>
          </a:p>
          <a:p>
            <a:endParaRPr lang="hi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44623" cy="749333"/>
          </a:xfrm>
        </p:spPr>
        <p:txBody>
          <a:bodyPr/>
          <a:lstStyle/>
          <a:p>
            <a:r>
              <a:rPr lang="en-US" sz="2400" dirty="0" smtClean="0"/>
              <a:t>Heat map for missing values in most runs average </a:t>
            </a:r>
            <a:r>
              <a:rPr lang="en-US" sz="2400" dirty="0" smtClean="0"/>
              <a:t>strike-rate </a:t>
            </a:r>
            <a:r>
              <a:rPr lang="en-US" sz="2400" dirty="0" smtClean="0"/>
              <a:t>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81" y="749333"/>
            <a:ext cx="6999295" cy="3912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8" y="0"/>
            <a:ext cx="8520600" cy="841800"/>
          </a:xfrm>
        </p:spPr>
        <p:txBody>
          <a:bodyPr/>
          <a:lstStyle/>
          <a:p>
            <a:r>
              <a:rPr lang="en-US" sz="2400" dirty="0"/>
              <a:t>Heat map </a:t>
            </a:r>
            <a:r>
              <a:rPr lang="en-US" sz="2400" dirty="0" smtClean="0"/>
              <a:t>after filling up the missing </a:t>
            </a:r>
            <a:r>
              <a:rPr lang="en-US" sz="2400" dirty="0"/>
              <a:t>values in most runs average </a:t>
            </a:r>
            <a:r>
              <a:rPr lang="en-US" sz="2400" dirty="0" smtClean="0"/>
              <a:t>strike-rate </a:t>
            </a:r>
            <a:r>
              <a:rPr lang="en-US" sz="2400" dirty="0"/>
              <a:t>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7" y="789484"/>
            <a:ext cx="7266055" cy="3912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1715"/>
            <a:ext cx="8520600" cy="841800"/>
          </a:xfrm>
        </p:spPr>
        <p:txBody>
          <a:bodyPr/>
          <a:p>
            <a:r>
              <a:rPr lang="en-IN" altLang="en-US"/>
              <a:t>Expectations: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12395" y="1094105"/>
            <a:ext cx="439102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ym typeface="+mn-ea"/>
              </a:rPr>
              <a:t>01. </a:t>
            </a:r>
            <a:r>
              <a:rPr lang="en-US">
                <a:sym typeface="+mn-ea"/>
              </a:rPr>
              <a:t>The Number of 6's Scored in a season</a:t>
            </a:r>
            <a:endParaRPr lang="en-US"/>
          </a:p>
          <a:p>
            <a:endParaRPr lang="en-US"/>
          </a:p>
          <a:p>
            <a:r>
              <a:rPr lang="en-IN" altLang="en-US">
                <a:sym typeface="+mn-ea"/>
              </a:rPr>
              <a:t>02. </a:t>
            </a:r>
            <a:r>
              <a:rPr lang="en-US">
                <a:sym typeface="+mn-ea"/>
              </a:rPr>
              <a:t>Total runs scored</a:t>
            </a:r>
            <a:endParaRPr lang="en-US"/>
          </a:p>
          <a:p>
            <a:endParaRPr lang="en-US"/>
          </a:p>
          <a:p>
            <a:r>
              <a:rPr lang="en-IN" altLang="en-US">
                <a:sym typeface="+mn-ea"/>
              </a:rPr>
              <a:t>03. </a:t>
            </a:r>
            <a:r>
              <a:rPr lang="en-US">
                <a:sym typeface="+mn-ea"/>
              </a:rPr>
              <a:t>Number of half_centuries by each batsman</a:t>
            </a:r>
            <a:endParaRPr lang="en-US"/>
          </a:p>
          <a:p>
            <a:endParaRPr lang="en-US"/>
          </a:p>
          <a:p>
            <a:r>
              <a:rPr lang="en-IN" altLang="en-US">
                <a:sym typeface="+mn-ea"/>
              </a:rPr>
              <a:t>04. </a:t>
            </a:r>
            <a:r>
              <a:rPr lang="en-US">
                <a:sym typeface="+mn-ea"/>
              </a:rPr>
              <a:t>Number of centuries by each batsman</a:t>
            </a:r>
            <a:endParaRPr lang="en-US"/>
          </a:p>
          <a:p>
            <a:endParaRPr lang="en-US"/>
          </a:p>
          <a:p>
            <a:r>
              <a:rPr lang="en-IN" altLang="en-US">
                <a:sym typeface="+mn-ea"/>
              </a:rPr>
              <a:t>05. </a:t>
            </a:r>
            <a:r>
              <a:rPr lang="en-US">
                <a:sym typeface="+mn-ea"/>
              </a:rPr>
              <a:t>Comparison between the teams</a:t>
            </a:r>
            <a:endParaRPr lang="en-US"/>
          </a:p>
          <a:p>
            <a:endParaRPr lang="en-US"/>
          </a:p>
          <a:p>
            <a:r>
              <a:rPr lang="en-IN" altLang="en-US">
                <a:sym typeface="+mn-ea"/>
              </a:rPr>
              <a:t>06. </a:t>
            </a:r>
            <a:r>
              <a:rPr lang="en-US">
                <a:sym typeface="+mn-ea"/>
              </a:rPr>
              <a:t>Batsman who scored the most number of dot balls.</a:t>
            </a:r>
            <a:endParaRPr lang="en-US"/>
          </a:p>
          <a:p>
            <a:endParaRPr lang="en-US"/>
          </a:p>
          <a:p>
            <a:r>
              <a:rPr lang="en-IN" altLang="en-US">
                <a:sym typeface="+mn-ea"/>
              </a:rPr>
              <a:t>07. </a:t>
            </a:r>
            <a:r>
              <a:rPr lang="en-US">
                <a:sym typeface="+mn-ea"/>
              </a:rPr>
              <a:t>Most common dismisal type in IPL</a:t>
            </a:r>
            <a:endParaRPr lang="en-US"/>
          </a:p>
          <a:p>
            <a:endParaRPr lang="en-US"/>
          </a:p>
          <a:p>
            <a:r>
              <a:rPr lang="en-IN" altLang="en-US">
                <a:sym typeface="+mn-ea"/>
              </a:rPr>
              <a:t>08. </a:t>
            </a:r>
            <a:r>
              <a:rPr lang="en-US">
                <a:sym typeface="+mn-ea"/>
              </a:rPr>
              <a:t>Bowler having more than 100 wickets in IPL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645025" y="1094105"/>
            <a:ext cx="42887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09. </a:t>
            </a:r>
            <a:r>
              <a:rPr lang="en-US"/>
              <a:t>No of matches each season</a:t>
            </a:r>
            <a:endParaRPr lang="en-US"/>
          </a:p>
          <a:p>
            <a:endParaRPr lang="en-US"/>
          </a:p>
          <a:p>
            <a:r>
              <a:rPr lang="en-IN" altLang="en-US"/>
              <a:t>10. </a:t>
            </a:r>
            <a:r>
              <a:rPr lang="en-US"/>
              <a:t>No of matches on a perticular Venue</a:t>
            </a:r>
            <a:endParaRPr lang="en-US"/>
          </a:p>
          <a:p>
            <a:endParaRPr lang="en-US"/>
          </a:p>
          <a:p>
            <a:r>
              <a:rPr lang="en-IN" altLang="en-US"/>
              <a:t>11. </a:t>
            </a:r>
            <a:r>
              <a:rPr lang="en-US"/>
              <a:t>No of matches played by each team</a:t>
            </a:r>
            <a:endParaRPr lang="en-US"/>
          </a:p>
          <a:p>
            <a:endParaRPr lang="en-US"/>
          </a:p>
          <a:p>
            <a:r>
              <a:rPr lang="en-IN" altLang="en-US"/>
              <a:t>12. </a:t>
            </a:r>
            <a:r>
              <a:rPr lang="en-US"/>
              <a:t>Number of wins per team</a:t>
            </a:r>
            <a:endParaRPr lang="en-US"/>
          </a:p>
          <a:p>
            <a:endParaRPr lang="en-US"/>
          </a:p>
          <a:p>
            <a:r>
              <a:rPr lang="en-IN" altLang="en-US"/>
              <a:t>13. </a:t>
            </a:r>
            <a:r>
              <a:rPr lang="en-US"/>
              <a:t>Top players of the match</a:t>
            </a:r>
            <a:endParaRPr lang="en-US"/>
          </a:p>
          <a:p>
            <a:endParaRPr lang="en-US"/>
          </a:p>
          <a:p>
            <a:r>
              <a:rPr lang="en-IN" altLang="en-US"/>
              <a:t>14. </a:t>
            </a:r>
            <a:r>
              <a:rPr lang="en-US"/>
              <a:t>How lucky are the toss wining team</a:t>
            </a:r>
            <a:endParaRPr lang="en-US"/>
          </a:p>
          <a:p>
            <a:endParaRPr lang="en-US"/>
          </a:p>
          <a:p>
            <a:r>
              <a:rPr lang="en-IN" altLang="en-US"/>
              <a:t>15. </a:t>
            </a:r>
            <a:r>
              <a:rPr lang="en-US"/>
              <a:t>Batsman Analysi</a:t>
            </a:r>
            <a:r>
              <a:rPr lang="en-IN" altLang="en-US"/>
              <a:t>s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16. The Number of 4's Scored in a season</a:t>
            </a:r>
            <a:endParaRPr lang="en-I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Players from different Country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Chart, bar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176" y="1046509"/>
            <a:ext cx="7285120" cy="39453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1" y="1797977"/>
            <a:ext cx="8520600" cy="143839"/>
          </a:xfrm>
        </p:spPr>
        <p:txBody>
          <a:bodyPr/>
          <a:lstStyle/>
          <a:p>
            <a:pPr algn="l">
              <a:lnSpc>
                <a:spcPct val="150000"/>
              </a:lnSpc>
            </a:pP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Team Consists of :</a:t>
            </a:r>
            <a:br>
              <a:rPr lang="en-US" dirty="0" smtClean="0">
                <a:solidFill>
                  <a:schemeClr val="bg1"/>
                </a:solidFill>
              </a:rPr>
            </a:b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/>
              <a:t>1. </a:t>
            </a:r>
            <a:r>
              <a:rPr lang="en-US" sz="2400" dirty="0" err="1"/>
              <a:t>P</a:t>
            </a:r>
            <a:r>
              <a:rPr lang="en-US" sz="2400" dirty="0" err="1" smtClean="0"/>
              <a:t>radip</a:t>
            </a:r>
            <a:r>
              <a:rPr lang="en-US" sz="2400" dirty="0" smtClean="0"/>
              <a:t> Solanki</a:t>
            </a:r>
            <a:br>
              <a:rPr lang="en-US" sz="2400" dirty="0" smtClean="0"/>
            </a:br>
            <a:r>
              <a:rPr lang="en-US" sz="2400" dirty="0" smtClean="0"/>
              <a:t>2. </a:t>
            </a:r>
            <a:r>
              <a:rPr lang="en-US" sz="2400" dirty="0" err="1" smtClean="0"/>
              <a:t>Hrithik</a:t>
            </a:r>
            <a:r>
              <a:rPr lang="en-US" sz="2400" dirty="0" smtClean="0"/>
              <a:t> </a:t>
            </a:r>
            <a:r>
              <a:rPr lang="en-US" sz="2400" dirty="0" err="1" smtClean="0"/>
              <a:t>Chourasia</a:t>
            </a:r>
            <a:br>
              <a:rPr lang="en-US" sz="2400" dirty="0" smtClean="0"/>
            </a:br>
            <a:r>
              <a:rPr lang="en-US" sz="2400" dirty="0" smtClean="0"/>
              <a:t>3. </a:t>
            </a:r>
            <a:r>
              <a:rPr lang="en-US" sz="2400" dirty="0" err="1" smtClean="0"/>
              <a:t>Vridhi</a:t>
            </a:r>
            <a:r>
              <a:rPr lang="en-US" sz="2400" dirty="0" smtClean="0"/>
              <a:t> </a:t>
            </a:r>
            <a:r>
              <a:rPr lang="en-US" sz="2400" dirty="0" err="1" smtClean="0"/>
              <a:t>Parmar</a:t>
            </a:r>
            <a:br>
              <a:rPr lang="en-US" sz="2400" dirty="0" smtClean="0"/>
            </a:br>
            <a:r>
              <a:rPr lang="en-US" sz="2400" dirty="0" smtClean="0"/>
              <a:t>4. Ameen Attar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08" y="1510622"/>
            <a:ext cx="6113125" cy="2800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city have hosted most matches?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, histo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242" y="987982"/>
            <a:ext cx="6638422" cy="408494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545" y="435705"/>
            <a:ext cx="8300285" cy="450520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459" y="607479"/>
            <a:ext cx="8270206" cy="44549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Who won player of the match award most frequently?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, histo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368" y="1044667"/>
            <a:ext cx="7285120" cy="375350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</a:t>
            </a:r>
            <a:r>
              <a:rPr lang="en-US" dirty="0" smtClean="0"/>
              <a:t>won </a:t>
            </a:r>
            <a:r>
              <a:rPr lang="en-US" dirty="0"/>
              <a:t>most matches?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822" y="1201871"/>
            <a:ext cx="7999495" cy="355940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Does winning  the toss increases chance of winning the game?</a:t>
            </a:r>
            <a:endParaRPr lang="en-US" sz="2300" dirty="0"/>
          </a:p>
          <a:p>
            <a:endParaRPr lang="en-US" sz="2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scatter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446" y="976257"/>
            <a:ext cx="7059528" cy="40331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, histo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973" y="363908"/>
            <a:ext cx="7608469" cy="46713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, histo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091" y="80594"/>
            <a:ext cx="7871660" cy="501991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371599" y="353291"/>
            <a:ext cx="716972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sz="36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Analysis of Teamwise Wins</a:t>
            </a: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750" y="1163782"/>
            <a:ext cx="8512500" cy="38237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054" y="339435"/>
            <a:ext cx="7910945" cy="533401"/>
          </a:xfrm>
        </p:spPr>
        <p:txBody>
          <a:bodyPr/>
          <a:lstStyle/>
          <a:p>
            <a:r>
              <a:rPr lang="en-US" b="1" dirty="0">
                <a:latin typeface="Montserrat" panose="00000500000000000000" charset="0"/>
              </a:rPr>
              <a:t>Analysis of Batsman</a:t>
            </a:r>
            <a:endParaRPr lang="en-US" b="1" dirty="0">
              <a:latin typeface="Montserrat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309" y="976745"/>
            <a:ext cx="8575991" cy="40178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Content:</a:t>
            </a:r>
            <a:endParaRPr lang="hi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Problem Statement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Introduction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Dataset Summary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Season Wise Analysis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Player wise Analysis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Team Wise Analysis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Player Rankings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Player Segmentation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Conclusion</a:t>
            </a:r>
            <a:endParaRPr lang="hi-IN" sz="16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57" y="82194"/>
            <a:ext cx="6387050" cy="456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53291"/>
            <a:ext cx="8714508" cy="651164"/>
          </a:xfrm>
        </p:spPr>
        <p:txBody>
          <a:bodyPr/>
          <a:lstStyle/>
          <a:p>
            <a:r>
              <a:rPr lang="en-US" b="1" dirty="0">
                <a:latin typeface="Montserrat" panose="00000500000000000000" charset="0"/>
              </a:rPr>
              <a:t>Analysis of Average</a:t>
            </a:r>
            <a:endParaRPr lang="en-US" b="1" dirty="0">
              <a:latin typeface="Montserrat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04455"/>
            <a:ext cx="9144000" cy="408016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4" y="353290"/>
            <a:ext cx="8492836" cy="685801"/>
          </a:xfrm>
        </p:spPr>
        <p:txBody>
          <a:bodyPr/>
          <a:lstStyle/>
          <a:p>
            <a:r>
              <a:rPr lang="en-US" b="1" dirty="0">
                <a:latin typeface="Montserrat" panose="00000500000000000000" charset="0"/>
              </a:rPr>
              <a:t>Analysis of Strike Rate</a:t>
            </a:r>
            <a:endParaRPr lang="en-US" b="1" dirty="0">
              <a:latin typeface="Montserrat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" y="990600"/>
            <a:ext cx="898398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8" y="346364"/>
            <a:ext cx="8174183" cy="623454"/>
          </a:xfrm>
        </p:spPr>
        <p:txBody>
          <a:bodyPr/>
          <a:lstStyle/>
          <a:p>
            <a:r>
              <a:rPr lang="en-US" b="1" dirty="0">
                <a:latin typeface="Montserrat" panose="00000500000000000000" charset="0"/>
              </a:rPr>
              <a:t>Analysis of Bowler</a:t>
            </a:r>
            <a:endParaRPr lang="en-US" b="1" dirty="0">
              <a:latin typeface="Montserrat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202" y="969818"/>
            <a:ext cx="8772834" cy="417368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509" y="353292"/>
            <a:ext cx="7502236" cy="651164"/>
          </a:xfrm>
        </p:spPr>
        <p:txBody>
          <a:bodyPr/>
          <a:lstStyle/>
          <a:p>
            <a:r>
              <a:rPr lang="en-US" b="1" dirty="0">
                <a:latin typeface="Montserrat" panose="00000500000000000000" charset="0"/>
              </a:rPr>
              <a:t>Analysis on Batting Style</a:t>
            </a:r>
            <a:endParaRPr lang="en-US" b="1" dirty="0">
              <a:latin typeface="Montserrat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" y="1073726"/>
            <a:ext cx="7098030" cy="396240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0" y="353292"/>
            <a:ext cx="8278092" cy="644236"/>
          </a:xfrm>
        </p:spPr>
        <p:txBody>
          <a:bodyPr/>
          <a:lstStyle/>
          <a:p>
            <a:r>
              <a:rPr lang="en-US" b="1" dirty="0">
                <a:latin typeface="Montserrat" panose="00000500000000000000" charset="0"/>
              </a:rPr>
              <a:t>Analysis on Bowling Style</a:t>
            </a:r>
            <a:endParaRPr lang="en-US" b="1" dirty="0">
              <a:latin typeface="Montserrat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94508"/>
            <a:ext cx="8756073" cy="345882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Picture 2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0" y="0"/>
            <a:ext cx="858710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Picture 2" descr="download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" y="238125"/>
            <a:ext cx="8899525" cy="474599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download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275590"/>
            <a:ext cx="7426325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2520"/>
            <a:ext cx="8520600" cy="841800"/>
          </a:xfrm>
        </p:spPr>
        <p:txBody>
          <a:bodyPr/>
          <a:p>
            <a:r>
              <a:rPr lang="en-IN" altLang="en-US"/>
              <a:t>Conclusion: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13995" y="1003935"/>
            <a:ext cx="857821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1.The number of matches each season is lies between 50 to 80 matches</a:t>
            </a:r>
            <a:endParaRPr lang="en-US"/>
          </a:p>
          <a:p>
            <a:endParaRPr lang="en-US"/>
          </a:p>
          <a:p>
            <a:r>
              <a:rPr lang="en-US"/>
              <a:t>2.The most number of Matches were hosted in Mumbai and the least were hosted in  Venue Bloemfontein</a:t>
            </a:r>
            <a:endParaRPr lang="en-US"/>
          </a:p>
          <a:p>
            <a:endParaRPr lang="en-US"/>
          </a:p>
          <a:p>
            <a:r>
              <a:rPr lang="en-US"/>
              <a:t>3.The most number of players were from India and the least number of players were playing from Netherland</a:t>
            </a:r>
            <a:endParaRPr lang="en-US"/>
          </a:p>
          <a:p>
            <a:endParaRPr lang="en-US"/>
          </a:p>
          <a:p>
            <a:r>
              <a:rPr lang="en-US"/>
              <a:t>4.After winning the toss most of the teams choose to Feild.</a:t>
            </a:r>
            <a:endParaRPr lang="en-US"/>
          </a:p>
          <a:p>
            <a:endParaRPr lang="en-US"/>
          </a:p>
          <a:p>
            <a:r>
              <a:rPr lang="en-US"/>
              <a:t>5.The  most number of Matches were won by Mumbai Indians with around 109 wins.</a:t>
            </a:r>
            <a:endParaRPr lang="en-US"/>
          </a:p>
          <a:p>
            <a:endParaRPr lang="en-US"/>
          </a:p>
          <a:p>
            <a:r>
              <a:rPr lang="en-US"/>
              <a:t>6.In team comparison we observed that Kolkata Knight Riders lose most of the matches against Mumbai Indians loosing more than 19 matches.</a:t>
            </a:r>
            <a:endParaRPr lang="en-US"/>
          </a:p>
          <a:p>
            <a:endParaRPr lang="en-US"/>
          </a:p>
          <a:p>
            <a:r>
              <a:rPr lang="en-US"/>
              <a:t>7.The batsman who played most number of dot balls is Virat Kohli.</a:t>
            </a:r>
            <a:endParaRPr lang="en-US"/>
          </a:p>
          <a:p>
            <a:endParaRPr lang="en-US"/>
          </a:p>
          <a:p>
            <a:r>
              <a:rPr lang="en-US"/>
              <a:t>8.The most Dismissal type in IPL is caught out.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72745" y="154940"/>
            <a:ext cx="82499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9.The most Half Centuries was scored by D.A.Warner.</a:t>
            </a:r>
            <a:endParaRPr lang="en-US"/>
          </a:p>
          <a:p>
            <a:endParaRPr lang="en-US"/>
          </a:p>
          <a:p>
            <a:r>
              <a:rPr lang="en-US"/>
              <a:t>10.The Player who won most of the Man of The Match was Chris Gayle</a:t>
            </a:r>
            <a:endParaRPr lang="en-US"/>
          </a:p>
          <a:p>
            <a:endParaRPr lang="en-US"/>
          </a:p>
          <a:p>
            <a:r>
              <a:rPr lang="en-US"/>
              <a:t>11.The average number of Four's and Six's per season lies somewhere around 1800 and 850 respectively.</a:t>
            </a:r>
            <a:endParaRPr lang="en-US"/>
          </a:p>
          <a:p>
            <a:endParaRPr lang="en-US"/>
          </a:p>
          <a:p>
            <a:r>
              <a:rPr lang="en-US"/>
              <a:t>12.The most full centuries was scored by Chris Gayle.</a:t>
            </a:r>
            <a:endParaRPr lang="en-US"/>
          </a:p>
          <a:p>
            <a:endParaRPr lang="en-US"/>
          </a:p>
          <a:p>
            <a:r>
              <a:rPr lang="en-US"/>
              <a:t>13.The most common bowling style is right-arm medium.</a:t>
            </a:r>
            <a:endParaRPr lang="en-US"/>
          </a:p>
          <a:p>
            <a:endParaRPr lang="en-US"/>
          </a:p>
          <a:p>
            <a:r>
              <a:rPr lang="en-US"/>
              <a:t>14.Most of the batsman are right-handers</a:t>
            </a:r>
            <a:endParaRPr lang="en-US"/>
          </a:p>
          <a:p>
            <a:endParaRPr lang="en-US"/>
          </a:p>
          <a:p>
            <a:r>
              <a:rPr lang="en-US"/>
              <a:t>15.V.Shewag have the highest strike rate.</a:t>
            </a:r>
            <a:endParaRPr lang="en-US"/>
          </a:p>
          <a:p>
            <a:endParaRPr lang="en-US"/>
          </a:p>
          <a:p>
            <a:r>
              <a:rPr lang="en-US"/>
              <a:t>16.S.L.Malinga have the highest number of wickets in the IPL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hi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hi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Indian</a:t>
            </a:r>
            <a:r>
              <a:rPr lang="en-US" sz="1600" dirty="0">
                <a:solidFill>
                  <a:schemeClr val="bg1"/>
                </a:solidFill>
              </a:rPr>
              <a:t> Premier League(IPL) is a professional Twenty20 cricket league in India contested during March or April and May of every year by eight teams representing eight different cities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</a:t>
            </a:r>
            <a:r>
              <a:rPr lang="en-US" sz="1600" dirty="0">
                <a:solidFill>
                  <a:schemeClr val="bg1"/>
                </a:solidFill>
              </a:rPr>
              <a:t> India. 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The</a:t>
            </a:r>
            <a:r>
              <a:rPr lang="en-US" sz="1600" dirty="0">
                <a:solidFill>
                  <a:schemeClr val="bg1"/>
                </a:solidFill>
              </a:rPr>
              <a:t> league was founded by the Board of Control for Cricket in India(BCCI) in </a:t>
            </a:r>
            <a:r>
              <a:rPr lang="en-US" sz="1600" dirty="0" smtClean="0">
                <a:solidFill>
                  <a:schemeClr val="bg1"/>
                </a:solidFill>
              </a:rPr>
              <a:t>2008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and now it is the most attended cricket league in the world.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In 2010, the IPL became the first sporting event in the world to be broadcasted live on  YouTube.</a:t>
            </a:r>
            <a:endParaRPr lang="en-US" sz="16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hi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DATASET SUMMARY</a:t>
            </a:r>
            <a:endParaRPr lang="hi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Dataset name: </a:t>
            </a:r>
            <a:r>
              <a:rPr lang="en-US" dirty="0" smtClean="0">
                <a:solidFill>
                  <a:schemeClr val="bg1"/>
                </a:solidFill>
              </a:rPr>
              <a:t>Matches Dataset</a:t>
            </a:r>
            <a:endParaRPr lang="en-US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Shape: </a:t>
            </a:r>
            <a:r>
              <a:rPr lang="en-US" dirty="0" smtClean="0">
                <a:solidFill>
                  <a:schemeClr val="bg1"/>
                </a:solidFill>
              </a:rPr>
              <a:t>Rows- 756</a:t>
            </a:r>
            <a:endParaRPr lang="en-US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Columns- 18</a:t>
            </a:r>
            <a:endParaRPr lang="en-US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Important columns: </a:t>
            </a:r>
            <a:r>
              <a:rPr lang="en-US" dirty="0" smtClean="0">
                <a:solidFill>
                  <a:schemeClr val="bg1"/>
                </a:solidFill>
              </a:rPr>
              <a:t>id, Season, city, date, team1, team2, toss-winner,                  toss-decision, result, dl-applied, winner, win by runs, win by wickets, 	          player of match, venue, umpire1, umpire2, umpire3</a:t>
            </a:r>
            <a:endParaRPr lang="hi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36" y="75471"/>
            <a:ext cx="8520600" cy="592350"/>
          </a:xfrm>
        </p:spPr>
        <p:txBody>
          <a:bodyPr/>
          <a:lstStyle/>
          <a:p>
            <a:r>
              <a:rPr lang="en-US" sz="2400" dirty="0" smtClean="0"/>
              <a:t>Heat map for missing values in matches datase</a:t>
            </a:r>
            <a:r>
              <a:rPr lang="en-US" sz="2000" dirty="0" smtClean="0"/>
              <a:t>t</a:t>
            </a:r>
            <a:endParaRPr lang="hi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5" y="667821"/>
            <a:ext cx="7900827" cy="4444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841"/>
            <a:ext cx="8520600" cy="841800"/>
          </a:xfrm>
        </p:spPr>
        <p:txBody>
          <a:bodyPr/>
          <a:lstStyle/>
          <a:p>
            <a:r>
              <a:rPr lang="en-US" sz="2400" dirty="0"/>
              <a:t>Heat map </a:t>
            </a:r>
            <a:r>
              <a:rPr lang="en-US" sz="2400" dirty="0" smtClean="0"/>
              <a:t>after filling up the missing </a:t>
            </a:r>
            <a:r>
              <a:rPr lang="en-US" sz="2400" dirty="0"/>
              <a:t>values in matches 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87" y="873303"/>
            <a:ext cx="7130265" cy="4270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DATASET SUMMARY</a:t>
            </a:r>
            <a:endParaRPr lang="hi-IN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Dataset name: </a:t>
            </a:r>
            <a:r>
              <a:rPr lang="en-US" dirty="0" smtClean="0">
                <a:solidFill>
                  <a:schemeClr val="bg1"/>
                </a:solidFill>
              </a:rPr>
              <a:t>Players </a:t>
            </a:r>
            <a:r>
              <a:rPr lang="en-US" dirty="0">
                <a:solidFill>
                  <a:schemeClr val="bg1"/>
                </a:solidFill>
              </a:rPr>
              <a:t>Dataset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Shape: </a:t>
            </a:r>
            <a:r>
              <a:rPr lang="en-US" dirty="0">
                <a:solidFill>
                  <a:schemeClr val="bg1"/>
                </a:solidFill>
              </a:rPr>
              <a:t>Rows- </a:t>
            </a:r>
            <a:r>
              <a:rPr lang="en-US" dirty="0" smtClean="0">
                <a:solidFill>
                  <a:schemeClr val="bg1"/>
                </a:solidFill>
              </a:rPr>
              <a:t>556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	Columns- 5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Important columns: </a:t>
            </a:r>
            <a:r>
              <a:rPr lang="en-US" dirty="0" smtClean="0">
                <a:solidFill>
                  <a:schemeClr val="bg1"/>
                </a:solidFill>
              </a:rPr>
              <a:t>Player Name, DOB, Batting-Hand, Bowling-Skill, Country.</a:t>
            </a:r>
            <a:endParaRPr lang="hi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4309</Words>
  <Application>WPS Presentation</Application>
  <PresentationFormat>On-screen Show (16:9)</PresentationFormat>
  <Paragraphs>178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SimSun</vt:lpstr>
      <vt:lpstr>Wingdings</vt:lpstr>
      <vt:lpstr>Arial</vt:lpstr>
      <vt:lpstr>Montserrat</vt:lpstr>
      <vt:lpstr>Microsoft YaHei</vt:lpstr>
      <vt:lpstr>Arial Unicode MS</vt:lpstr>
      <vt:lpstr>Montserrat</vt:lpstr>
      <vt:lpstr>Simple Light</vt:lpstr>
      <vt:lpstr>IPL T20 Cricket Analysis</vt:lpstr>
      <vt:lpstr> Team Consists of :  1. Pradip Solanki 2. Hrithik Chourasia 3. Vridhi Parmar 4. Ameen Attar </vt:lpstr>
      <vt:lpstr>Content:</vt:lpstr>
      <vt:lpstr>PROBLEM STATEMENT</vt:lpstr>
      <vt:lpstr>INTRODUCTION:</vt:lpstr>
      <vt:lpstr>DATASET SUMMARY</vt:lpstr>
      <vt:lpstr>Heat map for missing values in matches dataset</vt:lpstr>
      <vt:lpstr>Heat map after filling up the missing values in matches dataset</vt:lpstr>
      <vt:lpstr>DATASET SUMMARY</vt:lpstr>
      <vt:lpstr>Heat map for missing values in players dataset</vt:lpstr>
      <vt:lpstr>Heat map after filling up the missing values in players dataset</vt:lpstr>
      <vt:lpstr>DATASET SUMMARY</vt:lpstr>
      <vt:lpstr>Heat map for missing values in deliveries dataset</vt:lpstr>
      <vt:lpstr>Heat map after dropping off the fielders column from deliveries dataset</vt:lpstr>
      <vt:lpstr>DATASET SUMMARY</vt:lpstr>
      <vt:lpstr>Heat map for missing values in most runs average strike-rate dataset</vt:lpstr>
      <vt:lpstr>Heat map after filling up the missing values in most runs average strike-rate dataset</vt:lpstr>
      <vt:lpstr>PowerPoint 演示文稿</vt:lpstr>
      <vt:lpstr>Number of Players from different Country</vt:lpstr>
      <vt:lpstr>Which city have hosted most matches?</vt:lpstr>
      <vt:lpstr>PowerPoint 演示文稿</vt:lpstr>
      <vt:lpstr>PowerPoint 演示文稿</vt:lpstr>
      <vt:lpstr>Who won player of the match award most frequently?</vt:lpstr>
      <vt:lpstr>Who won most matches?</vt:lpstr>
      <vt:lpstr>Does winning  the toss increases chance of winning the game?</vt:lpstr>
      <vt:lpstr>PowerPoint 演示文稿</vt:lpstr>
      <vt:lpstr>PowerPoint 演示文稿</vt:lpstr>
      <vt:lpstr>Analysis of Teamwise Wins</vt:lpstr>
      <vt:lpstr>Analysis of Batsman</vt:lpstr>
      <vt:lpstr>Analysis of Average</vt:lpstr>
      <vt:lpstr>Analysis of Strike Rate</vt:lpstr>
      <vt:lpstr>Analysis of Bowler</vt:lpstr>
      <vt:lpstr>Analysis on Batting Style</vt:lpstr>
      <vt:lpstr>Analysis on Bowling Style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Hrithik Chourasia</dc:creator>
  <cp:lastModifiedBy>Vridhi Parmar</cp:lastModifiedBy>
  <cp:revision>53</cp:revision>
  <dcterms:created xsi:type="dcterms:W3CDTF">2021-03-10T15:05:08Z</dcterms:created>
  <dcterms:modified xsi:type="dcterms:W3CDTF">2021-03-10T16:53:13Z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