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dip%20ganeshpimpare\Desktop\supermarket_sales%20-%20Sheet1%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pivotSource>
    <c:name>[supermarket_sales - Sheet1 23.xlsx]Sheet5!PivotTable6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Branch</a:t>
            </a:r>
            <a:r>
              <a:rPr lang="en-GB" baseline="0"/>
              <a:t> -wise Product  Sale</a:t>
            </a:r>
            <a:endParaRPr lang="en-GB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8"/>
        <c:dLbl>
          <c:idx val="0"/>
          <c:layout>
            <c:manualLayout>
              <c:x val="-1.8659665697250787E-17"/>
              <c:y val="-1.3888888888888911E-2"/>
            </c:manualLayout>
          </c:layout>
          <c:showVal val="1"/>
        </c:dLbl>
      </c:pivotFmt>
      <c:pivotFmt>
        <c:idx val="19"/>
        <c:dLbl>
          <c:idx val="0"/>
          <c:layout>
            <c:manualLayout>
              <c:x val="0"/>
              <c:y val="3.2407407407407461E-2"/>
            </c:manualLayout>
          </c:layout>
          <c:showVal val="1"/>
        </c:dLbl>
      </c:pivotFmt>
      <c:pivotFmt>
        <c:idx val="20"/>
        <c:dLbl>
          <c:idx val="0"/>
          <c:layout>
            <c:manualLayout>
              <c:x val="0"/>
              <c:y val="-1.3888888888888911E-2"/>
            </c:manualLayout>
          </c:layout>
          <c:showVal val="1"/>
        </c:dLbl>
      </c:pivotFmt>
      <c:pivotFmt>
        <c:idx val="21"/>
        <c:dLbl>
          <c:idx val="0"/>
          <c:layout>
            <c:manualLayout>
              <c:x val="0"/>
              <c:y val="2.7777777777777846E-2"/>
            </c:manualLayout>
          </c:layout>
          <c:showVal val="1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3"/>
        <c:dLbl>
          <c:idx val="0"/>
          <c:layout>
            <c:manualLayout>
              <c:x val="0"/>
              <c:y val="-1.3888888888888911E-2"/>
            </c:manualLayout>
          </c:layout>
          <c:showVal val="1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5"/>
        <c:dLbl>
          <c:idx val="0"/>
          <c:layout>
            <c:manualLayout>
              <c:x val="0"/>
              <c:y val="3.2407407407407461E-2"/>
            </c:manualLayout>
          </c:layout>
          <c:showVal val="1"/>
        </c:dLbl>
      </c:pivotFmt>
      <c:pivotFmt>
        <c:idx val="2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7"/>
        <c:dLbl>
          <c:idx val="0"/>
          <c:layout>
            <c:manualLayout>
              <c:x val="-1.8659665697250787E-17"/>
              <c:y val="-1.3888888888888911E-2"/>
            </c:manualLayout>
          </c:layout>
          <c:showVal val="1"/>
        </c:dLbl>
      </c:pivotFmt>
      <c:pivotFmt>
        <c:idx val="28"/>
        <c:dLbl>
          <c:idx val="0"/>
          <c:layout>
            <c:manualLayout>
              <c:x val="0"/>
              <c:y val="2.7777777777777846E-2"/>
            </c:manualLayout>
          </c:layout>
          <c:showVal val="1"/>
        </c:dLbl>
      </c:pivotFmt>
      <c:pivotFmt>
        <c:idx val="2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Sheet5!$B$3:$B$4</c:f>
              <c:strCache>
                <c:ptCount val="1"/>
                <c:pt idx="0">
                  <c:v>Electronic accessories</c:v>
                </c:pt>
              </c:strCache>
            </c:strRef>
          </c:tx>
          <c:dLbls>
            <c:dLbl>
              <c:idx val="1"/>
              <c:layout>
                <c:manualLayout>
                  <c:x val="0"/>
                  <c:y val="-1.3888888888888911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Sheet5!$B$5:$B$8</c:f>
              <c:numCache>
                <c:formatCode>0.00%</c:formatCode>
                <c:ptCount val="3"/>
                <c:pt idx="0">
                  <c:v>0.1724769265282366</c:v>
                </c:pt>
                <c:pt idx="1">
                  <c:v>0.16056325133002922</c:v>
                </c:pt>
                <c:pt idx="2">
                  <c:v>0.17155825640413008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Fashion accessories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2407407407407461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Sheet5!$C$5:$C$8</c:f>
              <c:numCache>
                <c:formatCode>0.00%</c:formatCode>
                <c:ptCount val="3"/>
                <c:pt idx="0">
                  <c:v>0.15378956234432345</c:v>
                </c:pt>
                <c:pt idx="1">
                  <c:v>0.15455439079681524</c:v>
                </c:pt>
                <c:pt idx="2">
                  <c:v>0.19499251354631705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Food and beverages</c:v>
                </c:pt>
              </c:strCache>
            </c:strRef>
          </c:tx>
          <c:dLbls>
            <c:dLbl>
              <c:idx val="0"/>
              <c:layout>
                <c:manualLayout>
                  <c:x val="-1.8659665697250787E-17"/>
                  <c:y val="-1.3888888888888911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2.7777777777777846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Sheet5!$D$5:$D$8</c:f>
              <c:numCache>
                <c:formatCode>0.00%</c:formatCode>
                <c:ptCount val="3"/>
                <c:pt idx="0">
                  <c:v>0.16161055200838495</c:v>
                </c:pt>
                <c:pt idx="1">
                  <c:v>0.14326951065367988</c:v>
                </c:pt>
                <c:pt idx="2">
                  <c:v>0.21495100876485335</c:v>
                </c:pt>
              </c:numCache>
            </c:numRef>
          </c:val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Health and beauty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Sheet5!$E$5:$E$8</c:f>
              <c:numCache>
                <c:formatCode>0.00%</c:formatCode>
                <c:ptCount val="3"/>
                <c:pt idx="0">
                  <c:v>0.11862249576615175</c:v>
                </c:pt>
                <c:pt idx="1">
                  <c:v>0.18814593223851461</c:v>
                </c:pt>
                <c:pt idx="2">
                  <c:v>0.1502715056180928</c:v>
                </c:pt>
              </c:numCache>
            </c:numRef>
          </c:val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Home and lifestyle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Sheet5!$F$5:$F$8</c:f>
              <c:numCache>
                <c:formatCode>0.00%</c:formatCode>
                <c:ptCount val="3"/>
                <c:pt idx="0">
                  <c:v>0.21108396698107565</c:v>
                </c:pt>
                <c:pt idx="1">
                  <c:v>0.16524999248571107</c:v>
                </c:pt>
                <c:pt idx="2">
                  <c:v>0.12567346982575037</c:v>
                </c:pt>
              </c:numCache>
            </c:numRef>
          </c:val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Sports and travel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Sheet5!$G$5:$G$8</c:f>
              <c:numCache>
                <c:formatCode>0.00%</c:formatCode>
                <c:ptCount val="3"/>
                <c:pt idx="0">
                  <c:v>0.18241649637182772</c:v>
                </c:pt>
                <c:pt idx="1">
                  <c:v>0.18821692249525024</c:v>
                </c:pt>
                <c:pt idx="2">
                  <c:v>0.14255324584085646</c:v>
                </c:pt>
              </c:numCache>
            </c:numRef>
          </c:val>
        </c:ser>
        <c:dLbls>
          <c:showVal val="1"/>
        </c:dLbls>
        <c:axId val="114925952"/>
        <c:axId val="114927488"/>
      </c:barChart>
      <c:catAx>
        <c:axId val="114925952"/>
        <c:scaling>
          <c:orientation val="minMax"/>
        </c:scaling>
        <c:axPos val="b"/>
        <c:tickLblPos val="nextTo"/>
        <c:crossAx val="114927488"/>
        <c:crosses val="autoZero"/>
        <c:auto val="1"/>
        <c:lblAlgn val="ctr"/>
        <c:lblOffset val="100"/>
      </c:catAx>
      <c:valAx>
        <c:axId val="114927488"/>
        <c:scaling>
          <c:orientation val="minMax"/>
        </c:scaling>
        <c:axPos val="l"/>
        <c:majorGridlines/>
        <c:numFmt formatCode="0.00%" sourceLinked="1"/>
        <c:tickLblPos val="nextTo"/>
        <c:crossAx val="1149259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4"/>
  <c:pivotSource>
    <c:name>[supermarket_sales - Sheet1 23.xlsx]Sheet5!PivotTable9</c:name>
    <c:fmtId val="12"/>
  </c:pivotSource>
  <c:chart>
    <c:autoTitleDeleted val="1"/>
    <c:pivotFmts>
      <c:pivotFmt>
        <c:idx val="0"/>
        <c:marker>
          <c:symbol val="none"/>
        </c:marker>
        <c:dLbl>
          <c:idx val="0"/>
          <c:dLblPos val="ctr"/>
          <c:showVal val="1"/>
        </c:dLbl>
      </c:pivotFmt>
      <c:pivotFmt>
        <c:idx val="1"/>
        <c:marker>
          <c:symbol val="none"/>
        </c:marker>
        <c:dLbl>
          <c:idx val="0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Sheet5!$AA$10:$AA$11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Sheet5!$Z$12:$Z$15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Sheet5!$AA$12:$AA$15</c:f>
              <c:numCache>
                <c:formatCode>0.00%</c:formatCode>
                <c:ptCount val="3"/>
                <c:pt idx="0">
                  <c:v>0.50159115970315749</c:v>
                </c:pt>
                <c:pt idx="1">
                  <c:v>0.49839411733997341</c:v>
                </c:pt>
                <c:pt idx="2">
                  <c:v>0.55789259866217233</c:v>
                </c:pt>
              </c:numCache>
            </c:numRef>
          </c:val>
        </c:ser>
        <c:ser>
          <c:idx val="1"/>
          <c:order val="1"/>
          <c:tx>
            <c:strRef>
              <c:f>Sheet5!$AB$10:$AB$11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Sheet5!$Z$12:$Z$15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Sheet5!$AB$12:$AB$15</c:f>
              <c:numCache>
                <c:formatCode>0.00%</c:formatCode>
                <c:ptCount val="3"/>
                <c:pt idx="0">
                  <c:v>0.49840884029684251</c:v>
                </c:pt>
                <c:pt idx="1">
                  <c:v>0.50160588266002681</c:v>
                </c:pt>
                <c:pt idx="2">
                  <c:v>0.44210740133782783</c:v>
                </c:pt>
              </c:numCache>
            </c:numRef>
          </c:val>
        </c:ser>
        <c:dLbls>
          <c:showVal val="1"/>
        </c:dLbls>
        <c:overlap val="100"/>
        <c:axId val="116033408"/>
        <c:axId val="116056064"/>
      </c:barChart>
      <c:catAx>
        <c:axId val="116033408"/>
        <c:scaling>
          <c:orientation val="minMax"/>
        </c:scaling>
        <c:axPos val="b"/>
        <c:title>
          <c:layout/>
        </c:title>
        <c:tickLblPos val="nextTo"/>
        <c:crossAx val="116056064"/>
        <c:crosses val="autoZero"/>
        <c:auto val="1"/>
        <c:lblAlgn val="ctr"/>
        <c:lblOffset val="100"/>
      </c:catAx>
      <c:valAx>
        <c:axId val="116056064"/>
        <c:scaling>
          <c:orientation val="minMax"/>
        </c:scaling>
        <c:axPos val="l"/>
        <c:majorGridlines/>
        <c:numFmt formatCode="0%" sourceLinked="1"/>
        <c:tickLblPos val="nextTo"/>
        <c:crossAx val="1160334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[supermarket_sales - Sheet1 23.xlsx]Sheet5!PivotTable6</c:name>
    <c:fmtId val="17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Branch</a:t>
            </a:r>
            <a:r>
              <a:rPr lang="en-GB" baseline="0"/>
              <a:t> -wise Product  Sale</a:t>
            </a:r>
            <a:endParaRPr lang="en-GB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8"/>
        <c:dLbl>
          <c:idx val="0"/>
          <c:layout>
            <c:manualLayout>
              <c:x val="-1.8659665697250787E-17"/>
              <c:y val="-1.3888888888888911E-2"/>
            </c:manualLayout>
          </c:layout>
          <c:showVal val="1"/>
        </c:dLbl>
      </c:pivotFmt>
      <c:pivotFmt>
        <c:idx val="19"/>
        <c:dLbl>
          <c:idx val="0"/>
          <c:layout>
            <c:manualLayout>
              <c:x val="0"/>
              <c:y val="3.2407407407407454E-2"/>
            </c:manualLayout>
          </c:layout>
          <c:showVal val="1"/>
        </c:dLbl>
      </c:pivotFmt>
      <c:pivotFmt>
        <c:idx val="20"/>
        <c:dLbl>
          <c:idx val="0"/>
          <c:layout>
            <c:manualLayout>
              <c:x val="0"/>
              <c:y val="-1.3888888888888911E-2"/>
            </c:manualLayout>
          </c:layout>
          <c:showVal val="1"/>
        </c:dLbl>
      </c:pivotFmt>
      <c:pivotFmt>
        <c:idx val="21"/>
        <c:dLbl>
          <c:idx val="0"/>
          <c:layout>
            <c:manualLayout>
              <c:x val="0"/>
              <c:y val="2.7777777777777842E-2"/>
            </c:manualLayout>
          </c:layout>
          <c:showVal val="1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3"/>
        <c:dLbl>
          <c:idx val="0"/>
          <c:layout>
            <c:manualLayout>
              <c:x val="0"/>
              <c:y val="-1.3888888888888911E-2"/>
            </c:manualLayout>
          </c:layout>
          <c:showVal val="1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5"/>
        <c:dLbl>
          <c:idx val="0"/>
          <c:layout>
            <c:manualLayout>
              <c:x val="0"/>
              <c:y val="3.2407407407407454E-2"/>
            </c:manualLayout>
          </c:layout>
          <c:showVal val="1"/>
        </c:dLbl>
      </c:pivotFmt>
      <c:pivotFmt>
        <c:idx val="2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7"/>
        <c:dLbl>
          <c:idx val="0"/>
          <c:layout>
            <c:manualLayout>
              <c:x val="-1.8659665697250787E-17"/>
              <c:y val="-1.3888888888888911E-2"/>
            </c:manualLayout>
          </c:layout>
          <c:showVal val="1"/>
        </c:dLbl>
      </c:pivotFmt>
      <c:pivotFmt>
        <c:idx val="28"/>
        <c:dLbl>
          <c:idx val="0"/>
          <c:layout>
            <c:manualLayout>
              <c:x val="0"/>
              <c:y val="2.7777777777777842E-2"/>
            </c:manualLayout>
          </c:layout>
          <c:showVal val="1"/>
        </c:dLbl>
      </c:pivotFmt>
      <c:pivotFmt>
        <c:idx val="2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Sheet5!$B$3:$B$4</c:f>
              <c:strCache>
                <c:ptCount val="1"/>
                <c:pt idx="0">
                  <c:v>Electronic accessories</c:v>
                </c:pt>
              </c:strCache>
            </c:strRef>
          </c:tx>
          <c:dLbls>
            <c:dLbl>
              <c:idx val="1"/>
              <c:layout>
                <c:manualLayout>
                  <c:x val="0"/>
                  <c:y val="-1.3888888888888911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Sheet5!$B$5:$B$8</c:f>
              <c:numCache>
                <c:formatCode>0.00%</c:formatCode>
                <c:ptCount val="3"/>
                <c:pt idx="0">
                  <c:v>0.1724769265282366</c:v>
                </c:pt>
                <c:pt idx="1">
                  <c:v>0.16056325133002919</c:v>
                </c:pt>
                <c:pt idx="2">
                  <c:v>0.17155825640413008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Fashion accessories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2407407407407454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Sheet5!$C$5:$C$8</c:f>
              <c:numCache>
                <c:formatCode>0.00%</c:formatCode>
                <c:ptCount val="3"/>
                <c:pt idx="0">
                  <c:v>0.15378956234432345</c:v>
                </c:pt>
                <c:pt idx="1">
                  <c:v>0.15455439079681524</c:v>
                </c:pt>
                <c:pt idx="2">
                  <c:v>0.19499251354631703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Food and beverages</c:v>
                </c:pt>
              </c:strCache>
            </c:strRef>
          </c:tx>
          <c:dLbls>
            <c:dLbl>
              <c:idx val="0"/>
              <c:layout>
                <c:manualLayout>
                  <c:x val="-1.8659665697250787E-17"/>
                  <c:y val="-1.3888888888888911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2.7777777777777842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Sheet5!$D$5:$D$8</c:f>
              <c:numCache>
                <c:formatCode>0.00%</c:formatCode>
                <c:ptCount val="3"/>
                <c:pt idx="0">
                  <c:v>0.16161055200838492</c:v>
                </c:pt>
                <c:pt idx="1">
                  <c:v>0.14326951065367988</c:v>
                </c:pt>
                <c:pt idx="2">
                  <c:v>0.21495100876485335</c:v>
                </c:pt>
              </c:numCache>
            </c:numRef>
          </c:val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Health and beauty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Sheet5!$E$5:$E$8</c:f>
              <c:numCache>
                <c:formatCode>0.00%</c:formatCode>
                <c:ptCount val="3"/>
                <c:pt idx="0">
                  <c:v>0.11862249576615173</c:v>
                </c:pt>
                <c:pt idx="1">
                  <c:v>0.18814593223851461</c:v>
                </c:pt>
                <c:pt idx="2">
                  <c:v>0.1502715056180928</c:v>
                </c:pt>
              </c:numCache>
            </c:numRef>
          </c:val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Home and lifestyle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Sheet5!$F$5:$F$8</c:f>
              <c:numCache>
                <c:formatCode>0.00%</c:formatCode>
                <c:ptCount val="3"/>
                <c:pt idx="0">
                  <c:v>0.21108396698107565</c:v>
                </c:pt>
                <c:pt idx="1">
                  <c:v>0.16524999248571104</c:v>
                </c:pt>
                <c:pt idx="2">
                  <c:v>0.12567346982575037</c:v>
                </c:pt>
              </c:numCache>
            </c:numRef>
          </c:val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Sports and travel</c:v>
                </c:pt>
              </c:strCache>
            </c:strRef>
          </c:tx>
          <c:cat>
            <c:strRef>
              <c:f>Sheet5!$A$5:$A$8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Sheet5!$G$5:$G$8</c:f>
              <c:numCache>
                <c:formatCode>0.00%</c:formatCode>
                <c:ptCount val="3"/>
                <c:pt idx="0">
                  <c:v>0.18241649637182772</c:v>
                </c:pt>
                <c:pt idx="1">
                  <c:v>0.18821692249525024</c:v>
                </c:pt>
                <c:pt idx="2">
                  <c:v>0.14255324584085646</c:v>
                </c:pt>
              </c:numCache>
            </c:numRef>
          </c:val>
        </c:ser>
        <c:dLbls>
          <c:showVal val="1"/>
        </c:dLbls>
        <c:axId val="115545984"/>
        <c:axId val="115547520"/>
      </c:barChart>
      <c:catAx>
        <c:axId val="115545984"/>
        <c:scaling>
          <c:orientation val="minMax"/>
        </c:scaling>
        <c:axPos val="b"/>
        <c:tickLblPos val="nextTo"/>
        <c:crossAx val="115547520"/>
        <c:crosses val="autoZero"/>
        <c:auto val="1"/>
        <c:lblAlgn val="ctr"/>
        <c:lblOffset val="100"/>
      </c:catAx>
      <c:valAx>
        <c:axId val="115547520"/>
        <c:scaling>
          <c:orientation val="minMax"/>
        </c:scaling>
        <c:axPos val="l"/>
        <c:majorGridlines/>
        <c:numFmt formatCode="0.00%" sourceLinked="1"/>
        <c:tickLblPos val="nextTo"/>
        <c:crossAx val="115545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8"/>
  <c:pivotSource>
    <c:name>[supermarket_sales - Sheet1 23.xlsx]Sheet5!PivotTable7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Payment  Mode chooes Branch Wise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dLblPos val="outEnd"/>
          <c:showVal val="1"/>
        </c:dLbl>
      </c:pivotFmt>
      <c:pivotFmt>
        <c:idx val="1"/>
        <c:marker>
          <c:symbol val="none"/>
        </c:marker>
        <c:dLbl>
          <c:idx val="0"/>
          <c:dLblPos val="outEnd"/>
          <c:showVal val="1"/>
        </c:dLbl>
      </c:pivotFmt>
      <c:pivotFmt>
        <c:idx val="2"/>
        <c:marker>
          <c:symbol val="none"/>
        </c:marker>
        <c:dLbl>
          <c:idx val="0"/>
          <c:dLblPos val="outEnd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Sheet5!$L$5:$L$6</c:f>
              <c:strCache>
                <c:ptCount val="1"/>
                <c:pt idx="0">
                  <c:v>Cash</c:v>
                </c:pt>
              </c:strCache>
            </c:strRef>
          </c:tx>
          <c:cat>
            <c:strRef>
              <c:f>Sheet5!$K$7:$K$10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Sheet5!$L$7:$L$10</c:f>
              <c:numCache>
                <c:formatCode>0.00%</c:formatCode>
                <c:ptCount val="3"/>
                <c:pt idx="0">
                  <c:v>0.31808976598626854</c:v>
                </c:pt>
                <c:pt idx="1">
                  <c:v>0.33277058559249789</c:v>
                </c:pt>
                <c:pt idx="2">
                  <c:v>0.38967497100999388</c:v>
                </c:pt>
              </c:numCache>
            </c:numRef>
          </c:val>
        </c:ser>
        <c:ser>
          <c:idx val="1"/>
          <c:order val="1"/>
          <c:tx>
            <c:strRef>
              <c:f>Sheet5!$M$5:$M$6</c:f>
              <c:strCache>
                <c:ptCount val="1"/>
                <c:pt idx="0">
                  <c:v>Credit card</c:v>
                </c:pt>
              </c:strCache>
            </c:strRef>
          </c:tx>
          <c:cat>
            <c:strRef>
              <c:f>Sheet5!$K$7:$K$10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Sheet5!$M$7:$M$10</c:f>
              <c:numCache>
                <c:formatCode>0.00%</c:formatCode>
                <c:ptCount val="3"/>
                <c:pt idx="0">
                  <c:v>0.31162556537408725</c:v>
                </c:pt>
                <c:pt idx="1">
                  <c:v>0.35165419162860767</c:v>
                </c:pt>
                <c:pt idx="2">
                  <c:v>0.27428615166082282</c:v>
                </c:pt>
              </c:numCache>
            </c:numRef>
          </c:val>
        </c:ser>
        <c:ser>
          <c:idx val="2"/>
          <c:order val="2"/>
          <c:tx>
            <c:strRef>
              <c:f>Sheet5!$N$5:$N$6</c:f>
              <c:strCache>
                <c:ptCount val="1"/>
                <c:pt idx="0">
                  <c:v>Ewallet</c:v>
                </c:pt>
              </c:strCache>
            </c:strRef>
          </c:tx>
          <c:cat>
            <c:strRef>
              <c:f>Sheet5!$K$7:$K$10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Sheet5!$N$7:$N$10</c:f>
              <c:numCache>
                <c:formatCode>0.00%</c:formatCode>
                <c:ptCount val="3"/>
                <c:pt idx="0">
                  <c:v>0.37028466863964465</c:v>
                </c:pt>
                <c:pt idx="1">
                  <c:v>0.31557522277889472</c:v>
                </c:pt>
                <c:pt idx="2">
                  <c:v>0.33603887732918369</c:v>
                </c:pt>
              </c:numCache>
            </c:numRef>
          </c:val>
        </c:ser>
        <c:dLbls>
          <c:showVal val="1"/>
        </c:dLbls>
        <c:axId val="115611520"/>
        <c:axId val="115613056"/>
      </c:barChart>
      <c:catAx>
        <c:axId val="115611520"/>
        <c:scaling>
          <c:orientation val="minMax"/>
        </c:scaling>
        <c:axPos val="l"/>
        <c:tickLblPos val="nextTo"/>
        <c:crossAx val="115613056"/>
        <c:crosses val="autoZero"/>
        <c:auto val="1"/>
        <c:lblAlgn val="ctr"/>
        <c:lblOffset val="100"/>
      </c:catAx>
      <c:valAx>
        <c:axId val="115613056"/>
        <c:scaling>
          <c:orientation val="minMax"/>
        </c:scaling>
        <c:axPos val="b"/>
        <c:majorGridlines/>
        <c:numFmt formatCode="0.00%" sourceLinked="1"/>
        <c:tickLblPos val="nextTo"/>
        <c:crossAx val="1156115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6"/>
  <c:pivotSource>
    <c:name>[supermarket_sales - Sheet1 23.xlsx]Sheet1!PivotTable2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Average Rating for The Branch</a:t>
            </a:r>
          </a:p>
        </c:rich>
      </c:tx>
      <c:layout>
        <c:manualLayout>
          <c:xMode val="edge"/>
          <c:yMode val="edge"/>
          <c:x val="0.17345144356955391"/>
          <c:y val="2.3148148148148147E-2"/>
        </c:manualLayout>
      </c:layout>
    </c:title>
    <c:pivotFmts>
      <c:pivotFmt>
        <c:idx val="0"/>
        <c:marker>
          <c:symbol val="none"/>
        </c:marker>
        <c:dLbl>
          <c:idx val="0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8.4850834719319715E-2"/>
          <c:y val="0.11745293780263408"/>
          <c:w val="0.77760892890651701"/>
          <c:h val="0.78087853699411758"/>
        </c:manualLayout>
      </c:layout>
      <c:barChart>
        <c:barDir val="bar"/>
        <c:grouping val="clustered"/>
        <c:ser>
          <c:idx val="0"/>
          <c:order val="0"/>
          <c:tx>
            <c:strRef>
              <c:f>Sheet1!$I$3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Sheet1!$H$4:$H$7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Sheet1!$I$4:$I$7</c:f>
              <c:numCache>
                <c:formatCode>0.00</c:formatCode>
                <c:ptCount val="3"/>
                <c:pt idx="0">
                  <c:v>7.0270588235294111</c:v>
                </c:pt>
                <c:pt idx="1">
                  <c:v>6.8180722891566274</c:v>
                </c:pt>
                <c:pt idx="2">
                  <c:v>7.0728658536585378</c:v>
                </c:pt>
              </c:numCache>
            </c:numRef>
          </c:val>
        </c:ser>
        <c:dLbls>
          <c:showVal val="1"/>
        </c:dLbls>
        <c:axId val="115668096"/>
        <c:axId val="115669632"/>
      </c:barChart>
      <c:catAx>
        <c:axId val="115668096"/>
        <c:scaling>
          <c:orientation val="minMax"/>
        </c:scaling>
        <c:axPos val="l"/>
        <c:tickLblPos val="nextTo"/>
        <c:crossAx val="115669632"/>
        <c:crosses val="autoZero"/>
        <c:auto val="1"/>
        <c:lblAlgn val="ctr"/>
        <c:lblOffset val="100"/>
      </c:catAx>
      <c:valAx>
        <c:axId val="115669632"/>
        <c:scaling>
          <c:orientation val="minMax"/>
        </c:scaling>
        <c:axPos val="b"/>
        <c:majorGridlines/>
        <c:numFmt formatCode="0.00" sourceLinked="1"/>
        <c:tickLblPos val="nextTo"/>
        <c:crossAx val="1156680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[supermarket_sales - Sheet1 23.xlsx]Sheet1!PivotTable3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Branch</a:t>
            </a:r>
            <a:r>
              <a:rPr lang="en-GB" baseline="0"/>
              <a:t> -wise Gross income</a:t>
            </a:r>
            <a:endParaRPr lang="en-GB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1"/>
        <c:dLbl>
          <c:idx val="0"/>
          <c:layout>
            <c:manualLayout>
              <c:x val="4.3983158355205602E-2"/>
              <c:y val="-5.6008311461067356E-2"/>
            </c:manualLayout>
          </c:layout>
          <c:showVal val="1"/>
          <c:showPercent val="1"/>
        </c:dLbl>
      </c:pivotFmt>
      <c:pivotFmt>
        <c:idx val="2"/>
        <c:dLbl>
          <c:idx val="0"/>
          <c:layout>
            <c:manualLayout>
              <c:x val="-6.8118547681539812E-2"/>
              <c:y val="-4.6555118110236215E-2"/>
            </c:manualLayout>
          </c:layout>
          <c:showVal val="1"/>
          <c:showPercent val="1"/>
        </c:dLbl>
      </c:pivotFmt>
      <c:pivotFmt>
        <c:idx val="3"/>
        <c:dLbl>
          <c:idx val="0"/>
          <c:layout>
            <c:manualLayout>
              <c:x val="-0.27074890638670168"/>
              <c:y val="-8.5185185185185208E-3"/>
            </c:manualLayout>
          </c:layout>
          <c:showVal val="1"/>
          <c:showPercent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5"/>
        <c:dLbl>
          <c:idx val="0"/>
          <c:layout>
            <c:manualLayout>
              <c:x val="4.3983158355205602E-2"/>
              <c:y val="-5.6008311461067356E-2"/>
            </c:manualLayout>
          </c:layout>
          <c:showVal val="1"/>
          <c:showPercent val="1"/>
        </c:dLbl>
      </c:pivotFmt>
      <c:pivotFmt>
        <c:idx val="6"/>
        <c:dLbl>
          <c:idx val="0"/>
          <c:layout>
            <c:manualLayout>
              <c:x val="-0.27074890638670168"/>
              <c:y val="-8.5185185185185208E-3"/>
            </c:manualLayout>
          </c:layout>
          <c:showVal val="1"/>
          <c:showPercent val="1"/>
        </c:dLbl>
      </c:pivotFmt>
      <c:pivotFmt>
        <c:idx val="7"/>
        <c:dLbl>
          <c:idx val="0"/>
          <c:layout>
            <c:manualLayout>
              <c:x val="-6.8118547681539812E-2"/>
              <c:y val="-4.6555118110236215E-2"/>
            </c:manualLayout>
          </c:layout>
          <c:showVal val="1"/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9"/>
        <c:dLbl>
          <c:idx val="0"/>
          <c:layout>
            <c:manualLayout>
              <c:x val="4.3983158355205602E-2"/>
              <c:y val="-5.6008311461067356E-2"/>
            </c:manualLayout>
          </c:layout>
          <c:showVal val="1"/>
          <c:showPercent val="1"/>
        </c:dLbl>
      </c:pivotFmt>
      <c:pivotFmt>
        <c:idx val="10"/>
        <c:dLbl>
          <c:idx val="0"/>
          <c:layout>
            <c:manualLayout>
              <c:x val="-0.27074890638670168"/>
              <c:y val="-8.5185185185185208E-3"/>
            </c:manualLayout>
          </c:layout>
          <c:showVal val="1"/>
          <c:showPercent val="1"/>
        </c:dLbl>
      </c:pivotFmt>
      <c:pivotFmt>
        <c:idx val="11"/>
        <c:dLbl>
          <c:idx val="0"/>
          <c:layout>
            <c:manualLayout>
              <c:x val="6.0779801988558434E-3"/>
              <c:y val="-6.398435489681438E-2"/>
            </c:manualLayout>
          </c:layout>
          <c:showVal val="1"/>
          <c:showPercent val="1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13"/>
        <c:dLbl>
          <c:idx val="0"/>
          <c:layout>
            <c:manualLayout>
              <c:x val="4.3983158355205602E-2"/>
              <c:y val="-5.6008311461067356E-2"/>
            </c:manualLayout>
          </c:layout>
          <c:showVal val="1"/>
          <c:showPercent val="1"/>
        </c:dLbl>
      </c:pivotFmt>
      <c:pivotFmt>
        <c:idx val="14"/>
        <c:dLbl>
          <c:idx val="0"/>
          <c:layout>
            <c:manualLayout>
              <c:x val="-0.27074890638670168"/>
              <c:y val="-8.5185185185185208E-3"/>
            </c:manualLayout>
          </c:layout>
          <c:showVal val="1"/>
          <c:showPercent val="1"/>
        </c:dLbl>
      </c:pivotFmt>
      <c:pivotFmt>
        <c:idx val="15"/>
        <c:dLbl>
          <c:idx val="0"/>
          <c:layout>
            <c:manualLayout>
              <c:x val="6.0779801988558434E-3"/>
              <c:y val="-6.398435489681438E-2"/>
            </c:manualLayout>
          </c:layout>
          <c:showVal val="1"/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Sheet1!$P$3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4.3983158355205602E-2"/>
                  <c:y val="-5.6008311461067356E-2"/>
                </c:manualLayout>
              </c:layout>
              <c:showVal val="1"/>
              <c:showPercent val="1"/>
            </c:dLbl>
            <c:dLbl>
              <c:idx val="1"/>
              <c:layout>
                <c:manualLayout>
                  <c:x val="-0.27074890638670168"/>
                  <c:y val="-8.5185185185185208E-3"/>
                </c:manualLayout>
              </c:layout>
              <c:showVal val="1"/>
              <c:showPercent val="1"/>
            </c:dLbl>
            <c:dLbl>
              <c:idx val="2"/>
              <c:layout>
                <c:manualLayout>
                  <c:x val="6.0779801988558434E-3"/>
                  <c:y val="-6.398435489681438E-2"/>
                </c:manualLayout>
              </c:layout>
              <c:showVal val="1"/>
              <c:showPercent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Percent val="1"/>
            <c:showLeaderLines val="1"/>
          </c:dLbls>
          <c:cat>
            <c:strRef>
              <c:f>Sheet1!$O$4:$O$7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Sheet1!$P$4:$P$7</c:f>
              <c:numCache>
                <c:formatCode>_-[$$-409]* #,##0.00_ ;_-[$$-409]* \-#,##0.00\ ;_-[$$-409]* "-"??_ ;_-@_ </c:formatCode>
                <c:ptCount val="3"/>
                <c:pt idx="0">
                  <c:v>5057.1605000000027</c:v>
                </c:pt>
                <c:pt idx="1">
                  <c:v>5057.0320000000029</c:v>
                </c:pt>
                <c:pt idx="2">
                  <c:v>5265.1765000000023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7"/>
  <c:pivotSource>
    <c:name>[supermarket_sales - Sheet1 23.xlsx]Sheet1!PivotTable4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Gross Income Category wise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howVal val="1"/>
        </c:dLbl>
      </c:pivotFmt>
      <c:pivotFmt>
        <c:idx val="1"/>
        <c:dLbl>
          <c:idx val="0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Sheet1!$U$3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Sheet1!$T$4:$T$10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Sheet1!$U$4:$U$10</c:f>
              <c:numCache>
                <c:formatCode>_-[$$-409]* #,##0.00_ ;_-[$$-409]* \-#,##0.00\ ;_-[$$-409]* "-"??_ ;_-@_ </c:formatCode>
                <c:ptCount val="6"/>
                <c:pt idx="0">
                  <c:v>2587.5015000000021</c:v>
                </c:pt>
                <c:pt idx="1">
                  <c:v>2585.9949999999999</c:v>
                </c:pt>
                <c:pt idx="2">
                  <c:v>2673.5639999999994</c:v>
                </c:pt>
                <c:pt idx="3">
                  <c:v>2342.5589999999993</c:v>
                </c:pt>
                <c:pt idx="4">
                  <c:v>2564.8530000000023</c:v>
                </c:pt>
                <c:pt idx="5">
                  <c:v>2624.8964999999994</c:v>
                </c:pt>
              </c:numCache>
            </c:numRef>
          </c:val>
        </c:ser>
        <c:dLbls>
          <c:showVal val="1"/>
        </c:dLbls>
        <c:axId val="115782400"/>
        <c:axId val="115783936"/>
      </c:barChart>
      <c:catAx>
        <c:axId val="115782400"/>
        <c:scaling>
          <c:orientation val="minMax"/>
        </c:scaling>
        <c:axPos val="b"/>
        <c:tickLblPos val="nextTo"/>
        <c:crossAx val="115783936"/>
        <c:crosses val="autoZero"/>
        <c:auto val="1"/>
        <c:lblAlgn val="ctr"/>
        <c:lblOffset val="100"/>
      </c:catAx>
      <c:valAx>
        <c:axId val="115783936"/>
        <c:scaling>
          <c:orientation val="minMax"/>
        </c:scaling>
        <c:axPos val="l"/>
        <c:majorGridlines/>
        <c:numFmt formatCode="_-[$$-409]* #,##0.00_ ;_-[$$-409]* \-#,##0.00\ ;_-[$$-409]* &quot;-&quot;??_ ;_-@_ " sourceLinked="1"/>
        <c:tickLblPos val="nextTo"/>
        <c:crossAx val="1157824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8"/>
  <c:pivotSource>
    <c:name>[supermarket_sales - Sheet1 23.xlsx]Sheet1!PivotTable5</c:name>
    <c:fmtId val="12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Units  Sale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Sheet1!$AA$5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Sheet1!$Z$6:$Z$12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Sheet1!$AA$6:$AA$12</c:f>
              <c:numCache>
                <c:formatCode>#,##0.00_ ;\-#,##0.00\ </c:formatCode>
                <c:ptCount val="6"/>
                <c:pt idx="0">
                  <c:v>170</c:v>
                </c:pt>
                <c:pt idx="1">
                  <c:v>178</c:v>
                </c:pt>
                <c:pt idx="2">
                  <c:v>174</c:v>
                </c:pt>
                <c:pt idx="3">
                  <c:v>152</c:v>
                </c:pt>
                <c:pt idx="4">
                  <c:v>160</c:v>
                </c:pt>
                <c:pt idx="5">
                  <c:v>166</c:v>
                </c:pt>
              </c:numCache>
            </c:numRef>
          </c:val>
        </c:ser>
        <c:dLbls>
          <c:showVal val="1"/>
        </c:dLbls>
        <c:axId val="115909376"/>
        <c:axId val="115910912"/>
      </c:barChart>
      <c:catAx>
        <c:axId val="115909376"/>
        <c:scaling>
          <c:orientation val="minMax"/>
        </c:scaling>
        <c:axPos val="l"/>
        <c:tickLblPos val="nextTo"/>
        <c:crossAx val="115910912"/>
        <c:crosses val="autoZero"/>
        <c:auto val="1"/>
        <c:lblAlgn val="ctr"/>
        <c:lblOffset val="100"/>
      </c:catAx>
      <c:valAx>
        <c:axId val="115910912"/>
        <c:scaling>
          <c:orientation val="minMax"/>
        </c:scaling>
        <c:axPos val="b"/>
        <c:majorGridlines/>
        <c:numFmt formatCode="#,##0.00_ ;\-#,##0.00\ " sourceLinked="1"/>
        <c:tickLblPos val="nextTo"/>
        <c:crossAx val="1159093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style val="8"/>
  <c:pivotSource>
    <c:name>[supermarket_sales - Sheet1 23.xlsx]Sheet1!PivotTable1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Branch-wise COGS</a:t>
            </a:r>
          </a:p>
        </c:rich>
      </c:tx>
      <c:layout/>
    </c:title>
    <c:pivotFmts>
      <c:pivotFmt>
        <c:idx val="0"/>
        <c:dLbl>
          <c:idx val="0"/>
          <c:showVal val="1"/>
        </c:dLbl>
      </c:pivotFmt>
      <c:pivotFmt>
        <c:idx val="1"/>
        <c:dLbl>
          <c:idx val="0"/>
          <c:showVal val="1"/>
        </c:dLbl>
      </c:pivotFmt>
      <c:pivotFmt>
        <c:idx val="2"/>
        <c:marker>
          <c:symbol val="none"/>
        </c:marker>
        <c:dLbl>
          <c:idx val="0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Sheet1!$B$4:$B$7</c:f>
              <c:numCache>
                <c:formatCode>_-[$$-409]* #,##0.00_ ;_-[$$-409]* \-#,##0.00\ ;_-[$$-409]* "-"??_ ;_-@_ </c:formatCode>
                <c:ptCount val="3"/>
                <c:pt idx="0">
                  <c:v>101143.21000000005</c:v>
                </c:pt>
                <c:pt idx="1">
                  <c:v>101140.63999999994</c:v>
                </c:pt>
                <c:pt idx="2">
                  <c:v>105303.53</c:v>
                </c:pt>
              </c:numCache>
            </c:numRef>
          </c:val>
        </c:ser>
        <c:dLbls>
          <c:showVal val="1"/>
        </c:dLbls>
        <c:axId val="115944064"/>
        <c:axId val="115954048"/>
      </c:barChart>
      <c:catAx>
        <c:axId val="115944064"/>
        <c:scaling>
          <c:orientation val="minMax"/>
        </c:scaling>
        <c:axPos val="b"/>
        <c:tickLblPos val="nextTo"/>
        <c:crossAx val="115954048"/>
        <c:crosses val="autoZero"/>
        <c:auto val="1"/>
        <c:lblAlgn val="ctr"/>
        <c:lblOffset val="100"/>
      </c:catAx>
      <c:valAx>
        <c:axId val="115954048"/>
        <c:scaling>
          <c:orientation val="minMax"/>
        </c:scaling>
        <c:axPos val="l"/>
        <c:majorGridlines/>
        <c:numFmt formatCode="_-[$$-409]* #,##0.00_ ;_-[$$-409]* \-#,##0.00\ ;_-[$$-409]* &quot;-&quot;??_ ;_-@_ " sourceLinked="1"/>
        <c:tickLblPos val="nextTo"/>
        <c:crossAx val="115944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5"/>
  <c:pivotSource>
    <c:name>[supermarket_sales - Sheet1 23.xlsx]Sheet5!PivotTable8</c:name>
    <c:fmtId val="11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dLbl>
          <c:idx val="0"/>
          <c:layout>
            <c:manualLayout>
              <c:x val="8.1632653061224497E-3"/>
              <c:y val="7.5471698113207544E-2"/>
            </c:manualLayout>
          </c:layout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dLbl>
          <c:idx val="0"/>
          <c:layout>
            <c:manualLayout>
              <c:x val="8.1632653061224497E-3"/>
              <c:y val="7.5471698113207544E-2"/>
            </c:manualLayout>
          </c:layout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dLbl>
          <c:idx val="0"/>
          <c:layout>
            <c:manualLayout>
              <c:x val="8.1632653061224497E-3"/>
              <c:y val="7.5471698113207544E-2"/>
            </c:manualLayout>
          </c:layout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dLbl>
          <c:idx val="0"/>
          <c:layout>
            <c:manualLayout>
              <c:x val="8.1632653061224497E-3"/>
              <c:y val="7.5471698113207544E-2"/>
            </c:manualLayout>
          </c:layout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Sheet5!$T$7:$T$8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Sheet5!$S$9:$S$15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Sheet5!$T$9:$T$15</c:f>
              <c:numCache>
                <c:formatCode>0.00%</c:formatCode>
                <c:ptCount val="6"/>
                <c:pt idx="0">
                  <c:v>0.49877169153331891</c:v>
                </c:pt>
                <c:pt idx="1">
                  <c:v>0.56048058870956829</c:v>
                </c:pt>
                <c:pt idx="2">
                  <c:v>0.59080968325426297</c:v>
                </c:pt>
                <c:pt idx="3">
                  <c:v>0.37730383738467221</c:v>
                </c:pt>
                <c:pt idx="4">
                  <c:v>0.55766451332688483</c:v>
                </c:pt>
                <c:pt idx="5">
                  <c:v>0.51838272480457781</c:v>
                </c:pt>
              </c:numCache>
            </c:numRef>
          </c:val>
        </c:ser>
        <c:ser>
          <c:idx val="1"/>
          <c:order val="1"/>
          <c:tx>
            <c:strRef>
              <c:f>Sheet5!$U$7:$U$8</c:f>
              <c:strCache>
                <c:ptCount val="1"/>
                <c:pt idx="0">
                  <c:v>Male</c:v>
                </c:pt>
              </c:strCache>
            </c:strRef>
          </c:tx>
          <c:dLbls>
            <c:dLbl>
              <c:idx val="0"/>
              <c:layout>
                <c:manualLayout>
                  <c:x val="8.1632653061224497E-3"/>
                  <c:y val="7.5471698113207544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Sheet5!$S$9:$S$15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Sheet5!$U$9:$U$15</c:f>
              <c:numCache>
                <c:formatCode>0.00%</c:formatCode>
                <c:ptCount val="6"/>
                <c:pt idx="0">
                  <c:v>0.50122830846668109</c:v>
                </c:pt>
                <c:pt idx="1">
                  <c:v>0.43951941129043182</c:v>
                </c:pt>
                <c:pt idx="2">
                  <c:v>0.40919031674573703</c:v>
                </c:pt>
                <c:pt idx="3">
                  <c:v>0.62269616261532812</c:v>
                </c:pt>
                <c:pt idx="4">
                  <c:v>0.44233548667311529</c:v>
                </c:pt>
                <c:pt idx="5">
                  <c:v>0.48161727519542213</c:v>
                </c:pt>
              </c:numCache>
            </c:numRef>
          </c:val>
        </c:ser>
        <c:dLbls>
          <c:showVal val="1"/>
        </c:dLbls>
        <c:axId val="116106368"/>
        <c:axId val="116107904"/>
      </c:barChart>
      <c:catAx>
        <c:axId val="116106368"/>
        <c:scaling>
          <c:orientation val="minMax"/>
        </c:scaling>
        <c:axPos val="b"/>
        <c:tickLblPos val="nextTo"/>
        <c:crossAx val="116107904"/>
        <c:crosses val="autoZero"/>
        <c:auto val="1"/>
        <c:lblAlgn val="ctr"/>
        <c:lblOffset val="100"/>
      </c:catAx>
      <c:valAx>
        <c:axId val="116107904"/>
        <c:scaling>
          <c:orientation val="minMax"/>
        </c:scaling>
        <c:axPos val="l"/>
        <c:majorGridlines/>
        <c:numFmt formatCode="0.00%" sourceLinked="1"/>
        <c:tickLblPos val="nextTo"/>
        <c:crossAx val="1161063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E0362D-3EFC-4849-AD14-AE1A1D30AE1E}" type="datetimeFigureOut">
              <a:rPr lang="en-GB" smtClean="0"/>
              <a:pPr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903394-29B6-4FDD-BADA-01C4DDD3A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Analysis%20on%20Supermarket%20sale.ppt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 on Supermarket sale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Submitted by </a:t>
            </a:r>
          </a:p>
          <a:p>
            <a:r>
              <a:rPr lang="en-GB" dirty="0" smtClean="0"/>
              <a:t>PRADIP PIMPARE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6491064" cy="730250"/>
          </a:xfrm>
        </p:spPr>
        <p:txBody>
          <a:bodyPr>
            <a:noAutofit/>
          </a:bodyPr>
          <a:lstStyle/>
          <a:p>
            <a:r>
              <a:rPr lang="en-GB" sz="3200" dirty="0" smtClean="0"/>
              <a:t>COGS(cost and </a:t>
            </a:r>
            <a:r>
              <a:rPr lang="en-GB" sz="3200" dirty="0" err="1" smtClean="0"/>
              <a:t>goodes</a:t>
            </a:r>
            <a:r>
              <a:rPr lang="en-GB" sz="3200" dirty="0" smtClean="0"/>
              <a:t> sale)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51520" y="2564904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 COGS  of the  branch C very  high as compare  to the A  and  B.</a:t>
            </a:r>
          </a:p>
          <a:p>
            <a:pPr algn="just"/>
            <a:r>
              <a:rPr lang="en-GB" sz="2000" dirty="0" smtClean="0"/>
              <a:t>Their is nothing comparison between </a:t>
            </a:r>
            <a:r>
              <a:rPr lang="en-GB" sz="2000" dirty="0" err="1" smtClean="0"/>
              <a:t>aA,B</a:t>
            </a:r>
            <a:r>
              <a:rPr lang="en-GB" sz="2000" dirty="0" smtClean="0"/>
              <a:t> and  C branch</a:t>
            </a:r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347864" y="1988840"/>
          <a:ext cx="5204048" cy="382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382000" cy="936104"/>
          </a:xfrm>
        </p:spPr>
        <p:txBody>
          <a:bodyPr/>
          <a:lstStyle/>
          <a:p>
            <a:r>
              <a:rPr lang="en-GB" sz="4800" dirty="0" smtClean="0">
                <a:solidFill>
                  <a:srgbClr val="0070C0"/>
                </a:solidFill>
              </a:rPr>
              <a:t>Analysis base on Sex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8075240" cy="838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It seems that male giving much more </a:t>
            </a:r>
            <a:r>
              <a:rPr lang="en-GB" dirty="0" err="1" smtClean="0">
                <a:solidFill>
                  <a:schemeClr val="tx1"/>
                </a:solidFill>
              </a:rPr>
              <a:t>preferance</a:t>
            </a:r>
            <a:r>
              <a:rPr lang="en-GB" dirty="0" smtClean="0">
                <a:solidFill>
                  <a:schemeClr val="tx1"/>
                </a:solidFill>
              </a:rPr>
              <a:t>  to the </a:t>
            </a:r>
            <a:r>
              <a:rPr lang="en-GB" dirty="0" err="1" smtClean="0">
                <a:solidFill>
                  <a:schemeClr val="tx1"/>
                </a:solidFill>
              </a:rPr>
              <a:t>helth</a:t>
            </a:r>
            <a:r>
              <a:rPr lang="en-GB" dirty="0" smtClean="0">
                <a:solidFill>
                  <a:schemeClr val="tx1"/>
                </a:solidFill>
              </a:rPr>
              <a:t> and beauty product as compare  to the female where as females are giving  more </a:t>
            </a:r>
            <a:r>
              <a:rPr lang="en-GB" dirty="0" err="1" smtClean="0">
                <a:solidFill>
                  <a:schemeClr val="tx1"/>
                </a:solidFill>
              </a:rPr>
              <a:t>preferance</a:t>
            </a:r>
            <a:r>
              <a:rPr lang="en-GB" dirty="0" smtClean="0">
                <a:solidFill>
                  <a:schemeClr val="tx1"/>
                </a:solidFill>
              </a:rPr>
              <a:t> to the fashion and food.  While second  graph shoes that branch prefer by male and female on an average are same.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179512" y="1517651"/>
          <a:ext cx="4317876" cy="3855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645025" y="1484784"/>
          <a:ext cx="4498975" cy="392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05506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05273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https://</a:t>
            </a:r>
            <a:r>
              <a:rPr lang="en-GB" dirty="0" smtClean="0">
                <a:hlinkClick r:id="rId2" action="ppaction://hlinkpres?slideindex=1&amp;slidetitle="/>
              </a:rPr>
              <a:t>drive.google.com/open?id=1p5NmNB3nL96gGuy3J28pRIvsfl1bc1-O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Supermarket Sale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		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OBJECTIVES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000" dirty="0" smtClean="0"/>
              <a:t>1</a:t>
            </a:r>
            <a:r>
              <a:rPr lang="en-GB" sz="3200" dirty="0" smtClean="0"/>
              <a:t>.Branch wise  Product sale</a:t>
            </a:r>
          </a:p>
          <a:p>
            <a:pPr>
              <a:buNone/>
            </a:pPr>
            <a:r>
              <a:rPr lang="en-GB" sz="3200" dirty="0" smtClean="0"/>
              <a:t>2.Payment </a:t>
            </a:r>
            <a:r>
              <a:rPr lang="en-GB" sz="3200" dirty="0" err="1" smtClean="0"/>
              <a:t>methode</a:t>
            </a:r>
            <a:r>
              <a:rPr lang="en-GB" sz="3200" dirty="0" smtClean="0"/>
              <a:t> </a:t>
            </a:r>
            <a:r>
              <a:rPr lang="en-GB" sz="3200" dirty="0" err="1" smtClean="0"/>
              <a:t>chooes</a:t>
            </a:r>
            <a:r>
              <a:rPr lang="en-GB" sz="3200" dirty="0" smtClean="0"/>
              <a:t> in branch</a:t>
            </a:r>
          </a:p>
          <a:p>
            <a:pPr>
              <a:buNone/>
            </a:pPr>
            <a:r>
              <a:rPr lang="en-GB" sz="3200" dirty="0" smtClean="0"/>
              <a:t>3. Ratings for the branch</a:t>
            </a:r>
          </a:p>
          <a:p>
            <a:pPr>
              <a:buNone/>
            </a:pPr>
            <a:r>
              <a:rPr lang="en-GB" sz="3200" dirty="0" smtClean="0"/>
              <a:t>4. Branch wise Gross Income</a:t>
            </a:r>
          </a:p>
          <a:p>
            <a:pPr>
              <a:buNone/>
            </a:pPr>
            <a:r>
              <a:rPr lang="en-GB" sz="3200" dirty="0" smtClean="0"/>
              <a:t>5.Gross Income Category wise</a:t>
            </a:r>
          </a:p>
          <a:p>
            <a:pPr>
              <a:buNone/>
            </a:pPr>
            <a:r>
              <a:rPr lang="en-GB" sz="3200" dirty="0" smtClean="0"/>
              <a:t>6.Units sale Category –wise</a:t>
            </a:r>
          </a:p>
          <a:p>
            <a:pPr>
              <a:buNone/>
            </a:pPr>
            <a:r>
              <a:rPr lang="en-GB" sz="3200" dirty="0" smtClean="0"/>
              <a:t>7.Branch wise COGS(cost and </a:t>
            </a:r>
            <a:r>
              <a:rPr lang="en-GB" sz="3200" dirty="0" err="1" smtClean="0"/>
              <a:t>goodes</a:t>
            </a:r>
            <a:r>
              <a:rPr lang="en-GB" sz="3200" dirty="0" smtClean="0"/>
              <a:t> sale)</a:t>
            </a:r>
          </a:p>
          <a:p>
            <a:pPr>
              <a:buNone/>
            </a:pPr>
            <a:r>
              <a:rPr lang="en-GB" sz="3200" dirty="0" smtClean="0"/>
              <a:t>8. Analysis base on Sex</a:t>
            </a: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5842992" cy="93505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BRANCH WISE SALE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2276872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1800" dirty="0" smtClean="0"/>
              <a:t>From  A branch it seam that home and </a:t>
            </a:r>
            <a:r>
              <a:rPr lang="en-GB" sz="1800" dirty="0" err="1" smtClean="0"/>
              <a:t>lifestile</a:t>
            </a:r>
            <a:r>
              <a:rPr lang="en-GB" sz="1800" dirty="0" smtClean="0"/>
              <a:t> product are </a:t>
            </a:r>
            <a:r>
              <a:rPr lang="en-GB" sz="1800" dirty="0" err="1" smtClean="0"/>
              <a:t>saleingin</a:t>
            </a:r>
            <a:r>
              <a:rPr lang="en-GB" sz="1800" dirty="0" smtClean="0"/>
              <a:t> large margin to that of other product while in branch C it sales very much less.</a:t>
            </a:r>
          </a:p>
          <a:p>
            <a:pPr algn="just"/>
            <a:r>
              <a:rPr lang="en-GB" sz="1800" dirty="0" smtClean="0"/>
              <a:t>In all  branch electronic  product s sales are  on an average  are good.</a:t>
            </a:r>
            <a:endParaRPr lang="en-GB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987824" y="1916832"/>
          <a:ext cx="5852120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264696" cy="1080120"/>
          </a:xfrm>
        </p:spPr>
        <p:txBody>
          <a:bodyPr>
            <a:noAutofit/>
          </a:bodyPr>
          <a:lstStyle/>
          <a:p>
            <a:r>
              <a:rPr lang="en-GB" sz="3200" dirty="0" smtClean="0"/>
              <a:t>PAYMENT  MODES IN BRANCH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95536" y="2708920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 In a branch almost 40% peoples are </a:t>
            </a:r>
            <a:r>
              <a:rPr lang="en-GB" sz="2000" dirty="0" err="1" smtClean="0"/>
              <a:t>chooesing</a:t>
            </a:r>
            <a:r>
              <a:rPr lang="en-GB" sz="2000" dirty="0" smtClean="0"/>
              <a:t>  </a:t>
            </a:r>
            <a:r>
              <a:rPr lang="en-GB" sz="2000" dirty="0" err="1" smtClean="0"/>
              <a:t>ewallet</a:t>
            </a:r>
            <a:r>
              <a:rPr lang="en-GB" sz="2000" dirty="0" smtClean="0"/>
              <a:t> mode to pay </a:t>
            </a:r>
            <a:r>
              <a:rPr lang="en-GB" sz="2000" dirty="0" err="1" smtClean="0"/>
              <a:t>whhile</a:t>
            </a:r>
            <a:r>
              <a:rPr lang="en-GB" sz="2000" dirty="0" smtClean="0"/>
              <a:t> in branch C most of the people are </a:t>
            </a:r>
            <a:r>
              <a:rPr lang="en-GB" sz="2000" dirty="0" err="1" smtClean="0"/>
              <a:t>chooesing</a:t>
            </a:r>
            <a:r>
              <a:rPr lang="en-GB" sz="2000" dirty="0" smtClean="0"/>
              <a:t> cash payment.</a:t>
            </a:r>
          </a:p>
          <a:p>
            <a:pPr algn="just"/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059832" y="2132856"/>
          <a:ext cx="585212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5770984" cy="51528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RATINGS  FOR  THE BRANCH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51520" y="2636912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2000" dirty="0" err="1" smtClean="0"/>
              <a:t>Custmers</a:t>
            </a:r>
            <a:r>
              <a:rPr lang="en-GB" sz="2000" dirty="0" smtClean="0"/>
              <a:t>  are ratings  shoes  that prefer  C branch .</a:t>
            </a:r>
            <a:r>
              <a:rPr lang="en-GB" sz="2000" dirty="0" err="1" smtClean="0"/>
              <a:t>Ratins</a:t>
            </a:r>
            <a:r>
              <a:rPr lang="en-GB" sz="2000" dirty="0" smtClean="0"/>
              <a:t>  of the  B branch are very  poor.</a:t>
            </a:r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059832" y="1916832"/>
          <a:ext cx="534806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4392488" cy="936104"/>
          </a:xfrm>
        </p:spPr>
        <p:txBody>
          <a:bodyPr>
            <a:noAutofit/>
          </a:bodyPr>
          <a:lstStyle/>
          <a:p>
            <a:r>
              <a:rPr lang="en-GB" sz="3600" dirty="0" smtClean="0"/>
              <a:t>GROSS   INCOME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3140968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Even though ratings  of branch B  are  poor but  the gross income  for  all  the </a:t>
            </a:r>
            <a:r>
              <a:rPr lang="en-GB" sz="2000" dirty="0" err="1" smtClean="0"/>
              <a:t>branchs</a:t>
            </a:r>
            <a:r>
              <a:rPr lang="en-GB" sz="2000" dirty="0" smtClean="0"/>
              <a:t> are same </a:t>
            </a:r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555776" y="1772816"/>
          <a:ext cx="6140152" cy="411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427168" cy="659296"/>
          </a:xfrm>
        </p:spPr>
        <p:txBody>
          <a:bodyPr>
            <a:noAutofit/>
          </a:bodyPr>
          <a:lstStyle/>
          <a:p>
            <a:r>
              <a:rPr lang="en-GB" sz="3200" dirty="0" smtClean="0"/>
              <a:t>Gross Income Category 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2420888"/>
            <a:ext cx="2743200" cy="914400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Gross income for the  food and </a:t>
            </a:r>
            <a:r>
              <a:rPr lang="en-GB" sz="2000" dirty="0" err="1" smtClean="0"/>
              <a:t>brverages</a:t>
            </a:r>
            <a:r>
              <a:rPr lang="en-GB" sz="2000" dirty="0" smtClean="0"/>
              <a:t>  is  much  more than the  others.</a:t>
            </a:r>
          </a:p>
          <a:p>
            <a:pPr algn="just"/>
            <a:r>
              <a:rPr lang="en-GB" sz="2000" dirty="0" smtClean="0"/>
              <a:t>While </a:t>
            </a:r>
            <a:r>
              <a:rPr lang="en-GB" sz="2000" dirty="0" err="1" smtClean="0"/>
              <a:t>Helth</a:t>
            </a:r>
            <a:r>
              <a:rPr lang="en-GB" sz="2000" dirty="0" smtClean="0"/>
              <a:t> and Beauty product are </a:t>
            </a:r>
            <a:r>
              <a:rPr lang="en-GB" sz="2000" dirty="0" err="1" smtClean="0"/>
              <a:t>saling</a:t>
            </a:r>
            <a:r>
              <a:rPr lang="en-GB" sz="2000" dirty="0" smtClean="0"/>
              <a:t> very less rate</a:t>
            </a:r>
            <a:endParaRPr lang="en-GB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843808" y="1700808"/>
          <a:ext cx="5636096" cy="425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764704"/>
            <a:ext cx="3744416" cy="936104"/>
          </a:xfrm>
        </p:spPr>
        <p:txBody>
          <a:bodyPr>
            <a:noAutofit/>
          </a:bodyPr>
          <a:lstStyle/>
          <a:p>
            <a:r>
              <a:rPr lang="en-GB" sz="3200" dirty="0" smtClean="0"/>
              <a:t>Units sale </a:t>
            </a:r>
            <a:br>
              <a:rPr lang="en-GB" sz="3200" dirty="0" smtClean="0"/>
            </a:b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9512" y="2780928"/>
            <a:ext cx="2743200" cy="914400"/>
          </a:xfrm>
        </p:spPr>
        <p:txBody>
          <a:bodyPr>
            <a:noAutofit/>
          </a:bodyPr>
          <a:lstStyle/>
          <a:p>
            <a:r>
              <a:rPr lang="en-GB" sz="2000" dirty="0" smtClean="0"/>
              <a:t>Fashion  accessories  and  </a:t>
            </a:r>
            <a:r>
              <a:rPr lang="en-GB" sz="2000" dirty="0" err="1" smtClean="0"/>
              <a:t>Helth</a:t>
            </a:r>
            <a:r>
              <a:rPr lang="en-GB" sz="2000" dirty="0" smtClean="0"/>
              <a:t> and Beauty  product are  </a:t>
            </a:r>
            <a:r>
              <a:rPr lang="en-GB" sz="2000" dirty="0" err="1" smtClean="0"/>
              <a:t>saling</a:t>
            </a:r>
            <a:r>
              <a:rPr lang="en-GB" sz="2000" dirty="0" smtClean="0"/>
              <a:t>  at  high rate</a:t>
            </a:r>
            <a:endParaRPr lang="en-GB" sz="2000" dirty="0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sz="half" idx="1"/>
          </p:nvPr>
        </p:nvGraphicFramePr>
        <p:xfrm>
          <a:off x="2627784" y="1772816"/>
          <a:ext cx="5780112" cy="360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374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Analysis on Supermarket sale </vt:lpstr>
      <vt:lpstr>            Supermarket Sale</vt:lpstr>
      <vt:lpstr>        OBJECTIVES </vt:lpstr>
      <vt:lpstr>BRANCH WISE SALE</vt:lpstr>
      <vt:lpstr>PAYMENT  MODES IN BRANCH</vt:lpstr>
      <vt:lpstr>RATINGS  FOR  THE BRANCH</vt:lpstr>
      <vt:lpstr>GROSS   INCOME</vt:lpstr>
      <vt:lpstr>Gross Income Category </vt:lpstr>
      <vt:lpstr>Units sale  </vt:lpstr>
      <vt:lpstr>COGS(cost and goodes sale)</vt:lpstr>
      <vt:lpstr>Analysis base on Sex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Supermarket sale </dc:title>
  <dc:creator>pradip ganeshpimpare</dc:creator>
  <cp:lastModifiedBy>pradip ganeshpimpare</cp:lastModifiedBy>
  <cp:revision>15</cp:revision>
  <dcterms:created xsi:type="dcterms:W3CDTF">2020-01-21T16:10:35Z</dcterms:created>
  <dcterms:modified xsi:type="dcterms:W3CDTF">2020-01-22T17:56:39Z</dcterms:modified>
</cp:coreProperties>
</file>