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131.xml" ContentType="application/vnd.openxmlformats-officedocument.presentationml.slide+xml"/>
  <Override PartName="/ppt/slides/slide89.xml" ContentType="application/vnd.openxmlformats-officedocument.presentationml.slide+xml"/>
  <Override PartName="/ppt/slides/slide130.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121.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31.xml.rels" ContentType="application/vnd.openxmlformats-package.relationships+xml"/>
  <Override PartName="/ppt/slides/_rels/slide129.xml.rels" ContentType="application/vnd.openxmlformats-package.relationships+xml"/>
  <Override PartName="/ppt/slides/_rels/slide128.xml.rels" ContentType="application/vnd.openxmlformats-package.relationships+xml"/>
  <Override PartName="/ppt/slides/_rels/slide127.xml.rels" ContentType="application/vnd.openxmlformats-package.relationships+xml"/>
  <Override PartName="/ppt/slides/_rels/slide122.xml.rels" ContentType="application/vnd.openxmlformats-package.relationships+xml"/>
  <Override PartName="/ppt/slides/_rels/slide121.xml.rels" ContentType="application/vnd.openxmlformats-package.relationships+xml"/>
  <Override PartName="/ppt/slides/_rels/slide120.xml.rels" ContentType="application/vnd.openxmlformats-package.relationships+xml"/>
  <Override PartName="/ppt/slides/_rels/slide119.xml.rels" ContentType="application/vnd.openxmlformats-package.relationships+xml"/>
  <Override PartName="/ppt/slides/_rels/slide118.xml.rels" ContentType="application/vnd.openxmlformats-package.relationships+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12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116.xml.rels" ContentType="application/vnd.openxmlformats-package.relationships+xml"/>
  <Override PartName="/ppt/slides/_rels/slide89.xml.rels" ContentType="application/vnd.openxmlformats-package.relationships+xml"/>
  <Override PartName="/ppt/slides/_rels/slide130.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23.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124.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125.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117.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120.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32" name="PlaceHolder 2"/>
          <p:cNvSpPr>
            <a:spLocks noGrp="1"/>
          </p:cNvSpPr>
          <p:nvPr>
            <p:ph type="body"/>
          </p:nvPr>
        </p:nvSpPr>
        <p:spPr>
          <a:xfrm>
            <a:off x="680400" y="2336760"/>
            <a:ext cx="9613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3" name="PlaceHolder 3"/>
          <p:cNvSpPr>
            <a:spLocks noGrp="1"/>
          </p:cNvSpPr>
          <p:nvPr>
            <p:ph type="body"/>
          </p:nvPr>
        </p:nvSpPr>
        <p:spPr>
          <a:xfrm>
            <a:off x="680400" y="4216680"/>
            <a:ext cx="9613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35"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6"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7" name="PlaceHolder 4"/>
          <p:cNvSpPr>
            <a:spLocks noGrp="1"/>
          </p:cNvSpPr>
          <p:nvPr>
            <p:ph type="body"/>
          </p:nvPr>
        </p:nvSpPr>
        <p:spPr>
          <a:xfrm>
            <a:off x="680400" y="421668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8" name="PlaceHolder 5"/>
          <p:cNvSpPr>
            <a:spLocks noGrp="1"/>
          </p:cNvSpPr>
          <p:nvPr>
            <p:ph type="body"/>
          </p:nvPr>
        </p:nvSpPr>
        <p:spPr>
          <a:xfrm>
            <a:off x="5606640" y="421668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40" name="PlaceHolder 2"/>
          <p:cNvSpPr>
            <a:spLocks noGrp="1"/>
          </p:cNvSpPr>
          <p:nvPr>
            <p:ph type="body"/>
          </p:nvPr>
        </p:nvSpPr>
        <p:spPr>
          <a:xfrm>
            <a:off x="680400" y="233676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1" name="PlaceHolder 3"/>
          <p:cNvSpPr>
            <a:spLocks noGrp="1"/>
          </p:cNvSpPr>
          <p:nvPr>
            <p:ph type="body"/>
          </p:nvPr>
        </p:nvSpPr>
        <p:spPr>
          <a:xfrm>
            <a:off x="3930840" y="233676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2" name="PlaceHolder 4"/>
          <p:cNvSpPr>
            <a:spLocks noGrp="1"/>
          </p:cNvSpPr>
          <p:nvPr>
            <p:ph type="body"/>
          </p:nvPr>
        </p:nvSpPr>
        <p:spPr>
          <a:xfrm>
            <a:off x="7181280" y="233676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3" name="PlaceHolder 5"/>
          <p:cNvSpPr>
            <a:spLocks noGrp="1"/>
          </p:cNvSpPr>
          <p:nvPr>
            <p:ph type="body"/>
          </p:nvPr>
        </p:nvSpPr>
        <p:spPr>
          <a:xfrm>
            <a:off x="680400" y="421668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4" name="PlaceHolder 6"/>
          <p:cNvSpPr>
            <a:spLocks noGrp="1"/>
          </p:cNvSpPr>
          <p:nvPr>
            <p:ph type="body"/>
          </p:nvPr>
        </p:nvSpPr>
        <p:spPr>
          <a:xfrm>
            <a:off x="3930840" y="421668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5" name="PlaceHolder 7"/>
          <p:cNvSpPr>
            <a:spLocks noGrp="1"/>
          </p:cNvSpPr>
          <p:nvPr>
            <p:ph type="body"/>
          </p:nvPr>
        </p:nvSpPr>
        <p:spPr>
          <a:xfrm>
            <a:off x="7181280" y="421668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57" name="PlaceHolder 2"/>
          <p:cNvSpPr>
            <a:spLocks noGrp="1"/>
          </p:cNvSpPr>
          <p:nvPr>
            <p:ph type="subTitle"/>
          </p:nvPr>
        </p:nvSpPr>
        <p:spPr>
          <a:xfrm>
            <a:off x="680400" y="2336760"/>
            <a:ext cx="9613440" cy="3598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59" name="PlaceHolder 2"/>
          <p:cNvSpPr>
            <a:spLocks noGrp="1"/>
          </p:cNvSpPr>
          <p:nvPr>
            <p:ph type="body"/>
          </p:nvPr>
        </p:nvSpPr>
        <p:spPr>
          <a:xfrm>
            <a:off x="680400" y="2336760"/>
            <a:ext cx="961344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61" name="PlaceHolder 2"/>
          <p:cNvSpPr>
            <a:spLocks noGrp="1"/>
          </p:cNvSpPr>
          <p:nvPr>
            <p:ph type="body"/>
          </p:nvPr>
        </p:nvSpPr>
        <p:spPr>
          <a:xfrm>
            <a:off x="680400" y="2336760"/>
            <a:ext cx="469116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62" name="PlaceHolder 3"/>
          <p:cNvSpPr>
            <a:spLocks noGrp="1"/>
          </p:cNvSpPr>
          <p:nvPr>
            <p:ph type="body"/>
          </p:nvPr>
        </p:nvSpPr>
        <p:spPr>
          <a:xfrm>
            <a:off x="5606640" y="2336760"/>
            <a:ext cx="469116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80400" y="753120"/>
            <a:ext cx="9613440" cy="5010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66"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67" name="PlaceHolder 3"/>
          <p:cNvSpPr>
            <a:spLocks noGrp="1"/>
          </p:cNvSpPr>
          <p:nvPr>
            <p:ph type="body"/>
          </p:nvPr>
        </p:nvSpPr>
        <p:spPr>
          <a:xfrm>
            <a:off x="5606640" y="2336760"/>
            <a:ext cx="469116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68" name="PlaceHolder 4"/>
          <p:cNvSpPr>
            <a:spLocks noGrp="1"/>
          </p:cNvSpPr>
          <p:nvPr>
            <p:ph type="body"/>
          </p:nvPr>
        </p:nvSpPr>
        <p:spPr>
          <a:xfrm>
            <a:off x="680400" y="421668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11" name="PlaceHolder 2"/>
          <p:cNvSpPr>
            <a:spLocks noGrp="1"/>
          </p:cNvSpPr>
          <p:nvPr>
            <p:ph type="subTitle"/>
          </p:nvPr>
        </p:nvSpPr>
        <p:spPr>
          <a:xfrm>
            <a:off x="680400" y="2336760"/>
            <a:ext cx="9613440" cy="3598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70" name="PlaceHolder 2"/>
          <p:cNvSpPr>
            <a:spLocks noGrp="1"/>
          </p:cNvSpPr>
          <p:nvPr>
            <p:ph type="body"/>
          </p:nvPr>
        </p:nvSpPr>
        <p:spPr>
          <a:xfrm>
            <a:off x="680400" y="2336760"/>
            <a:ext cx="469116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1"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2" name="PlaceHolder 4"/>
          <p:cNvSpPr>
            <a:spLocks noGrp="1"/>
          </p:cNvSpPr>
          <p:nvPr>
            <p:ph type="body"/>
          </p:nvPr>
        </p:nvSpPr>
        <p:spPr>
          <a:xfrm>
            <a:off x="5606640" y="421668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74"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5"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6" name="PlaceHolder 4"/>
          <p:cNvSpPr>
            <a:spLocks noGrp="1"/>
          </p:cNvSpPr>
          <p:nvPr>
            <p:ph type="body"/>
          </p:nvPr>
        </p:nvSpPr>
        <p:spPr>
          <a:xfrm>
            <a:off x="680400" y="4216680"/>
            <a:ext cx="9613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78" name="PlaceHolder 2"/>
          <p:cNvSpPr>
            <a:spLocks noGrp="1"/>
          </p:cNvSpPr>
          <p:nvPr>
            <p:ph type="body"/>
          </p:nvPr>
        </p:nvSpPr>
        <p:spPr>
          <a:xfrm>
            <a:off x="680400" y="2336760"/>
            <a:ext cx="9613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9" name="PlaceHolder 3"/>
          <p:cNvSpPr>
            <a:spLocks noGrp="1"/>
          </p:cNvSpPr>
          <p:nvPr>
            <p:ph type="body"/>
          </p:nvPr>
        </p:nvSpPr>
        <p:spPr>
          <a:xfrm>
            <a:off x="680400" y="4216680"/>
            <a:ext cx="9613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81"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2"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3" name="PlaceHolder 4"/>
          <p:cNvSpPr>
            <a:spLocks noGrp="1"/>
          </p:cNvSpPr>
          <p:nvPr>
            <p:ph type="body"/>
          </p:nvPr>
        </p:nvSpPr>
        <p:spPr>
          <a:xfrm>
            <a:off x="680400" y="421668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4" name="PlaceHolder 5"/>
          <p:cNvSpPr>
            <a:spLocks noGrp="1"/>
          </p:cNvSpPr>
          <p:nvPr>
            <p:ph type="body"/>
          </p:nvPr>
        </p:nvSpPr>
        <p:spPr>
          <a:xfrm>
            <a:off x="5606640" y="421668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86" name="PlaceHolder 2"/>
          <p:cNvSpPr>
            <a:spLocks noGrp="1"/>
          </p:cNvSpPr>
          <p:nvPr>
            <p:ph type="body"/>
          </p:nvPr>
        </p:nvSpPr>
        <p:spPr>
          <a:xfrm>
            <a:off x="680400" y="233676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7" name="PlaceHolder 3"/>
          <p:cNvSpPr>
            <a:spLocks noGrp="1"/>
          </p:cNvSpPr>
          <p:nvPr>
            <p:ph type="body"/>
          </p:nvPr>
        </p:nvSpPr>
        <p:spPr>
          <a:xfrm>
            <a:off x="3930840" y="233676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8" name="PlaceHolder 4"/>
          <p:cNvSpPr>
            <a:spLocks noGrp="1"/>
          </p:cNvSpPr>
          <p:nvPr>
            <p:ph type="body"/>
          </p:nvPr>
        </p:nvSpPr>
        <p:spPr>
          <a:xfrm>
            <a:off x="7181280" y="233676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9" name="PlaceHolder 5"/>
          <p:cNvSpPr>
            <a:spLocks noGrp="1"/>
          </p:cNvSpPr>
          <p:nvPr>
            <p:ph type="body"/>
          </p:nvPr>
        </p:nvSpPr>
        <p:spPr>
          <a:xfrm>
            <a:off x="680400" y="421668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90" name="PlaceHolder 6"/>
          <p:cNvSpPr>
            <a:spLocks noGrp="1"/>
          </p:cNvSpPr>
          <p:nvPr>
            <p:ph type="body"/>
          </p:nvPr>
        </p:nvSpPr>
        <p:spPr>
          <a:xfrm>
            <a:off x="3930840" y="421668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91" name="PlaceHolder 7"/>
          <p:cNvSpPr>
            <a:spLocks noGrp="1"/>
          </p:cNvSpPr>
          <p:nvPr>
            <p:ph type="body"/>
          </p:nvPr>
        </p:nvSpPr>
        <p:spPr>
          <a:xfrm>
            <a:off x="7181280" y="4216680"/>
            <a:ext cx="309528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13" name="PlaceHolder 2"/>
          <p:cNvSpPr>
            <a:spLocks noGrp="1"/>
          </p:cNvSpPr>
          <p:nvPr>
            <p:ph type="body"/>
          </p:nvPr>
        </p:nvSpPr>
        <p:spPr>
          <a:xfrm>
            <a:off x="680400" y="2336760"/>
            <a:ext cx="961344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15" name="PlaceHolder 2"/>
          <p:cNvSpPr>
            <a:spLocks noGrp="1"/>
          </p:cNvSpPr>
          <p:nvPr>
            <p:ph type="body"/>
          </p:nvPr>
        </p:nvSpPr>
        <p:spPr>
          <a:xfrm>
            <a:off x="680400" y="2336760"/>
            <a:ext cx="469116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 name="PlaceHolder 3"/>
          <p:cNvSpPr>
            <a:spLocks noGrp="1"/>
          </p:cNvSpPr>
          <p:nvPr>
            <p:ph type="body"/>
          </p:nvPr>
        </p:nvSpPr>
        <p:spPr>
          <a:xfrm>
            <a:off x="5606640" y="2336760"/>
            <a:ext cx="469116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80400" y="753120"/>
            <a:ext cx="9613440" cy="5010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20"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1" name="PlaceHolder 3"/>
          <p:cNvSpPr>
            <a:spLocks noGrp="1"/>
          </p:cNvSpPr>
          <p:nvPr>
            <p:ph type="body"/>
          </p:nvPr>
        </p:nvSpPr>
        <p:spPr>
          <a:xfrm>
            <a:off x="5606640" y="2336760"/>
            <a:ext cx="469116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2" name="PlaceHolder 4"/>
          <p:cNvSpPr>
            <a:spLocks noGrp="1"/>
          </p:cNvSpPr>
          <p:nvPr>
            <p:ph type="body"/>
          </p:nvPr>
        </p:nvSpPr>
        <p:spPr>
          <a:xfrm>
            <a:off x="680400" y="421668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24" name="PlaceHolder 2"/>
          <p:cNvSpPr>
            <a:spLocks noGrp="1"/>
          </p:cNvSpPr>
          <p:nvPr>
            <p:ph type="body"/>
          </p:nvPr>
        </p:nvSpPr>
        <p:spPr>
          <a:xfrm>
            <a:off x="680400" y="2336760"/>
            <a:ext cx="469116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5"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6" name="PlaceHolder 4"/>
          <p:cNvSpPr>
            <a:spLocks noGrp="1"/>
          </p:cNvSpPr>
          <p:nvPr>
            <p:ph type="body"/>
          </p:nvPr>
        </p:nvSpPr>
        <p:spPr>
          <a:xfrm>
            <a:off x="5606640" y="421668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0400" y="753120"/>
            <a:ext cx="9613440" cy="1080720"/>
          </a:xfrm>
          <a:prstGeom prst="rect">
            <a:avLst/>
          </a:prstGeom>
        </p:spPr>
        <p:txBody>
          <a:bodyPr lIns="0" rIns="0" tIns="0" bIns="0" anchor="ctr"/>
          <a:p>
            <a:endParaRPr b="0" lang="en-US" sz="1800" spc="-1" strike="noStrike">
              <a:solidFill>
                <a:srgbClr val="ffffff"/>
              </a:solidFill>
              <a:latin typeface="Trebuchet MS"/>
            </a:endParaRPr>
          </a:p>
        </p:txBody>
      </p:sp>
      <p:sp>
        <p:nvSpPr>
          <p:cNvPr id="28" name="PlaceHolder 2"/>
          <p:cNvSpPr>
            <a:spLocks noGrp="1"/>
          </p:cNvSpPr>
          <p:nvPr>
            <p:ph type="body"/>
          </p:nvPr>
        </p:nvSpPr>
        <p:spPr>
          <a:xfrm>
            <a:off x="68040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9" name="PlaceHolder 3"/>
          <p:cNvSpPr>
            <a:spLocks noGrp="1"/>
          </p:cNvSpPr>
          <p:nvPr>
            <p:ph type="body"/>
          </p:nvPr>
        </p:nvSpPr>
        <p:spPr>
          <a:xfrm>
            <a:off x="5606640" y="2336760"/>
            <a:ext cx="46911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0" name="PlaceHolder 4"/>
          <p:cNvSpPr>
            <a:spLocks noGrp="1"/>
          </p:cNvSpPr>
          <p:nvPr>
            <p:ph type="body"/>
          </p:nvPr>
        </p:nvSpPr>
        <p:spPr>
          <a:xfrm>
            <a:off x="680400" y="4216680"/>
            <a:ext cx="9613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12191760" cy="6857640"/>
          </a:xfrm>
          <a:prstGeom prst="rect">
            <a:avLst/>
          </a:prstGeom>
          <a:ln>
            <a:noFill/>
          </a:ln>
        </p:spPr>
      </p:pic>
      <p:pic>
        <p:nvPicPr>
          <p:cNvPr id="1" name="Picture 6" descr=""/>
          <p:cNvPicPr/>
          <p:nvPr/>
        </p:nvPicPr>
        <p:blipFill>
          <a:blip r:embed="rId3"/>
          <a:stretch/>
        </p:blipFill>
        <p:spPr>
          <a:xfrm>
            <a:off x="0" y="4242960"/>
            <a:ext cx="8967600" cy="275760"/>
          </a:xfrm>
          <a:prstGeom prst="rect">
            <a:avLst/>
          </a:prstGeom>
          <a:ln>
            <a:noFill/>
          </a:ln>
        </p:spPr>
      </p:pic>
      <p:pic>
        <p:nvPicPr>
          <p:cNvPr id="2" name="Picture 7" descr=""/>
          <p:cNvPicPr/>
          <p:nvPr/>
        </p:nvPicPr>
        <p:blipFill>
          <a:blip r:embed="rId4"/>
          <a:stretch/>
        </p:blipFill>
        <p:spPr>
          <a:xfrm>
            <a:off x="9111600" y="4243680"/>
            <a:ext cx="3076920" cy="276480"/>
          </a:xfrm>
          <a:prstGeom prst="rect">
            <a:avLst/>
          </a:prstGeom>
          <a:ln>
            <a:noFill/>
          </a:ln>
        </p:spPr>
      </p:pic>
      <p:sp>
        <p:nvSpPr>
          <p:cNvPr id="3" name="CustomShape 1"/>
          <p:cNvSpPr/>
          <p:nvPr/>
        </p:nvSpPr>
        <p:spPr>
          <a:xfrm>
            <a:off x="0" y="2590200"/>
            <a:ext cx="8967600" cy="1659960"/>
          </a:xfrm>
          <a:prstGeom prst="rect">
            <a:avLst/>
          </a:prstGeom>
          <a:solidFill>
            <a:srgbClr val="262626"/>
          </a:solidFill>
          <a:ln w="12600">
            <a:noFill/>
          </a:ln>
        </p:spPr>
        <p:style>
          <a:lnRef idx="0"/>
          <a:fillRef idx="0"/>
          <a:effectRef idx="0"/>
          <a:fontRef idx="minor"/>
        </p:style>
      </p:sp>
      <p:sp>
        <p:nvSpPr>
          <p:cNvPr id="4" name="CustomShape 2"/>
          <p:cNvSpPr/>
          <p:nvPr/>
        </p:nvSpPr>
        <p:spPr>
          <a:xfrm>
            <a:off x="9111600" y="2590200"/>
            <a:ext cx="3076920" cy="1659960"/>
          </a:xfrm>
          <a:prstGeom prst="rect">
            <a:avLst/>
          </a:prstGeom>
          <a:solidFill>
            <a:srgbClr val="f09415"/>
          </a:solidFill>
          <a:ln w="12600">
            <a:noFill/>
          </a:ln>
        </p:spPr>
        <p:style>
          <a:lnRef idx="0"/>
          <a:fillRef idx="0"/>
          <a:effectRef idx="0"/>
          <a:fontRef idx="minor"/>
        </p:style>
      </p:sp>
      <p:sp>
        <p:nvSpPr>
          <p:cNvPr id="5" name="PlaceHolder 3"/>
          <p:cNvSpPr>
            <a:spLocks noGrp="1"/>
          </p:cNvSpPr>
          <p:nvPr>
            <p:ph type="title"/>
          </p:nvPr>
        </p:nvSpPr>
        <p:spPr>
          <a:xfrm>
            <a:off x="680400" y="2733840"/>
            <a:ext cx="8143920" cy="1372680"/>
          </a:xfrm>
          <a:prstGeom prst="rect">
            <a:avLst/>
          </a:prstGeom>
        </p:spPr>
        <p:txBody>
          <a:bodyPr anchor="b"/>
          <a:p>
            <a:pPr algn="r">
              <a:lnSpc>
                <a:spcPct val="90000"/>
              </a:lnSpc>
            </a:pPr>
            <a:r>
              <a:rPr b="0" lang="en-US" sz="5400" spc="-1" strike="noStrike">
                <a:solidFill>
                  <a:srgbClr val="ffffff"/>
                </a:solidFill>
                <a:latin typeface="Trebuchet MS"/>
              </a:rPr>
              <a:t>Click to edit Master title style</a:t>
            </a:r>
            <a:endParaRPr b="0" lang="en-US" sz="5400" spc="-1" strike="noStrike">
              <a:solidFill>
                <a:srgbClr val="ffffff"/>
              </a:solidFill>
              <a:latin typeface="Trebuchet MS"/>
            </a:endParaRPr>
          </a:p>
        </p:txBody>
      </p:sp>
      <p:sp>
        <p:nvSpPr>
          <p:cNvPr id="6" name="PlaceHolder 4"/>
          <p:cNvSpPr>
            <a:spLocks noGrp="1"/>
          </p:cNvSpPr>
          <p:nvPr>
            <p:ph type="dt"/>
          </p:nvPr>
        </p:nvSpPr>
        <p:spPr>
          <a:xfrm>
            <a:off x="7551000" y="5936040"/>
            <a:ext cx="2742840" cy="364680"/>
          </a:xfrm>
          <a:prstGeom prst="rect">
            <a:avLst/>
          </a:prstGeom>
        </p:spPr>
        <p:txBody>
          <a:bodyPr anchor="ctr"/>
          <a:p>
            <a:pPr algn="r">
              <a:lnSpc>
                <a:spcPct val="100000"/>
              </a:lnSpc>
            </a:pPr>
            <a:fld id="{73268CAD-07F5-4198-83C9-5C66F60C9A50}" type="datetime">
              <a:rPr b="0" lang="en-IN" sz="1050" spc="-1" strike="noStrike">
                <a:solidFill>
                  <a:srgbClr val="ffffff"/>
                </a:solidFill>
                <a:latin typeface="Trebuchet MS"/>
              </a:rPr>
              <a:t>15/03/19</a:t>
            </a:fld>
            <a:endParaRPr b="0" lang="en-IN" sz="1050" spc="-1" strike="noStrike">
              <a:latin typeface="Times New Roman"/>
            </a:endParaRPr>
          </a:p>
        </p:txBody>
      </p:sp>
      <p:sp>
        <p:nvSpPr>
          <p:cNvPr id="7" name="PlaceHolder 5"/>
          <p:cNvSpPr>
            <a:spLocks noGrp="1"/>
          </p:cNvSpPr>
          <p:nvPr>
            <p:ph type="ftr"/>
          </p:nvPr>
        </p:nvSpPr>
        <p:spPr>
          <a:xfrm>
            <a:off x="680400" y="5936040"/>
            <a:ext cx="6870240" cy="364680"/>
          </a:xfrm>
          <a:prstGeom prst="rect">
            <a:avLst/>
          </a:prstGeom>
        </p:spPr>
        <p:txBody>
          <a:bodyPr anchor="ctr"/>
          <a:p>
            <a:endParaRPr b="0" lang="en-IN" sz="2400" spc="-1" strike="noStrike">
              <a:latin typeface="Times New Roman"/>
            </a:endParaRPr>
          </a:p>
        </p:txBody>
      </p:sp>
      <p:sp>
        <p:nvSpPr>
          <p:cNvPr id="8" name="PlaceHolder 6"/>
          <p:cNvSpPr>
            <a:spLocks noGrp="1"/>
          </p:cNvSpPr>
          <p:nvPr>
            <p:ph type="sldNum"/>
          </p:nvPr>
        </p:nvSpPr>
        <p:spPr>
          <a:xfrm>
            <a:off x="9255240" y="2750400"/>
            <a:ext cx="1171440" cy="1356120"/>
          </a:xfrm>
          <a:prstGeom prst="rect">
            <a:avLst/>
          </a:prstGeom>
        </p:spPr>
        <p:txBody>
          <a:bodyPr anchor="ctr"/>
          <a:p>
            <a:pPr>
              <a:lnSpc>
                <a:spcPct val="100000"/>
              </a:lnSpc>
            </a:pPr>
            <a:fld id="{669BE649-08B9-4B98-9F7F-0D81F07351B6}" type="slidenum">
              <a:rPr b="0" lang="en-IN" sz="3600" spc="-1" strike="noStrike">
                <a:solidFill>
                  <a:srgbClr val="ffffff"/>
                </a:solidFill>
                <a:latin typeface="Trebuchet MS"/>
              </a:rPr>
              <a:t>&lt;number&gt;</a:t>
            </a:fld>
            <a:endParaRPr b="0" lang="en-IN" sz="3600" spc="-1" strike="noStrike">
              <a:latin typeface="Times New Roman"/>
            </a:endParaRPr>
          </a:p>
        </p:txBody>
      </p:sp>
      <p:sp>
        <p:nvSpPr>
          <p:cNvPr id="9"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ffffff"/>
                </a:solidFill>
                <a:latin typeface="Trebuchet MS"/>
              </a:rPr>
              <a:t>Click to edit the outline text format</a:t>
            </a:r>
            <a:endParaRPr b="0" lang="en-US" sz="2400" spc="-1" strike="noStrike">
              <a:solidFill>
                <a:srgbClr val="ffffff"/>
              </a:solidFill>
              <a:latin typeface="Trebuchet MS"/>
            </a:endParaRPr>
          </a:p>
          <a:p>
            <a:pPr lvl="1" marL="864000" indent="-324000">
              <a:spcBef>
                <a:spcPts val="1134"/>
              </a:spcBef>
              <a:buClr>
                <a:srgbClr val="000000"/>
              </a:buClr>
              <a:buSzPct val="75000"/>
              <a:buFont typeface="Symbol" charset="2"/>
              <a:buChar char=""/>
            </a:pPr>
            <a:r>
              <a:rPr b="0" lang="en-US" sz="1800" spc="-1" strike="noStrike">
                <a:solidFill>
                  <a:srgbClr val="ffffff"/>
                </a:solidFill>
                <a:latin typeface="Trebuchet MS"/>
              </a:rPr>
              <a:t>Second Outline Level</a:t>
            </a:r>
            <a:endParaRPr b="0" lang="en-US" sz="1800" spc="-1" strike="noStrike">
              <a:solidFill>
                <a:srgbClr val="ffffff"/>
              </a:solidFill>
              <a:latin typeface="Trebuchet MS"/>
            </a:endParaRPr>
          </a:p>
          <a:p>
            <a:pPr lvl="2" marL="1296000" indent="-288000">
              <a:spcBef>
                <a:spcPts val="850"/>
              </a:spcBef>
              <a:buClr>
                <a:srgbClr val="000000"/>
              </a:buClr>
              <a:buSzPct val="45000"/>
              <a:buFont typeface="Wingdings" charset="2"/>
              <a:buChar char=""/>
            </a:pPr>
            <a:r>
              <a:rPr b="0" lang="en-US" sz="1600" spc="-1" strike="noStrike">
                <a:solidFill>
                  <a:srgbClr val="ffffff"/>
                </a:solidFill>
                <a:latin typeface="Trebuchet MS"/>
              </a:rPr>
              <a:t>Third Outline Level</a:t>
            </a:r>
            <a:endParaRPr b="0" lang="en-US" sz="1600" spc="-1" strike="noStrike">
              <a:solidFill>
                <a:srgbClr val="ffffff"/>
              </a:solidFill>
              <a:latin typeface="Trebuchet MS"/>
            </a:endParaRPr>
          </a:p>
          <a:p>
            <a:pPr lvl="3" marL="1728000" indent="-216000">
              <a:spcBef>
                <a:spcPts val="567"/>
              </a:spcBef>
              <a:buClr>
                <a:srgbClr val="000000"/>
              </a:buClr>
              <a:buSzPct val="75000"/>
              <a:buFont typeface="Symbol" charset="2"/>
              <a:buChar char=""/>
            </a:pPr>
            <a:r>
              <a:rPr b="0" lang="en-US" sz="1600" spc="-1" strike="noStrike">
                <a:solidFill>
                  <a:srgbClr val="ffffff"/>
                </a:solidFill>
                <a:latin typeface="Trebuchet MS"/>
              </a:rPr>
              <a:t>Fourth Outline Level</a:t>
            </a:r>
            <a:endParaRPr b="0" lang="en-US" sz="1600" spc="-1" strike="noStrike">
              <a:solidFill>
                <a:srgbClr val="ffffff"/>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Trebuchet MS"/>
              </a:rPr>
              <a:t>Fifth Outline Level</a:t>
            </a:r>
            <a:endParaRPr b="0" lang="en-US" sz="2000" spc="-1" strike="noStrike">
              <a:solidFill>
                <a:srgbClr val="ffffff"/>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Trebuchet MS"/>
              </a:rPr>
              <a:t>Sixth Outline Level</a:t>
            </a:r>
            <a:endParaRPr b="0" lang="en-US" sz="2000" spc="-1" strike="noStrike">
              <a:solidFill>
                <a:srgbClr val="ffffff"/>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Trebuchet MS"/>
              </a:rPr>
              <a:t>Seventh Outline Level</a:t>
            </a:r>
            <a:endParaRPr b="0" lang="en-US" sz="2000" spc="-1" strike="noStrike">
              <a:solidFill>
                <a:srgbClr val="ffffff"/>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Picture 6" descr=""/>
          <p:cNvPicPr/>
          <p:nvPr/>
        </p:nvPicPr>
        <p:blipFill>
          <a:blip r:embed="rId2"/>
          <a:stretch/>
        </p:blipFill>
        <p:spPr>
          <a:xfrm>
            <a:off x="0" y="0"/>
            <a:ext cx="12191760" cy="6857640"/>
          </a:xfrm>
          <a:prstGeom prst="rect">
            <a:avLst/>
          </a:prstGeom>
          <a:ln>
            <a:noFill/>
          </a:ln>
        </p:spPr>
      </p:pic>
      <p:pic>
        <p:nvPicPr>
          <p:cNvPr id="47" name="Picture 14" descr=""/>
          <p:cNvPicPr/>
          <p:nvPr/>
        </p:nvPicPr>
        <p:blipFill>
          <a:blip r:embed="rId3"/>
          <a:stretch/>
        </p:blipFill>
        <p:spPr>
          <a:xfrm>
            <a:off x="0" y="1970280"/>
            <a:ext cx="10437480" cy="320760"/>
          </a:xfrm>
          <a:prstGeom prst="rect">
            <a:avLst/>
          </a:prstGeom>
          <a:ln>
            <a:noFill/>
          </a:ln>
        </p:spPr>
      </p:pic>
      <p:pic>
        <p:nvPicPr>
          <p:cNvPr id="48" name="Picture 15" descr=""/>
          <p:cNvPicPr/>
          <p:nvPr/>
        </p:nvPicPr>
        <p:blipFill>
          <a:blip r:embed="rId4"/>
          <a:stretch/>
        </p:blipFill>
        <p:spPr>
          <a:xfrm>
            <a:off x="10585800" y="1971360"/>
            <a:ext cx="1602720" cy="144000"/>
          </a:xfrm>
          <a:prstGeom prst="rect">
            <a:avLst/>
          </a:prstGeom>
          <a:ln>
            <a:noFill/>
          </a:ln>
        </p:spPr>
      </p:pic>
      <p:sp>
        <p:nvSpPr>
          <p:cNvPr id="49" name="CustomShape 1"/>
          <p:cNvSpPr/>
          <p:nvPr/>
        </p:nvSpPr>
        <p:spPr>
          <a:xfrm>
            <a:off x="0" y="609480"/>
            <a:ext cx="10437480" cy="1368000"/>
          </a:xfrm>
          <a:prstGeom prst="rect">
            <a:avLst/>
          </a:prstGeom>
          <a:solidFill>
            <a:srgbClr val="262626"/>
          </a:solidFill>
          <a:ln w="12600">
            <a:noFill/>
          </a:ln>
        </p:spPr>
        <p:style>
          <a:lnRef idx="0"/>
          <a:fillRef idx="0"/>
          <a:effectRef idx="0"/>
          <a:fontRef idx="minor"/>
        </p:style>
      </p:sp>
      <p:sp>
        <p:nvSpPr>
          <p:cNvPr id="50" name="CustomShape 2"/>
          <p:cNvSpPr/>
          <p:nvPr/>
        </p:nvSpPr>
        <p:spPr>
          <a:xfrm>
            <a:off x="10585800" y="609480"/>
            <a:ext cx="1602720" cy="1368000"/>
          </a:xfrm>
          <a:prstGeom prst="rect">
            <a:avLst/>
          </a:prstGeom>
          <a:solidFill>
            <a:srgbClr val="f09415"/>
          </a:solidFill>
          <a:ln w="12600">
            <a:noFill/>
          </a:ln>
        </p:spPr>
        <p:style>
          <a:lnRef idx="0"/>
          <a:fillRef idx="0"/>
          <a:effectRef idx="0"/>
          <a:fontRef idx="minor"/>
        </p:style>
      </p:sp>
      <p:sp>
        <p:nvSpPr>
          <p:cNvPr id="51" name="PlaceHolder 3"/>
          <p:cNvSpPr>
            <a:spLocks noGrp="1"/>
          </p:cNvSpPr>
          <p:nvPr>
            <p:ph type="title"/>
          </p:nvPr>
        </p:nvSpPr>
        <p:spPr>
          <a:xfrm>
            <a:off x="680400" y="753120"/>
            <a:ext cx="9613440" cy="1080720"/>
          </a:xfrm>
          <a:prstGeom prst="rect">
            <a:avLst/>
          </a:prstGeom>
        </p:spPr>
        <p:txBody>
          <a:bodyPr anchor="ctr"/>
          <a:p>
            <a:pPr>
              <a:lnSpc>
                <a:spcPct val="90000"/>
              </a:lnSpc>
            </a:pPr>
            <a:r>
              <a:rPr b="0" lang="en-US" sz="3600" spc="-1" strike="noStrike">
                <a:solidFill>
                  <a:srgbClr val="ffffff"/>
                </a:solidFill>
                <a:latin typeface="Trebuchet MS"/>
              </a:rPr>
              <a:t>Click to edit Master title style</a:t>
            </a:r>
            <a:endParaRPr b="0" lang="en-US" sz="3600" spc="-1" strike="noStrike">
              <a:solidFill>
                <a:srgbClr val="ffffff"/>
              </a:solidFill>
              <a:latin typeface="Trebuchet MS"/>
            </a:endParaRPr>
          </a:p>
        </p:txBody>
      </p:sp>
      <p:sp>
        <p:nvSpPr>
          <p:cNvPr id="52" name="PlaceHolder 4"/>
          <p:cNvSpPr>
            <a:spLocks noGrp="1"/>
          </p:cNvSpPr>
          <p:nvPr>
            <p:ph type="body"/>
          </p:nvPr>
        </p:nvSpPr>
        <p:spPr>
          <a:xfrm>
            <a:off x="680400" y="2336760"/>
            <a:ext cx="9613440" cy="3598920"/>
          </a:xfrm>
          <a:prstGeom prst="rect">
            <a:avLst/>
          </a:prstGeom>
        </p:spPr>
        <p:txBody>
          <a:bodyPr/>
          <a:p>
            <a:pPr marL="432000" indent="-324000">
              <a:lnSpc>
                <a:spcPct val="90000"/>
              </a:lnSpc>
              <a:spcBef>
                <a:spcPts val="1001"/>
              </a:spcBef>
              <a:buClr>
                <a:srgbClr val="000000"/>
              </a:buClr>
              <a:buSzPct val="45000"/>
              <a:buFont typeface="Wingdings" charset="2"/>
              <a:buChar char=""/>
            </a:pPr>
            <a:r>
              <a:rPr b="0" lang="en-US" sz="2400" spc="-1" strike="noStrike">
                <a:solidFill>
                  <a:srgbClr val="ffffff"/>
                </a:solidFill>
                <a:latin typeface="Trebuchet MS"/>
              </a:rPr>
              <a:t>Edit Master text styles</a:t>
            </a:r>
            <a:endParaRPr b="0" lang="en-US" sz="2400" spc="-1" strike="noStrike">
              <a:solidFill>
                <a:srgbClr val="ffffff"/>
              </a:solidFill>
              <a:latin typeface="Trebuchet MS"/>
            </a:endParaRPr>
          </a:p>
          <a:p>
            <a:pPr lvl="1" marL="864000" indent="-324000">
              <a:lnSpc>
                <a:spcPct val="90000"/>
              </a:lnSpc>
              <a:spcBef>
                <a:spcPts val="499"/>
              </a:spcBef>
              <a:buClr>
                <a:srgbClr val="000000"/>
              </a:buClr>
              <a:buSzPct val="75000"/>
              <a:buFont typeface="Symbol" charset="2"/>
              <a:buChar char=""/>
            </a:pPr>
            <a:r>
              <a:rPr b="0" lang="en-US" sz="2000" spc="-1" strike="noStrike">
                <a:solidFill>
                  <a:srgbClr val="ffffff"/>
                </a:solidFill>
                <a:latin typeface="Trebuchet MS"/>
              </a:rPr>
              <a:t>Second level</a:t>
            </a:r>
            <a:endParaRPr b="0" lang="en-US" sz="2000" spc="-1" strike="noStrike">
              <a:solidFill>
                <a:srgbClr val="ffffff"/>
              </a:solidFill>
              <a:latin typeface="Trebuchet MS"/>
            </a:endParaRPr>
          </a:p>
          <a:p>
            <a:pPr lvl="2" marL="1296000" indent="-288000">
              <a:lnSpc>
                <a:spcPct val="90000"/>
              </a:lnSpc>
              <a:spcBef>
                <a:spcPts val="499"/>
              </a:spcBef>
              <a:buClr>
                <a:srgbClr val="000000"/>
              </a:buClr>
              <a:buSzPct val="45000"/>
              <a:buFont typeface="Wingdings" charset="2"/>
              <a:buChar char=""/>
            </a:pPr>
            <a:r>
              <a:rPr b="0" lang="en-US" sz="1800" spc="-1" strike="noStrike">
                <a:solidFill>
                  <a:srgbClr val="ffffff"/>
                </a:solidFill>
                <a:latin typeface="Trebuchet MS"/>
              </a:rPr>
              <a:t>Third level</a:t>
            </a:r>
            <a:endParaRPr b="0" lang="en-US" sz="1800" spc="-1" strike="noStrike">
              <a:solidFill>
                <a:srgbClr val="ffffff"/>
              </a:solidFill>
              <a:latin typeface="Trebuchet MS"/>
            </a:endParaRPr>
          </a:p>
          <a:p>
            <a:pPr lvl="3" marL="1728000" indent="-216000">
              <a:lnSpc>
                <a:spcPct val="90000"/>
              </a:lnSpc>
              <a:spcBef>
                <a:spcPts val="499"/>
              </a:spcBef>
              <a:buClr>
                <a:srgbClr val="000000"/>
              </a:buClr>
              <a:buSzPct val="75000"/>
              <a:buFont typeface="Symbol" charset="2"/>
              <a:buChar char=""/>
            </a:pPr>
            <a:r>
              <a:rPr b="0" lang="en-US" sz="1600" spc="-1" strike="noStrike">
                <a:solidFill>
                  <a:srgbClr val="ffffff"/>
                </a:solidFill>
                <a:latin typeface="Trebuchet MS"/>
              </a:rPr>
              <a:t>Fourth level</a:t>
            </a:r>
            <a:endParaRPr b="0" lang="en-US" sz="1600" spc="-1" strike="noStrike">
              <a:solidFill>
                <a:srgbClr val="ffffff"/>
              </a:solidFill>
              <a:latin typeface="Trebuchet MS"/>
            </a:endParaRPr>
          </a:p>
          <a:p>
            <a:pPr lvl="4" marL="2160000" indent="-216000">
              <a:lnSpc>
                <a:spcPct val="90000"/>
              </a:lnSpc>
              <a:spcBef>
                <a:spcPts val="499"/>
              </a:spcBef>
              <a:buClr>
                <a:srgbClr val="000000"/>
              </a:buClr>
              <a:buSzPct val="45000"/>
              <a:buFont typeface="Wingdings" charset="2"/>
              <a:buChar char=""/>
            </a:pPr>
            <a:r>
              <a:rPr b="0" lang="en-US" sz="1600" spc="-1" strike="noStrike">
                <a:solidFill>
                  <a:srgbClr val="ffffff"/>
                </a:solidFill>
                <a:latin typeface="Trebuchet MS"/>
              </a:rPr>
              <a:t>Fifth level</a:t>
            </a:r>
            <a:endParaRPr b="0" lang="en-US" sz="1600" spc="-1" strike="noStrike">
              <a:solidFill>
                <a:srgbClr val="ffffff"/>
              </a:solidFill>
              <a:latin typeface="Trebuchet MS"/>
            </a:endParaRPr>
          </a:p>
        </p:txBody>
      </p:sp>
      <p:sp>
        <p:nvSpPr>
          <p:cNvPr id="53" name="PlaceHolder 5"/>
          <p:cNvSpPr>
            <a:spLocks noGrp="1"/>
          </p:cNvSpPr>
          <p:nvPr>
            <p:ph type="dt"/>
          </p:nvPr>
        </p:nvSpPr>
        <p:spPr>
          <a:xfrm>
            <a:off x="7551000" y="5936040"/>
            <a:ext cx="2742840" cy="364680"/>
          </a:xfrm>
          <a:prstGeom prst="rect">
            <a:avLst/>
          </a:prstGeom>
        </p:spPr>
        <p:txBody>
          <a:bodyPr anchor="ctr"/>
          <a:p>
            <a:pPr algn="r">
              <a:lnSpc>
                <a:spcPct val="100000"/>
              </a:lnSpc>
            </a:pPr>
            <a:fld id="{60919DF0-2E59-4A4B-8DB8-2CBA0849FD89}" type="datetime">
              <a:rPr b="0" lang="en-IN" sz="1050" spc="-1" strike="noStrike">
                <a:solidFill>
                  <a:srgbClr val="ffffff"/>
                </a:solidFill>
                <a:latin typeface="Trebuchet MS"/>
              </a:rPr>
              <a:t>15/03/19</a:t>
            </a:fld>
            <a:endParaRPr b="0" lang="en-IN" sz="1050" spc="-1" strike="noStrike">
              <a:latin typeface="Times New Roman"/>
            </a:endParaRPr>
          </a:p>
        </p:txBody>
      </p:sp>
      <p:sp>
        <p:nvSpPr>
          <p:cNvPr id="54" name="PlaceHolder 6"/>
          <p:cNvSpPr>
            <a:spLocks noGrp="1"/>
          </p:cNvSpPr>
          <p:nvPr>
            <p:ph type="ftr"/>
          </p:nvPr>
        </p:nvSpPr>
        <p:spPr>
          <a:xfrm>
            <a:off x="680400" y="5936040"/>
            <a:ext cx="6870240" cy="364680"/>
          </a:xfrm>
          <a:prstGeom prst="rect">
            <a:avLst/>
          </a:prstGeom>
        </p:spPr>
        <p:txBody>
          <a:bodyPr anchor="ctr"/>
          <a:p>
            <a:endParaRPr b="0" lang="en-IN" sz="2400" spc="-1" strike="noStrike">
              <a:latin typeface="Times New Roman"/>
            </a:endParaRPr>
          </a:p>
        </p:txBody>
      </p:sp>
      <p:sp>
        <p:nvSpPr>
          <p:cNvPr id="55" name="PlaceHolder 7"/>
          <p:cNvSpPr>
            <a:spLocks noGrp="1"/>
          </p:cNvSpPr>
          <p:nvPr>
            <p:ph type="sldNum"/>
          </p:nvPr>
        </p:nvSpPr>
        <p:spPr>
          <a:xfrm>
            <a:off x="10729440" y="753120"/>
            <a:ext cx="1153800" cy="1090440"/>
          </a:xfrm>
          <a:prstGeom prst="rect">
            <a:avLst/>
          </a:prstGeom>
        </p:spPr>
        <p:txBody>
          <a:bodyPr anchor="ctr"/>
          <a:p>
            <a:pPr>
              <a:lnSpc>
                <a:spcPct val="100000"/>
              </a:lnSpc>
            </a:pPr>
            <a:fld id="{5396C77B-F8B9-4E4A-8575-635719D9C927}" type="slidenum">
              <a:rPr b="0" lang="en-IN" sz="3600" spc="-1" strike="noStrike">
                <a:solidFill>
                  <a:srgbClr val="ffffff"/>
                </a:solidFill>
                <a:latin typeface="Trebuchet MS"/>
              </a:rPr>
              <a:t>&lt;number&gt;</a:t>
            </a:fld>
            <a:endParaRPr b="0" lang="en-IN"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gseas.com/#/repo/2263/study/topic/6970" TargetMode="External"/><Relationship Id="rId2"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gseas.com/#/repo/2263/study/topic/6971" TargetMode="External"/><Relationship Id="rId2" Type="http://schemas.openxmlformats.org/officeDocument/2006/relationships/hyperlink" Target="https://gseas.com/#/repo/2263/study/topic/6971" TargetMode="External"/><Relationship Id="rId3"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gseas.com/#/repo/2263/study/topic/6972" TargetMode="External"/><Relationship Id="rId2"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gseas.com/#/repo/2263/study/topic/6972" TargetMode="External"/><Relationship Id="rId2"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gseas.com/#/repo/2263/study/topic/6973" TargetMode="External"/><Relationship Id="rId2" Type="http://schemas.openxmlformats.org/officeDocument/2006/relationships/hyperlink" Target="https://gseas.com/#/repo/2263/study/topic/6973" TargetMode="External"/><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seas.com/#/repo/2263/study/topic/6973"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gseas.com/#/repo/2263/study/topic/6973" TargetMode="Externa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gseas.com/#/repo/2263/study/topic/6973"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gseas.com/#/repo/2263/study/topic/6965" TargetMode="External"/><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s://gseas.com/#/repo/2263/study/topic/6980" TargetMode="External"/><Relationship Id="rId2" Type="http://schemas.openxmlformats.org/officeDocument/2006/relationships/hyperlink" Target="https://gseas.com/#/repo/2263/study/topic/6980" TargetMode="External"/><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s://gseas.com/#/repo/2263/study/topic/6981" TargetMode="External"/><Relationship Id="rId2" Type="http://schemas.openxmlformats.org/officeDocument/2006/relationships/hyperlink" Target="https://gseas.com/#/repo/2263/study/topic/6981" TargetMode="External"/><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s://gseas.com/#/repo/2263/study/topic/6981" TargetMode="External"/><Relationship Id="rId2" Type="http://schemas.openxmlformats.org/officeDocument/2006/relationships/hyperlink" Target="https://gseas.com/#/repo/2263/study/topic/6981"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gseas.com/#/repo/2263/study/topic/6965" TargetMode="External"/><Relationship Id="rId2" Type="http://schemas.openxmlformats.org/officeDocument/2006/relationships/hyperlink" Target="https://gseas.com/#/repo/2263/study/topic/6965" TargetMode="External"/><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s://gseas.com/#/repo/2263/study/topic/6981" TargetMode="External"/><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gseas.com/#/repo/2263/study/topic/6982" TargetMode="External"/><Relationship Id="rId2" Type="http://schemas.openxmlformats.org/officeDocument/2006/relationships/hyperlink" Target="https://gseas.com/#/repo/2263/study/topic/6982" TargetMode="External"/><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hyperlink" Target="https://gseas.com/#/repo/2263/study/topic/6983" TargetMode="External"/><Relationship Id="rId2" Type="http://schemas.openxmlformats.org/officeDocument/2006/relationships/hyperlink" Target="https://gseas.com/#/repo/2263/study/topic/6983" TargetMode="External"/><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hyperlink" Target="https://gseas.com/#/repo/2263/study/topic/6983" TargetMode="External"/><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gseas.com/#/repo/2263/study/topic/6966" TargetMode="External"/><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gseas.com/#/repo/2263/study/topic/6966" TargetMode="External"/><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gseas.com/#/repo/2263/study/topic/6967" TargetMode="External"/><Relationship Id="rId2" Type="http://schemas.openxmlformats.org/officeDocument/2006/relationships/hyperlink" Target="https://gseas.com/#/repo/2263/study/topic/6967" TargetMode="External"/><Relationship Id="rId3"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gseas.com/#/repo/2263/study/topic/6968" TargetMode="External"/><Relationship Id="rId2" Type="http://schemas.openxmlformats.org/officeDocument/2006/relationships/hyperlink" Target="https://gseas.com/#/repo/2263/study/topic/6968" TargetMode="External"/><Relationship Id="rId3"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gseas.com/#/repo/2263/study/topic/6969" TargetMode="External"/><Relationship Id="rId2" Type="http://schemas.openxmlformats.org/officeDocument/2006/relationships/hyperlink" Target="https://gseas.com/#/repo/2263/study/topic/6969" TargetMode="External"/><Relationship Id="rId3"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680400" y="2733840"/>
            <a:ext cx="8143920" cy="1372680"/>
          </a:xfrm>
          <a:prstGeom prst="rect">
            <a:avLst/>
          </a:prstGeom>
          <a:noFill/>
          <a:ln>
            <a:noFill/>
          </a:ln>
        </p:spPr>
        <p:txBody>
          <a:bodyPr anchor="b">
            <a:normAutofit/>
          </a:bodyPr>
          <a:p>
            <a:pPr algn="r">
              <a:lnSpc>
                <a:spcPct val="90000"/>
              </a:lnSpc>
            </a:pPr>
            <a:r>
              <a:rPr b="1" lang="en-US" sz="7200" spc="-1" strike="noStrike">
                <a:solidFill>
                  <a:srgbClr val="ffffff"/>
                </a:solidFill>
                <a:latin typeface="Trebuchet MS"/>
              </a:rPr>
              <a:t>Advanced</a:t>
            </a:r>
            <a:br/>
            <a:r>
              <a:rPr b="1" lang="en-US" sz="7200" spc="-1" strike="noStrike">
                <a:solidFill>
                  <a:srgbClr val="ffffff"/>
                </a:solidFill>
                <a:latin typeface="Trebuchet MS"/>
              </a:rPr>
              <a:t>UNIX Shell scripting</a:t>
            </a:r>
            <a:endParaRPr b="0" lang="en-US" sz="7200" spc="-1" strike="noStrike">
              <a:solidFill>
                <a:srgbClr val="ffffff"/>
              </a:solidFill>
              <a:latin typeface="Trebuchet MS"/>
            </a:endParaRPr>
          </a:p>
        </p:txBody>
      </p:sp>
      <p:sp>
        <p:nvSpPr>
          <p:cNvPr id="93" name="TextShape 2"/>
          <p:cNvSpPr txBox="1"/>
          <p:nvPr/>
        </p:nvSpPr>
        <p:spPr>
          <a:xfrm>
            <a:off x="680400" y="4394160"/>
            <a:ext cx="8143920" cy="1117440"/>
          </a:xfrm>
          <a:prstGeom prst="rect">
            <a:avLst/>
          </a:prstGeom>
          <a:noFill/>
          <a:ln>
            <a:noFill/>
          </a:ln>
        </p:spPr>
        <p:txBody>
          <a:bodyPr/>
          <a:p>
            <a:pPr algn="ctr"/>
            <a:endParaRPr b="0" lang="en-IN" sz="32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680400" y="753120"/>
            <a:ext cx="9613440" cy="1080720"/>
          </a:xfrm>
          <a:prstGeom prst="rect">
            <a:avLst/>
          </a:prstGeom>
          <a:noFill/>
          <a:ln>
            <a:noFill/>
          </a:ln>
        </p:spPr>
        <p:txBody>
          <a:bodyPr anchor="ctr"/>
          <a:p>
            <a:pPr>
              <a:lnSpc>
                <a:spcPct val="90000"/>
              </a:lnSpc>
            </a:pPr>
            <a:r>
              <a:rPr b="1" lang="en-US" sz="3600" spc="-1" strike="noStrike">
                <a:solidFill>
                  <a:srgbClr val="ffffff"/>
                </a:solidFill>
                <a:latin typeface="Trebuchet MS"/>
              </a:rPr>
              <a:t>2. Your First Shell Script</a:t>
            </a:r>
            <a:endParaRPr b="0" lang="en-US" sz="3600" spc="-1" strike="noStrike">
              <a:solidFill>
                <a:srgbClr val="ffffff"/>
              </a:solidFill>
              <a:latin typeface="Trebuchet MS"/>
            </a:endParaRPr>
          </a:p>
        </p:txBody>
      </p:sp>
      <p:sp>
        <p:nvSpPr>
          <p:cNvPr id="111"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u="sng">
                <a:solidFill>
                  <a:srgbClr val="ffae3e"/>
                </a:solidFill>
                <a:uFillTx/>
                <a:latin typeface="Trebuchet MS"/>
                <a:hlinkClick r:id="rId1"/>
              </a:rPr>
              <a:t>A Basic Script</a:t>
            </a:r>
            <a:endParaRPr b="0" lang="en-US" sz="2400" spc="-1" strike="noStrike">
              <a:solidFill>
                <a:srgbClr val="ffffff"/>
              </a:solidFill>
              <a:latin typeface="Trebuchet MS"/>
            </a:endParaRPr>
          </a:p>
          <a:p>
            <a:pPr marL="457200">
              <a:lnSpc>
                <a:spcPct val="90000"/>
              </a:lnSpc>
              <a:spcBef>
                <a:spcPts val="499"/>
              </a:spcBef>
            </a:pP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#!/bin/bash</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date</a:t>
            </a:r>
            <a:endParaRPr b="0" lang="en-US" sz="2000" spc="-1" strike="noStrike">
              <a:solidFill>
                <a:srgbClr val="ffffff"/>
              </a:solidFill>
              <a:latin typeface="Trebuchet MS"/>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awk(cont.):</a:t>
            </a:r>
            <a:endParaRPr b="0" lang="en-US" sz="3600" spc="-1" strike="noStrike">
              <a:solidFill>
                <a:srgbClr val="ffffff"/>
              </a:solidFill>
              <a:latin typeface="Trebuchet MS"/>
            </a:endParaRPr>
          </a:p>
        </p:txBody>
      </p:sp>
      <p:sp>
        <p:nvSpPr>
          <p:cNvPr id="292"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And of course, it is possible to create standalone awk scripts, as follows: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#!/bin/awk –f </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{print $1, “home: ” $6}</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And then run it as follows:</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myawkScript /etc/passwd</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Awk offers a more powerful print facility, known as printf(similar to that used in C and C++)</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awk ‘printf(“”)’ </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awk(cont.):</a:t>
            </a:r>
            <a:endParaRPr b="0" lang="en-US" sz="3600" spc="-1" strike="noStrike">
              <a:solidFill>
                <a:srgbClr val="ffffff"/>
              </a:solidFill>
              <a:latin typeface="Trebuchet MS"/>
            </a:endParaRPr>
          </a:p>
        </p:txBody>
      </p:sp>
      <p:sp>
        <p:nvSpPr>
          <p:cNvPr id="294" name="TextShape 2"/>
          <p:cNvSpPr txBox="1"/>
          <p:nvPr/>
        </p:nvSpPr>
        <p:spPr>
          <a:xfrm>
            <a:off x="680400" y="2336760"/>
            <a:ext cx="9613440" cy="3598920"/>
          </a:xfrm>
          <a:prstGeom prst="rect">
            <a:avLst/>
          </a:prstGeom>
          <a:noFill/>
          <a:ln>
            <a:noFill/>
          </a:ln>
        </p:spPr>
        <p:txBody>
          <a:bodyPr>
            <a:normAutofit/>
          </a:bodyPr>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#!/bin/awk –f</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BEGIN</a:t>
            </a:r>
            <a:r>
              <a:rPr b="0" lang="en-US" sz="2400" spc="-1" strike="noStrike">
                <a:solidFill>
                  <a:srgbClr val="ffffff"/>
                </a:solidFill>
                <a:latin typeface="Trebuchet MS"/>
              </a:rPr>
              <a:t>	</a:t>
            </a:r>
            <a:r>
              <a:rPr b="0" lang="en-US" sz="2400" spc="-1" strike="noStrike">
                <a:solidFill>
                  <a:srgbClr val="ffffff"/>
                </a:solidFill>
                <a:latin typeface="Trebuchet MS"/>
              </a:rPr>
              <a:t>{</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FS =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printf(“Username</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Directory\n”);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printf(“-----------------------------------------\n”);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printf(“%-12s%-20s\n”,$1,$6)</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a:t>
            </a:r>
            <a:endParaRPr b="0" lang="en-US" sz="2400" spc="-1" strike="noStrike">
              <a:solidFill>
                <a:srgbClr val="ffffff"/>
              </a:solidFill>
              <a:latin typeface="Trebuchet MS"/>
            </a:endParaRPr>
          </a:p>
        </p:txBody>
      </p:sp>
    </p:spTree>
  </p:cSld>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Exercise:</a:t>
            </a:r>
            <a:endParaRPr b="0" lang="en-US" sz="3600" spc="-1" strike="noStrike">
              <a:solidFill>
                <a:srgbClr val="ffffff"/>
              </a:solidFill>
              <a:latin typeface="Trebuchet MS"/>
            </a:endParaRPr>
          </a:p>
        </p:txBody>
      </p:sp>
      <p:sp>
        <p:nvSpPr>
          <p:cNvPr id="296"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Create a script that uses grep to find all occurrences  of the following pattern in the file /etc/passwd.</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Lines that starts with a ‘t’</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Blank lines</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Lines that have two or more a’s anywhere in them</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Lines that have a two or more digit number in them</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Lines that have the pattern [x,y] in them, where x and y are any numbers</a:t>
            </a:r>
            <a:endParaRPr b="0" lang="en-US" sz="2000" spc="-1" strike="noStrike">
              <a:solidFill>
                <a:srgbClr val="ffffff"/>
              </a:solidFill>
              <a:latin typeface="Trebuchet MS"/>
            </a:endParaRPr>
          </a:p>
        </p:txBody>
      </p:sp>
    </p:spTree>
  </p:cSld>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Exercise(cont..):</a:t>
            </a:r>
            <a:endParaRPr b="0" lang="en-US" sz="3600" spc="-1" strike="noStrike">
              <a:solidFill>
                <a:srgbClr val="ffffff"/>
              </a:solidFill>
              <a:latin typeface="Trebuchet MS"/>
            </a:endParaRPr>
          </a:p>
        </p:txBody>
      </p:sp>
      <p:sp>
        <p:nvSpPr>
          <p:cNvPr id="298"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Writ a script that produces the following output:</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username1</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date and time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username2</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date and time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username3</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date and time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The date should come from who command and should be sorted alphabetically by username</a:t>
            </a:r>
            <a:endParaRPr b="0" lang="en-US" sz="2400" spc="-1" strike="noStrike">
              <a:solidFill>
                <a:srgbClr val="ffffff"/>
              </a:solidFill>
              <a:latin typeface="Trebuchet MS"/>
            </a:endParaRPr>
          </a:p>
        </p:txBody>
      </p:sp>
    </p:spTree>
  </p:cSld>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Exercise(cont..):</a:t>
            </a:r>
            <a:endParaRPr b="0" lang="en-US" sz="3600" spc="-1" strike="noStrike">
              <a:solidFill>
                <a:srgbClr val="ffffff"/>
              </a:solidFill>
              <a:latin typeface="Trebuchet MS"/>
            </a:endParaRPr>
          </a:p>
        </p:txBody>
      </p:sp>
      <p:sp>
        <p:nvSpPr>
          <p:cNvPr id="300"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Modify the course project so that the lines in names.dat are printed out neatly (without : ) and in the order of last name.(check the man page for sorting the output with respect to field other than the first field)</a:t>
            </a:r>
            <a:endParaRPr b="0" lang="en-US" sz="2400" spc="-1" strike="noStrike">
              <a:solidFill>
                <a:srgbClr val="ffffff"/>
              </a:solidFill>
              <a:latin typeface="Trebuchet MS"/>
            </a:endParaRPr>
          </a:p>
        </p:txBody>
      </p:sp>
    </p:spTree>
  </p:cSld>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Exercise solutions:</a:t>
            </a:r>
            <a:endParaRPr b="0" lang="en-US" sz="3600" spc="-1" strike="noStrike">
              <a:solidFill>
                <a:srgbClr val="ffffff"/>
              </a:solidFill>
              <a:latin typeface="Trebuchet MS"/>
            </a:endParaRPr>
          </a:p>
        </p:txBody>
      </p:sp>
      <p:sp>
        <p:nvSpPr>
          <p:cNvPr id="302"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8: Functions</a:t>
            </a:r>
            <a:endParaRPr b="0" lang="en-US" sz="3600" spc="-1" strike="noStrike">
              <a:solidFill>
                <a:srgbClr val="ffffff"/>
              </a:solidFill>
              <a:latin typeface="Trebuchet MS"/>
            </a:endParaRPr>
          </a:p>
        </p:txBody>
      </p:sp>
      <p:sp>
        <p:nvSpPr>
          <p:cNvPr id="304"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Program stracture:</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Most shell scripts adhere to the following code structure:</a:t>
            </a:r>
            <a:endParaRPr b="0" lang="en-US" sz="2000" spc="-1" strike="noStrike">
              <a:solidFill>
                <a:srgbClr val="ffffff"/>
              </a:solidFill>
              <a:latin typeface="Trebuchet MS"/>
            </a:endParaRPr>
          </a:p>
          <a:p>
            <a:pPr lvl="2" marL="1257480" indent="-342720">
              <a:lnSpc>
                <a:spcPct val="90000"/>
              </a:lnSpc>
              <a:spcBef>
                <a:spcPts val="499"/>
              </a:spcBef>
              <a:buClr>
                <a:srgbClr val="ffffff"/>
              </a:buClr>
              <a:buFont typeface="StarSymbol"/>
              <a:buAutoNum type="arabicPeriod"/>
            </a:pPr>
            <a:r>
              <a:rPr b="0" lang="en-US" sz="1800" spc="-1" strike="noStrike">
                <a:solidFill>
                  <a:srgbClr val="ffffff"/>
                </a:solidFill>
                <a:latin typeface="Trebuchet MS"/>
              </a:rPr>
              <a:t>Interpreter</a:t>
            </a:r>
            <a:endParaRPr b="0" lang="en-US" sz="1800" spc="-1" strike="noStrike">
              <a:solidFill>
                <a:srgbClr val="ffffff"/>
              </a:solidFill>
              <a:latin typeface="Trebuchet MS"/>
            </a:endParaRPr>
          </a:p>
          <a:p>
            <a:pPr lvl="2" marL="1257480" indent="-342720">
              <a:lnSpc>
                <a:spcPct val="90000"/>
              </a:lnSpc>
              <a:spcBef>
                <a:spcPts val="499"/>
              </a:spcBef>
              <a:buClr>
                <a:srgbClr val="ffffff"/>
              </a:buClr>
              <a:buFont typeface="StarSymbol"/>
              <a:buAutoNum type="arabicPeriod"/>
            </a:pPr>
            <a:r>
              <a:rPr b="0" lang="en-US" sz="1800" spc="-1" strike="noStrike">
                <a:solidFill>
                  <a:srgbClr val="ffffff"/>
                </a:solidFill>
                <a:latin typeface="Trebuchet MS"/>
              </a:rPr>
              <a:t>Opening comment</a:t>
            </a:r>
            <a:endParaRPr b="0" lang="en-US" sz="1800" spc="-1" strike="noStrike">
              <a:solidFill>
                <a:srgbClr val="ffffff"/>
              </a:solidFill>
              <a:latin typeface="Trebuchet MS"/>
            </a:endParaRPr>
          </a:p>
          <a:p>
            <a:pPr lvl="2" marL="1257480" indent="-342720">
              <a:lnSpc>
                <a:spcPct val="90000"/>
              </a:lnSpc>
              <a:spcBef>
                <a:spcPts val="499"/>
              </a:spcBef>
              <a:buClr>
                <a:srgbClr val="ffffff"/>
              </a:buClr>
              <a:buFont typeface="StarSymbol"/>
              <a:buAutoNum type="arabicPeriod"/>
            </a:pPr>
            <a:r>
              <a:rPr b="0" lang="en-US" sz="1800" spc="-1" strike="noStrike">
                <a:solidFill>
                  <a:srgbClr val="ffffff"/>
                </a:solidFill>
                <a:latin typeface="Trebuchet MS"/>
              </a:rPr>
              <a:t>Important variables</a:t>
            </a:r>
            <a:endParaRPr b="0" lang="en-US" sz="1800" spc="-1" strike="noStrike">
              <a:solidFill>
                <a:srgbClr val="ffffff"/>
              </a:solidFill>
              <a:latin typeface="Trebuchet MS"/>
            </a:endParaRPr>
          </a:p>
          <a:p>
            <a:pPr lvl="2" marL="1257480" indent="-342720">
              <a:lnSpc>
                <a:spcPct val="90000"/>
              </a:lnSpc>
              <a:spcBef>
                <a:spcPts val="499"/>
              </a:spcBef>
              <a:buClr>
                <a:srgbClr val="ffffff"/>
              </a:buClr>
              <a:buFont typeface="StarSymbol"/>
              <a:buAutoNum type="arabicPeriod"/>
            </a:pPr>
            <a:r>
              <a:rPr b="0" lang="en-US" sz="1800" spc="-1" strike="noStrike">
                <a:solidFill>
                  <a:srgbClr val="ffffff"/>
                </a:solidFill>
                <a:latin typeface="Trebuchet MS"/>
              </a:rPr>
              <a:t>Functions</a:t>
            </a:r>
            <a:endParaRPr b="0" lang="en-US" sz="1800" spc="-1" strike="noStrike">
              <a:solidFill>
                <a:srgbClr val="ffffff"/>
              </a:solidFill>
              <a:latin typeface="Trebuchet MS"/>
            </a:endParaRPr>
          </a:p>
          <a:p>
            <a:pPr lvl="2" marL="1257480" indent="-342720">
              <a:lnSpc>
                <a:spcPct val="90000"/>
              </a:lnSpc>
              <a:spcBef>
                <a:spcPts val="499"/>
              </a:spcBef>
              <a:buClr>
                <a:srgbClr val="ffffff"/>
              </a:buClr>
              <a:buFont typeface="StarSymbol"/>
              <a:buAutoNum type="arabicPeriod"/>
            </a:pPr>
            <a:r>
              <a:rPr b="0" lang="en-US" sz="1800" spc="-1" strike="noStrike">
                <a:solidFill>
                  <a:srgbClr val="ffffff"/>
                </a:solidFill>
                <a:latin typeface="Trebuchet MS"/>
              </a:rPr>
              <a:t>Main body of code</a:t>
            </a: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p:txBody>
      </p:sp>
    </p:spTree>
  </p:cSld>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Program stracture(cont.):</a:t>
            </a:r>
            <a:endParaRPr b="0" lang="en-US" sz="3600" spc="-1" strike="noStrike">
              <a:solidFill>
                <a:srgbClr val="ffffff"/>
              </a:solidFill>
              <a:latin typeface="Trebuchet MS"/>
            </a:endParaRPr>
          </a:p>
        </p:txBody>
      </p:sp>
      <p:sp>
        <p:nvSpPr>
          <p:cNvPr id="306"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1200" spc="-1" strike="noStrike">
                <a:solidFill>
                  <a:srgbClr val="ffffff"/>
                </a:solidFill>
                <a:latin typeface="Trebuchet MS"/>
              </a:rPr>
              <a:t>Example:</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#!/bin/bash</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#Program to backup a directory</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dir=/home/user1/docs</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backupdir=/backups/user1</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backup_one_file()</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cp $1 $backupdir</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echo “$1 has been backed up”</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for file in $dir/*</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do</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 -s $file ] &amp;&amp; backup_one_file $file</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done</a:t>
            </a:r>
            <a:endParaRPr b="0" lang="en-US" sz="1200" spc="-1" strike="noStrike">
              <a:solidFill>
                <a:srgbClr val="ffffff"/>
              </a:solidFill>
              <a:latin typeface="Trebuchet MS"/>
            </a:endParaRPr>
          </a:p>
          <a:p>
            <a:pPr>
              <a:lnSpc>
                <a:spcPct val="90000"/>
              </a:lnSpc>
              <a:spcBef>
                <a:spcPts val="1001"/>
              </a:spcBef>
            </a:pPr>
            <a:endParaRPr b="0" lang="en-US" sz="1200" spc="-1" strike="noStrike">
              <a:solidFill>
                <a:srgbClr val="ffffff"/>
              </a:solidFill>
              <a:latin typeface="Trebuchet MS"/>
            </a:endParaRPr>
          </a:p>
          <a:p>
            <a:pPr>
              <a:lnSpc>
                <a:spcPct val="90000"/>
              </a:lnSpc>
              <a:spcBef>
                <a:spcPts val="1001"/>
              </a:spcBef>
            </a:pPr>
            <a:endParaRPr b="0" lang="en-US" sz="1200" spc="-1" strike="noStrike">
              <a:solidFill>
                <a:srgbClr val="ffffff"/>
              </a:solidFill>
              <a:latin typeface="Trebuchet MS"/>
            </a:endParaRPr>
          </a:p>
        </p:txBody>
      </p:sp>
    </p:spTree>
  </p:cSld>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Defining and Calling a Function:</a:t>
            </a:r>
            <a:endParaRPr b="0" lang="en-US" sz="3600" spc="-1" strike="noStrike">
              <a:solidFill>
                <a:srgbClr val="ffffff"/>
              </a:solidFill>
              <a:latin typeface="Trebuchet MS"/>
            </a:endParaRPr>
          </a:p>
        </p:txBody>
      </p:sp>
      <p:sp>
        <p:nvSpPr>
          <p:cNvPr id="308"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function is a named code block which can be run from any point in the program, simply by invoking its name.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Functions must be defined before they can be used.</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function is defined as follows: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function_name ()</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code block</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Once the function has been defined in this way, it can be used at any time as follows: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function_name</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endParaRPr b="0" lang="en-US" sz="2000" spc="-1" strike="noStrike">
              <a:solidFill>
                <a:srgbClr val="ffffff"/>
              </a:solidFill>
              <a:latin typeface="Trebuchet MS"/>
            </a:endParaRPr>
          </a:p>
        </p:txBody>
      </p:sp>
    </p:spTree>
  </p:cSld>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Function parameters:</a:t>
            </a:r>
            <a:endParaRPr b="0" lang="en-US" sz="3600" spc="-1" strike="noStrike">
              <a:solidFill>
                <a:srgbClr val="ffffff"/>
              </a:solidFill>
              <a:latin typeface="Trebuchet MS"/>
            </a:endParaRPr>
          </a:p>
        </p:txBody>
      </p:sp>
      <p:sp>
        <p:nvSpPr>
          <p:cNvPr id="310"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is possible to pass functions data on their command lines that they can use in their processing. Each item of data passed to a function is called a function parameter</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1200" spc="-1" strike="noStrike">
                <a:solidFill>
                  <a:srgbClr val="ffffff"/>
                </a:solidFill>
                <a:latin typeface="Trebuchet MS"/>
              </a:rPr>
              <a:t>backup_one_file()</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cp $1 $backupdir</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echo “$1 has been backed up”</a:t>
            </a:r>
            <a:endParaRPr b="0" lang="en-US" sz="1200" spc="-1" strike="noStrike">
              <a:solidFill>
                <a:srgbClr val="ffffff"/>
              </a:solidFill>
              <a:latin typeface="Trebuchet MS"/>
            </a:endParaRPr>
          </a:p>
          <a:p>
            <a:pPr>
              <a:lnSpc>
                <a:spcPct val="90000"/>
              </a:lnSpc>
              <a:spcBef>
                <a:spcPts val="1001"/>
              </a:spcBef>
            </a:pPr>
            <a:r>
              <a:rPr b="0" lang="en-US" sz="1200" spc="-1" strike="noStrike">
                <a:solidFill>
                  <a:srgbClr val="ffffff"/>
                </a:solidFill>
                <a:latin typeface="Trebuchet MS"/>
              </a:rPr>
              <a:t>	</a:t>
            </a:r>
            <a:r>
              <a:rPr b="0" lang="en-US" sz="1200" spc="-1" strike="noStrike">
                <a:solidFill>
                  <a:srgbClr val="ffffff"/>
                </a:solidFill>
                <a:latin typeface="Trebuchet MS"/>
              </a:rPr>
              <a:t>	</a:t>
            </a:r>
            <a:r>
              <a:rPr b="0" lang="en-US" sz="1200" spc="-1" strike="noStrike">
                <a:solidFill>
                  <a:srgbClr val="ffffff"/>
                </a:solidFill>
                <a:latin typeface="Trebuchet MS"/>
              </a:rPr>
              <a:t>}</a:t>
            </a:r>
            <a:endParaRPr b="0" lang="en-US" sz="12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This function might be called as follows: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backup_one_file() report.txt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backup_one_file() logo.gif</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marL="457200">
              <a:lnSpc>
                <a:spcPct val="90000"/>
              </a:lnSpc>
              <a:spcBef>
                <a:spcPts val="499"/>
              </a:spcBef>
            </a:pPr>
            <a:endParaRPr b="0" lang="en-US" sz="2000" spc="-1" strike="noStrike">
              <a:solidFill>
                <a:srgbClr val="ffffff"/>
              </a:solidFill>
              <a:latin typeface="Trebuchet MS"/>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The echo </a:t>
            </a:r>
            <a:r>
              <a:rPr b="0" lang="en-US" sz="3600" spc="-1" strike="noStrike" u="sng">
                <a:solidFill>
                  <a:srgbClr val="ffae3e"/>
                </a:solidFill>
                <a:uFillTx/>
                <a:latin typeface="Trebuchet MS"/>
                <a:hlinkClick r:id="rId2"/>
              </a:rPr>
              <a:t>Command</a:t>
            </a:r>
            <a:endParaRPr b="0" lang="en-US" sz="3600" spc="-1" strike="noStrike">
              <a:solidFill>
                <a:srgbClr val="ffffff"/>
              </a:solidFill>
              <a:latin typeface="Trebuchet MS"/>
            </a:endParaRPr>
          </a:p>
        </p:txBody>
      </p:sp>
      <p:sp>
        <p:nvSpPr>
          <p:cNvPr id="113" name="TextShape 2"/>
          <p:cNvSpPr txBox="1"/>
          <p:nvPr/>
        </p:nvSpPr>
        <p:spPr>
          <a:xfrm>
            <a:off x="680400" y="2336760"/>
            <a:ext cx="9613440" cy="3598920"/>
          </a:xfrm>
          <a:prstGeom prst="rect">
            <a:avLst/>
          </a:prstGeom>
          <a:noFill/>
          <a:ln>
            <a:noFill/>
          </a:ln>
        </p:spPr>
        <p:txBody>
          <a:bodyPr>
            <a:normAutofit/>
          </a:bodyPr>
          <a:p>
            <a:pPr>
              <a:lnSpc>
                <a:spcPct val="90000"/>
              </a:lnSpc>
              <a:spcBef>
                <a:spcPts val="1001"/>
              </a:spcBef>
            </a:pPr>
            <a:r>
              <a:rPr b="0" lang="en-US" sz="2400" spc="-1" strike="noStrike">
                <a:solidFill>
                  <a:srgbClr val="ffffff"/>
                </a:solidFill>
                <a:latin typeface="Trebuchet MS"/>
              </a:rPr>
              <a:t>1.</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#!/bin/bash</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“Hello world!”</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2.</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#!/bin/bash</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“The date and time now is:”</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date</a:t>
            </a:r>
            <a:endParaRPr b="0" lang="en-US" sz="2400" spc="-1" strike="noStrike">
              <a:solidFill>
                <a:srgbClr val="ffffff"/>
              </a:solidFill>
              <a:latin typeface="Trebuchet MS"/>
            </a:endParaRPr>
          </a:p>
        </p:txBody>
      </p:sp>
    </p:spTree>
  </p:cSld>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Function parameters(cont.):</a:t>
            </a:r>
            <a:endParaRPr b="0" lang="en-US" sz="3600" spc="-1" strike="noStrike">
              <a:solidFill>
                <a:srgbClr val="ffffff"/>
              </a:solidFill>
              <a:latin typeface="Trebuchet MS"/>
            </a:endParaRPr>
          </a:p>
        </p:txBody>
      </p:sp>
      <p:sp>
        <p:nvSpPr>
          <p:cNvPr id="312"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Each parameter is numbered: $1 up to $9</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Note that unlike many programming languages, there is no reference to a function’s parameters on thet functions decleration line.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Some handy shortcut variables are created for us by the shell:</a:t>
            </a:r>
            <a:endParaRPr b="0" lang="en-US" sz="24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 represents all the parameters</a:t>
            </a:r>
            <a:endParaRPr b="0" lang="en-US" sz="18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 represents the number of parameters (eg. 4)</a:t>
            </a:r>
            <a:endParaRPr b="0" lang="en-US" sz="1800" spc="-1" strike="noStrike">
              <a:solidFill>
                <a:srgbClr val="ffffff"/>
              </a:solidFill>
              <a:latin typeface="Trebuchet MS"/>
            </a:endParaRPr>
          </a:p>
        </p:txBody>
      </p:sp>
    </p:spTree>
  </p:cSld>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Function parameters(cont.):</a:t>
            </a:r>
            <a:endParaRPr b="0" lang="en-US" sz="3600" spc="-1" strike="noStrike">
              <a:solidFill>
                <a:srgbClr val="ffffff"/>
              </a:solidFill>
              <a:latin typeface="Trebuchet MS"/>
            </a:endParaRPr>
          </a:p>
        </p:txBody>
      </p:sp>
      <p:sp>
        <p:nvSpPr>
          <p:cNvPr id="314"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for loop can be written in such a way as to loop for each parameter in a functions command line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example (assuming each parameter is a filename):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bachup_these _files()</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for fname in $*</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do</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cp $fname /backup</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echo $fname has been backed up.</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done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bachup_these _files *.txt *.doc</a:t>
            </a:r>
            <a:endParaRPr b="0" lang="en-US" sz="2000" spc="-1" strike="noStrike">
              <a:solidFill>
                <a:srgbClr val="ffffff"/>
              </a:solidFill>
              <a:latin typeface="Trebuchet MS"/>
            </a:endParaRPr>
          </a:p>
        </p:txBody>
      </p:sp>
    </p:spTree>
  </p:cSld>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Function return values:</a:t>
            </a:r>
            <a:endParaRPr b="0" lang="en-US" sz="3600" spc="-1" strike="noStrike">
              <a:solidFill>
                <a:srgbClr val="ffffff"/>
              </a:solidFill>
              <a:latin typeface="Trebuchet MS"/>
            </a:endParaRPr>
          </a:p>
        </p:txBody>
      </p:sp>
      <p:sp>
        <p:nvSpPr>
          <p:cNvPr id="316"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Functions can return information to the calling code in two ways</a:t>
            </a:r>
            <a:endParaRPr b="0" lang="en-US" sz="24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Output (e.g standard output)</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An exit status</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Function output</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This is the combined output of all programs run within the code block of the function (e.g who, ls, echo, etc)</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Usually this output is simply left to go to the screen, but it may be sent to the following places:</a:t>
            </a:r>
            <a:endParaRPr b="0" lang="en-US" sz="20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Another program </a:t>
            </a:r>
            <a:r>
              <a:rPr b="0" lang="en-US" sz="1800" spc="-1" strike="noStrike">
                <a:solidFill>
                  <a:srgbClr val="ffffff"/>
                </a:solidFill>
                <a:latin typeface="Trebuchet MS"/>
              </a:rPr>
              <a:t>	</a:t>
            </a:r>
            <a:r>
              <a:rPr b="0" lang="en-US" sz="1800" spc="-1" strike="noStrike">
                <a:solidFill>
                  <a:srgbClr val="ffffff"/>
                </a:solidFill>
                <a:latin typeface="Trebuchet MS"/>
              </a:rPr>
              <a:t>sample_function | wc –l</a:t>
            </a:r>
            <a:endParaRPr b="0" lang="en-US" sz="18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A file</a:t>
            </a:r>
            <a:r>
              <a:rPr b="0" lang="en-US" sz="1800" spc="-1" strike="noStrike">
                <a:solidFill>
                  <a:srgbClr val="ffffff"/>
                </a:solidFill>
                <a:latin typeface="Trebuchet MS"/>
              </a:rPr>
              <a:t>	</a:t>
            </a:r>
            <a:r>
              <a:rPr b="0" lang="en-US" sz="1800" spc="-1" strike="noStrike">
                <a:solidFill>
                  <a:srgbClr val="ffffff"/>
                </a:solidFill>
                <a:latin typeface="Trebuchet MS"/>
              </a:rPr>
              <a:t>	</a:t>
            </a:r>
            <a:r>
              <a:rPr b="0" lang="en-US" sz="1800" spc="-1" strike="noStrike">
                <a:solidFill>
                  <a:srgbClr val="ffffff"/>
                </a:solidFill>
                <a:latin typeface="Trebuchet MS"/>
              </a:rPr>
              <a:t>	</a:t>
            </a:r>
            <a:r>
              <a:rPr b="0" lang="en-US" sz="1800" spc="-1" strike="noStrike">
                <a:solidFill>
                  <a:srgbClr val="ffffff"/>
                </a:solidFill>
                <a:latin typeface="Trebuchet MS"/>
              </a:rPr>
              <a:t>sample_function &gt; file1</a:t>
            </a:r>
            <a:endParaRPr b="0" lang="en-US" sz="18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Stored in a variable</a:t>
            </a:r>
            <a:r>
              <a:rPr b="0" lang="en-US" sz="1800" spc="-1" strike="noStrike">
                <a:solidFill>
                  <a:srgbClr val="ffffff"/>
                </a:solidFill>
                <a:latin typeface="Trebuchet MS"/>
              </a:rPr>
              <a:t>	</a:t>
            </a:r>
            <a:r>
              <a:rPr b="0" lang="en-US" sz="1800" spc="-1" strike="noStrike">
                <a:solidFill>
                  <a:srgbClr val="ffffff"/>
                </a:solidFill>
                <a:latin typeface="Trebuchet MS"/>
              </a:rPr>
              <a:t>output=`sample_function`</a:t>
            </a: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p:txBody>
      </p:sp>
    </p:spTree>
  </p:cSld>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Function return values(cont.):</a:t>
            </a:r>
            <a:endParaRPr b="0" lang="en-US" sz="3600" spc="-1" strike="noStrike">
              <a:solidFill>
                <a:srgbClr val="ffffff"/>
              </a:solidFill>
              <a:latin typeface="Trebuchet MS"/>
            </a:endParaRPr>
          </a:p>
        </p:txBody>
      </p:sp>
      <p:sp>
        <p:nvSpPr>
          <p:cNvPr id="318"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Function exit status: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All UNIX commands have an exit status, even functions.</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If you do not specify any exit status in your function, the exit status of the last command thet your function executes will be used</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An exit status may be specified using the return statement: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 1</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For example:</a:t>
            </a:r>
            <a:endParaRPr b="0" lang="en-US" sz="20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Valid_file()</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 ! –r $1 ]  &amp;&amp; return 1</a:t>
            </a:r>
            <a:endParaRPr b="0" lang="en-US" sz="1800" spc="-1" strike="noStrike">
              <a:solidFill>
                <a:srgbClr val="ffffff"/>
              </a:solidFill>
              <a:latin typeface="Trebuchet MS"/>
            </a:endParaRPr>
          </a:p>
          <a:p>
            <a:pPr marL="914400">
              <a:lnSpc>
                <a:spcPct val="90000"/>
              </a:lnSpc>
              <a:spcBef>
                <a:spcPts val="499"/>
              </a:spcBef>
            </a:pPr>
            <a:endParaRPr b="0" lang="en-US" sz="1800" spc="-1" strike="noStrike">
              <a:solidFill>
                <a:srgbClr val="ffffff"/>
              </a:solidFill>
              <a:latin typeface="Trebuchet MS"/>
            </a:endParaRPr>
          </a:p>
          <a:p>
            <a:endParaRPr b="0" lang="en-US" sz="1800" spc="-1" strike="noStrike">
              <a:solidFill>
                <a:srgbClr val="ffffff"/>
              </a:solidFill>
              <a:latin typeface="Trebuchet MS"/>
            </a:endParaRPr>
          </a:p>
          <a:p>
            <a:endParaRPr b="0" lang="en-US" sz="1800" spc="-1" strike="noStrike">
              <a:solidFill>
                <a:srgbClr val="ffffff"/>
              </a:solidFill>
              <a:latin typeface="Trebuchet MS"/>
            </a:endParaRPr>
          </a:p>
          <a:p>
            <a:pPr marL="914400">
              <a:lnSpc>
                <a:spcPct val="90000"/>
              </a:lnSpc>
              <a:spcBef>
                <a:spcPts val="499"/>
              </a:spcBef>
            </a:pPr>
            <a:endParaRPr b="0" lang="en-US" sz="1800" spc="-1" strike="noStrike">
              <a:solidFill>
                <a:srgbClr val="ffffff"/>
              </a:solidFill>
              <a:latin typeface="Trebuchet MS"/>
            </a:endParaRPr>
          </a:p>
        </p:txBody>
      </p:sp>
    </p:spTree>
  </p:cSld>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9: command-line parameters</a:t>
            </a:r>
            <a:endParaRPr b="0" lang="en-US" sz="3600" spc="-1" strike="noStrike">
              <a:solidFill>
                <a:srgbClr val="ffffff"/>
              </a:solidFill>
              <a:latin typeface="Trebuchet MS"/>
            </a:endParaRPr>
          </a:p>
        </p:txBody>
      </p:sp>
      <p:sp>
        <p:nvSpPr>
          <p:cNvPr id="320"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Using command-line parameters: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Similar to any UNIX commands can receive parameters via the command-line, the scripts can also do the same.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These command line parameters are made available to the shell script programmer through the $1….$9 variables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And we use them exactly the same way as we use them inside the functions along  with the variables $* and $#.</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Advanced command-line control:</a:t>
            </a:r>
            <a:endParaRPr b="0" lang="en-US" sz="3600" spc="-1" strike="noStrike">
              <a:solidFill>
                <a:srgbClr val="ffffff"/>
              </a:solidFill>
              <a:latin typeface="Trebuchet MS"/>
            </a:endParaRPr>
          </a:p>
        </p:txBody>
      </p:sp>
      <p:sp>
        <p:nvSpPr>
          <p:cNvPr id="322"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is possible to reference individual command-line parameters beyond $9 by using the shift command.</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Ehen ‘shift’ is used:</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The original value in $1 is lost(so make sure you either use this value first or store it in another variable. E.g. first=$1)</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$1 then assumes the value of the second parameter.</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$2 then assumes the value of the third parameter.</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$9 then assumes the value of the tenth parameter.</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is even possible to specify, as a parameter to ‘shift’, the number of shell script parameters you want to shift</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shift 4 </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endParaRPr b="0" lang="en-US" sz="2000" spc="-1" strike="noStrike">
              <a:solidFill>
                <a:srgbClr val="ffffff"/>
              </a:solidFill>
              <a:latin typeface="Trebuchet MS"/>
            </a:endParaRPr>
          </a:p>
        </p:txBody>
      </p:sp>
    </p:spTree>
  </p:cSld>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set -- </a:t>
            </a:r>
            <a:endParaRPr b="0" lang="en-US" sz="3600" spc="-1" strike="noStrike">
              <a:solidFill>
                <a:srgbClr val="ffffff"/>
              </a:solidFill>
              <a:latin typeface="Trebuchet MS"/>
            </a:endParaRPr>
          </a:p>
        </p:txBody>
      </p:sp>
      <p:sp>
        <p:nvSpPr>
          <p:cNvPr id="324"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While it is not possible to set an individual command-line parameter within the script( $1……$9 are read only),it is possible to set the all collectively using the set – construct:</a:t>
            </a:r>
            <a:endParaRPr b="0" lang="en-US" sz="2400" spc="-1" strike="noStrike">
              <a:solidFill>
                <a:srgbClr val="ffffff"/>
              </a:solidFill>
              <a:latin typeface="Trebuchet MS"/>
            </a:endParaRPr>
          </a:p>
          <a:p>
            <a:pPr>
              <a:lnSpc>
                <a:spcPct val="90000"/>
              </a:lnSpc>
              <a:spcBef>
                <a:spcPts val="1001"/>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set – file1.txt file2.txt</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This sets $1 to file1.txt and $2 to file2.txt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Set – is commonly used with the back-quotes feature: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set -- `who | grep fred`</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IFS:</a:t>
            </a:r>
            <a:endParaRPr b="0" lang="en-US" sz="3600" spc="-1" strike="noStrike">
              <a:solidFill>
                <a:srgbClr val="ffffff"/>
              </a:solidFill>
              <a:latin typeface="Trebuchet MS"/>
            </a:endParaRPr>
          </a:p>
        </p:txBody>
      </p:sp>
      <p:sp>
        <p:nvSpPr>
          <p:cNvPr id="326"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Typically when setting command-line parameters using set --, the parameters set are separated by spaces (and/or tabs). Occasionally this is not what we desire.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We can use the IFS variable (Internal Field Seperator) to designate the character(s) thet will be used to separate one command-line parameter from the next, for 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IFS=|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Setting the command line parameter would then be(for example:)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Set – parameter1|parameter2|parameter3</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IFS(cont.):</a:t>
            </a:r>
            <a:endParaRPr b="0" lang="en-US" sz="3600" spc="-1" strike="noStrike">
              <a:solidFill>
                <a:srgbClr val="ffffff"/>
              </a:solidFill>
              <a:latin typeface="Trebuchet MS"/>
            </a:endParaRPr>
          </a:p>
        </p:txBody>
      </p:sp>
      <p:sp>
        <p:nvSpPr>
          <p:cNvPr id="328"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Example: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if [ $# = 0 ]</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then</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IFS=:</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set -- `grep techie /etc/passwd`</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fi</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echo Home dir for $1 is $6</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Usage messages:</a:t>
            </a:r>
            <a:endParaRPr b="0" lang="en-US" sz="3600" spc="-1" strike="noStrike">
              <a:solidFill>
                <a:srgbClr val="ffffff"/>
              </a:solidFill>
              <a:latin typeface="Trebuchet MS"/>
            </a:endParaRPr>
          </a:p>
        </p:txBody>
      </p:sp>
      <p:sp>
        <p:nvSpPr>
          <p:cNvPr id="330"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great majority of the unix command have a usage message – a couple of lines of text that are displayed if the user incorrectly specifies command-line parameters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usage: grep [option]…. Pattern [file]….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 brackets specify parameters that are optional</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is recommended that you create a usage message, if your are creating a script that is going to be used by many other users.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if [ $# -lt 2 ]</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then</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echo usage: myscript username filename ….</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exit 2</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fi </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The read Command</a:t>
            </a:r>
            <a:endParaRPr b="0" lang="en-US" sz="3600" spc="-1" strike="noStrike">
              <a:solidFill>
                <a:srgbClr val="ffffff"/>
              </a:solidFill>
              <a:latin typeface="Trebuchet MS"/>
            </a:endParaRPr>
          </a:p>
        </p:txBody>
      </p:sp>
      <p:sp>
        <p:nvSpPr>
          <p:cNvPr id="115" name="TextShape 2"/>
          <p:cNvSpPr txBox="1"/>
          <p:nvPr/>
        </p:nvSpPr>
        <p:spPr>
          <a:xfrm>
            <a:off x="680400" y="2336760"/>
            <a:ext cx="9613440" cy="3598920"/>
          </a:xfrm>
          <a:prstGeom prst="rect">
            <a:avLst/>
          </a:prstGeom>
          <a:noFill/>
          <a:ln>
            <a:noFill/>
          </a:ln>
        </p:spPr>
        <p:txBody>
          <a:bodyPr/>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#!/bin/bash</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Enter your name:”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read name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“Welcome $name”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Usage messages(cont.):</a:t>
            </a:r>
            <a:endParaRPr b="0" lang="en-US" sz="3600" spc="-1" strike="noStrike">
              <a:solidFill>
                <a:srgbClr val="ffffff"/>
              </a:solidFill>
              <a:latin typeface="Trebuchet MS"/>
            </a:endParaRPr>
          </a:p>
        </p:txBody>
      </p:sp>
      <p:sp>
        <p:nvSpPr>
          <p:cNvPr id="332"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You can even enhance the previous example by doing the following</a:t>
            </a:r>
            <a:endParaRPr b="0" lang="en-US" sz="2400" spc="-1" strike="noStrike">
              <a:solidFill>
                <a:srgbClr val="ffffff"/>
              </a:solidFill>
              <a:latin typeface="Trebuchet MS"/>
            </a:endParaRPr>
          </a:p>
          <a:p>
            <a:pPr>
              <a:lnSpc>
                <a:spcPct val="90000"/>
              </a:lnSpc>
              <a:spcBef>
                <a:spcPts val="1001"/>
              </a:spcBef>
            </a:pPr>
            <a:r>
              <a:rPr b="0" lang="en-US" sz="2000" spc="-1" strike="noStrike">
                <a:solidFill>
                  <a:srgbClr val="ffffff"/>
                </a:solidFill>
                <a:latin typeface="Trebuchet MS"/>
              </a:rPr>
              <a:t>	</a:t>
            </a:r>
            <a:r>
              <a:rPr b="0" lang="en-US" sz="2000" spc="-1" strike="noStrike">
                <a:solidFill>
                  <a:srgbClr val="ffffff"/>
                </a:solidFill>
                <a:latin typeface="Trebuchet MS"/>
              </a:rPr>
              <a:t>echo usage: $0 username filename …. 1&gt;&amp;2</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Note:</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$0 cannot be shift-ed</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The user can often see the usage message as follows:</a:t>
            </a:r>
            <a:endParaRPr b="0" lang="en-US" sz="20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Usage: /usr/local/bin/myscript username filename</a:t>
            </a:r>
            <a:endParaRPr b="0" lang="en-US" sz="18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This can be remedied (if you choose) as follows: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echo usage: `basename $0` username filename …… 1&gt;&amp;2</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10: Advanced Scripting</a:t>
            </a:r>
            <a:endParaRPr b="0" lang="en-US" sz="3600" spc="-1" strike="noStrike">
              <a:solidFill>
                <a:srgbClr val="ffffff"/>
              </a:solidFill>
              <a:latin typeface="Trebuchet MS"/>
            </a:endParaRPr>
          </a:p>
        </p:txBody>
      </p:sp>
      <p:sp>
        <p:nvSpPr>
          <p:cNvPr id="334"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Debugging:</a:t>
            </a:r>
            <a:endParaRPr b="0" lang="en-US" sz="2400" spc="-1" strike="noStrike">
              <a:solidFill>
                <a:srgbClr val="ffffff"/>
              </a:solidFill>
              <a:latin typeface="Trebuchet MS"/>
            </a:endParaRPr>
          </a:p>
          <a:p>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ffffff"/>
              </a:solidFill>
              <a:latin typeface="Trebuchet MS"/>
            </a:endParaRPr>
          </a:p>
        </p:txBody>
      </p:sp>
      <p:sp>
        <p:nvSpPr>
          <p:cNvPr id="336"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ffffff"/>
              </a:solidFill>
              <a:latin typeface="Trebuchet MS"/>
            </a:endParaRPr>
          </a:p>
        </p:txBody>
      </p:sp>
      <p:sp>
        <p:nvSpPr>
          <p:cNvPr id="338"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ffffff"/>
              </a:solidFill>
              <a:latin typeface="Trebuchet MS"/>
            </a:endParaRPr>
          </a:p>
        </p:txBody>
      </p:sp>
      <p:sp>
        <p:nvSpPr>
          <p:cNvPr id="340"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ffffff"/>
              </a:solidFill>
              <a:latin typeface="Trebuchet MS"/>
            </a:endParaRPr>
          </a:p>
        </p:txBody>
      </p:sp>
      <p:sp>
        <p:nvSpPr>
          <p:cNvPr id="342"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ffffff"/>
              </a:solidFill>
              <a:latin typeface="Trebuchet MS"/>
            </a:endParaRPr>
          </a:p>
        </p:txBody>
      </p:sp>
      <p:sp>
        <p:nvSpPr>
          <p:cNvPr id="344"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ffffff"/>
              </a:solidFill>
              <a:latin typeface="Trebuchet MS"/>
            </a:endParaRPr>
          </a:p>
        </p:txBody>
      </p:sp>
      <p:sp>
        <p:nvSpPr>
          <p:cNvPr id="346"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ffffff"/>
              </a:solidFill>
              <a:latin typeface="Trebuchet MS"/>
            </a:endParaRPr>
          </a:p>
        </p:txBody>
      </p:sp>
      <p:sp>
        <p:nvSpPr>
          <p:cNvPr id="348"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ffffff"/>
              </a:solidFill>
              <a:latin typeface="Trebuchet MS"/>
            </a:endParaRPr>
          </a:p>
        </p:txBody>
      </p:sp>
      <p:sp>
        <p:nvSpPr>
          <p:cNvPr id="350"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The read Command</a:t>
            </a:r>
            <a:endParaRPr b="0" lang="en-US" sz="3600" spc="-1" strike="noStrike">
              <a:solidFill>
                <a:srgbClr val="ffffff"/>
              </a:solidFill>
              <a:latin typeface="Trebuchet MS"/>
            </a:endParaRPr>
          </a:p>
        </p:txBody>
      </p:sp>
      <p:sp>
        <p:nvSpPr>
          <p:cNvPr id="117" name="TextShape 2"/>
          <p:cNvSpPr txBox="1"/>
          <p:nvPr/>
        </p:nvSpPr>
        <p:spPr>
          <a:xfrm>
            <a:off x="680400" y="2336760"/>
            <a:ext cx="9613440" cy="3598920"/>
          </a:xfrm>
          <a:prstGeom prst="rect">
            <a:avLst/>
          </a:prstGeom>
          <a:noFill/>
          <a:ln>
            <a:noFill/>
          </a:ln>
        </p:spPr>
        <p:txBody>
          <a:bodyPr/>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#!/bin/bash</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read –p “Please enter your name: ” NAME        # -p for print msg.</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“Welcome $NAME”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ffffff"/>
              </a:solidFill>
              <a:latin typeface="Trebuchet MS"/>
            </a:endParaRPr>
          </a:p>
        </p:txBody>
      </p:sp>
      <p:sp>
        <p:nvSpPr>
          <p:cNvPr id="352"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680400" y="753120"/>
            <a:ext cx="9613440" cy="1080720"/>
          </a:xfrm>
          <a:prstGeom prst="rect">
            <a:avLst/>
          </a:prstGeom>
          <a:noFill/>
          <a:ln>
            <a:noFill/>
          </a:ln>
        </p:spPr>
        <p:txBody>
          <a:bodyPr anchor="ctr"/>
          <a:p>
            <a:endParaRPr b="0" lang="en-US" sz="1800" spc="-1" strike="noStrike">
              <a:solidFill>
                <a:srgbClr val="ffffff"/>
              </a:solidFill>
              <a:latin typeface="Trebuchet MS"/>
            </a:endParaRPr>
          </a:p>
        </p:txBody>
      </p:sp>
      <p:sp>
        <p:nvSpPr>
          <p:cNvPr id="354"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Shell Basics </a:t>
            </a:r>
            <a:r>
              <a:rPr b="0" lang="en-US" sz="3600" spc="-1" strike="noStrike" u="sng">
                <a:solidFill>
                  <a:srgbClr val="ffae3e"/>
                </a:solidFill>
                <a:uFillTx/>
                <a:latin typeface="Trebuchet MS"/>
                <a:hlinkClick r:id="rId2"/>
              </a:rPr>
              <a:t>Revisited</a:t>
            </a:r>
            <a:endParaRPr b="0" lang="en-US" sz="3600" spc="-1" strike="noStrike">
              <a:solidFill>
                <a:srgbClr val="ffffff"/>
              </a:solidFill>
              <a:latin typeface="Trebuchet MS"/>
            </a:endParaRPr>
          </a:p>
        </p:txBody>
      </p:sp>
      <p:sp>
        <p:nvSpPr>
          <p:cNvPr id="119"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Standard output of any command/script can be redirected to a file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using &gt; (output redirection)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date &gt; date.txt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Standard output of any command/script can be appended to the end of a file using &gt;&gt; (output redirection)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cat /etc/passwd &gt;&gt; output.txt</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Shell Basics Revisited</a:t>
            </a:r>
            <a:endParaRPr b="0" lang="en-US" sz="3600" spc="-1" strike="noStrike">
              <a:solidFill>
                <a:srgbClr val="ffffff"/>
              </a:solidFill>
              <a:latin typeface="Trebuchet MS"/>
            </a:endParaRPr>
          </a:p>
        </p:txBody>
      </p:sp>
      <p:sp>
        <p:nvSpPr>
          <p:cNvPr id="121" name="TextShape 2"/>
          <p:cNvSpPr txBox="1"/>
          <p:nvPr/>
        </p:nvSpPr>
        <p:spPr>
          <a:xfrm>
            <a:off x="680400" y="2336760"/>
            <a:ext cx="9613440" cy="3598920"/>
          </a:xfrm>
          <a:prstGeom prst="rect">
            <a:avLst/>
          </a:prstGeom>
          <a:noFill/>
          <a:ln>
            <a:noFill/>
          </a:ln>
        </p:spPr>
        <p:txBody>
          <a:bodyPr/>
          <a:p>
            <a:pPr marL="228600" indent="-228240" algn="just">
              <a:lnSpc>
                <a:spcPct val="90000"/>
              </a:lnSpc>
              <a:spcBef>
                <a:spcPts val="1001"/>
              </a:spcBef>
              <a:buClr>
                <a:srgbClr val="ffffff"/>
              </a:buClr>
              <a:buFont typeface="Arial"/>
              <a:buChar char="•"/>
            </a:pPr>
            <a:r>
              <a:rPr b="0" lang="en-US" sz="2400" spc="-1" strike="noStrike">
                <a:solidFill>
                  <a:srgbClr val="ffffff"/>
                </a:solidFill>
                <a:latin typeface="Trebuchet MS"/>
              </a:rPr>
              <a:t>Standard output of any command can be ‘piped’ to the standard input of any other program using ‘|’. </a:t>
            </a:r>
            <a:endParaRPr b="0" lang="en-US" sz="2400" spc="-1" strike="noStrike">
              <a:solidFill>
                <a:srgbClr val="ffffff"/>
              </a:solidFill>
              <a:latin typeface="Trebuchet MS"/>
            </a:endParaRPr>
          </a:p>
          <a:p>
            <a:pPr algn="just">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Example:</a:t>
            </a:r>
            <a:endParaRPr b="0" lang="en-US" sz="2400" spc="-1" strike="noStrike">
              <a:solidFill>
                <a:srgbClr val="ffffff"/>
              </a:solidFill>
              <a:latin typeface="Trebuchet MS"/>
            </a:endParaRPr>
          </a:p>
          <a:p>
            <a:pPr algn="just">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cat /etc/passwd | wc –l</a:t>
            </a:r>
            <a:endParaRPr b="0" lang="en-US" sz="2400" spc="-1" strike="noStrike">
              <a:solidFill>
                <a:srgbClr val="ffffff"/>
              </a:solidFill>
              <a:latin typeface="Trebuchet MS"/>
            </a:endParaRPr>
          </a:p>
          <a:p>
            <a:pPr algn="just">
              <a:lnSpc>
                <a:spcPct val="90000"/>
              </a:lnSpc>
              <a:spcBef>
                <a:spcPts val="1001"/>
              </a:spcBef>
            </a:pPr>
            <a:r>
              <a:rPr b="0" lang="en-US" sz="2400" spc="-1" strike="noStrike">
                <a:solidFill>
                  <a:srgbClr val="ffffff"/>
                </a:solidFill>
                <a:latin typeface="Trebuchet MS"/>
              </a:rPr>
              <a:t>	</a:t>
            </a:r>
            <a:r>
              <a:rPr b="0" lang="en-US" sz="1600" spc="-1" strike="noStrike">
                <a:solidFill>
                  <a:srgbClr val="ffffff"/>
                </a:solidFill>
                <a:latin typeface="Trebuchet MS"/>
              </a:rPr>
              <a:t>Note: wc provides the output of, no. of lines, words and characters.</a:t>
            </a:r>
            <a:endParaRPr b="0" lang="en-US" sz="1600" spc="-1" strike="noStrike">
              <a:solidFill>
                <a:srgbClr val="ffffff"/>
              </a:solidFill>
              <a:latin typeface="Trebuchet MS"/>
            </a:endParaRPr>
          </a:p>
          <a:p>
            <a:pPr marL="228600" indent="-228240" algn="just">
              <a:lnSpc>
                <a:spcPct val="90000"/>
              </a:lnSpc>
              <a:spcBef>
                <a:spcPts val="1001"/>
              </a:spcBef>
              <a:buClr>
                <a:srgbClr val="ffffff"/>
              </a:buClr>
              <a:buFont typeface="Arial"/>
              <a:buChar char="•"/>
            </a:pPr>
            <a:r>
              <a:rPr b="0" lang="en-US" sz="2400" spc="-1" strike="noStrike">
                <a:solidFill>
                  <a:srgbClr val="ffffff"/>
                </a:solidFill>
                <a:latin typeface="Trebuchet MS"/>
              </a:rPr>
              <a:t>Standard input may be read from any file using &lt; </a:t>
            </a:r>
            <a:endParaRPr b="0" lang="en-US" sz="2400" spc="-1" strike="noStrike">
              <a:solidFill>
                <a:srgbClr val="ffffff"/>
              </a:solidFill>
              <a:latin typeface="Trebuchet MS"/>
            </a:endParaRPr>
          </a:p>
          <a:p>
            <a:pPr algn="just">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Example:</a:t>
            </a:r>
            <a:endParaRPr b="0" lang="en-US" sz="2400" spc="-1" strike="noStrike">
              <a:solidFill>
                <a:srgbClr val="ffffff"/>
              </a:solidFill>
              <a:latin typeface="Trebuchet MS"/>
            </a:endParaRPr>
          </a:p>
          <a:p>
            <a:pPr algn="just">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cat &lt; /etc/passwd</a:t>
            </a:r>
            <a:endParaRPr b="0" lang="en-US" sz="2400" spc="-1" strike="noStrike">
              <a:solidFill>
                <a:srgbClr val="ffffff"/>
              </a:solidFill>
              <a:latin typeface="Trebuchet MS"/>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Shell Basics Revisited</a:t>
            </a:r>
            <a:endParaRPr b="0" lang="en-US" sz="3600" spc="-1" strike="noStrike">
              <a:solidFill>
                <a:srgbClr val="ffffff"/>
              </a:solidFill>
              <a:latin typeface="Trebuchet MS"/>
            </a:endParaRPr>
          </a:p>
        </p:txBody>
      </p:sp>
      <p:sp>
        <p:nvSpPr>
          <p:cNvPr id="123"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Standard error of any command/script can be redirected to any file from standard output using 2&gt;</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000" spc="-1" strike="noStrike">
                <a:solidFill>
                  <a:srgbClr val="ffffff"/>
                </a:solidFill>
                <a:latin typeface="Trebuchet MS"/>
              </a:rPr>
              <a:t>ls –l &lt;a_file_not_exists&gt; &lt; a_file_which_exists &gt; 2&gt; error.txt</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Standard output and standard error both can be redirected to a same file as shown below</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000" spc="-1" strike="noStrike">
                <a:solidFill>
                  <a:srgbClr val="ffffff"/>
                </a:solidFill>
                <a:latin typeface="Trebuchet MS"/>
              </a:rPr>
              <a:t>ls –l &lt;a_file_not_exists&gt; &lt; a_file_which_exists &gt; &gt; error.txt 2&gt;&amp;1</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Shell Basics Revisited</a:t>
            </a:r>
            <a:endParaRPr b="0" lang="en-US" sz="3600" spc="-1" strike="noStrike">
              <a:solidFill>
                <a:srgbClr val="ffffff"/>
              </a:solidFill>
              <a:latin typeface="Trebuchet MS"/>
            </a:endParaRPr>
          </a:p>
        </p:txBody>
      </p:sp>
      <p:sp>
        <p:nvSpPr>
          <p:cNvPr id="125"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Any unwanted output can be redirected to a specific file /dev/null</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find . –name &lt;file_not_present.txt&gt; 2&gt; /dev/null</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Applications can be run in the background using &amp;</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Example: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sleep 100 &amp;</a:t>
            </a:r>
            <a:r>
              <a:rPr b="0" lang="en-US" sz="2400" spc="-1" strike="noStrike">
                <a:solidFill>
                  <a:srgbClr val="ffffff"/>
                </a:solidFill>
                <a:latin typeface="Trebuchet MS"/>
              </a:rPr>
              <a:t>	</a:t>
            </a:r>
            <a:endParaRPr b="0" lang="en-US" sz="2400" spc="-1" strike="noStrike">
              <a:solidFill>
                <a:srgbClr val="ffffff"/>
              </a:solidFill>
              <a:latin typeface="Trebuchet MS"/>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Special characters:</a:t>
            </a:r>
            <a:endParaRPr b="0" lang="en-US" sz="3600" spc="-1" strike="noStrike">
              <a:solidFill>
                <a:srgbClr val="ffffff"/>
              </a:solidFill>
              <a:latin typeface="Trebuchet MS"/>
            </a:endParaRPr>
          </a:p>
        </p:txBody>
      </p:sp>
      <p:sp>
        <p:nvSpPr>
          <p:cNvPr id="127"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special characters are as follows:</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&amp; * ? [ ] &lt; &gt;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 ` # $ ^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 </a:t>
            </a:r>
            <a:r>
              <a:rPr b="0" lang="en-US" sz="2400" spc="-1" strike="noStrike">
                <a:solidFill>
                  <a:srgbClr val="ffffff"/>
                </a:solidFill>
                <a:latin typeface="Trebuchet MS"/>
              </a:rPr>
              <a:t>{ } ; \</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These special characters have the special meaning to the shell.</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You must know the meaning of the special characters in the first line.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We shall be learning the meaning of the rest during this course.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Special characters:</a:t>
            </a:r>
            <a:endParaRPr b="0" lang="en-US" sz="3600" spc="-1" strike="noStrike">
              <a:solidFill>
                <a:srgbClr val="ffffff"/>
              </a:solidFill>
              <a:latin typeface="Trebuchet MS"/>
            </a:endParaRPr>
          </a:p>
        </p:txBody>
      </p:sp>
      <p:sp>
        <p:nvSpPr>
          <p:cNvPr id="129"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These special characters should be avoided when naming the files.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Note that it is never possible to give a file name that includes the / character(although this character is not special to the shell)</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If it ever becomes necessary to pass one of these characters as a parameter to another program, one of three actions is required.</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Prefix the character with a \ (ex: echo The price is \$10)</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Surround the character with a pair of “ characters (ex: echo comments begin with a “#” character) Note, this doesn’t work for all characters.</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Surround the character with a pair of ‘ characters (ex: ‘$’ ) this works for all characters except ‘</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About this Course</a:t>
            </a:r>
            <a:br/>
            <a:endParaRPr b="0" lang="en-US" sz="3600" spc="-1" strike="noStrike">
              <a:solidFill>
                <a:srgbClr val="ffffff"/>
              </a:solidFill>
              <a:latin typeface="Trebuchet MS"/>
            </a:endParaRPr>
          </a:p>
        </p:txBody>
      </p:sp>
      <p:sp>
        <p:nvSpPr>
          <p:cNvPr id="95"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You will learn how to create scripts using the syntax and features of the UNIX Shell.</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Gathering knowledge on some of the unix programs such as: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Grep</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Awk</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Sed</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Expr</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scripting you learn here will be compatible with all flavours of unix.</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We will be using bash shell in this course.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Comments:</a:t>
            </a:r>
            <a:endParaRPr b="0" lang="en-US" sz="3600" spc="-1" strike="noStrike">
              <a:solidFill>
                <a:srgbClr val="ffffff"/>
              </a:solidFill>
              <a:latin typeface="Trebuchet MS"/>
            </a:endParaRPr>
          </a:p>
        </p:txBody>
      </p:sp>
      <p:sp>
        <p:nvSpPr>
          <p:cNvPr id="131"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comment is a piece of human-readable text added to a script to make the code more understandable </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comment is any part of a line of a script that follows the # character.</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Example: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#This script will display the welcome message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echo “Welcome to shell scripting” </a:t>
            </a:r>
            <a:r>
              <a:rPr b="0" lang="en-US" sz="2000" spc="-1" strike="noStrike">
                <a:solidFill>
                  <a:srgbClr val="ffffff"/>
                </a:solidFill>
                <a:latin typeface="Trebuchet MS"/>
              </a:rPr>
              <a:t>	</a:t>
            </a:r>
            <a:r>
              <a:rPr b="0" lang="en-US" sz="2000" spc="-1" strike="noStrike">
                <a:solidFill>
                  <a:srgbClr val="ffffff"/>
                </a:solidFill>
                <a:latin typeface="Trebuchet MS"/>
              </a:rPr>
              <a:t># The echo displays the text</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Comments are an important part of software development – their use dramatically cuts down on maintenance time and costs.</a:t>
            </a:r>
            <a:r>
              <a:rPr b="0" lang="en-US" sz="2400" spc="-1" strike="noStrike">
                <a:solidFill>
                  <a:srgbClr val="ffffff"/>
                </a:solidFill>
                <a:latin typeface="Trebuchet MS"/>
              </a:rPr>
              <a:t>	</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Chapter exercises:</a:t>
            </a:r>
            <a:endParaRPr b="0" lang="en-US" sz="3600" spc="-1" strike="noStrike">
              <a:solidFill>
                <a:srgbClr val="ffffff"/>
              </a:solidFill>
              <a:latin typeface="Trebuchet MS"/>
            </a:endParaRPr>
          </a:p>
        </p:txBody>
      </p:sp>
      <p:sp>
        <p:nvSpPr>
          <p:cNvPr id="133"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Create a script(fully commented) script that prompts the user for their name, address and phone no. All details entered should be stored in a file that liiks like this: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Name: Mr X</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Address: 123 Mr X, Xville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Phone: 111-2222</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Also display a message like the following.</a:t>
            </a:r>
            <a:endParaRPr b="0" lang="en-US" sz="20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The details have been stored in “details.out”</a:t>
            </a:r>
            <a:endParaRPr b="0" lang="en-US" sz="18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Create a script(fully commented) that produces output similar to the following:</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Number of possible users on the system: 10</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Number of users logged onto the system : 4</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Total number of processes running: 150</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Solution:</a:t>
            </a:r>
            <a:endParaRPr b="0" lang="en-US" sz="3600" spc="-1" strike="noStrike">
              <a:solidFill>
                <a:srgbClr val="ffffff"/>
              </a:solidFill>
              <a:latin typeface="Trebuchet MS"/>
            </a:endParaRPr>
          </a:p>
        </p:txBody>
      </p:sp>
      <p:sp>
        <p:nvSpPr>
          <p:cNvPr id="135"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80400" y="753120"/>
            <a:ext cx="9613440" cy="1080720"/>
          </a:xfrm>
          <a:prstGeom prst="rect">
            <a:avLst/>
          </a:prstGeom>
          <a:noFill/>
          <a:ln>
            <a:noFill/>
          </a:ln>
        </p:spPr>
        <p:txBody>
          <a:bodyPr anchor="ctr"/>
          <a:p>
            <a:pPr>
              <a:lnSpc>
                <a:spcPct val="90000"/>
              </a:lnSpc>
            </a:pPr>
            <a:r>
              <a:rPr b="1" lang="en-US" sz="3600" spc="-1" strike="noStrike">
                <a:solidFill>
                  <a:srgbClr val="ffffff"/>
                </a:solidFill>
                <a:latin typeface="Trebuchet MS"/>
              </a:rPr>
              <a:t>3. </a:t>
            </a:r>
            <a:r>
              <a:rPr b="1" lang="en-US" sz="3600" spc="-1" strike="noStrike" u="sng">
                <a:solidFill>
                  <a:srgbClr val="ffffff"/>
                </a:solidFill>
                <a:uFillTx/>
                <a:latin typeface="Trebuchet MS"/>
              </a:rPr>
              <a:t>Running a shell script:</a:t>
            </a:r>
            <a:endParaRPr b="0" lang="en-US" sz="3600" spc="-1" strike="noStrike">
              <a:solidFill>
                <a:srgbClr val="ffffff"/>
              </a:solidFill>
              <a:latin typeface="Trebuchet MS"/>
            </a:endParaRPr>
          </a:p>
        </p:txBody>
      </p:sp>
      <p:sp>
        <p:nvSpPr>
          <p:cNvPr id="137"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There are four ways in which we can run shell scripts.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example: suppose we have a shell called script1.sh  with execute permission, we have four ways to execute it.</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1&gt; ./script1.sh</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This is the method by which we have executed the scripts </a:t>
            </a:r>
            <a:r>
              <a:rPr b="0" lang="en-US" sz="2400" spc="-1" strike="noStrike">
                <a:solidFill>
                  <a:srgbClr val="ffffff"/>
                </a:solidFill>
                <a:latin typeface="Trebuchet MS"/>
              </a:rPr>
              <a:t>	</a:t>
            </a:r>
            <a:r>
              <a:rPr b="0" lang="en-US" sz="2400" spc="-1" strike="noStrike">
                <a:solidFill>
                  <a:srgbClr val="ffffff"/>
                </a:solidFill>
                <a:latin typeface="Trebuchet MS"/>
              </a:rPr>
              <a:t>earlier. A new shell instance will be loaded into the memory, which </a:t>
            </a:r>
            <a:r>
              <a:rPr b="0" lang="en-US" sz="2400" spc="-1" strike="noStrike">
                <a:solidFill>
                  <a:srgbClr val="ffffff"/>
                </a:solidFill>
                <a:latin typeface="Trebuchet MS"/>
              </a:rPr>
              <a:t>	</a:t>
            </a:r>
            <a:r>
              <a:rPr b="0" lang="en-US" sz="2400" spc="-1" strike="noStrike">
                <a:solidFill>
                  <a:srgbClr val="ffffff"/>
                </a:solidFill>
                <a:latin typeface="Trebuchet MS"/>
              </a:rPr>
              <a:t>reads the commands from the file.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2&gt; bash script1.sh</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This is same as method 1, but no need of making the files </a:t>
            </a:r>
            <a:r>
              <a:rPr b="0" lang="en-US" sz="2400" spc="-1" strike="noStrike">
                <a:solidFill>
                  <a:srgbClr val="ffffff"/>
                </a:solidFill>
                <a:latin typeface="Trebuchet MS"/>
              </a:rPr>
              <a:t>	</a:t>
            </a:r>
            <a:r>
              <a:rPr b="0" lang="en-US" sz="2400" spc="-1" strike="noStrike">
                <a:solidFill>
                  <a:srgbClr val="ffffff"/>
                </a:solidFill>
                <a:latin typeface="Trebuchet MS"/>
              </a:rPr>
              <a:t>executable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filter="fade" transition="in">
                                      <p:cBhvr additive="repl">
                                        <p:cTn id="7" dur="1000"/>
                                        <p:tgtEl>
                                          <p:spTgt spid="137">
                                            <p:txEl>
                                              <p:pRg st="0" end="0"/>
                                            </p:txEl>
                                          </p:spTgt>
                                        </p:tgtEl>
                                      </p:cBhvr>
                                    </p:animEffect>
                                    <p:anim calcmode="lin" valueType="num">
                                      <p:cBhvr additive="repl">
                                        <p:cTn id="8" dur="1000" fill="hold"/>
                                        <p:tgtEl>
                                          <p:spTgt spid="137">
                                            <p:txEl>
                                              <p:pRg st="0" end="0"/>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1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42">
                                  <p:stCondLst>
                                    <p:cond delay="0"/>
                                  </p:stCondLst>
                                  <p:childTnLst>
                                    <p:set>
                                      <p:cBhvr>
                                        <p:cTn id="13" dur="1" fill="hold">
                                          <p:stCondLst>
                                            <p:cond delay="0"/>
                                          </p:stCondLst>
                                        </p:cTn>
                                        <p:tgtEl>
                                          <p:spTgt spid="137">
                                            <p:txEl>
                                              <p:pRg st="1" end="1"/>
                                            </p:txEl>
                                          </p:spTgt>
                                        </p:tgtEl>
                                        <p:attrNameLst>
                                          <p:attrName>style.visibility</p:attrName>
                                        </p:attrNameLst>
                                      </p:cBhvr>
                                      <p:to>
                                        <p:strVal val="visible"/>
                                      </p:to>
                                    </p:set>
                                    <p:animEffect filter="fade" transition="in">
                                      <p:cBhvr additive="repl">
                                        <p:cTn id="14" dur="1000"/>
                                        <p:tgtEl>
                                          <p:spTgt spid="137">
                                            <p:txEl>
                                              <p:pRg st="1" end="1"/>
                                            </p:txEl>
                                          </p:spTgt>
                                        </p:tgtEl>
                                      </p:cBhvr>
                                    </p:animEffect>
                                    <p:anim calcmode="lin" valueType="num">
                                      <p:cBhvr additive="repl">
                                        <p:cTn id="15" dur="1000" fill="hold"/>
                                        <p:tgtEl>
                                          <p:spTgt spid="137">
                                            <p:txEl>
                                              <p:pRg st="1" end="1"/>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1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42">
                                  <p:stCondLst>
                                    <p:cond delay="0"/>
                                  </p:stCondLst>
                                  <p:childTnLst>
                                    <p:set>
                                      <p:cBhvr>
                                        <p:cTn id="20" dur="1" fill="hold">
                                          <p:stCondLst>
                                            <p:cond delay="0"/>
                                          </p:stCondLst>
                                        </p:cTn>
                                        <p:tgtEl>
                                          <p:spTgt spid="137">
                                            <p:txEl>
                                              <p:pRg st="2" end="2"/>
                                            </p:txEl>
                                          </p:spTgt>
                                        </p:tgtEl>
                                        <p:attrNameLst>
                                          <p:attrName>style.visibility</p:attrName>
                                        </p:attrNameLst>
                                      </p:cBhvr>
                                      <p:to>
                                        <p:strVal val="visible"/>
                                      </p:to>
                                    </p:set>
                                    <p:animEffect filter="fade" transition="in">
                                      <p:cBhvr additive="repl">
                                        <p:cTn id="21" dur="1000"/>
                                        <p:tgtEl>
                                          <p:spTgt spid="137">
                                            <p:txEl>
                                              <p:pRg st="2" end="2"/>
                                            </p:txEl>
                                          </p:spTgt>
                                        </p:tgtEl>
                                      </p:cBhvr>
                                    </p:animEffect>
                                    <p:anim calcmode="lin" valueType="num">
                                      <p:cBhvr additive="repl">
                                        <p:cTn id="22" dur="1000" fill="hold"/>
                                        <p:tgtEl>
                                          <p:spTgt spid="137">
                                            <p:txEl>
                                              <p:pRg st="2" end="2"/>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1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42">
                                  <p:stCondLst>
                                    <p:cond delay="0"/>
                                  </p:stCondLst>
                                  <p:childTnLst>
                                    <p:set>
                                      <p:cBhvr>
                                        <p:cTn id="27" dur="1" fill="hold">
                                          <p:stCondLst>
                                            <p:cond delay="0"/>
                                          </p:stCondLst>
                                        </p:cTn>
                                        <p:tgtEl>
                                          <p:spTgt spid="137">
                                            <p:txEl>
                                              <p:pRg st="3" end="3"/>
                                            </p:txEl>
                                          </p:spTgt>
                                        </p:tgtEl>
                                        <p:attrNameLst>
                                          <p:attrName>style.visibility</p:attrName>
                                        </p:attrNameLst>
                                      </p:cBhvr>
                                      <p:to>
                                        <p:strVal val="visible"/>
                                      </p:to>
                                    </p:set>
                                    <p:animEffect filter="fade" transition="in">
                                      <p:cBhvr additive="repl">
                                        <p:cTn id="28" dur="1000"/>
                                        <p:tgtEl>
                                          <p:spTgt spid="137">
                                            <p:txEl>
                                              <p:pRg st="3" end="3"/>
                                            </p:txEl>
                                          </p:spTgt>
                                        </p:tgtEl>
                                      </p:cBhvr>
                                    </p:animEffect>
                                    <p:anim calcmode="lin" valueType="num">
                                      <p:cBhvr additive="repl">
                                        <p:cTn id="29" dur="1000" fill="hold"/>
                                        <p:tgtEl>
                                          <p:spTgt spid="137">
                                            <p:txEl>
                                              <p:pRg st="3" end="3"/>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1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42">
                                  <p:stCondLst>
                                    <p:cond delay="0"/>
                                  </p:stCondLst>
                                  <p:childTnLst>
                                    <p:set>
                                      <p:cBhvr>
                                        <p:cTn id="34" dur="1" fill="hold">
                                          <p:stCondLst>
                                            <p:cond delay="0"/>
                                          </p:stCondLst>
                                        </p:cTn>
                                        <p:tgtEl>
                                          <p:spTgt spid="137">
                                            <p:txEl>
                                              <p:pRg st="4" end="4"/>
                                            </p:txEl>
                                          </p:spTgt>
                                        </p:tgtEl>
                                        <p:attrNameLst>
                                          <p:attrName>style.visibility</p:attrName>
                                        </p:attrNameLst>
                                      </p:cBhvr>
                                      <p:to>
                                        <p:strVal val="visible"/>
                                      </p:to>
                                    </p:set>
                                    <p:animEffect filter="fade" transition="in">
                                      <p:cBhvr additive="repl">
                                        <p:cTn id="35" dur="1000"/>
                                        <p:tgtEl>
                                          <p:spTgt spid="137">
                                            <p:txEl>
                                              <p:pRg st="4" end="4"/>
                                            </p:txEl>
                                          </p:spTgt>
                                        </p:tgtEl>
                                      </p:cBhvr>
                                    </p:animEffect>
                                    <p:anim calcmode="lin" valueType="num">
                                      <p:cBhvr additive="repl">
                                        <p:cTn id="36" dur="1000" fill="hold"/>
                                        <p:tgtEl>
                                          <p:spTgt spid="137">
                                            <p:txEl>
                                              <p:pRg st="4" end="4"/>
                                            </p:txEl>
                                          </p:spTgt>
                                        </p:tgtEl>
                                        <p:attrNameLst>
                                          <p:attrName>ppt_x</p:attrName>
                                        </p:attrNameLst>
                                      </p:cBhvr>
                                      <p:tavLst>
                                        <p:tav tm="0">
                                          <p:val>
                                            <p:strVal val="#ppt_x"/>
                                          </p:val>
                                        </p:tav>
                                        <p:tav tm="100000">
                                          <p:val>
                                            <p:strVal val="#ppt_x"/>
                                          </p:val>
                                        </p:tav>
                                      </p:tavLst>
                                    </p:anim>
                                    <p:anim calcmode="lin" valueType="num">
                                      <p:cBhvr additive="repl">
                                        <p:cTn id="37" dur="1000" fill="hold"/>
                                        <p:tgtEl>
                                          <p:spTgt spid="13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42">
                                  <p:stCondLst>
                                    <p:cond delay="0"/>
                                  </p:stCondLst>
                                  <p:childTnLst>
                                    <p:set>
                                      <p:cBhvr>
                                        <p:cTn id="41" dur="1" fill="hold">
                                          <p:stCondLst>
                                            <p:cond delay="0"/>
                                          </p:stCondLst>
                                        </p:cTn>
                                        <p:tgtEl>
                                          <p:spTgt spid="137">
                                            <p:txEl>
                                              <p:pRg st="5" end="5"/>
                                            </p:txEl>
                                          </p:spTgt>
                                        </p:tgtEl>
                                        <p:attrNameLst>
                                          <p:attrName>style.visibility</p:attrName>
                                        </p:attrNameLst>
                                      </p:cBhvr>
                                      <p:to>
                                        <p:strVal val="visible"/>
                                      </p:to>
                                    </p:set>
                                    <p:animEffect filter="fade" transition="in">
                                      <p:cBhvr additive="repl">
                                        <p:cTn id="42" dur="1000"/>
                                        <p:tgtEl>
                                          <p:spTgt spid="137">
                                            <p:txEl>
                                              <p:pRg st="5" end="5"/>
                                            </p:txEl>
                                          </p:spTgt>
                                        </p:tgtEl>
                                      </p:cBhvr>
                                    </p:animEffect>
                                    <p:anim calcmode="lin" valueType="num">
                                      <p:cBhvr additive="repl">
                                        <p:cTn id="43" dur="1000" fill="hold"/>
                                        <p:tgtEl>
                                          <p:spTgt spid="137">
                                            <p:txEl>
                                              <p:pRg st="5" end="5"/>
                                            </p:txEl>
                                          </p:spTgt>
                                        </p:tgtEl>
                                        <p:attrNameLst>
                                          <p:attrName>ppt_x</p:attrName>
                                        </p:attrNameLst>
                                      </p:cBhvr>
                                      <p:tavLst>
                                        <p:tav tm="0">
                                          <p:val>
                                            <p:strVal val="#ppt_x"/>
                                          </p:val>
                                        </p:tav>
                                        <p:tav tm="100000">
                                          <p:val>
                                            <p:strVal val="#ppt_x"/>
                                          </p:val>
                                        </p:tav>
                                      </p:tavLst>
                                    </p:anim>
                                    <p:anim calcmode="lin" valueType="num">
                                      <p:cBhvr additive="repl">
                                        <p:cTn id="44" dur="1000" fill="hold"/>
                                        <p:tgtEl>
                                          <p:spTgt spid="13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680400" y="753120"/>
            <a:ext cx="9613440" cy="1080720"/>
          </a:xfrm>
          <a:prstGeom prst="rect">
            <a:avLst/>
          </a:prstGeom>
          <a:noFill/>
          <a:ln>
            <a:noFill/>
          </a:ln>
        </p:spPr>
        <p:txBody>
          <a:bodyPr anchor="ctr"/>
          <a:p>
            <a:pPr>
              <a:lnSpc>
                <a:spcPct val="90000"/>
              </a:lnSpc>
            </a:pPr>
            <a:r>
              <a:rPr b="1" lang="en-US" sz="3600" spc="-1" strike="noStrike" u="sng">
                <a:solidFill>
                  <a:srgbClr val="ffffff"/>
                </a:solidFill>
                <a:uFillTx/>
                <a:latin typeface="Trebuchet MS"/>
              </a:rPr>
              <a:t>Running a shell script:</a:t>
            </a:r>
            <a:endParaRPr b="0" lang="en-US" sz="3600" spc="-1" strike="noStrike">
              <a:solidFill>
                <a:srgbClr val="ffffff"/>
              </a:solidFill>
              <a:latin typeface="Trebuchet MS"/>
            </a:endParaRPr>
          </a:p>
        </p:txBody>
      </p:sp>
      <p:sp>
        <p:nvSpPr>
          <p:cNvPr id="139" name="TextShape 2"/>
          <p:cNvSpPr txBox="1"/>
          <p:nvPr/>
        </p:nvSpPr>
        <p:spPr>
          <a:xfrm>
            <a:off x="680400" y="2336760"/>
            <a:ext cx="9613440" cy="3598920"/>
          </a:xfrm>
          <a:prstGeom prst="rect">
            <a:avLst/>
          </a:prstGeom>
          <a:noFill/>
          <a:ln>
            <a:noFill/>
          </a:ln>
        </p:spPr>
        <p:txBody>
          <a:bodyPr/>
          <a:p>
            <a:pPr algn="just">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3&gt; . script1.sh</a:t>
            </a:r>
            <a:endParaRPr b="0" lang="en-US" sz="2400" spc="-1" strike="noStrike">
              <a:solidFill>
                <a:srgbClr val="ffffff"/>
              </a:solidFill>
              <a:latin typeface="Trebuchet MS"/>
            </a:endParaRPr>
          </a:p>
          <a:p>
            <a:pPr algn="just">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The commands in the script are executed by the current </a:t>
            </a:r>
            <a:r>
              <a:rPr b="0" lang="en-US" sz="2400" spc="-1" strike="noStrike">
                <a:solidFill>
                  <a:srgbClr val="ffffff"/>
                </a:solidFill>
                <a:latin typeface="Trebuchet MS"/>
              </a:rPr>
              <a:t>	</a:t>
            </a:r>
            <a:r>
              <a:rPr b="0" lang="en-US" sz="2400" spc="-1" strike="noStrike">
                <a:solidFill>
                  <a:srgbClr val="ffffff"/>
                </a:solidFill>
                <a:latin typeface="Trebuchet MS"/>
              </a:rPr>
              <a:t>shell instance.</a:t>
            </a:r>
            <a:endParaRPr b="0" lang="en-US" sz="2400" spc="-1" strike="noStrike">
              <a:solidFill>
                <a:srgbClr val="ffffff"/>
              </a:solidFill>
              <a:latin typeface="Trebuchet MS"/>
            </a:endParaRPr>
          </a:p>
          <a:p>
            <a:pPr algn="just">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4&gt; exec ./script1.sh</a:t>
            </a:r>
            <a:endParaRPr b="0" lang="en-US" sz="2400" spc="-1" strike="noStrike">
              <a:solidFill>
                <a:srgbClr val="ffffff"/>
              </a:solidFill>
              <a:latin typeface="Trebuchet MS"/>
            </a:endParaRPr>
          </a:p>
          <a:p>
            <a:pPr algn="just">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The current shell terminates, swapping a new shell in its </a:t>
            </a:r>
            <a:r>
              <a:rPr b="0" lang="en-US" sz="2400" spc="-1" strike="noStrike">
                <a:solidFill>
                  <a:srgbClr val="ffffff"/>
                </a:solidFill>
                <a:latin typeface="Trebuchet MS"/>
              </a:rPr>
              <a:t>	</a:t>
            </a:r>
            <a:r>
              <a:rPr b="0" lang="en-US" sz="2400" spc="-1" strike="noStrike">
                <a:solidFill>
                  <a:srgbClr val="ffffff"/>
                </a:solidFill>
                <a:latin typeface="Trebuchet MS"/>
              </a:rPr>
              <a:t>place to execute the script. As soon as the script has </a:t>
            </a:r>
            <a:r>
              <a:rPr b="0" lang="en-US" sz="2400" spc="-1" strike="noStrike">
                <a:solidFill>
                  <a:srgbClr val="ffffff"/>
                </a:solidFill>
                <a:latin typeface="Trebuchet MS"/>
              </a:rPr>
              <a:t>	</a:t>
            </a:r>
            <a:r>
              <a:rPr b="0" lang="en-US" sz="2400" spc="-1" strike="noStrike">
                <a:solidFill>
                  <a:srgbClr val="ffffff"/>
                </a:solidFill>
                <a:latin typeface="Trebuchet MS"/>
              </a:rPr>
              <a:t>terminated, the user is logged off.</a:t>
            </a:r>
            <a:endParaRPr b="0" lang="en-US" sz="2400" spc="-1" strike="noStrike">
              <a:solidFill>
                <a:srgbClr val="ffffff"/>
              </a:solidFill>
              <a:latin typeface="Trebuchet MS"/>
            </a:endParaRPr>
          </a:p>
          <a:p>
            <a:pPr algn="just">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Ex: make an exec entry for firefox in .profile file</a:t>
            </a:r>
            <a:endParaRPr b="0" lang="en-US" sz="2400" spc="-1" strike="noStrike">
              <a:solidFill>
                <a:srgbClr val="ffffff"/>
              </a:solidFill>
              <a:latin typeface="Trebuchet MS"/>
            </a:endParaRPr>
          </a:p>
        </p:txBody>
      </p:sp>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42">
                                  <p:stCondLst>
                                    <p:cond delay="0"/>
                                  </p:stCondLst>
                                  <p:childTnLst>
                                    <p:set>
                                      <p:cBhvr>
                                        <p:cTn id="50" dur="1" fill="hold">
                                          <p:stCondLst>
                                            <p:cond delay="0"/>
                                          </p:stCondLst>
                                        </p:cTn>
                                        <p:tgtEl>
                                          <p:spTgt spid="139">
                                            <p:txEl>
                                              <p:pRg st="0" end="0"/>
                                            </p:txEl>
                                          </p:spTgt>
                                        </p:tgtEl>
                                        <p:attrNameLst>
                                          <p:attrName>style.visibility</p:attrName>
                                        </p:attrNameLst>
                                      </p:cBhvr>
                                      <p:to>
                                        <p:strVal val="visible"/>
                                      </p:to>
                                    </p:set>
                                    <p:animEffect filter="fade" transition="in">
                                      <p:cBhvr additive="repl">
                                        <p:cTn id="51" dur="1000"/>
                                        <p:tgtEl>
                                          <p:spTgt spid="139">
                                            <p:txEl>
                                              <p:pRg st="0" end="0"/>
                                            </p:txEl>
                                          </p:spTgt>
                                        </p:tgtEl>
                                      </p:cBhvr>
                                    </p:animEffect>
                                    <p:anim calcmode="lin" valueType="num">
                                      <p:cBhvr additive="repl">
                                        <p:cTn id="52" dur="1000" fill="hold"/>
                                        <p:tgtEl>
                                          <p:spTgt spid="139">
                                            <p:txEl>
                                              <p:pRg st="0" end="0"/>
                                            </p:txEl>
                                          </p:spTgt>
                                        </p:tgtEl>
                                        <p:attrNameLst>
                                          <p:attrName>ppt_x</p:attrName>
                                        </p:attrNameLst>
                                      </p:cBhvr>
                                      <p:tavLst>
                                        <p:tav tm="0">
                                          <p:val>
                                            <p:strVal val="#ppt_x"/>
                                          </p:val>
                                        </p:tav>
                                        <p:tav tm="100000">
                                          <p:val>
                                            <p:strVal val="#ppt_x"/>
                                          </p:val>
                                        </p:tav>
                                      </p:tavLst>
                                    </p:anim>
                                    <p:anim calcmode="lin" valueType="num">
                                      <p:cBhvr additive="repl">
                                        <p:cTn id="53" dur="1000" fill="hold"/>
                                        <p:tgtEl>
                                          <p:spTgt spid="1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42">
                                  <p:stCondLst>
                                    <p:cond delay="0"/>
                                  </p:stCondLst>
                                  <p:childTnLst>
                                    <p:set>
                                      <p:cBhvr>
                                        <p:cTn id="57" dur="1" fill="hold">
                                          <p:stCondLst>
                                            <p:cond delay="0"/>
                                          </p:stCondLst>
                                        </p:cTn>
                                        <p:tgtEl>
                                          <p:spTgt spid="139">
                                            <p:txEl>
                                              <p:pRg st="1" end="1"/>
                                            </p:txEl>
                                          </p:spTgt>
                                        </p:tgtEl>
                                        <p:attrNameLst>
                                          <p:attrName>style.visibility</p:attrName>
                                        </p:attrNameLst>
                                      </p:cBhvr>
                                      <p:to>
                                        <p:strVal val="visible"/>
                                      </p:to>
                                    </p:set>
                                    <p:animEffect filter="fade" transition="in">
                                      <p:cBhvr additive="repl">
                                        <p:cTn id="58" dur="1000"/>
                                        <p:tgtEl>
                                          <p:spTgt spid="139">
                                            <p:txEl>
                                              <p:pRg st="1" end="1"/>
                                            </p:txEl>
                                          </p:spTgt>
                                        </p:tgtEl>
                                      </p:cBhvr>
                                    </p:animEffect>
                                    <p:anim calcmode="lin" valueType="num">
                                      <p:cBhvr additive="repl">
                                        <p:cTn id="59" dur="1000" fill="hold"/>
                                        <p:tgtEl>
                                          <p:spTgt spid="139">
                                            <p:txEl>
                                              <p:pRg st="1" end="1"/>
                                            </p:txEl>
                                          </p:spTgt>
                                        </p:tgtEl>
                                        <p:attrNameLst>
                                          <p:attrName>ppt_x</p:attrName>
                                        </p:attrNameLst>
                                      </p:cBhvr>
                                      <p:tavLst>
                                        <p:tav tm="0">
                                          <p:val>
                                            <p:strVal val="#ppt_x"/>
                                          </p:val>
                                        </p:tav>
                                        <p:tav tm="100000">
                                          <p:val>
                                            <p:strVal val="#ppt_x"/>
                                          </p:val>
                                        </p:tav>
                                      </p:tavLst>
                                    </p:anim>
                                    <p:anim calcmode="lin" valueType="num">
                                      <p:cBhvr additive="repl">
                                        <p:cTn id="60" dur="1000" fill="hold"/>
                                        <p:tgtEl>
                                          <p:spTgt spid="1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42">
                                  <p:stCondLst>
                                    <p:cond delay="0"/>
                                  </p:stCondLst>
                                  <p:childTnLst>
                                    <p:set>
                                      <p:cBhvr>
                                        <p:cTn id="64" dur="1" fill="hold">
                                          <p:stCondLst>
                                            <p:cond delay="0"/>
                                          </p:stCondLst>
                                        </p:cTn>
                                        <p:tgtEl>
                                          <p:spTgt spid="139">
                                            <p:txEl>
                                              <p:pRg st="2" end="2"/>
                                            </p:txEl>
                                          </p:spTgt>
                                        </p:tgtEl>
                                        <p:attrNameLst>
                                          <p:attrName>style.visibility</p:attrName>
                                        </p:attrNameLst>
                                      </p:cBhvr>
                                      <p:to>
                                        <p:strVal val="visible"/>
                                      </p:to>
                                    </p:set>
                                    <p:animEffect filter="fade" transition="in">
                                      <p:cBhvr additive="repl">
                                        <p:cTn id="65" dur="1000"/>
                                        <p:tgtEl>
                                          <p:spTgt spid="139">
                                            <p:txEl>
                                              <p:pRg st="2" end="2"/>
                                            </p:txEl>
                                          </p:spTgt>
                                        </p:tgtEl>
                                      </p:cBhvr>
                                    </p:animEffect>
                                    <p:anim calcmode="lin" valueType="num">
                                      <p:cBhvr additive="repl">
                                        <p:cTn id="66" dur="1000" fill="hold"/>
                                        <p:tgtEl>
                                          <p:spTgt spid="139">
                                            <p:txEl>
                                              <p:pRg st="2" end="2"/>
                                            </p:txEl>
                                          </p:spTgt>
                                        </p:tgtEl>
                                        <p:attrNameLst>
                                          <p:attrName>ppt_x</p:attrName>
                                        </p:attrNameLst>
                                      </p:cBhvr>
                                      <p:tavLst>
                                        <p:tav tm="0">
                                          <p:val>
                                            <p:strVal val="#ppt_x"/>
                                          </p:val>
                                        </p:tav>
                                        <p:tav tm="100000">
                                          <p:val>
                                            <p:strVal val="#ppt_x"/>
                                          </p:val>
                                        </p:tav>
                                      </p:tavLst>
                                    </p:anim>
                                    <p:anim calcmode="lin" valueType="num">
                                      <p:cBhvr additive="repl">
                                        <p:cTn id="67" dur="1000" fill="hold"/>
                                        <p:tgtEl>
                                          <p:spTgt spid="1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42">
                                  <p:stCondLst>
                                    <p:cond delay="0"/>
                                  </p:stCondLst>
                                  <p:childTnLst>
                                    <p:set>
                                      <p:cBhvr>
                                        <p:cTn id="71" dur="1" fill="hold">
                                          <p:stCondLst>
                                            <p:cond delay="0"/>
                                          </p:stCondLst>
                                        </p:cTn>
                                        <p:tgtEl>
                                          <p:spTgt spid="139">
                                            <p:txEl>
                                              <p:pRg st="3" end="3"/>
                                            </p:txEl>
                                          </p:spTgt>
                                        </p:tgtEl>
                                        <p:attrNameLst>
                                          <p:attrName>style.visibility</p:attrName>
                                        </p:attrNameLst>
                                      </p:cBhvr>
                                      <p:to>
                                        <p:strVal val="visible"/>
                                      </p:to>
                                    </p:set>
                                    <p:animEffect filter="fade" transition="in">
                                      <p:cBhvr additive="repl">
                                        <p:cTn id="72" dur="1000"/>
                                        <p:tgtEl>
                                          <p:spTgt spid="139">
                                            <p:txEl>
                                              <p:pRg st="3" end="3"/>
                                            </p:txEl>
                                          </p:spTgt>
                                        </p:tgtEl>
                                      </p:cBhvr>
                                    </p:animEffect>
                                    <p:anim calcmode="lin" valueType="num">
                                      <p:cBhvr additive="repl">
                                        <p:cTn id="73" dur="1000" fill="hold"/>
                                        <p:tgtEl>
                                          <p:spTgt spid="139">
                                            <p:txEl>
                                              <p:pRg st="3" end="3"/>
                                            </p:txEl>
                                          </p:spTgt>
                                        </p:tgtEl>
                                        <p:attrNameLst>
                                          <p:attrName>ppt_x</p:attrName>
                                        </p:attrNameLst>
                                      </p:cBhvr>
                                      <p:tavLst>
                                        <p:tav tm="0">
                                          <p:val>
                                            <p:strVal val="#ppt_x"/>
                                          </p:val>
                                        </p:tav>
                                        <p:tav tm="100000">
                                          <p:val>
                                            <p:strVal val="#ppt_x"/>
                                          </p:val>
                                        </p:tav>
                                      </p:tavLst>
                                    </p:anim>
                                    <p:anim calcmode="lin" valueType="num">
                                      <p:cBhvr additive="repl">
                                        <p:cTn id="74" dur="1000" fill="hold"/>
                                        <p:tgtEl>
                                          <p:spTgt spid="1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42">
                                  <p:stCondLst>
                                    <p:cond delay="0"/>
                                  </p:stCondLst>
                                  <p:childTnLst>
                                    <p:set>
                                      <p:cBhvr>
                                        <p:cTn id="78" dur="1" fill="hold">
                                          <p:stCondLst>
                                            <p:cond delay="0"/>
                                          </p:stCondLst>
                                        </p:cTn>
                                        <p:tgtEl>
                                          <p:spTgt spid="139">
                                            <p:txEl>
                                              <p:pRg st="4" end="4"/>
                                            </p:txEl>
                                          </p:spTgt>
                                        </p:tgtEl>
                                        <p:attrNameLst>
                                          <p:attrName>style.visibility</p:attrName>
                                        </p:attrNameLst>
                                      </p:cBhvr>
                                      <p:to>
                                        <p:strVal val="visible"/>
                                      </p:to>
                                    </p:set>
                                    <p:animEffect filter="fade" transition="in">
                                      <p:cBhvr additive="repl">
                                        <p:cTn id="79" dur="1000"/>
                                        <p:tgtEl>
                                          <p:spTgt spid="139">
                                            <p:txEl>
                                              <p:pRg st="4" end="4"/>
                                            </p:txEl>
                                          </p:spTgt>
                                        </p:tgtEl>
                                      </p:cBhvr>
                                    </p:animEffect>
                                    <p:anim calcmode="lin" valueType="num">
                                      <p:cBhvr additive="repl">
                                        <p:cTn id="80" dur="1000" fill="hold"/>
                                        <p:tgtEl>
                                          <p:spTgt spid="139">
                                            <p:txEl>
                                              <p:pRg st="4" end="4"/>
                                            </p:txEl>
                                          </p:spTgt>
                                        </p:tgtEl>
                                        <p:attrNameLst>
                                          <p:attrName>ppt_x</p:attrName>
                                        </p:attrNameLst>
                                      </p:cBhvr>
                                      <p:tavLst>
                                        <p:tav tm="0">
                                          <p:val>
                                            <p:strVal val="#ppt_x"/>
                                          </p:val>
                                        </p:tav>
                                        <p:tav tm="100000">
                                          <p:val>
                                            <p:strVal val="#ppt_x"/>
                                          </p:val>
                                        </p:tav>
                                      </p:tavLst>
                                    </p:anim>
                                    <p:anim calcmode="lin" valueType="num">
                                      <p:cBhvr additive="repl">
                                        <p:cTn id="81" dur="1000" fill="hold"/>
                                        <p:tgtEl>
                                          <p:spTgt spid="1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ffffff"/>
                </a:solidFill>
                <a:latin typeface="Trebuchet MS"/>
              </a:rPr>
              <a:t>Running a script from within vim:</a:t>
            </a:r>
            <a:endParaRPr b="0" lang="en-US" sz="3600" spc="-1" strike="noStrike">
              <a:solidFill>
                <a:srgbClr val="ffffff"/>
              </a:solidFill>
              <a:latin typeface="Trebuchet MS"/>
            </a:endParaRPr>
          </a:p>
        </p:txBody>
      </p:sp>
      <p:sp>
        <p:nvSpPr>
          <p:cNvPr id="141"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following technique can speed up the scripts development and testing phase if you are editing in vim.</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While using vim, typing :! Allows you to run any single unix command(including the script being edited)</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ls  -l&lt;enter&gt;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This exact command can be repeated at any time by typing:</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&lt;enter&gt;</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You can type in the following command inside the vim to execute the script itself.</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./script1.sh</a:t>
            </a:r>
            <a:endParaRPr b="0" lang="en-US" sz="2400" spc="-1" strike="noStrike">
              <a:solidFill>
                <a:srgbClr val="ffffff"/>
              </a:solidFill>
              <a:latin typeface="Trebuchet MS"/>
            </a:endParaRPr>
          </a:p>
        </p:txBody>
      </p:sp>
    </p:spTree>
  </p:cSld>
  <p:timing>
    <p:tnLst>
      <p:par>
        <p:cTn id="82" dur="indefinite" restart="never" nodeType="tmRoot">
          <p:childTnLst>
            <p:seq>
              <p:cTn id="83" dur="indefinite" nodeType="mainSeq">
                <p:childTnLst>
                  <p:par>
                    <p:cTn id="84" fill="hold">
                      <p:stCondLst>
                        <p:cond delay="indefinite"/>
                      </p:stCondLst>
                      <p:childTnLst>
                        <p:par>
                          <p:cTn id="85" fill="hold">
                            <p:stCondLst>
                              <p:cond delay="0"/>
                            </p:stCondLst>
                            <p:childTnLst>
                              <p:par>
                                <p:cTn id="86" nodeType="clickEffect" fill="hold" presetClass="entr" presetID="42">
                                  <p:stCondLst>
                                    <p:cond delay="0"/>
                                  </p:stCondLst>
                                  <p:childTnLst>
                                    <p:set>
                                      <p:cBhvr>
                                        <p:cTn id="87" dur="1" fill="hold">
                                          <p:stCondLst>
                                            <p:cond delay="0"/>
                                          </p:stCondLst>
                                        </p:cTn>
                                        <p:tgtEl>
                                          <p:spTgt spid="141">
                                            <p:txEl>
                                              <p:pRg st="0" end="0"/>
                                            </p:txEl>
                                          </p:spTgt>
                                        </p:tgtEl>
                                        <p:attrNameLst>
                                          <p:attrName>style.visibility</p:attrName>
                                        </p:attrNameLst>
                                      </p:cBhvr>
                                      <p:to>
                                        <p:strVal val="visible"/>
                                      </p:to>
                                    </p:set>
                                    <p:animEffect filter="fade" transition="in">
                                      <p:cBhvr additive="repl">
                                        <p:cTn id="88" dur="1000"/>
                                        <p:tgtEl>
                                          <p:spTgt spid="141">
                                            <p:txEl>
                                              <p:pRg st="0" end="0"/>
                                            </p:txEl>
                                          </p:spTgt>
                                        </p:tgtEl>
                                      </p:cBhvr>
                                    </p:animEffect>
                                    <p:anim calcmode="lin" valueType="num">
                                      <p:cBhvr additive="repl">
                                        <p:cTn id="89" dur="1000" fill="hold"/>
                                        <p:tgtEl>
                                          <p:spTgt spid="141">
                                            <p:txEl>
                                              <p:pRg st="0" end="0"/>
                                            </p:txEl>
                                          </p:spTgt>
                                        </p:tgtEl>
                                        <p:attrNameLst>
                                          <p:attrName>ppt_x</p:attrName>
                                        </p:attrNameLst>
                                      </p:cBhvr>
                                      <p:tavLst>
                                        <p:tav tm="0">
                                          <p:val>
                                            <p:strVal val="#ppt_x"/>
                                          </p:val>
                                        </p:tav>
                                        <p:tav tm="100000">
                                          <p:val>
                                            <p:strVal val="#ppt_x"/>
                                          </p:val>
                                        </p:tav>
                                      </p:tavLst>
                                    </p:anim>
                                    <p:anim calcmode="lin" valueType="num">
                                      <p:cBhvr additive="repl">
                                        <p:cTn id="90" dur="1000" fill="hold"/>
                                        <p:tgtEl>
                                          <p:spTgt spid="1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42">
                                  <p:stCondLst>
                                    <p:cond delay="0"/>
                                  </p:stCondLst>
                                  <p:childTnLst>
                                    <p:set>
                                      <p:cBhvr>
                                        <p:cTn id="94" dur="1" fill="hold">
                                          <p:stCondLst>
                                            <p:cond delay="0"/>
                                          </p:stCondLst>
                                        </p:cTn>
                                        <p:tgtEl>
                                          <p:spTgt spid="141">
                                            <p:txEl>
                                              <p:pRg st="1" end="1"/>
                                            </p:txEl>
                                          </p:spTgt>
                                        </p:tgtEl>
                                        <p:attrNameLst>
                                          <p:attrName>style.visibility</p:attrName>
                                        </p:attrNameLst>
                                      </p:cBhvr>
                                      <p:to>
                                        <p:strVal val="visible"/>
                                      </p:to>
                                    </p:set>
                                    <p:animEffect filter="fade" transition="in">
                                      <p:cBhvr additive="repl">
                                        <p:cTn id="95" dur="1000"/>
                                        <p:tgtEl>
                                          <p:spTgt spid="141">
                                            <p:txEl>
                                              <p:pRg st="1" end="1"/>
                                            </p:txEl>
                                          </p:spTgt>
                                        </p:tgtEl>
                                      </p:cBhvr>
                                    </p:animEffect>
                                    <p:anim calcmode="lin" valueType="num">
                                      <p:cBhvr additive="repl">
                                        <p:cTn id="96" dur="1000" fill="hold"/>
                                        <p:tgtEl>
                                          <p:spTgt spid="141">
                                            <p:txEl>
                                              <p:pRg st="1" end="1"/>
                                            </p:txEl>
                                          </p:spTgt>
                                        </p:tgtEl>
                                        <p:attrNameLst>
                                          <p:attrName>ppt_x</p:attrName>
                                        </p:attrNameLst>
                                      </p:cBhvr>
                                      <p:tavLst>
                                        <p:tav tm="0">
                                          <p:val>
                                            <p:strVal val="#ppt_x"/>
                                          </p:val>
                                        </p:tav>
                                        <p:tav tm="100000">
                                          <p:val>
                                            <p:strVal val="#ppt_x"/>
                                          </p:val>
                                        </p:tav>
                                      </p:tavLst>
                                    </p:anim>
                                    <p:anim calcmode="lin" valueType="num">
                                      <p:cBhvr additive="repl">
                                        <p:cTn id="97" dur="1000" fill="hold"/>
                                        <p:tgtEl>
                                          <p:spTgt spid="1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42">
                                  <p:stCondLst>
                                    <p:cond delay="0"/>
                                  </p:stCondLst>
                                  <p:childTnLst>
                                    <p:set>
                                      <p:cBhvr>
                                        <p:cTn id="101" dur="1" fill="hold">
                                          <p:stCondLst>
                                            <p:cond delay="0"/>
                                          </p:stCondLst>
                                        </p:cTn>
                                        <p:tgtEl>
                                          <p:spTgt spid="141">
                                            <p:txEl>
                                              <p:pRg st="2" end="2"/>
                                            </p:txEl>
                                          </p:spTgt>
                                        </p:tgtEl>
                                        <p:attrNameLst>
                                          <p:attrName>style.visibility</p:attrName>
                                        </p:attrNameLst>
                                      </p:cBhvr>
                                      <p:to>
                                        <p:strVal val="visible"/>
                                      </p:to>
                                    </p:set>
                                    <p:animEffect filter="fade" transition="in">
                                      <p:cBhvr additive="repl">
                                        <p:cTn id="102" dur="1000"/>
                                        <p:tgtEl>
                                          <p:spTgt spid="141">
                                            <p:txEl>
                                              <p:pRg st="2" end="2"/>
                                            </p:txEl>
                                          </p:spTgt>
                                        </p:tgtEl>
                                      </p:cBhvr>
                                    </p:animEffect>
                                    <p:anim calcmode="lin" valueType="num">
                                      <p:cBhvr additive="repl">
                                        <p:cTn id="103" dur="1000" fill="hold"/>
                                        <p:tgtEl>
                                          <p:spTgt spid="141">
                                            <p:txEl>
                                              <p:pRg st="2" end="2"/>
                                            </p:txEl>
                                          </p:spTgt>
                                        </p:tgtEl>
                                        <p:attrNameLst>
                                          <p:attrName>ppt_x</p:attrName>
                                        </p:attrNameLst>
                                      </p:cBhvr>
                                      <p:tavLst>
                                        <p:tav tm="0">
                                          <p:val>
                                            <p:strVal val="#ppt_x"/>
                                          </p:val>
                                        </p:tav>
                                        <p:tav tm="100000">
                                          <p:val>
                                            <p:strVal val="#ppt_x"/>
                                          </p:val>
                                        </p:tav>
                                      </p:tavLst>
                                    </p:anim>
                                    <p:anim calcmode="lin" valueType="num">
                                      <p:cBhvr additive="repl">
                                        <p:cTn id="104" dur="1000" fill="hold"/>
                                        <p:tgtEl>
                                          <p:spTgt spid="1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42">
                                  <p:stCondLst>
                                    <p:cond delay="0"/>
                                  </p:stCondLst>
                                  <p:childTnLst>
                                    <p:set>
                                      <p:cBhvr>
                                        <p:cTn id="108" dur="1" fill="hold">
                                          <p:stCondLst>
                                            <p:cond delay="0"/>
                                          </p:stCondLst>
                                        </p:cTn>
                                        <p:tgtEl>
                                          <p:spTgt spid="141">
                                            <p:txEl>
                                              <p:pRg st="3" end="3"/>
                                            </p:txEl>
                                          </p:spTgt>
                                        </p:tgtEl>
                                        <p:attrNameLst>
                                          <p:attrName>style.visibility</p:attrName>
                                        </p:attrNameLst>
                                      </p:cBhvr>
                                      <p:to>
                                        <p:strVal val="visible"/>
                                      </p:to>
                                    </p:set>
                                    <p:animEffect filter="fade" transition="in">
                                      <p:cBhvr additive="repl">
                                        <p:cTn id="109" dur="1000"/>
                                        <p:tgtEl>
                                          <p:spTgt spid="141">
                                            <p:txEl>
                                              <p:pRg st="3" end="3"/>
                                            </p:txEl>
                                          </p:spTgt>
                                        </p:tgtEl>
                                      </p:cBhvr>
                                    </p:animEffect>
                                    <p:anim calcmode="lin" valueType="num">
                                      <p:cBhvr additive="repl">
                                        <p:cTn id="110" dur="1000" fill="hold"/>
                                        <p:tgtEl>
                                          <p:spTgt spid="141">
                                            <p:txEl>
                                              <p:pRg st="3" end="3"/>
                                            </p:txEl>
                                          </p:spTgt>
                                        </p:tgtEl>
                                        <p:attrNameLst>
                                          <p:attrName>ppt_x</p:attrName>
                                        </p:attrNameLst>
                                      </p:cBhvr>
                                      <p:tavLst>
                                        <p:tav tm="0">
                                          <p:val>
                                            <p:strVal val="#ppt_x"/>
                                          </p:val>
                                        </p:tav>
                                        <p:tav tm="100000">
                                          <p:val>
                                            <p:strVal val="#ppt_x"/>
                                          </p:val>
                                        </p:tav>
                                      </p:tavLst>
                                    </p:anim>
                                    <p:anim calcmode="lin" valueType="num">
                                      <p:cBhvr additive="repl">
                                        <p:cTn id="111" dur="1000" fill="hold"/>
                                        <p:tgtEl>
                                          <p:spTgt spid="14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nodeType="clickEffect" fill="hold" presetClass="entr" presetID="42">
                                  <p:stCondLst>
                                    <p:cond delay="0"/>
                                  </p:stCondLst>
                                  <p:childTnLst>
                                    <p:set>
                                      <p:cBhvr>
                                        <p:cTn id="115" dur="1" fill="hold">
                                          <p:stCondLst>
                                            <p:cond delay="0"/>
                                          </p:stCondLst>
                                        </p:cTn>
                                        <p:tgtEl>
                                          <p:spTgt spid="141">
                                            <p:txEl>
                                              <p:pRg st="4" end="4"/>
                                            </p:txEl>
                                          </p:spTgt>
                                        </p:tgtEl>
                                        <p:attrNameLst>
                                          <p:attrName>style.visibility</p:attrName>
                                        </p:attrNameLst>
                                      </p:cBhvr>
                                      <p:to>
                                        <p:strVal val="visible"/>
                                      </p:to>
                                    </p:set>
                                    <p:animEffect filter="fade" transition="in">
                                      <p:cBhvr additive="repl">
                                        <p:cTn id="116" dur="1000"/>
                                        <p:tgtEl>
                                          <p:spTgt spid="141">
                                            <p:txEl>
                                              <p:pRg st="4" end="4"/>
                                            </p:txEl>
                                          </p:spTgt>
                                        </p:tgtEl>
                                      </p:cBhvr>
                                    </p:animEffect>
                                    <p:anim calcmode="lin" valueType="num">
                                      <p:cBhvr additive="repl">
                                        <p:cTn id="117" dur="1000" fill="hold"/>
                                        <p:tgtEl>
                                          <p:spTgt spid="141">
                                            <p:txEl>
                                              <p:pRg st="4" end="4"/>
                                            </p:txEl>
                                          </p:spTgt>
                                        </p:tgtEl>
                                        <p:attrNameLst>
                                          <p:attrName>ppt_x</p:attrName>
                                        </p:attrNameLst>
                                      </p:cBhvr>
                                      <p:tavLst>
                                        <p:tav tm="0">
                                          <p:val>
                                            <p:strVal val="#ppt_x"/>
                                          </p:val>
                                        </p:tav>
                                        <p:tav tm="100000">
                                          <p:val>
                                            <p:strVal val="#ppt_x"/>
                                          </p:val>
                                        </p:tav>
                                      </p:tavLst>
                                    </p:anim>
                                    <p:anim calcmode="lin" valueType="num">
                                      <p:cBhvr additive="repl">
                                        <p:cTn id="118" dur="1000" fill="hold"/>
                                        <p:tgtEl>
                                          <p:spTgt spid="14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42">
                                  <p:stCondLst>
                                    <p:cond delay="0"/>
                                  </p:stCondLst>
                                  <p:childTnLst>
                                    <p:set>
                                      <p:cBhvr>
                                        <p:cTn id="122" dur="1" fill="hold">
                                          <p:stCondLst>
                                            <p:cond delay="0"/>
                                          </p:stCondLst>
                                        </p:cTn>
                                        <p:tgtEl>
                                          <p:spTgt spid="141">
                                            <p:txEl>
                                              <p:pRg st="5" end="5"/>
                                            </p:txEl>
                                          </p:spTgt>
                                        </p:tgtEl>
                                        <p:attrNameLst>
                                          <p:attrName>style.visibility</p:attrName>
                                        </p:attrNameLst>
                                      </p:cBhvr>
                                      <p:to>
                                        <p:strVal val="visible"/>
                                      </p:to>
                                    </p:set>
                                    <p:animEffect filter="fade" transition="in">
                                      <p:cBhvr additive="repl">
                                        <p:cTn id="123" dur="1000"/>
                                        <p:tgtEl>
                                          <p:spTgt spid="141">
                                            <p:txEl>
                                              <p:pRg st="5" end="5"/>
                                            </p:txEl>
                                          </p:spTgt>
                                        </p:tgtEl>
                                      </p:cBhvr>
                                    </p:animEffect>
                                    <p:anim calcmode="lin" valueType="num">
                                      <p:cBhvr additive="repl">
                                        <p:cTn id="124" dur="1000" fill="hold"/>
                                        <p:tgtEl>
                                          <p:spTgt spid="141">
                                            <p:txEl>
                                              <p:pRg st="5" end="5"/>
                                            </p:txEl>
                                          </p:spTgt>
                                        </p:tgtEl>
                                        <p:attrNameLst>
                                          <p:attrName>ppt_x</p:attrName>
                                        </p:attrNameLst>
                                      </p:cBhvr>
                                      <p:tavLst>
                                        <p:tav tm="0">
                                          <p:val>
                                            <p:strVal val="#ppt_x"/>
                                          </p:val>
                                        </p:tav>
                                        <p:tav tm="100000">
                                          <p:val>
                                            <p:strVal val="#ppt_x"/>
                                          </p:val>
                                        </p:tav>
                                      </p:tavLst>
                                    </p:anim>
                                    <p:anim calcmode="lin" valueType="num">
                                      <p:cBhvr additive="repl">
                                        <p:cTn id="125" dur="1000" fill="hold"/>
                                        <p:tgtEl>
                                          <p:spTgt spid="14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42">
                                  <p:stCondLst>
                                    <p:cond delay="0"/>
                                  </p:stCondLst>
                                  <p:childTnLst>
                                    <p:set>
                                      <p:cBhvr>
                                        <p:cTn id="129" dur="1" fill="hold">
                                          <p:stCondLst>
                                            <p:cond delay="0"/>
                                          </p:stCondLst>
                                        </p:cTn>
                                        <p:tgtEl>
                                          <p:spTgt spid="141">
                                            <p:txEl>
                                              <p:pRg st="6" end="6"/>
                                            </p:txEl>
                                          </p:spTgt>
                                        </p:tgtEl>
                                        <p:attrNameLst>
                                          <p:attrName>style.visibility</p:attrName>
                                        </p:attrNameLst>
                                      </p:cBhvr>
                                      <p:to>
                                        <p:strVal val="visible"/>
                                      </p:to>
                                    </p:set>
                                    <p:animEffect filter="fade" transition="in">
                                      <p:cBhvr additive="repl">
                                        <p:cTn id="130" dur="1000"/>
                                        <p:tgtEl>
                                          <p:spTgt spid="141">
                                            <p:txEl>
                                              <p:pRg st="6" end="6"/>
                                            </p:txEl>
                                          </p:spTgt>
                                        </p:tgtEl>
                                      </p:cBhvr>
                                    </p:animEffect>
                                    <p:anim calcmode="lin" valueType="num">
                                      <p:cBhvr additive="repl">
                                        <p:cTn id="131" dur="1000" fill="hold"/>
                                        <p:tgtEl>
                                          <p:spTgt spid="141">
                                            <p:txEl>
                                              <p:pRg st="6" end="6"/>
                                            </p:txEl>
                                          </p:spTgt>
                                        </p:tgtEl>
                                        <p:attrNameLst>
                                          <p:attrName>ppt_x</p:attrName>
                                        </p:attrNameLst>
                                      </p:cBhvr>
                                      <p:tavLst>
                                        <p:tav tm="0">
                                          <p:val>
                                            <p:strVal val="#ppt_x"/>
                                          </p:val>
                                        </p:tav>
                                        <p:tav tm="100000">
                                          <p:val>
                                            <p:strVal val="#ppt_x"/>
                                          </p:val>
                                        </p:tav>
                                      </p:tavLst>
                                    </p:anim>
                                    <p:anim calcmode="lin" valueType="num">
                                      <p:cBhvr additive="repl">
                                        <p:cTn id="132" dur="1000" fill="hold"/>
                                        <p:tgtEl>
                                          <p:spTgt spid="14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42">
                                  <p:stCondLst>
                                    <p:cond delay="0"/>
                                  </p:stCondLst>
                                  <p:childTnLst>
                                    <p:set>
                                      <p:cBhvr>
                                        <p:cTn id="136" dur="1" fill="hold">
                                          <p:stCondLst>
                                            <p:cond delay="0"/>
                                          </p:stCondLst>
                                        </p:cTn>
                                        <p:tgtEl>
                                          <p:spTgt spid="141">
                                            <p:txEl>
                                              <p:pRg st="7" end="7"/>
                                            </p:txEl>
                                          </p:spTgt>
                                        </p:tgtEl>
                                        <p:attrNameLst>
                                          <p:attrName>style.visibility</p:attrName>
                                        </p:attrNameLst>
                                      </p:cBhvr>
                                      <p:to>
                                        <p:strVal val="visible"/>
                                      </p:to>
                                    </p:set>
                                    <p:animEffect filter="fade" transition="in">
                                      <p:cBhvr additive="repl">
                                        <p:cTn id="137" dur="1000"/>
                                        <p:tgtEl>
                                          <p:spTgt spid="141">
                                            <p:txEl>
                                              <p:pRg st="7" end="7"/>
                                            </p:txEl>
                                          </p:spTgt>
                                        </p:tgtEl>
                                      </p:cBhvr>
                                    </p:animEffect>
                                    <p:anim calcmode="lin" valueType="num">
                                      <p:cBhvr additive="repl">
                                        <p:cTn id="138" dur="1000" fill="hold"/>
                                        <p:tgtEl>
                                          <p:spTgt spid="141">
                                            <p:txEl>
                                              <p:pRg st="7" end="7"/>
                                            </p:txEl>
                                          </p:spTgt>
                                        </p:tgtEl>
                                        <p:attrNameLst>
                                          <p:attrName>ppt_x</p:attrName>
                                        </p:attrNameLst>
                                      </p:cBhvr>
                                      <p:tavLst>
                                        <p:tav tm="0">
                                          <p:val>
                                            <p:strVal val="#ppt_x"/>
                                          </p:val>
                                        </p:tav>
                                        <p:tav tm="100000">
                                          <p:val>
                                            <p:strVal val="#ppt_x"/>
                                          </p:val>
                                        </p:tav>
                                      </p:tavLst>
                                    </p:anim>
                                    <p:anim calcmode="lin" valueType="num">
                                      <p:cBhvr additive="repl">
                                        <p:cTn id="139" dur="1000" fill="hold"/>
                                        <p:tgtEl>
                                          <p:spTgt spid="14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ffffff"/>
                </a:solidFill>
                <a:latin typeface="Trebuchet MS"/>
              </a:rPr>
              <a:t>Running a script from within vim:</a:t>
            </a:r>
            <a:endParaRPr b="0" lang="en-US" sz="3600" spc="-1" strike="noStrike">
              <a:solidFill>
                <a:srgbClr val="ffffff"/>
              </a:solidFill>
              <a:latin typeface="Trebuchet MS"/>
            </a:endParaRPr>
          </a:p>
        </p:txBody>
      </p:sp>
      <p:sp>
        <p:nvSpPr>
          <p:cNvPr id="143"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further shortcut offered by vi is that the name of the file currently being edited can be inserted into the command-line by typing the % character</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Examples:</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:!chmod +x %&lt;enter&gt;</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endParaRPr b="0" lang="en-US" sz="2400" spc="-1" strike="noStrike">
              <a:solidFill>
                <a:srgbClr val="ffffff"/>
              </a:solidFill>
              <a:latin typeface="Trebuchet MS"/>
            </a:endParaRPr>
          </a:p>
        </p:txBody>
      </p:sp>
    </p:spTree>
  </p:cSld>
  <p:timing>
    <p:tnLst>
      <p:par>
        <p:cTn id="140" dur="indefinite" restart="never" nodeType="tmRoot">
          <p:childTnLst>
            <p:seq>
              <p:cTn id="141" dur="indefinite" nodeType="mainSeq">
                <p:childTnLst>
                  <p:par>
                    <p:cTn id="142" fill="hold">
                      <p:stCondLst>
                        <p:cond delay="indefinite"/>
                      </p:stCondLst>
                      <p:childTnLst>
                        <p:par>
                          <p:cTn id="143" fill="hold">
                            <p:stCondLst>
                              <p:cond delay="0"/>
                            </p:stCondLst>
                            <p:childTnLst>
                              <p:par>
                                <p:cTn id="144" nodeType="clickEffect" fill="hold" presetClass="entr" presetID="42">
                                  <p:stCondLst>
                                    <p:cond delay="0"/>
                                  </p:stCondLst>
                                  <p:childTnLst>
                                    <p:set>
                                      <p:cBhvr>
                                        <p:cTn id="145" dur="1" fill="hold">
                                          <p:stCondLst>
                                            <p:cond delay="0"/>
                                          </p:stCondLst>
                                        </p:cTn>
                                        <p:tgtEl>
                                          <p:spTgt spid="143">
                                            <p:txEl>
                                              <p:pRg st="0" end="0"/>
                                            </p:txEl>
                                          </p:spTgt>
                                        </p:tgtEl>
                                        <p:attrNameLst>
                                          <p:attrName>style.visibility</p:attrName>
                                        </p:attrNameLst>
                                      </p:cBhvr>
                                      <p:to>
                                        <p:strVal val="visible"/>
                                      </p:to>
                                    </p:set>
                                    <p:animEffect filter="fade" transition="in">
                                      <p:cBhvr additive="repl">
                                        <p:cTn id="146" dur="1000"/>
                                        <p:tgtEl>
                                          <p:spTgt spid="143">
                                            <p:txEl>
                                              <p:pRg st="0" end="0"/>
                                            </p:txEl>
                                          </p:spTgt>
                                        </p:tgtEl>
                                      </p:cBhvr>
                                    </p:animEffect>
                                    <p:anim calcmode="lin" valueType="num">
                                      <p:cBhvr additive="repl">
                                        <p:cTn id="147" dur="1000" fill="hold"/>
                                        <p:tgtEl>
                                          <p:spTgt spid="143">
                                            <p:txEl>
                                              <p:pRg st="0" end="0"/>
                                            </p:txEl>
                                          </p:spTgt>
                                        </p:tgtEl>
                                        <p:attrNameLst>
                                          <p:attrName>ppt_x</p:attrName>
                                        </p:attrNameLst>
                                      </p:cBhvr>
                                      <p:tavLst>
                                        <p:tav tm="0">
                                          <p:val>
                                            <p:strVal val="#ppt_x"/>
                                          </p:val>
                                        </p:tav>
                                        <p:tav tm="100000">
                                          <p:val>
                                            <p:strVal val="#ppt_x"/>
                                          </p:val>
                                        </p:tav>
                                      </p:tavLst>
                                    </p:anim>
                                    <p:anim calcmode="lin" valueType="num">
                                      <p:cBhvr additive="repl">
                                        <p:cTn id="148" dur="1000" fill="hold"/>
                                        <p:tgtEl>
                                          <p:spTgt spid="1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42">
                                  <p:stCondLst>
                                    <p:cond delay="0"/>
                                  </p:stCondLst>
                                  <p:childTnLst>
                                    <p:set>
                                      <p:cBhvr>
                                        <p:cTn id="152" dur="1" fill="hold">
                                          <p:stCondLst>
                                            <p:cond delay="0"/>
                                          </p:stCondLst>
                                        </p:cTn>
                                        <p:tgtEl>
                                          <p:spTgt spid="143">
                                            <p:txEl>
                                              <p:pRg st="1" end="1"/>
                                            </p:txEl>
                                          </p:spTgt>
                                        </p:tgtEl>
                                        <p:attrNameLst>
                                          <p:attrName>style.visibility</p:attrName>
                                        </p:attrNameLst>
                                      </p:cBhvr>
                                      <p:to>
                                        <p:strVal val="visible"/>
                                      </p:to>
                                    </p:set>
                                    <p:animEffect filter="fade" transition="in">
                                      <p:cBhvr additive="repl">
                                        <p:cTn id="153" dur="1000"/>
                                        <p:tgtEl>
                                          <p:spTgt spid="143">
                                            <p:txEl>
                                              <p:pRg st="1" end="1"/>
                                            </p:txEl>
                                          </p:spTgt>
                                        </p:tgtEl>
                                      </p:cBhvr>
                                    </p:animEffect>
                                    <p:anim calcmode="lin" valueType="num">
                                      <p:cBhvr additive="repl">
                                        <p:cTn id="154" dur="1000" fill="hold"/>
                                        <p:tgtEl>
                                          <p:spTgt spid="143">
                                            <p:txEl>
                                              <p:pRg st="1" end="1"/>
                                            </p:txEl>
                                          </p:spTgt>
                                        </p:tgtEl>
                                        <p:attrNameLst>
                                          <p:attrName>ppt_x</p:attrName>
                                        </p:attrNameLst>
                                      </p:cBhvr>
                                      <p:tavLst>
                                        <p:tav tm="0">
                                          <p:val>
                                            <p:strVal val="#ppt_x"/>
                                          </p:val>
                                        </p:tav>
                                        <p:tav tm="100000">
                                          <p:val>
                                            <p:strVal val="#ppt_x"/>
                                          </p:val>
                                        </p:tav>
                                      </p:tavLst>
                                    </p:anim>
                                    <p:anim calcmode="lin" valueType="num">
                                      <p:cBhvr additive="repl">
                                        <p:cTn id="155" dur="1000" fill="hold"/>
                                        <p:tgtEl>
                                          <p:spTgt spid="1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42">
                                  <p:stCondLst>
                                    <p:cond delay="0"/>
                                  </p:stCondLst>
                                  <p:childTnLst>
                                    <p:set>
                                      <p:cBhvr>
                                        <p:cTn id="159" dur="1" fill="hold">
                                          <p:stCondLst>
                                            <p:cond delay="0"/>
                                          </p:stCondLst>
                                        </p:cTn>
                                        <p:tgtEl>
                                          <p:spTgt spid="143">
                                            <p:txEl>
                                              <p:pRg st="2" end="2"/>
                                            </p:txEl>
                                          </p:spTgt>
                                        </p:tgtEl>
                                        <p:attrNameLst>
                                          <p:attrName>style.visibility</p:attrName>
                                        </p:attrNameLst>
                                      </p:cBhvr>
                                      <p:to>
                                        <p:strVal val="visible"/>
                                      </p:to>
                                    </p:set>
                                    <p:animEffect filter="fade" transition="in">
                                      <p:cBhvr additive="repl">
                                        <p:cTn id="160" dur="1000"/>
                                        <p:tgtEl>
                                          <p:spTgt spid="143">
                                            <p:txEl>
                                              <p:pRg st="2" end="2"/>
                                            </p:txEl>
                                          </p:spTgt>
                                        </p:tgtEl>
                                      </p:cBhvr>
                                    </p:animEffect>
                                    <p:anim calcmode="lin" valueType="num">
                                      <p:cBhvr additive="repl">
                                        <p:cTn id="161" dur="1000" fill="hold"/>
                                        <p:tgtEl>
                                          <p:spTgt spid="143">
                                            <p:txEl>
                                              <p:pRg st="2" end="2"/>
                                            </p:txEl>
                                          </p:spTgt>
                                        </p:tgtEl>
                                        <p:attrNameLst>
                                          <p:attrName>ppt_x</p:attrName>
                                        </p:attrNameLst>
                                      </p:cBhvr>
                                      <p:tavLst>
                                        <p:tav tm="0">
                                          <p:val>
                                            <p:strVal val="#ppt_x"/>
                                          </p:val>
                                        </p:tav>
                                        <p:tav tm="100000">
                                          <p:val>
                                            <p:strVal val="#ppt_x"/>
                                          </p:val>
                                        </p:tav>
                                      </p:tavLst>
                                    </p:anim>
                                    <p:anim calcmode="lin" valueType="num">
                                      <p:cBhvr additive="repl">
                                        <p:cTn id="162" dur="1000" fill="hold"/>
                                        <p:tgtEl>
                                          <p:spTgt spid="1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42">
                                  <p:stCondLst>
                                    <p:cond delay="0"/>
                                  </p:stCondLst>
                                  <p:childTnLst>
                                    <p:set>
                                      <p:cBhvr>
                                        <p:cTn id="166" dur="1" fill="hold">
                                          <p:stCondLst>
                                            <p:cond delay="0"/>
                                          </p:stCondLst>
                                        </p:cTn>
                                        <p:tgtEl>
                                          <p:spTgt spid="143">
                                            <p:txEl>
                                              <p:pRg st="3" end="3"/>
                                            </p:txEl>
                                          </p:spTgt>
                                        </p:tgtEl>
                                        <p:attrNameLst>
                                          <p:attrName>style.visibility</p:attrName>
                                        </p:attrNameLst>
                                      </p:cBhvr>
                                      <p:to>
                                        <p:strVal val="visible"/>
                                      </p:to>
                                    </p:set>
                                    <p:animEffect filter="fade" transition="in">
                                      <p:cBhvr additive="repl">
                                        <p:cTn id="167" dur="1000"/>
                                        <p:tgtEl>
                                          <p:spTgt spid="143">
                                            <p:txEl>
                                              <p:pRg st="3" end="3"/>
                                            </p:txEl>
                                          </p:spTgt>
                                        </p:tgtEl>
                                      </p:cBhvr>
                                    </p:animEffect>
                                    <p:anim calcmode="lin" valueType="num">
                                      <p:cBhvr additive="repl">
                                        <p:cTn id="168" dur="1000" fill="hold"/>
                                        <p:tgtEl>
                                          <p:spTgt spid="143">
                                            <p:txEl>
                                              <p:pRg st="3" end="3"/>
                                            </p:txEl>
                                          </p:spTgt>
                                        </p:tgtEl>
                                        <p:attrNameLst>
                                          <p:attrName>ppt_x</p:attrName>
                                        </p:attrNameLst>
                                      </p:cBhvr>
                                      <p:tavLst>
                                        <p:tav tm="0">
                                          <p:val>
                                            <p:strVal val="#ppt_x"/>
                                          </p:val>
                                        </p:tav>
                                        <p:tav tm="100000">
                                          <p:val>
                                            <p:strVal val="#ppt_x"/>
                                          </p:val>
                                        </p:tav>
                                      </p:tavLst>
                                    </p:anim>
                                    <p:anim calcmode="lin" valueType="num">
                                      <p:cBhvr additive="repl">
                                        <p:cTn id="169" dur="1000" fill="hold"/>
                                        <p:tgtEl>
                                          <p:spTgt spid="1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Your PATH and </a:t>
            </a:r>
            <a:r>
              <a:rPr b="0" lang="en-US" sz="3600" spc="-1" strike="noStrike" u="sng">
                <a:solidFill>
                  <a:srgbClr val="ffae3e"/>
                </a:solidFill>
                <a:uFillTx/>
                <a:latin typeface="Trebuchet MS"/>
                <a:hlinkClick r:id="rId2"/>
              </a:rPr>
              <a:t>bin</a:t>
            </a:r>
            <a:endParaRPr b="0" lang="en-US" sz="3600" spc="-1" strike="noStrike">
              <a:solidFill>
                <a:srgbClr val="ffffff"/>
              </a:solidFill>
              <a:latin typeface="Trebuchet MS"/>
            </a:endParaRPr>
          </a:p>
        </p:txBody>
      </p:sp>
      <p:sp>
        <p:nvSpPr>
          <p:cNvPr id="145"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Many UNIX users like to write simple, personal shell scripts to help automate their daily routines.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These scripts are collected together and housed in a single directory, usually called bin directory, or usually a sub directory of the users home directory.</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Once that directory has been adde to your PATH, these scripts can be run from anywhere while you are logged in.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Note: Path is a shell variable containing a list of directories that the shell should look in, to locate executable files(separated by :). It is typically set in your .profile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timing>
    <p:tnLst>
      <p:par>
        <p:cTn id="170" dur="indefinite" restart="never" nodeType="tmRoot">
          <p:childTnLst>
            <p:seq>
              <p:cTn id="171" dur="indefinite" nodeType="mainSeq">
                <p:childTnLst>
                  <p:par>
                    <p:cTn id="172" fill="hold">
                      <p:stCondLst>
                        <p:cond delay="indefinite"/>
                      </p:stCondLst>
                      <p:childTnLst>
                        <p:par>
                          <p:cTn id="173" fill="hold">
                            <p:stCondLst>
                              <p:cond delay="0"/>
                            </p:stCondLst>
                            <p:childTnLst>
                              <p:par>
                                <p:cTn id="174" nodeType="clickEffect" fill="hold" presetClass="entr" presetID="42">
                                  <p:stCondLst>
                                    <p:cond delay="0"/>
                                  </p:stCondLst>
                                  <p:childTnLst>
                                    <p:set>
                                      <p:cBhvr>
                                        <p:cTn id="175" dur="1" fill="hold">
                                          <p:stCondLst>
                                            <p:cond delay="0"/>
                                          </p:stCondLst>
                                        </p:cTn>
                                        <p:tgtEl>
                                          <p:spTgt spid="145">
                                            <p:txEl>
                                              <p:pRg st="0" end="0"/>
                                            </p:txEl>
                                          </p:spTgt>
                                        </p:tgtEl>
                                        <p:attrNameLst>
                                          <p:attrName>style.visibility</p:attrName>
                                        </p:attrNameLst>
                                      </p:cBhvr>
                                      <p:to>
                                        <p:strVal val="visible"/>
                                      </p:to>
                                    </p:set>
                                    <p:animEffect filter="fade" transition="in">
                                      <p:cBhvr additive="repl">
                                        <p:cTn id="176" dur="1000"/>
                                        <p:tgtEl>
                                          <p:spTgt spid="145">
                                            <p:txEl>
                                              <p:pRg st="0" end="0"/>
                                            </p:txEl>
                                          </p:spTgt>
                                        </p:tgtEl>
                                      </p:cBhvr>
                                    </p:animEffect>
                                    <p:anim calcmode="lin" valueType="num">
                                      <p:cBhvr additive="repl">
                                        <p:cTn id="177" dur="1000" fill="hold"/>
                                        <p:tgtEl>
                                          <p:spTgt spid="145">
                                            <p:txEl>
                                              <p:pRg st="0" end="0"/>
                                            </p:txEl>
                                          </p:spTgt>
                                        </p:tgtEl>
                                        <p:attrNameLst>
                                          <p:attrName>ppt_x</p:attrName>
                                        </p:attrNameLst>
                                      </p:cBhvr>
                                      <p:tavLst>
                                        <p:tav tm="0">
                                          <p:val>
                                            <p:strVal val="#ppt_x"/>
                                          </p:val>
                                        </p:tav>
                                        <p:tav tm="100000">
                                          <p:val>
                                            <p:strVal val="#ppt_x"/>
                                          </p:val>
                                        </p:tav>
                                      </p:tavLst>
                                    </p:anim>
                                    <p:anim calcmode="lin" valueType="num">
                                      <p:cBhvr additive="repl">
                                        <p:cTn id="178" dur="1000" fill="hold"/>
                                        <p:tgtEl>
                                          <p:spTgt spid="1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42">
                                  <p:stCondLst>
                                    <p:cond delay="0"/>
                                  </p:stCondLst>
                                  <p:childTnLst>
                                    <p:set>
                                      <p:cBhvr>
                                        <p:cTn id="182" dur="1" fill="hold">
                                          <p:stCondLst>
                                            <p:cond delay="0"/>
                                          </p:stCondLst>
                                        </p:cTn>
                                        <p:tgtEl>
                                          <p:spTgt spid="145">
                                            <p:txEl>
                                              <p:pRg st="1" end="1"/>
                                            </p:txEl>
                                          </p:spTgt>
                                        </p:tgtEl>
                                        <p:attrNameLst>
                                          <p:attrName>style.visibility</p:attrName>
                                        </p:attrNameLst>
                                      </p:cBhvr>
                                      <p:to>
                                        <p:strVal val="visible"/>
                                      </p:to>
                                    </p:set>
                                    <p:animEffect filter="fade" transition="in">
                                      <p:cBhvr additive="repl">
                                        <p:cTn id="183" dur="1000"/>
                                        <p:tgtEl>
                                          <p:spTgt spid="145">
                                            <p:txEl>
                                              <p:pRg st="1" end="1"/>
                                            </p:txEl>
                                          </p:spTgt>
                                        </p:tgtEl>
                                      </p:cBhvr>
                                    </p:animEffect>
                                    <p:anim calcmode="lin" valueType="num">
                                      <p:cBhvr additive="repl">
                                        <p:cTn id="184" dur="1000" fill="hold"/>
                                        <p:tgtEl>
                                          <p:spTgt spid="145">
                                            <p:txEl>
                                              <p:pRg st="1" end="1"/>
                                            </p:txEl>
                                          </p:spTgt>
                                        </p:tgtEl>
                                        <p:attrNameLst>
                                          <p:attrName>ppt_x</p:attrName>
                                        </p:attrNameLst>
                                      </p:cBhvr>
                                      <p:tavLst>
                                        <p:tav tm="0">
                                          <p:val>
                                            <p:strVal val="#ppt_x"/>
                                          </p:val>
                                        </p:tav>
                                        <p:tav tm="100000">
                                          <p:val>
                                            <p:strVal val="#ppt_x"/>
                                          </p:val>
                                        </p:tav>
                                      </p:tavLst>
                                    </p:anim>
                                    <p:anim calcmode="lin" valueType="num">
                                      <p:cBhvr additive="repl">
                                        <p:cTn id="185" dur="1000" fill="hold"/>
                                        <p:tgtEl>
                                          <p:spTgt spid="14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42">
                                  <p:stCondLst>
                                    <p:cond delay="0"/>
                                  </p:stCondLst>
                                  <p:childTnLst>
                                    <p:set>
                                      <p:cBhvr>
                                        <p:cTn id="189" dur="1" fill="hold">
                                          <p:stCondLst>
                                            <p:cond delay="0"/>
                                          </p:stCondLst>
                                        </p:cTn>
                                        <p:tgtEl>
                                          <p:spTgt spid="145">
                                            <p:txEl>
                                              <p:pRg st="2" end="2"/>
                                            </p:txEl>
                                          </p:spTgt>
                                        </p:tgtEl>
                                        <p:attrNameLst>
                                          <p:attrName>style.visibility</p:attrName>
                                        </p:attrNameLst>
                                      </p:cBhvr>
                                      <p:to>
                                        <p:strVal val="visible"/>
                                      </p:to>
                                    </p:set>
                                    <p:animEffect filter="fade" transition="in">
                                      <p:cBhvr additive="repl">
                                        <p:cTn id="190" dur="1000"/>
                                        <p:tgtEl>
                                          <p:spTgt spid="145">
                                            <p:txEl>
                                              <p:pRg st="2" end="2"/>
                                            </p:txEl>
                                          </p:spTgt>
                                        </p:tgtEl>
                                      </p:cBhvr>
                                    </p:animEffect>
                                    <p:anim calcmode="lin" valueType="num">
                                      <p:cBhvr additive="repl">
                                        <p:cTn id="191" dur="1000" fill="hold"/>
                                        <p:tgtEl>
                                          <p:spTgt spid="145">
                                            <p:txEl>
                                              <p:pRg st="2" end="2"/>
                                            </p:txEl>
                                          </p:spTgt>
                                        </p:tgtEl>
                                        <p:attrNameLst>
                                          <p:attrName>ppt_x</p:attrName>
                                        </p:attrNameLst>
                                      </p:cBhvr>
                                      <p:tavLst>
                                        <p:tav tm="0">
                                          <p:val>
                                            <p:strVal val="#ppt_x"/>
                                          </p:val>
                                        </p:tav>
                                        <p:tav tm="100000">
                                          <p:val>
                                            <p:strVal val="#ppt_x"/>
                                          </p:val>
                                        </p:tav>
                                      </p:tavLst>
                                    </p:anim>
                                    <p:anim calcmode="lin" valueType="num">
                                      <p:cBhvr additive="repl">
                                        <p:cTn id="192" dur="1000" fill="hold"/>
                                        <p:tgtEl>
                                          <p:spTgt spid="1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42">
                                  <p:stCondLst>
                                    <p:cond delay="0"/>
                                  </p:stCondLst>
                                  <p:childTnLst>
                                    <p:set>
                                      <p:cBhvr>
                                        <p:cTn id="196" dur="1" fill="hold">
                                          <p:stCondLst>
                                            <p:cond delay="0"/>
                                          </p:stCondLst>
                                        </p:cTn>
                                        <p:tgtEl>
                                          <p:spTgt spid="145">
                                            <p:txEl>
                                              <p:pRg st="3" end="3"/>
                                            </p:txEl>
                                          </p:spTgt>
                                        </p:tgtEl>
                                        <p:attrNameLst>
                                          <p:attrName>style.visibility</p:attrName>
                                        </p:attrNameLst>
                                      </p:cBhvr>
                                      <p:to>
                                        <p:strVal val="visible"/>
                                      </p:to>
                                    </p:set>
                                    <p:animEffect filter="fade" transition="in">
                                      <p:cBhvr additive="repl">
                                        <p:cTn id="197" dur="1000"/>
                                        <p:tgtEl>
                                          <p:spTgt spid="145">
                                            <p:txEl>
                                              <p:pRg st="3" end="3"/>
                                            </p:txEl>
                                          </p:spTgt>
                                        </p:tgtEl>
                                      </p:cBhvr>
                                    </p:animEffect>
                                    <p:anim calcmode="lin" valueType="num">
                                      <p:cBhvr additive="repl">
                                        <p:cTn id="198" dur="1000" fill="hold"/>
                                        <p:tgtEl>
                                          <p:spTgt spid="145">
                                            <p:txEl>
                                              <p:pRg st="3" end="3"/>
                                            </p:txEl>
                                          </p:spTgt>
                                        </p:tgtEl>
                                        <p:attrNameLst>
                                          <p:attrName>ppt_x</p:attrName>
                                        </p:attrNameLst>
                                      </p:cBhvr>
                                      <p:tavLst>
                                        <p:tav tm="0">
                                          <p:val>
                                            <p:strVal val="#ppt_x"/>
                                          </p:val>
                                        </p:tav>
                                        <p:tav tm="100000">
                                          <p:val>
                                            <p:strVal val="#ppt_x"/>
                                          </p:val>
                                        </p:tav>
                                      </p:tavLst>
                                    </p:anim>
                                    <p:anim calcmode="lin" valueType="num">
                                      <p:cBhvr additive="repl">
                                        <p:cTn id="199" dur="1000" fill="hold"/>
                                        <p:tgtEl>
                                          <p:spTgt spid="14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Script </a:t>
            </a:r>
            <a:r>
              <a:rPr b="0" lang="en-US" sz="3600" spc="-1" strike="noStrike" u="sng">
                <a:solidFill>
                  <a:srgbClr val="ffae3e"/>
                </a:solidFill>
                <a:uFillTx/>
                <a:latin typeface="Trebuchet MS"/>
                <a:hlinkClick r:id="rId2"/>
              </a:rPr>
              <a:t>Interpreters</a:t>
            </a:r>
            <a:endParaRPr b="0" lang="en-US" sz="3600" spc="-1" strike="noStrike">
              <a:solidFill>
                <a:srgbClr val="ffffff"/>
              </a:solidFill>
              <a:latin typeface="Trebuchet MS"/>
            </a:endParaRPr>
          </a:p>
        </p:txBody>
      </p:sp>
      <p:sp>
        <p:nvSpPr>
          <p:cNvPr id="147"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bash shell is not the only shell used to run scripts, others include: </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The c shell(csh)</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Sed </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Awk</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Etc..</a:t>
            </a:r>
            <a:endParaRPr b="0" lang="en-US" sz="2000" spc="-1" strike="noStrike">
              <a:solidFill>
                <a:srgbClr val="ffffff"/>
              </a:solidFill>
              <a:latin typeface="Trebuchet MS"/>
            </a:endParaRPr>
          </a:p>
        </p:txBody>
      </p:sp>
    </p:spTree>
  </p:cSld>
  <p:timing>
    <p:tnLst>
      <p:par>
        <p:cTn id="200" dur="indefinite" restart="never" nodeType="tmRoot">
          <p:childTnLst>
            <p:seq>
              <p:cTn id="201" dur="indefinite" nodeType="mainSeq">
                <p:childTnLst>
                  <p:par>
                    <p:cTn id="202" fill="hold">
                      <p:stCondLst>
                        <p:cond delay="indefinite"/>
                      </p:stCondLst>
                      <p:childTnLst>
                        <p:par>
                          <p:cTn id="203" fill="hold">
                            <p:stCondLst>
                              <p:cond delay="0"/>
                            </p:stCondLst>
                            <p:childTnLst>
                              <p:par>
                                <p:cTn id="204" nodeType="clickEffect" fill="hold" presetClass="entr" presetID="42">
                                  <p:stCondLst>
                                    <p:cond delay="0"/>
                                  </p:stCondLst>
                                  <p:childTnLst>
                                    <p:set>
                                      <p:cBhvr>
                                        <p:cTn id="205" dur="1" fill="hold">
                                          <p:stCondLst>
                                            <p:cond delay="0"/>
                                          </p:stCondLst>
                                        </p:cTn>
                                        <p:tgtEl>
                                          <p:spTgt spid="147">
                                            <p:txEl>
                                              <p:pRg st="0" end="0"/>
                                            </p:txEl>
                                          </p:spTgt>
                                        </p:tgtEl>
                                        <p:attrNameLst>
                                          <p:attrName>style.visibility</p:attrName>
                                        </p:attrNameLst>
                                      </p:cBhvr>
                                      <p:to>
                                        <p:strVal val="visible"/>
                                      </p:to>
                                    </p:set>
                                    <p:animEffect filter="fade" transition="in">
                                      <p:cBhvr additive="repl">
                                        <p:cTn id="206" dur="1000"/>
                                        <p:tgtEl>
                                          <p:spTgt spid="147">
                                            <p:txEl>
                                              <p:pRg st="0" end="0"/>
                                            </p:txEl>
                                          </p:spTgt>
                                        </p:tgtEl>
                                      </p:cBhvr>
                                    </p:animEffect>
                                    <p:anim calcmode="lin" valueType="num">
                                      <p:cBhvr additive="repl">
                                        <p:cTn id="207" dur="1000" fill="hold"/>
                                        <p:tgtEl>
                                          <p:spTgt spid="147">
                                            <p:txEl>
                                              <p:pRg st="0" end="0"/>
                                            </p:txEl>
                                          </p:spTgt>
                                        </p:tgtEl>
                                        <p:attrNameLst>
                                          <p:attrName>ppt_x</p:attrName>
                                        </p:attrNameLst>
                                      </p:cBhvr>
                                      <p:tavLst>
                                        <p:tav tm="0">
                                          <p:val>
                                            <p:strVal val="#ppt_x"/>
                                          </p:val>
                                        </p:tav>
                                        <p:tav tm="100000">
                                          <p:val>
                                            <p:strVal val="#ppt_x"/>
                                          </p:val>
                                        </p:tav>
                                      </p:tavLst>
                                    </p:anim>
                                    <p:anim calcmode="lin" valueType="num">
                                      <p:cBhvr additive="repl">
                                        <p:cTn id="208" dur="1000" fill="hold"/>
                                        <p:tgtEl>
                                          <p:spTgt spid="147">
                                            <p:txEl>
                                              <p:pRg st="0" end="0"/>
                                            </p:txEl>
                                          </p:spTgt>
                                        </p:tgtEl>
                                        <p:attrNameLst>
                                          <p:attrName>ppt_y</p:attrName>
                                        </p:attrNameLst>
                                      </p:cBhvr>
                                      <p:tavLst>
                                        <p:tav tm="0">
                                          <p:val>
                                            <p:strVal val="#ppt_y+.1"/>
                                          </p:val>
                                        </p:tav>
                                        <p:tav tm="100000">
                                          <p:val>
                                            <p:strVal val="#ppt_y"/>
                                          </p:val>
                                        </p:tav>
                                      </p:tavLst>
                                    </p:anim>
                                  </p:childTnLst>
                                </p:cTn>
                              </p:par>
                              <p:par>
                                <p:cTn id="209" nodeType="withEffect" fill="hold" presetClass="entr" presetID="42">
                                  <p:stCondLst>
                                    <p:cond delay="0"/>
                                  </p:stCondLst>
                                  <p:childTnLst>
                                    <p:set>
                                      <p:cBhvr>
                                        <p:cTn id="210" dur="1" fill="hold">
                                          <p:stCondLst>
                                            <p:cond delay="0"/>
                                          </p:stCondLst>
                                        </p:cTn>
                                        <p:tgtEl>
                                          <p:spTgt spid="147">
                                            <p:txEl>
                                              <p:pRg st="1" end="1"/>
                                            </p:txEl>
                                          </p:spTgt>
                                        </p:tgtEl>
                                        <p:attrNameLst>
                                          <p:attrName>style.visibility</p:attrName>
                                        </p:attrNameLst>
                                      </p:cBhvr>
                                      <p:to>
                                        <p:strVal val="visible"/>
                                      </p:to>
                                    </p:set>
                                    <p:animEffect filter="fade" transition="in">
                                      <p:cBhvr additive="repl">
                                        <p:cTn id="211" dur="1000"/>
                                        <p:tgtEl>
                                          <p:spTgt spid="147">
                                            <p:txEl>
                                              <p:pRg st="1" end="1"/>
                                            </p:txEl>
                                          </p:spTgt>
                                        </p:tgtEl>
                                      </p:cBhvr>
                                    </p:animEffect>
                                    <p:anim calcmode="lin" valueType="num">
                                      <p:cBhvr additive="repl">
                                        <p:cTn id="212" dur="1000" fill="hold"/>
                                        <p:tgtEl>
                                          <p:spTgt spid="147">
                                            <p:txEl>
                                              <p:pRg st="1" end="1"/>
                                            </p:txEl>
                                          </p:spTgt>
                                        </p:tgtEl>
                                        <p:attrNameLst>
                                          <p:attrName>ppt_x</p:attrName>
                                        </p:attrNameLst>
                                      </p:cBhvr>
                                      <p:tavLst>
                                        <p:tav tm="0">
                                          <p:val>
                                            <p:strVal val="#ppt_x"/>
                                          </p:val>
                                        </p:tav>
                                        <p:tav tm="100000">
                                          <p:val>
                                            <p:strVal val="#ppt_x"/>
                                          </p:val>
                                        </p:tav>
                                      </p:tavLst>
                                    </p:anim>
                                    <p:anim calcmode="lin" valueType="num">
                                      <p:cBhvr additive="repl">
                                        <p:cTn id="213" dur="1000" fill="hold"/>
                                        <p:tgtEl>
                                          <p:spTgt spid="147">
                                            <p:txEl>
                                              <p:pRg st="1" end="1"/>
                                            </p:txEl>
                                          </p:spTgt>
                                        </p:tgtEl>
                                        <p:attrNameLst>
                                          <p:attrName>ppt_y</p:attrName>
                                        </p:attrNameLst>
                                      </p:cBhvr>
                                      <p:tavLst>
                                        <p:tav tm="0">
                                          <p:val>
                                            <p:strVal val="#ppt_y+.1"/>
                                          </p:val>
                                        </p:tav>
                                        <p:tav tm="100000">
                                          <p:val>
                                            <p:strVal val="#ppt_y"/>
                                          </p:val>
                                        </p:tav>
                                      </p:tavLst>
                                    </p:anim>
                                  </p:childTnLst>
                                </p:cTn>
                              </p:par>
                              <p:par>
                                <p:cTn id="214" nodeType="withEffect" fill="hold" presetClass="entr" presetID="42">
                                  <p:stCondLst>
                                    <p:cond delay="0"/>
                                  </p:stCondLst>
                                  <p:childTnLst>
                                    <p:set>
                                      <p:cBhvr>
                                        <p:cTn id="215" dur="1" fill="hold">
                                          <p:stCondLst>
                                            <p:cond delay="0"/>
                                          </p:stCondLst>
                                        </p:cTn>
                                        <p:tgtEl>
                                          <p:spTgt spid="147">
                                            <p:txEl>
                                              <p:pRg st="2" end="2"/>
                                            </p:txEl>
                                          </p:spTgt>
                                        </p:tgtEl>
                                        <p:attrNameLst>
                                          <p:attrName>style.visibility</p:attrName>
                                        </p:attrNameLst>
                                      </p:cBhvr>
                                      <p:to>
                                        <p:strVal val="visible"/>
                                      </p:to>
                                    </p:set>
                                    <p:animEffect filter="fade" transition="in">
                                      <p:cBhvr additive="repl">
                                        <p:cTn id="216" dur="1000"/>
                                        <p:tgtEl>
                                          <p:spTgt spid="147">
                                            <p:txEl>
                                              <p:pRg st="2" end="2"/>
                                            </p:txEl>
                                          </p:spTgt>
                                        </p:tgtEl>
                                      </p:cBhvr>
                                    </p:animEffect>
                                    <p:anim calcmode="lin" valueType="num">
                                      <p:cBhvr additive="repl">
                                        <p:cTn id="217" dur="10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repl">
                                        <p:cTn id="218" dur="1000" fill="hold"/>
                                        <p:tgtEl>
                                          <p:spTgt spid="147">
                                            <p:txEl>
                                              <p:pRg st="2" end="2"/>
                                            </p:txEl>
                                          </p:spTgt>
                                        </p:tgtEl>
                                        <p:attrNameLst>
                                          <p:attrName>ppt_y</p:attrName>
                                        </p:attrNameLst>
                                      </p:cBhvr>
                                      <p:tavLst>
                                        <p:tav tm="0">
                                          <p:val>
                                            <p:strVal val="#ppt_y+.1"/>
                                          </p:val>
                                        </p:tav>
                                        <p:tav tm="100000">
                                          <p:val>
                                            <p:strVal val="#ppt_y"/>
                                          </p:val>
                                        </p:tav>
                                      </p:tavLst>
                                    </p:anim>
                                  </p:childTnLst>
                                </p:cTn>
                              </p:par>
                              <p:par>
                                <p:cTn id="219" nodeType="withEffect" fill="hold" presetClass="entr" presetID="42">
                                  <p:stCondLst>
                                    <p:cond delay="0"/>
                                  </p:stCondLst>
                                  <p:childTnLst>
                                    <p:set>
                                      <p:cBhvr>
                                        <p:cTn id="220" dur="1" fill="hold">
                                          <p:stCondLst>
                                            <p:cond delay="0"/>
                                          </p:stCondLst>
                                        </p:cTn>
                                        <p:tgtEl>
                                          <p:spTgt spid="147">
                                            <p:txEl>
                                              <p:pRg st="3" end="3"/>
                                            </p:txEl>
                                          </p:spTgt>
                                        </p:tgtEl>
                                        <p:attrNameLst>
                                          <p:attrName>style.visibility</p:attrName>
                                        </p:attrNameLst>
                                      </p:cBhvr>
                                      <p:to>
                                        <p:strVal val="visible"/>
                                      </p:to>
                                    </p:set>
                                    <p:animEffect filter="fade" transition="in">
                                      <p:cBhvr additive="repl">
                                        <p:cTn id="221" dur="1000"/>
                                        <p:tgtEl>
                                          <p:spTgt spid="147">
                                            <p:txEl>
                                              <p:pRg st="3" end="3"/>
                                            </p:txEl>
                                          </p:spTgt>
                                        </p:tgtEl>
                                      </p:cBhvr>
                                    </p:animEffect>
                                    <p:anim calcmode="lin" valueType="num">
                                      <p:cBhvr additive="repl">
                                        <p:cTn id="222" dur="1000" fill="hold"/>
                                        <p:tgtEl>
                                          <p:spTgt spid="147">
                                            <p:txEl>
                                              <p:pRg st="3" end="3"/>
                                            </p:txEl>
                                          </p:spTgt>
                                        </p:tgtEl>
                                        <p:attrNameLst>
                                          <p:attrName>ppt_x</p:attrName>
                                        </p:attrNameLst>
                                      </p:cBhvr>
                                      <p:tavLst>
                                        <p:tav tm="0">
                                          <p:val>
                                            <p:strVal val="#ppt_x"/>
                                          </p:val>
                                        </p:tav>
                                        <p:tav tm="100000">
                                          <p:val>
                                            <p:strVal val="#ppt_x"/>
                                          </p:val>
                                        </p:tav>
                                      </p:tavLst>
                                    </p:anim>
                                    <p:anim calcmode="lin" valueType="num">
                                      <p:cBhvr additive="repl">
                                        <p:cTn id="223" dur="1000" fill="hold"/>
                                        <p:tgtEl>
                                          <p:spTgt spid="147">
                                            <p:txEl>
                                              <p:pRg st="3" end="3"/>
                                            </p:txEl>
                                          </p:spTgt>
                                        </p:tgtEl>
                                        <p:attrNameLst>
                                          <p:attrName>ppt_y</p:attrName>
                                        </p:attrNameLst>
                                      </p:cBhvr>
                                      <p:tavLst>
                                        <p:tav tm="0">
                                          <p:val>
                                            <p:strVal val="#ppt_y+.1"/>
                                          </p:val>
                                        </p:tav>
                                        <p:tav tm="100000">
                                          <p:val>
                                            <p:strVal val="#ppt_y"/>
                                          </p:val>
                                        </p:tav>
                                      </p:tavLst>
                                    </p:anim>
                                  </p:childTnLst>
                                </p:cTn>
                              </p:par>
                              <p:par>
                                <p:cTn id="224" nodeType="withEffect" fill="hold" presetClass="entr" presetID="42">
                                  <p:stCondLst>
                                    <p:cond delay="0"/>
                                  </p:stCondLst>
                                  <p:childTnLst>
                                    <p:set>
                                      <p:cBhvr>
                                        <p:cTn id="225" dur="1" fill="hold">
                                          <p:stCondLst>
                                            <p:cond delay="0"/>
                                          </p:stCondLst>
                                        </p:cTn>
                                        <p:tgtEl>
                                          <p:spTgt spid="147">
                                            <p:txEl>
                                              <p:pRg st="4" end="4"/>
                                            </p:txEl>
                                          </p:spTgt>
                                        </p:tgtEl>
                                        <p:attrNameLst>
                                          <p:attrName>style.visibility</p:attrName>
                                        </p:attrNameLst>
                                      </p:cBhvr>
                                      <p:to>
                                        <p:strVal val="visible"/>
                                      </p:to>
                                    </p:set>
                                    <p:animEffect filter="fade" transition="in">
                                      <p:cBhvr additive="repl">
                                        <p:cTn id="226" dur="1000"/>
                                        <p:tgtEl>
                                          <p:spTgt spid="147">
                                            <p:txEl>
                                              <p:pRg st="4" end="4"/>
                                            </p:txEl>
                                          </p:spTgt>
                                        </p:tgtEl>
                                      </p:cBhvr>
                                    </p:animEffect>
                                    <p:anim calcmode="lin" valueType="num">
                                      <p:cBhvr additive="repl">
                                        <p:cTn id="227" dur="10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repl">
                                        <p:cTn id="228" dur="1000" fill="hold"/>
                                        <p:tgtEl>
                                          <p:spTgt spid="1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Script </a:t>
            </a:r>
            <a:r>
              <a:rPr b="0" lang="en-US" sz="3600" spc="-1" strike="noStrike" u="sng">
                <a:solidFill>
                  <a:srgbClr val="ffae3e"/>
                </a:solidFill>
                <a:uFillTx/>
                <a:latin typeface="Trebuchet MS"/>
                <a:hlinkClick r:id="rId2"/>
              </a:rPr>
              <a:t>Interpreters</a:t>
            </a:r>
            <a:r>
              <a:rPr b="0" lang="en-US" sz="3600" spc="-1" strike="noStrike" u="sng">
                <a:solidFill>
                  <a:srgbClr val="ffffff"/>
                </a:solidFill>
                <a:uFillTx/>
                <a:latin typeface="Trebuchet MS"/>
              </a:rPr>
              <a:t>(cont.)</a:t>
            </a:r>
            <a:endParaRPr b="0" lang="en-US" sz="3600" spc="-1" strike="noStrike">
              <a:solidFill>
                <a:srgbClr val="ffffff"/>
              </a:solidFill>
              <a:latin typeface="Trebuchet MS"/>
            </a:endParaRPr>
          </a:p>
        </p:txBody>
      </p:sp>
      <p:sp>
        <p:nvSpPr>
          <p:cNvPr id="149"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When you type in the name of a script on the command-line, the following actions are taken by your shell.</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1.The file is located and opened.</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2. The first few lines are examined to determine what type of executable it is (binary or script)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3. If it is a script(and no interpreter is specified), the shell attempts to interpret and run the script.</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may be that your login shell is the C shell, and the script you are trying to run was written for the bash shell (or vice versa).</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is also possible the script could be a python script. </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marL="457200">
              <a:lnSpc>
                <a:spcPct val="90000"/>
              </a:lnSpc>
              <a:spcBef>
                <a:spcPts val="499"/>
              </a:spcBef>
            </a:pPr>
            <a:endParaRPr b="0" lang="en-US" sz="2400" spc="-1" strike="noStrike">
              <a:solidFill>
                <a:srgbClr val="ffffff"/>
              </a:solidFill>
              <a:latin typeface="Trebuchet MS"/>
            </a:endParaRPr>
          </a:p>
        </p:txBody>
      </p:sp>
    </p:spTree>
  </p:cSld>
  <p:timing>
    <p:tnLst>
      <p:par>
        <p:cTn id="229" dur="indefinite" restart="never" nodeType="tmRoot">
          <p:childTnLst>
            <p:seq>
              <p:cTn id="230" dur="indefinite" nodeType="mainSeq">
                <p:childTnLst>
                  <p:par>
                    <p:cTn id="231" fill="hold">
                      <p:stCondLst>
                        <p:cond delay="indefinite"/>
                      </p:stCondLst>
                      <p:childTnLst>
                        <p:par>
                          <p:cTn id="232" fill="hold">
                            <p:stCondLst>
                              <p:cond delay="0"/>
                            </p:stCondLst>
                            <p:childTnLst>
                              <p:par>
                                <p:cTn id="233" nodeType="clickEffect" fill="hold" presetClass="entr" presetID="42">
                                  <p:stCondLst>
                                    <p:cond delay="0"/>
                                  </p:stCondLst>
                                  <p:childTnLst>
                                    <p:set>
                                      <p:cBhvr>
                                        <p:cTn id="234" dur="1" fill="hold">
                                          <p:stCondLst>
                                            <p:cond delay="0"/>
                                          </p:stCondLst>
                                        </p:cTn>
                                        <p:tgtEl>
                                          <p:spTgt spid="149">
                                            <p:txEl>
                                              <p:pRg st="0" end="0"/>
                                            </p:txEl>
                                          </p:spTgt>
                                        </p:tgtEl>
                                        <p:attrNameLst>
                                          <p:attrName>style.visibility</p:attrName>
                                        </p:attrNameLst>
                                      </p:cBhvr>
                                      <p:to>
                                        <p:strVal val="visible"/>
                                      </p:to>
                                    </p:set>
                                    <p:animEffect filter="fade" transition="in">
                                      <p:cBhvr additive="repl">
                                        <p:cTn id="235" dur="1000"/>
                                        <p:tgtEl>
                                          <p:spTgt spid="149">
                                            <p:txEl>
                                              <p:pRg st="0" end="0"/>
                                            </p:txEl>
                                          </p:spTgt>
                                        </p:tgtEl>
                                      </p:cBhvr>
                                    </p:animEffect>
                                    <p:anim calcmode="lin" valueType="num">
                                      <p:cBhvr additive="repl">
                                        <p:cTn id="236" dur="1000" fill="hold"/>
                                        <p:tgtEl>
                                          <p:spTgt spid="149">
                                            <p:txEl>
                                              <p:pRg st="0" end="0"/>
                                            </p:txEl>
                                          </p:spTgt>
                                        </p:tgtEl>
                                        <p:attrNameLst>
                                          <p:attrName>ppt_x</p:attrName>
                                        </p:attrNameLst>
                                      </p:cBhvr>
                                      <p:tavLst>
                                        <p:tav tm="0">
                                          <p:val>
                                            <p:strVal val="#ppt_x"/>
                                          </p:val>
                                        </p:tav>
                                        <p:tav tm="100000">
                                          <p:val>
                                            <p:strVal val="#ppt_x"/>
                                          </p:val>
                                        </p:tav>
                                      </p:tavLst>
                                    </p:anim>
                                    <p:anim calcmode="lin" valueType="num">
                                      <p:cBhvr additive="repl">
                                        <p:cTn id="237" dur="1000" fill="hold"/>
                                        <p:tgtEl>
                                          <p:spTgt spid="149">
                                            <p:txEl>
                                              <p:pRg st="0" end="0"/>
                                            </p:txEl>
                                          </p:spTgt>
                                        </p:tgtEl>
                                        <p:attrNameLst>
                                          <p:attrName>ppt_y</p:attrName>
                                        </p:attrNameLst>
                                      </p:cBhvr>
                                      <p:tavLst>
                                        <p:tav tm="0">
                                          <p:val>
                                            <p:strVal val="#ppt_y+.1"/>
                                          </p:val>
                                        </p:tav>
                                        <p:tav tm="100000">
                                          <p:val>
                                            <p:strVal val="#ppt_y"/>
                                          </p:val>
                                        </p:tav>
                                      </p:tavLst>
                                    </p:anim>
                                  </p:childTnLst>
                                </p:cTn>
                              </p:par>
                              <p:par>
                                <p:cTn id="238" nodeType="withEffect" fill="hold" presetClass="entr" presetID="42">
                                  <p:stCondLst>
                                    <p:cond delay="0"/>
                                  </p:stCondLst>
                                  <p:childTnLst>
                                    <p:set>
                                      <p:cBhvr>
                                        <p:cTn id="239" dur="1" fill="hold">
                                          <p:stCondLst>
                                            <p:cond delay="0"/>
                                          </p:stCondLst>
                                        </p:cTn>
                                        <p:tgtEl>
                                          <p:spTgt spid="149">
                                            <p:txEl>
                                              <p:pRg st="1" end="1"/>
                                            </p:txEl>
                                          </p:spTgt>
                                        </p:tgtEl>
                                        <p:attrNameLst>
                                          <p:attrName>style.visibility</p:attrName>
                                        </p:attrNameLst>
                                      </p:cBhvr>
                                      <p:to>
                                        <p:strVal val="visible"/>
                                      </p:to>
                                    </p:set>
                                    <p:animEffect filter="fade" transition="in">
                                      <p:cBhvr additive="repl">
                                        <p:cTn id="240" dur="1000"/>
                                        <p:tgtEl>
                                          <p:spTgt spid="149">
                                            <p:txEl>
                                              <p:pRg st="1" end="1"/>
                                            </p:txEl>
                                          </p:spTgt>
                                        </p:tgtEl>
                                      </p:cBhvr>
                                    </p:animEffect>
                                    <p:anim calcmode="lin" valueType="num">
                                      <p:cBhvr additive="repl">
                                        <p:cTn id="241" dur="1000" fill="hold"/>
                                        <p:tgtEl>
                                          <p:spTgt spid="149">
                                            <p:txEl>
                                              <p:pRg st="1" end="1"/>
                                            </p:txEl>
                                          </p:spTgt>
                                        </p:tgtEl>
                                        <p:attrNameLst>
                                          <p:attrName>ppt_x</p:attrName>
                                        </p:attrNameLst>
                                      </p:cBhvr>
                                      <p:tavLst>
                                        <p:tav tm="0">
                                          <p:val>
                                            <p:strVal val="#ppt_x"/>
                                          </p:val>
                                        </p:tav>
                                        <p:tav tm="100000">
                                          <p:val>
                                            <p:strVal val="#ppt_x"/>
                                          </p:val>
                                        </p:tav>
                                      </p:tavLst>
                                    </p:anim>
                                    <p:anim calcmode="lin" valueType="num">
                                      <p:cBhvr additive="repl">
                                        <p:cTn id="242" dur="1000" fill="hold"/>
                                        <p:tgtEl>
                                          <p:spTgt spid="149">
                                            <p:txEl>
                                              <p:pRg st="1" end="1"/>
                                            </p:txEl>
                                          </p:spTgt>
                                        </p:tgtEl>
                                        <p:attrNameLst>
                                          <p:attrName>ppt_y</p:attrName>
                                        </p:attrNameLst>
                                      </p:cBhvr>
                                      <p:tavLst>
                                        <p:tav tm="0">
                                          <p:val>
                                            <p:strVal val="#ppt_y+.1"/>
                                          </p:val>
                                        </p:tav>
                                        <p:tav tm="100000">
                                          <p:val>
                                            <p:strVal val="#ppt_y"/>
                                          </p:val>
                                        </p:tav>
                                      </p:tavLst>
                                    </p:anim>
                                  </p:childTnLst>
                                </p:cTn>
                              </p:par>
                              <p:par>
                                <p:cTn id="243" nodeType="withEffect" fill="hold" presetClass="entr" presetID="42">
                                  <p:stCondLst>
                                    <p:cond delay="0"/>
                                  </p:stCondLst>
                                  <p:childTnLst>
                                    <p:set>
                                      <p:cBhvr>
                                        <p:cTn id="244" dur="1" fill="hold">
                                          <p:stCondLst>
                                            <p:cond delay="0"/>
                                          </p:stCondLst>
                                        </p:cTn>
                                        <p:tgtEl>
                                          <p:spTgt spid="149">
                                            <p:txEl>
                                              <p:pRg st="2" end="2"/>
                                            </p:txEl>
                                          </p:spTgt>
                                        </p:tgtEl>
                                        <p:attrNameLst>
                                          <p:attrName>style.visibility</p:attrName>
                                        </p:attrNameLst>
                                      </p:cBhvr>
                                      <p:to>
                                        <p:strVal val="visible"/>
                                      </p:to>
                                    </p:set>
                                    <p:animEffect filter="fade" transition="in">
                                      <p:cBhvr additive="repl">
                                        <p:cTn id="245" dur="1000"/>
                                        <p:tgtEl>
                                          <p:spTgt spid="149">
                                            <p:txEl>
                                              <p:pRg st="2" end="2"/>
                                            </p:txEl>
                                          </p:spTgt>
                                        </p:tgtEl>
                                      </p:cBhvr>
                                    </p:animEffect>
                                    <p:anim calcmode="lin" valueType="num">
                                      <p:cBhvr additive="repl">
                                        <p:cTn id="246" dur="1000" fill="hold"/>
                                        <p:tgtEl>
                                          <p:spTgt spid="149">
                                            <p:txEl>
                                              <p:pRg st="2" end="2"/>
                                            </p:txEl>
                                          </p:spTgt>
                                        </p:tgtEl>
                                        <p:attrNameLst>
                                          <p:attrName>ppt_x</p:attrName>
                                        </p:attrNameLst>
                                      </p:cBhvr>
                                      <p:tavLst>
                                        <p:tav tm="0">
                                          <p:val>
                                            <p:strVal val="#ppt_x"/>
                                          </p:val>
                                        </p:tav>
                                        <p:tav tm="100000">
                                          <p:val>
                                            <p:strVal val="#ppt_x"/>
                                          </p:val>
                                        </p:tav>
                                      </p:tavLst>
                                    </p:anim>
                                    <p:anim calcmode="lin" valueType="num">
                                      <p:cBhvr additive="repl">
                                        <p:cTn id="247" dur="1000" fill="hold"/>
                                        <p:tgtEl>
                                          <p:spTgt spid="149">
                                            <p:txEl>
                                              <p:pRg st="2" end="2"/>
                                            </p:txEl>
                                          </p:spTgt>
                                        </p:tgtEl>
                                        <p:attrNameLst>
                                          <p:attrName>ppt_y</p:attrName>
                                        </p:attrNameLst>
                                      </p:cBhvr>
                                      <p:tavLst>
                                        <p:tav tm="0">
                                          <p:val>
                                            <p:strVal val="#ppt_y+.1"/>
                                          </p:val>
                                        </p:tav>
                                        <p:tav tm="100000">
                                          <p:val>
                                            <p:strVal val="#ppt_y"/>
                                          </p:val>
                                        </p:tav>
                                      </p:tavLst>
                                    </p:anim>
                                  </p:childTnLst>
                                </p:cTn>
                              </p:par>
                              <p:par>
                                <p:cTn id="248" nodeType="withEffect" fill="hold" presetClass="entr" presetID="42">
                                  <p:stCondLst>
                                    <p:cond delay="0"/>
                                  </p:stCondLst>
                                  <p:childTnLst>
                                    <p:set>
                                      <p:cBhvr>
                                        <p:cTn id="249" dur="1" fill="hold">
                                          <p:stCondLst>
                                            <p:cond delay="0"/>
                                          </p:stCondLst>
                                        </p:cTn>
                                        <p:tgtEl>
                                          <p:spTgt spid="149">
                                            <p:txEl>
                                              <p:pRg st="3" end="3"/>
                                            </p:txEl>
                                          </p:spTgt>
                                        </p:tgtEl>
                                        <p:attrNameLst>
                                          <p:attrName>style.visibility</p:attrName>
                                        </p:attrNameLst>
                                      </p:cBhvr>
                                      <p:to>
                                        <p:strVal val="visible"/>
                                      </p:to>
                                    </p:set>
                                    <p:animEffect filter="fade" transition="in">
                                      <p:cBhvr additive="repl">
                                        <p:cTn id="250" dur="1000"/>
                                        <p:tgtEl>
                                          <p:spTgt spid="149">
                                            <p:txEl>
                                              <p:pRg st="3" end="3"/>
                                            </p:txEl>
                                          </p:spTgt>
                                        </p:tgtEl>
                                      </p:cBhvr>
                                    </p:animEffect>
                                    <p:anim calcmode="lin" valueType="num">
                                      <p:cBhvr additive="repl">
                                        <p:cTn id="251" dur="1000" fill="hold"/>
                                        <p:tgtEl>
                                          <p:spTgt spid="149">
                                            <p:txEl>
                                              <p:pRg st="3" end="3"/>
                                            </p:txEl>
                                          </p:spTgt>
                                        </p:tgtEl>
                                        <p:attrNameLst>
                                          <p:attrName>ppt_x</p:attrName>
                                        </p:attrNameLst>
                                      </p:cBhvr>
                                      <p:tavLst>
                                        <p:tav tm="0">
                                          <p:val>
                                            <p:strVal val="#ppt_x"/>
                                          </p:val>
                                        </p:tav>
                                        <p:tav tm="100000">
                                          <p:val>
                                            <p:strVal val="#ppt_x"/>
                                          </p:val>
                                        </p:tav>
                                      </p:tavLst>
                                    </p:anim>
                                    <p:anim calcmode="lin" valueType="num">
                                      <p:cBhvr additive="repl">
                                        <p:cTn id="252" dur="1000" fill="hold"/>
                                        <p:tgtEl>
                                          <p:spTgt spid="14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42">
                                  <p:stCondLst>
                                    <p:cond delay="0"/>
                                  </p:stCondLst>
                                  <p:childTnLst>
                                    <p:set>
                                      <p:cBhvr>
                                        <p:cTn id="256" dur="1" fill="hold">
                                          <p:stCondLst>
                                            <p:cond delay="0"/>
                                          </p:stCondLst>
                                        </p:cTn>
                                        <p:tgtEl>
                                          <p:spTgt spid="149">
                                            <p:txEl>
                                              <p:pRg st="4" end="4"/>
                                            </p:txEl>
                                          </p:spTgt>
                                        </p:tgtEl>
                                        <p:attrNameLst>
                                          <p:attrName>style.visibility</p:attrName>
                                        </p:attrNameLst>
                                      </p:cBhvr>
                                      <p:to>
                                        <p:strVal val="visible"/>
                                      </p:to>
                                    </p:set>
                                    <p:animEffect filter="fade" transition="in">
                                      <p:cBhvr additive="repl">
                                        <p:cTn id="257" dur="1000"/>
                                        <p:tgtEl>
                                          <p:spTgt spid="149">
                                            <p:txEl>
                                              <p:pRg st="4" end="4"/>
                                            </p:txEl>
                                          </p:spTgt>
                                        </p:tgtEl>
                                      </p:cBhvr>
                                    </p:animEffect>
                                    <p:anim calcmode="lin" valueType="num">
                                      <p:cBhvr additive="repl">
                                        <p:cTn id="258" dur="1000" fill="hold"/>
                                        <p:tgtEl>
                                          <p:spTgt spid="149">
                                            <p:txEl>
                                              <p:pRg st="4" end="4"/>
                                            </p:txEl>
                                          </p:spTgt>
                                        </p:tgtEl>
                                        <p:attrNameLst>
                                          <p:attrName>ppt_x</p:attrName>
                                        </p:attrNameLst>
                                      </p:cBhvr>
                                      <p:tavLst>
                                        <p:tav tm="0">
                                          <p:val>
                                            <p:strVal val="#ppt_x"/>
                                          </p:val>
                                        </p:tav>
                                        <p:tav tm="100000">
                                          <p:val>
                                            <p:strVal val="#ppt_x"/>
                                          </p:val>
                                        </p:tav>
                                      </p:tavLst>
                                    </p:anim>
                                    <p:anim calcmode="lin" valueType="num">
                                      <p:cBhvr additive="repl">
                                        <p:cTn id="259" dur="1000" fill="hold"/>
                                        <p:tgtEl>
                                          <p:spTgt spid="14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nodeType="clickEffect" fill="hold" presetClass="entr" presetID="42">
                                  <p:stCondLst>
                                    <p:cond delay="0"/>
                                  </p:stCondLst>
                                  <p:childTnLst>
                                    <p:set>
                                      <p:cBhvr>
                                        <p:cTn id="263" dur="1" fill="hold">
                                          <p:stCondLst>
                                            <p:cond delay="0"/>
                                          </p:stCondLst>
                                        </p:cTn>
                                        <p:tgtEl>
                                          <p:spTgt spid="149">
                                            <p:txEl>
                                              <p:pRg st="5" end="5"/>
                                            </p:txEl>
                                          </p:spTgt>
                                        </p:tgtEl>
                                        <p:attrNameLst>
                                          <p:attrName>style.visibility</p:attrName>
                                        </p:attrNameLst>
                                      </p:cBhvr>
                                      <p:to>
                                        <p:strVal val="visible"/>
                                      </p:to>
                                    </p:set>
                                    <p:animEffect filter="fade" transition="in">
                                      <p:cBhvr additive="repl">
                                        <p:cTn id="264" dur="1000"/>
                                        <p:tgtEl>
                                          <p:spTgt spid="149">
                                            <p:txEl>
                                              <p:pRg st="5" end="5"/>
                                            </p:txEl>
                                          </p:spTgt>
                                        </p:tgtEl>
                                      </p:cBhvr>
                                    </p:animEffect>
                                    <p:anim calcmode="lin" valueType="num">
                                      <p:cBhvr additive="repl">
                                        <p:cTn id="265" dur="1000" fill="hold"/>
                                        <p:tgtEl>
                                          <p:spTgt spid="149">
                                            <p:txEl>
                                              <p:pRg st="5" end="5"/>
                                            </p:txEl>
                                          </p:spTgt>
                                        </p:tgtEl>
                                        <p:attrNameLst>
                                          <p:attrName>ppt_x</p:attrName>
                                        </p:attrNameLst>
                                      </p:cBhvr>
                                      <p:tavLst>
                                        <p:tav tm="0">
                                          <p:val>
                                            <p:strVal val="#ppt_x"/>
                                          </p:val>
                                        </p:tav>
                                        <p:tav tm="100000">
                                          <p:val>
                                            <p:strVal val="#ppt_x"/>
                                          </p:val>
                                        </p:tav>
                                      </p:tavLst>
                                    </p:anim>
                                    <p:anim calcmode="lin" valueType="num">
                                      <p:cBhvr additive="repl">
                                        <p:cTn id="266" dur="1000" fill="hold"/>
                                        <p:tgtEl>
                                          <p:spTgt spid="14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T</a:t>
            </a:r>
            <a:r>
              <a:rPr b="0" lang="en-US" sz="3600" spc="-1" strike="noStrike" u="sng">
                <a:solidFill>
                  <a:srgbClr val="ffae3e"/>
                </a:solidFill>
                <a:uFillTx/>
                <a:latin typeface="Trebuchet MS"/>
                <a:hlinkClick r:id="rId2"/>
              </a:rPr>
              <a:t>his Course is for:</a:t>
            </a:r>
            <a:endParaRPr b="0" lang="en-US" sz="3600" spc="-1" strike="noStrike">
              <a:solidFill>
                <a:srgbClr val="ffffff"/>
              </a:solidFill>
              <a:latin typeface="Trebuchet MS"/>
            </a:endParaRPr>
          </a:p>
        </p:txBody>
      </p:sp>
      <p:sp>
        <p:nvSpPr>
          <p:cNvPr id="97" name="TextShape 2"/>
          <p:cNvSpPr txBox="1"/>
          <p:nvPr/>
        </p:nvSpPr>
        <p:spPr>
          <a:xfrm>
            <a:off x="680400" y="2336760"/>
            <a:ext cx="9613440" cy="3598920"/>
          </a:xfrm>
          <a:prstGeom prst="rect">
            <a:avLst/>
          </a:prstGeom>
          <a:noFill/>
          <a:ln>
            <a:noFill/>
          </a:ln>
        </p:spPr>
        <p:txBody>
          <a:bodyPr/>
          <a:p>
            <a:pPr marL="228600" indent="-228240" algn="just">
              <a:lnSpc>
                <a:spcPct val="90000"/>
              </a:lnSpc>
              <a:spcBef>
                <a:spcPts val="1001"/>
              </a:spcBef>
              <a:buClr>
                <a:srgbClr val="ffffff"/>
              </a:buClr>
              <a:buFont typeface="Arial"/>
              <a:buChar char="•"/>
            </a:pPr>
            <a:r>
              <a:rPr b="0" lang="en-US" sz="2400" spc="-1" strike="noStrike">
                <a:solidFill>
                  <a:srgbClr val="ffffff"/>
                </a:solidFill>
                <a:latin typeface="Trebuchet MS"/>
              </a:rPr>
              <a:t>Linux or Unix administration, or people who are working in Linux or Unix environment</a:t>
            </a:r>
            <a:endParaRPr b="0" lang="en-US" sz="2400" spc="-1" strike="noStrike">
              <a:solidFill>
                <a:srgbClr val="ffffff"/>
              </a:solidFill>
              <a:latin typeface="Trebuchet MS"/>
            </a:endParaRPr>
          </a:p>
          <a:p>
            <a:pPr marL="228600" indent="-228240" algn="just">
              <a:lnSpc>
                <a:spcPct val="90000"/>
              </a:lnSpc>
              <a:spcBef>
                <a:spcPts val="1001"/>
              </a:spcBef>
              <a:buClr>
                <a:srgbClr val="ffffff"/>
              </a:buClr>
              <a:buFont typeface="Arial"/>
              <a:buChar char="•"/>
            </a:pPr>
            <a:r>
              <a:rPr b="0" lang="en-US" sz="2400" spc="-1" strike="noStrike">
                <a:solidFill>
                  <a:srgbClr val="ffffff"/>
                </a:solidFill>
                <a:latin typeface="Trebuchet MS"/>
              </a:rPr>
              <a:t>Automating the tasks.</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Script Interpreters</a:t>
            </a:r>
            <a:r>
              <a:rPr b="0" lang="en-US" sz="3600" spc="-1" strike="noStrike" u="sng">
                <a:solidFill>
                  <a:srgbClr val="ffffff"/>
                </a:solidFill>
                <a:uFillTx/>
                <a:latin typeface="Trebuchet MS"/>
              </a:rPr>
              <a:t>(cont.)</a:t>
            </a:r>
            <a:endParaRPr b="0" lang="en-US" sz="3600" spc="-1" strike="noStrike">
              <a:solidFill>
                <a:srgbClr val="ffffff"/>
              </a:solidFill>
              <a:latin typeface="Trebuchet MS"/>
            </a:endParaRPr>
          </a:p>
        </p:txBody>
      </p:sp>
      <p:sp>
        <p:nvSpPr>
          <p:cNvPr id="151"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To enable the shell to know what program should be run to interpret the script, the script interpreter may be specified on the first line of the script, in the following manner:</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#!/bin/csh</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Or</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#!/usr/local/bin/perl</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As we are writing bash scripts, it is strongly recommended that you add the following line to the top of every script you write.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#!/bin/bash</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This method is absolutely essential for CGI programming.</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timing>
    <p:tnLst>
      <p:par>
        <p:cTn id="267" dur="indefinite" restart="never" nodeType="tmRoot">
          <p:childTnLst>
            <p:seq>
              <p:cTn id="268" dur="indefinite" nodeType="mainSeq">
                <p:childTnLst>
                  <p:par>
                    <p:cTn id="269" fill="hold">
                      <p:stCondLst>
                        <p:cond delay="indefinite"/>
                      </p:stCondLst>
                      <p:childTnLst>
                        <p:par>
                          <p:cTn id="270" fill="hold">
                            <p:stCondLst>
                              <p:cond delay="0"/>
                            </p:stCondLst>
                            <p:childTnLst>
                              <p:par>
                                <p:cTn id="271" nodeType="clickEffect" fill="hold" presetClass="entr" presetID="42">
                                  <p:stCondLst>
                                    <p:cond delay="0"/>
                                  </p:stCondLst>
                                  <p:childTnLst>
                                    <p:set>
                                      <p:cBhvr>
                                        <p:cTn id="272" dur="1" fill="hold">
                                          <p:stCondLst>
                                            <p:cond delay="0"/>
                                          </p:stCondLst>
                                        </p:cTn>
                                        <p:tgtEl>
                                          <p:spTgt spid="151">
                                            <p:txEl>
                                              <p:pRg st="0" end="0"/>
                                            </p:txEl>
                                          </p:spTgt>
                                        </p:tgtEl>
                                        <p:attrNameLst>
                                          <p:attrName>style.visibility</p:attrName>
                                        </p:attrNameLst>
                                      </p:cBhvr>
                                      <p:to>
                                        <p:strVal val="visible"/>
                                      </p:to>
                                    </p:set>
                                    <p:animEffect filter="fade" transition="in">
                                      <p:cBhvr additive="repl">
                                        <p:cTn id="273" dur="1000"/>
                                        <p:tgtEl>
                                          <p:spTgt spid="151">
                                            <p:txEl>
                                              <p:pRg st="0" end="0"/>
                                            </p:txEl>
                                          </p:spTgt>
                                        </p:tgtEl>
                                      </p:cBhvr>
                                    </p:animEffect>
                                    <p:anim calcmode="lin" valueType="num">
                                      <p:cBhvr additive="repl">
                                        <p:cTn id="274" dur="1000" fill="hold"/>
                                        <p:tgtEl>
                                          <p:spTgt spid="151">
                                            <p:txEl>
                                              <p:pRg st="0" end="0"/>
                                            </p:txEl>
                                          </p:spTgt>
                                        </p:tgtEl>
                                        <p:attrNameLst>
                                          <p:attrName>ppt_x</p:attrName>
                                        </p:attrNameLst>
                                      </p:cBhvr>
                                      <p:tavLst>
                                        <p:tav tm="0">
                                          <p:val>
                                            <p:strVal val="#ppt_x"/>
                                          </p:val>
                                        </p:tav>
                                        <p:tav tm="100000">
                                          <p:val>
                                            <p:strVal val="#ppt_x"/>
                                          </p:val>
                                        </p:tav>
                                      </p:tavLst>
                                    </p:anim>
                                    <p:anim calcmode="lin" valueType="num">
                                      <p:cBhvr additive="repl">
                                        <p:cTn id="275" dur="1000" fill="hold"/>
                                        <p:tgtEl>
                                          <p:spTgt spid="151">
                                            <p:txEl>
                                              <p:pRg st="0" end="0"/>
                                            </p:txEl>
                                          </p:spTgt>
                                        </p:tgtEl>
                                        <p:attrNameLst>
                                          <p:attrName>ppt_y</p:attrName>
                                        </p:attrNameLst>
                                      </p:cBhvr>
                                      <p:tavLst>
                                        <p:tav tm="0">
                                          <p:val>
                                            <p:strVal val="#ppt_y+.1"/>
                                          </p:val>
                                        </p:tav>
                                        <p:tav tm="100000">
                                          <p:val>
                                            <p:strVal val="#ppt_y"/>
                                          </p:val>
                                        </p:tav>
                                      </p:tavLst>
                                    </p:anim>
                                  </p:childTnLst>
                                </p:cTn>
                              </p:par>
                              <p:par>
                                <p:cTn id="276" nodeType="withEffect" fill="hold" presetClass="entr" presetID="42">
                                  <p:stCondLst>
                                    <p:cond delay="0"/>
                                  </p:stCondLst>
                                  <p:childTnLst>
                                    <p:set>
                                      <p:cBhvr>
                                        <p:cTn id="277" dur="1" fill="hold">
                                          <p:stCondLst>
                                            <p:cond delay="0"/>
                                          </p:stCondLst>
                                        </p:cTn>
                                        <p:tgtEl>
                                          <p:spTgt spid="151">
                                            <p:txEl>
                                              <p:pRg st="1" end="1"/>
                                            </p:txEl>
                                          </p:spTgt>
                                        </p:tgtEl>
                                        <p:attrNameLst>
                                          <p:attrName>style.visibility</p:attrName>
                                        </p:attrNameLst>
                                      </p:cBhvr>
                                      <p:to>
                                        <p:strVal val="visible"/>
                                      </p:to>
                                    </p:set>
                                    <p:animEffect filter="fade" transition="in">
                                      <p:cBhvr additive="repl">
                                        <p:cTn id="278" dur="1000"/>
                                        <p:tgtEl>
                                          <p:spTgt spid="151">
                                            <p:txEl>
                                              <p:pRg st="1" end="1"/>
                                            </p:txEl>
                                          </p:spTgt>
                                        </p:tgtEl>
                                      </p:cBhvr>
                                    </p:animEffect>
                                    <p:anim calcmode="lin" valueType="num">
                                      <p:cBhvr additive="repl">
                                        <p:cTn id="279" dur="1000" fill="hold"/>
                                        <p:tgtEl>
                                          <p:spTgt spid="151">
                                            <p:txEl>
                                              <p:pRg st="1" end="1"/>
                                            </p:txEl>
                                          </p:spTgt>
                                        </p:tgtEl>
                                        <p:attrNameLst>
                                          <p:attrName>ppt_x</p:attrName>
                                        </p:attrNameLst>
                                      </p:cBhvr>
                                      <p:tavLst>
                                        <p:tav tm="0">
                                          <p:val>
                                            <p:strVal val="#ppt_x"/>
                                          </p:val>
                                        </p:tav>
                                        <p:tav tm="100000">
                                          <p:val>
                                            <p:strVal val="#ppt_x"/>
                                          </p:val>
                                        </p:tav>
                                      </p:tavLst>
                                    </p:anim>
                                    <p:anim calcmode="lin" valueType="num">
                                      <p:cBhvr additive="repl">
                                        <p:cTn id="280" dur="1000" fill="hold"/>
                                        <p:tgtEl>
                                          <p:spTgt spid="151">
                                            <p:txEl>
                                              <p:pRg st="1" end="1"/>
                                            </p:txEl>
                                          </p:spTgt>
                                        </p:tgtEl>
                                        <p:attrNameLst>
                                          <p:attrName>ppt_y</p:attrName>
                                        </p:attrNameLst>
                                      </p:cBhvr>
                                      <p:tavLst>
                                        <p:tav tm="0">
                                          <p:val>
                                            <p:strVal val="#ppt_y+.1"/>
                                          </p:val>
                                        </p:tav>
                                        <p:tav tm="100000">
                                          <p:val>
                                            <p:strVal val="#ppt_y"/>
                                          </p:val>
                                        </p:tav>
                                      </p:tavLst>
                                    </p:anim>
                                  </p:childTnLst>
                                </p:cTn>
                              </p:par>
                              <p:par>
                                <p:cTn id="281" nodeType="withEffect" fill="hold" presetClass="entr" presetID="42">
                                  <p:stCondLst>
                                    <p:cond delay="0"/>
                                  </p:stCondLst>
                                  <p:childTnLst>
                                    <p:set>
                                      <p:cBhvr>
                                        <p:cTn id="282" dur="1" fill="hold">
                                          <p:stCondLst>
                                            <p:cond delay="0"/>
                                          </p:stCondLst>
                                        </p:cTn>
                                        <p:tgtEl>
                                          <p:spTgt spid="151">
                                            <p:txEl>
                                              <p:pRg st="2" end="2"/>
                                            </p:txEl>
                                          </p:spTgt>
                                        </p:tgtEl>
                                        <p:attrNameLst>
                                          <p:attrName>style.visibility</p:attrName>
                                        </p:attrNameLst>
                                      </p:cBhvr>
                                      <p:to>
                                        <p:strVal val="visible"/>
                                      </p:to>
                                    </p:set>
                                    <p:animEffect filter="fade" transition="in">
                                      <p:cBhvr additive="repl">
                                        <p:cTn id="283" dur="1000"/>
                                        <p:tgtEl>
                                          <p:spTgt spid="151">
                                            <p:txEl>
                                              <p:pRg st="2" end="2"/>
                                            </p:txEl>
                                          </p:spTgt>
                                        </p:tgtEl>
                                      </p:cBhvr>
                                    </p:animEffect>
                                    <p:anim calcmode="lin" valueType="num">
                                      <p:cBhvr additive="repl">
                                        <p:cTn id="284" dur="1000" fill="hold"/>
                                        <p:tgtEl>
                                          <p:spTgt spid="151">
                                            <p:txEl>
                                              <p:pRg st="2" end="2"/>
                                            </p:txEl>
                                          </p:spTgt>
                                        </p:tgtEl>
                                        <p:attrNameLst>
                                          <p:attrName>ppt_x</p:attrName>
                                        </p:attrNameLst>
                                      </p:cBhvr>
                                      <p:tavLst>
                                        <p:tav tm="0">
                                          <p:val>
                                            <p:strVal val="#ppt_x"/>
                                          </p:val>
                                        </p:tav>
                                        <p:tav tm="100000">
                                          <p:val>
                                            <p:strVal val="#ppt_x"/>
                                          </p:val>
                                        </p:tav>
                                      </p:tavLst>
                                    </p:anim>
                                    <p:anim calcmode="lin" valueType="num">
                                      <p:cBhvr additive="repl">
                                        <p:cTn id="285" dur="1000" fill="hold"/>
                                        <p:tgtEl>
                                          <p:spTgt spid="151">
                                            <p:txEl>
                                              <p:pRg st="2" end="2"/>
                                            </p:txEl>
                                          </p:spTgt>
                                        </p:tgtEl>
                                        <p:attrNameLst>
                                          <p:attrName>ppt_y</p:attrName>
                                        </p:attrNameLst>
                                      </p:cBhvr>
                                      <p:tavLst>
                                        <p:tav tm="0">
                                          <p:val>
                                            <p:strVal val="#ppt_y+.1"/>
                                          </p:val>
                                        </p:tav>
                                        <p:tav tm="100000">
                                          <p:val>
                                            <p:strVal val="#ppt_y"/>
                                          </p:val>
                                        </p:tav>
                                      </p:tavLst>
                                    </p:anim>
                                  </p:childTnLst>
                                </p:cTn>
                              </p:par>
                              <p:par>
                                <p:cTn id="286" nodeType="withEffect" fill="hold" presetClass="entr" presetID="42">
                                  <p:stCondLst>
                                    <p:cond delay="0"/>
                                  </p:stCondLst>
                                  <p:childTnLst>
                                    <p:set>
                                      <p:cBhvr>
                                        <p:cTn id="287" dur="1" fill="hold">
                                          <p:stCondLst>
                                            <p:cond delay="0"/>
                                          </p:stCondLst>
                                        </p:cTn>
                                        <p:tgtEl>
                                          <p:spTgt spid="151">
                                            <p:txEl>
                                              <p:pRg st="3" end="3"/>
                                            </p:txEl>
                                          </p:spTgt>
                                        </p:tgtEl>
                                        <p:attrNameLst>
                                          <p:attrName>style.visibility</p:attrName>
                                        </p:attrNameLst>
                                      </p:cBhvr>
                                      <p:to>
                                        <p:strVal val="visible"/>
                                      </p:to>
                                    </p:set>
                                    <p:animEffect filter="fade" transition="in">
                                      <p:cBhvr additive="repl">
                                        <p:cTn id="288" dur="1000"/>
                                        <p:tgtEl>
                                          <p:spTgt spid="151">
                                            <p:txEl>
                                              <p:pRg st="3" end="3"/>
                                            </p:txEl>
                                          </p:spTgt>
                                        </p:tgtEl>
                                      </p:cBhvr>
                                    </p:animEffect>
                                    <p:anim calcmode="lin" valueType="num">
                                      <p:cBhvr additive="repl">
                                        <p:cTn id="289" dur="1000" fill="hold"/>
                                        <p:tgtEl>
                                          <p:spTgt spid="151">
                                            <p:txEl>
                                              <p:pRg st="3" end="3"/>
                                            </p:txEl>
                                          </p:spTgt>
                                        </p:tgtEl>
                                        <p:attrNameLst>
                                          <p:attrName>ppt_x</p:attrName>
                                        </p:attrNameLst>
                                      </p:cBhvr>
                                      <p:tavLst>
                                        <p:tav tm="0">
                                          <p:val>
                                            <p:strVal val="#ppt_x"/>
                                          </p:val>
                                        </p:tav>
                                        <p:tav tm="100000">
                                          <p:val>
                                            <p:strVal val="#ppt_x"/>
                                          </p:val>
                                        </p:tav>
                                      </p:tavLst>
                                    </p:anim>
                                    <p:anim calcmode="lin" valueType="num">
                                      <p:cBhvr additive="repl">
                                        <p:cTn id="290" dur="1000" fill="hold"/>
                                        <p:tgtEl>
                                          <p:spTgt spid="1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42">
                                  <p:stCondLst>
                                    <p:cond delay="0"/>
                                  </p:stCondLst>
                                  <p:childTnLst>
                                    <p:set>
                                      <p:cBhvr>
                                        <p:cTn id="294" dur="1" fill="hold">
                                          <p:stCondLst>
                                            <p:cond delay="0"/>
                                          </p:stCondLst>
                                        </p:cTn>
                                        <p:tgtEl>
                                          <p:spTgt spid="151">
                                            <p:txEl>
                                              <p:pRg st="4" end="4"/>
                                            </p:txEl>
                                          </p:spTgt>
                                        </p:tgtEl>
                                        <p:attrNameLst>
                                          <p:attrName>style.visibility</p:attrName>
                                        </p:attrNameLst>
                                      </p:cBhvr>
                                      <p:to>
                                        <p:strVal val="visible"/>
                                      </p:to>
                                    </p:set>
                                    <p:animEffect filter="fade" transition="in">
                                      <p:cBhvr additive="repl">
                                        <p:cTn id="295" dur="1000"/>
                                        <p:tgtEl>
                                          <p:spTgt spid="151">
                                            <p:txEl>
                                              <p:pRg st="4" end="4"/>
                                            </p:txEl>
                                          </p:spTgt>
                                        </p:tgtEl>
                                      </p:cBhvr>
                                    </p:animEffect>
                                    <p:anim calcmode="lin" valueType="num">
                                      <p:cBhvr additive="repl">
                                        <p:cTn id="296" dur="1000" fill="hold"/>
                                        <p:tgtEl>
                                          <p:spTgt spid="151">
                                            <p:txEl>
                                              <p:pRg st="4" end="4"/>
                                            </p:txEl>
                                          </p:spTgt>
                                        </p:tgtEl>
                                        <p:attrNameLst>
                                          <p:attrName>ppt_x</p:attrName>
                                        </p:attrNameLst>
                                      </p:cBhvr>
                                      <p:tavLst>
                                        <p:tav tm="0">
                                          <p:val>
                                            <p:strVal val="#ppt_x"/>
                                          </p:val>
                                        </p:tav>
                                        <p:tav tm="100000">
                                          <p:val>
                                            <p:strVal val="#ppt_x"/>
                                          </p:val>
                                        </p:tav>
                                      </p:tavLst>
                                    </p:anim>
                                    <p:anim calcmode="lin" valueType="num">
                                      <p:cBhvr additive="repl">
                                        <p:cTn id="297" dur="1000" fill="hold"/>
                                        <p:tgtEl>
                                          <p:spTgt spid="151">
                                            <p:txEl>
                                              <p:pRg st="4" end="4"/>
                                            </p:txEl>
                                          </p:spTgt>
                                        </p:tgtEl>
                                        <p:attrNameLst>
                                          <p:attrName>ppt_y</p:attrName>
                                        </p:attrNameLst>
                                      </p:cBhvr>
                                      <p:tavLst>
                                        <p:tav tm="0">
                                          <p:val>
                                            <p:strVal val="#ppt_y+.1"/>
                                          </p:val>
                                        </p:tav>
                                        <p:tav tm="100000">
                                          <p:val>
                                            <p:strVal val="#ppt_y"/>
                                          </p:val>
                                        </p:tav>
                                      </p:tavLst>
                                    </p:anim>
                                  </p:childTnLst>
                                </p:cTn>
                              </p:par>
                              <p:par>
                                <p:cTn id="298" nodeType="withEffect" fill="hold" presetClass="entr" presetID="42">
                                  <p:stCondLst>
                                    <p:cond delay="0"/>
                                  </p:stCondLst>
                                  <p:childTnLst>
                                    <p:set>
                                      <p:cBhvr>
                                        <p:cTn id="299" dur="1" fill="hold">
                                          <p:stCondLst>
                                            <p:cond delay="0"/>
                                          </p:stCondLst>
                                        </p:cTn>
                                        <p:tgtEl>
                                          <p:spTgt spid="151">
                                            <p:txEl>
                                              <p:pRg st="5" end="5"/>
                                            </p:txEl>
                                          </p:spTgt>
                                        </p:tgtEl>
                                        <p:attrNameLst>
                                          <p:attrName>style.visibility</p:attrName>
                                        </p:attrNameLst>
                                      </p:cBhvr>
                                      <p:to>
                                        <p:strVal val="visible"/>
                                      </p:to>
                                    </p:set>
                                    <p:animEffect filter="fade" transition="in">
                                      <p:cBhvr additive="repl">
                                        <p:cTn id="300" dur="1000"/>
                                        <p:tgtEl>
                                          <p:spTgt spid="151">
                                            <p:txEl>
                                              <p:pRg st="5" end="5"/>
                                            </p:txEl>
                                          </p:spTgt>
                                        </p:tgtEl>
                                      </p:cBhvr>
                                    </p:animEffect>
                                    <p:anim calcmode="lin" valueType="num">
                                      <p:cBhvr additive="repl">
                                        <p:cTn id="301" dur="1000" fill="hold"/>
                                        <p:tgtEl>
                                          <p:spTgt spid="151">
                                            <p:txEl>
                                              <p:pRg st="5" end="5"/>
                                            </p:txEl>
                                          </p:spTgt>
                                        </p:tgtEl>
                                        <p:attrNameLst>
                                          <p:attrName>ppt_x</p:attrName>
                                        </p:attrNameLst>
                                      </p:cBhvr>
                                      <p:tavLst>
                                        <p:tav tm="0">
                                          <p:val>
                                            <p:strVal val="#ppt_x"/>
                                          </p:val>
                                        </p:tav>
                                        <p:tav tm="100000">
                                          <p:val>
                                            <p:strVal val="#ppt_x"/>
                                          </p:val>
                                        </p:tav>
                                      </p:tavLst>
                                    </p:anim>
                                    <p:anim calcmode="lin" valueType="num">
                                      <p:cBhvr additive="repl">
                                        <p:cTn id="302" dur="1000" fill="hold"/>
                                        <p:tgtEl>
                                          <p:spTgt spid="1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42">
                                  <p:stCondLst>
                                    <p:cond delay="0"/>
                                  </p:stCondLst>
                                  <p:childTnLst>
                                    <p:set>
                                      <p:cBhvr>
                                        <p:cTn id="306" dur="1" fill="hold">
                                          <p:stCondLst>
                                            <p:cond delay="0"/>
                                          </p:stCondLst>
                                        </p:cTn>
                                        <p:tgtEl>
                                          <p:spTgt spid="151">
                                            <p:txEl>
                                              <p:pRg st="6" end="6"/>
                                            </p:txEl>
                                          </p:spTgt>
                                        </p:tgtEl>
                                        <p:attrNameLst>
                                          <p:attrName>style.visibility</p:attrName>
                                        </p:attrNameLst>
                                      </p:cBhvr>
                                      <p:to>
                                        <p:strVal val="visible"/>
                                      </p:to>
                                    </p:set>
                                    <p:animEffect filter="fade" transition="in">
                                      <p:cBhvr additive="repl">
                                        <p:cTn id="307" dur="1000"/>
                                        <p:tgtEl>
                                          <p:spTgt spid="151">
                                            <p:txEl>
                                              <p:pRg st="6" end="6"/>
                                            </p:txEl>
                                          </p:spTgt>
                                        </p:tgtEl>
                                      </p:cBhvr>
                                    </p:animEffect>
                                    <p:anim calcmode="lin" valueType="num">
                                      <p:cBhvr additive="repl">
                                        <p:cTn id="308" dur="1000" fill="hold"/>
                                        <p:tgtEl>
                                          <p:spTgt spid="151">
                                            <p:txEl>
                                              <p:pRg st="6" end="6"/>
                                            </p:txEl>
                                          </p:spTgt>
                                        </p:tgtEl>
                                        <p:attrNameLst>
                                          <p:attrName>ppt_x</p:attrName>
                                        </p:attrNameLst>
                                      </p:cBhvr>
                                      <p:tavLst>
                                        <p:tav tm="0">
                                          <p:val>
                                            <p:strVal val="#ppt_x"/>
                                          </p:val>
                                        </p:tav>
                                        <p:tav tm="100000">
                                          <p:val>
                                            <p:strVal val="#ppt_x"/>
                                          </p:val>
                                        </p:tav>
                                      </p:tavLst>
                                    </p:anim>
                                    <p:anim calcmode="lin" valueType="num">
                                      <p:cBhvr additive="repl">
                                        <p:cTn id="309" dur="1000" fill="hold"/>
                                        <p:tgtEl>
                                          <p:spTgt spid="15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CGI </a:t>
            </a:r>
            <a:r>
              <a:rPr b="0" lang="en-US" sz="3600" spc="-1" strike="noStrike" u="sng">
                <a:solidFill>
                  <a:srgbClr val="ffae3e"/>
                </a:solidFill>
                <a:uFillTx/>
                <a:latin typeface="Trebuchet MS"/>
                <a:hlinkClick r:id="rId2"/>
              </a:rPr>
              <a:t>Scripts</a:t>
            </a:r>
            <a:r>
              <a:rPr b="0" lang="en-US" sz="3600" spc="-1" strike="noStrike">
                <a:solidFill>
                  <a:srgbClr val="ffffff"/>
                </a:solidFill>
                <a:latin typeface="Trebuchet MS"/>
              </a:rPr>
              <a:t>:</a:t>
            </a:r>
            <a:endParaRPr b="0" lang="en-US" sz="3600" spc="-1" strike="noStrike">
              <a:solidFill>
                <a:srgbClr val="ffffff"/>
              </a:solidFill>
              <a:latin typeface="Trebuchet MS"/>
            </a:endParaRPr>
          </a:p>
        </p:txBody>
      </p:sp>
      <p:sp>
        <p:nvSpPr>
          <p:cNvPr id="153"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CGI program is a program that is used to provide interactivity, automation or database connectivity to a website.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CGI program can be any type of program, including bash scripts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a bash script to act as a CGI script, it must have the following attributes: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It must be executable</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It must begin with the line #!/bin/bash</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Any output produced must be recognized as a valid HTTP stream. This requires that Standard Output begin with a line such as following:</a:t>
            </a:r>
            <a:endParaRPr b="0" lang="en-US" sz="20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Content-type : text/html</a:t>
            </a: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p:txBody>
      </p:sp>
    </p:spTree>
  </p:cSld>
  <p:timing>
    <p:tnLst>
      <p:par>
        <p:cTn id="310" dur="indefinite" restart="never" nodeType="tmRoot">
          <p:childTnLst>
            <p:seq>
              <p:cTn id="311" dur="indefinite" nodeType="mainSeq">
                <p:childTnLst>
                  <p:par>
                    <p:cTn id="312" fill="hold">
                      <p:stCondLst>
                        <p:cond delay="indefinite"/>
                      </p:stCondLst>
                      <p:childTnLst>
                        <p:par>
                          <p:cTn id="313" fill="hold">
                            <p:stCondLst>
                              <p:cond delay="0"/>
                            </p:stCondLst>
                            <p:childTnLst>
                              <p:par>
                                <p:cTn id="314" nodeType="clickEffect" fill="hold" presetClass="entr" presetID="42">
                                  <p:stCondLst>
                                    <p:cond delay="0"/>
                                  </p:stCondLst>
                                  <p:childTnLst>
                                    <p:set>
                                      <p:cBhvr>
                                        <p:cTn id="315" dur="1" fill="hold">
                                          <p:stCondLst>
                                            <p:cond delay="0"/>
                                          </p:stCondLst>
                                        </p:cTn>
                                        <p:tgtEl>
                                          <p:spTgt spid="153">
                                            <p:txEl>
                                              <p:pRg st="0" end="0"/>
                                            </p:txEl>
                                          </p:spTgt>
                                        </p:tgtEl>
                                        <p:attrNameLst>
                                          <p:attrName>style.visibility</p:attrName>
                                        </p:attrNameLst>
                                      </p:cBhvr>
                                      <p:to>
                                        <p:strVal val="visible"/>
                                      </p:to>
                                    </p:set>
                                    <p:animEffect filter="fade" transition="in">
                                      <p:cBhvr additive="repl">
                                        <p:cTn id="316" dur="1000"/>
                                        <p:tgtEl>
                                          <p:spTgt spid="153">
                                            <p:txEl>
                                              <p:pRg st="0" end="0"/>
                                            </p:txEl>
                                          </p:spTgt>
                                        </p:tgtEl>
                                      </p:cBhvr>
                                    </p:animEffect>
                                    <p:anim calcmode="lin" valueType="num">
                                      <p:cBhvr additive="repl">
                                        <p:cTn id="317" dur="1000" fill="hold"/>
                                        <p:tgtEl>
                                          <p:spTgt spid="153">
                                            <p:txEl>
                                              <p:pRg st="0" end="0"/>
                                            </p:txEl>
                                          </p:spTgt>
                                        </p:tgtEl>
                                        <p:attrNameLst>
                                          <p:attrName>ppt_x</p:attrName>
                                        </p:attrNameLst>
                                      </p:cBhvr>
                                      <p:tavLst>
                                        <p:tav tm="0">
                                          <p:val>
                                            <p:strVal val="#ppt_x"/>
                                          </p:val>
                                        </p:tav>
                                        <p:tav tm="100000">
                                          <p:val>
                                            <p:strVal val="#ppt_x"/>
                                          </p:val>
                                        </p:tav>
                                      </p:tavLst>
                                    </p:anim>
                                    <p:anim calcmode="lin" valueType="num">
                                      <p:cBhvr additive="repl">
                                        <p:cTn id="318" dur="1000" fill="hold"/>
                                        <p:tgtEl>
                                          <p:spTgt spid="1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42">
                                  <p:stCondLst>
                                    <p:cond delay="0"/>
                                  </p:stCondLst>
                                  <p:childTnLst>
                                    <p:set>
                                      <p:cBhvr>
                                        <p:cTn id="322" dur="1" fill="hold">
                                          <p:stCondLst>
                                            <p:cond delay="0"/>
                                          </p:stCondLst>
                                        </p:cTn>
                                        <p:tgtEl>
                                          <p:spTgt spid="153">
                                            <p:txEl>
                                              <p:pRg st="1" end="1"/>
                                            </p:txEl>
                                          </p:spTgt>
                                        </p:tgtEl>
                                        <p:attrNameLst>
                                          <p:attrName>style.visibility</p:attrName>
                                        </p:attrNameLst>
                                      </p:cBhvr>
                                      <p:to>
                                        <p:strVal val="visible"/>
                                      </p:to>
                                    </p:set>
                                    <p:animEffect filter="fade" transition="in">
                                      <p:cBhvr additive="repl">
                                        <p:cTn id="323" dur="1000"/>
                                        <p:tgtEl>
                                          <p:spTgt spid="153">
                                            <p:txEl>
                                              <p:pRg st="1" end="1"/>
                                            </p:txEl>
                                          </p:spTgt>
                                        </p:tgtEl>
                                      </p:cBhvr>
                                    </p:animEffect>
                                    <p:anim calcmode="lin" valueType="num">
                                      <p:cBhvr additive="repl">
                                        <p:cTn id="324" dur="1000" fill="hold"/>
                                        <p:tgtEl>
                                          <p:spTgt spid="153">
                                            <p:txEl>
                                              <p:pRg st="1" end="1"/>
                                            </p:txEl>
                                          </p:spTgt>
                                        </p:tgtEl>
                                        <p:attrNameLst>
                                          <p:attrName>ppt_x</p:attrName>
                                        </p:attrNameLst>
                                      </p:cBhvr>
                                      <p:tavLst>
                                        <p:tav tm="0">
                                          <p:val>
                                            <p:strVal val="#ppt_x"/>
                                          </p:val>
                                        </p:tav>
                                        <p:tav tm="100000">
                                          <p:val>
                                            <p:strVal val="#ppt_x"/>
                                          </p:val>
                                        </p:tav>
                                      </p:tavLst>
                                    </p:anim>
                                    <p:anim calcmode="lin" valueType="num">
                                      <p:cBhvr additive="repl">
                                        <p:cTn id="325" dur="1000" fill="hold"/>
                                        <p:tgtEl>
                                          <p:spTgt spid="15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6" fill="hold">
                      <p:stCondLst>
                        <p:cond delay="indefinite"/>
                      </p:stCondLst>
                      <p:childTnLst>
                        <p:par>
                          <p:cTn id="327" fill="hold">
                            <p:stCondLst>
                              <p:cond delay="0"/>
                            </p:stCondLst>
                            <p:childTnLst>
                              <p:par>
                                <p:cTn id="328" nodeType="clickEffect" fill="hold" presetClass="entr" presetID="42">
                                  <p:stCondLst>
                                    <p:cond delay="0"/>
                                  </p:stCondLst>
                                  <p:childTnLst>
                                    <p:set>
                                      <p:cBhvr>
                                        <p:cTn id="329" dur="1" fill="hold">
                                          <p:stCondLst>
                                            <p:cond delay="0"/>
                                          </p:stCondLst>
                                        </p:cTn>
                                        <p:tgtEl>
                                          <p:spTgt spid="153">
                                            <p:txEl>
                                              <p:pRg st="2" end="2"/>
                                            </p:txEl>
                                          </p:spTgt>
                                        </p:tgtEl>
                                        <p:attrNameLst>
                                          <p:attrName>style.visibility</p:attrName>
                                        </p:attrNameLst>
                                      </p:cBhvr>
                                      <p:to>
                                        <p:strVal val="visible"/>
                                      </p:to>
                                    </p:set>
                                    <p:animEffect filter="fade" transition="in">
                                      <p:cBhvr additive="repl">
                                        <p:cTn id="330" dur="1000"/>
                                        <p:tgtEl>
                                          <p:spTgt spid="153">
                                            <p:txEl>
                                              <p:pRg st="2" end="2"/>
                                            </p:txEl>
                                          </p:spTgt>
                                        </p:tgtEl>
                                      </p:cBhvr>
                                    </p:animEffect>
                                    <p:anim calcmode="lin" valueType="num">
                                      <p:cBhvr additive="repl">
                                        <p:cTn id="331" dur="1000" fill="hold"/>
                                        <p:tgtEl>
                                          <p:spTgt spid="153">
                                            <p:txEl>
                                              <p:pRg st="2" end="2"/>
                                            </p:txEl>
                                          </p:spTgt>
                                        </p:tgtEl>
                                        <p:attrNameLst>
                                          <p:attrName>ppt_x</p:attrName>
                                        </p:attrNameLst>
                                      </p:cBhvr>
                                      <p:tavLst>
                                        <p:tav tm="0">
                                          <p:val>
                                            <p:strVal val="#ppt_x"/>
                                          </p:val>
                                        </p:tav>
                                        <p:tav tm="100000">
                                          <p:val>
                                            <p:strVal val="#ppt_x"/>
                                          </p:val>
                                        </p:tav>
                                      </p:tavLst>
                                    </p:anim>
                                    <p:anim calcmode="lin" valueType="num">
                                      <p:cBhvr additive="repl">
                                        <p:cTn id="332" dur="1000" fill="hold"/>
                                        <p:tgtEl>
                                          <p:spTgt spid="153">
                                            <p:txEl>
                                              <p:pRg st="2" end="2"/>
                                            </p:txEl>
                                          </p:spTgt>
                                        </p:tgtEl>
                                        <p:attrNameLst>
                                          <p:attrName>ppt_y</p:attrName>
                                        </p:attrNameLst>
                                      </p:cBhvr>
                                      <p:tavLst>
                                        <p:tav tm="0">
                                          <p:val>
                                            <p:strVal val="#ppt_y+.1"/>
                                          </p:val>
                                        </p:tav>
                                        <p:tav tm="100000">
                                          <p:val>
                                            <p:strVal val="#ppt_y"/>
                                          </p:val>
                                        </p:tav>
                                      </p:tavLst>
                                    </p:anim>
                                  </p:childTnLst>
                                </p:cTn>
                              </p:par>
                              <p:par>
                                <p:cTn id="333" nodeType="withEffect" fill="hold" presetClass="entr" presetID="42">
                                  <p:stCondLst>
                                    <p:cond delay="0"/>
                                  </p:stCondLst>
                                  <p:childTnLst>
                                    <p:set>
                                      <p:cBhvr>
                                        <p:cTn id="334" dur="1" fill="hold">
                                          <p:stCondLst>
                                            <p:cond delay="0"/>
                                          </p:stCondLst>
                                        </p:cTn>
                                        <p:tgtEl>
                                          <p:spTgt spid="153">
                                            <p:txEl>
                                              <p:pRg st="3" end="3"/>
                                            </p:txEl>
                                          </p:spTgt>
                                        </p:tgtEl>
                                        <p:attrNameLst>
                                          <p:attrName>style.visibility</p:attrName>
                                        </p:attrNameLst>
                                      </p:cBhvr>
                                      <p:to>
                                        <p:strVal val="visible"/>
                                      </p:to>
                                    </p:set>
                                    <p:animEffect filter="fade" transition="in">
                                      <p:cBhvr additive="repl">
                                        <p:cTn id="335" dur="1000"/>
                                        <p:tgtEl>
                                          <p:spTgt spid="153">
                                            <p:txEl>
                                              <p:pRg st="3" end="3"/>
                                            </p:txEl>
                                          </p:spTgt>
                                        </p:tgtEl>
                                      </p:cBhvr>
                                    </p:animEffect>
                                    <p:anim calcmode="lin" valueType="num">
                                      <p:cBhvr additive="repl">
                                        <p:cTn id="336" dur="1000" fill="hold"/>
                                        <p:tgtEl>
                                          <p:spTgt spid="153">
                                            <p:txEl>
                                              <p:pRg st="3" end="3"/>
                                            </p:txEl>
                                          </p:spTgt>
                                        </p:tgtEl>
                                        <p:attrNameLst>
                                          <p:attrName>ppt_x</p:attrName>
                                        </p:attrNameLst>
                                      </p:cBhvr>
                                      <p:tavLst>
                                        <p:tav tm="0">
                                          <p:val>
                                            <p:strVal val="#ppt_x"/>
                                          </p:val>
                                        </p:tav>
                                        <p:tav tm="100000">
                                          <p:val>
                                            <p:strVal val="#ppt_x"/>
                                          </p:val>
                                        </p:tav>
                                      </p:tavLst>
                                    </p:anim>
                                    <p:anim calcmode="lin" valueType="num">
                                      <p:cBhvr additive="repl">
                                        <p:cTn id="337" dur="1000" fill="hold"/>
                                        <p:tgtEl>
                                          <p:spTgt spid="153">
                                            <p:txEl>
                                              <p:pRg st="3" end="3"/>
                                            </p:txEl>
                                          </p:spTgt>
                                        </p:tgtEl>
                                        <p:attrNameLst>
                                          <p:attrName>ppt_y</p:attrName>
                                        </p:attrNameLst>
                                      </p:cBhvr>
                                      <p:tavLst>
                                        <p:tav tm="0">
                                          <p:val>
                                            <p:strVal val="#ppt_y+.1"/>
                                          </p:val>
                                        </p:tav>
                                        <p:tav tm="100000">
                                          <p:val>
                                            <p:strVal val="#ppt_y"/>
                                          </p:val>
                                        </p:tav>
                                      </p:tavLst>
                                    </p:anim>
                                  </p:childTnLst>
                                </p:cTn>
                              </p:par>
                              <p:par>
                                <p:cTn id="338" nodeType="withEffect" fill="hold" presetClass="entr" presetID="42">
                                  <p:stCondLst>
                                    <p:cond delay="0"/>
                                  </p:stCondLst>
                                  <p:childTnLst>
                                    <p:set>
                                      <p:cBhvr>
                                        <p:cTn id="339" dur="1" fill="hold">
                                          <p:stCondLst>
                                            <p:cond delay="0"/>
                                          </p:stCondLst>
                                        </p:cTn>
                                        <p:tgtEl>
                                          <p:spTgt spid="153">
                                            <p:txEl>
                                              <p:pRg st="4" end="4"/>
                                            </p:txEl>
                                          </p:spTgt>
                                        </p:tgtEl>
                                        <p:attrNameLst>
                                          <p:attrName>style.visibility</p:attrName>
                                        </p:attrNameLst>
                                      </p:cBhvr>
                                      <p:to>
                                        <p:strVal val="visible"/>
                                      </p:to>
                                    </p:set>
                                    <p:animEffect filter="fade" transition="in">
                                      <p:cBhvr additive="repl">
                                        <p:cTn id="340" dur="1000"/>
                                        <p:tgtEl>
                                          <p:spTgt spid="153">
                                            <p:txEl>
                                              <p:pRg st="4" end="4"/>
                                            </p:txEl>
                                          </p:spTgt>
                                        </p:tgtEl>
                                      </p:cBhvr>
                                    </p:animEffect>
                                    <p:anim calcmode="lin" valueType="num">
                                      <p:cBhvr additive="repl">
                                        <p:cTn id="341" dur="1000" fill="hold"/>
                                        <p:tgtEl>
                                          <p:spTgt spid="153">
                                            <p:txEl>
                                              <p:pRg st="4" end="4"/>
                                            </p:txEl>
                                          </p:spTgt>
                                        </p:tgtEl>
                                        <p:attrNameLst>
                                          <p:attrName>ppt_x</p:attrName>
                                        </p:attrNameLst>
                                      </p:cBhvr>
                                      <p:tavLst>
                                        <p:tav tm="0">
                                          <p:val>
                                            <p:strVal val="#ppt_x"/>
                                          </p:val>
                                        </p:tav>
                                        <p:tav tm="100000">
                                          <p:val>
                                            <p:strVal val="#ppt_x"/>
                                          </p:val>
                                        </p:tav>
                                      </p:tavLst>
                                    </p:anim>
                                    <p:anim calcmode="lin" valueType="num">
                                      <p:cBhvr additive="repl">
                                        <p:cTn id="342" dur="1000" fill="hold"/>
                                        <p:tgtEl>
                                          <p:spTgt spid="153">
                                            <p:txEl>
                                              <p:pRg st="4" end="4"/>
                                            </p:txEl>
                                          </p:spTgt>
                                        </p:tgtEl>
                                        <p:attrNameLst>
                                          <p:attrName>ppt_y</p:attrName>
                                        </p:attrNameLst>
                                      </p:cBhvr>
                                      <p:tavLst>
                                        <p:tav tm="0">
                                          <p:val>
                                            <p:strVal val="#ppt_y+.1"/>
                                          </p:val>
                                        </p:tav>
                                        <p:tav tm="100000">
                                          <p:val>
                                            <p:strVal val="#ppt_y"/>
                                          </p:val>
                                        </p:tav>
                                      </p:tavLst>
                                    </p:anim>
                                  </p:childTnLst>
                                </p:cTn>
                              </p:par>
                              <p:par>
                                <p:cTn id="343" nodeType="withEffect" fill="hold" presetClass="entr" presetID="42">
                                  <p:stCondLst>
                                    <p:cond delay="0"/>
                                  </p:stCondLst>
                                  <p:childTnLst>
                                    <p:set>
                                      <p:cBhvr>
                                        <p:cTn id="344" dur="1" fill="hold">
                                          <p:stCondLst>
                                            <p:cond delay="0"/>
                                          </p:stCondLst>
                                        </p:cTn>
                                        <p:tgtEl>
                                          <p:spTgt spid="153">
                                            <p:txEl>
                                              <p:pRg st="5" end="5"/>
                                            </p:txEl>
                                          </p:spTgt>
                                        </p:tgtEl>
                                        <p:attrNameLst>
                                          <p:attrName>style.visibility</p:attrName>
                                        </p:attrNameLst>
                                      </p:cBhvr>
                                      <p:to>
                                        <p:strVal val="visible"/>
                                      </p:to>
                                    </p:set>
                                    <p:animEffect filter="fade" transition="in">
                                      <p:cBhvr additive="repl">
                                        <p:cTn id="345" dur="1000"/>
                                        <p:tgtEl>
                                          <p:spTgt spid="153">
                                            <p:txEl>
                                              <p:pRg st="5" end="5"/>
                                            </p:txEl>
                                          </p:spTgt>
                                        </p:tgtEl>
                                      </p:cBhvr>
                                    </p:animEffect>
                                    <p:anim calcmode="lin" valueType="num">
                                      <p:cBhvr additive="repl">
                                        <p:cTn id="346" dur="1000" fill="hold"/>
                                        <p:tgtEl>
                                          <p:spTgt spid="153">
                                            <p:txEl>
                                              <p:pRg st="5" end="5"/>
                                            </p:txEl>
                                          </p:spTgt>
                                        </p:tgtEl>
                                        <p:attrNameLst>
                                          <p:attrName>ppt_x</p:attrName>
                                        </p:attrNameLst>
                                      </p:cBhvr>
                                      <p:tavLst>
                                        <p:tav tm="0">
                                          <p:val>
                                            <p:strVal val="#ppt_x"/>
                                          </p:val>
                                        </p:tav>
                                        <p:tav tm="100000">
                                          <p:val>
                                            <p:strVal val="#ppt_x"/>
                                          </p:val>
                                        </p:tav>
                                      </p:tavLst>
                                    </p:anim>
                                    <p:anim calcmode="lin" valueType="num">
                                      <p:cBhvr additive="repl">
                                        <p:cTn id="347" dur="1000" fill="hold"/>
                                        <p:tgtEl>
                                          <p:spTgt spid="153">
                                            <p:txEl>
                                              <p:pRg st="5" end="5"/>
                                            </p:txEl>
                                          </p:spTgt>
                                        </p:tgtEl>
                                        <p:attrNameLst>
                                          <p:attrName>ppt_y</p:attrName>
                                        </p:attrNameLst>
                                      </p:cBhvr>
                                      <p:tavLst>
                                        <p:tav tm="0">
                                          <p:val>
                                            <p:strVal val="#ppt_y+.1"/>
                                          </p:val>
                                        </p:tav>
                                        <p:tav tm="100000">
                                          <p:val>
                                            <p:strVal val="#ppt_y"/>
                                          </p:val>
                                        </p:tav>
                                      </p:tavLst>
                                    </p:anim>
                                  </p:childTnLst>
                                </p:cTn>
                              </p:par>
                              <p:par>
                                <p:cTn id="348" nodeType="withEffect" fill="hold" presetClass="entr" presetID="42">
                                  <p:stCondLst>
                                    <p:cond delay="0"/>
                                  </p:stCondLst>
                                  <p:childTnLst>
                                    <p:set>
                                      <p:cBhvr>
                                        <p:cTn id="349" dur="1" fill="hold">
                                          <p:stCondLst>
                                            <p:cond delay="0"/>
                                          </p:stCondLst>
                                        </p:cTn>
                                        <p:tgtEl>
                                          <p:spTgt spid="153">
                                            <p:txEl>
                                              <p:pRg st="6" end="6"/>
                                            </p:txEl>
                                          </p:spTgt>
                                        </p:tgtEl>
                                        <p:attrNameLst>
                                          <p:attrName>style.visibility</p:attrName>
                                        </p:attrNameLst>
                                      </p:cBhvr>
                                      <p:to>
                                        <p:strVal val="visible"/>
                                      </p:to>
                                    </p:set>
                                    <p:animEffect filter="fade" transition="in">
                                      <p:cBhvr additive="repl">
                                        <p:cTn id="350" dur="1000"/>
                                        <p:tgtEl>
                                          <p:spTgt spid="153">
                                            <p:txEl>
                                              <p:pRg st="6" end="6"/>
                                            </p:txEl>
                                          </p:spTgt>
                                        </p:tgtEl>
                                      </p:cBhvr>
                                    </p:animEffect>
                                    <p:anim calcmode="lin" valueType="num">
                                      <p:cBhvr additive="repl">
                                        <p:cTn id="351" dur="1000" fill="hold"/>
                                        <p:tgtEl>
                                          <p:spTgt spid="153">
                                            <p:txEl>
                                              <p:pRg st="6" end="6"/>
                                            </p:txEl>
                                          </p:spTgt>
                                        </p:tgtEl>
                                        <p:attrNameLst>
                                          <p:attrName>ppt_x</p:attrName>
                                        </p:attrNameLst>
                                      </p:cBhvr>
                                      <p:tavLst>
                                        <p:tav tm="0">
                                          <p:val>
                                            <p:strVal val="#ppt_x"/>
                                          </p:val>
                                        </p:tav>
                                        <p:tav tm="100000">
                                          <p:val>
                                            <p:strVal val="#ppt_x"/>
                                          </p:val>
                                        </p:tav>
                                      </p:tavLst>
                                    </p:anim>
                                    <p:anim calcmode="lin" valueType="num">
                                      <p:cBhvr additive="repl">
                                        <p:cTn id="352" dur="1000" fill="hold"/>
                                        <p:tgtEl>
                                          <p:spTgt spid="15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680400" y="753120"/>
            <a:ext cx="9613440" cy="1080720"/>
          </a:xfrm>
          <a:prstGeom prst="rect">
            <a:avLst/>
          </a:prstGeom>
          <a:noFill/>
          <a:ln>
            <a:noFill/>
          </a:ln>
        </p:spPr>
        <p:txBody>
          <a:bodyPr anchor="ctr">
            <a:normAutofit/>
          </a:bodyPr>
          <a:p>
            <a:pPr>
              <a:lnSpc>
                <a:spcPct val="90000"/>
              </a:lnSpc>
            </a:pPr>
            <a:r>
              <a:rPr b="1" lang="en-US" sz="3600" spc="-1" strike="noStrike">
                <a:solidFill>
                  <a:srgbClr val="ffffff"/>
                </a:solidFill>
                <a:latin typeface="Trebuchet MS"/>
              </a:rPr>
              <a:t>4. Shell Programming Features</a:t>
            </a:r>
            <a:endParaRPr b="0" lang="en-US" sz="3600" spc="-1" strike="noStrike">
              <a:solidFill>
                <a:srgbClr val="ffffff"/>
              </a:solidFill>
              <a:latin typeface="Trebuchet MS"/>
            </a:endParaRPr>
          </a:p>
        </p:txBody>
      </p:sp>
      <p:sp>
        <p:nvSpPr>
          <p:cNvPr id="155"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u="sng">
                <a:solidFill>
                  <a:srgbClr val="ffae3e"/>
                </a:solidFill>
                <a:uFillTx/>
                <a:latin typeface="Trebuchet MS"/>
                <a:hlinkClick r:id="rId1"/>
              </a:rPr>
              <a:t>Shell </a:t>
            </a:r>
            <a:r>
              <a:rPr b="0" lang="en-US" sz="2400" spc="-1" strike="noStrike" u="sng">
                <a:solidFill>
                  <a:srgbClr val="ffae3e"/>
                </a:solidFill>
                <a:uFillTx/>
                <a:latin typeface="Trebuchet MS"/>
                <a:hlinkClick r:id="rId2"/>
              </a:rPr>
              <a:t>Variables</a:t>
            </a:r>
            <a:r>
              <a:rPr b="0" lang="en-US" sz="2400" spc="-1" strike="noStrike" u="sng">
                <a:solidFill>
                  <a:srgbClr val="ffffff"/>
                </a:solidFill>
                <a:uFillTx/>
                <a:latin typeface="Trebuchet MS"/>
              </a:rPr>
              <a:t>:</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Variables are small, named piece of memory that can be assigned values. For example: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month=April</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These values can change</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Variables can be thought of as “boxes” that can contain “contents”</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Variables names </a:t>
            </a:r>
            <a:endParaRPr b="0" lang="en-US" sz="20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must be unique</a:t>
            </a:r>
            <a:endParaRPr b="0" lang="en-US" sz="18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Can only contain the characters:</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	</a:t>
            </a:r>
            <a:r>
              <a:rPr b="0" lang="en-US" sz="1800" spc="-1" strike="noStrike">
                <a:solidFill>
                  <a:srgbClr val="ffffff"/>
                </a:solidFill>
                <a:latin typeface="Trebuchet MS"/>
              </a:rPr>
              <a:t>a-z, A-Z, 0-9 and “_”</a:t>
            </a:r>
            <a:endParaRPr b="0" lang="en-US" sz="18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Must not begin with a digit</a:t>
            </a:r>
            <a:endParaRPr b="0" lang="en-US" sz="18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Are case sensitive(month is a different variable from Month)</a:t>
            </a: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p:txBody>
      </p:sp>
    </p:spTree>
  </p:cSld>
  <p:timing>
    <p:tnLst>
      <p:par>
        <p:cTn id="353" dur="indefinite" restart="never" nodeType="tmRoot">
          <p:childTnLst>
            <p:seq>
              <p:cTn id="354" dur="indefinite" nodeType="mainSeq">
                <p:childTnLst>
                  <p:par>
                    <p:cTn id="355" fill="hold">
                      <p:stCondLst>
                        <p:cond delay="0"/>
                      </p:stCondLst>
                      <p:childTnLst>
                        <p:par>
                          <p:cTn id="356" fill="hold">
                            <p:stCondLst>
                              <p:cond delay="0"/>
                            </p:stCondLst>
                            <p:childTnLst>
                              <p:par>
                                <p:cTn id="357" nodeType="withEffect" fill="hold" presetClass="entr" presetID="42">
                                  <p:stCondLst>
                                    <p:cond delay="0"/>
                                  </p:stCondLst>
                                  <p:childTnLst>
                                    <p:set>
                                      <p:cBhvr>
                                        <p:cTn id="358" dur="1" fill="hold">
                                          <p:stCondLst>
                                            <p:cond delay="0"/>
                                          </p:stCondLst>
                                        </p:cTn>
                                        <p:tgtEl>
                                          <p:spTgt spid="155">
                                            <p:txEl>
                                              <p:pRg st="0" end="0"/>
                                            </p:txEl>
                                          </p:spTgt>
                                        </p:tgtEl>
                                        <p:attrNameLst>
                                          <p:attrName>style.visibility</p:attrName>
                                        </p:attrNameLst>
                                      </p:cBhvr>
                                      <p:to>
                                        <p:strVal val="visible"/>
                                      </p:to>
                                    </p:set>
                                    <p:animEffect filter="fade" transition="in">
                                      <p:cBhvr additive="repl">
                                        <p:cTn id="359" dur="1000"/>
                                        <p:tgtEl>
                                          <p:spTgt spid="155">
                                            <p:txEl>
                                              <p:pRg st="0" end="0"/>
                                            </p:txEl>
                                          </p:spTgt>
                                        </p:tgtEl>
                                      </p:cBhvr>
                                    </p:animEffect>
                                    <p:anim calcmode="lin" valueType="num">
                                      <p:cBhvr additive="repl">
                                        <p:cTn id="360" dur="1000" fill="hold"/>
                                        <p:tgtEl>
                                          <p:spTgt spid="155">
                                            <p:txEl>
                                              <p:pRg st="0" end="0"/>
                                            </p:txEl>
                                          </p:spTgt>
                                        </p:tgtEl>
                                        <p:attrNameLst>
                                          <p:attrName>ppt_x</p:attrName>
                                        </p:attrNameLst>
                                      </p:cBhvr>
                                      <p:tavLst>
                                        <p:tav tm="0">
                                          <p:val>
                                            <p:strVal val="#ppt_x"/>
                                          </p:val>
                                        </p:tav>
                                        <p:tav tm="100000">
                                          <p:val>
                                            <p:strVal val="#ppt_x"/>
                                          </p:val>
                                        </p:tav>
                                      </p:tavLst>
                                    </p:anim>
                                    <p:anim calcmode="lin" valueType="num">
                                      <p:cBhvr additive="repl">
                                        <p:cTn id="361" dur="1000" fill="hold"/>
                                        <p:tgtEl>
                                          <p:spTgt spid="155">
                                            <p:txEl>
                                              <p:pRg st="0" end="0"/>
                                            </p:txEl>
                                          </p:spTgt>
                                        </p:tgtEl>
                                        <p:attrNameLst>
                                          <p:attrName>ppt_y</p:attrName>
                                        </p:attrNameLst>
                                      </p:cBhvr>
                                      <p:tavLst>
                                        <p:tav tm="0">
                                          <p:val>
                                            <p:strVal val="#ppt_y+.1"/>
                                          </p:val>
                                        </p:tav>
                                        <p:tav tm="100000">
                                          <p:val>
                                            <p:strVal val="#ppt_y"/>
                                          </p:val>
                                        </p:tav>
                                      </p:tavLst>
                                    </p:anim>
                                  </p:childTnLst>
                                </p:cTn>
                              </p:par>
                              <p:par>
                                <p:cTn id="362" nodeType="withEffect" fill="hold" presetClass="entr" presetID="42">
                                  <p:stCondLst>
                                    <p:cond delay="0"/>
                                  </p:stCondLst>
                                  <p:childTnLst>
                                    <p:set>
                                      <p:cBhvr>
                                        <p:cTn id="363" dur="1" fill="hold">
                                          <p:stCondLst>
                                            <p:cond delay="0"/>
                                          </p:stCondLst>
                                        </p:cTn>
                                        <p:tgtEl>
                                          <p:spTgt spid="155">
                                            <p:txEl>
                                              <p:pRg st="1" end="1"/>
                                            </p:txEl>
                                          </p:spTgt>
                                        </p:tgtEl>
                                        <p:attrNameLst>
                                          <p:attrName>style.visibility</p:attrName>
                                        </p:attrNameLst>
                                      </p:cBhvr>
                                      <p:to>
                                        <p:strVal val="visible"/>
                                      </p:to>
                                    </p:set>
                                    <p:animEffect filter="fade" transition="in">
                                      <p:cBhvr additive="repl">
                                        <p:cTn id="364" dur="1000"/>
                                        <p:tgtEl>
                                          <p:spTgt spid="155">
                                            <p:txEl>
                                              <p:pRg st="1" end="1"/>
                                            </p:txEl>
                                          </p:spTgt>
                                        </p:tgtEl>
                                      </p:cBhvr>
                                    </p:animEffect>
                                    <p:anim calcmode="lin" valueType="num">
                                      <p:cBhvr additive="repl">
                                        <p:cTn id="365" dur="1000" fill="hold"/>
                                        <p:tgtEl>
                                          <p:spTgt spid="155">
                                            <p:txEl>
                                              <p:pRg st="1" end="1"/>
                                            </p:txEl>
                                          </p:spTgt>
                                        </p:tgtEl>
                                        <p:attrNameLst>
                                          <p:attrName>ppt_x</p:attrName>
                                        </p:attrNameLst>
                                      </p:cBhvr>
                                      <p:tavLst>
                                        <p:tav tm="0">
                                          <p:val>
                                            <p:strVal val="#ppt_x"/>
                                          </p:val>
                                        </p:tav>
                                        <p:tav tm="100000">
                                          <p:val>
                                            <p:strVal val="#ppt_x"/>
                                          </p:val>
                                        </p:tav>
                                      </p:tavLst>
                                    </p:anim>
                                    <p:anim calcmode="lin" valueType="num">
                                      <p:cBhvr additive="repl">
                                        <p:cTn id="366" dur="1000" fill="hold"/>
                                        <p:tgtEl>
                                          <p:spTgt spid="155">
                                            <p:txEl>
                                              <p:pRg st="1" end="1"/>
                                            </p:txEl>
                                          </p:spTgt>
                                        </p:tgtEl>
                                        <p:attrNameLst>
                                          <p:attrName>ppt_y</p:attrName>
                                        </p:attrNameLst>
                                      </p:cBhvr>
                                      <p:tavLst>
                                        <p:tav tm="0">
                                          <p:val>
                                            <p:strVal val="#ppt_y+.1"/>
                                          </p:val>
                                        </p:tav>
                                        <p:tav tm="100000">
                                          <p:val>
                                            <p:strVal val="#ppt_y"/>
                                          </p:val>
                                        </p:tav>
                                      </p:tavLst>
                                    </p:anim>
                                  </p:childTnLst>
                                </p:cTn>
                              </p:par>
                              <p:par>
                                <p:cTn id="367" nodeType="withEffect" fill="hold" presetClass="entr" presetID="42">
                                  <p:stCondLst>
                                    <p:cond delay="0"/>
                                  </p:stCondLst>
                                  <p:childTnLst>
                                    <p:set>
                                      <p:cBhvr>
                                        <p:cTn id="368" dur="1" fill="hold">
                                          <p:stCondLst>
                                            <p:cond delay="0"/>
                                          </p:stCondLst>
                                        </p:cTn>
                                        <p:tgtEl>
                                          <p:spTgt spid="155">
                                            <p:txEl>
                                              <p:pRg st="2" end="2"/>
                                            </p:txEl>
                                          </p:spTgt>
                                        </p:tgtEl>
                                        <p:attrNameLst>
                                          <p:attrName>style.visibility</p:attrName>
                                        </p:attrNameLst>
                                      </p:cBhvr>
                                      <p:to>
                                        <p:strVal val="visible"/>
                                      </p:to>
                                    </p:set>
                                    <p:animEffect filter="fade" transition="in">
                                      <p:cBhvr additive="repl">
                                        <p:cTn id="369" dur="1000"/>
                                        <p:tgtEl>
                                          <p:spTgt spid="155">
                                            <p:txEl>
                                              <p:pRg st="2" end="2"/>
                                            </p:txEl>
                                          </p:spTgt>
                                        </p:tgtEl>
                                      </p:cBhvr>
                                    </p:animEffect>
                                    <p:anim calcmode="lin" valueType="num">
                                      <p:cBhvr additive="repl">
                                        <p:cTn id="370" dur="1000" fill="hold"/>
                                        <p:tgtEl>
                                          <p:spTgt spid="155">
                                            <p:txEl>
                                              <p:pRg st="2" end="2"/>
                                            </p:txEl>
                                          </p:spTgt>
                                        </p:tgtEl>
                                        <p:attrNameLst>
                                          <p:attrName>ppt_x</p:attrName>
                                        </p:attrNameLst>
                                      </p:cBhvr>
                                      <p:tavLst>
                                        <p:tav tm="0">
                                          <p:val>
                                            <p:strVal val="#ppt_x"/>
                                          </p:val>
                                        </p:tav>
                                        <p:tav tm="100000">
                                          <p:val>
                                            <p:strVal val="#ppt_x"/>
                                          </p:val>
                                        </p:tav>
                                      </p:tavLst>
                                    </p:anim>
                                    <p:anim calcmode="lin" valueType="num">
                                      <p:cBhvr additive="repl">
                                        <p:cTn id="371" dur="1000" fill="hold"/>
                                        <p:tgtEl>
                                          <p:spTgt spid="155">
                                            <p:txEl>
                                              <p:pRg st="2" end="2"/>
                                            </p:txEl>
                                          </p:spTgt>
                                        </p:tgtEl>
                                        <p:attrNameLst>
                                          <p:attrName>ppt_y</p:attrName>
                                        </p:attrNameLst>
                                      </p:cBhvr>
                                      <p:tavLst>
                                        <p:tav tm="0">
                                          <p:val>
                                            <p:strVal val="#ppt_y+.1"/>
                                          </p:val>
                                        </p:tav>
                                        <p:tav tm="100000">
                                          <p:val>
                                            <p:strVal val="#ppt_y"/>
                                          </p:val>
                                        </p:tav>
                                      </p:tavLst>
                                    </p:anim>
                                  </p:childTnLst>
                                </p:cTn>
                              </p:par>
                              <p:par>
                                <p:cTn id="372" nodeType="withEffect" fill="hold" presetClass="entr" presetID="42">
                                  <p:stCondLst>
                                    <p:cond delay="0"/>
                                  </p:stCondLst>
                                  <p:childTnLst>
                                    <p:set>
                                      <p:cBhvr>
                                        <p:cTn id="373" dur="1" fill="hold">
                                          <p:stCondLst>
                                            <p:cond delay="0"/>
                                          </p:stCondLst>
                                        </p:cTn>
                                        <p:tgtEl>
                                          <p:spTgt spid="155">
                                            <p:txEl>
                                              <p:pRg st="3" end="3"/>
                                            </p:txEl>
                                          </p:spTgt>
                                        </p:tgtEl>
                                        <p:attrNameLst>
                                          <p:attrName>style.visibility</p:attrName>
                                        </p:attrNameLst>
                                      </p:cBhvr>
                                      <p:to>
                                        <p:strVal val="visible"/>
                                      </p:to>
                                    </p:set>
                                    <p:animEffect filter="fade" transition="in">
                                      <p:cBhvr additive="repl">
                                        <p:cTn id="374" dur="1000"/>
                                        <p:tgtEl>
                                          <p:spTgt spid="155">
                                            <p:txEl>
                                              <p:pRg st="3" end="3"/>
                                            </p:txEl>
                                          </p:spTgt>
                                        </p:tgtEl>
                                      </p:cBhvr>
                                    </p:animEffect>
                                    <p:anim calcmode="lin" valueType="num">
                                      <p:cBhvr additive="repl">
                                        <p:cTn id="375" dur="1000" fill="hold"/>
                                        <p:tgtEl>
                                          <p:spTgt spid="155">
                                            <p:txEl>
                                              <p:pRg st="3" end="3"/>
                                            </p:txEl>
                                          </p:spTgt>
                                        </p:tgtEl>
                                        <p:attrNameLst>
                                          <p:attrName>ppt_x</p:attrName>
                                        </p:attrNameLst>
                                      </p:cBhvr>
                                      <p:tavLst>
                                        <p:tav tm="0">
                                          <p:val>
                                            <p:strVal val="#ppt_x"/>
                                          </p:val>
                                        </p:tav>
                                        <p:tav tm="100000">
                                          <p:val>
                                            <p:strVal val="#ppt_x"/>
                                          </p:val>
                                        </p:tav>
                                      </p:tavLst>
                                    </p:anim>
                                    <p:anim calcmode="lin" valueType="num">
                                      <p:cBhvr additive="repl">
                                        <p:cTn id="376" dur="1000" fill="hold"/>
                                        <p:tgtEl>
                                          <p:spTgt spid="155">
                                            <p:txEl>
                                              <p:pRg st="3" end="3"/>
                                            </p:txEl>
                                          </p:spTgt>
                                        </p:tgtEl>
                                        <p:attrNameLst>
                                          <p:attrName>ppt_y</p:attrName>
                                        </p:attrNameLst>
                                      </p:cBhvr>
                                      <p:tavLst>
                                        <p:tav tm="0">
                                          <p:val>
                                            <p:strVal val="#ppt_y+.1"/>
                                          </p:val>
                                        </p:tav>
                                        <p:tav tm="100000">
                                          <p:val>
                                            <p:strVal val="#ppt_y"/>
                                          </p:val>
                                        </p:tav>
                                      </p:tavLst>
                                    </p:anim>
                                  </p:childTnLst>
                                </p:cTn>
                              </p:par>
                              <p:par>
                                <p:cTn id="377" nodeType="withEffect" fill="hold" presetClass="entr" presetID="42">
                                  <p:stCondLst>
                                    <p:cond delay="0"/>
                                  </p:stCondLst>
                                  <p:childTnLst>
                                    <p:set>
                                      <p:cBhvr>
                                        <p:cTn id="378" dur="1" fill="hold">
                                          <p:stCondLst>
                                            <p:cond delay="0"/>
                                          </p:stCondLst>
                                        </p:cTn>
                                        <p:tgtEl>
                                          <p:spTgt spid="155">
                                            <p:txEl>
                                              <p:pRg st="4" end="4"/>
                                            </p:txEl>
                                          </p:spTgt>
                                        </p:tgtEl>
                                        <p:attrNameLst>
                                          <p:attrName>style.visibility</p:attrName>
                                        </p:attrNameLst>
                                      </p:cBhvr>
                                      <p:to>
                                        <p:strVal val="visible"/>
                                      </p:to>
                                    </p:set>
                                    <p:animEffect filter="fade" transition="in">
                                      <p:cBhvr additive="repl">
                                        <p:cTn id="379" dur="1000"/>
                                        <p:tgtEl>
                                          <p:spTgt spid="155">
                                            <p:txEl>
                                              <p:pRg st="4" end="4"/>
                                            </p:txEl>
                                          </p:spTgt>
                                        </p:tgtEl>
                                      </p:cBhvr>
                                    </p:animEffect>
                                    <p:anim calcmode="lin" valueType="num">
                                      <p:cBhvr additive="repl">
                                        <p:cTn id="380" dur="1000" fill="hold"/>
                                        <p:tgtEl>
                                          <p:spTgt spid="155">
                                            <p:txEl>
                                              <p:pRg st="4" end="4"/>
                                            </p:txEl>
                                          </p:spTgt>
                                        </p:tgtEl>
                                        <p:attrNameLst>
                                          <p:attrName>ppt_x</p:attrName>
                                        </p:attrNameLst>
                                      </p:cBhvr>
                                      <p:tavLst>
                                        <p:tav tm="0">
                                          <p:val>
                                            <p:strVal val="#ppt_x"/>
                                          </p:val>
                                        </p:tav>
                                        <p:tav tm="100000">
                                          <p:val>
                                            <p:strVal val="#ppt_x"/>
                                          </p:val>
                                        </p:tav>
                                      </p:tavLst>
                                    </p:anim>
                                    <p:anim calcmode="lin" valueType="num">
                                      <p:cBhvr additive="repl">
                                        <p:cTn id="381" dur="1000" fill="hold"/>
                                        <p:tgtEl>
                                          <p:spTgt spid="155">
                                            <p:txEl>
                                              <p:pRg st="4" end="4"/>
                                            </p:txEl>
                                          </p:spTgt>
                                        </p:tgtEl>
                                        <p:attrNameLst>
                                          <p:attrName>ppt_y</p:attrName>
                                        </p:attrNameLst>
                                      </p:cBhvr>
                                      <p:tavLst>
                                        <p:tav tm="0">
                                          <p:val>
                                            <p:strVal val="#ppt_y+.1"/>
                                          </p:val>
                                        </p:tav>
                                        <p:tav tm="100000">
                                          <p:val>
                                            <p:strVal val="#ppt_y"/>
                                          </p:val>
                                        </p:tav>
                                      </p:tavLst>
                                    </p:anim>
                                  </p:childTnLst>
                                </p:cTn>
                              </p:par>
                              <p:par>
                                <p:cTn id="382" nodeType="withEffect" fill="hold" presetClass="entr" presetID="42">
                                  <p:stCondLst>
                                    <p:cond delay="0"/>
                                  </p:stCondLst>
                                  <p:childTnLst>
                                    <p:set>
                                      <p:cBhvr>
                                        <p:cTn id="383" dur="1" fill="hold">
                                          <p:stCondLst>
                                            <p:cond delay="0"/>
                                          </p:stCondLst>
                                        </p:cTn>
                                        <p:tgtEl>
                                          <p:spTgt spid="155">
                                            <p:txEl>
                                              <p:pRg st="5" end="5"/>
                                            </p:txEl>
                                          </p:spTgt>
                                        </p:tgtEl>
                                        <p:attrNameLst>
                                          <p:attrName>style.visibility</p:attrName>
                                        </p:attrNameLst>
                                      </p:cBhvr>
                                      <p:to>
                                        <p:strVal val="visible"/>
                                      </p:to>
                                    </p:set>
                                    <p:animEffect filter="fade" transition="in">
                                      <p:cBhvr additive="repl">
                                        <p:cTn id="384" dur="1000"/>
                                        <p:tgtEl>
                                          <p:spTgt spid="155">
                                            <p:txEl>
                                              <p:pRg st="5" end="5"/>
                                            </p:txEl>
                                          </p:spTgt>
                                        </p:tgtEl>
                                      </p:cBhvr>
                                    </p:animEffect>
                                    <p:anim calcmode="lin" valueType="num">
                                      <p:cBhvr additive="repl">
                                        <p:cTn id="385" dur="1000" fill="hold"/>
                                        <p:tgtEl>
                                          <p:spTgt spid="155">
                                            <p:txEl>
                                              <p:pRg st="5" end="5"/>
                                            </p:txEl>
                                          </p:spTgt>
                                        </p:tgtEl>
                                        <p:attrNameLst>
                                          <p:attrName>ppt_x</p:attrName>
                                        </p:attrNameLst>
                                      </p:cBhvr>
                                      <p:tavLst>
                                        <p:tav tm="0">
                                          <p:val>
                                            <p:strVal val="#ppt_x"/>
                                          </p:val>
                                        </p:tav>
                                        <p:tav tm="100000">
                                          <p:val>
                                            <p:strVal val="#ppt_x"/>
                                          </p:val>
                                        </p:tav>
                                      </p:tavLst>
                                    </p:anim>
                                    <p:anim calcmode="lin" valueType="num">
                                      <p:cBhvr additive="repl">
                                        <p:cTn id="386" dur="1000" fill="hold"/>
                                        <p:tgtEl>
                                          <p:spTgt spid="155">
                                            <p:txEl>
                                              <p:pRg st="5" end="5"/>
                                            </p:txEl>
                                          </p:spTgt>
                                        </p:tgtEl>
                                        <p:attrNameLst>
                                          <p:attrName>ppt_y</p:attrName>
                                        </p:attrNameLst>
                                      </p:cBhvr>
                                      <p:tavLst>
                                        <p:tav tm="0">
                                          <p:val>
                                            <p:strVal val="#ppt_y+.1"/>
                                          </p:val>
                                        </p:tav>
                                        <p:tav tm="100000">
                                          <p:val>
                                            <p:strVal val="#ppt_y"/>
                                          </p:val>
                                        </p:tav>
                                      </p:tavLst>
                                    </p:anim>
                                  </p:childTnLst>
                                </p:cTn>
                              </p:par>
                              <p:par>
                                <p:cTn id="387" nodeType="withEffect" fill="hold" presetClass="entr" presetID="42">
                                  <p:stCondLst>
                                    <p:cond delay="0"/>
                                  </p:stCondLst>
                                  <p:childTnLst>
                                    <p:set>
                                      <p:cBhvr>
                                        <p:cTn id="388" dur="1" fill="hold">
                                          <p:stCondLst>
                                            <p:cond delay="0"/>
                                          </p:stCondLst>
                                        </p:cTn>
                                        <p:tgtEl>
                                          <p:spTgt spid="155">
                                            <p:txEl>
                                              <p:pRg st="6" end="6"/>
                                            </p:txEl>
                                          </p:spTgt>
                                        </p:tgtEl>
                                        <p:attrNameLst>
                                          <p:attrName>style.visibility</p:attrName>
                                        </p:attrNameLst>
                                      </p:cBhvr>
                                      <p:to>
                                        <p:strVal val="visible"/>
                                      </p:to>
                                    </p:set>
                                    <p:animEffect filter="fade" transition="in">
                                      <p:cBhvr additive="repl">
                                        <p:cTn id="389" dur="1000"/>
                                        <p:tgtEl>
                                          <p:spTgt spid="155">
                                            <p:txEl>
                                              <p:pRg st="6" end="6"/>
                                            </p:txEl>
                                          </p:spTgt>
                                        </p:tgtEl>
                                      </p:cBhvr>
                                    </p:animEffect>
                                    <p:anim calcmode="lin" valueType="num">
                                      <p:cBhvr additive="repl">
                                        <p:cTn id="390" dur="1000" fill="hold"/>
                                        <p:tgtEl>
                                          <p:spTgt spid="155">
                                            <p:txEl>
                                              <p:pRg st="6" end="6"/>
                                            </p:txEl>
                                          </p:spTgt>
                                        </p:tgtEl>
                                        <p:attrNameLst>
                                          <p:attrName>ppt_x</p:attrName>
                                        </p:attrNameLst>
                                      </p:cBhvr>
                                      <p:tavLst>
                                        <p:tav tm="0">
                                          <p:val>
                                            <p:strVal val="#ppt_x"/>
                                          </p:val>
                                        </p:tav>
                                        <p:tav tm="100000">
                                          <p:val>
                                            <p:strVal val="#ppt_x"/>
                                          </p:val>
                                        </p:tav>
                                      </p:tavLst>
                                    </p:anim>
                                    <p:anim calcmode="lin" valueType="num">
                                      <p:cBhvr additive="repl">
                                        <p:cTn id="391" dur="1000" fill="hold"/>
                                        <p:tgtEl>
                                          <p:spTgt spid="155">
                                            <p:txEl>
                                              <p:pRg st="6" end="6"/>
                                            </p:txEl>
                                          </p:spTgt>
                                        </p:tgtEl>
                                        <p:attrNameLst>
                                          <p:attrName>ppt_y</p:attrName>
                                        </p:attrNameLst>
                                      </p:cBhvr>
                                      <p:tavLst>
                                        <p:tav tm="0">
                                          <p:val>
                                            <p:strVal val="#ppt_y+.1"/>
                                          </p:val>
                                        </p:tav>
                                        <p:tav tm="100000">
                                          <p:val>
                                            <p:strVal val="#ppt_y"/>
                                          </p:val>
                                        </p:tav>
                                      </p:tavLst>
                                    </p:anim>
                                  </p:childTnLst>
                                </p:cTn>
                              </p:par>
                              <p:par>
                                <p:cTn id="392" nodeType="withEffect" fill="hold" presetClass="entr" presetID="42">
                                  <p:stCondLst>
                                    <p:cond delay="0"/>
                                  </p:stCondLst>
                                  <p:childTnLst>
                                    <p:set>
                                      <p:cBhvr>
                                        <p:cTn id="393" dur="1" fill="hold">
                                          <p:stCondLst>
                                            <p:cond delay="0"/>
                                          </p:stCondLst>
                                        </p:cTn>
                                        <p:tgtEl>
                                          <p:spTgt spid="155">
                                            <p:txEl>
                                              <p:pRg st="7" end="7"/>
                                            </p:txEl>
                                          </p:spTgt>
                                        </p:tgtEl>
                                        <p:attrNameLst>
                                          <p:attrName>style.visibility</p:attrName>
                                        </p:attrNameLst>
                                      </p:cBhvr>
                                      <p:to>
                                        <p:strVal val="visible"/>
                                      </p:to>
                                    </p:set>
                                    <p:animEffect filter="fade" transition="in">
                                      <p:cBhvr additive="repl">
                                        <p:cTn id="394" dur="1000"/>
                                        <p:tgtEl>
                                          <p:spTgt spid="155">
                                            <p:txEl>
                                              <p:pRg st="7" end="7"/>
                                            </p:txEl>
                                          </p:spTgt>
                                        </p:tgtEl>
                                      </p:cBhvr>
                                    </p:animEffect>
                                    <p:anim calcmode="lin" valueType="num">
                                      <p:cBhvr additive="repl">
                                        <p:cTn id="395" dur="1000" fill="hold"/>
                                        <p:tgtEl>
                                          <p:spTgt spid="155">
                                            <p:txEl>
                                              <p:pRg st="7" end="7"/>
                                            </p:txEl>
                                          </p:spTgt>
                                        </p:tgtEl>
                                        <p:attrNameLst>
                                          <p:attrName>ppt_x</p:attrName>
                                        </p:attrNameLst>
                                      </p:cBhvr>
                                      <p:tavLst>
                                        <p:tav tm="0">
                                          <p:val>
                                            <p:strVal val="#ppt_x"/>
                                          </p:val>
                                        </p:tav>
                                        <p:tav tm="100000">
                                          <p:val>
                                            <p:strVal val="#ppt_x"/>
                                          </p:val>
                                        </p:tav>
                                      </p:tavLst>
                                    </p:anim>
                                    <p:anim calcmode="lin" valueType="num">
                                      <p:cBhvr additive="repl">
                                        <p:cTn id="396" dur="1000" fill="hold"/>
                                        <p:tgtEl>
                                          <p:spTgt spid="155">
                                            <p:txEl>
                                              <p:pRg st="7" end="7"/>
                                            </p:txEl>
                                          </p:spTgt>
                                        </p:tgtEl>
                                        <p:attrNameLst>
                                          <p:attrName>ppt_y</p:attrName>
                                        </p:attrNameLst>
                                      </p:cBhvr>
                                      <p:tavLst>
                                        <p:tav tm="0">
                                          <p:val>
                                            <p:strVal val="#ppt_y+.1"/>
                                          </p:val>
                                        </p:tav>
                                        <p:tav tm="100000">
                                          <p:val>
                                            <p:strVal val="#ppt_y"/>
                                          </p:val>
                                        </p:tav>
                                      </p:tavLst>
                                    </p:anim>
                                  </p:childTnLst>
                                </p:cTn>
                              </p:par>
                              <p:par>
                                <p:cTn id="397" nodeType="withEffect" fill="hold" presetClass="entr" presetID="42">
                                  <p:stCondLst>
                                    <p:cond delay="0"/>
                                  </p:stCondLst>
                                  <p:childTnLst>
                                    <p:set>
                                      <p:cBhvr>
                                        <p:cTn id="398" dur="1" fill="hold">
                                          <p:stCondLst>
                                            <p:cond delay="0"/>
                                          </p:stCondLst>
                                        </p:cTn>
                                        <p:tgtEl>
                                          <p:spTgt spid="155">
                                            <p:txEl>
                                              <p:pRg st="8" end="8"/>
                                            </p:txEl>
                                          </p:spTgt>
                                        </p:tgtEl>
                                        <p:attrNameLst>
                                          <p:attrName>style.visibility</p:attrName>
                                        </p:attrNameLst>
                                      </p:cBhvr>
                                      <p:to>
                                        <p:strVal val="visible"/>
                                      </p:to>
                                    </p:set>
                                    <p:animEffect filter="fade" transition="in">
                                      <p:cBhvr additive="repl">
                                        <p:cTn id="399" dur="1000"/>
                                        <p:tgtEl>
                                          <p:spTgt spid="155">
                                            <p:txEl>
                                              <p:pRg st="8" end="8"/>
                                            </p:txEl>
                                          </p:spTgt>
                                        </p:tgtEl>
                                      </p:cBhvr>
                                    </p:animEffect>
                                    <p:anim calcmode="lin" valueType="num">
                                      <p:cBhvr additive="repl">
                                        <p:cTn id="400" dur="1000" fill="hold"/>
                                        <p:tgtEl>
                                          <p:spTgt spid="155">
                                            <p:txEl>
                                              <p:pRg st="8" end="8"/>
                                            </p:txEl>
                                          </p:spTgt>
                                        </p:tgtEl>
                                        <p:attrNameLst>
                                          <p:attrName>ppt_x</p:attrName>
                                        </p:attrNameLst>
                                      </p:cBhvr>
                                      <p:tavLst>
                                        <p:tav tm="0">
                                          <p:val>
                                            <p:strVal val="#ppt_x"/>
                                          </p:val>
                                        </p:tav>
                                        <p:tav tm="100000">
                                          <p:val>
                                            <p:strVal val="#ppt_x"/>
                                          </p:val>
                                        </p:tav>
                                      </p:tavLst>
                                    </p:anim>
                                    <p:anim calcmode="lin" valueType="num">
                                      <p:cBhvr additive="repl">
                                        <p:cTn id="401" dur="1000" fill="hold"/>
                                        <p:tgtEl>
                                          <p:spTgt spid="155">
                                            <p:txEl>
                                              <p:pRg st="8" end="8"/>
                                            </p:txEl>
                                          </p:spTgt>
                                        </p:tgtEl>
                                        <p:attrNameLst>
                                          <p:attrName>ppt_y</p:attrName>
                                        </p:attrNameLst>
                                      </p:cBhvr>
                                      <p:tavLst>
                                        <p:tav tm="0">
                                          <p:val>
                                            <p:strVal val="#ppt_y+.1"/>
                                          </p:val>
                                        </p:tav>
                                        <p:tav tm="100000">
                                          <p:val>
                                            <p:strVal val="#ppt_y"/>
                                          </p:val>
                                        </p:tav>
                                      </p:tavLst>
                                    </p:anim>
                                  </p:childTnLst>
                                </p:cTn>
                              </p:par>
                              <p:par>
                                <p:cTn id="402" nodeType="withEffect" fill="hold" presetClass="entr" presetID="42">
                                  <p:stCondLst>
                                    <p:cond delay="0"/>
                                  </p:stCondLst>
                                  <p:childTnLst>
                                    <p:set>
                                      <p:cBhvr>
                                        <p:cTn id="403" dur="1" fill="hold">
                                          <p:stCondLst>
                                            <p:cond delay="0"/>
                                          </p:stCondLst>
                                        </p:cTn>
                                        <p:tgtEl>
                                          <p:spTgt spid="155">
                                            <p:txEl>
                                              <p:pRg st="9" end="9"/>
                                            </p:txEl>
                                          </p:spTgt>
                                        </p:tgtEl>
                                        <p:attrNameLst>
                                          <p:attrName>style.visibility</p:attrName>
                                        </p:attrNameLst>
                                      </p:cBhvr>
                                      <p:to>
                                        <p:strVal val="visible"/>
                                      </p:to>
                                    </p:set>
                                    <p:animEffect filter="fade" transition="in">
                                      <p:cBhvr additive="repl">
                                        <p:cTn id="404" dur="1000"/>
                                        <p:tgtEl>
                                          <p:spTgt spid="155">
                                            <p:txEl>
                                              <p:pRg st="9" end="9"/>
                                            </p:txEl>
                                          </p:spTgt>
                                        </p:tgtEl>
                                      </p:cBhvr>
                                    </p:animEffect>
                                    <p:anim calcmode="lin" valueType="num">
                                      <p:cBhvr additive="repl">
                                        <p:cTn id="405" dur="1000" fill="hold"/>
                                        <p:tgtEl>
                                          <p:spTgt spid="155">
                                            <p:txEl>
                                              <p:pRg st="9" end="9"/>
                                            </p:txEl>
                                          </p:spTgt>
                                        </p:tgtEl>
                                        <p:attrNameLst>
                                          <p:attrName>ppt_x</p:attrName>
                                        </p:attrNameLst>
                                      </p:cBhvr>
                                      <p:tavLst>
                                        <p:tav tm="0">
                                          <p:val>
                                            <p:strVal val="#ppt_x"/>
                                          </p:val>
                                        </p:tav>
                                        <p:tav tm="100000">
                                          <p:val>
                                            <p:strVal val="#ppt_x"/>
                                          </p:val>
                                        </p:tav>
                                      </p:tavLst>
                                    </p:anim>
                                    <p:anim calcmode="lin" valueType="num">
                                      <p:cBhvr additive="repl">
                                        <p:cTn id="406" dur="1000" fill="hold"/>
                                        <p:tgtEl>
                                          <p:spTgt spid="155">
                                            <p:txEl>
                                              <p:pRg st="9" end="9"/>
                                            </p:txEl>
                                          </p:spTgt>
                                        </p:tgtEl>
                                        <p:attrNameLst>
                                          <p:attrName>ppt_y</p:attrName>
                                        </p:attrNameLst>
                                      </p:cBhvr>
                                      <p:tavLst>
                                        <p:tav tm="0">
                                          <p:val>
                                            <p:strVal val="#ppt_y+.1"/>
                                          </p:val>
                                        </p:tav>
                                        <p:tav tm="100000">
                                          <p:val>
                                            <p:strVal val="#ppt_y"/>
                                          </p:val>
                                        </p:tav>
                                      </p:tavLst>
                                    </p:anim>
                                  </p:childTnLst>
                                </p:cTn>
                              </p:par>
                              <p:par>
                                <p:cTn id="407" nodeType="withEffect" fill="hold" presetClass="entr" presetID="42">
                                  <p:stCondLst>
                                    <p:cond delay="0"/>
                                  </p:stCondLst>
                                  <p:childTnLst>
                                    <p:set>
                                      <p:cBhvr>
                                        <p:cTn id="408" dur="1" fill="hold">
                                          <p:stCondLst>
                                            <p:cond delay="0"/>
                                          </p:stCondLst>
                                        </p:cTn>
                                        <p:tgtEl>
                                          <p:spTgt spid="155">
                                            <p:txEl>
                                              <p:pRg st="10" end="10"/>
                                            </p:txEl>
                                          </p:spTgt>
                                        </p:tgtEl>
                                        <p:attrNameLst>
                                          <p:attrName>style.visibility</p:attrName>
                                        </p:attrNameLst>
                                      </p:cBhvr>
                                      <p:to>
                                        <p:strVal val="visible"/>
                                      </p:to>
                                    </p:set>
                                    <p:animEffect filter="fade" transition="in">
                                      <p:cBhvr additive="repl">
                                        <p:cTn id="409" dur="1000"/>
                                        <p:tgtEl>
                                          <p:spTgt spid="155">
                                            <p:txEl>
                                              <p:pRg st="10" end="10"/>
                                            </p:txEl>
                                          </p:spTgt>
                                        </p:tgtEl>
                                      </p:cBhvr>
                                    </p:animEffect>
                                    <p:anim calcmode="lin" valueType="num">
                                      <p:cBhvr additive="repl">
                                        <p:cTn id="410" dur="1000" fill="hold"/>
                                        <p:tgtEl>
                                          <p:spTgt spid="155">
                                            <p:txEl>
                                              <p:pRg st="10" end="10"/>
                                            </p:txEl>
                                          </p:spTgt>
                                        </p:tgtEl>
                                        <p:attrNameLst>
                                          <p:attrName>ppt_x</p:attrName>
                                        </p:attrNameLst>
                                      </p:cBhvr>
                                      <p:tavLst>
                                        <p:tav tm="0">
                                          <p:val>
                                            <p:strVal val="#ppt_x"/>
                                          </p:val>
                                        </p:tav>
                                        <p:tav tm="100000">
                                          <p:val>
                                            <p:strVal val="#ppt_x"/>
                                          </p:val>
                                        </p:tav>
                                      </p:tavLst>
                                    </p:anim>
                                    <p:anim calcmode="lin" valueType="num">
                                      <p:cBhvr additive="repl">
                                        <p:cTn id="411" dur="1000" fill="hold"/>
                                        <p:tgtEl>
                                          <p:spTgt spid="15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Shell Variables</a:t>
            </a:r>
            <a:r>
              <a:rPr b="0" lang="en-US" sz="3600" spc="-1" strike="noStrike" u="sng">
                <a:solidFill>
                  <a:srgbClr val="ffffff"/>
                </a:solidFill>
                <a:uFillTx/>
                <a:latin typeface="Trebuchet MS"/>
              </a:rPr>
              <a:t>:</a:t>
            </a:r>
            <a:endParaRPr b="0" lang="en-US" sz="3600" spc="-1" strike="noStrike">
              <a:solidFill>
                <a:srgbClr val="ffffff"/>
              </a:solidFill>
              <a:latin typeface="Trebuchet MS"/>
            </a:endParaRPr>
          </a:p>
        </p:txBody>
      </p:sp>
      <p:sp>
        <p:nvSpPr>
          <p:cNvPr id="157"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All shell variables are strings(in order to perform any arithmetic operation on two variables you can use the expr utility).</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Values may be  assigned to a variable by using the “=” sign, for example: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There must be no spaces on either side of the “=”</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If you need to assign a value that contains spaces to a variable, use the “ character. For 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street=“Avenue road”</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To retrieve the contents of a variable, use the $ sign before the variable name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“you live in $street”</a:t>
            </a:r>
            <a:endParaRPr b="0" lang="en-US" sz="2400" spc="-1" strike="noStrike">
              <a:solidFill>
                <a:srgbClr val="ffffff"/>
              </a:solidFill>
              <a:latin typeface="Trebuchet MS"/>
            </a:endParaRPr>
          </a:p>
        </p:txBody>
      </p:sp>
    </p:spTree>
  </p:cSld>
  <p:timing>
    <p:tnLst>
      <p:par>
        <p:cTn id="412" dur="indefinite" restart="never" nodeType="tmRoot">
          <p:childTnLst>
            <p:seq>
              <p:cTn id="413" dur="indefinite" nodeType="mainSeq">
                <p:childTnLst>
                  <p:par>
                    <p:cTn id="414" fill="hold">
                      <p:stCondLst>
                        <p:cond delay="indefinite"/>
                      </p:stCondLst>
                      <p:childTnLst>
                        <p:par>
                          <p:cTn id="415" fill="hold">
                            <p:stCondLst>
                              <p:cond delay="0"/>
                            </p:stCondLst>
                            <p:childTnLst>
                              <p:par>
                                <p:cTn id="416" nodeType="clickEffect" fill="hold" presetClass="entr" presetID="42">
                                  <p:stCondLst>
                                    <p:cond delay="0"/>
                                  </p:stCondLst>
                                  <p:childTnLst>
                                    <p:set>
                                      <p:cBhvr>
                                        <p:cTn id="417" dur="1" fill="hold">
                                          <p:stCondLst>
                                            <p:cond delay="0"/>
                                          </p:stCondLst>
                                        </p:cTn>
                                        <p:tgtEl>
                                          <p:spTgt spid="157">
                                            <p:txEl>
                                              <p:pRg st="0" end="0"/>
                                            </p:txEl>
                                          </p:spTgt>
                                        </p:tgtEl>
                                        <p:attrNameLst>
                                          <p:attrName>style.visibility</p:attrName>
                                        </p:attrNameLst>
                                      </p:cBhvr>
                                      <p:to>
                                        <p:strVal val="visible"/>
                                      </p:to>
                                    </p:set>
                                    <p:animEffect filter="fade" transition="in">
                                      <p:cBhvr additive="repl">
                                        <p:cTn id="418" dur="1000"/>
                                        <p:tgtEl>
                                          <p:spTgt spid="157">
                                            <p:txEl>
                                              <p:pRg st="0" end="0"/>
                                            </p:txEl>
                                          </p:spTgt>
                                        </p:tgtEl>
                                      </p:cBhvr>
                                    </p:animEffect>
                                    <p:anim calcmode="lin" valueType="num">
                                      <p:cBhvr additive="repl">
                                        <p:cTn id="419" dur="1000" fill="hold"/>
                                        <p:tgtEl>
                                          <p:spTgt spid="157">
                                            <p:txEl>
                                              <p:pRg st="0" end="0"/>
                                            </p:txEl>
                                          </p:spTgt>
                                        </p:tgtEl>
                                        <p:attrNameLst>
                                          <p:attrName>ppt_x</p:attrName>
                                        </p:attrNameLst>
                                      </p:cBhvr>
                                      <p:tavLst>
                                        <p:tav tm="0">
                                          <p:val>
                                            <p:strVal val="#ppt_x"/>
                                          </p:val>
                                        </p:tav>
                                        <p:tav tm="100000">
                                          <p:val>
                                            <p:strVal val="#ppt_x"/>
                                          </p:val>
                                        </p:tav>
                                      </p:tavLst>
                                    </p:anim>
                                    <p:anim calcmode="lin" valueType="num">
                                      <p:cBhvr additive="repl">
                                        <p:cTn id="420" dur="1000" fill="hold"/>
                                        <p:tgtEl>
                                          <p:spTgt spid="1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42">
                                  <p:stCondLst>
                                    <p:cond delay="0"/>
                                  </p:stCondLst>
                                  <p:childTnLst>
                                    <p:set>
                                      <p:cBhvr>
                                        <p:cTn id="424" dur="1" fill="hold">
                                          <p:stCondLst>
                                            <p:cond delay="0"/>
                                          </p:stCondLst>
                                        </p:cTn>
                                        <p:tgtEl>
                                          <p:spTgt spid="157">
                                            <p:txEl>
                                              <p:pRg st="1" end="1"/>
                                            </p:txEl>
                                          </p:spTgt>
                                        </p:tgtEl>
                                        <p:attrNameLst>
                                          <p:attrName>style.visibility</p:attrName>
                                        </p:attrNameLst>
                                      </p:cBhvr>
                                      <p:to>
                                        <p:strVal val="visible"/>
                                      </p:to>
                                    </p:set>
                                    <p:animEffect filter="fade" transition="in">
                                      <p:cBhvr additive="repl">
                                        <p:cTn id="425" dur="1000"/>
                                        <p:tgtEl>
                                          <p:spTgt spid="157">
                                            <p:txEl>
                                              <p:pRg st="1" end="1"/>
                                            </p:txEl>
                                          </p:spTgt>
                                        </p:tgtEl>
                                      </p:cBhvr>
                                    </p:animEffect>
                                    <p:anim calcmode="lin" valueType="num">
                                      <p:cBhvr additive="repl">
                                        <p:cTn id="426" dur="1000" fill="hold"/>
                                        <p:tgtEl>
                                          <p:spTgt spid="157">
                                            <p:txEl>
                                              <p:pRg st="1" end="1"/>
                                            </p:txEl>
                                          </p:spTgt>
                                        </p:tgtEl>
                                        <p:attrNameLst>
                                          <p:attrName>ppt_x</p:attrName>
                                        </p:attrNameLst>
                                      </p:cBhvr>
                                      <p:tavLst>
                                        <p:tav tm="0">
                                          <p:val>
                                            <p:strVal val="#ppt_x"/>
                                          </p:val>
                                        </p:tav>
                                        <p:tav tm="100000">
                                          <p:val>
                                            <p:strVal val="#ppt_x"/>
                                          </p:val>
                                        </p:tav>
                                      </p:tavLst>
                                    </p:anim>
                                    <p:anim calcmode="lin" valueType="num">
                                      <p:cBhvr additive="repl">
                                        <p:cTn id="427" dur="1000" fill="hold"/>
                                        <p:tgtEl>
                                          <p:spTgt spid="15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28" fill="hold">
                      <p:stCondLst>
                        <p:cond delay="indefinite"/>
                      </p:stCondLst>
                      <p:childTnLst>
                        <p:par>
                          <p:cTn id="429" fill="hold">
                            <p:stCondLst>
                              <p:cond delay="0"/>
                            </p:stCondLst>
                            <p:childTnLst>
                              <p:par>
                                <p:cTn id="430" nodeType="clickEffect" fill="hold" presetClass="entr" presetID="42">
                                  <p:stCondLst>
                                    <p:cond delay="0"/>
                                  </p:stCondLst>
                                  <p:childTnLst>
                                    <p:set>
                                      <p:cBhvr>
                                        <p:cTn id="431" dur="1" fill="hold">
                                          <p:stCondLst>
                                            <p:cond delay="0"/>
                                          </p:stCondLst>
                                        </p:cTn>
                                        <p:tgtEl>
                                          <p:spTgt spid="157">
                                            <p:txEl>
                                              <p:pRg st="2" end="2"/>
                                            </p:txEl>
                                          </p:spTgt>
                                        </p:tgtEl>
                                        <p:attrNameLst>
                                          <p:attrName>style.visibility</p:attrName>
                                        </p:attrNameLst>
                                      </p:cBhvr>
                                      <p:to>
                                        <p:strVal val="visible"/>
                                      </p:to>
                                    </p:set>
                                    <p:animEffect filter="fade" transition="in">
                                      <p:cBhvr additive="repl">
                                        <p:cTn id="432" dur="1000"/>
                                        <p:tgtEl>
                                          <p:spTgt spid="157">
                                            <p:txEl>
                                              <p:pRg st="2" end="2"/>
                                            </p:txEl>
                                          </p:spTgt>
                                        </p:tgtEl>
                                      </p:cBhvr>
                                    </p:animEffect>
                                    <p:anim calcmode="lin" valueType="num">
                                      <p:cBhvr additive="repl">
                                        <p:cTn id="433" dur="1000" fill="hold"/>
                                        <p:tgtEl>
                                          <p:spTgt spid="157">
                                            <p:txEl>
                                              <p:pRg st="2" end="2"/>
                                            </p:txEl>
                                          </p:spTgt>
                                        </p:tgtEl>
                                        <p:attrNameLst>
                                          <p:attrName>ppt_x</p:attrName>
                                        </p:attrNameLst>
                                      </p:cBhvr>
                                      <p:tavLst>
                                        <p:tav tm="0">
                                          <p:val>
                                            <p:strVal val="#ppt_x"/>
                                          </p:val>
                                        </p:tav>
                                        <p:tav tm="100000">
                                          <p:val>
                                            <p:strVal val="#ppt_x"/>
                                          </p:val>
                                        </p:tav>
                                      </p:tavLst>
                                    </p:anim>
                                    <p:anim calcmode="lin" valueType="num">
                                      <p:cBhvr additive="repl">
                                        <p:cTn id="434" dur="1000" fill="hold"/>
                                        <p:tgtEl>
                                          <p:spTgt spid="1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42">
                                  <p:stCondLst>
                                    <p:cond delay="0"/>
                                  </p:stCondLst>
                                  <p:childTnLst>
                                    <p:set>
                                      <p:cBhvr>
                                        <p:cTn id="438" dur="1" fill="hold">
                                          <p:stCondLst>
                                            <p:cond delay="0"/>
                                          </p:stCondLst>
                                        </p:cTn>
                                        <p:tgtEl>
                                          <p:spTgt spid="157">
                                            <p:txEl>
                                              <p:pRg st="3" end="3"/>
                                            </p:txEl>
                                          </p:spTgt>
                                        </p:tgtEl>
                                        <p:attrNameLst>
                                          <p:attrName>style.visibility</p:attrName>
                                        </p:attrNameLst>
                                      </p:cBhvr>
                                      <p:to>
                                        <p:strVal val="visible"/>
                                      </p:to>
                                    </p:set>
                                    <p:animEffect filter="fade" transition="in">
                                      <p:cBhvr additive="repl">
                                        <p:cTn id="439" dur="1000"/>
                                        <p:tgtEl>
                                          <p:spTgt spid="157">
                                            <p:txEl>
                                              <p:pRg st="3" end="3"/>
                                            </p:txEl>
                                          </p:spTgt>
                                        </p:tgtEl>
                                      </p:cBhvr>
                                    </p:animEffect>
                                    <p:anim calcmode="lin" valueType="num">
                                      <p:cBhvr additive="repl">
                                        <p:cTn id="440" dur="1000" fill="hold"/>
                                        <p:tgtEl>
                                          <p:spTgt spid="157">
                                            <p:txEl>
                                              <p:pRg st="3" end="3"/>
                                            </p:txEl>
                                          </p:spTgt>
                                        </p:tgtEl>
                                        <p:attrNameLst>
                                          <p:attrName>ppt_x</p:attrName>
                                        </p:attrNameLst>
                                      </p:cBhvr>
                                      <p:tavLst>
                                        <p:tav tm="0">
                                          <p:val>
                                            <p:strVal val="#ppt_x"/>
                                          </p:val>
                                        </p:tav>
                                        <p:tav tm="100000">
                                          <p:val>
                                            <p:strVal val="#ppt_x"/>
                                          </p:val>
                                        </p:tav>
                                      </p:tavLst>
                                    </p:anim>
                                    <p:anim calcmode="lin" valueType="num">
                                      <p:cBhvr additive="repl">
                                        <p:cTn id="441" dur="1000" fill="hold"/>
                                        <p:tgtEl>
                                          <p:spTgt spid="15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2" fill="hold">
                      <p:stCondLst>
                        <p:cond delay="indefinite"/>
                      </p:stCondLst>
                      <p:childTnLst>
                        <p:par>
                          <p:cTn id="443" fill="hold">
                            <p:stCondLst>
                              <p:cond delay="0"/>
                            </p:stCondLst>
                            <p:childTnLst>
                              <p:par>
                                <p:cTn id="444" nodeType="clickEffect" fill="hold" presetClass="entr" presetID="42">
                                  <p:stCondLst>
                                    <p:cond delay="0"/>
                                  </p:stCondLst>
                                  <p:childTnLst>
                                    <p:set>
                                      <p:cBhvr>
                                        <p:cTn id="445" dur="1" fill="hold">
                                          <p:stCondLst>
                                            <p:cond delay="0"/>
                                          </p:stCondLst>
                                        </p:cTn>
                                        <p:tgtEl>
                                          <p:spTgt spid="157">
                                            <p:txEl>
                                              <p:pRg st="4" end="4"/>
                                            </p:txEl>
                                          </p:spTgt>
                                        </p:tgtEl>
                                        <p:attrNameLst>
                                          <p:attrName>style.visibility</p:attrName>
                                        </p:attrNameLst>
                                      </p:cBhvr>
                                      <p:to>
                                        <p:strVal val="visible"/>
                                      </p:to>
                                    </p:set>
                                    <p:animEffect filter="fade" transition="in">
                                      <p:cBhvr additive="repl">
                                        <p:cTn id="446" dur="1000"/>
                                        <p:tgtEl>
                                          <p:spTgt spid="157">
                                            <p:txEl>
                                              <p:pRg st="4" end="4"/>
                                            </p:txEl>
                                          </p:spTgt>
                                        </p:tgtEl>
                                      </p:cBhvr>
                                    </p:animEffect>
                                    <p:anim calcmode="lin" valueType="num">
                                      <p:cBhvr additive="repl">
                                        <p:cTn id="447" dur="1000" fill="hold"/>
                                        <p:tgtEl>
                                          <p:spTgt spid="157">
                                            <p:txEl>
                                              <p:pRg st="4" end="4"/>
                                            </p:txEl>
                                          </p:spTgt>
                                        </p:tgtEl>
                                        <p:attrNameLst>
                                          <p:attrName>ppt_x</p:attrName>
                                        </p:attrNameLst>
                                      </p:cBhvr>
                                      <p:tavLst>
                                        <p:tav tm="0">
                                          <p:val>
                                            <p:strVal val="#ppt_x"/>
                                          </p:val>
                                        </p:tav>
                                        <p:tav tm="100000">
                                          <p:val>
                                            <p:strVal val="#ppt_x"/>
                                          </p:val>
                                        </p:tav>
                                      </p:tavLst>
                                    </p:anim>
                                    <p:anim calcmode="lin" valueType="num">
                                      <p:cBhvr additive="repl">
                                        <p:cTn id="448" dur="1000" fill="hold"/>
                                        <p:tgtEl>
                                          <p:spTgt spid="1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9" fill="hold">
                      <p:stCondLst>
                        <p:cond delay="indefinite"/>
                      </p:stCondLst>
                      <p:childTnLst>
                        <p:par>
                          <p:cTn id="450" fill="hold">
                            <p:stCondLst>
                              <p:cond delay="0"/>
                            </p:stCondLst>
                            <p:childTnLst>
                              <p:par>
                                <p:cTn id="451" nodeType="clickEffect" fill="hold" presetClass="entr" presetID="42">
                                  <p:stCondLst>
                                    <p:cond delay="0"/>
                                  </p:stCondLst>
                                  <p:childTnLst>
                                    <p:set>
                                      <p:cBhvr>
                                        <p:cTn id="452" dur="1" fill="hold">
                                          <p:stCondLst>
                                            <p:cond delay="0"/>
                                          </p:stCondLst>
                                        </p:cTn>
                                        <p:tgtEl>
                                          <p:spTgt spid="157">
                                            <p:txEl>
                                              <p:pRg st="5" end="5"/>
                                            </p:txEl>
                                          </p:spTgt>
                                        </p:tgtEl>
                                        <p:attrNameLst>
                                          <p:attrName>style.visibility</p:attrName>
                                        </p:attrNameLst>
                                      </p:cBhvr>
                                      <p:to>
                                        <p:strVal val="visible"/>
                                      </p:to>
                                    </p:set>
                                    <p:animEffect filter="fade" transition="in">
                                      <p:cBhvr additive="repl">
                                        <p:cTn id="453" dur="1000"/>
                                        <p:tgtEl>
                                          <p:spTgt spid="157">
                                            <p:txEl>
                                              <p:pRg st="5" end="5"/>
                                            </p:txEl>
                                          </p:spTgt>
                                        </p:tgtEl>
                                      </p:cBhvr>
                                    </p:animEffect>
                                    <p:anim calcmode="lin" valueType="num">
                                      <p:cBhvr additive="repl">
                                        <p:cTn id="454" dur="1000" fill="hold"/>
                                        <p:tgtEl>
                                          <p:spTgt spid="157">
                                            <p:txEl>
                                              <p:pRg st="5" end="5"/>
                                            </p:txEl>
                                          </p:spTgt>
                                        </p:tgtEl>
                                        <p:attrNameLst>
                                          <p:attrName>ppt_x</p:attrName>
                                        </p:attrNameLst>
                                      </p:cBhvr>
                                      <p:tavLst>
                                        <p:tav tm="0">
                                          <p:val>
                                            <p:strVal val="#ppt_x"/>
                                          </p:val>
                                        </p:tav>
                                        <p:tav tm="100000">
                                          <p:val>
                                            <p:strVal val="#ppt_x"/>
                                          </p:val>
                                        </p:tav>
                                      </p:tavLst>
                                    </p:anim>
                                    <p:anim calcmode="lin" valueType="num">
                                      <p:cBhvr additive="repl">
                                        <p:cTn id="455" dur="1000" fill="hold"/>
                                        <p:tgtEl>
                                          <p:spTgt spid="15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6" fill="hold">
                      <p:stCondLst>
                        <p:cond delay="indefinite"/>
                      </p:stCondLst>
                      <p:childTnLst>
                        <p:par>
                          <p:cTn id="457" fill="hold">
                            <p:stCondLst>
                              <p:cond delay="0"/>
                            </p:stCondLst>
                            <p:childTnLst>
                              <p:par>
                                <p:cTn id="458" nodeType="clickEffect" fill="hold" presetClass="entr" presetID="42">
                                  <p:stCondLst>
                                    <p:cond delay="0"/>
                                  </p:stCondLst>
                                  <p:childTnLst>
                                    <p:set>
                                      <p:cBhvr>
                                        <p:cTn id="459" dur="1" fill="hold">
                                          <p:stCondLst>
                                            <p:cond delay="0"/>
                                          </p:stCondLst>
                                        </p:cTn>
                                        <p:tgtEl>
                                          <p:spTgt spid="157">
                                            <p:txEl>
                                              <p:pRg st="6" end="6"/>
                                            </p:txEl>
                                          </p:spTgt>
                                        </p:tgtEl>
                                        <p:attrNameLst>
                                          <p:attrName>style.visibility</p:attrName>
                                        </p:attrNameLst>
                                      </p:cBhvr>
                                      <p:to>
                                        <p:strVal val="visible"/>
                                      </p:to>
                                    </p:set>
                                    <p:animEffect filter="fade" transition="in">
                                      <p:cBhvr additive="repl">
                                        <p:cTn id="460" dur="1000"/>
                                        <p:tgtEl>
                                          <p:spTgt spid="157">
                                            <p:txEl>
                                              <p:pRg st="6" end="6"/>
                                            </p:txEl>
                                          </p:spTgt>
                                        </p:tgtEl>
                                      </p:cBhvr>
                                    </p:animEffect>
                                    <p:anim calcmode="lin" valueType="num">
                                      <p:cBhvr additive="repl">
                                        <p:cTn id="461" dur="1000" fill="hold"/>
                                        <p:tgtEl>
                                          <p:spTgt spid="157">
                                            <p:txEl>
                                              <p:pRg st="6" end="6"/>
                                            </p:txEl>
                                          </p:spTgt>
                                        </p:tgtEl>
                                        <p:attrNameLst>
                                          <p:attrName>ppt_x</p:attrName>
                                        </p:attrNameLst>
                                      </p:cBhvr>
                                      <p:tavLst>
                                        <p:tav tm="0">
                                          <p:val>
                                            <p:strVal val="#ppt_x"/>
                                          </p:val>
                                        </p:tav>
                                        <p:tav tm="100000">
                                          <p:val>
                                            <p:strVal val="#ppt_x"/>
                                          </p:val>
                                        </p:tav>
                                      </p:tavLst>
                                    </p:anim>
                                    <p:anim calcmode="lin" valueType="num">
                                      <p:cBhvr additive="repl">
                                        <p:cTn id="462" dur="1000" fill="hold"/>
                                        <p:tgtEl>
                                          <p:spTgt spid="15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42">
                                  <p:stCondLst>
                                    <p:cond delay="0"/>
                                  </p:stCondLst>
                                  <p:childTnLst>
                                    <p:set>
                                      <p:cBhvr>
                                        <p:cTn id="466" dur="1" fill="hold">
                                          <p:stCondLst>
                                            <p:cond delay="0"/>
                                          </p:stCondLst>
                                        </p:cTn>
                                        <p:tgtEl>
                                          <p:spTgt spid="157">
                                            <p:txEl>
                                              <p:pRg st="7" end="7"/>
                                            </p:txEl>
                                          </p:spTgt>
                                        </p:tgtEl>
                                        <p:attrNameLst>
                                          <p:attrName>style.visibility</p:attrName>
                                        </p:attrNameLst>
                                      </p:cBhvr>
                                      <p:to>
                                        <p:strVal val="visible"/>
                                      </p:to>
                                    </p:set>
                                    <p:animEffect filter="fade" transition="in">
                                      <p:cBhvr additive="repl">
                                        <p:cTn id="467" dur="1000"/>
                                        <p:tgtEl>
                                          <p:spTgt spid="157">
                                            <p:txEl>
                                              <p:pRg st="7" end="7"/>
                                            </p:txEl>
                                          </p:spTgt>
                                        </p:tgtEl>
                                      </p:cBhvr>
                                    </p:animEffect>
                                    <p:anim calcmode="lin" valueType="num">
                                      <p:cBhvr additive="repl">
                                        <p:cTn id="468" dur="1000" fill="hold"/>
                                        <p:tgtEl>
                                          <p:spTgt spid="157">
                                            <p:txEl>
                                              <p:pRg st="7" end="7"/>
                                            </p:txEl>
                                          </p:spTgt>
                                        </p:tgtEl>
                                        <p:attrNameLst>
                                          <p:attrName>ppt_x</p:attrName>
                                        </p:attrNameLst>
                                      </p:cBhvr>
                                      <p:tavLst>
                                        <p:tav tm="0">
                                          <p:val>
                                            <p:strVal val="#ppt_x"/>
                                          </p:val>
                                        </p:tav>
                                        <p:tav tm="100000">
                                          <p:val>
                                            <p:strVal val="#ppt_x"/>
                                          </p:val>
                                        </p:tav>
                                      </p:tavLst>
                                    </p:anim>
                                    <p:anim calcmode="lin" valueType="num">
                                      <p:cBhvr additive="repl">
                                        <p:cTn id="469" dur="1000" fill="hold"/>
                                        <p:tgtEl>
                                          <p:spTgt spid="15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Environment variables:</a:t>
            </a:r>
            <a:endParaRPr b="0" lang="en-US" sz="3600" spc="-1" strike="noStrike">
              <a:solidFill>
                <a:srgbClr val="ffffff"/>
              </a:solidFill>
              <a:latin typeface="Trebuchet MS"/>
            </a:endParaRPr>
          </a:p>
        </p:txBody>
      </p:sp>
      <p:sp>
        <p:nvSpPr>
          <p:cNvPr id="159"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Many shell variables are inherited from the login shell environment. In other words, they are present variables.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example, when running a script, the following variables are available(amongst others).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HOME</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PATH</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LOGNAME</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TERM</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Such variables may be changed by the script, but the changes will not be seen by the login shell unless the script was run using the “.” operator.</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timing>
    <p:tnLst>
      <p:par>
        <p:cTn id="470" dur="indefinite" restart="never" nodeType="tmRoot">
          <p:childTnLst>
            <p:seq>
              <p:cTn id="471" dur="indefinite" nodeType="mainSeq">
                <p:childTnLst>
                  <p:par>
                    <p:cTn id="472" fill="hold">
                      <p:stCondLst>
                        <p:cond delay="indefinite"/>
                      </p:stCondLst>
                      <p:childTnLst>
                        <p:par>
                          <p:cTn id="473" fill="hold">
                            <p:stCondLst>
                              <p:cond delay="0"/>
                            </p:stCondLst>
                            <p:childTnLst>
                              <p:par>
                                <p:cTn id="474" nodeType="clickEffect" fill="hold" presetClass="entr" presetID="42">
                                  <p:stCondLst>
                                    <p:cond delay="0"/>
                                  </p:stCondLst>
                                  <p:childTnLst>
                                    <p:set>
                                      <p:cBhvr>
                                        <p:cTn id="475" dur="1" fill="hold">
                                          <p:stCondLst>
                                            <p:cond delay="0"/>
                                          </p:stCondLst>
                                        </p:cTn>
                                        <p:tgtEl>
                                          <p:spTgt spid="159">
                                            <p:txEl>
                                              <p:pRg st="0" end="0"/>
                                            </p:txEl>
                                          </p:spTgt>
                                        </p:tgtEl>
                                        <p:attrNameLst>
                                          <p:attrName>style.visibility</p:attrName>
                                        </p:attrNameLst>
                                      </p:cBhvr>
                                      <p:to>
                                        <p:strVal val="visible"/>
                                      </p:to>
                                    </p:set>
                                    <p:animEffect filter="fade" transition="in">
                                      <p:cBhvr additive="repl">
                                        <p:cTn id="476" dur="1000"/>
                                        <p:tgtEl>
                                          <p:spTgt spid="159">
                                            <p:txEl>
                                              <p:pRg st="0" end="0"/>
                                            </p:txEl>
                                          </p:spTgt>
                                        </p:tgtEl>
                                      </p:cBhvr>
                                    </p:animEffect>
                                    <p:anim calcmode="lin" valueType="num">
                                      <p:cBhvr additive="repl">
                                        <p:cTn id="477" dur="1000" fill="hold"/>
                                        <p:tgtEl>
                                          <p:spTgt spid="159">
                                            <p:txEl>
                                              <p:pRg st="0" end="0"/>
                                            </p:txEl>
                                          </p:spTgt>
                                        </p:tgtEl>
                                        <p:attrNameLst>
                                          <p:attrName>ppt_x</p:attrName>
                                        </p:attrNameLst>
                                      </p:cBhvr>
                                      <p:tavLst>
                                        <p:tav tm="0">
                                          <p:val>
                                            <p:strVal val="#ppt_x"/>
                                          </p:val>
                                        </p:tav>
                                        <p:tav tm="100000">
                                          <p:val>
                                            <p:strVal val="#ppt_x"/>
                                          </p:val>
                                        </p:tav>
                                      </p:tavLst>
                                    </p:anim>
                                    <p:anim calcmode="lin" valueType="num">
                                      <p:cBhvr additive="repl">
                                        <p:cTn id="478" dur="1000" fill="hold"/>
                                        <p:tgtEl>
                                          <p:spTgt spid="1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9" fill="hold">
                      <p:stCondLst>
                        <p:cond delay="indefinite"/>
                      </p:stCondLst>
                      <p:childTnLst>
                        <p:par>
                          <p:cTn id="480" fill="hold">
                            <p:stCondLst>
                              <p:cond delay="0"/>
                            </p:stCondLst>
                            <p:childTnLst>
                              <p:par>
                                <p:cTn id="481" nodeType="clickEffect" fill="hold" presetClass="entr" presetID="42">
                                  <p:stCondLst>
                                    <p:cond delay="0"/>
                                  </p:stCondLst>
                                  <p:childTnLst>
                                    <p:set>
                                      <p:cBhvr>
                                        <p:cTn id="482" dur="1" fill="hold">
                                          <p:stCondLst>
                                            <p:cond delay="0"/>
                                          </p:stCondLst>
                                        </p:cTn>
                                        <p:tgtEl>
                                          <p:spTgt spid="159">
                                            <p:txEl>
                                              <p:pRg st="1" end="1"/>
                                            </p:txEl>
                                          </p:spTgt>
                                        </p:tgtEl>
                                        <p:attrNameLst>
                                          <p:attrName>style.visibility</p:attrName>
                                        </p:attrNameLst>
                                      </p:cBhvr>
                                      <p:to>
                                        <p:strVal val="visible"/>
                                      </p:to>
                                    </p:set>
                                    <p:animEffect filter="fade" transition="in">
                                      <p:cBhvr additive="repl">
                                        <p:cTn id="483" dur="1000"/>
                                        <p:tgtEl>
                                          <p:spTgt spid="159">
                                            <p:txEl>
                                              <p:pRg st="1" end="1"/>
                                            </p:txEl>
                                          </p:spTgt>
                                        </p:tgtEl>
                                      </p:cBhvr>
                                    </p:animEffect>
                                    <p:anim calcmode="lin" valueType="num">
                                      <p:cBhvr additive="repl">
                                        <p:cTn id="484" dur="1000" fill="hold"/>
                                        <p:tgtEl>
                                          <p:spTgt spid="159">
                                            <p:txEl>
                                              <p:pRg st="1" end="1"/>
                                            </p:txEl>
                                          </p:spTgt>
                                        </p:tgtEl>
                                        <p:attrNameLst>
                                          <p:attrName>ppt_x</p:attrName>
                                        </p:attrNameLst>
                                      </p:cBhvr>
                                      <p:tavLst>
                                        <p:tav tm="0">
                                          <p:val>
                                            <p:strVal val="#ppt_x"/>
                                          </p:val>
                                        </p:tav>
                                        <p:tav tm="100000">
                                          <p:val>
                                            <p:strVal val="#ppt_x"/>
                                          </p:val>
                                        </p:tav>
                                      </p:tavLst>
                                    </p:anim>
                                    <p:anim calcmode="lin" valueType="num">
                                      <p:cBhvr additive="repl">
                                        <p:cTn id="485" dur="1000" fill="hold"/>
                                        <p:tgtEl>
                                          <p:spTgt spid="159">
                                            <p:txEl>
                                              <p:pRg st="1" end="1"/>
                                            </p:txEl>
                                          </p:spTgt>
                                        </p:tgtEl>
                                        <p:attrNameLst>
                                          <p:attrName>ppt_y</p:attrName>
                                        </p:attrNameLst>
                                      </p:cBhvr>
                                      <p:tavLst>
                                        <p:tav tm="0">
                                          <p:val>
                                            <p:strVal val="#ppt_y+.1"/>
                                          </p:val>
                                        </p:tav>
                                        <p:tav tm="100000">
                                          <p:val>
                                            <p:strVal val="#ppt_y"/>
                                          </p:val>
                                        </p:tav>
                                      </p:tavLst>
                                    </p:anim>
                                  </p:childTnLst>
                                </p:cTn>
                              </p:par>
                              <p:par>
                                <p:cTn id="486" nodeType="withEffect" fill="hold" presetClass="entr" presetID="42">
                                  <p:stCondLst>
                                    <p:cond delay="0"/>
                                  </p:stCondLst>
                                  <p:childTnLst>
                                    <p:set>
                                      <p:cBhvr>
                                        <p:cTn id="487" dur="1" fill="hold">
                                          <p:stCondLst>
                                            <p:cond delay="0"/>
                                          </p:stCondLst>
                                        </p:cTn>
                                        <p:tgtEl>
                                          <p:spTgt spid="159">
                                            <p:txEl>
                                              <p:pRg st="2" end="2"/>
                                            </p:txEl>
                                          </p:spTgt>
                                        </p:tgtEl>
                                        <p:attrNameLst>
                                          <p:attrName>style.visibility</p:attrName>
                                        </p:attrNameLst>
                                      </p:cBhvr>
                                      <p:to>
                                        <p:strVal val="visible"/>
                                      </p:to>
                                    </p:set>
                                    <p:animEffect filter="fade" transition="in">
                                      <p:cBhvr additive="repl">
                                        <p:cTn id="488" dur="1000"/>
                                        <p:tgtEl>
                                          <p:spTgt spid="159">
                                            <p:txEl>
                                              <p:pRg st="2" end="2"/>
                                            </p:txEl>
                                          </p:spTgt>
                                        </p:tgtEl>
                                      </p:cBhvr>
                                    </p:animEffect>
                                    <p:anim calcmode="lin" valueType="num">
                                      <p:cBhvr additive="repl">
                                        <p:cTn id="489" dur="1000" fill="hold"/>
                                        <p:tgtEl>
                                          <p:spTgt spid="159">
                                            <p:txEl>
                                              <p:pRg st="2" end="2"/>
                                            </p:txEl>
                                          </p:spTgt>
                                        </p:tgtEl>
                                        <p:attrNameLst>
                                          <p:attrName>ppt_x</p:attrName>
                                        </p:attrNameLst>
                                      </p:cBhvr>
                                      <p:tavLst>
                                        <p:tav tm="0">
                                          <p:val>
                                            <p:strVal val="#ppt_x"/>
                                          </p:val>
                                        </p:tav>
                                        <p:tav tm="100000">
                                          <p:val>
                                            <p:strVal val="#ppt_x"/>
                                          </p:val>
                                        </p:tav>
                                      </p:tavLst>
                                    </p:anim>
                                    <p:anim calcmode="lin" valueType="num">
                                      <p:cBhvr additive="repl">
                                        <p:cTn id="490" dur="1000" fill="hold"/>
                                        <p:tgtEl>
                                          <p:spTgt spid="159">
                                            <p:txEl>
                                              <p:pRg st="2" end="2"/>
                                            </p:txEl>
                                          </p:spTgt>
                                        </p:tgtEl>
                                        <p:attrNameLst>
                                          <p:attrName>ppt_y</p:attrName>
                                        </p:attrNameLst>
                                      </p:cBhvr>
                                      <p:tavLst>
                                        <p:tav tm="0">
                                          <p:val>
                                            <p:strVal val="#ppt_y+.1"/>
                                          </p:val>
                                        </p:tav>
                                        <p:tav tm="100000">
                                          <p:val>
                                            <p:strVal val="#ppt_y"/>
                                          </p:val>
                                        </p:tav>
                                      </p:tavLst>
                                    </p:anim>
                                  </p:childTnLst>
                                </p:cTn>
                              </p:par>
                              <p:par>
                                <p:cTn id="491" nodeType="withEffect" fill="hold" presetClass="entr" presetID="42">
                                  <p:stCondLst>
                                    <p:cond delay="0"/>
                                  </p:stCondLst>
                                  <p:childTnLst>
                                    <p:set>
                                      <p:cBhvr>
                                        <p:cTn id="492" dur="1" fill="hold">
                                          <p:stCondLst>
                                            <p:cond delay="0"/>
                                          </p:stCondLst>
                                        </p:cTn>
                                        <p:tgtEl>
                                          <p:spTgt spid="159">
                                            <p:txEl>
                                              <p:pRg st="3" end="3"/>
                                            </p:txEl>
                                          </p:spTgt>
                                        </p:tgtEl>
                                        <p:attrNameLst>
                                          <p:attrName>style.visibility</p:attrName>
                                        </p:attrNameLst>
                                      </p:cBhvr>
                                      <p:to>
                                        <p:strVal val="visible"/>
                                      </p:to>
                                    </p:set>
                                    <p:animEffect filter="fade" transition="in">
                                      <p:cBhvr additive="repl">
                                        <p:cTn id="493" dur="1000"/>
                                        <p:tgtEl>
                                          <p:spTgt spid="159">
                                            <p:txEl>
                                              <p:pRg st="3" end="3"/>
                                            </p:txEl>
                                          </p:spTgt>
                                        </p:tgtEl>
                                      </p:cBhvr>
                                    </p:animEffect>
                                    <p:anim calcmode="lin" valueType="num">
                                      <p:cBhvr additive="repl">
                                        <p:cTn id="494" dur="1000" fill="hold"/>
                                        <p:tgtEl>
                                          <p:spTgt spid="159">
                                            <p:txEl>
                                              <p:pRg st="3" end="3"/>
                                            </p:txEl>
                                          </p:spTgt>
                                        </p:tgtEl>
                                        <p:attrNameLst>
                                          <p:attrName>ppt_x</p:attrName>
                                        </p:attrNameLst>
                                      </p:cBhvr>
                                      <p:tavLst>
                                        <p:tav tm="0">
                                          <p:val>
                                            <p:strVal val="#ppt_x"/>
                                          </p:val>
                                        </p:tav>
                                        <p:tav tm="100000">
                                          <p:val>
                                            <p:strVal val="#ppt_x"/>
                                          </p:val>
                                        </p:tav>
                                      </p:tavLst>
                                    </p:anim>
                                    <p:anim calcmode="lin" valueType="num">
                                      <p:cBhvr additive="repl">
                                        <p:cTn id="495" dur="1000" fill="hold"/>
                                        <p:tgtEl>
                                          <p:spTgt spid="159">
                                            <p:txEl>
                                              <p:pRg st="3" end="3"/>
                                            </p:txEl>
                                          </p:spTgt>
                                        </p:tgtEl>
                                        <p:attrNameLst>
                                          <p:attrName>ppt_y</p:attrName>
                                        </p:attrNameLst>
                                      </p:cBhvr>
                                      <p:tavLst>
                                        <p:tav tm="0">
                                          <p:val>
                                            <p:strVal val="#ppt_y+.1"/>
                                          </p:val>
                                        </p:tav>
                                        <p:tav tm="100000">
                                          <p:val>
                                            <p:strVal val="#ppt_y"/>
                                          </p:val>
                                        </p:tav>
                                      </p:tavLst>
                                    </p:anim>
                                  </p:childTnLst>
                                </p:cTn>
                              </p:par>
                              <p:par>
                                <p:cTn id="496" nodeType="withEffect" fill="hold" presetClass="entr" presetID="42">
                                  <p:stCondLst>
                                    <p:cond delay="0"/>
                                  </p:stCondLst>
                                  <p:childTnLst>
                                    <p:set>
                                      <p:cBhvr>
                                        <p:cTn id="497" dur="1" fill="hold">
                                          <p:stCondLst>
                                            <p:cond delay="0"/>
                                          </p:stCondLst>
                                        </p:cTn>
                                        <p:tgtEl>
                                          <p:spTgt spid="159">
                                            <p:txEl>
                                              <p:pRg st="4" end="4"/>
                                            </p:txEl>
                                          </p:spTgt>
                                        </p:tgtEl>
                                        <p:attrNameLst>
                                          <p:attrName>style.visibility</p:attrName>
                                        </p:attrNameLst>
                                      </p:cBhvr>
                                      <p:to>
                                        <p:strVal val="visible"/>
                                      </p:to>
                                    </p:set>
                                    <p:animEffect filter="fade" transition="in">
                                      <p:cBhvr additive="repl">
                                        <p:cTn id="498" dur="1000"/>
                                        <p:tgtEl>
                                          <p:spTgt spid="159">
                                            <p:txEl>
                                              <p:pRg st="4" end="4"/>
                                            </p:txEl>
                                          </p:spTgt>
                                        </p:tgtEl>
                                      </p:cBhvr>
                                    </p:animEffect>
                                    <p:anim calcmode="lin" valueType="num">
                                      <p:cBhvr additive="repl">
                                        <p:cTn id="499" dur="1000" fill="hold"/>
                                        <p:tgtEl>
                                          <p:spTgt spid="159">
                                            <p:txEl>
                                              <p:pRg st="4" end="4"/>
                                            </p:txEl>
                                          </p:spTgt>
                                        </p:tgtEl>
                                        <p:attrNameLst>
                                          <p:attrName>ppt_x</p:attrName>
                                        </p:attrNameLst>
                                      </p:cBhvr>
                                      <p:tavLst>
                                        <p:tav tm="0">
                                          <p:val>
                                            <p:strVal val="#ppt_x"/>
                                          </p:val>
                                        </p:tav>
                                        <p:tav tm="100000">
                                          <p:val>
                                            <p:strVal val="#ppt_x"/>
                                          </p:val>
                                        </p:tav>
                                      </p:tavLst>
                                    </p:anim>
                                    <p:anim calcmode="lin" valueType="num">
                                      <p:cBhvr additive="repl">
                                        <p:cTn id="500" dur="1000" fill="hold"/>
                                        <p:tgtEl>
                                          <p:spTgt spid="159">
                                            <p:txEl>
                                              <p:pRg st="4" end="4"/>
                                            </p:txEl>
                                          </p:spTgt>
                                        </p:tgtEl>
                                        <p:attrNameLst>
                                          <p:attrName>ppt_y</p:attrName>
                                        </p:attrNameLst>
                                      </p:cBhvr>
                                      <p:tavLst>
                                        <p:tav tm="0">
                                          <p:val>
                                            <p:strVal val="#ppt_y+.1"/>
                                          </p:val>
                                        </p:tav>
                                        <p:tav tm="100000">
                                          <p:val>
                                            <p:strVal val="#ppt_y"/>
                                          </p:val>
                                        </p:tav>
                                      </p:tavLst>
                                    </p:anim>
                                  </p:childTnLst>
                                </p:cTn>
                              </p:par>
                              <p:par>
                                <p:cTn id="501" nodeType="withEffect" fill="hold" presetClass="entr" presetID="42">
                                  <p:stCondLst>
                                    <p:cond delay="0"/>
                                  </p:stCondLst>
                                  <p:childTnLst>
                                    <p:set>
                                      <p:cBhvr>
                                        <p:cTn id="502" dur="1" fill="hold">
                                          <p:stCondLst>
                                            <p:cond delay="0"/>
                                          </p:stCondLst>
                                        </p:cTn>
                                        <p:tgtEl>
                                          <p:spTgt spid="159">
                                            <p:txEl>
                                              <p:pRg st="5" end="5"/>
                                            </p:txEl>
                                          </p:spTgt>
                                        </p:tgtEl>
                                        <p:attrNameLst>
                                          <p:attrName>style.visibility</p:attrName>
                                        </p:attrNameLst>
                                      </p:cBhvr>
                                      <p:to>
                                        <p:strVal val="visible"/>
                                      </p:to>
                                    </p:set>
                                    <p:animEffect filter="fade" transition="in">
                                      <p:cBhvr additive="repl">
                                        <p:cTn id="503" dur="1000"/>
                                        <p:tgtEl>
                                          <p:spTgt spid="159">
                                            <p:txEl>
                                              <p:pRg st="5" end="5"/>
                                            </p:txEl>
                                          </p:spTgt>
                                        </p:tgtEl>
                                      </p:cBhvr>
                                    </p:animEffect>
                                    <p:anim calcmode="lin" valueType="num">
                                      <p:cBhvr additive="repl">
                                        <p:cTn id="504" dur="1000" fill="hold"/>
                                        <p:tgtEl>
                                          <p:spTgt spid="159">
                                            <p:txEl>
                                              <p:pRg st="5" end="5"/>
                                            </p:txEl>
                                          </p:spTgt>
                                        </p:tgtEl>
                                        <p:attrNameLst>
                                          <p:attrName>ppt_x</p:attrName>
                                        </p:attrNameLst>
                                      </p:cBhvr>
                                      <p:tavLst>
                                        <p:tav tm="0">
                                          <p:val>
                                            <p:strVal val="#ppt_x"/>
                                          </p:val>
                                        </p:tav>
                                        <p:tav tm="100000">
                                          <p:val>
                                            <p:strVal val="#ppt_x"/>
                                          </p:val>
                                        </p:tav>
                                      </p:tavLst>
                                    </p:anim>
                                    <p:anim calcmode="lin" valueType="num">
                                      <p:cBhvr additive="repl">
                                        <p:cTn id="505" dur="1000" fill="hold"/>
                                        <p:tgtEl>
                                          <p:spTgt spid="15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6" fill="hold">
                      <p:stCondLst>
                        <p:cond delay="indefinite"/>
                      </p:stCondLst>
                      <p:childTnLst>
                        <p:par>
                          <p:cTn id="507" fill="hold">
                            <p:stCondLst>
                              <p:cond delay="0"/>
                            </p:stCondLst>
                            <p:childTnLst>
                              <p:par>
                                <p:cTn id="508" nodeType="clickEffect" fill="hold" presetClass="entr" presetID="42">
                                  <p:stCondLst>
                                    <p:cond delay="0"/>
                                  </p:stCondLst>
                                  <p:childTnLst>
                                    <p:set>
                                      <p:cBhvr>
                                        <p:cTn id="509" dur="1" fill="hold">
                                          <p:stCondLst>
                                            <p:cond delay="0"/>
                                          </p:stCondLst>
                                        </p:cTn>
                                        <p:tgtEl>
                                          <p:spTgt spid="159">
                                            <p:txEl>
                                              <p:pRg st="6" end="6"/>
                                            </p:txEl>
                                          </p:spTgt>
                                        </p:tgtEl>
                                        <p:attrNameLst>
                                          <p:attrName>style.visibility</p:attrName>
                                        </p:attrNameLst>
                                      </p:cBhvr>
                                      <p:to>
                                        <p:strVal val="visible"/>
                                      </p:to>
                                    </p:set>
                                    <p:animEffect filter="fade" transition="in">
                                      <p:cBhvr additive="repl">
                                        <p:cTn id="510" dur="1000"/>
                                        <p:tgtEl>
                                          <p:spTgt spid="159">
                                            <p:txEl>
                                              <p:pRg st="6" end="6"/>
                                            </p:txEl>
                                          </p:spTgt>
                                        </p:tgtEl>
                                      </p:cBhvr>
                                    </p:animEffect>
                                    <p:anim calcmode="lin" valueType="num">
                                      <p:cBhvr additive="repl">
                                        <p:cTn id="511" dur="1000" fill="hold"/>
                                        <p:tgtEl>
                                          <p:spTgt spid="159">
                                            <p:txEl>
                                              <p:pRg st="6" end="6"/>
                                            </p:txEl>
                                          </p:spTgt>
                                        </p:tgtEl>
                                        <p:attrNameLst>
                                          <p:attrName>ppt_x</p:attrName>
                                        </p:attrNameLst>
                                      </p:cBhvr>
                                      <p:tavLst>
                                        <p:tav tm="0">
                                          <p:val>
                                            <p:strVal val="#ppt_x"/>
                                          </p:val>
                                        </p:tav>
                                        <p:tav tm="100000">
                                          <p:val>
                                            <p:strVal val="#ppt_x"/>
                                          </p:val>
                                        </p:tav>
                                      </p:tavLst>
                                    </p:anim>
                                    <p:anim calcmode="lin" valueType="num">
                                      <p:cBhvr additive="repl">
                                        <p:cTn id="512" dur="1000" fill="hold"/>
                                        <p:tgtEl>
                                          <p:spTgt spid="15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Environment variables:</a:t>
            </a:r>
            <a:endParaRPr b="0" lang="en-US" sz="3600" spc="-1" strike="noStrike">
              <a:solidFill>
                <a:srgbClr val="ffffff"/>
              </a:solidFill>
              <a:latin typeface="Trebuchet MS"/>
            </a:endParaRPr>
          </a:p>
        </p:txBody>
      </p:sp>
      <p:sp>
        <p:nvSpPr>
          <p:cNvPr id="161"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When you create a new variable, the variable is not visible to other programs(including other scripts) unless the variable has been added to the environment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variable is added to the environment by using the export command:</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month=January</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export month</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timing>
    <p:tnLst>
      <p:par>
        <p:cTn id="513" dur="indefinite" restart="never" nodeType="tmRoot">
          <p:childTnLst>
            <p:seq>
              <p:cTn id="514" dur="indefinite" nodeType="mainSeq">
                <p:childTnLst>
                  <p:par>
                    <p:cTn id="515" fill="hold">
                      <p:stCondLst>
                        <p:cond delay="indefinite"/>
                      </p:stCondLst>
                      <p:childTnLst>
                        <p:par>
                          <p:cTn id="516" fill="hold">
                            <p:stCondLst>
                              <p:cond delay="0"/>
                            </p:stCondLst>
                            <p:childTnLst>
                              <p:par>
                                <p:cTn id="517" nodeType="clickEffect" fill="hold" presetClass="entr" presetID="42">
                                  <p:stCondLst>
                                    <p:cond delay="0"/>
                                  </p:stCondLst>
                                  <p:childTnLst>
                                    <p:set>
                                      <p:cBhvr>
                                        <p:cTn id="518" dur="1" fill="hold">
                                          <p:stCondLst>
                                            <p:cond delay="0"/>
                                          </p:stCondLst>
                                        </p:cTn>
                                        <p:tgtEl>
                                          <p:spTgt spid="161">
                                            <p:txEl>
                                              <p:pRg st="0" end="0"/>
                                            </p:txEl>
                                          </p:spTgt>
                                        </p:tgtEl>
                                        <p:attrNameLst>
                                          <p:attrName>style.visibility</p:attrName>
                                        </p:attrNameLst>
                                      </p:cBhvr>
                                      <p:to>
                                        <p:strVal val="visible"/>
                                      </p:to>
                                    </p:set>
                                    <p:animEffect filter="fade" transition="in">
                                      <p:cBhvr additive="repl">
                                        <p:cTn id="519" dur="1000"/>
                                        <p:tgtEl>
                                          <p:spTgt spid="161">
                                            <p:txEl>
                                              <p:pRg st="0" end="0"/>
                                            </p:txEl>
                                          </p:spTgt>
                                        </p:tgtEl>
                                      </p:cBhvr>
                                    </p:animEffect>
                                    <p:anim calcmode="lin" valueType="num">
                                      <p:cBhvr additive="repl">
                                        <p:cTn id="520" dur="1000" fill="hold"/>
                                        <p:tgtEl>
                                          <p:spTgt spid="161">
                                            <p:txEl>
                                              <p:pRg st="0" end="0"/>
                                            </p:txEl>
                                          </p:spTgt>
                                        </p:tgtEl>
                                        <p:attrNameLst>
                                          <p:attrName>ppt_x</p:attrName>
                                        </p:attrNameLst>
                                      </p:cBhvr>
                                      <p:tavLst>
                                        <p:tav tm="0">
                                          <p:val>
                                            <p:strVal val="#ppt_x"/>
                                          </p:val>
                                        </p:tav>
                                        <p:tav tm="100000">
                                          <p:val>
                                            <p:strVal val="#ppt_x"/>
                                          </p:val>
                                        </p:tav>
                                      </p:tavLst>
                                    </p:anim>
                                    <p:anim calcmode="lin" valueType="num">
                                      <p:cBhvr additive="repl">
                                        <p:cTn id="521" dur="1000" fill="hold"/>
                                        <p:tgtEl>
                                          <p:spTgt spid="1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2" fill="hold">
                      <p:stCondLst>
                        <p:cond delay="indefinite"/>
                      </p:stCondLst>
                      <p:childTnLst>
                        <p:par>
                          <p:cTn id="523" fill="hold">
                            <p:stCondLst>
                              <p:cond delay="0"/>
                            </p:stCondLst>
                            <p:childTnLst>
                              <p:par>
                                <p:cTn id="524" nodeType="clickEffect" fill="hold" presetClass="entr" presetID="42">
                                  <p:stCondLst>
                                    <p:cond delay="0"/>
                                  </p:stCondLst>
                                  <p:childTnLst>
                                    <p:set>
                                      <p:cBhvr>
                                        <p:cTn id="525" dur="1" fill="hold">
                                          <p:stCondLst>
                                            <p:cond delay="0"/>
                                          </p:stCondLst>
                                        </p:cTn>
                                        <p:tgtEl>
                                          <p:spTgt spid="161">
                                            <p:txEl>
                                              <p:pRg st="1" end="1"/>
                                            </p:txEl>
                                          </p:spTgt>
                                        </p:tgtEl>
                                        <p:attrNameLst>
                                          <p:attrName>style.visibility</p:attrName>
                                        </p:attrNameLst>
                                      </p:cBhvr>
                                      <p:to>
                                        <p:strVal val="visible"/>
                                      </p:to>
                                    </p:set>
                                    <p:animEffect filter="fade" transition="in">
                                      <p:cBhvr additive="repl">
                                        <p:cTn id="526" dur="1000"/>
                                        <p:tgtEl>
                                          <p:spTgt spid="161">
                                            <p:txEl>
                                              <p:pRg st="1" end="1"/>
                                            </p:txEl>
                                          </p:spTgt>
                                        </p:tgtEl>
                                      </p:cBhvr>
                                    </p:animEffect>
                                    <p:anim calcmode="lin" valueType="num">
                                      <p:cBhvr additive="repl">
                                        <p:cTn id="527" dur="1000" fill="hold"/>
                                        <p:tgtEl>
                                          <p:spTgt spid="161">
                                            <p:txEl>
                                              <p:pRg st="1" end="1"/>
                                            </p:txEl>
                                          </p:spTgt>
                                        </p:tgtEl>
                                        <p:attrNameLst>
                                          <p:attrName>ppt_x</p:attrName>
                                        </p:attrNameLst>
                                      </p:cBhvr>
                                      <p:tavLst>
                                        <p:tav tm="0">
                                          <p:val>
                                            <p:strVal val="#ppt_x"/>
                                          </p:val>
                                        </p:tav>
                                        <p:tav tm="100000">
                                          <p:val>
                                            <p:strVal val="#ppt_x"/>
                                          </p:val>
                                        </p:tav>
                                      </p:tavLst>
                                    </p:anim>
                                    <p:anim calcmode="lin" valueType="num">
                                      <p:cBhvr additive="repl">
                                        <p:cTn id="528" dur="1000" fill="hold"/>
                                        <p:tgtEl>
                                          <p:spTgt spid="161">
                                            <p:txEl>
                                              <p:pRg st="1" end="1"/>
                                            </p:txEl>
                                          </p:spTgt>
                                        </p:tgtEl>
                                        <p:attrNameLst>
                                          <p:attrName>ppt_y</p:attrName>
                                        </p:attrNameLst>
                                      </p:cBhvr>
                                      <p:tavLst>
                                        <p:tav tm="0">
                                          <p:val>
                                            <p:strVal val="#ppt_y+.1"/>
                                          </p:val>
                                        </p:tav>
                                        <p:tav tm="100000">
                                          <p:val>
                                            <p:strVal val="#ppt_y"/>
                                          </p:val>
                                        </p:tav>
                                      </p:tavLst>
                                    </p:anim>
                                  </p:childTnLst>
                                </p:cTn>
                              </p:par>
                              <p:par>
                                <p:cTn id="529" nodeType="withEffect" fill="hold" presetClass="entr" presetID="42">
                                  <p:stCondLst>
                                    <p:cond delay="0"/>
                                  </p:stCondLst>
                                  <p:childTnLst>
                                    <p:set>
                                      <p:cBhvr>
                                        <p:cTn id="530" dur="1" fill="hold">
                                          <p:stCondLst>
                                            <p:cond delay="0"/>
                                          </p:stCondLst>
                                        </p:cTn>
                                        <p:tgtEl>
                                          <p:spTgt spid="161">
                                            <p:txEl>
                                              <p:pRg st="2" end="2"/>
                                            </p:txEl>
                                          </p:spTgt>
                                        </p:tgtEl>
                                        <p:attrNameLst>
                                          <p:attrName>style.visibility</p:attrName>
                                        </p:attrNameLst>
                                      </p:cBhvr>
                                      <p:to>
                                        <p:strVal val="visible"/>
                                      </p:to>
                                    </p:set>
                                    <p:animEffect filter="fade" transition="in">
                                      <p:cBhvr additive="repl">
                                        <p:cTn id="531" dur="1000"/>
                                        <p:tgtEl>
                                          <p:spTgt spid="161">
                                            <p:txEl>
                                              <p:pRg st="2" end="2"/>
                                            </p:txEl>
                                          </p:spTgt>
                                        </p:tgtEl>
                                      </p:cBhvr>
                                    </p:animEffect>
                                    <p:anim calcmode="lin" valueType="num">
                                      <p:cBhvr additive="repl">
                                        <p:cTn id="532" dur="1000" fill="hold"/>
                                        <p:tgtEl>
                                          <p:spTgt spid="161">
                                            <p:txEl>
                                              <p:pRg st="2" end="2"/>
                                            </p:txEl>
                                          </p:spTgt>
                                        </p:tgtEl>
                                        <p:attrNameLst>
                                          <p:attrName>ppt_x</p:attrName>
                                        </p:attrNameLst>
                                      </p:cBhvr>
                                      <p:tavLst>
                                        <p:tav tm="0">
                                          <p:val>
                                            <p:strVal val="#ppt_x"/>
                                          </p:val>
                                        </p:tav>
                                        <p:tav tm="100000">
                                          <p:val>
                                            <p:strVal val="#ppt_x"/>
                                          </p:val>
                                        </p:tav>
                                      </p:tavLst>
                                    </p:anim>
                                    <p:anim calcmode="lin" valueType="num">
                                      <p:cBhvr additive="repl">
                                        <p:cTn id="533" dur="1000" fill="hold"/>
                                        <p:tgtEl>
                                          <p:spTgt spid="161">
                                            <p:txEl>
                                              <p:pRg st="2" end="2"/>
                                            </p:txEl>
                                          </p:spTgt>
                                        </p:tgtEl>
                                        <p:attrNameLst>
                                          <p:attrName>ppt_y</p:attrName>
                                        </p:attrNameLst>
                                      </p:cBhvr>
                                      <p:tavLst>
                                        <p:tav tm="0">
                                          <p:val>
                                            <p:strVal val="#ppt_y+.1"/>
                                          </p:val>
                                        </p:tav>
                                        <p:tav tm="100000">
                                          <p:val>
                                            <p:strVal val="#ppt_y"/>
                                          </p:val>
                                        </p:tav>
                                      </p:tavLst>
                                    </p:anim>
                                  </p:childTnLst>
                                </p:cTn>
                              </p:par>
                              <p:par>
                                <p:cTn id="534" nodeType="withEffect" fill="hold" presetClass="entr" presetID="42">
                                  <p:stCondLst>
                                    <p:cond delay="0"/>
                                  </p:stCondLst>
                                  <p:childTnLst>
                                    <p:set>
                                      <p:cBhvr>
                                        <p:cTn id="535" dur="1" fill="hold">
                                          <p:stCondLst>
                                            <p:cond delay="0"/>
                                          </p:stCondLst>
                                        </p:cTn>
                                        <p:tgtEl>
                                          <p:spTgt spid="161">
                                            <p:txEl>
                                              <p:pRg st="3" end="3"/>
                                            </p:txEl>
                                          </p:spTgt>
                                        </p:tgtEl>
                                        <p:attrNameLst>
                                          <p:attrName>style.visibility</p:attrName>
                                        </p:attrNameLst>
                                      </p:cBhvr>
                                      <p:to>
                                        <p:strVal val="visible"/>
                                      </p:to>
                                    </p:set>
                                    <p:animEffect filter="fade" transition="in">
                                      <p:cBhvr additive="repl">
                                        <p:cTn id="536" dur="1000"/>
                                        <p:tgtEl>
                                          <p:spTgt spid="161">
                                            <p:txEl>
                                              <p:pRg st="3" end="3"/>
                                            </p:txEl>
                                          </p:spTgt>
                                        </p:tgtEl>
                                      </p:cBhvr>
                                    </p:animEffect>
                                    <p:anim calcmode="lin" valueType="num">
                                      <p:cBhvr additive="repl">
                                        <p:cTn id="537" dur="1000" fill="hold"/>
                                        <p:tgtEl>
                                          <p:spTgt spid="161">
                                            <p:txEl>
                                              <p:pRg st="3" end="3"/>
                                            </p:txEl>
                                          </p:spTgt>
                                        </p:tgtEl>
                                        <p:attrNameLst>
                                          <p:attrName>ppt_x</p:attrName>
                                        </p:attrNameLst>
                                      </p:cBhvr>
                                      <p:tavLst>
                                        <p:tav tm="0">
                                          <p:val>
                                            <p:strVal val="#ppt_x"/>
                                          </p:val>
                                        </p:tav>
                                        <p:tav tm="100000">
                                          <p:val>
                                            <p:strVal val="#ppt_x"/>
                                          </p:val>
                                        </p:tav>
                                      </p:tavLst>
                                    </p:anim>
                                    <p:anim calcmode="lin" valueType="num">
                                      <p:cBhvr additive="repl">
                                        <p:cTn id="538" dur="1000" fill="hold"/>
                                        <p:tgtEl>
                                          <p:spTgt spid="16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Trouble with Quotes:</a:t>
            </a:r>
            <a:endParaRPr b="0" lang="en-US" sz="3600" spc="-1" strike="noStrike">
              <a:solidFill>
                <a:srgbClr val="ffffff"/>
              </a:solidFill>
              <a:latin typeface="Trebuchet MS"/>
            </a:endParaRPr>
          </a:p>
        </p:txBody>
      </p:sp>
      <p:sp>
        <p:nvSpPr>
          <p:cNvPr id="163"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Unix shell scripting makes use of three different types od quotes:</a:t>
            </a:r>
            <a:endParaRPr b="0" lang="en-US" sz="24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Single quotes (apostrophes)-the ‘ character</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Double quotes (quotation marks)-the “ character</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Back quotes-the ` character</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As a shell programmer, sorting out the various nuances of using these different quote types will bring you hours of frustration and bug chasing.</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timing>
    <p:tnLst>
      <p:par>
        <p:cTn id="539" dur="indefinite" restart="never" nodeType="tmRoot">
          <p:childTnLst>
            <p:seq>
              <p:cTn id="540" dur="indefinite" nodeType="mainSeq">
                <p:childTnLst>
                  <p:par>
                    <p:cTn id="541" fill="hold">
                      <p:stCondLst>
                        <p:cond delay="indefinite"/>
                      </p:stCondLst>
                      <p:childTnLst>
                        <p:par>
                          <p:cTn id="542" fill="hold">
                            <p:stCondLst>
                              <p:cond delay="0"/>
                            </p:stCondLst>
                            <p:childTnLst>
                              <p:par>
                                <p:cTn id="543" nodeType="clickEffect" fill="hold" presetClass="entr" presetID="42">
                                  <p:stCondLst>
                                    <p:cond delay="0"/>
                                  </p:stCondLst>
                                  <p:childTnLst>
                                    <p:set>
                                      <p:cBhvr>
                                        <p:cTn id="544" dur="1" fill="hold">
                                          <p:stCondLst>
                                            <p:cond delay="0"/>
                                          </p:stCondLst>
                                        </p:cTn>
                                        <p:tgtEl>
                                          <p:spTgt spid="163">
                                            <p:txEl>
                                              <p:pRg st="0" end="0"/>
                                            </p:txEl>
                                          </p:spTgt>
                                        </p:tgtEl>
                                        <p:attrNameLst>
                                          <p:attrName>style.visibility</p:attrName>
                                        </p:attrNameLst>
                                      </p:cBhvr>
                                      <p:to>
                                        <p:strVal val="visible"/>
                                      </p:to>
                                    </p:set>
                                    <p:animEffect filter="fade" transition="in">
                                      <p:cBhvr additive="repl">
                                        <p:cTn id="545" dur="1000"/>
                                        <p:tgtEl>
                                          <p:spTgt spid="163">
                                            <p:txEl>
                                              <p:pRg st="0" end="0"/>
                                            </p:txEl>
                                          </p:spTgt>
                                        </p:tgtEl>
                                      </p:cBhvr>
                                    </p:animEffect>
                                    <p:anim calcmode="lin" valueType="num">
                                      <p:cBhvr additive="repl">
                                        <p:cTn id="546" dur="1000" fill="hold"/>
                                        <p:tgtEl>
                                          <p:spTgt spid="163">
                                            <p:txEl>
                                              <p:pRg st="0" end="0"/>
                                            </p:txEl>
                                          </p:spTgt>
                                        </p:tgtEl>
                                        <p:attrNameLst>
                                          <p:attrName>ppt_x</p:attrName>
                                        </p:attrNameLst>
                                      </p:cBhvr>
                                      <p:tavLst>
                                        <p:tav tm="0">
                                          <p:val>
                                            <p:strVal val="#ppt_x"/>
                                          </p:val>
                                        </p:tav>
                                        <p:tav tm="100000">
                                          <p:val>
                                            <p:strVal val="#ppt_x"/>
                                          </p:val>
                                        </p:tav>
                                      </p:tavLst>
                                    </p:anim>
                                    <p:anim calcmode="lin" valueType="num">
                                      <p:cBhvr additive="repl">
                                        <p:cTn id="547" dur="1000" fill="hold"/>
                                        <p:tgtEl>
                                          <p:spTgt spid="163">
                                            <p:txEl>
                                              <p:pRg st="0" end="0"/>
                                            </p:txEl>
                                          </p:spTgt>
                                        </p:tgtEl>
                                        <p:attrNameLst>
                                          <p:attrName>ppt_y</p:attrName>
                                        </p:attrNameLst>
                                      </p:cBhvr>
                                      <p:tavLst>
                                        <p:tav tm="0">
                                          <p:val>
                                            <p:strVal val="#ppt_y+.1"/>
                                          </p:val>
                                        </p:tav>
                                        <p:tav tm="100000">
                                          <p:val>
                                            <p:strVal val="#ppt_y"/>
                                          </p:val>
                                        </p:tav>
                                      </p:tavLst>
                                    </p:anim>
                                  </p:childTnLst>
                                </p:cTn>
                              </p:par>
                              <p:par>
                                <p:cTn id="548" nodeType="withEffect" fill="hold" presetClass="entr" presetID="42">
                                  <p:stCondLst>
                                    <p:cond delay="0"/>
                                  </p:stCondLst>
                                  <p:childTnLst>
                                    <p:set>
                                      <p:cBhvr>
                                        <p:cTn id="549" dur="1" fill="hold">
                                          <p:stCondLst>
                                            <p:cond delay="0"/>
                                          </p:stCondLst>
                                        </p:cTn>
                                        <p:tgtEl>
                                          <p:spTgt spid="163">
                                            <p:txEl>
                                              <p:pRg st="1" end="1"/>
                                            </p:txEl>
                                          </p:spTgt>
                                        </p:tgtEl>
                                        <p:attrNameLst>
                                          <p:attrName>style.visibility</p:attrName>
                                        </p:attrNameLst>
                                      </p:cBhvr>
                                      <p:to>
                                        <p:strVal val="visible"/>
                                      </p:to>
                                    </p:set>
                                    <p:animEffect filter="fade" transition="in">
                                      <p:cBhvr additive="repl">
                                        <p:cTn id="550" dur="1000"/>
                                        <p:tgtEl>
                                          <p:spTgt spid="163">
                                            <p:txEl>
                                              <p:pRg st="1" end="1"/>
                                            </p:txEl>
                                          </p:spTgt>
                                        </p:tgtEl>
                                      </p:cBhvr>
                                    </p:animEffect>
                                    <p:anim calcmode="lin" valueType="num">
                                      <p:cBhvr additive="repl">
                                        <p:cTn id="551" dur="1000" fill="hold"/>
                                        <p:tgtEl>
                                          <p:spTgt spid="163">
                                            <p:txEl>
                                              <p:pRg st="1" end="1"/>
                                            </p:txEl>
                                          </p:spTgt>
                                        </p:tgtEl>
                                        <p:attrNameLst>
                                          <p:attrName>ppt_x</p:attrName>
                                        </p:attrNameLst>
                                      </p:cBhvr>
                                      <p:tavLst>
                                        <p:tav tm="0">
                                          <p:val>
                                            <p:strVal val="#ppt_x"/>
                                          </p:val>
                                        </p:tav>
                                        <p:tav tm="100000">
                                          <p:val>
                                            <p:strVal val="#ppt_x"/>
                                          </p:val>
                                        </p:tav>
                                      </p:tavLst>
                                    </p:anim>
                                    <p:anim calcmode="lin" valueType="num">
                                      <p:cBhvr additive="repl">
                                        <p:cTn id="552" dur="1000" fill="hold"/>
                                        <p:tgtEl>
                                          <p:spTgt spid="163">
                                            <p:txEl>
                                              <p:pRg st="1" end="1"/>
                                            </p:txEl>
                                          </p:spTgt>
                                        </p:tgtEl>
                                        <p:attrNameLst>
                                          <p:attrName>ppt_y</p:attrName>
                                        </p:attrNameLst>
                                      </p:cBhvr>
                                      <p:tavLst>
                                        <p:tav tm="0">
                                          <p:val>
                                            <p:strVal val="#ppt_y+.1"/>
                                          </p:val>
                                        </p:tav>
                                        <p:tav tm="100000">
                                          <p:val>
                                            <p:strVal val="#ppt_y"/>
                                          </p:val>
                                        </p:tav>
                                      </p:tavLst>
                                    </p:anim>
                                  </p:childTnLst>
                                </p:cTn>
                              </p:par>
                              <p:par>
                                <p:cTn id="553" nodeType="withEffect" fill="hold" presetClass="entr" presetID="42">
                                  <p:stCondLst>
                                    <p:cond delay="0"/>
                                  </p:stCondLst>
                                  <p:childTnLst>
                                    <p:set>
                                      <p:cBhvr>
                                        <p:cTn id="554" dur="1" fill="hold">
                                          <p:stCondLst>
                                            <p:cond delay="0"/>
                                          </p:stCondLst>
                                        </p:cTn>
                                        <p:tgtEl>
                                          <p:spTgt spid="163">
                                            <p:txEl>
                                              <p:pRg st="2" end="2"/>
                                            </p:txEl>
                                          </p:spTgt>
                                        </p:tgtEl>
                                        <p:attrNameLst>
                                          <p:attrName>style.visibility</p:attrName>
                                        </p:attrNameLst>
                                      </p:cBhvr>
                                      <p:to>
                                        <p:strVal val="visible"/>
                                      </p:to>
                                    </p:set>
                                    <p:animEffect filter="fade" transition="in">
                                      <p:cBhvr additive="repl">
                                        <p:cTn id="555" dur="1000"/>
                                        <p:tgtEl>
                                          <p:spTgt spid="163">
                                            <p:txEl>
                                              <p:pRg st="2" end="2"/>
                                            </p:txEl>
                                          </p:spTgt>
                                        </p:tgtEl>
                                      </p:cBhvr>
                                    </p:animEffect>
                                    <p:anim calcmode="lin" valueType="num">
                                      <p:cBhvr additive="repl">
                                        <p:cTn id="556" dur="1000" fill="hold"/>
                                        <p:tgtEl>
                                          <p:spTgt spid="163">
                                            <p:txEl>
                                              <p:pRg st="2" end="2"/>
                                            </p:txEl>
                                          </p:spTgt>
                                        </p:tgtEl>
                                        <p:attrNameLst>
                                          <p:attrName>ppt_x</p:attrName>
                                        </p:attrNameLst>
                                      </p:cBhvr>
                                      <p:tavLst>
                                        <p:tav tm="0">
                                          <p:val>
                                            <p:strVal val="#ppt_x"/>
                                          </p:val>
                                        </p:tav>
                                        <p:tav tm="100000">
                                          <p:val>
                                            <p:strVal val="#ppt_x"/>
                                          </p:val>
                                        </p:tav>
                                      </p:tavLst>
                                    </p:anim>
                                    <p:anim calcmode="lin" valueType="num">
                                      <p:cBhvr additive="repl">
                                        <p:cTn id="557" dur="1000" fill="hold"/>
                                        <p:tgtEl>
                                          <p:spTgt spid="163">
                                            <p:txEl>
                                              <p:pRg st="2" end="2"/>
                                            </p:txEl>
                                          </p:spTgt>
                                        </p:tgtEl>
                                        <p:attrNameLst>
                                          <p:attrName>ppt_y</p:attrName>
                                        </p:attrNameLst>
                                      </p:cBhvr>
                                      <p:tavLst>
                                        <p:tav tm="0">
                                          <p:val>
                                            <p:strVal val="#ppt_y+.1"/>
                                          </p:val>
                                        </p:tav>
                                        <p:tav tm="100000">
                                          <p:val>
                                            <p:strVal val="#ppt_y"/>
                                          </p:val>
                                        </p:tav>
                                      </p:tavLst>
                                    </p:anim>
                                  </p:childTnLst>
                                </p:cTn>
                              </p:par>
                              <p:par>
                                <p:cTn id="558" nodeType="withEffect" fill="hold" presetClass="entr" presetID="42">
                                  <p:stCondLst>
                                    <p:cond delay="0"/>
                                  </p:stCondLst>
                                  <p:childTnLst>
                                    <p:set>
                                      <p:cBhvr>
                                        <p:cTn id="559" dur="1" fill="hold">
                                          <p:stCondLst>
                                            <p:cond delay="0"/>
                                          </p:stCondLst>
                                        </p:cTn>
                                        <p:tgtEl>
                                          <p:spTgt spid="163">
                                            <p:txEl>
                                              <p:pRg st="3" end="3"/>
                                            </p:txEl>
                                          </p:spTgt>
                                        </p:tgtEl>
                                        <p:attrNameLst>
                                          <p:attrName>style.visibility</p:attrName>
                                        </p:attrNameLst>
                                      </p:cBhvr>
                                      <p:to>
                                        <p:strVal val="visible"/>
                                      </p:to>
                                    </p:set>
                                    <p:animEffect filter="fade" transition="in">
                                      <p:cBhvr additive="repl">
                                        <p:cTn id="560" dur="1000"/>
                                        <p:tgtEl>
                                          <p:spTgt spid="163">
                                            <p:txEl>
                                              <p:pRg st="3" end="3"/>
                                            </p:txEl>
                                          </p:spTgt>
                                        </p:tgtEl>
                                      </p:cBhvr>
                                    </p:animEffect>
                                    <p:anim calcmode="lin" valueType="num">
                                      <p:cBhvr additive="repl">
                                        <p:cTn id="561" dur="1000" fill="hold"/>
                                        <p:tgtEl>
                                          <p:spTgt spid="163">
                                            <p:txEl>
                                              <p:pRg st="3" end="3"/>
                                            </p:txEl>
                                          </p:spTgt>
                                        </p:tgtEl>
                                        <p:attrNameLst>
                                          <p:attrName>ppt_x</p:attrName>
                                        </p:attrNameLst>
                                      </p:cBhvr>
                                      <p:tavLst>
                                        <p:tav tm="0">
                                          <p:val>
                                            <p:strVal val="#ppt_x"/>
                                          </p:val>
                                        </p:tav>
                                        <p:tav tm="100000">
                                          <p:val>
                                            <p:strVal val="#ppt_x"/>
                                          </p:val>
                                        </p:tav>
                                      </p:tavLst>
                                    </p:anim>
                                    <p:anim calcmode="lin" valueType="num">
                                      <p:cBhvr additive="repl">
                                        <p:cTn id="562" dur="1000" fill="hold"/>
                                        <p:tgtEl>
                                          <p:spTgt spid="1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42">
                                  <p:stCondLst>
                                    <p:cond delay="0"/>
                                  </p:stCondLst>
                                  <p:childTnLst>
                                    <p:set>
                                      <p:cBhvr>
                                        <p:cTn id="566" dur="1" fill="hold">
                                          <p:stCondLst>
                                            <p:cond delay="0"/>
                                          </p:stCondLst>
                                        </p:cTn>
                                        <p:tgtEl>
                                          <p:spTgt spid="163">
                                            <p:txEl>
                                              <p:pRg st="4" end="4"/>
                                            </p:txEl>
                                          </p:spTgt>
                                        </p:tgtEl>
                                        <p:attrNameLst>
                                          <p:attrName>style.visibility</p:attrName>
                                        </p:attrNameLst>
                                      </p:cBhvr>
                                      <p:to>
                                        <p:strVal val="visible"/>
                                      </p:to>
                                    </p:set>
                                    <p:animEffect filter="fade" transition="in">
                                      <p:cBhvr additive="repl">
                                        <p:cTn id="567" dur="1000"/>
                                        <p:tgtEl>
                                          <p:spTgt spid="163">
                                            <p:txEl>
                                              <p:pRg st="4" end="4"/>
                                            </p:txEl>
                                          </p:spTgt>
                                        </p:tgtEl>
                                      </p:cBhvr>
                                    </p:animEffect>
                                    <p:anim calcmode="lin" valueType="num">
                                      <p:cBhvr additive="repl">
                                        <p:cTn id="568" dur="1000" fill="hold"/>
                                        <p:tgtEl>
                                          <p:spTgt spid="163">
                                            <p:txEl>
                                              <p:pRg st="4" end="4"/>
                                            </p:txEl>
                                          </p:spTgt>
                                        </p:tgtEl>
                                        <p:attrNameLst>
                                          <p:attrName>ppt_x</p:attrName>
                                        </p:attrNameLst>
                                      </p:cBhvr>
                                      <p:tavLst>
                                        <p:tav tm="0">
                                          <p:val>
                                            <p:strVal val="#ppt_x"/>
                                          </p:val>
                                        </p:tav>
                                        <p:tav tm="100000">
                                          <p:val>
                                            <p:strVal val="#ppt_x"/>
                                          </p:val>
                                        </p:tav>
                                      </p:tavLst>
                                    </p:anim>
                                    <p:anim calcmode="lin" valueType="num">
                                      <p:cBhvr additive="repl">
                                        <p:cTn id="569" dur="1000" fill="hold"/>
                                        <p:tgtEl>
                                          <p:spTgt spid="1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Single quotes:</a:t>
            </a:r>
            <a:endParaRPr b="0" lang="en-US" sz="3600" spc="-1" strike="noStrike">
              <a:solidFill>
                <a:srgbClr val="ffffff"/>
              </a:solidFill>
              <a:latin typeface="Trebuchet MS"/>
            </a:endParaRPr>
          </a:p>
        </p:txBody>
      </p:sp>
      <p:sp>
        <p:nvSpPr>
          <p:cNvPr id="165"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If you recall from chapter 2, there are many special characters used by the shell, such as $, [, * and #</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If text in a shell script is surrounded by single quotes, then every character in that test is considered to be a normal, non special character(except another quote)</a:t>
            </a:r>
            <a:endParaRPr b="0" lang="en-US" sz="24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This includes spaces and even newline characters.</a:t>
            </a:r>
            <a:endParaRPr b="0" lang="en-US" sz="18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example, the shell command:</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$echo ‘The total is</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Nearly $900’</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Will cause the following output to appear on the screen:</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The total is</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Nearly $900</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timing>
    <p:tnLst>
      <p:par>
        <p:cTn id="570" dur="indefinite" restart="never" nodeType="tmRoot">
          <p:childTnLst>
            <p:seq>
              <p:cTn id="571" dur="indefinite" nodeType="mainSeq">
                <p:childTnLst>
                  <p:par>
                    <p:cTn id="572" fill="hold">
                      <p:stCondLst>
                        <p:cond delay="indefinite"/>
                      </p:stCondLst>
                      <p:childTnLst>
                        <p:par>
                          <p:cTn id="573" fill="hold">
                            <p:stCondLst>
                              <p:cond delay="0"/>
                            </p:stCondLst>
                            <p:childTnLst>
                              <p:par>
                                <p:cTn id="574" nodeType="clickEffect" fill="hold" presetClass="entr" presetID="42">
                                  <p:stCondLst>
                                    <p:cond delay="0"/>
                                  </p:stCondLst>
                                  <p:childTnLst>
                                    <p:set>
                                      <p:cBhvr>
                                        <p:cTn id="575" dur="1" fill="hold">
                                          <p:stCondLst>
                                            <p:cond delay="0"/>
                                          </p:stCondLst>
                                        </p:cTn>
                                        <p:tgtEl>
                                          <p:spTgt spid="165">
                                            <p:txEl>
                                              <p:pRg st="0" end="0"/>
                                            </p:txEl>
                                          </p:spTgt>
                                        </p:tgtEl>
                                        <p:attrNameLst>
                                          <p:attrName>style.visibility</p:attrName>
                                        </p:attrNameLst>
                                      </p:cBhvr>
                                      <p:to>
                                        <p:strVal val="visible"/>
                                      </p:to>
                                    </p:set>
                                    <p:animEffect filter="fade" transition="in">
                                      <p:cBhvr additive="repl">
                                        <p:cTn id="576" dur="1000"/>
                                        <p:tgtEl>
                                          <p:spTgt spid="165">
                                            <p:txEl>
                                              <p:pRg st="0" end="0"/>
                                            </p:txEl>
                                          </p:spTgt>
                                        </p:tgtEl>
                                      </p:cBhvr>
                                    </p:animEffect>
                                    <p:anim calcmode="lin" valueType="num">
                                      <p:cBhvr additive="repl">
                                        <p:cTn id="577" dur="1000" fill="hold"/>
                                        <p:tgtEl>
                                          <p:spTgt spid="165">
                                            <p:txEl>
                                              <p:pRg st="0" end="0"/>
                                            </p:txEl>
                                          </p:spTgt>
                                        </p:tgtEl>
                                        <p:attrNameLst>
                                          <p:attrName>ppt_x</p:attrName>
                                        </p:attrNameLst>
                                      </p:cBhvr>
                                      <p:tavLst>
                                        <p:tav tm="0">
                                          <p:val>
                                            <p:strVal val="#ppt_x"/>
                                          </p:val>
                                        </p:tav>
                                        <p:tav tm="100000">
                                          <p:val>
                                            <p:strVal val="#ppt_x"/>
                                          </p:val>
                                        </p:tav>
                                      </p:tavLst>
                                    </p:anim>
                                    <p:anim calcmode="lin" valueType="num">
                                      <p:cBhvr additive="repl">
                                        <p:cTn id="578" dur="1000" fill="hold"/>
                                        <p:tgtEl>
                                          <p:spTgt spid="16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9" fill="hold">
                      <p:stCondLst>
                        <p:cond delay="indefinite"/>
                      </p:stCondLst>
                      <p:childTnLst>
                        <p:par>
                          <p:cTn id="580" fill="hold">
                            <p:stCondLst>
                              <p:cond delay="0"/>
                            </p:stCondLst>
                            <p:childTnLst>
                              <p:par>
                                <p:cTn id="581" nodeType="clickEffect" fill="hold" presetClass="entr" presetID="42">
                                  <p:stCondLst>
                                    <p:cond delay="0"/>
                                  </p:stCondLst>
                                  <p:childTnLst>
                                    <p:set>
                                      <p:cBhvr>
                                        <p:cTn id="582" dur="1" fill="hold">
                                          <p:stCondLst>
                                            <p:cond delay="0"/>
                                          </p:stCondLst>
                                        </p:cTn>
                                        <p:tgtEl>
                                          <p:spTgt spid="165">
                                            <p:txEl>
                                              <p:pRg st="1" end="1"/>
                                            </p:txEl>
                                          </p:spTgt>
                                        </p:tgtEl>
                                        <p:attrNameLst>
                                          <p:attrName>style.visibility</p:attrName>
                                        </p:attrNameLst>
                                      </p:cBhvr>
                                      <p:to>
                                        <p:strVal val="visible"/>
                                      </p:to>
                                    </p:set>
                                    <p:animEffect filter="fade" transition="in">
                                      <p:cBhvr additive="repl">
                                        <p:cTn id="583" dur="1000"/>
                                        <p:tgtEl>
                                          <p:spTgt spid="165">
                                            <p:txEl>
                                              <p:pRg st="1" end="1"/>
                                            </p:txEl>
                                          </p:spTgt>
                                        </p:tgtEl>
                                      </p:cBhvr>
                                    </p:animEffect>
                                    <p:anim calcmode="lin" valueType="num">
                                      <p:cBhvr additive="repl">
                                        <p:cTn id="584" dur="1000" fill="hold"/>
                                        <p:tgtEl>
                                          <p:spTgt spid="165">
                                            <p:txEl>
                                              <p:pRg st="1" end="1"/>
                                            </p:txEl>
                                          </p:spTgt>
                                        </p:tgtEl>
                                        <p:attrNameLst>
                                          <p:attrName>ppt_x</p:attrName>
                                        </p:attrNameLst>
                                      </p:cBhvr>
                                      <p:tavLst>
                                        <p:tav tm="0">
                                          <p:val>
                                            <p:strVal val="#ppt_x"/>
                                          </p:val>
                                        </p:tav>
                                        <p:tav tm="100000">
                                          <p:val>
                                            <p:strVal val="#ppt_x"/>
                                          </p:val>
                                        </p:tav>
                                      </p:tavLst>
                                    </p:anim>
                                    <p:anim calcmode="lin" valueType="num">
                                      <p:cBhvr additive="repl">
                                        <p:cTn id="585" dur="1000" fill="hold"/>
                                        <p:tgtEl>
                                          <p:spTgt spid="165">
                                            <p:txEl>
                                              <p:pRg st="1" end="1"/>
                                            </p:txEl>
                                          </p:spTgt>
                                        </p:tgtEl>
                                        <p:attrNameLst>
                                          <p:attrName>ppt_y</p:attrName>
                                        </p:attrNameLst>
                                      </p:cBhvr>
                                      <p:tavLst>
                                        <p:tav tm="0">
                                          <p:val>
                                            <p:strVal val="#ppt_y+.1"/>
                                          </p:val>
                                        </p:tav>
                                        <p:tav tm="100000">
                                          <p:val>
                                            <p:strVal val="#ppt_y"/>
                                          </p:val>
                                        </p:tav>
                                      </p:tavLst>
                                    </p:anim>
                                  </p:childTnLst>
                                </p:cTn>
                              </p:par>
                              <p:par>
                                <p:cTn id="586" nodeType="withEffect" fill="hold" presetClass="entr" presetID="42">
                                  <p:stCondLst>
                                    <p:cond delay="0"/>
                                  </p:stCondLst>
                                  <p:childTnLst>
                                    <p:set>
                                      <p:cBhvr>
                                        <p:cTn id="587" dur="1" fill="hold">
                                          <p:stCondLst>
                                            <p:cond delay="0"/>
                                          </p:stCondLst>
                                        </p:cTn>
                                        <p:tgtEl>
                                          <p:spTgt spid="165">
                                            <p:txEl>
                                              <p:pRg st="2" end="2"/>
                                            </p:txEl>
                                          </p:spTgt>
                                        </p:tgtEl>
                                        <p:attrNameLst>
                                          <p:attrName>style.visibility</p:attrName>
                                        </p:attrNameLst>
                                      </p:cBhvr>
                                      <p:to>
                                        <p:strVal val="visible"/>
                                      </p:to>
                                    </p:set>
                                    <p:animEffect filter="fade" transition="in">
                                      <p:cBhvr additive="repl">
                                        <p:cTn id="588" dur="1000"/>
                                        <p:tgtEl>
                                          <p:spTgt spid="165">
                                            <p:txEl>
                                              <p:pRg st="2" end="2"/>
                                            </p:txEl>
                                          </p:spTgt>
                                        </p:tgtEl>
                                      </p:cBhvr>
                                    </p:animEffect>
                                    <p:anim calcmode="lin" valueType="num">
                                      <p:cBhvr additive="repl">
                                        <p:cTn id="589" dur="1000" fill="hold"/>
                                        <p:tgtEl>
                                          <p:spTgt spid="165">
                                            <p:txEl>
                                              <p:pRg st="2" end="2"/>
                                            </p:txEl>
                                          </p:spTgt>
                                        </p:tgtEl>
                                        <p:attrNameLst>
                                          <p:attrName>ppt_x</p:attrName>
                                        </p:attrNameLst>
                                      </p:cBhvr>
                                      <p:tavLst>
                                        <p:tav tm="0">
                                          <p:val>
                                            <p:strVal val="#ppt_x"/>
                                          </p:val>
                                        </p:tav>
                                        <p:tav tm="100000">
                                          <p:val>
                                            <p:strVal val="#ppt_x"/>
                                          </p:val>
                                        </p:tav>
                                      </p:tavLst>
                                    </p:anim>
                                    <p:anim calcmode="lin" valueType="num">
                                      <p:cBhvr additive="repl">
                                        <p:cTn id="590" dur="1000" fill="hold"/>
                                        <p:tgtEl>
                                          <p:spTgt spid="16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1" fill="hold">
                      <p:stCondLst>
                        <p:cond delay="indefinite"/>
                      </p:stCondLst>
                      <p:childTnLst>
                        <p:par>
                          <p:cTn id="592" fill="hold">
                            <p:stCondLst>
                              <p:cond delay="0"/>
                            </p:stCondLst>
                            <p:childTnLst>
                              <p:par>
                                <p:cTn id="593" nodeType="clickEffect" fill="hold" presetClass="entr" presetID="42">
                                  <p:stCondLst>
                                    <p:cond delay="0"/>
                                  </p:stCondLst>
                                  <p:childTnLst>
                                    <p:set>
                                      <p:cBhvr>
                                        <p:cTn id="594" dur="1" fill="hold">
                                          <p:stCondLst>
                                            <p:cond delay="0"/>
                                          </p:stCondLst>
                                        </p:cTn>
                                        <p:tgtEl>
                                          <p:spTgt spid="165">
                                            <p:txEl>
                                              <p:pRg st="3" end="3"/>
                                            </p:txEl>
                                          </p:spTgt>
                                        </p:tgtEl>
                                        <p:attrNameLst>
                                          <p:attrName>style.visibility</p:attrName>
                                        </p:attrNameLst>
                                      </p:cBhvr>
                                      <p:to>
                                        <p:strVal val="visible"/>
                                      </p:to>
                                    </p:set>
                                    <p:animEffect filter="fade" transition="in">
                                      <p:cBhvr additive="repl">
                                        <p:cTn id="595" dur="1000"/>
                                        <p:tgtEl>
                                          <p:spTgt spid="165">
                                            <p:txEl>
                                              <p:pRg st="3" end="3"/>
                                            </p:txEl>
                                          </p:spTgt>
                                        </p:tgtEl>
                                      </p:cBhvr>
                                    </p:animEffect>
                                    <p:anim calcmode="lin" valueType="num">
                                      <p:cBhvr additive="repl">
                                        <p:cTn id="596" dur="1000" fill="hold"/>
                                        <p:tgtEl>
                                          <p:spTgt spid="165">
                                            <p:txEl>
                                              <p:pRg st="3" end="3"/>
                                            </p:txEl>
                                          </p:spTgt>
                                        </p:tgtEl>
                                        <p:attrNameLst>
                                          <p:attrName>ppt_x</p:attrName>
                                        </p:attrNameLst>
                                      </p:cBhvr>
                                      <p:tavLst>
                                        <p:tav tm="0">
                                          <p:val>
                                            <p:strVal val="#ppt_x"/>
                                          </p:val>
                                        </p:tav>
                                        <p:tav tm="100000">
                                          <p:val>
                                            <p:strVal val="#ppt_x"/>
                                          </p:val>
                                        </p:tav>
                                      </p:tavLst>
                                    </p:anim>
                                    <p:anim calcmode="lin" valueType="num">
                                      <p:cBhvr additive="repl">
                                        <p:cTn id="597" dur="1000" fill="hold"/>
                                        <p:tgtEl>
                                          <p:spTgt spid="165">
                                            <p:txEl>
                                              <p:pRg st="3" end="3"/>
                                            </p:txEl>
                                          </p:spTgt>
                                        </p:tgtEl>
                                        <p:attrNameLst>
                                          <p:attrName>ppt_y</p:attrName>
                                        </p:attrNameLst>
                                      </p:cBhvr>
                                      <p:tavLst>
                                        <p:tav tm="0">
                                          <p:val>
                                            <p:strVal val="#ppt_y+.1"/>
                                          </p:val>
                                        </p:tav>
                                        <p:tav tm="100000">
                                          <p:val>
                                            <p:strVal val="#ppt_y"/>
                                          </p:val>
                                        </p:tav>
                                      </p:tavLst>
                                    </p:anim>
                                  </p:childTnLst>
                                </p:cTn>
                              </p:par>
                              <p:par>
                                <p:cTn id="598" nodeType="withEffect" fill="hold" presetClass="entr" presetID="42">
                                  <p:stCondLst>
                                    <p:cond delay="0"/>
                                  </p:stCondLst>
                                  <p:childTnLst>
                                    <p:set>
                                      <p:cBhvr>
                                        <p:cTn id="599" dur="1" fill="hold">
                                          <p:stCondLst>
                                            <p:cond delay="0"/>
                                          </p:stCondLst>
                                        </p:cTn>
                                        <p:tgtEl>
                                          <p:spTgt spid="165">
                                            <p:txEl>
                                              <p:pRg st="4" end="4"/>
                                            </p:txEl>
                                          </p:spTgt>
                                        </p:tgtEl>
                                        <p:attrNameLst>
                                          <p:attrName>style.visibility</p:attrName>
                                        </p:attrNameLst>
                                      </p:cBhvr>
                                      <p:to>
                                        <p:strVal val="visible"/>
                                      </p:to>
                                    </p:set>
                                    <p:animEffect filter="fade" transition="in">
                                      <p:cBhvr additive="repl">
                                        <p:cTn id="600" dur="1000"/>
                                        <p:tgtEl>
                                          <p:spTgt spid="165">
                                            <p:txEl>
                                              <p:pRg st="4" end="4"/>
                                            </p:txEl>
                                          </p:spTgt>
                                        </p:tgtEl>
                                      </p:cBhvr>
                                    </p:animEffect>
                                    <p:anim calcmode="lin" valueType="num">
                                      <p:cBhvr additive="repl">
                                        <p:cTn id="601" dur="1000" fill="hold"/>
                                        <p:tgtEl>
                                          <p:spTgt spid="165">
                                            <p:txEl>
                                              <p:pRg st="4" end="4"/>
                                            </p:txEl>
                                          </p:spTgt>
                                        </p:tgtEl>
                                        <p:attrNameLst>
                                          <p:attrName>ppt_x</p:attrName>
                                        </p:attrNameLst>
                                      </p:cBhvr>
                                      <p:tavLst>
                                        <p:tav tm="0">
                                          <p:val>
                                            <p:strVal val="#ppt_x"/>
                                          </p:val>
                                        </p:tav>
                                        <p:tav tm="100000">
                                          <p:val>
                                            <p:strVal val="#ppt_x"/>
                                          </p:val>
                                        </p:tav>
                                      </p:tavLst>
                                    </p:anim>
                                    <p:anim calcmode="lin" valueType="num">
                                      <p:cBhvr additive="repl">
                                        <p:cTn id="602" dur="1000" fill="hold"/>
                                        <p:tgtEl>
                                          <p:spTgt spid="165">
                                            <p:txEl>
                                              <p:pRg st="4" end="4"/>
                                            </p:txEl>
                                          </p:spTgt>
                                        </p:tgtEl>
                                        <p:attrNameLst>
                                          <p:attrName>ppt_y</p:attrName>
                                        </p:attrNameLst>
                                      </p:cBhvr>
                                      <p:tavLst>
                                        <p:tav tm="0">
                                          <p:val>
                                            <p:strVal val="#ppt_y+.1"/>
                                          </p:val>
                                        </p:tav>
                                        <p:tav tm="100000">
                                          <p:val>
                                            <p:strVal val="#ppt_y"/>
                                          </p:val>
                                        </p:tav>
                                      </p:tavLst>
                                    </p:anim>
                                  </p:childTnLst>
                                </p:cTn>
                              </p:par>
                              <p:par>
                                <p:cTn id="603" nodeType="withEffect" fill="hold" presetClass="entr" presetID="42">
                                  <p:stCondLst>
                                    <p:cond delay="0"/>
                                  </p:stCondLst>
                                  <p:childTnLst>
                                    <p:set>
                                      <p:cBhvr>
                                        <p:cTn id="604" dur="1" fill="hold">
                                          <p:stCondLst>
                                            <p:cond delay="0"/>
                                          </p:stCondLst>
                                        </p:cTn>
                                        <p:tgtEl>
                                          <p:spTgt spid="165">
                                            <p:txEl>
                                              <p:pRg st="5" end="5"/>
                                            </p:txEl>
                                          </p:spTgt>
                                        </p:tgtEl>
                                        <p:attrNameLst>
                                          <p:attrName>style.visibility</p:attrName>
                                        </p:attrNameLst>
                                      </p:cBhvr>
                                      <p:to>
                                        <p:strVal val="visible"/>
                                      </p:to>
                                    </p:set>
                                    <p:animEffect filter="fade" transition="in">
                                      <p:cBhvr additive="repl">
                                        <p:cTn id="605" dur="1000"/>
                                        <p:tgtEl>
                                          <p:spTgt spid="165">
                                            <p:txEl>
                                              <p:pRg st="5" end="5"/>
                                            </p:txEl>
                                          </p:spTgt>
                                        </p:tgtEl>
                                      </p:cBhvr>
                                    </p:animEffect>
                                    <p:anim calcmode="lin" valueType="num">
                                      <p:cBhvr additive="repl">
                                        <p:cTn id="606" dur="1000" fill="hold"/>
                                        <p:tgtEl>
                                          <p:spTgt spid="165">
                                            <p:txEl>
                                              <p:pRg st="5" end="5"/>
                                            </p:txEl>
                                          </p:spTgt>
                                        </p:tgtEl>
                                        <p:attrNameLst>
                                          <p:attrName>ppt_x</p:attrName>
                                        </p:attrNameLst>
                                      </p:cBhvr>
                                      <p:tavLst>
                                        <p:tav tm="0">
                                          <p:val>
                                            <p:strVal val="#ppt_x"/>
                                          </p:val>
                                        </p:tav>
                                        <p:tav tm="100000">
                                          <p:val>
                                            <p:strVal val="#ppt_x"/>
                                          </p:val>
                                        </p:tav>
                                      </p:tavLst>
                                    </p:anim>
                                    <p:anim calcmode="lin" valueType="num">
                                      <p:cBhvr additive="repl">
                                        <p:cTn id="607" dur="1000" fill="hold"/>
                                        <p:tgtEl>
                                          <p:spTgt spid="165">
                                            <p:txEl>
                                              <p:pRg st="5" end="5"/>
                                            </p:txEl>
                                          </p:spTgt>
                                        </p:tgtEl>
                                        <p:attrNameLst>
                                          <p:attrName>ppt_y</p:attrName>
                                        </p:attrNameLst>
                                      </p:cBhvr>
                                      <p:tavLst>
                                        <p:tav tm="0">
                                          <p:val>
                                            <p:strVal val="#ppt_y+.1"/>
                                          </p:val>
                                        </p:tav>
                                        <p:tav tm="100000">
                                          <p:val>
                                            <p:strVal val="#ppt_y"/>
                                          </p:val>
                                        </p:tav>
                                      </p:tavLst>
                                    </p:anim>
                                  </p:childTnLst>
                                </p:cTn>
                              </p:par>
                              <p:par>
                                <p:cTn id="608" nodeType="withEffect" fill="hold" presetClass="entr" presetID="42">
                                  <p:stCondLst>
                                    <p:cond delay="0"/>
                                  </p:stCondLst>
                                  <p:childTnLst>
                                    <p:set>
                                      <p:cBhvr>
                                        <p:cTn id="609" dur="1" fill="hold">
                                          <p:stCondLst>
                                            <p:cond delay="0"/>
                                          </p:stCondLst>
                                        </p:cTn>
                                        <p:tgtEl>
                                          <p:spTgt spid="165">
                                            <p:txEl>
                                              <p:pRg st="6" end="6"/>
                                            </p:txEl>
                                          </p:spTgt>
                                        </p:tgtEl>
                                        <p:attrNameLst>
                                          <p:attrName>style.visibility</p:attrName>
                                        </p:attrNameLst>
                                      </p:cBhvr>
                                      <p:to>
                                        <p:strVal val="visible"/>
                                      </p:to>
                                    </p:set>
                                    <p:animEffect filter="fade" transition="in">
                                      <p:cBhvr additive="repl">
                                        <p:cTn id="610" dur="1000"/>
                                        <p:tgtEl>
                                          <p:spTgt spid="165">
                                            <p:txEl>
                                              <p:pRg st="6" end="6"/>
                                            </p:txEl>
                                          </p:spTgt>
                                        </p:tgtEl>
                                      </p:cBhvr>
                                    </p:animEffect>
                                    <p:anim calcmode="lin" valueType="num">
                                      <p:cBhvr additive="repl">
                                        <p:cTn id="611" dur="1000" fill="hold"/>
                                        <p:tgtEl>
                                          <p:spTgt spid="165">
                                            <p:txEl>
                                              <p:pRg st="6" end="6"/>
                                            </p:txEl>
                                          </p:spTgt>
                                        </p:tgtEl>
                                        <p:attrNameLst>
                                          <p:attrName>ppt_x</p:attrName>
                                        </p:attrNameLst>
                                      </p:cBhvr>
                                      <p:tavLst>
                                        <p:tav tm="0">
                                          <p:val>
                                            <p:strVal val="#ppt_x"/>
                                          </p:val>
                                        </p:tav>
                                        <p:tav tm="100000">
                                          <p:val>
                                            <p:strVal val="#ppt_x"/>
                                          </p:val>
                                        </p:tav>
                                      </p:tavLst>
                                    </p:anim>
                                    <p:anim calcmode="lin" valueType="num">
                                      <p:cBhvr additive="repl">
                                        <p:cTn id="612" dur="1000" fill="hold"/>
                                        <p:tgtEl>
                                          <p:spTgt spid="165">
                                            <p:txEl>
                                              <p:pRg st="6" end="6"/>
                                            </p:txEl>
                                          </p:spTgt>
                                        </p:tgtEl>
                                        <p:attrNameLst>
                                          <p:attrName>ppt_y</p:attrName>
                                        </p:attrNameLst>
                                      </p:cBhvr>
                                      <p:tavLst>
                                        <p:tav tm="0">
                                          <p:val>
                                            <p:strVal val="#ppt_y+.1"/>
                                          </p:val>
                                        </p:tav>
                                        <p:tav tm="100000">
                                          <p:val>
                                            <p:strVal val="#ppt_y"/>
                                          </p:val>
                                        </p:tav>
                                      </p:tavLst>
                                    </p:anim>
                                  </p:childTnLst>
                                </p:cTn>
                              </p:par>
                              <p:par>
                                <p:cTn id="613" nodeType="withEffect" fill="hold" presetClass="entr" presetID="42">
                                  <p:stCondLst>
                                    <p:cond delay="0"/>
                                  </p:stCondLst>
                                  <p:childTnLst>
                                    <p:set>
                                      <p:cBhvr>
                                        <p:cTn id="614" dur="1" fill="hold">
                                          <p:stCondLst>
                                            <p:cond delay="0"/>
                                          </p:stCondLst>
                                        </p:cTn>
                                        <p:tgtEl>
                                          <p:spTgt spid="165">
                                            <p:txEl>
                                              <p:pRg st="7" end="7"/>
                                            </p:txEl>
                                          </p:spTgt>
                                        </p:tgtEl>
                                        <p:attrNameLst>
                                          <p:attrName>style.visibility</p:attrName>
                                        </p:attrNameLst>
                                      </p:cBhvr>
                                      <p:to>
                                        <p:strVal val="visible"/>
                                      </p:to>
                                    </p:set>
                                    <p:animEffect filter="fade" transition="in">
                                      <p:cBhvr additive="repl">
                                        <p:cTn id="615" dur="1000"/>
                                        <p:tgtEl>
                                          <p:spTgt spid="165">
                                            <p:txEl>
                                              <p:pRg st="7" end="7"/>
                                            </p:txEl>
                                          </p:spTgt>
                                        </p:tgtEl>
                                      </p:cBhvr>
                                    </p:animEffect>
                                    <p:anim calcmode="lin" valueType="num">
                                      <p:cBhvr additive="repl">
                                        <p:cTn id="616" dur="1000" fill="hold"/>
                                        <p:tgtEl>
                                          <p:spTgt spid="165">
                                            <p:txEl>
                                              <p:pRg st="7" end="7"/>
                                            </p:txEl>
                                          </p:spTgt>
                                        </p:tgtEl>
                                        <p:attrNameLst>
                                          <p:attrName>ppt_x</p:attrName>
                                        </p:attrNameLst>
                                      </p:cBhvr>
                                      <p:tavLst>
                                        <p:tav tm="0">
                                          <p:val>
                                            <p:strVal val="#ppt_x"/>
                                          </p:val>
                                        </p:tav>
                                        <p:tav tm="100000">
                                          <p:val>
                                            <p:strVal val="#ppt_x"/>
                                          </p:val>
                                        </p:tav>
                                      </p:tavLst>
                                    </p:anim>
                                    <p:anim calcmode="lin" valueType="num">
                                      <p:cBhvr additive="repl">
                                        <p:cTn id="617" dur="1000" fill="hold"/>
                                        <p:tgtEl>
                                          <p:spTgt spid="165">
                                            <p:txEl>
                                              <p:pRg st="7" end="7"/>
                                            </p:txEl>
                                          </p:spTgt>
                                        </p:tgtEl>
                                        <p:attrNameLst>
                                          <p:attrName>ppt_y</p:attrName>
                                        </p:attrNameLst>
                                      </p:cBhvr>
                                      <p:tavLst>
                                        <p:tav tm="0">
                                          <p:val>
                                            <p:strVal val="#ppt_y+.1"/>
                                          </p:val>
                                        </p:tav>
                                        <p:tav tm="100000">
                                          <p:val>
                                            <p:strVal val="#ppt_y"/>
                                          </p:val>
                                        </p:tav>
                                      </p:tavLst>
                                    </p:anim>
                                  </p:childTnLst>
                                </p:cTn>
                              </p:par>
                              <p:par>
                                <p:cTn id="618" nodeType="withEffect" fill="hold" presetClass="entr" presetID="42">
                                  <p:stCondLst>
                                    <p:cond delay="0"/>
                                  </p:stCondLst>
                                  <p:childTnLst>
                                    <p:set>
                                      <p:cBhvr>
                                        <p:cTn id="619" dur="1" fill="hold">
                                          <p:stCondLst>
                                            <p:cond delay="0"/>
                                          </p:stCondLst>
                                        </p:cTn>
                                        <p:tgtEl>
                                          <p:spTgt spid="165">
                                            <p:txEl>
                                              <p:pRg st="8" end="8"/>
                                            </p:txEl>
                                          </p:spTgt>
                                        </p:tgtEl>
                                        <p:attrNameLst>
                                          <p:attrName>style.visibility</p:attrName>
                                        </p:attrNameLst>
                                      </p:cBhvr>
                                      <p:to>
                                        <p:strVal val="visible"/>
                                      </p:to>
                                    </p:set>
                                    <p:animEffect filter="fade" transition="in">
                                      <p:cBhvr additive="repl">
                                        <p:cTn id="620" dur="1000"/>
                                        <p:tgtEl>
                                          <p:spTgt spid="165">
                                            <p:txEl>
                                              <p:pRg st="8" end="8"/>
                                            </p:txEl>
                                          </p:spTgt>
                                        </p:tgtEl>
                                      </p:cBhvr>
                                    </p:animEffect>
                                    <p:anim calcmode="lin" valueType="num">
                                      <p:cBhvr additive="repl">
                                        <p:cTn id="621" dur="1000" fill="hold"/>
                                        <p:tgtEl>
                                          <p:spTgt spid="165">
                                            <p:txEl>
                                              <p:pRg st="8" end="8"/>
                                            </p:txEl>
                                          </p:spTgt>
                                        </p:tgtEl>
                                        <p:attrNameLst>
                                          <p:attrName>ppt_x</p:attrName>
                                        </p:attrNameLst>
                                      </p:cBhvr>
                                      <p:tavLst>
                                        <p:tav tm="0">
                                          <p:val>
                                            <p:strVal val="#ppt_x"/>
                                          </p:val>
                                        </p:tav>
                                        <p:tav tm="100000">
                                          <p:val>
                                            <p:strVal val="#ppt_x"/>
                                          </p:val>
                                        </p:tav>
                                      </p:tavLst>
                                    </p:anim>
                                    <p:anim calcmode="lin" valueType="num">
                                      <p:cBhvr additive="repl">
                                        <p:cTn id="622" dur="1000" fill="hold"/>
                                        <p:tgtEl>
                                          <p:spTgt spid="16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Double quotes:</a:t>
            </a:r>
            <a:endParaRPr b="0" lang="en-US" sz="3600" spc="-1" strike="noStrike">
              <a:solidFill>
                <a:srgbClr val="ffffff"/>
              </a:solidFill>
              <a:latin typeface="Trebuchet MS"/>
            </a:endParaRPr>
          </a:p>
        </p:txBody>
      </p:sp>
      <p:sp>
        <p:nvSpPr>
          <p:cNvPr id="167"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Single quotes remove all the shells special-character features. Sometimes this is excessive-we may prefer some of the  special characters to work, specifically:</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$(for variable substitution eg . $PATH)</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Also you may want the use of certain constructs, like \ “ or \$</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In these situations we can surround the text with double quotes. Other characters are still treated as special</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example: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Echo “$LOGNAME made \$1000 in `date +%B`”</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Produces</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Techie made $1000 in October</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timing>
    <p:tnLst>
      <p:par>
        <p:cTn id="623" dur="indefinite" restart="never" nodeType="tmRoot">
          <p:childTnLst>
            <p:seq>
              <p:cTn id="624" dur="indefinite" nodeType="mainSeq">
                <p:childTnLst>
                  <p:par>
                    <p:cTn id="625" fill="hold">
                      <p:stCondLst>
                        <p:cond delay="indefinite"/>
                      </p:stCondLst>
                      <p:childTnLst>
                        <p:par>
                          <p:cTn id="626" fill="hold">
                            <p:stCondLst>
                              <p:cond delay="0"/>
                            </p:stCondLst>
                            <p:childTnLst>
                              <p:par>
                                <p:cTn id="627" nodeType="clickEffect" fill="hold" presetClass="entr" presetID="42">
                                  <p:stCondLst>
                                    <p:cond delay="0"/>
                                  </p:stCondLst>
                                  <p:childTnLst>
                                    <p:set>
                                      <p:cBhvr>
                                        <p:cTn id="628" dur="1" fill="hold">
                                          <p:stCondLst>
                                            <p:cond delay="0"/>
                                          </p:stCondLst>
                                        </p:cTn>
                                        <p:tgtEl>
                                          <p:spTgt spid="167">
                                            <p:txEl>
                                              <p:pRg st="0" end="0"/>
                                            </p:txEl>
                                          </p:spTgt>
                                        </p:tgtEl>
                                        <p:attrNameLst>
                                          <p:attrName>style.visibility</p:attrName>
                                        </p:attrNameLst>
                                      </p:cBhvr>
                                      <p:to>
                                        <p:strVal val="visible"/>
                                      </p:to>
                                    </p:set>
                                    <p:animEffect filter="fade" transition="in">
                                      <p:cBhvr additive="repl">
                                        <p:cTn id="629" dur="1000"/>
                                        <p:tgtEl>
                                          <p:spTgt spid="167">
                                            <p:txEl>
                                              <p:pRg st="0" end="0"/>
                                            </p:txEl>
                                          </p:spTgt>
                                        </p:tgtEl>
                                      </p:cBhvr>
                                    </p:animEffect>
                                    <p:anim calcmode="lin" valueType="num">
                                      <p:cBhvr additive="repl">
                                        <p:cTn id="630" dur="1000" fill="hold"/>
                                        <p:tgtEl>
                                          <p:spTgt spid="167">
                                            <p:txEl>
                                              <p:pRg st="0" end="0"/>
                                            </p:txEl>
                                          </p:spTgt>
                                        </p:tgtEl>
                                        <p:attrNameLst>
                                          <p:attrName>ppt_x</p:attrName>
                                        </p:attrNameLst>
                                      </p:cBhvr>
                                      <p:tavLst>
                                        <p:tav tm="0">
                                          <p:val>
                                            <p:strVal val="#ppt_x"/>
                                          </p:val>
                                        </p:tav>
                                        <p:tav tm="100000">
                                          <p:val>
                                            <p:strVal val="#ppt_x"/>
                                          </p:val>
                                        </p:tav>
                                      </p:tavLst>
                                    </p:anim>
                                    <p:anim calcmode="lin" valueType="num">
                                      <p:cBhvr additive="repl">
                                        <p:cTn id="631" dur="1000" fill="hold"/>
                                        <p:tgtEl>
                                          <p:spTgt spid="167">
                                            <p:txEl>
                                              <p:pRg st="0" end="0"/>
                                            </p:txEl>
                                          </p:spTgt>
                                        </p:tgtEl>
                                        <p:attrNameLst>
                                          <p:attrName>ppt_y</p:attrName>
                                        </p:attrNameLst>
                                      </p:cBhvr>
                                      <p:tavLst>
                                        <p:tav tm="0">
                                          <p:val>
                                            <p:strVal val="#ppt_y+.1"/>
                                          </p:val>
                                        </p:tav>
                                        <p:tav tm="100000">
                                          <p:val>
                                            <p:strVal val="#ppt_y"/>
                                          </p:val>
                                        </p:tav>
                                      </p:tavLst>
                                    </p:anim>
                                  </p:childTnLst>
                                </p:cTn>
                              </p:par>
                              <p:par>
                                <p:cTn id="632" nodeType="withEffect" fill="hold" presetClass="entr" presetID="42">
                                  <p:stCondLst>
                                    <p:cond delay="0"/>
                                  </p:stCondLst>
                                  <p:childTnLst>
                                    <p:set>
                                      <p:cBhvr>
                                        <p:cTn id="633" dur="1" fill="hold">
                                          <p:stCondLst>
                                            <p:cond delay="0"/>
                                          </p:stCondLst>
                                        </p:cTn>
                                        <p:tgtEl>
                                          <p:spTgt spid="167">
                                            <p:txEl>
                                              <p:pRg st="1" end="1"/>
                                            </p:txEl>
                                          </p:spTgt>
                                        </p:tgtEl>
                                        <p:attrNameLst>
                                          <p:attrName>style.visibility</p:attrName>
                                        </p:attrNameLst>
                                      </p:cBhvr>
                                      <p:to>
                                        <p:strVal val="visible"/>
                                      </p:to>
                                    </p:set>
                                    <p:animEffect filter="fade" transition="in">
                                      <p:cBhvr additive="repl">
                                        <p:cTn id="634" dur="1000"/>
                                        <p:tgtEl>
                                          <p:spTgt spid="167">
                                            <p:txEl>
                                              <p:pRg st="1" end="1"/>
                                            </p:txEl>
                                          </p:spTgt>
                                        </p:tgtEl>
                                      </p:cBhvr>
                                    </p:animEffect>
                                    <p:anim calcmode="lin" valueType="num">
                                      <p:cBhvr additive="repl">
                                        <p:cTn id="635" dur="1000" fill="hold"/>
                                        <p:tgtEl>
                                          <p:spTgt spid="167">
                                            <p:txEl>
                                              <p:pRg st="1" end="1"/>
                                            </p:txEl>
                                          </p:spTgt>
                                        </p:tgtEl>
                                        <p:attrNameLst>
                                          <p:attrName>ppt_x</p:attrName>
                                        </p:attrNameLst>
                                      </p:cBhvr>
                                      <p:tavLst>
                                        <p:tav tm="0">
                                          <p:val>
                                            <p:strVal val="#ppt_x"/>
                                          </p:val>
                                        </p:tav>
                                        <p:tav tm="100000">
                                          <p:val>
                                            <p:strVal val="#ppt_x"/>
                                          </p:val>
                                        </p:tav>
                                      </p:tavLst>
                                    </p:anim>
                                    <p:anim calcmode="lin" valueType="num">
                                      <p:cBhvr additive="repl">
                                        <p:cTn id="636" dur="1000" fill="hold"/>
                                        <p:tgtEl>
                                          <p:spTgt spid="167">
                                            <p:txEl>
                                              <p:pRg st="1" end="1"/>
                                            </p:txEl>
                                          </p:spTgt>
                                        </p:tgtEl>
                                        <p:attrNameLst>
                                          <p:attrName>ppt_y</p:attrName>
                                        </p:attrNameLst>
                                      </p:cBhvr>
                                      <p:tavLst>
                                        <p:tav tm="0">
                                          <p:val>
                                            <p:strVal val="#ppt_y+.1"/>
                                          </p:val>
                                        </p:tav>
                                        <p:tav tm="100000">
                                          <p:val>
                                            <p:strVal val="#ppt_y"/>
                                          </p:val>
                                        </p:tav>
                                      </p:tavLst>
                                    </p:anim>
                                  </p:childTnLst>
                                </p:cTn>
                              </p:par>
                              <p:par>
                                <p:cTn id="637" nodeType="withEffect" fill="hold" presetClass="entr" presetID="42">
                                  <p:stCondLst>
                                    <p:cond delay="0"/>
                                  </p:stCondLst>
                                  <p:childTnLst>
                                    <p:set>
                                      <p:cBhvr>
                                        <p:cTn id="638" dur="1" fill="hold">
                                          <p:stCondLst>
                                            <p:cond delay="0"/>
                                          </p:stCondLst>
                                        </p:cTn>
                                        <p:tgtEl>
                                          <p:spTgt spid="167">
                                            <p:txEl>
                                              <p:pRg st="2" end="2"/>
                                            </p:txEl>
                                          </p:spTgt>
                                        </p:tgtEl>
                                        <p:attrNameLst>
                                          <p:attrName>style.visibility</p:attrName>
                                        </p:attrNameLst>
                                      </p:cBhvr>
                                      <p:to>
                                        <p:strVal val="visible"/>
                                      </p:to>
                                    </p:set>
                                    <p:animEffect filter="fade" transition="in">
                                      <p:cBhvr additive="repl">
                                        <p:cTn id="639" dur="1000"/>
                                        <p:tgtEl>
                                          <p:spTgt spid="167">
                                            <p:txEl>
                                              <p:pRg st="2" end="2"/>
                                            </p:txEl>
                                          </p:spTgt>
                                        </p:tgtEl>
                                      </p:cBhvr>
                                    </p:animEffect>
                                    <p:anim calcmode="lin" valueType="num">
                                      <p:cBhvr additive="repl">
                                        <p:cTn id="640" dur="1000" fill="hold"/>
                                        <p:tgtEl>
                                          <p:spTgt spid="167">
                                            <p:txEl>
                                              <p:pRg st="2" end="2"/>
                                            </p:txEl>
                                          </p:spTgt>
                                        </p:tgtEl>
                                        <p:attrNameLst>
                                          <p:attrName>ppt_x</p:attrName>
                                        </p:attrNameLst>
                                      </p:cBhvr>
                                      <p:tavLst>
                                        <p:tav tm="0">
                                          <p:val>
                                            <p:strVal val="#ppt_x"/>
                                          </p:val>
                                        </p:tav>
                                        <p:tav tm="100000">
                                          <p:val>
                                            <p:strVal val="#ppt_x"/>
                                          </p:val>
                                        </p:tav>
                                      </p:tavLst>
                                    </p:anim>
                                    <p:anim calcmode="lin" valueType="num">
                                      <p:cBhvr additive="repl">
                                        <p:cTn id="641" dur="1000" fill="hold"/>
                                        <p:tgtEl>
                                          <p:spTgt spid="1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42" fill="hold">
                      <p:stCondLst>
                        <p:cond delay="indefinite"/>
                      </p:stCondLst>
                      <p:childTnLst>
                        <p:par>
                          <p:cTn id="643" fill="hold">
                            <p:stCondLst>
                              <p:cond delay="0"/>
                            </p:stCondLst>
                            <p:childTnLst>
                              <p:par>
                                <p:cTn id="644" nodeType="clickEffect" fill="hold" presetClass="entr" presetID="42">
                                  <p:stCondLst>
                                    <p:cond delay="0"/>
                                  </p:stCondLst>
                                  <p:childTnLst>
                                    <p:set>
                                      <p:cBhvr>
                                        <p:cTn id="645" dur="1" fill="hold">
                                          <p:stCondLst>
                                            <p:cond delay="0"/>
                                          </p:stCondLst>
                                        </p:cTn>
                                        <p:tgtEl>
                                          <p:spTgt spid="167">
                                            <p:txEl>
                                              <p:pRg st="3" end="3"/>
                                            </p:txEl>
                                          </p:spTgt>
                                        </p:tgtEl>
                                        <p:attrNameLst>
                                          <p:attrName>style.visibility</p:attrName>
                                        </p:attrNameLst>
                                      </p:cBhvr>
                                      <p:to>
                                        <p:strVal val="visible"/>
                                      </p:to>
                                    </p:set>
                                    <p:animEffect filter="fade" transition="in">
                                      <p:cBhvr additive="repl">
                                        <p:cTn id="646" dur="1000"/>
                                        <p:tgtEl>
                                          <p:spTgt spid="167">
                                            <p:txEl>
                                              <p:pRg st="3" end="3"/>
                                            </p:txEl>
                                          </p:spTgt>
                                        </p:tgtEl>
                                      </p:cBhvr>
                                    </p:animEffect>
                                    <p:anim calcmode="lin" valueType="num">
                                      <p:cBhvr additive="repl">
                                        <p:cTn id="647" dur="1000" fill="hold"/>
                                        <p:tgtEl>
                                          <p:spTgt spid="167">
                                            <p:txEl>
                                              <p:pRg st="3" end="3"/>
                                            </p:txEl>
                                          </p:spTgt>
                                        </p:tgtEl>
                                        <p:attrNameLst>
                                          <p:attrName>ppt_x</p:attrName>
                                        </p:attrNameLst>
                                      </p:cBhvr>
                                      <p:tavLst>
                                        <p:tav tm="0">
                                          <p:val>
                                            <p:strVal val="#ppt_x"/>
                                          </p:val>
                                        </p:tav>
                                        <p:tav tm="100000">
                                          <p:val>
                                            <p:strVal val="#ppt_x"/>
                                          </p:val>
                                        </p:tav>
                                      </p:tavLst>
                                    </p:anim>
                                    <p:anim calcmode="lin" valueType="num">
                                      <p:cBhvr additive="repl">
                                        <p:cTn id="648" dur="1000" fill="hold"/>
                                        <p:tgtEl>
                                          <p:spTgt spid="1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49" fill="hold">
                      <p:stCondLst>
                        <p:cond delay="indefinite"/>
                      </p:stCondLst>
                      <p:childTnLst>
                        <p:par>
                          <p:cTn id="650" fill="hold">
                            <p:stCondLst>
                              <p:cond delay="0"/>
                            </p:stCondLst>
                            <p:childTnLst>
                              <p:par>
                                <p:cTn id="651" nodeType="clickEffect" fill="hold" presetClass="entr" presetID="42">
                                  <p:stCondLst>
                                    <p:cond delay="0"/>
                                  </p:stCondLst>
                                  <p:childTnLst>
                                    <p:set>
                                      <p:cBhvr>
                                        <p:cTn id="652" dur="1" fill="hold">
                                          <p:stCondLst>
                                            <p:cond delay="0"/>
                                          </p:stCondLst>
                                        </p:cTn>
                                        <p:tgtEl>
                                          <p:spTgt spid="167">
                                            <p:txEl>
                                              <p:pRg st="4" end="4"/>
                                            </p:txEl>
                                          </p:spTgt>
                                        </p:tgtEl>
                                        <p:attrNameLst>
                                          <p:attrName>style.visibility</p:attrName>
                                        </p:attrNameLst>
                                      </p:cBhvr>
                                      <p:to>
                                        <p:strVal val="visible"/>
                                      </p:to>
                                    </p:set>
                                    <p:animEffect filter="fade" transition="in">
                                      <p:cBhvr additive="repl">
                                        <p:cTn id="653" dur="1000"/>
                                        <p:tgtEl>
                                          <p:spTgt spid="167">
                                            <p:txEl>
                                              <p:pRg st="4" end="4"/>
                                            </p:txEl>
                                          </p:spTgt>
                                        </p:tgtEl>
                                      </p:cBhvr>
                                    </p:animEffect>
                                    <p:anim calcmode="lin" valueType="num">
                                      <p:cBhvr additive="repl">
                                        <p:cTn id="654" dur="1000" fill="hold"/>
                                        <p:tgtEl>
                                          <p:spTgt spid="167">
                                            <p:txEl>
                                              <p:pRg st="4" end="4"/>
                                            </p:txEl>
                                          </p:spTgt>
                                        </p:tgtEl>
                                        <p:attrNameLst>
                                          <p:attrName>ppt_x</p:attrName>
                                        </p:attrNameLst>
                                      </p:cBhvr>
                                      <p:tavLst>
                                        <p:tav tm="0">
                                          <p:val>
                                            <p:strVal val="#ppt_x"/>
                                          </p:val>
                                        </p:tav>
                                        <p:tav tm="100000">
                                          <p:val>
                                            <p:strVal val="#ppt_x"/>
                                          </p:val>
                                        </p:tav>
                                      </p:tavLst>
                                    </p:anim>
                                    <p:anim calcmode="lin" valueType="num">
                                      <p:cBhvr additive="repl">
                                        <p:cTn id="655" dur="1000" fill="hold"/>
                                        <p:tgtEl>
                                          <p:spTgt spid="167">
                                            <p:txEl>
                                              <p:pRg st="4" end="4"/>
                                            </p:txEl>
                                          </p:spTgt>
                                        </p:tgtEl>
                                        <p:attrNameLst>
                                          <p:attrName>ppt_y</p:attrName>
                                        </p:attrNameLst>
                                      </p:cBhvr>
                                      <p:tavLst>
                                        <p:tav tm="0">
                                          <p:val>
                                            <p:strVal val="#ppt_y+.1"/>
                                          </p:val>
                                        </p:tav>
                                        <p:tav tm="100000">
                                          <p:val>
                                            <p:strVal val="#ppt_y"/>
                                          </p:val>
                                        </p:tav>
                                      </p:tavLst>
                                    </p:anim>
                                  </p:childTnLst>
                                </p:cTn>
                              </p:par>
                              <p:par>
                                <p:cTn id="656" nodeType="withEffect" fill="hold" presetClass="entr" presetID="42">
                                  <p:stCondLst>
                                    <p:cond delay="0"/>
                                  </p:stCondLst>
                                  <p:childTnLst>
                                    <p:set>
                                      <p:cBhvr>
                                        <p:cTn id="657" dur="1" fill="hold">
                                          <p:stCondLst>
                                            <p:cond delay="0"/>
                                          </p:stCondLst>
                                        </p:cTn>
                                        <p:tgtEl>
                                          <p:spTgt spid="167">
                                            <p:txEl>
                                              <p:pRg st="5" end="5"/>
                                            </p:txEl>
                                          </p:spTgt>
                                        </p:tgtEl>
                                        <p:attrNameLst>
                                          <p:attrName>style.visibility</p:attrName>
                                        </p:attrNameLst>
                                      </p:cBhvr>
                                      <p:to>
                                        <p:strVal val="visible"/>
                                      </p:to>
                                    </p:set>
                                    <p:animEffect filter="fade" transition="in">
                                      <p:cBhvr additive="repl">
                                        <p:cTn id="658" dur="1000"/>
                                        <p:tgtEl>
                                          <p:spTgt spid="167">
                                            <p:txEl>
                                              <p:pRg st="5" end="5"/>
                                            </p:txEl>
                                          </p:spTgt>
                                        </p:tgtEl>
                                      </p:cBhvr>
                                    </p:animEffect>
                                    <p:anim calcmode="lin" valueType="num">
                                      <p:cBhvr additive="repl">
                                        <p:cTn id="659" dur="1000" fill="hold"/>
                                        <p:tgtEl>
                                          <p:spTgt spid="167">
                                            <p:txEl>
                                              <p:pRg st="5" end="5"/>
                                            </p:txEl>
                                          </p:spTgt>
                                        </p:tgtEl>
                                        <p:attrNameLst>
                                          <p:attrName>ppt_x</p:attrName>
                                        </p:attrNameLst>
                                      </p:cBhvr>
                                      <p:tavLst>
                                        <p:tav tm="0">
                                          <p:val>
                                            <p:strVal val="#ppt_x"/>
                                          </p:val>
                                        </p:tav>
                                        <p:tav tm="100000">
                                          <p:val>
                                            <p:strVal val="#ppt_x"/>
                                          </p:val>
                                        </p:tav>
                                      </p:tavLst>
                                    </p:anim>
                                    <p:anim calcmode="lin" valueType="num">
                                      <p:cBhvr additive="repl">
                                        <p:cTn id="660" dur="1000" fill="hold"/>
                                        <p:tgtEl>
                                          <p:spTgt spid="167">
                                            <p:txEl>
                                              <p:pRg st="5" end="5"/>
                                            </p:txEl>
                                          </p:spTgt>
                                        </p:tgtEl>
                                        <p:attrNameLst>
                                          <p:attrName>ppt_y</p:attrName>
                                        </p:attrNameLst>
                                      </p:cBhvr>
                                      <p:tavLst>
                                        <p:tav tm="0">
                                          <p:val>
                                            <p:strVal val="#ppt_y+.1"/>
                                          </p:val>
                                        </p:tav>
                                        <p:tav tm="100000">
                                          <p:val>
                                            <p:strVal val="#ppt_y"/>
                                          </p:val>
                                        </p:tav>
                                      </p:tavLst>
                                    </p:anim>
                                  </p:childTnLst>
                                </p:cTn>
                              </p:par>
                              <p:par>
                                <p:cTn id="661" nodeType="withEffect" fill="hold" presetClass="entr" presetID="42">
                                  <p:stCondLst>
                                    <p:cond delay="0"/>
                                  </p:stCondLst>
                                  <p:childTnLst>
                                    <p:set>
                                      <p:cBhvr>
                                        <p:cTn id="662" dur="1" fill="hold">
                                          <p:stCondLst>
                                            <p:cond delay="0"/>
                                          </p:stCondLst>
                                        </p:cTn>
                                        <p:tgtEl>
                                          <p:spTgt spid="167">
                                            <p:txEl>
                                              <p:pRg st="6" end="6"/>
                                            </p:txEl>
                                          </p:spTgt>
                                        </p:tgtEl>
                                        <p:attrNameLst>
                                          <p:attrName>style.visibility</p:attrName>
                                        </p:attrNameLst>
                                      </p:cBhvr>
                                      <p:to>
                                        <p:strVal val="visible"/>
                                      </p:to>
                                    </p:set>
                                    <p:animEffect filter="fade" transition="in">
                                      <p:cBhvr additive="repl">
                                        <p:cTn id="663" dur="1000"/>
                                        <p:tgtEl>
                                          <p:spTgt spid="167">
                                            <p:txEl>
                                              <p:pRg st="6" end="6"/>
                                            </p:txEl>
                                          </p:spTgt>
                                        </p:tgtEl>
                                      </p:cBhvr>
                                    </p:animEffect>
                                    <p:anim calcmode="lin" valueType="num">
                                      <p:cBhvr additive="repl">
                                        <p:cTn id="664" dur="1000" fill="hold"/>
                                        <p:tgtEl>
                                          <p:spTgt spid="167">
                                            <p:txEl>
                                              <p:pRg st="6" end="6"/>
                                            </p:txEl>
                                          </p:spTgt>
                                        </p:tgtEl>
                                        <p:attrNameLst>
                                          <p:attrName>ppt_x</p:attrName>
                                        </p:attrNameLst>
                                      </p:cBhvr>
                                      <p:tavLst>
                                        <p:tav tm="0">
                                          <p:val>
                                            <p:strVal val="#ppt_x"/>
                                          </p:val>
                                        </p:tav>
                                        <p:tav tm="100000">
                                          <p:val>
                                            <p:strVal val="#ppt_x"/>
                                          </p:val>
                                        </p:tav>
                                      </p:tavLst>
                                    </p:anim>
                                    <p:anim calcmode="lin" valueType="num">
                                      <p:cBhvr additive="repl">
                                        <p:cTn id="665" dur="1000" fill="hold"/>
                                        <p:tgtEl>
                                          <p:spTgt spid="167">
                                            <p:txEl>
                                              <p:pRg st="6" end="6"/>
                                            </p:txEl>
                                          </p:spTgt>
                                        </p:tgtEl>
                                        <p:attrNameLst>
                                          <p:attrName>ppt_y</p:attrName>
                                        </p:attrNameLst>
                                      </p:cBhvr>
                                      <p:tavLst>
                                        <p:tav tm="0">
                                          <p:val>
                                            <p:strVal val="#ppt_y+.1"/>
                                          </p:val>
                                        </p:tav>
                                        <p:tav tm="100000">
                                          <p:val>
                                            <p:strVal val="#ppt_y"/>
                                          </p:val>
                                        </p:tav>
                                      </p:tavLst>
                                    </p:anim>
                                  </p:childTnLst>
                                </p:cTn>
                              </p:par>
                              <p:par>
                                <p:cTn id="666" nodeType="withEffect" fill="hold" presetClass="entr" presetID="42">
                                  <p:stCondLst>
                                    <p:cond delay="0"/>
                                  </p:stCondLst>
                                  <p:childTnLst>
                                    <p:set>
                                      <p:cBhvr>
                                        <p:cTn id="667" dur="1" fill="hold">
                                          <p:stCondLst>
                                            <p:cond delay="0"/>
                                          </p:stCondLst>
                                        </p:cTn>
                                        <p:tgtEl>
                                          <p:spTgt spid="167">
                                            <p:txEl>
                                              <p:pRg st="7" end="7"/>
                                            </p:txEl>
                                          </p:spTgt>
                                        </p:tgtEl>
                                        <p:attrNameLst>
                                          <p:attrName>style.visibility</p:attrName>
                                        </p:attrNameLst>
                                      </p:cBhvr>
                                      <p:to>
                                        <p:strVal val="visible"/>
                                      </p:to>
                                    </p:set>
                                    <p:animEffect filter="fade" transition="in">
                                      <p:cBhvr additive="repl">
                                        <p:cTn id="668" dur="1000"/>
                                        <p:tgtEl>
                                          <p:spTgt spid="167">
                                            <p:txEl>
                                              <p:pRg st="7" end="7"/>
                                            </p:txEl>
                                          </p:spTgt>
                                        </p:tgtEl>
                                      </p:cBhvr>
                                    </p:animEffect>
                                    <p:anim calcmode="lin" valueType="num">
                                      <p:cBhvr additive="repl">
                                        <p:cTn id="669" dur="1000" fill="hold"/>
                                        <p:tgtEl>
                                          <p:spTgt spid="167">
                                            <p:txEl>
                                              <p:pRg st="7" end="7"/>
                                            </p:txEl>
                                          </p:spTgt>
                                        </p:tgtEl>
                                        <p:attrNameLst>
                                          <p:attrName>ppt_x</p:attrName>
                                        </p:attrNameLst>
                                      </p:cBhvr>
                                      <p:tavLst>
                                        <p:tav tm="0">
                                          <p:val>
                                            <p:strVal val="#ppt_x"/>
                                          </p:val>
                                        </p:tav>
                                        <p:tav tm="100000">
                                          <p:val>
                                            <p:strVal val="#ppt_x"/>
                                          </p:val>
                                        </p:tav>
                                      </p:tavLst>
                                    </p:anim>
                                    <p:anim calcmode="lin" valueType="num">
                                      <p:cBhvr additive="repl">
                                        <p:cTn id="670" dur="1000" fill="hold"/>
                                        <p:tgtEl>
                                          <p:spTgt spid="16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Back Quotes:</a:t>
            </a:r>
            <a:endParaRPr b="0" lang="en-US" sz="3600" spc="-1" strike="noStrike">
              <a:solidFill>
                <a:srgbClr val="ffffff"/>
              </a:solidFill>
              <a:latin typeface="Trebuchet MS"/>
            </a:endParaRPr>
          </a:p>
        </p:txBody>
      </p:sp>
      <p:sp>
        <p:nvSpPr>
          <p:cNvPr id="169"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Unlike single and double quotes, the back quotes have nothing to do with special characters.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Any text enclosed in back quotes is treated as a UNIX command, and is executed in its own shell. Any output from the command is substituted into the script line, replacing the quoted text.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example </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list=`who | sort`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echo $list</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timing>
    <p:tnLst>
      <p:par>
        <p:cTn id="671" dur="indefinite" restart="never" nodeType="tmRoot">
          <p:childTnLst>
            <p:seq>
              <p:cTn id="672" dur="indefinite" nodeType="mainSeq">
                <p:childTnLst>
                  <p:par>
                    <p:cTn id="673" fill="hold">
                      <p:stCondLst>
                        <p:cond delay="indefinite"/>
                      </p:stCondLst>
                      <p:childTnLst>
                        <p:par>
                          <p:cTn id="674" fill="hold">
                            <p:stCondLst>
                              <p:cond delay="0"/>
                            </p:stCondLst>
                            <p:childTnLst>
                              <p:par>
                                <p:cTn id="675" nodeType="clickEffect" fill="hold" presetClass="entr" presetID="42">
                                  <p:stCondLst>
                                    <p:cond delay="0"/>
                                  </p:stCondLst>
                                  <p:childTnLst>
                                    <p:set>
                                      <p:cBhvr>
                                        <p:cTn id="676" dur="1" fill="hold">
                                          <p:stCondLst>
                                            <p:cond delay="0"/>
                                          </p:stCondLst>
                                        </p:cTn>
                                        <p:tgtEl>
                                          <p:spTgt spid="169">
                                            <p:txEl>
                                              <p:pRg st="0" end="0"/>
                                            </p:txEl>
                                          </p:spTgt>
                                        </p:tgtEl>
                                        <p:attrNameLst>
                                          <p:attrName>style.visibility</p:attrName>
                                        </p:attrNameLst>
                                      </p:cBhvr>
                                      <p:to>
                                        <p:strVal val="visible"/>
                                      </p:to>
                                    </p:set>
                                    <p:animEffect filter="fade" transition="in">
                                      <p:cBhvr additive="repl">
                                        <p:cTn id="677" dur="1000"/>
                                        <p:tgtEl>
                                          <p:spTgt spid="169">
                                            <p:txEl>
                                              <p:pRg st="0" end="0"/>
                                            </p:txEl>
                                          </p:spTgt>
                                        </p:tgtEl>
                                      </p:cBhvr>
                                    </p:animEffect>
                                    <p:anim calcmode="lin" valueType="num">
                                      <p:cBhvr additive="repl">
                                        <p:cTn id="678" dur="1000" fill="hold"/>
                                        <p:tgtEl>
                                          <p:spTgt spid="169">
                                            <p:txEl>
                                              <p:pRg st="0" end="0"/>
                                            </p:txEl>
                                          </p:spTgt>
                                        </p:tgtEl>
                                        <p:attrNameLst>
                                          <p:attrName>ppt_x</p:attrName>
                                        </p:attrNameLst>
                                      </p:cBhvr>
                                      <p:tavLst>
                                        <p:tav tm="0">
                                          <p:val>
                                            <p:strVal val="#ppt_x"/>
                                          </p:val>
                                        </p:tav>
                                        <p:tav tm="100000">
                                          <p:val>
                                            <p:strVal val="#ppt_x"/>
                                          </p:val>
                                        </p:tav>
                                      </p:tavLst>
                                    </p:anim>
                                    <p:anim calcmode="lin" valueType="num">
                                      <p:cBhvr additive="repl">
                                        <p:cTn id="679" dur="1000" fill="hold"/>
                                        <p:tgtEl>
                                          <p:spTgt spid="16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80" fill="hold">
                      <p:stCondLst>
                        <p:cond delay="indefinite"/>
                      </p:stCondLst>
                      <p:childTnLst>
                        <p:par>
                          <p:cTn id="681" fill="hold">
                            <p:stCondLst>
                              <p:cond delay="0"/>
                            </p:stCondLst>
                            <p:childTnLst>
                              <p:par>
                                <p:cTn id="682" nodeType="clickEffect" fill="hold" presetClass="entr" presetID="42">
                                  <p:stCondLst>
                                    <p:cond delay="0"/>
                                  </p:stCondLst>
                                  <p:childTnLst>
                                    <p:set>
                                      <p:cBhvr>
                                        <p:cTn id="683" dur="1" fill="hold">
                                          <p:stCondLst>
                                            <p:cond delay="0"/>
                                          </p:stCondLst>
                                        </p:cTn>
                                        <p:tgtEl>
                                          <p:spTgt spid="169">
                                            <p:txEl>
                                              <p:pRg st="1" end="1"/>
                                            </p:txEl>
                                          </p:spTgt>
                                        </p:tgtEl>
                                        <p:attrNameLst>
                                          <p:attrName>style.visibility</p:attrName>
                                        </p:attrNameLst>
                                      </p:cBhvr>
                                      <p:to>
                                        <p:strVal val="visible"/>
                                      </p:to>
                                    </p:set>
                                    <p:animEffect filter="fade" transition="in">
                                      <p:cBhvr additive="repl">
                                        <p:cTn id="684" dur="1000"/>
                                        <p:tgtEl>
                                          <p:spTgt spid="169">
                                            <p:txEl>
                                              <p:pRg st="1" end="1"/>
                                            </p:txEl>
                                          </p:spTgt>
                                        </p:tgtEl>
                                      </p:cBhvr>
                                    </p:animEffect>
                                    <p:anim calcmode="lin" valueType="num">
                                      <p:cBhvr additive="repl">
                                        <p:cTn id="685" dur="1000" fill="hold"/>
                                        <p:tgtEl>
                                          <p:spTgt spid="169">
                                            <p:txEl>
                                              <p:pRg st="1" end="1"/>
                                            </p:txEl>
                                          </p:spTgt>
                                        </p:tgtEl>
                                        <p:attrNameLst>
                                          <p:attrName>ppt_x</p:attrName>
                                        </p:attrNameLst>
                                      </p:cBhvr>
                                      <p:tavLst>
                                        <p:tav tm="0">
                                          <p:val>
                                            <p:strVal val="#ppt_x"/>
                                          </p:val>
                                        </p:tav>
                                        <p:tav tm="100000">
                                          <p:val>
                                            <p:strVal val="#ppt_x"/>
                                          </p:val>
                                        </p:tav>
                                      </p:tavLst>
                                    </p:anim>
                                    <p:anim calcmode="lin" valueType="num">
                                      <p:cBhvr additive="repl">
                                        <p:cTn id="686" dur="1000" fill="hold"/>
                                        <p:tgtEl>
                                          <p:spTgt spid="1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87" fill="hold">
                      <p:stCondLst>
                        <p:cond delay="indefinite"/>
                      </p:stCondLst>
                      <p:childTnLst>
                        <p:par>
                          <p:cTn id="688" fill="hold">
                            <p:stCondLst>
                              <p:cond delay="0"/>
                            </p:stCondLst>
                            <p:childTnLst>
                              <p:par>
                                <p:cTn id="689" nodeType="clickEffect" fill="hold" presetClass="entr" presetID="42">
                                  <p:stCondLst>
                                    <p:cond delay="0"/>
                                  </p:stCondLst>
                                  <p:childTnLst>
                                    <p:set>
                                      <p:cBhvr>
                                        <p:cTn id="690" dur="1" fill="hold">
                                          <p:stCondLst>
                                            <p:cond delay="0"/>
                                          </p:stCondLst>
                                        </p:cTn>
                                        <p:tgtEl>
                                          <p:spTgt spid="169">
                                            <p:txEl>
                                              <p:pRg st="2" end="2"/>
                                            </p:txEl>
                                          </p:spTgt>
                                        </p:tgtEl>
                                        <p:attrNameLst>
                                          <p:attrName>style.visibility</p:attrName>
                                        </p:attrNameLst>
                                      </p:cBhvr>
                                      <p:to>
                                        <p:strVal val="visible"/>
                                      </p:to>
                                    </p:set>
                                    <p:animEffect filter="fade" transition="in">
                                      <p:cBhvr additive="repl">
                                        <p:cTn id="691" dur="1000"/>
                                        <p:tgtEl>
                                          <p:spTgt spid="169">
                                            <p:txEl>
                                              <p:pRg st="2" end="2"/>
                                            </p:txEl>
                                          </p:spTgt>
                                        </p:tgtEl>
                                      </p:cBhvr>
                                    </p:animEffect>
                                    <p:anim calcmode="lin" valueType="num">
                                      <p:cBhvr additive="repl">
                                        <p:cTn id="692" dur="1000" fill="hold"/>
                                        <p:tgtEl>
                                          <p:spTgt spid="169">
                                            <p:txEl>
                                              <p:pRg st="2" end="2"/>
                                            </p:txEl>
                                          </p:spTgt>
                                        </p:tgtEl>
                                        <p:attrNameLst>
                                          <p:attrName>ppt_x</p:attrName>
                                        </p:attrNameLst>
                                      </p:cBhvr>
                                      <p:tavLst>
                                        <p:tav tm="0">
                                          <p:val>
                                            <p:strVal val="#ppt_x"/>
                                          </p:val>
                                        </p:tav>
                                        <p:tav tm="100000">
                                          <p:val>
                                            <p:strVal val="#ppt_x"/>
                                          </p:val>
                                        </p:tav>
                                      </p:tavLst>
                                    </p:anim>
                                    <p:anim calcmode="lin" valueType="num">
                                      <p:cBhvr additive="repl">
                                        <p:cTn id="693" dur="1000" fill="hold"/>
                                        <p:tgtEl>
                                          <p:spTgt spid="169">
                                            <p:txEl>
                                              <p:pRg st="2" end="2"/>
                                            </p:txEl>
                                          </p:spTgt>
                                        </p:tgtEl>
                                        <p:attrNameLst>
                                          <p:attrName>ppt_y</p:attrName>
                                        </p:attrNameLst>
                                      </p:cBhvr>
                                      <p:tavLst>
                                        <p:tav tm="0">
                                          <p:val>
                                            <p:strVal val="#ppt_y+.1"/>
                                          </p:val>
                                        </p:tav>
                                        <p:tav tm="100000">
                                          <p:val>
                                            <p:strVal val="#ppt_y"/>
                                          </p:val>
                                        </p:tav>
                                      </p:tavLst>
                                    </p:anim>
                                  </p:childTnLst>
                                </p:cTn>
                              </p:par>
                              <p:par>
                                <p:cTn id="694" nodeType="withEffect" fill="hold" presetClass="entr" presetID="42">
                                  <p:stCondLst>
                                    <p:cond delay="0"/>
                                  </p:stCondLst>
                                  <p:childTnLst>
                                    <p:set>
                                      <p:cBhvr>
                                        <p:cTn id="695" dur="1" fill="hold">
                                          <p:stCondLst>
                                            <p:cond delay="0"/>
                                          </p:stCondLst>
                                        </p:cTn>
                                        <p:tgtEl>
                                          <p:spTgt spid="169">
                                            <p:txEl>
                                              <p:pRg st="3" end="3"/>
                                            </p:txEl>
                                          </p:spTgt>
                                        </p:tgtEl>
                                        <p:attrNameLst>
                                          <p:attrName>style.visibility</p:attrName>
                                        </p:attrNameLst>
                                      </p:cBhvr>
                                      <p:to>
                                        <p:strVal val="visible"/>
                                      </p:to>
                                    </p:set>
                                    <p:animEffect filter="fade" transition="in">
                                      <p:cBhvr additive="repl">
                                        <p:cTn id="696" dur="1000"/>
                                        <p:tgtEl>
                                          <p:spTgt spid="169">
                                            <p:txEl>
                                              <p:pRg st="3" end="3"/>
                                            </p:txEl>
                                          </p:spTgt>
                                        </p:tgtEl>
                                      </p:cBhvr>
                                    </p:animEffect>
                                    <p:anim calcmode="lin" valueType="num">
                                      <p:cBhvr additive="repl">
                                        <p:cTn id="697" dur="1000" fill="hold"/>
                                        <p:tgtEl>
                                          <p:spTgt spid="169">
                                            <p:txEl>
                                              <p:pRg st="3" end="3"/>
                                            </p:txEl>
                                          </p:spTgt>
                                        </p:tgtEl>
                                        <p:attrNameLst>
                                          <p:attrName>ppt_x</p:attrName>
                                        </p:attrNameLst>
                                      </p:cBhvr>
                                      <p:tavLst>
                                        <p:tav tm="0">
                                          <p:val>
                                            <p:strVal val="#ppt_x"/>
                                          </p:val>
                                        </p:tav>
                                        <p:tav tm="100000">
                                          <p:val>
                                            <p:strVal val="#ppt_x"/>
                                          </p:val>
                                        </p:tav>
                                      </p:tavLst>
                                    </p:anim>
                                    <p:anim calcmode="lin" valueType="num">
                                      <p:cBhvr additive="repl">
                                        <p:cTn id="698" dur="1000" fill="hold"/>
                                        <p:tgtEl>
                                          <p:spTgt spid="169">
                                            <p:txEl>
                                              <p:pRg st="3" end="3"/>
                                            </p:txEl>
                                          </p:spTgt>
                                        </p:tgtEl>
                                        <p:attrNameLst>
                                          <p:attrName>ppt_y</p:attrName>
                                        </p:attrNameLst>
                                      </p:cBhvr>
                                      <p:tavLst>
                                        <p:tav tm="0">
                                          <p:val>
                                            <p:strVal val="#ppt_y+.1"/>
                                          </p:val>
                                        </p:tav>
                                        <p:tav tm="100000">
                                          <p:val>
                                            <p:strVal val="#ppt_y"/>
                                          </p:val>
                                        </p:tav>
                                      </p:tavLst>
                                    </p:anim>
                                  </p:childTnLst>
                                </p:cTn>
                              </p:par>
                              <p:par>
                                <p:cTn id="699" nodeType="withEffect" fill="hold" presetClass="entr" presetID="42">
                                  <p:stCondLst>
                                    <p:cond delay="0"/>
                                  </p:stCondLst>
                                  <p:childTnLst>
                                    <p:set>
                                      <p:cBhvr>
                                        <p:cTn id="700" dur="1" fill="hold">
                                          <p:stCondLst>
                                            <p:cond delay="0"/>
                                          </p:stCondLst>
                                        </p:cTn>
                                        <p:tgtEl>
                                          <p:spTgt spid="169">
                                            <p:txEl>
                                              <p:pRg st="4" end="4"/>
                                            </p:txEl>
                                          </p:spTgt>
                                        </p:tgtEl>
                                        <p:attrNameLst>
                                          <p:attrName>style.visibility</p:attrName>
                                        </p:attrNameLst>
                                      </p:cBhvr>
                                      <p:to>
                                        <p:strVal val="visible"/>
                                      </p:to>
                                    </p:set>
                                    <p:animEffect filter="fade" transition="in">
                                      <p:cBhvr additive="repl">
                                        <p:cTn id="701" dur="1000"/>
                                        <p:tgtEl>
                                          <p:spTgt spid="169">
                                            <p:txEl>
                                              <p:pRg st="4" end="4"/>
                                            </p:txEl>
                                          </p:spTgt>
                                        </p:tgtEl>
                                      </p:cBhvr>
                                    </p:animEffect>
                                    <p:anim calcmode="lin" valueType="num">
                                      <p:cBhvr additive="repl">
                                        <p:cTn id="702" dur="1000" fill="hold"/>
                                        <p:tgtEl>
                                          <p:spTgt spid="169">
                                            <p:txEl>
                                              <p:pRg st="4" end="4"/>
                                            </p:txEl>
                                          </p:spTgt>
                                        </p:tgtEl>
                                        <p:attrNameLst>
                                          <p:attrName>ppt_x</p:attrName>
                                        </p:attrNameLst>
                                      </p:cBhvr>
                                      <p:tavLst>
                                        <p:tav tm="0">
                                          <p:val>
                                            <p:strVal val="#ppt_x"/>
                                          </p:val>
                                        </p:tav>
                                        <p:tav tm="100000">
                                          <p:val>
                                            <p:strVal val="#ppt_x"/>
                                          </p:val>
                                        </p:tav>
                                      </p:tavLst>
                                    </p:anim>
                                    <p:anim calcmode="lin" valueType="num">
                                      <p:cBhvr additive="repl">
                                        <p:cTn id="703" dur="1000" fill="hold"/>
                                        <p:tgtEl>
                                          <p:spTgt spid="16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a:solidFill>
                  <a:srgbClr val="ffffff"/>
                </a:solidFill>
                <a:latin typeface="Trebuchet MS"/>
              </a:rPr>
              <a:t>Prerequisites:</a:t>
            </a:r>
            <a:endParaRPr b="0" lang="en-US" sz="3600" spc="-1" strike="noStrike">
              <a:solidFill>
                <a:srgbClr val="ffffff"/>
              </a:solidFill>
              <a:latin typeface="Trebuchet MS"/>
            </a:endParaRPr>
          </a:p>
        </p:txBody>
      </p:sp>
      <p:sp>
        <p:nvSpPr>
          <p:cNvPr id="99"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working knowledge of basic UNIX shell operations is essential, preferably BASH shell or compatible one.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Knowledgs like:</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Logging in and out</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Running commands</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Common UNIX commands such as ls, ps, pwd, etc</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Understanding of files and directories.</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Usage if the text editors like vi, vim, nano, etc</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Familiarity with programming concepts(such as variables, loops, if statements, subroutines, etc). But not mandatory.</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Grouping commands:</a:t>
            </a:r>
            <a:endParaRPr b="0" lang="en-US" sz="3600" spc="-1" strike="noStrike">
              <a:solidFill>
                <a:srgbClr val="ffffff"/>
              </a:solidFill>
              <a:latin typeface="Trebuchet MS"/>
            </a:endParaRPr>
          </a:p>
        </p:txBody>
      </p:sp>
      <p:sp>
        <p:nvSpPr>
          <p:cNvPr id="171"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Consider the various actions that may be applied to a command:</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Run the command in the background (via the &amp; character)</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Redirect the output to a file or another program(&gt; and |)</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If you wish to apply the same actions to several consecutive programs, it is possible to group the programs together and apply the action to the group, as follows: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$(echo the date today is</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date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)&gt;output.txt</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Line control:</a:t>
            </a:r>
            <a:endParaRPr b="0" lang="en-US" sz="3600" spc="-1" strike="noStrike">
              <a:solidFill>
                <a:srgbClr val="ffffff"/>
              </a:solidFill>
              <a:latin typeface="Trebuchet MS"/>
            </a:endParaRPr>
          </a:p>
        </p:txBody>
      </p:sp>
      <p:sp>
        <p:nvSpPr>
          <p:cNvPr id="173"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is possible to run two or more commands on the same line in a shell script, by separating the commands with the ; character.</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example: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echo Please enter your name: ; read NAME</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some reasons, you may wish to split a command line over more than one line of text. This is achieved by quo ting the newline character, using either single quotes, double quotes or backslash character.</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 </a:t>
            </a:r>
            <a:endParaRPr b="0" lang="en-US" sz="2400" spc="-1" strike="noStrike">
              <a:solidFill>
                <a:srgbClr val="ffffff"/>
              </a:solidFill>
              <a:latin typeface="Trebuchet MS"/>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Chapter exercises:</a:t>
            </a:r>
            <a:endParaRPr b="0" lang="en-US" sz="3600" spc="-1" strike="noStrike">
              <a:solidFill>
                <a:srgbClr val="ffffff"/>
              </a:solidFill>
              <a:latin typeface="Trebuchet MS"/>
            </a:endParaRPr>
          </a:p>
        </p:txBody>
      </p:sp>
      <p:sp>
        <p:nvSpPr>
          <p:cNvPr id="175"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Which of the following are valid variable names?</a:t>
            </a:r>
            <a:endParaRPr b="0" lang="en-US" sz="24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month</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echo</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$year</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24_hours</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hours-24</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fifty%</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First Name</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a</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_First_Name</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Winner!</a:t>
            </a:r>
            <a:endParaRPr b="0" lang="en-US" sz="2000" spc="-1" strike="noStrike">
              <a:solidFill>
                <a:srgbClr val="ffffff"/>
              </a:solidFill>
              <a:latin typeface="Trebuchet MS"/>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Chapter exercises(Cont..):</a:t>
            </a:r>
            <a:endParaRPr b="0" lang="en-US" sz="3600" spc="-1" strike="noStrike">
              <a:solidFill>
                <a:srgbClr val="ffffff"/>
              </a:solidFill>
              <a:latin typeface="Trebuchet MS"/>
            </a:endParaRPr>
          </a:p>
        </p:txBody>
      </p:sp>
      <p:sp>
        <p:nvSpPr>
          <p:cNvPr id="177"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Create variables that contain the following values:</a:t>
            </a:r>
            <a:endParaRPr b="0" lang="en-US" sz="24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Arjun</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Arjun Singh</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That’s life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Ensure that you echo the values to the screen to prove that you got it right.</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Set a variable called age to 45 on the shells command line, then write a script to echo that value to the screen.</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What's wrong with the following code?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myname=Sachin</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echo ‘Hello $myname, todays’s date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is “date +%d/%m/%y”’</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Chapter exercises(Cont..):</a:t>
            </a:r>
            <a:endParaRPr b="0" lang="en-US" sz="3600" spc="-1" strike="noStrike">
              <a:solidFill>
                <a:srgbClr val="ffffff"/>
              </a:solidFill>
              <a:latin typeface="Trebuchet MS"/>
            </a:endParaRPr>
          </a:p>
        </p:txBody>
      </p:sp>
      <p:sp>
        <p:nvSpPr>
          <p:cNvPr id="179"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Cause all of the following output to be sent to one instance of the </a:t>
            </a:r>
            <a:r>
              <a:rPr b="0" i="1" lang="en-US" sz="2400" spc="-1" strike="noStrike">
                <a:solidFill>
                  <a:srgbClr val="ffffff"/>
                </a:solidFill>
                <a:latin typeface="Tahoma"/>
                <a:ea typeface="Tahoma"/>
              </a:rPr>
              <a:t>more</a:t>
            </a:r>
            <a:r>
              <a:rPr b="0" lang="en-US" sz="2400" spc="-1" strike="noStrike">
                <a:solidFill>
                  <a:srgbClr val="ffffff"/>
                </a:solidFill>
                <a:latin typeface="Trebuchet MS"/>
                <a:ea typeface="Tahoma"/>
              </a:rPr>
              <a:t> progran</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ea typeface="Tahoma"/>
              </a:rPr>
              <a:t>Todays date </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ea typeface="Tahoma"/>
              </a:rPr>
              <a:t>The current directories name</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ea typeface="Tahoma"/>
              </a:rPr>
              <a:t>The contents of the current directory</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ea typeface="Tahoma"/>
              </a:rPr>
              <a:t>The list of users currently logged in.</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ea typeface="Tahoma"/>
              </a:rPr>
              <a:t>Try to make it one single line of code.</a:t>
            </a:r>
            <a:endParaRPr b="0" lang="en-US" sz="2000" spc="-1" strike="noStrike">
              <a:solidFill>
                <a:srgbClr val="ffffff"/>
              </a:solidFill>
              <a:latin typeface="Trebuchet MS"/>
            </a:endParaRPr>
          </a:p>
          <a:p>
            <a:pPr marL="457200">
              <a:lnSpc>
                <a:spcPct val="90000"/>
              </a:lnSpc>
              <a:spcBef>
                <a:spcPts val="499"/>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Exercise solutions:</a:t>
            </a:r>
            <a:endParaRPr b="0" lang="en-US" sz="3600" spc="-1" strike="noStrike">
              <a:solidFill>
                <a:srgbClr val="ffffff"/>
              </a:solidFill>
              <a:latin typeface="Trebuchet MS"/>
            </a:endParaRPr>
          </a:p>
        </p:txBody>
      </p:sp>
      <p:sp>
        <p:nvSpPr>
          <p:cNvPr id="181"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Which of the following are valid variable names?</a:t>
            </a:r>
            <a:endParaRPr b="0" lang="en-US" sz="24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month</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Valid</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echo</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Valid </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$year</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The $ causes the contents of the variable to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be displayed</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24_hours</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Variable names cannot start with the digits.</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hours-24</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Variable names cannot contain a -</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fifty%</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Variable names cannot contain a %</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First Name</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Variable names cannot contain a space</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a</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Valid</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_First_Name</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Valid</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Winner!</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Variable names cannot contain a !</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Introducing the course project:</a:t>
            </a:r>
            <a:endParaRPr b="0" lang="en-US" sz="3600" spc="-1" strike="noStrike">
              <a:solidFill>
                <a:srgbClr val="ffffff"/>
              </a:solidFill>
              <a:latin typeface="Trebuchet MS"/>
            </a:endParaRPr>
          </a:p>
        </p:txBody>
      </p:sp>
      <p:sp>
        <p:nvSpPr>
          <p:cNvPr id="183"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the remainder of this course, we will be developing a course project-an application for tracking people’s contact details, such as their name and address </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This will be a menu based program, with a main screen offering the options to the user to create, view, search for and delete contact details.</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All the details will be stored in a text file.</a:t>
            </a:r>
            <a:endParaRPr b="0" lang="en-US" sz="2000" spc="-1" strike="noStrike">
              <a:solidFill>
                <a:srgbClr val="ffffff"/>
              </a:solidFill>
              <a:latin typeface="Trebuchet MS"/>
            </a:endParaRPr>
          </a:p>
          <a:p>
            <a:pPr marL="457200">
              <a:lnSpc>
                <a:spcPct val="90000"/>
              </a:lnSpc>
              <a:spcBef>
                <a:spcPts val="499"/>
              </a:spcBef>
            </a:pPr>
            <a:endParaRPr b="0" lang="en-US" sz="2000" spc="-1" strike="noStrike">
              <a:solidFill>
                <a:srgbClr val="ffffff"/>
              </a:solidFill>
              <a:latin typeface="Trebuchet MS"/>
            </a:endParaRPr>
          </a:p>
          <a:p>
            <a:endParaRPr b="0" lang="en-US" sz="2000" spc="-1" strike="noStrike">
              <a:solidFill>
                <a:srgbClr val="ffffff"/>
              </a:solidFill>
              <a:latin typeface="Trebuchet MS"/>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Introducing the course project(cont.):</a:t>
            </a:r>
            <a:endParaRPr b="0" lang="en-US" sz="3600" spc="-1" strike="noStrike">
              <a:solidFill>
                <a:srgbClr val="ffffff"/>
              </a:solidFill>
              <a:latin typeface="Trebuchet MS"/>
            </a:endParaRPr>
          </a:p>
        </p:txBody>
      </p:sp>
      <p:sp>
        <p:nvSpPr>
          <p:cNvPr id="185" name="TextShape 2"/>
          <p:cNvSpPr txBox="1"/>
          <p:nvPr/>
        </p:nvSpPr>
        <p:spPr>
          <a:xfrm>
            <a:off x="680400" y="2336760"/>
            <a:ext cx="9613440" cy="3598920"/>
          </a:xfrm>
          <a:prstGeom prst="rect">
            <a:avLst/>
          </a:prstGeom>
          <a:noFill/>
          <a:ln>
            <a:noFill/>
          </a:ln>
        </p:spPr>
        <p:txBody>
          <a:bodyPr/>
          <a:p>
            <a:pPr>
              <a:lnSpc>
                <a:spcPct val="90000"/>
              </a:lnSpc>
              <a:spcBef>
                <a:spcPts val="1001"/>
              </a:spcBef>
            </a:pPr>
            <a:r>
              <a:rPr b="0" lang="en-US" sz="2400" spc="-1" strike="noStrike">
                <a:solidFill>
                  <a:srgbClr val="ffffff"/>
                </a:solidFill>
                <a:latin typeface="Trebuchet MS"/>
              </a:rPr>
              <a:t>Here are the specifications for the initial phase of the project.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program will prompt the user for six items of data.</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First name, last name, address, city, state, pin</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This information will be appended to the end of a text file, all on one line, separated by the “:” character.</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There will be a variable called fname that will store the name of the file in to which all the information  will be written, the value of this variable can be something like names.dat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project will be fully commented.</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5 conditional code:</a:t>
            </a:r>
            <a:endParaRPr b="0" lang="en-US" sz="3600" spc="-1" strike="noStrike">
              <a:solidFill>
                <a:srgbClr val="ffffff"/>
              </a:solidFill>
              <a:latin typeface="Trebuchet MS"/>
            </a:endParaRPr>
          </a:p>
        </p:txBody>
      </p:sp>
      <p:sp>
        <p:nvSpPr>
          <p:cNvPr id="187"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True and false: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When every UNIX command completes, it invisibly returns a value to the program that started it(usually the shell), this returned value shows the status of the completion of the command.</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returned value is the number and we call it as ‘exit status’ of the command.</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This value is usually ignored (by the shell and by the user)</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Typically an exit status of 0 means that the program completed with no error, while an exit status of a ‘non zero number’ means, some error has occurred. </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timing>
    <p:tnLst>
      <p:par>
        <p:cTn id="704" dur="indefinite" restart="never" nodeType="tmRoot">
          <p:childTnLst>
            <p:seq>
              <p:cTn id="705" dur="indefinite" nodeType="mainSeq">
                <p:childTnLst>
                  <p:par>
                    <p:cTn id="706" fill="hold">
                      <p:stCondLst>
                        <p:cond delay="indefinite"/>
                      </p:stCondLst>
                      <p:childTnLst>
                        <p:par>
                          <p:cTn id="707" fill="hold">
                            <p:stCondLst>
                              <p:cond delay="0"/>
                            </p:stCondLst>
                            <p:childTnLst>
                              <p:par>
                                <p:cTn id="708" nodeType="clickEffect" fill="hold" presetClass="entr" presetID="42">
                                  <p:stCondLst>
                                    <p:cond delay="0"/>
                                  </p:stCondLst>
                                  <p:childTnLst>
                                    <p:set>
                                      <p:cBhvr>
                                        <p:cTn id="709" dur="1" fill="hold">
                                          <p:stCondLst>
                                            <p:cond delay="0"/>
                                          </p:stCondLst>
                                        </p:cTn>
                                        <p:tgtEl>
                                          <p:spTgt spid="187">
                                            <p:txEl>
                                              <p:pRg st="0" end="0"/>
                                            </p:txEl>
                                          </p:spTgt>
                                        </p:tgtEl>
                                        <p:attrNameLst>
                                          <p:attrName>style.visibility</p:attrName>
                                        </p:attrNameLst>
                                      </p:cBhvr>
                                      <p:to>
                                        <p:strVal val="visible"/>
                                      </p:to>
                                    </p:set>
                                    <p:animEffect filter="fade" transition="in">
                                      <p:cBhvr additive="repl">
                                        <p:cTn id="710" dur="1000"/>
                                        <p:tgtEl>
                                          <p:spTgt spid="187">
                                            <p:txEl>
                                              <p:pRg st="0" end="0"/>
                                            </p:txEl>
                                          </p:spTgt>
                                        </p:tgtEl>
                                      </p:cBhvr>
                                    </p:animEffect>
                                    <p:anim calcmode="lin" valueType="num">
                                      <p:cBhvr additive="repl">
                                        <p:cTn id="711" dur="1000" fill="hold"/>
                                        <p:tgtEl>
                                          <p:spTgt spid="187">
                                            <p:txEl>
                                              <p:pRg st="0" end="0"/>
                                            </p:txEl>
                                          </p:spTgt>
                                        </p:tgtEl>
                                        <p:attrNameLst>
                                          <p:attrName>ppt_x</p:attrName>
                                        </p:attrNameLst>
                                      </p:cBhvr>
                                      <p:tavLst>
                                        <p:tav tm="0">
                                          <p:val>
                                            <p:strVal val="#ppt_x"/>
                                          </p:val>
                                        </p:tav>
                                        <p:tav tm="100000">
                                          <p:val>
                                            <p:strVal val="#ppt_x"/>
                                          </p:val>
                                        </p:tav>
                                      </p:tavLst>
                                    </p:anim>
                                    <p:anim calcmode="lin" valueType="num">
                                      <p:cBhvr additive="repl">
                                        <p:cTn id="712" dur="1000" fill="hold"/>
                                        <p:tgtEl>
                                          <p:spTgt spid="1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3" fill="hold">
                      <p:stCondLst>
                        <p:cond delay="indefinite"/>
                      </p:stCondLst>
                      <p:childTnLst>
                        <p:par>
                          <p:cTn id="714" fill="hold">
                            <p:stCondLst>
                              <p:cond delay="0"/>
                            </p:stCondLst>
                            <p:childTnLst>
                              <p:par>
                                <p:cTn id="715" nodeType="clickEffect" fill="hold" presetClass="entr" presetID="42">
                                  <p:stCondLst>
                                    <p:cond delay="0"/>
                                  </p:stCondLst>
                                  <p:childTnLst>
                                    <p:set>
                                      <p:cBhvr>
                                        <p:cTn id="716" dur="1" fill="hold">
                                          <p:stCondLst>
                                            <p:cond delay="0"/>
                                          </p:stCondLst>
                                        </p:cTn>
                                        <p:tgtEl>
                                          <p:spTgt spid="187">
                                            <p:txEl>
                                              <p:pRg st="1" end="1"/>
                                            </p:txEl>
                                          </p:spTgt>
                                        </p:tgtEl>
                                        <p:attrNameLst>
                                          <p:attrName>style.visibility</p:attrName>
                                        </p:attrNameLst>
                                      </p:cBhvr>
                                      <p:to>
                                        <p:strVal val="visible"/>
                                      </p:to>
                                    </p:set>
                                    <p:animEffect filter="fade" transition="in">
                                      <p:cBhvr additive="repl">
                                        <p:cTn id="717" dur="1000"/>
                                        <p:tgtEl>
                                          <p:spTgt spid="187">
                                            <p:txEl>
                                              <p:pRg st="1" end="1"/>
                                            </p:txEl>
                                          </p:spTgt>
                                        </p:tgtEl>
                                      </p:cBhvr>
                                    </p:animEffect>
                                    <p:anim calcmode="lin" valueType="num">
                                      <p:cBhvr additive="repl">
                                        <p:cTn id="718" dur="1000" fill="hold"/>
                                        <p:tgtEl>
                                          <p:spTgt spid="187">
                                            <p:txEl>
                                              <p:pRg st="1" end="1"/>
                                            </p:txEl>
                                          </p:spTgt>
                                        </p:tgtEl>
                                        <p:attrNameLst>
                                          <p:attrName>ppt_x</p:attrName>
                                        </p:attrNameLst>
                                      </p:cBhvr>
                                      <p:tavLst>
                                        <p:tav tm="0">
                                          <p:val>
                                            <p:strVal val="#ppt_x"/>
                                          </p:val>
                                        </p:tav>
                                        <p:tav tm="100000">
                                          <p:val>
                                            <p:strVal val="#ppt_x"/>
                                          </p:val>
                                        </p:tav>
                                      </p:tavLst>
                                    </p:anim>
                                    <p:anim calcmode="lin" valueType="num">
                                      <p:cBhvr additive="repl">
                                        <p:cTn id="719" dur="1000" fill="hold"/>
                                        <p:tgtEl>
                                          <p:spTgt spid="1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20" fill="hold">
                      <p:stCondLst>
                        <p:cond delay="indefinite"/>
                      </p:stCondLst>
                      <p:childTnLst>
                        <p:par>
                          <p:cTn id="721" fill="hold">
                            <p:stCondLst>
                              <p:cond delay="0"/>
                            </p:stCondLst>
                            <p:childTnLst>
                              <p:par>
                                <p:cTn id="722" nodeType="clickEffect" fill="hold" presetClass="entr" presetID="42">
                                  <p:stCondLst>
                                    <p:cond delay="0"/>
                                  </p:stCondLst>
                                  <p:childTnLst>
                                    <p:set>
                                      <p:cBhvr>
                                        <p:cTn id="723" dur="1" fill="hold">
                                          <p:stCondLst>
                                            <p:cond delay="0"/>
                                          </p:stCondLst>
                                        </p:cTn>
                                        <p:tgtEl>
                                          <p:spTgt spid="187">
                                            <p:txEl>
                                              <p:pRg st="2" end="2"/>
                                            </p:txEl>
                                          </p:spTgt>
                                        </p:tgtEl>
                                        <p:attrNameLst>
                                          <p:attrName>style.visibility</p:attrName>
                                        </p:attrNameLst>
                                      </p:cBhvr>
                                      <p:to>
                                        <p:strVal val="visible"/>
                                      </p:to>
                                    </p:set>
                                    <p:animEffect filter="fade" transition="in">
                                      <p:cBhvr additive="repl">
                                        <p:cTn id="724" dur="1000"/>
                                        <p:tgtEl>
                                          <p:spTgt spid="187">
                                            <p:txEl>
                                              <p:pRg st="2" end="2"/>
                                            </p:txEl>
                                          </p:spTgt>
                                        </p:tgtEl>
                                      </p:cBhvr>
                                    </p:animEffect>
                                    <p:anim calcmode="lin" valueType="num">
                                      <p:cBhvr additive="repl">
                                        <p:cTn id="725" dur="1000" fill="hold"/>
                                        <p:tgtEl>
                                          <p:spTgt spid="187">
                                            <p:txEl>
                                              <p:pRg st="2" end="2"/>
                                            </p:txEl>
                                          </p:spTgt>
                                        </p:tgtEl>
                                        <p:attrNameLst>
                                          <p:attrName>ppt_x</p:attrName>
                                        </p:attrNameLst>
                                      </p:cBhvr>
                                      <p:tavLst>
                                        <p:tav tm="0">
                                          <p:val>
                                            <p:strVal val="#ppt_x"/>
                                          </p:val>
                                        </p:tav>
                                        <p:tav tm="100000">
                                          <p:val>
                                            <p:strVal val="#ppt_x"/>
                                          </p:val>
                                        </p:tav>
                                      </p:tavLst>
                                    </p:anim>
                                    <p:anim calcmode="lin" valueType="num">
                                      <p:cBhvr additive="repl">
                                        <p:cTn id="726" dur="1000" fill="hold"/>
                                        <p:tgtEl>
                                          <p:spTgt spid="1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27" fill="hold">
                      <p:stCondLst>
                        <p:cond delay="indefinite"/>
                      </p:stCondLst>
                      <p:childTnLst>
                        <p:par>
                          <p:cTn id="728" fill="hold">
                            <p:stCondLst>
                              <p:cond delay="0"/>
                            </p:stCondLst>
                            <p:childTnLst>
                              <p:par>
                                <p:cTn id="729" nodeType="clickEffect" fill="hold" presetClass="entr" presetID="42">
                                  <p:stCondLst>
                                    <p:cond delay="0"/>
                                  </p:stCondLst>
                                  <p:childTnLst>
                                    <p:set>
                                      <p:cBhvr>
                                        <p:cTn id="730" dur="1" fill="hold">
                                          <p:stCondLst>
                                            <p:cond delay="0"/>
                                          </p:stCondLst>
                                        </p:cTn>
                                        <p:tgtEl>
                                          <p:spTgt spid="187">
                                            <p:txEl>
                                              <p:pRg st="3" end="3"/>
                                            </p:txEl>
                                          </p:spTgt>
                                        </p:tgtEl>
                                        <p:attrNameLst>
                                          <p:attrName>style.visibility</p:attrName>
                                        </p:attrNameLst>
                                      </p:cBhvr>
                                      <p:to>
                                        <p:strVal val="visible"/>
                                      </p:to>
                                    </p:set>
                                    <p:animEffect filter="fade" transition="in">
                                      <p:cBhvr additive="repl">
                                        <p:cTn id="731" dur="1000"/>
                                        <p:tgtEl>
                                          <p:spTgt spid="187">
                                            <p:txEl>
                                              <p:pRg st="3" end="3"/>
                                            </p:txEl>
                                          </p:spTgt>
                                        </p:tgtEl>
                                      </p:cBhvr>
                                    </p:animEffect>
                                    <p:anim calcmode="lin" valueType="num">
                                      <p:cBhvr additive="repl">
                                        <p:cTn id="732" dur="1000" fill="hold"/>
                                        <p:tgtEl>
                                          <p:spTgt spid="187">
                                            <p:txEl>
                                              <p:pRg st="3" end="3"/>
                                            </p:txEl>
                                          </p:spTgt>
                                        </p:tgtEl>
                                        <p:attrNameLst>
                                          <p:attrName>ppt_x</p:attrName>
                                        </p:attrNameLst>
                                      </p:cBhvr>
                                      <p:tavLst>
                                        <p:tav tm="0">
                                          <p:val>
                                            <p:strVal val="#ppt_x"/>
                                          </p:val>
                                        </p:tav>
                                        <p:tav tm="100000">
                                          <p:val>
                                            <p:strVal val="#ppt_x"/>
                                          </p:val>
                                        </p:tav>
                                      </p:tavLst>
                                    </p:anim>
                                    <p:anim calcmode="lin" valueType="num">
                                      <p:cBhvr additive="repl">
                                        <p:cTn id="733" dur="1000" fill="hold"/>
                                        <p:tgtEl>
                                          <p:spTgt spid="1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34" fill="hold">
                      <p:stCondLst>
                        <p:cond delay="indefinite"/>
                      </p:stCondLst>
                      <p:childTnLst>
                        <p:par>
                          <p:cTn id="735" fill="hold">
                            <p:stCondLst>
                              <p:cond delay="0"/>
                            </p:stCondLst>
                            <p:childTnLst>
                              <p:par>
                                <p:cTn id="736" nodeType="clickEffect" fill="hold" presetClass="entr" presetID="42">
                                  <p:stCondLst>
                                    <p:cond delay="0"/>
                                  </p:stCondLst>
                                  <p:childTnLst>
                                    <p:set>
                                      <p:cBhvr>
                                        <p:cTn id="737" dur="1" fill="hold">
                                          <p:stCondLst>
                                            <p:cond delay="0"/>
                                          </p:stCondLst>
                                        </p:cTn>
                                        <p:tgtEl>
                                          <p:spTgt spid="187">
                                            <p:txEl>
                                              <p:pRg st="4" end="4"/>
                                            </p:txEl>
                                          </p:spTgt>
                                        </p:tgtEl>
                                        <p:attrNameLst>
                                          <p:attrName>style.visibility</p:attrName>
                                        </p:attrNameLst>
                                      </p:cBhvr>
                                      <p:to>
                                        <p:strVal val="visible"/>
                                      </p:to>
                                    </p:set>
                                    <p:animEffect filter="fade" transition="in">
                                      <p:cBhvr additive="repl">
                                        <p:cTn id="738" dur="1000"/>
                                        <p:tgtEl>
                                          <p:spTgt spid="187">
                                            <p:txEl>
                                              <p:pRg st="4" end="4"/>
                                            </p:txEl>
                                          </p:spTgt>
                                        </p:tgtEl>
                                      </p:cBhvr>
                                    </p:animEffect>
                                    <p:anim calcmode="lin" valueType="num">
                                      <p:cBhvr additive="repl">
                                        <p:cTn id="739" dur="1000" fill="hold"/>
                                        <p:tgtEl>
                                          <p:spTgt spid="187">
                                            <p:txEl>
                                              <p:pRg st="4" end="4"/>
                                            </p:txEl>
                                          </p:spTgt>
                                        </p:tgtEl>
                                        <p:attrNameLst>
                                          <p:attrName>ppt_x</p:attrName>
                                        </p:attrNameLst>
                                      </p:cBhvr>
                                      <p:tavLst>
                                        <p:tav tm="0">
                                          <p:val>
                                            <p:strVal val="#ppt_x"/>
                                          </p:val>
                                        </p:tav>
                                        <p:tav tm="100000">
                                          <p:val>
                                            <p:strVal val="#ppt_x"/>
                                          </p:val>
                                        </p:tav>
                                      </p:tavLst>
                                    </p:anim>
                                    <p:anim calcmode="lin" valueType="num">
                                      <p:cBhvr additive="repl">
                                        <p:cTn id="740" dur="1000" fill="hold"/>
                                        <p:tgtEl>
                                          <p:spTgt spid="18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True and false(cont.):</a:t>
            </a:r>
            <a:endParaRPr b="0" lang="en-US" sz="3600" spc="-1" strike="noStrike">
              <a:solidFill>
                <a:srgbClr val="ffffff"/>
              </a:solidFill>
              <a:latin typeface="Trebuchet MS"/>
            </a:endParaRPr>
          </a:p>
        </p:txBody>
      </p:sp>
      <p:sp>
        <p:nvSpPr>
          <p:cNvPr id="189"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exit status is stored in a built in variable called “?” and can be examined at any time with the command:</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echo $?</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contents of this variable are updated every time a program runs(including the echo command above)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is often useful for shell programmers to think of an exit status of 0 as being equivalent to the logical term ‘True’, any for any other exit status to be equivalent to False.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Note that this is exactly the opposite to the way some programming languages (e.g C) treat True and False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There even exist UNIX programs called true and false, that demonstrate the use of these conventions</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timing>
    <p:tnLst>
      <p:par>
        <p:cTn id="741" dur="indefinite" restart="never" nodeType="tmRoot">
          <p:childTnLst>
            <p:seq>
              <p:cTn id="742" dur="indefinite" nodeType="mainSeq">
                <p:childTnLst>
                  <p:par>
                    <p:cTn id="743" fill="hold">
                      <p:stCondLst>
                        <p:cond delay="indefinite"/>
                      </p:stCondLst>
                      <p:childTnLst>
                        <p:par>
                          <p:cTn id="744" fill="hold">
                            <p:stCondLst>
                              <p:cond delay="0"/>
                            </p:stCondLst>
                            <p:childTnLst>
                              <p:par>
                                <p:cTn id="745" nodeType="clickEffect" fill="hold" presetClass="entr" presetID="42">
                                  <p:stCondLst>
                                    <p:cond delay="0"/>
                                  </p:stCondLst>
                                  <p:childTnLst>
                                    <p:set>
                                      <p:cBhvr>
                                        <p:cTn id="746" dur="1" fill="hold">
                                          <p:stCondLst>
                                            <p:cond delay="0"/>
                                          </p:stCondLst>
                                        </p:cTn>
                                        <p:tgtEl>
                                          <p:spTgt spid="189">
                                            <p:txEl>
                                              <p:pRg st="0" end="0"/>
                                            </p:txEl>
                                          </p:spTgt>
                                        </p:tgtEl>
                                        <p:attrNameLst>
                                          <p:attrName>style.visibility</p:attrName>
                                        </p:attrNameLst>
                                      </p:cBhvr>
                                      <p:to>
                                        <p:strVal val="visible"/>
                                      </p:to>
                                    </p:set>
                                    <p:animEffect filter="fade" transition="in">
                                      <p:cBhvr additive="repl">
                                        <p:cTn id="747" dur="1000"/>
                                        <p:tgtEl>
                                          <p:spTgt spid="189">
                                            <p:txEl>
                                              <p:pRg st="0" end="0"/>
                                            </p:txEl>
                                          </p:spTgt>
                                        </p:tgtEl>
                                      </p:cBhvr>
                                    </p:animEffect>
                                    <p:anim calcmode="lin" valueType="num">
                                      <p:cBhvr additive="repl">
                                        <p:cTn id="748" dur="10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repl">
                                        <p:cTn id="749" dur="1000" fill="hold"/>
                                        <p:tgtEl>
                                          <p:spTgt spid="189">
                                            <p:txEl>
                                              <p:pRg st="0" end="0"/>
                                            </p:txEl>
                                          </p:spTgt>
                                        </p:tgtEl>
                                        <p:attrNameLst>
                                          <p:attrName>ppt_y</p:attrName>
                                        </p:attrNameLst>
                                      </p:cBhvr>
                                      <p:tavLst>
                                        <p:tav tm="0">
                                          <p:val>
                                            <p:strVal val="#ppt_y+.1"/>
                                          </p:val>
                                        </p:tav>
                                        <p:tav tm="100000">
                                          <p:val>
                                            <p:strVal val="#ppt_y"/>
                                          </p:val>
                                        </p:tav>
                                      </p:tavLst>
                                    </p:anim>
                                  </p:childTnLst>
                                </p:cTn>
                              </p:par>
                              <p:par>
                                <p:cTn id="750" nodeType="withEffect" fill="hold" presetClass="entr" presetID="42">
                                  <p:stCondLst>
                                    <p:cond delay="0"/>
                                  </p:stCondLst>
                                  <p:childTnLst>
                                    <p:set>
                                      <p:cBhvr>
                                        <p:cTn id="751" dur="1" fill="hold">
                                          <p:stCondLst>
                                            <p:cond delay="0"/>
                                          </p:stCondLst>
                                        </p:cTn>
                                        <p:tgtEl>
                                          <p:spTgt spid="189">
                                            <p:txEl>
                                              <p:pRg st="1" end="1"/>
                                            </p:txEl>
                                          </p:spTgt>
                                        </p:tgtEl>
                                        <p:attrNameLst>
                                          <p:attrName>style.visibility</p:attrName>
                                        </p:attrNameLst>
                                      </p:cBhvr>
                                      <p:to>
                                        <p:strVal val="visible"/>
                                      </p:to>
                                    </p:set>
                                    <p:animEffect filter="fade" transition="in">
                                      <p:cBhvr additive="repl">
                                        <p:cTn id="752" dur="1000"/>
                                        <p:tgtEl>
                                          <p:spTgt spid="189">
                                            <p:txEl>
                                              <p:pRg st="1" end="1"/>
                                            </p:txEl>
                                          </p:spTgt>
                                        </p:tgtEl>
                                      </p:cBhvr>
                                    </p:animEffect>
                                    <p:anim calcmode="lin" valueType="num">
                                      <p:cBhvr additive="repl">
                                        <p:cTn id="753" dur="10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repl">
                                        <p:cTn id="754" dur="1000" fill="hold"/>
                                        <p:tgtEl>
                                          <p:spTgt spid="18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55" fill="hold">
                      <p:stCondLst>
                        <p:cond delay="indefinite"/>
                      </p:stCondLst>
                      <p:childTnLst>
                        <p:par>
                          <p:cTn id="756" fill="hold">
                            <p:stCondLst>
                              <p:cond delay="0"/>
                            </p:stCondLst>
                            <p:childTnLst>
                              <p:par>
                                <p:cTn id="757" nodeType="clickEffect" fill="hold" presetClass="entr" presetID="42">
                                  <p:stCondLst>
                                    <p:cond delay="0"/>
                                  </p:stCondLst>
                                  <p:childTnLst>
                                    <p:set>
                                      <p:cBhvr>
                                        <p:cTn id="758" dur="1" fill="hold">
                                          <p:stCondLst>
                                            <p:cond delay="0"/>
                                          </p:stCondLst>
                                        </p:cTn>
                                        <p:tgtEl>
                                          <p:spTgt spid="189">
                                            <p:txEl>
                                              <p:pRg st="2" end="2"/>
                                            </p:txEl>
                                          </p:spTgt>
                                        </p:tgtEl>
                                        <p:attrNameLst>
                                          <p:attrName>style.visibility</p:attrName>
                                        </p:attrNameLst>
                                      </p:cBhvr>
                                      <p:to>
                                        <p:strVal val="visible"/>
                                      </p:to>
                                    </p:set>
                                    <p:animEffect filter="fade" transition="in">
                                      <p:cBhvr additive="repl">
                                        <p:cTn id="759" dur="1000"/>
                                        <p:tgtEl>
                                          <p:spTgt spid="189">
                                            <p:txEl>
                                              <p:pRg st="2" end="2"/>
                                            </p:txEl>
                                          </p:spTgt>
                                        </p:tgtEl>
                                      </p:cBhvr>
                                    </p:animEffect>
                                    <p:anim calcmode="lin" valueType="num">
                                      <p:cBhvr additive="repl">
                                        <p:cTn id="760" dur="1000" fill="hold"/>
                                        <p:tgtEl>
                                          <p:spTgt spid="189">
                                            <p:txEl>
                                              <p:pRg st="2" end="2"/>
                                            </p:txEl>
                                          </p:spTgt>
                                        </p:tgtEl>
                                        <p:attrNameLst>
                                          <p:attrName>ppt_x</p:attrName>
                                        </p:attrNameLst>
                                      </p:cBhvr>
                                      <p:tavLst>
                                        <p:tav tm="0">
                                          <p:val>
                                            <p:strVal val="#ppt_x"/>
                                          </p:val>
                                        </p:tav>
                                        <p:tav tm="100000">
                                          <p:val>
                                            <p:strVal val="#ppt_x"/>
                                          </p:val>
                                        </p:tav>
                                      </p:tavLst>
                                    </p:anim>
                                    <p:anim calcmode="lin" valueType="num">
                                      <p:cBhvr additive="repl">
                                        <p:cTn id="761" dur="1000" fill="hold"/>
                                        <p:tgtEl>
                                          <p:spTgt spid="18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62" fill="hold">
                      <p:stCondLst>
                        <p:cond delay="indefinite"/>
                      </p:stCondLst>
                      <p:childTnLst>
                        <p:par>
                          <p:cTn id="763" fill="hold">
                            <p:stCondLst>
                              <p:cond delay="0"/>
                            </p:stCondLst>
                            <p:childTnLst>
                              <p:par>
                                <p:cTn id="764" nodeType="clickEffect" fill="hold" presetClass="entr" presetID="42">
                                  <p:stCondLst>
                                    <p:cond delay="0"/>
                                  </p:stCondLst>
                                  <p:childTnLst>
                                    <p:set>
                                      <p:cBhvr>
                                        <p:cTn id="765" dur="1" fill="hold">
                                          <p:stCondLst>
                                            <p:cond delay="0"/>
                                          </p:stCondLst>
                                        </p:cTn>
                                        <p:tgtEl>
                                          <p:spTgt spid="189">
                                            <p:txEl>
                                              <p:pRg st="3" end="3"/>
                                            </p:txEl>
                                          </p:spTgt>
                                        </p:tgtEl>
                                        <p:attrNameLst>
                                          <p:attrName>style.visibility</p:attrName>
                                        </p:attrNameLst>
                                      </p:cBhvr>
                                      <p:to>
                                        <p:strVal val="visible"/>
                                      </p:to>
                                    </p:set>
                                    <p:animEffect filter="fade" transition="in">
                                      <p:cBhvr additive="repl">
                                        <p:cTn id="766" dur="1000"/>
                                        <p:tgtEl>
                                          <p:spTgt spid="189">
                                            <p:txEl>
                                              <p:pRg st="3" end="3"/>
                                            </p:txEl>
                                          </p:spTgt>
                                        </p:tgtEl>
                                      </p:cBhvr>
                                    </p:animEffect>
                                    <p:anim calcmode="lin" valueType="num">
                                      <p:cBhvr additive="repl">
                                        <p:cTn id="767" dur="1000" fill="hold"/>
                                        <p:tgtEl>
                                          <p:spTgt spid="189">
                                            <p:txEl>
                                              <p:pRg st="3" end="3"/>
                                            </p:txEl>
                                          </p:spTgt>
                                        </p:tgtEl>
                                        <p:attrNameLst>
                                          <p:attrName>ppt_x</p:attrName>
                                        </p:attrNameLst>
                                      </p:cBhvr>
                                      <p:tavLst>
                                        <p:tav tm="0">
                                          <p:val>
                                            <p:strVal val="#ppt_x"/>
                                          </p:val>
                                        </p:tav>
                                        <p:tav tm="100000">
                                          <p:val>
                                            <p:strVal val="#ppt_x"/>
                                          </p:val>
                                        </p:tav>
                                      </p:tavLst>
                                    </p:anim>
                                    <p:anim calcmode="lin" valueType="num">
                                      <p:cBhvr additive="repl">
                                        <p:cTn id="768" dur="1000" fill="hold"/>
                                        <p:tgtEl>
                                          <p:spTgt spid="18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69" fill="hold">
                      <p:stCondLst>
                        <p:cond delay="indefinite"/>
                      </p:stCondLst>
                      <p:childTnLst>
                        <p:par>
                          <p:cTn id="770" fill="hold">
                            <p:stCondLst>
                              <p:cond delay="0"/>
                            </p:stCondLst>
                            <p:childTnLst>
                              <p:par>
                                <p:cTn id="771" nodeType="clickEffect" fill="hold" presetClass="entr" presetID="42">
                                  <p:stCondLst>
                                    <p:cond delay="0"/>
                                  </p:stCondLst>
                                  <p:childTnLst>
                                    <p:set>
                                      <p:cBhvr>
                                        <p:cTn id="772" dur="1" fill="hold">
                                          <p:stCondLst>
                                            <p:cond delay="0"/>
                                          </p:stCondLst>
                                        </p:cTn>
                                        <p:tgtEl>
                                          <p:spTgt spid="189">
                                            <p:txEl>
                                              <p:pRg st="4" end="4"/>
                                            </p:txEl>
                                          </p:spTgt>
                                        </p:tgtEl>
                                        <p:attrNameLst>
                                          <p:attrName>style.visibility</p:attrName>
                                        </p:attrNameLst>
                                      </p:cBhvr>
                                      <p:to>
                                        <p:strVal val="visible"/>
                                      </p:to>
                                    </p:set>
                                    <p:animEffect filter="fade" transition="in">
                                      <p:cBhvr additive="repl">
                                        <p:cTn id="773" dur="1000"/>
                                        <p:tgtEl>
                                          <p:spTgt spid="189">
                                            <p:txEl>
                                              <p:pRg st="4" end="4"/>
                                            </p:txEl>
                                          </p:spTgt>
                                        </p:tgtEl>
                                      </p:cBhvr>
                                    </p:animEffect>
                                    <p:anim calcmode="lin" valueType="num">
                                      <p:cBhvr additive="repl">
                                        <p:cTn id="774" dur="1000" fill="hold"/>
                                        <p:tgtEl>
                                          <p:spTgt spid="189">
                                            <p:txEl>
                                              <p:pRg st="4" end="4"/>
                                            </p:txEl>
                                          </p:spTgt>
                                        </p:tgtEl>
                                        <p:attrNameLst>
                                          <p:attrName>ppt_x</p:attrName>
                                        </p:attrNameLst>
                                      </p:cBhvr>
                                      <p:tavLst>
                                        <p:tav tm="0">
                                          <p:val>
                                            <p:strVal val="#ppt_x"/>
                                          </p:val>
                                        </p:tav>
                                        <p:tav tm="100000">
                                          <p:val>
                                            <p:strVal val="#ppt_x"/>
                                          </p:val>
                                        </p:tav>
                                      </p:tavLst>
                                    </p:anim>
                                    <p:anim calcmode="lin" valueType="num">
                                      <p:cBhvr additive="repl">
                                        <p:cTn id="775" dur="1000" fill="hold"/>
                                        <p:tgtEl>
                                          <p:spTgt spid="18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76" fill="hold">
                      <p:stCondLst>
                        <p:cond delay="indefinite"/>
                      </p:stCondLst>
                      <p:childTnLst>
                        <p:par>
                          <p:cTn id="777" fill="hold">
                            <p:stCondLst>
                              <p:cond delay="0"/>
                            </p:stCondLst>
                            <p:childTnLst>
                              <p:par>
                                <p:cTn id="778" nodeType="clickEffect" fill="hold" presetClass="entr" presetID="42">
                                  <p:stCondLst>
                                    <p:cond delay="0"/>
                                  </p:stCondLst>
                                  <p:childTnLst>
                                    <p:set>
                                      <p:cBhvr>
                                        <p:cTn id="779" dur="1" fill="hold">
                                          <p:stCondLst>
                                            <p:cond delay="0"/>
                                          </p:stCondLst>
                                        </p:cTn>
                                        <p:tgtEl>
                                          <p:spTgt spid="189">
                                            <p:txEl>
                                              <p:pRg st="5" end="5"/>
                                            </p:txEl>
                                          </p:spTgt>
                                        </p:tgtEl>
                                        <p:attrNameLst>
                                          <p:attrName>style.visibility</p:attrName>
                                        </p:attrNameLst>
                                      </p:cBhvr>
                                      <p:to>
                                        <p:strVal val="visible"/>
                                      </p:to>
                                    </p:set>
                                    <p:animEffect filter="fade" transition="in">
                                      <p:cBhvr additive="repl">
                                        <p:cTn id="780" dur="1000"/>
                                        <p:tgtEl>
                                          <p:spTgt spid="189">
                                            <p:txEl>
                                              <p:pRg st="5" end="5"/>
                                            </p:txEl>
                                          </p:spTgt>
                                        </p:tgtEl>
                                      </p:cBhvr>
                                    </p:animEffect>
                                    <p:anim calcmode="lin" valueType="num">
                                      <p:cBhvr additive="repl">
                                        <p:cTn id="781" dur="1000" fill="hold"/>
                                        <p:tgtEl>
                                          <p:spTgt spid="189">
                                            <p:txEl>
                                              <p:pRg st="5" end="5"/>
                                            </p:txEl>
                                          </p:spTgt>
                                        </p:tgtEl>
                                        <p:attrNameLst>
                                          <p:attrName>ppt_x</p:attrName>
                                        </p:attrNameLst>
                                      </p:cBhvr>
                                      <p:tavLst>
                                        <p:tav tm="0">
                                          <p:val>
                                            <p:strVal val="#ppt_x"/>
                                          </p:val>
                                        </p:tav>
                                        <p:tav tm="100000">
                                          <p:val>
                                            <p:strVal val="#ppt_x"/>
                                          </p:val>
                                        </p:tav>
                                      </p:tavLst>
                                    </p:anim>
                                    <p:anim calcmode="lin" valueType="num">
                                      <p:cBhvr additive="repl">
                                        <p:cTn id="782" dur="1000" fill="hold"/>
                                        <p:tgtEl>
                                          <p:spTgt spid="18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Course Structure</a:t>
            </a:r>
            <a:br/>
            <a:endParaRPr b="0" lang="en-US" sz="3600" spc="-1" strike="noStrike">
              <a:solidFill>
                <a:srgbClr val="ffffff"/>
              </a:solidFill>
              <a:latin typeface="Trebuchet MS"/>
            </a:endParaRPr>
          </a:p>
        </p:txBody>
      </p:sp>
      <p:sp>
        <p:nvSpPr>
          <p:cNvPr id="101" name="TextShape 2"/>
          <p:cNvSpPr txBox="1"/>
          <p:nvPr/>
        </p:nvSpPr>
        <p:spPr>
          <a:xfrm>
            <a:off x="680400" y="2336760"/>
            <a:ext cx="9613440" cy="3598920"/>
          </a:xfrm>
          <a:prstGeom prst="rect">
            <a:avLst/>
          </a:prstGeom>
          <a:noFill/>
          <a:ln>
            <a:noFill/>
          </a:ln>
        </p:spPr>
        <p:txBody>
          <a:bodyPr>
            <a:normAutofit/>
          </a:bodyPr>
          <a:p>
            <a:pPr>
              <a:lnSpc>
                <a:spcPct val="90000"/>
              </a:lnSpc>
              <a:spcBef>
                <a:spcPts val="1001"/>
              </a:spcBef>
            </a:pPr>
            <a:r>
              <a:rPr b="1" lang="en-US" sz="2400" spc="-1" strike="noStrike">
                <a:solidFill>
                  <a:srgbClr val="ffffff"/>
                </a:solidFill>
                <a:latin typeface="Trebuchet MS"/>
              </a:rPr>
              <a:t>1. Introduction</a:t>
            </a:r>
            <a:endParaRPr b="0" lang="en-US" sz="2400" spc="-1" strike="noStrike">
              <a:solidFill>
                <a:srgbClr val="ffffff"/>
              </a:solidFill>
              <a:latin typeface="Trebuchet MS"/>
            </a:endParaRPr>
          </a:p>
          <a:p>
            <a:pPr>
              <a:lnSpc>
                <a:spcPct val="90000"/>
              </a:lnSpc>
              <a:spcBef>
                <a:spcPts val="1001"/>
              </a:spcBef>
            </a:pPr>
            <a:r>
              <a:rPr b="1" lang="en-US" sz="2400" spc="-1" strike="noStrike">
                <a:solidFill>
                  <a:srgbClr val="ffffff"/>
                </a:solidFill>
                <a:latin typeface="Trebuchet MS"/>
              </a:rPr>
              <a:t>2. Your First Shell Script</a:t>
            </a:r>
            <a:endParaRPr b="0" lang="en-US" sz="2400" spc="-1" strike="noStrike">
              <a:solidFill>
                <a:srgbClr val="ffffff"/>
              </a:solidFill>
              <a:latin typeface="Trebuchet MS"/>
            </a:endParaRPr>
          </a:p>
          <a:p>
            <a:pPr>
              <a:lnSpc>
                <a:spcPct val="90000"/>
              </a:lnSpc>
              <a:spcBef>
                <a:spcPts val="1001"/>
              </a:spcBef>
            </a:pPr>
            <a:r>
              <a:rPr b="1" lang="en-US" sz="2400" spc="-1" strike="noStrike">
                <a:solidFill>
                  <a:srgbClr val="ffffff"/>
                </a:solidFill>
                <a:latin typeface="Trebuchet MS"/>
              </a:rPr>
              <a:t>3. Running a Shell Script</a:t>
            </a:r>
            <a:endParaRPr b="0" lang="en-US" sz="2400" spc="-1" strike="noStrike">
              <a:solidFill>
                <a:srgbClr val="ffffff"/>
              </a:solidFill>
              <a:latin typeface="Trebuchet MS"/>
            </a:endParaRPr>
          </a:p>
          <a:p>
            <a:pPr>
              <a:lnSpc>
                <a:spcPct val="90000"/>
              </a:lnSpc>
              <a:spcBef>
                <a:spcPts val="1001"/>
              </a:spcBef>
            </a:pPr>
            <a:r>
              <a:rPr b="1" lang="en-US" sz="2400" spc="-1" strike="noStrike">
                <a:solidFill>
                  <a:srgbClr val="ffffff"/>
                </a:solidFill>
                <a:latin typeface="Trebuchet MS"/>
              </a:rPr>
              <a:t>4. Shell Programming Features</a:t>
            </a:r>
            <a:endParaRPr b="0" lang="en-US" sz="2400" spc="-1" strike="noStrike">
              <a:solidFill>
                <a:srgbClr val="ffffff"/>
              </a:solidFill>
              <a:latin typeface="Trebuchet MS"/>
            </a:endParaRPr>
          </a:p>
          <a:p>
            <a:pPr>
              <a:lnSpc>
                <a:spcPct val="90000"/>
              </a:lnSpc>
              <a:spcBef>
                <a:spcPts val="1001"/>
              </a:spcBef>
            </a:pPr>
            <a:r>
              <a:rPr b="1" lang="en-US" sz="2400" spc="-1" strike="noStrike">
                <a:solidFill>
                  <a:srgbClr val="ffffff"/>
                </a:solidFill>
                <a:latin typeface="Trebuchet MS"/>
              </a:rPr>
              <a:t>5. Conditional Code</a:t>
            </a:r>
            <a:endParaRPr b="0" lang="en-US" sz="2400" spc="-1" strike="noStrike">
              <a:solidFill>
                <a:srgbClr val="ffffff"/>
              </a:solidFill>
              <a:latin typeface="Trebuchet MS"/>
            </a:endParaRPr>
          </a:p>
          <a:p>
            <a:pPr>
              <a:lnSpc>
                <a:spcPct val="90000"/>
              </a:lnSpc>
              <a:spcBef>
                <a:spcPts val="1001"/>
              </a:spcBef>
            </a:pPr>
            <a:r>
              <a:rPr b="1" lang="en-US" sz="2400" spc="-1" strike="noStrike">
                <a:solidFill>
                  <a:srgbClr val="ffffff"/>
                </a:solidFill>
                <a:latin typeface="Trebuchet MS"/>
              </a:rPr>
              <a:t>6. Loops</a:t>
            </a:r>
            <a:endParaRPr b="0" lang="en-US" sz="2400" spc="-1" strike="noStrike">
              <a:solidFill>
                <a:srgbClr val="ffffff"/>
              </a:solidFill>
              <a:latin typeface="Trebuchet MS"/>
            </a:endParaRPr>
          </a:p>
          <a:p>
            <a:pPr>
              <a:lnSpc>
                <a:spcPct val="90000"/>
              </a:lnSpc>
              <a:spcBef>
                <a:spcPts val="1001"/>
              </a:spcBef>
            </a:pPr>
            <a:r>
              <a:rPr b="1" lang="en-US" sz="2400" spc="-1" strike="noStrike">
                <a:solidFill>
                  <a:srgbClr val="ffffff"/>
                </a:solidFill>
                <a:latin typeface="Trebuchet MS"/>
              </a:rPr>
              <a:t>7</a:t>
            </a:r>
            <a:r>
              <a:rPr b="0" lang="en-US" sz="2400" spc="-1" strike="noStrike">
                <a:solidFill>
                  <a:srgbClr val="ffffff"/>
                </a:solidFill>
                <a:latin typeface="Trebuchet MS"/>
              </a:rPr>
              <a:t>. </a:t>
            </a:r>
            <a:r>
              <a:rPr b="1" lang="en-US" sz="2400" spc="-1" strike="noStrike">
                <a:solidFill>
                  <a:srgbClr val="ffffff"/>
                </a:solidFill>
                <a:latin typeface="Trebuchet MS"/>
              </a:rPr>
              <a:t>Text Processing</a:t>
            </a:r>
            <a:endParaRPr b="0" lang="en-US" sz="2400" spc="-1" strike="noStrike">
              <a:solidFill>
                <a:srgbClr val="ffffff"/>
              </a:solidFill>
              <a:latin typeface="Trebuchet MS"/>
            </a:endParaRPr>
          </a:p>
          <a:p>
            <a:pPr>
              <a:lnSpc>
                <a:spcPct val="90000"/>
              </a:lnSpc>
              <a:spcBef>
                <a:spcPts val="1001"/>
              </a:spcBef>
            </a:pPr>
            <a:r>
              <a:rPr b="1" lang="en-US" sz="2400" spc="-1" strike="noStrike">
                <a:solidFill>
                  <a:srgbClr val="ffffff"/>
                </a:solidFill>
                <a:latin typeface="Trebuchet MS"/>
              </a:rPr>
              <a:t>8. Functions</a:t>
            </a:r>
            <a:endParaRPr b="0" lang="en-US" sz="2400" spc="-1" strike="noStrike">
              <a:solidFill>
                <a:srgbClr val="ffffff"/>
              </a:solidFill>
              <a:latin typeface="Trebuchet MS"/>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If statement:</a:t>
            </a:r>
            <a:endParaRPr b="0" lang="en-US" sz="3600" spc="-1" strike="noStrike">
              <a:solidFill>
                <a:srgbClr val="ffffff"/>
              </a:solidFill>
              <a:latin typeface="Trebuchet MS"/>
            </a:endParaRPr>
          </a:p>
        </p:txBody>
      </p:sp>
      <p:sp>
        <p:nvSpPr>
          <p:cNvPr id="191"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As any other programming languages in the world, the shell scripting also supports ‘if’ statement.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If statement is a much more powerful an readable shell programming construct.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Syntax:</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if &lt;condition/command&gt;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then</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command1</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command2</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fi</a:t>
            </a:r>
            <a:endParaRPr b="0" lang="en-US" sz="2000" spc="-1" strike="noStrike">
              <a:solidFill>
                <a:srgbClr val="ffffff"/>
              </a:solidFill>
              <a:latin typeface="Trebuchet MS"/>
            </a:endParaRPr>
          </a:p>
          <a:p>
            <a:pPr marL="457200">
              <a:lnSpc>
                <a:spcPct val="90000"/>
              </a:lnSpc>
              <a:spcBef>
                <a:spcPts val="499"/>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timing>
    <p:tnLst>
      <p:par>
        <p:cTn id="783" dur="indefinite" restart="never" nodeType="tmRoot">
          <p:childTnLst>
            <p:seq>
              <p:cTn id="784" dur="indefinite" nodeType="mainSeq">
                <p:childTnLst>
                  <p:par>
                    <p:cTn id="785" fill="hold">
                      <p:stCondLst>
                        <p:cond delay="indefinite"/>
                      </p:stCondLst>
                      <p:childTnLst>
                        <p:par>
                          <p:cTn id="786" fill="hold">
                            <p:stCondLst>
                              <p:cond delay="0"/>
                            </p:stCondLst>
                            <p:childTnLst>
                              <p:par>
                                <p:cTn id="787" nodeType="clickEffect" fill="hold" presetClass="entr" presetID="42">
                                  <p:stCondLst>
                                    <p:cond delay="0"/>
                                  </p:stCondLst>
                                  <p:childTnLst>
                                    <p:set>
                                      <p:cBhvr>
                                        <p:cTn id="788" dur="1" fill="hold">
                                          <p:stCondLst>
                                            <p:cond delay="0"/>
                                          </p:stCondLst>
                                        </p:cTn>
                                        <p:tgtEl>
                                          <p:spTgt spid="191">
                                            <p:txEl>
                                              <p:pRg st="0" end="0"/>
                                            </p:txEl>
                                          </p:spTgt>
                                        </p:tgtEl>
                                        <p:attrNameLst>
                                          <p:attrName>style.visibility</p:attrName>
                                        </p:attrNameLst>
                                      </p:cBhvr>
                                      <p:to>
                                        <p:strVal val="visible"/>
                                      </p:to>
                                    </p:set>
                                    <p:animEffect filter="fade" transition="in">
                                      <p:cBhvr additive="repl">
                                        <p:cTn id="789" dur="1000"/>
                                        <p:tgtEl>
                                          <p:spTgt spid="191">
                                            <p:txEl>
                                              <p:pRg st="0" end="0"/>
                                            </p:txEl>
                                          </p:spTgt>
                                        </p:tgtEl>
                                      </p:cBhvr>
                                    </p:animEffect>
                                    <p:anim calcmode="lin" valueType="num">
                                      <p:cBhvr additive="repl">
                                        <p:cTn id="790" dur="1000" fill="hold"/>
                                        <p:tgtEl>
                                          <p:spTgt spid="191">
                                            <p:txEl>
                                              <p:pRg st="0" end="0"/>
                                            </p:txEl>
                                          </p:spTgt>
                                        </p:tgtEl>
                                        <p:attrNameLst>
                                          <p:attrName>ppt_x</p:attrName>
                                        </p:attrNameLst>
                                      </p:cBhvr>
                                      <p:tavLst>
                                        <p:tav tm="0">
                                          <p:val>
                                            <p:strVal val="#ppt_x"/>
                                          </p:val>
                                        </p:tav>
                                        <p:tav tm="100000">
                                          <p:val>
                                            <p:strVal val="#ppt_x"/>
                                          </p:val>
                                        </p:tav>
                                      </p:tavLst>
                                    </p:anim>
                                    <p:anim calcmode="lin" valueType="num">
                                      <p:cBhvr additive="repl">
                                        <p:cTn id="791" dur="1000" fill="hold"/>
                                        <p:tgtEl>
                                          <p:spTgt spid="1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92" fill="hold">
                      <p:stCondLst>
                        <p:cond delay="indefinite"/>
                      </p:stCondLst>
                      <p:childTnLst>
                        <p:par>
                          <p:cTn id="793" fill="hold">
                            <p:stCondLst>
                              <p:cond delay="0"/>
                            </p:stCondLst>
                            <p:childTnLst>
                              <p:par>
                                <p:cTn id="794" nodeType="clickEffect" fill="hold" presetClass="entr" presetID="42">
                                  <p:stCondLst>
                                    <p:cond delay="0"/>
                                  </p:stCondLst>
                                  <p:childTnLst>
                                    <p:set>
                                      <p:cBhvr>
                                        <p:cTn id="795" dur="1" fill="hold">
                                          <p:stCondLst>
                                            <p:cond delay="0"/>
                                          </p:stCondLst>
                                        </p:cTn>
                                        <p:tgtEl>
                                          <p:spTgt spid="191">
                                            <p:txEl>
                                              <p:pRg st="1" end="1"/>
                                            </p:txEl>
                                          </p:spTgt>
                                        </p:tgtEl>
                                        <p:attrNameLst>
                                          <p:attrName>style.visibility</p:attrName>
                                        </p:attrNameLst>
                                      </p:cBhvr>
                                      <p:to>
                                        <p:strVal val="visible"/>
                                      </p:to>
                                    </p:set>
                                    <p:animEffect filter="fade" transition="in">
                                      <p:cBhvr additive="repl">
                                        <p:cTn id="796" dur="1000"/>
                                        <p:tgtEl>
                                          <p:spTgt spid="191">
                                            <p:txEl>
                                              <p:pRg st="1" end="1"/>
                                            </p:txEl>
                                          </p:spTgt>
                                        </p:tgtEl>
                                      </p:cBhvr>
                                    </p:animEffect>
                                    <p:anim calcmode="lin" valueType="num">
                                      <p:cBhvr additive="repl">
                                        <p:cTn id="797" dur="1000" fill="hold"/>
                                        <p:tgtEl>
                                          <p:spTgt spid="191">
                                            <p:txEl>
                                              <p:pRg st="1" end="1"/>
                                            </p:txEl>
                                          </p:spTgt>
                                        </p:tgtEl>
                                        <p:attrNameLst>
                                          <p:attrName>ppt_x</p:attrName>
                                        </p:attrNameLst>
                                      </p:cBhvr>
                                      <p:tavLst>
                                        <p:tav tm="0">
                                          <p:val>
                                            <p:strVal val="#ppt_x"/>
                                          </p:val>
                                        </p:tav>
                                        <p:tav tm="100000">
                                          <p:val>
                                            <p:strVal val="#ppt_x"/>
                                          </p:val>
                                        </p:tav>
                                      </p:tavLst>
                                    </p:anim>
                                    <p:anim calcmode="lin" valueType="num">
                                      <p:cBhvr additive="repl">
                                        <p:cTn id="798" dur="1000" fill="hold"/>
                                        <p:tgtEl>
                                          <p:spTgt spid="1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99" fill="hold">
                      <p:stCondLst>
                        <p:cond delay="indefinite"/>
                      </p:stCondLst>
                      <p:childTnLst>
                        <p:par>
                          <p:cTn id="800" fill="hold">
                            <p:stCondLst>
                              <p:cond delay="0"/>
                            </p:stCondLst>
                            <p:childTnLst>
                              <p:par>
                                <p:cTn id="801" nodeType="clickEffect" fill="hold" presetClass="entr" presetID="42">
                                  <p:stCondLst>
                                    <p:cond delay="0"/>
                                  </p:stCondLst>
                                  <p:childTnLst>
                                    <p:set>
                                      <p:cBhvr>
                                        <p:cTn id="802" dur="1" fill="hold">
                                          <p:stCondLst>
                                            <p:cond delay="0"/>
                                          </p:stCondLst>
                                        </p:cTn>
                                        <p:tgtEl>
                                          <p:spTgt spid="191">
                                            <p:txEl>
                                              <p:pRg st="2" end="2"/>
                                            </p:txEl>
                                          </p:spTgt>
                                        </p:tgtEl>
                                        <p:attrNameLst>
                                          <p:attrName>style.visibility</p:attrName>
                                        </p:attrNameLst>
                                      </p:cBhvr>
                                      <p:to>
                                        <p:strVal val="visible"/>
                                      </p:to>
                                    </p:set>
                                    <p:animEffect filter="fade" transition="in">
                                      <p:cBhvr additive="repl">
                                        <p:cTn id="803" dur="1000"/>
                                        <p:tgtEl>
                                          <p:spTgt spid="191">
                                            <p:txEl>
                                              <p:pRg st="2" end="2"/>
                                            </p:txEl>
                                          </p:spTgt>
                                        </p:tgtEl>
                                      </p:cBhvr>
                                    </p:animEffect>
                                    <p:anim calcmode="lin" valueType="num">
                                      <p:cBhvr additive="repl">
                                        <p:cTn id="804" dur="1000" fill="hold"/>
                                        <p:tgtEl>
                                          <p:spTgt spid="191">
                                            <p:txEl>
                                              <p:pRg st="2" end="2"/>
                                            </p:txEl>
                                          </p:spTgt>
                                        </p:tgtEl>
                                        <p:attrNameLst>
                                          <p:attrName>ppt_x</p:attrName>
                                        </p:attrNameLst>
                                      </p:cBhvr>
                                      <p:tavLst>
                                        <p:tav tm="0">
                                          <p:val>
                                            <p:strVal val="#ppt_x"/>
                                          </p:val>
                                        </p:tav>
                                        <p:tav tm="100000">
                                          <p:val>
                                            <p:strVal val="#ppt_x"/>
                                          </p:val>
                                        </p:tav>
                                      </p:tavLst>
                                    </p:anim>
                                    <p:anim calcmode="lin" valueType="num">
                                      <p:cBhvr additive="repl">
                                        <p:cTn id="805" dur="1000" fill="hold"/>
                                        <p:tgtEl>
                                          <p:spTgt spid="191">
                                            <p:txEl>
                                              <p:pRg st="2" end="2"/>
                                            </p:txEl>
                                          </p:spTgt>
                                        </p:tgtEl>
                                        <p:attrNameLst>
                                          <p:attrName>ppt_y</p:attrName>
                                        </p:attrNameLst>
                                      </p:cBhvr>
                                      <p:tavLst>
                                        <p:tav tm="0">
                                          <p:val>
                                            <p:strVal val="#ppt_y+.1"/>
                                          </p:val>
                                        </p:tav>
                                        <p:tav tm="100000">
                                          <p:val>
                                            <p:strVal val="#ppt_y"/>
                                          </p:val>
                                        </p:tav>
                                      </p:tavLst>
                                    </p:anim>
                                  </p:childTnLst>
                                </p:cTn>
                              </p:par>
                              <p:par>
                                <p:cTn id="806" nodeType="withEffect" fill="hold" presetClass="entr" presetID="42">
                                  <p:stCondLst>
                                    <p:cond delay="0"/>
                                  </p:stCondLst>
                                  <p:childTnLst>
                                    <p:set>
                                      <p:cBhvr>
                                        <p:cTn id="807" dur="1" fill="hold">
                                          <p:stCondLst>
                                            <p:cond delay="0"/>
                                          </p:stCondLst>
                                        </p:cTn>
                                        <p:tgtEl>
                                          <p:spTgt spid="191">
                                            <p:txEl>
                                              <p:pRg st="3" end="3"/>
                                            </p:txEl>
                                          </p:spTgt>
                                        </p:tgtEl>
                                        <p:attrNameLst>
                                          <p:attrName>style.visibility</p:attrName>
                                        </p:attrNameLst>
                                      </p:cBhvr>
                                      <p:to>
                                        <p:strVal val="visible"/>
                                      </p:to>
                                    </p:set>
                                    <p:animEffect filter="fade" transition="in">
                                      <p:cBhvr additive="repl">
                                        <p:cTn id="808" dur="1000"/>
                                        <p:tgtEl>
                                          <p:spTgt spid="191">
                                            <p:txEl>
                                              <p:pRg st="3" end="3"/>
                                            </p:txEl>
                                          </p:spTgt>
                                        </p:tgtEl>
                                      </p:cBhvr>
                                    </p:animEffect>
                                    <p:anim calcmode="lin" valueType="num">
                                      <p:cBhvr additive="repl">
                                        <p:cTn id="809" dur="1000" fill="hold"/>
                                        <p:tgtEl>
                                          <p:spTgt spid="191">
                                            <p:txEl>
                                              <p:pRg st="3" end="3"/>
                                            </p:txEl>
                                          </p:spTgt>
                                        </p:tgtEl>
                                        <p:attrNameLst>
                                          <p:attrName>ppt_x</p:attrName>
                                        </p:attrNameLst>
                                      </p:cBhvr>
                                      <p:tavLst>
                                        <p:tav tm="0">
                                          <p:val>
                                            <p:strVal val="#ppt_x"/>
                                          </p:val>
                                        </p:tav>
                                        <p:tav tm="100000">
                                          <p:val>
                                            <p:strVal val="#ppt_x"/>
                                          </p:val>
                                        </p:tav>
                                      </p:tavLst>
                                    </p:anim>
                                    <p:anim calcmode="lin" valueType="num">
                                      <p:cBhvr additive="repl">
                                        <p:cTn id="810" dur="1000" fill="hold"/>
                                        <p:tgtEl>
                                          <p:spTgt spid="191">
                                            <p:txEl>
                                              <p:pRg st="3" end="3"/>
                                            </p:txEl>
                                          </p:spTgt>
                                        </p:tgtEl>
                                        <p:attrNameLst>
                                          <p:attrName>ppt_y</p:attrName>
                                        </p:attrNameLst>
                                      </p:cBhvr>
                                      <p:tavLst>
                                        <p:tav tm="0">
                                          <p:val>
                                            <p:strVal val="#ppt_y+.1"/>
                                          </p:val>
                                        </p:tav>
                                        <p:tav tm="100000">
                                          <p:val>
                                            <p:strVal val="#ppt_y"/>
                                          </p:val>
                                        </p:tav>
                                      </p:tavLst>
                                    </p:anim>
                                  </p:childTnLst>
                                </p:cTn>
                              </p:par>
                              <p:par>
                                <p:cTn id="811" nodeType="withEffect" fill="hold" presetClass="entr" presetID="42">
                                  <p:stCondLst>
                                    <p:cond delay="0"/>
                                  </p:stCondLst>
                                  <p:childTnLst>
                                    <p:set>
                                      <p:cBhvr>
                                        <p:cTn id="812" dur="1" fill="hold">
                                          <p:stCondLst>
                                            <p:cond delay="0"/>
                                          </p:stCondLst>
                                        </p:cTn>
                                        <p:tgtEl>
                                          <p:spTgt spid="191">
                                            <p:txEl>
                                              <p:pRg st="4" end="4"/>
                                            </p:txEl>
                                          </p:spTgt>
                                        </p:tgtEl>
                                        <p:attrNameLst>
                                          <p:attrName>style.visibility</p:attrName>
                                        </p:attrNameLst>
                                      </p:cBhvr>
                                      <p:to>
                                        <p:strVal val="visible"/>
                                      </p:to>
                                    </p:set>
                                    <p:animEffect filter="fade" transition="in">
                                      <p:cBhvr additive="repl">
                                        <p:cTn id="813" dur="1000"/>
                                        <p:tgtEl>
                                          <p:spTgt spid="191">
                                            <p:txEl>
                                              <p:pRg st="4" end="4"/>
                                            </p:txEl>
                                          </p:spTgt>
                                        </p:tgtEl>
                                      </p:cBhvr>
                                    </p:animEffect>
                                    <p:anim calcmode="lin" valueType="num">
                                      <p:cBhvr additive="repl">
                                        <p:cTn id="814" dur="1000" fill="hold"/>
                                        <p:tgtEl>
                                          <p:spTgt spid="191">
                                            <p:txEl>
                                              <p:pRg st="4" end="4"/>
                                            </p:txEl>
                                          </p:spTgt>
                                        </p:tgtEl>
                                        <p:attrNameLst>
                                          <p:attrName>ppt_x</p:attrName>
                                        </p:attrNameLst>
                                      </p:cBhvr>
                                      <p:tavLst>
                                        <p:tav tm="0">
                                          <p:val>
                                            <p:strVal val="#ppt_x"/>
                                          </p:val>
                                        </p:tav>
                                        <p:tav tm="100000">
                                          <p:val>
                                            <p:strVal val="#ppt_x"/>
                                          </p:val>
                                        </p:tav>
                                      </p:tavLst>
                                    </p:anim>
                                    <p:anim calcmode="lin" valueType="num">
                                      <p:cBhvr additive="repl">
                                        <p:cTn id="815" dur="1000" fill="hold"/>
                                        <p:tgtEl>
                                          <p:spTgt spid="191">
                                            <p:txEl>
                                              <p:pRg st="4" end="4"/>
                                            </p:txEl>
                                          </p:spTgt>
                                        </p:tgtEl>
                                        <p:attrNameLst>
                                          <p:attrName>ppt_y</p:attrName>
                                        </p:attrNameLst>
                                      </p:cBhvr>
                                      <p:tavLst>
                                        <p:tav tm="0">
                                          <p:val>
                                            <p:strVal val="#ppt_y+.1"/>
                                          </p:val>
                                        </p:tav>
                                        <p:tav tm="100000">
                                          <p:val>
                                            <p:strVal val="#ppt_y"/>
                                          </p:val>
                                        </p:tav>
                                      </p:tavLst>
                                    </p:anim>
                                  </p:childTnLst>
                                </p:cTn>
                              </p:par>
                              <p:par>
                                <p:cTn id="816" nodeType="withEffect" fill="hold" presetClass="entr" presetID="42">
                                  <p:stCondLst>
                                    <p:cond delay="0"/>
                                  </p:stCondLst>
                                  <p:childTnLst>
                                    <p:set>
                                      <p:cBhvr>
                                        <p:cTn id="817" dur="1" fill="hold">
                                          <p:stCondLst>
                                            <p:cond delay="0"/>
                                          </p:stCondLst>
                                        </p:cTn>
                                        <p:tgtEl>
                                          <p:spTgt spid="191">
                                            <p:txEl>
                                              <p:pRg st="5" end="5"/>
                                            </p:txEl>
                                          </p:spTgt>
                                        </p:tgtEl>
                                        <p:attrNameLst>
                                          <p:attrName>style.visibility</p:attrName>
                                        </p:attrNameLst>
                                      </p:cBhvr>
                                      <p:to>
                                        <p:strVal val="visible"/>
                                      </p:to>
                                    </p:set>
                                    <p:animEffect filter="fade" transition="in">
                                      <p:cBhvr additive="repl">
                                        <p:cTn id="818" dur="1000"/>
                                        <p:tgtEl>
                                          <p:spTgt spid="191">
                                            <p:txEl>
                                              <p:pRg st="5" end="5"/>
                                            </p:txEl>
                                          </p:spTgt>
                                        </p:tgtEl>
                                      </p:cBhvr>
                                    </p:animEffect>
                                    <p:anim calcmode="lin" valueType="num">
                                      <p:cBhvr additive="repl">
                                        <p:cTn id="819" dur="1000" fill="hold"/>
                                        <p:tgtEl>
                                          <p:spTgt spid="191">
                                            <p:txEl>
                                              <p:pRg st="5" end="5"/>
                                            </p:txEl>
                                          </p:spTgt>
                                        </p:tgtEl>
                                        <p:attrNameLst>
                                          <p:attrName>ppt_x</p:attrName>
                                        </p:attrNameLst>
                                      </p:cBhvr>
                                      <p:tavLst>
                                        <p:tav tm="0">
                                          <p:val>
                                            <p:strVal val="#ppt_x"/>
                                          </p:val>
                                        </p:tav>
                                        <p:tav tm="100000">
                                          <p:val>
                                            <p:strVal val="#ppt_x"/>
                                          </p:val>
                                        </p:tav>
                                      </p:tavLst>
                                    </p:anim>
                                    <p:anim calcmode="lin" valueType="num">
                                      <p:cBhvr additive="repl">
                                        <p:cTn id="820" dur="1000" fill="hold"/>
                                        <p:tgtEl>
                                          <p:spTgt spid="191">
                                            <p:txEl>
                                              <p:pRg st="5" end="5"/>
                                            </p:txEl>
                                          </p:spTgt>
                                        </p:tgtEl>
                                        <p:attrNameLst>
                                          <p:attrName>ppt_y</p:attrName>
                                        </p:attrNameLst>
                                      </p:cBhvr>
                                      <p:tavLst>
                                        <p:tav tm="0">
                                          <p:val>
                                            <p:strVal val="#ppt_y+.1"/>
                                          </p:val>
                                        </p:tav>
                                        <p:tav tm="100000">
                                          <p:val>
                                            <p:strVal val="#ppt_y"/>
                                          </p:val>
                                        </p:tav>
                                      </p:tavLst>
                                    </p:anim>
                                  </p:childTnLst>
                                </p:cTn>
                              </p:par>
                              <p:par>
                                <p:cTn id="821" nodeType="withEffect" fill="hold" presetClass="entr" presetID="42">
                                  <p:stCondLst>
                                    <p:cond delay="0"/>
                                  </p:stCondLst>
                                  <p:childTnLst>
                                    <p:set>
                                      <p:cBhvr>
                                        <p:cTn id="822" dur="1" fill="hold">
                                          <p:stCondLst>
                                            <p:cond delay="0"/>
                                          </p:stCondLst>
                                        </p:cTn>
                                        <p:tgtEl>
                                          <p:spTgt spid="191">
                                            <p:txEl>
                                              <p:pRg st="6" end="6"/>
                                            </p:txEl>
                                          </p:spTgt>
                                        </p:tgtEl>
                                        <p:attrNameLst>
                                          <p:attrName>style.visibility</p:attrName>
                                        </p:attrNameLst>
                                      </p:cBhvr>
                                      <p:to>
                                        <p:strVal val="visible"/>
                                      </p:to>
                                    </p:set>
                                    <p:animEffect filter="fade" transition="in">
                                      <p:cBhvr additive="repl">
                                        <p:cTn id="823" dur="1000"/>
                                        <p:tgtEl>
                                          <p:spTgt spid="191">
                                            <p:txEl>
                                              <p:pRg st="6" end="6"/>
                                            </p:txEl>
                                          </p:spTgt>
                                        </p:tgtEl>
                                      </p:cBhvr>
                                    </p:animEffect>
                                    <p:anim calcmode="lin" valueType="num">
                                      <p:cBhvr additive="repl">
                                        <p:cTn id="824" dur="1000" fill="hold"/>
                                        <p:tgtEl>
                                          <p:spTgt spid="191">
                                            <p:txEl>
                                              <p:pRg st="6" end="6"/>
                                            </p:txEl>
                                          </p:spTgt>
                                        </p:tgtEl>
                                        <p:attrNameLst>
                                          <p:attrName>ppt_x</p:attrName>
                                        </p:attrNameLst>
                                      </p:cBhvr>
                                      <p:tavLst>
                                        <p:tav tm="0">
                                          <p:val>
                                            <p:strVal val="#ppt_x"/>
                                          </p:val>
                                        </p:tav>
                                        <p:tav tm="100000">
                                          <p:val>
                                            <p:strVal val="#ppt_x"/>
                                          </p:val>
                                        </p:tav>
                                      </p:tavLst>
                                    </p:anim>
                                    <p:anim calcmode="lin" valueType="num">
                                      <p:cBhvr additive="repl">
                                        <p:cTn id="825" dur="1000" fill="hold"/>
                                        <p:tgtEl>
                                          <p:spTgt spid="191">
                                            <p:txEl>
                                              <p:pRg st="6" end="6"/>
                                            </p:txEl>
                                          </p:spTgt>
                                        </p:tgtEl>
                                        <p:attrNameLst>
                                          <p:attrName>ppt_y</p:attrName>
                                        </p:attrNameLst>
                                      </p:cBhvr>
                                      <p:tavLst>
                                        <p:tav tm="0">
                                          <p:val>
                                            <p:strVal val="#ppt_y+.1"/>
                                          </p:val>
                                        </p:tav>
                                        <p:tav tm="100000">
                                          <p:val>
                                            <p:strVal val="#ppt_y"/>
                                          </p:val>
                                        </p:tav>
                                      </p:tavLst>
                                    </p:anim>
                                  </p:childTnLst>
                                </p:cTn>
                              </p:par>
                              <p:par>
                                <p:cTn id="826" nodeType="withEffect" fill="hold" presetClass="entr" presetID="42">
                                  <p:stCondLst>
                                    <p:cond delay="0"/>
                                  </p:stCondLst>
                                  <p:childTnLst>
                                    <p:set>
                                      <p:cBhvr>
                                        <p:cTn id="827" dur="1" fill="hold">
                                          <p:stCondLst>
                                            <p:cond delay="0"/>
                                          </p:stCondLst>
                                        </p:cTn>
                                        <p:tgtEl>
                                          <p:spTgt spid="191">
                                            <p:txEl>
                                              <p:pRg st="7" end="7"/>
                                            </p:txEl>
                                          </p:spTgt>
                                        </p:tgtEl>
                                        <p:attrNameLst>
                                          <p:attrName>style.visibility</p:attrName>
                                        </p:attrNameLst>
                                      </p:cBhvr>
                                      <p:to>
                                        <p:strVal val="visible"/>
                                      </p:to>
                                    </p:set>
                                    <p:animEffect filter="fade" transition="in">
                                      <p:cBhvr additive="repl">
                                        <p:cTn id="828" dur="1000"/>
                                        <p:tgtEl>
                                          <p:spTgt spid="191">
                                            <p:txEl>
                                              <p:pRg st="7" end="7"/>
                                            </p:txEl>
                                          </p:spTgt>
                                        </p:tgtEl>
                                      </p:cBhvr>
                                    </p:animEffect>
                                    <p:anim calcmode="lin" valueType="num">
                                      <p:cBhvr additive="repl">
                                        <p:cTn id="829" dur="1000" fill="hold"/>
                                        <p:tgtEl>
                                          <p:spTgt spid="191">
                                            <p:txEl>
                                              <p:pRg st="7" end="7"/>
                                            </p:txEl>
                                          </p:spTgt>
                                        </p:tgtEl>
                                        <p:attrNameLst>
                                          <p:attrName>ppt_x</p:attrName>
                                        </p:attrNameLst>
                                      </p:cBhvr>
                                      <p:tavLst>
                                        <p:tav tm="0">
                                          <p:val>
                                            <p:strVal val="#ppt_x"/>
                                          </p:val>
                                        </p:tav>
                                        <p:tav tm="100000">
                                          <p:val>
                                            <p:strVal val="#ppt_x"/>
                                          </p:val>
                                        </p:tav>
                                      </p:tavLst>
                                    </p:anim>
                                    <p:anim calcmode="lin" valueType="num">
                                      <p:cBhvr additive="repl">
                                        <p:cTn id="830" dur="1000" fill="hold"/>
                                        <p:tgtEl>
                                          <p:spTgt spid="191">
                                            <p:txEl>
                                              <p:pRg st="7" end="7"/>
                                            </p:txEl>
                                          </p:spTgt>
                                        </p:tgtEl>
                                        <p:attrNameLst>
                                          <p:attrName>ppt_y</p:attrName>
                                        </p:attrNameLst>
                                      </p:cBhvr>
                                      <p:tavLst>
                                        <p:tav tm="0">
                                          <p:val>
                                            <p:strVal val="#ppt_y+.1"/>
                                          </p:val>
                                        </p:tav>
                                        <p:tav tm="100000">
                                          <p:val>
                                            <p:strVal val="#ppt_y"/>
                                          </p:val>
                                        </p:tav>
                                      </p:tavLst>
                                    </p:anim>
                                  </p:childTnLst>
                                </p:cTn>
                              </p:par>
                              <p:par>
                                <p:cTn id="831" nodeType="withEffect" fill="hold" presetClass="entr" presetID="42">
                                  <p:stCondLst>
                                    <p:cond delay="0"/>
                                  </p:stCondLst>
                                  <p:childTnLst>
                                    <p:set>
                                      <p:cBhvr>
                                        <p:cTn id="832" dur="1" fill="hold">
                                          <p:stCondLst>
                                            <p:cond delay="0"/>
                                          </p:stCondLst>
                                        </p:cTn>
                                        <p:tgtEl>
                                          <p:spTgt spid="191">
                                            <p:txEl>
                                              <p:pRg st="8" end="8"/>
                                            </p:txEl>
                                          </p:spTgt>
                                        </p:tgtEl>
                                        <p:attrNameLst>
                                          <p:attrName>style.visibility</p:attrName>
                                        </p:attrNameLst>
                                      </p:cBhvr>
                                      <p:to>
                                        <p:strVal val="visible"/>
                                      </p:to>
                                    </p:set>
                                    <p:animEffect filter="fade" transition="in">
                                      <p:cBhvr additive="repl">
                                        <p:cTn id="833" dur="1000"/>
                                        <p:tgtEl>
                                          <p:spTgt spid="191">
                                            <p:txEl>
                                              <p:pRg st="8" end="8"/>
                                            </p:txEl>
                                          </p:spTgt>
                                        </p:tgtEl>
                                      </p:cBhvr>
                                    </p:animEffect>
                                    <p:anim calcmode="lin" valueType="num">
                                      <p:cBhvr additive="repl">
                                        <p:cTn id="834" dur="1000" fill="hold"/>
                                        <p:tgtEl>
                                          <p:spTgt spid="191">
                                            <p:txEl>
                                              <p:pRg st="8" end="8"/>
                                            </p:txEl>
                                          </p:spTgt>
                                        </p:tgtEl>
                                        <p:attrNameLst>
                                          <p:attrName>ppt_x</p:attrName>
                                        </p:attrNameLst>
                                      </p:cBhvr>
                                      <p:tavLst>
                                        <p:tav tm="0">
                                          <p:val>
                                            <p:strVal val="#ppt_x"/>
                                          </p:val>
                                        </p:tav>
                                        <p:tav tm="100000">
                                          <p:val>
                                            <p:strVal val="#ppt_x"/>
                                          </p:val>
                                        </p:tav>
                                      </p:tavLst>
                                    </p:anim>
                                    <p:anim calcmode="lin" valueType="num">
                                      <p:cBhvr additive="repl">
                                        <p:cTn id="835" dur="1000" fill="hold"/>
                                        <p:tgtEl>
                                          <p:spTgt spid="19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If statement(cont.):</a:t>
            </a:r>
            <a:endParaRPr b="0" lang="en-US" sz="3600" spc="-1" strike="noStrike">
              <a:solidFill>
                <a:srgbClr val="ffffff"/>
              </a:solidFill>
              <a:latin typeface="Trebuchet MS"/>
            </a:endParaRPr>
          </a:p>
        </p:txBody>
      </p:sp>
      <p:sp>
        <p:nvSpPr>
          <p:cNvPr id="193"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If diff file1 file2 &gt;&gt; /dev/null</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then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the files are the same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rm file2</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fi</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timing>
    <p:tnLst>
      <p:par>
        <p:cTn id="836" dur="indefinite" restart="never" nodeType="tmRoot">
          <p:childTnLst>
            <p:seq>
              <p:cTn id="837" dur="indefinite" nodeType="mainSeq">
                <p:childTnLst>
                  <p:par>
                    <p:cTn id="838" fill="hold">
                      <p:stCondLst>
                        <p:cond delay="indefinite"/>
                      </p:stCondLst>
                      <p:childTnLst>
                        <p:par>
                          <p:cTn id="839" fill="hold">
                            <p:stCondLst>
                              <p:cond delay="0"/>
                            </p:stCondLst>
                            <p:childTnLst>
                              <p:par>
                                <p:cTn id="840" nodeType="clickEffect" fill="hold" presetClass="entr" presetID="42">
                                  <p:stCondLst>
                                    <p:cond delay="0"/>
                                  </p:stCondLst>
                                  <p:childTnLst>
                                    <p:set>
                                      <p:cBhvr>
                                        <p:cTn id="841" dur="1" fill="hold">
                                          <p:stCondLst>
                                            <p:cond delay="0"/>
                                          </p:stCondLst>
                                        </p:cTn>
                                        <p:tgtEl>
                                          <p:spTgt spid="193">
                                            <p:txEl>
                                              <p:pRg st="0" end="0"/>
                                            </p:txEl>
                                          </p:spTgt>
                                        </p:tgtEl>
                                        <p:attrNameLst>
                                          <p:attrName>style.visibility</p:attrName>
                                        </p:attrNameLst>
                                      </p:cBhvr>
                                      <p:to>
                                        <p:strVal val="visible"/>
                                      </p:to>
                                    </p:set>
                                    <p:animEffect filter="fade" transition="in">
                                      <p:cBhvr additive="repl">
                                        <p:cTn id="842" dur="1000"/>
                                        <p:tgtEl>
                                          <p:spTgt spid="193">
                                            <p:txEl>
                                              <p:pRg st="0" end="0"/>
                                            </p:txEl>
                                          </p:spTgt>
                                        </p:tgtEl>
                                      </p:cBhvr>
                                    </p:animEffect>
                                    <p:anim calcmode="lin" valueType="num">
                                      <p:cBhvr additive="repl">
                                        <p:cTn id="843" dur="1000" fill="hold"/>
                                        <p:tgtEl>
                                          <p:spTgt spid="193">
                                            <p:txEl>
                                              <p:pRg st="0" end="0"/>
                                            </p:txEl>
                                          </p:spTgt>
                                        </p:tgtEl>
                                        <p:attrNameLst>
                                          <p:attrName>ppt_x</p:attrName>
                                        </p:attrNameLst>
                                      </p:cBhvr>
                                      <p:tavLst>
                                        <p:tav tm="0">
                                          <p:val>
                                            <p:strVal val="#ppt_x"/>
                                          </p:val>
                                        </p:tav>
                                        <p:tav tm="100000">
                                          <p:val>
                                            <p:strVal val="#ppt_x"/>
                                          </p:val>
                                        </p:tav>
                                      </p:tavLst>
                                    </p:anim>
                                    <p:anim calcmode="lin" valueType="num">
                                      <p:cBhvr additive="repl">
                                        <p:cTn id="844" dur="1000" fill="hold"/>
                                        <p:tgtEl>
                                          <p:spTgt spid="1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45" fill="hold">
                      <p:stCondLst>
                        <p:cond delay="indefinite"/>
                      </p:stCondLst>
                      <p:childTnLst>
                        <p:par>
                          <p:cTn id="846" fill="hold">
                            <p:stCondLst>
                              <p:cond delay="0"/>
                            </p:stCondLst>
                            <p:childTnLst>
                              <p:par>
                                <p:cTn id="847" nodeType="clickEffect" fill="hold" presetClass="entr" presetID="42">
                                  <p:stCondLst>
                                    <p:cond delay="0"/>
                                  </p:stCondLst>
                                  <p:childTnLst>
                                    <p:set>
                                      <p:cBhvr>
                                        <p:cTn id="848" dur="1" fill="hold">
                                          <p:stCondLst>
                                            <p:cond delay="0"/>
                                          </p:stCondLst>
                                        </p:cTn>
                                        <p:tgtEl>
                                          <p:spTgt spid="193">
                                            <p:txEl>
                                              <p:pRg st="1" end="1"/>
                                            </p:txEl>
                                          </p:spTgt>
                                        </p:tgtEl>
                                        <p:attrNameLst>
                                          <p:attrName>style.visibility</p:attrName>
                                        </p:attrNameLst>
                                      </p:cBhvr>
                                      <p:to>
                                        <p:strVal val="visible"/>
                                      </p:to>
                                    </p:set>
                                    <p:animEffect filter="fade" transition="in">
                                      <p:cBhvr additive="repl">
                                        <p:cTn id="849" dur="1000"/>
                                        <p:tgtEl>
                                          <p:spTgt spid="193">
                                            <p:txEl>
                                              <p:pRg st="1" end="1"/>
                                            </p:txEl>
                                          </p:spTgt>
                                        </p:tgtEl>
                                      </p:cBhvr>
                                    </p:animEffect>
                                    <p:anim calcmode="lin" valueType="num">
                                      <p:cBhvr additive="repl">
                                        <p:cTn id="850" dur="1000" fill="hold"/>
                                        <p:tgtEl>
                                          <p:spTgt spid="193">
                                            <p:txEl>
                                              <p:pRg st="1" end="1"/>
                                            </p:txEl>
                                          </p:spTgt>
                                        </p:tgtEl>
                                        <p:attrNameLst>
                                          <p:attrName>ppt_x</p:attrName>
                                        </p:attrNameLst>
                                      </p:cBhvr>
                                      <p:tavLst>
                                        <p:tav tm="0">
                                          <p:val>
                                            <p:strVal val="#ppt_x"/>
                                          </p:val>
                                        </p:tav>
                                        <p:tav tm="100000">
                                          <p:val>
                                            <p:strVal val="#ppt_x"/>
                                          </p:val>
                                        </p:tav>
                                      </p:tavLst>
                                    </p:anim>
                                    <p:anim calcmode="lin" valueType="num">
                                      <p:cBhvr additive="repl">
                                        <p:cTn id="851" dur="1000" fill="hold"/>
                                        <p:tgtEl>
                                          <p:spTgt spid="1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52" fill="hold">
                      <p:stCondLst>
                        <p:cond delay="indefinite"/>
                      </p:stCondLst>
                      <p:childTnLst>
                        <p:par>
                          <p:cTn id="853" fill="hold">
                            <p:stCondLst>
                              <p:cond delay="0"/>
                            </p:stCondLst>
                            <p:childTnLst>
                              <p:par>
                                <p:cTn id="854" nodeType="clickEffect" fill="hold" presetClass="entr" presetID="42">
                                  <p:stCondLst>
                                    <p:cond delay="0"/>
                                  </p:stCondLst>
                                  <p:childTnLst>
                                    <p:set>
                                      <p:cBhvr>
                                        <p:cTn id="855" dur="1" fill="hold">
                                          <p:stCondLst>
                                            <p:cond delay="0"/>
                                          </p:stCondLst>
                                        </p:cTn>
                                        <p:tgtEl>
                                          <p:spTgt spid="193">
                                            <p:txEl>
                                              <p:pRg st="2" end="2"/>
                                            </p:txEl>
                                          </p:spTgt>
                                        </p:tgtEl>
                                        <p:attrNameLst>
                                          <p:attrName>style.visibility</p:attrName>
                                        </p:attrNameLst>
                                      </p:cBhvr>
                                      <p:to>
                                        <p:strVal val="visible"/>
                                      </p:to>
                                    </p:set>
                                    <p:animEffect filter="fade" transition="in">
                                      <p:cBhvr additive="repl">
                                        <p:cTn id="856" dur="1000"/>
                                        <p:tgtEl>
                                          <p:spTgt spid="193">
                                            <p:txEl>
                                              <p:pRg st="2" end="2"/>
                                            </p:txEl>
                                          </p:spTgt>
                                        </p:tgtEl>
                                      </p:cBhvr>
                                    </p:animEffect>
                                    <p:anim calcmode="lin" valueType="num">
                                      <p:cBhvr additive="repl">
                                        <p:cTn id="857" dur="1000" fill="hold"/>
                                        <p:tgtEl>
                                          <p:spTgt spid="193">
                                            <p:txEl>
                                              <p:pRg st="2" end="2"/>
                                            </p:txEl>
                                          </p:spTgt>
                                        </p:tgtEl>
                                        <p:attrNameLst>
                                          <p:attrName>ppt_x</p:attrName>
                                        </p:attrNameLst>
                                      </p:cBhvr>
                                      <p:tavLst>
                                        <p:tav tm="0">
                                          <p:val>
                                            <p:strVal val="#ppt_x"/>
                                          </p:val>
                                        </p:tav>
                                        <p:tav tm="100000">
                                          <p:val>
                                            <p:strVal val="#ppt_x"/>
                                          </p:val>
                                        </p:tav>
                                      </p:tavLst>
                                    </p:anim>
                                    <p:anim calcmode="lin" valueType="num">
                                      <p:cBhvr additive="repl">
                                        <p:cTn id="858" dur="1000" fill="hold"/>
                                        <p:tgtEl>
                                          <p:spTgt spid="19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59" fill="hold">
                      <p:stCondLst>
                        <p:cond delay="indefinite"/>
                      </p:stCondLst>
                      <p:childTnLst>
                        <p:par>
                          <p:cTn id="860" fill="hold">
                            <p:stCondLst>
                              <p:cond delay="0"/>
                            </p:stCondLst>
                            <p:childTnLst>
                              <p:par>
                                <p:cTn id="861" nodeType="clickEffect" fill="hold" presetClass="entr" presetID="42">
                                  <p:stCondLst>
                                    <p:cond delay="0"/>
                                  </p:stCondLst>
                                  <p:childTnLst>
                                    <p:set>
                                      <p:cBhvr>
                                        <p:cTn id="862" dur="1" fill="hold">
                                          <p:stCondLst>
                                            <p:cond delay="0"/>
                                          </p:stCondLst>
                                        </p:cTn>
                                        <p:tgtEl>
                                          <p:spTgt spid="193">
                                            <p:txEl>
                                              <p:pRg st="3" end="3"/>
                                            </p:txEl>
                                          </p:spTgt>
                                        </p:tgtEl>
                                        <p:attrNameLst>
                                          <p:attrName>style.visibility</p:attrName>
                                        </p:attrNameLst>
                                      </p:cBhvr>
                                      <p:to>
                                        <p:strVal val="visible"/>
                                      </p:to>
                                    </p:set>
                                    <p:animEffect filter="fade" transition="in">
                                      <p:cBhvr additive="repl">
                                        <p:cTn id="863" dur="1000"/>
                                        <p:tgtEl>
                                          <p:spTgt spid="193">
                                            <p:txEl>
                                              <p:pRg st="3" end="3"/>
                                            </p:txEl>
                                          </p:spTgt>
                                        </p:tgtEl>
                                      </p:cBhvr>
                                    </p:animEffect>
                                    <p:anim calcmode="lin" valueType="num">
                                      <p:cBhvr additive="repl">
                                        <p:cTn id="864" dur="1000" fill="hold"/>
                                        <p:tgtEl>
                                          <p:spTgt spid="193">
                                            <p:txEl>
                                              <p:pRg st="3" end="3"/>
                                            </p:txEl>
                                          </p:spTgt>
                                        </p:tgtEl>
                                        <p:attrNameLst>
                                          <p:attrName>ppt_x</p:attrName>
                                        </p:attrNameLst>
                                      </p:cBhvr>
                                      <p:tavLst>
                                        <p:tav tm="0">
                                          <p:val>
                                            <p:strVal val="#ppt_x"/>
                                          </p:val>
                                        </p:tav>
                                        <p:tav tm="100000">
                                          <p:val>
                                            <p:strVal val="#ppt_x"/>
                                          </p:val>
                                        </p:tav>
                                      </p:tavLst>
                                    </p:anim>
                                    <p:anim calcmode="lin" valueType="num">
                                      <p:cBhvr additive="repl">
                                        <p:cTn id="865" dur="1000" fill="hold"/>
                                        <p:tgtEl>
                                          <p:spTgt spid="19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66" fill="hold">
                      <p:stCondLst>
                        <p:cond delay="indefinite"/>
                      </p:stCondLst>
                      <p:childTnLst>
                        <p:par>
                          <p:cTn id="867" fill="hold">
                            <p:stCondLst>
                              <p:cond delay="0"/>
                            </p:stCondLst>
                            <p:childTnLst>
                              <p:par>
                                <p:cTn id="868" nodeType="clickEffect" fill="hold" presetClass="entr" presetID="42">
                                  <p:stCondLst>
                                    <p:cond delay="0"/>
                                  </p:stCondLst>
                                  <p:childTnLst>
                                    <p:set>
                                      <p:cBhvr>
                                        <p:cTn id="869" dur="1" fill="hold">
                                          <p:stCondLst>
                                            <p:cond delay="0"/>
                                          </p:stCondLst>
                                        </p:cTn>
                                        <p:tgtEl>
                                          <p:spTgt spid="193">
                                            <p:txEl>
                                              <p:pRg st="4" end="4"/>
                                            </p:txEl>
                                          </p:spTgt>
                                        </p:tgtEl>
                                        <p:attrNameLst>
                                          <p:attrName>style.visibility</p:attrName>
                                        </p:attrNameLst>
                                      </p:cBhvr>
                                      <p:to>
                                        <p:strVal val="visible"/>
                                      </p:to>
                                    </p:set>
                                    <p:animEffect filter="fade" transition="in">
                                      <p:cBhvr additive="repl">
                                        <p:cTn id="870" dur="1000"/>
                                        <p:tgtEl>
                                          <p:spTgt spid="193">
                                            <p:txEl>
                                              <p:pRg st="4" end="4"/>
                                            </p:txEl>
                                          </p:spTgt>
                                        </p:tgtEl>
                                      </p:cBhvr>
                                    </p:animEffect>
                                    <p:anim calcmode="lin" valueType="num">
                                      <p:cBhvr additive="repl">
                                        <p:cTn id="871" dur="1000" fill="hold"/>
                                        <p:tgtEl>
                                          <p:spTgt spid="193">
                                            <p:txEl>
                                              <p:pRg st="4" end="4"/>
                                            </p:txEl>
                                          </p:spTgt>
                                        </p:tgtEl>
                                        <p:attrNameLst>
                                          <p:attrName>ppt_x</p:attrName>
                                        </p:attrNameLst>
                                      </p:cBhvr>
                                      <p:tavLst>
                                        <p:tav tm="0">
                                          <p:val>
                                            <p:strVal val="#ppt_x"/>
                                          </p:val>
                                        </p:tav>
                                        <p:tav tm="100000">
                                          <p:val>
                                            <p:strVal val="#ppt_x"/>
                                          </p:val>
                                        </p:tav>
                                      </p:tavLst>
                                    </p:anim>
                                    <p:anim calcmode="lin" valueType="num">
                                      <p:cBhvr additive="repl">
                                        <p:cTn id="872" dur="1000" fill="hold"/>
                                        <p:tgtEl>
                                          <p:spTgt spid="19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73" fill="hold">
                      <p:stCondLst>
                        <p:cond delay="indefinite"/>
                      </p:stCondLst>
                      <p:childTnLst>
                        <p:par>
                          <p:cTn id="874" fill="hold">
                            <p:stCondLst>
                              <p:cond delay="0"/>
                            </p:stCondLst>
                            <p:childTnLst>
                              <p:par>
                                <p:cTn id="875" nodeType="clickEffect" fill="hold" presetClass="entr" presetID="42">
                                  <p:stCondLst>
                                    <p:cond delay="0"/>
                                  </p:stCondLst>
                                  <p:childTnLst>
                                    <p:set>
                                      <p:cBhvr>
                                        <p:cTn id="876" dur="1" fill="hold">
                                          <p:stCondLst>
                                            <p:cond delay="0"/>
                                          </p:stCondLst>
                                        </p:cTn>
                                        <p:tgtEl>
                                          <p:spTgt spid="193">
                                            <p:txEl>
                                              <p:pRg st="5" end="5"/>
                                            </p:txEl>
                                          </p:spTgt>
                                        </p:tgtEl>
                                        <p:attrNameLst>
                                          <p:attrName>style.visibility</p:attrName>
                                        </p:attrNameLst>
                                      </p:cBhvr>
                                      <p:to>
                                        <p:strVal val="visible"/>
                                      </p:to>
                                    </p:set>
                                    <p:animEffect filter="fade" transition="in">
                                      <p:cBhvr additive="repl">
                                        <p:cTn id="877" dur="1000"/>
                                        <p:tgtEl>
                                          <p:spTgt spid="193">
                                            <p:txEl>
                                              <p:pRg st="5" end="5"/>
                                            </p:txEl>
                                          </p:spTgt>
                                        </p:tgtEl>
                                      </p:cBhvr>
                                    </p:animEffect>
                                    <p:anim calcmode="lin" valueType="num">
                                      <p:cBhvr additive="repl">
                                        <p:cTn id="878" dur="1000" fill="hold"/>
                                        <p:tgtEl>
                                          <p:spTgt spid="193">
                                            <p:txEl>
                                              <p:pRg st="5" end="5"/>
                                            </p:txEl>
                                          </p:spTgt>
                                        </p:tgtEl>
                                        <p:attrNameLst>
                                          <p:attrName>ppt_x</p:attrName>
                                        </p:attrNameLst>
                                      </p:cBhvr>
                                      <p:tavLst>
                                        <p:tav tm="0">
                                          <p:val>
                                            <p:strVal val="#ppt_x"/>
                                          </p:val>
                                        </p:tav>
                                        <p:tav tm="100000">
                                          <p:val>
                                            <p:strVal val="#ppt_x"/>
                                          </p:val>
                                        </p:tav>
                                      </p:tavLst>
                                    </p:anim>
                                    <p:anim calcmode="lin" valueType="num">
                                      <p:cBhvr additive="repl">
                                        <p:cTn id="879" dur="1000" fill="hold"/>
                                        <p:tgtEl>
                                          <p:spTgt spid="19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else clause:</a:t>
            </a:r>
            <a:endParaRPr b="0" lang="en-US" sz="3600" spc="-1" strike="noStrike">
              <a:solidFill>
                <a:srgbClr val="ffffff"/>
              </a:solidFill>
              <a:latin typeface="Trebuchet MS"/>
            </a:endParaRPr>
          </a:p>
        </p:txBody>
      </p:sp>
      <p:sp>
        <p:nvSpPr>
          <p:cNvPr id="195"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if statement is a powerful language construct, but we still have not seen the following:</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Execute commands if the exit status of the command is a non zero.</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Execute commands if a given condition is not met.</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There is an optional component to the is statement, known as the else clause, that will facilitate solutions to both of these problems, as follows.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Syntax:</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if &lt;condition/command&gt;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then</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one set of commands</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else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another set of commands</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fi</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else clause(cont..):</a:t>
            </a:r>
            <a:endParaRPr b="0" lang="en-US" sz="3600" spc="-1" strike="noStrike">
              <a:solidFill>
                <a:srgbClr val="ffffff"/>
              </a:solidFill>
              <a:latin typeface="Trebuchet MS"/>
            </a:endParaRPr>
          </a:p>
        </p:txBody>
      </p:sp>
      <p:sp>
        <p:nvSpPr>
          <p:cNvPr id="197"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Example: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if diff file1 file2 &gt;/dev/null</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then</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echo “The files are the same”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rm file2</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else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echo the files are different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echo please review the difference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diff file1 file2</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fi</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else clause(cont..):</a:t>
            </a:r>
            <a:endParaRPr b="0" lang="en-US" sz="3600" spc="-1" strike="noStrike">
              <a:solidFill>
                <a:srgbClr val="ffffff"/>
              </a:solidFill>
              <a:latin typeface="Trebuchet MS"/>
            </a:endParaRPr>
          </a:p>
        </p:txBody>
      </p:sp>
      <p:sp>
        <p:nvSpPr>
          <p:cNvPr id="199"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We now have a way to execute commands if a given command returns a non-zero exit status.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if ls file1 &gt; /dev/null</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then</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else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echo the file does not exist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fi</a:t>
            </a:r>
            <a:endParaRPr b="0" lang="en-US" sz="2000" spc="-1" strike="noStrike">
              <a:solidFill>
                <a:srgbClr val="ffffff"/>
              </a:solidFill>
              <a:latin typeface="Trebuchet MS"/>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elif clause:</a:t>
            </a:r>
            <a:endParaRPr b="0" lang="en-US" sz="3600" spc="-1" strike="noStrike">
              <a:solidFill>
                <a:srgbClr val="ffffff"/>
              </a:solidFill>
              <a:latin typeface="Trebuchet MS"/>
            </a:endParaRPr>
          </a:p>
        </p:txBody>
      </p:sp>
      <p:sp>
        <p:nvSpPr>
          <p:cNvPr id="201"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Often we need to write a conditional code construct in which there are more that two mutually exclusive options.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if statement also offers the elif clause(short for else if), as follows:</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if command/condition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then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command set 1</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elif command/condition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then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command set 2</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else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command set 3</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fi</a:t>
            </a:r>
            <a:endParaRPr b="0" lang="en-US" sz="2400" spc="-1" strike="noStrike">
              <a:solidFill>
                <a:srgbClr val="ffffff"/>
              </a:solidFill>
              <a:latin typeface="Trebuchet MS"/>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elif clause(cont.):</a:t>
            </a:r>
            <a:endParaRPr b="0" lang="en-US" sz="3600" spc="-1" strike="noStrike">
              <a:solidFill>
                <a:srgbClr val="ffffff"/>
              </a:solidFill>
              <a:latin typeface="Trebuchet MS"/>
            </a:endParaRPr>
          </a:p>
        </p:txBody>
      </p:sp>
      <p:sp>
        <p:nvSpPr>
          <p:cNvPr id="203"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#!/bin/bash</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file=file3</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if ls $file &gt; /dev/null 2&gt;&amp;1</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then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“Sorry, file already exists”</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elif who&gt;$file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then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“file now contains the user list”</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else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“could not create $file”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fi</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elif clause can be repeated indefinitely (however there can only be one else clause)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test:</a:t>
            </a:r>
            <a:endParaRPr b="0" lang="en-US" sz="3600" spc="-1" strike="noStrike">
              <a:solidFill>
                <a:srgbClr val="ffffff"/>
              </a:solidFill>
              <a:latin typeface="Trebuchet MS"/>
            </a:endParaRPr>
          </a:p>
        </p:txBody>
      </p:sp>
      <p:sp>
        <p:nvSpPr>
          <p:cNvPr id="205"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Many programming language support the option of comparing two values(such as comparing two variables or comparing a variable with a value)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values may be compared and checked for:</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Equality</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Inequality</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Greater than</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Lesser than, etc</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But, natively the bash shell does not support such kind of options.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But there is another UNIX program called test, that does. Test is used extensively in shell script development.</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test(cont.):</a:t>
            </a:r>
            <a:endParaRPr b="0" lang="en-US" sz="3600" spc="-1" strike="noStrike">
              <a:solidFill>
                <a:srgbClr val="ffffff"/>
              </a:solidFill>
              <a:latin typeface="Trebuchet MS"/>
            </a:endParaRPr>
          </a:p>
        </p:txBody>
      </p:sp>
      <p:sp>
        <p:nvSpPr>
          <p:cNvPr id="207"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Test is used as follows: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var1=10</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test $var1 = 20</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echo $?</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1</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sole purpose of test is to return an exit status appropriate to the condition being tested. The exit status is consistent with the notion of true and false. In other words, in the above example, $var1 = 20 is considered to be false(1)</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test(cont.):</a:t>
            </a:r>
            <a:endParaRPr b="0" lang="en-US" sz="3600" spc="-1" strike="noStrike">
              <a:solidFill>
                <a:srgbClr val="ffffff"/>
              </a:solidFill>
              <a:latin typeface="Trebuchet MS"/>
            </a:endParaRPr>
          </a:p>
        </p:txBody>
      </p:sp>
      <p:sp>
        <p:nvSpPr>
          <p:cNvPr id="209"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Test was specifically designed for use with the if statement:</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if test $var1 –gt $max</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then</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echo the value is too large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fi</a:t>
            </a:r>
            <a:endParaRPr b="0" lang="en-US" sz="2000" spc="-1" strike="noStrike">
              <a:solidFill>
                <a:srgbClr val="ffffff"/>
              </a:solidFill>
              <a:latin typeface="Trebuchet MS"/>
            </a:endParaRPr>
          </a:p>
          <a:p>
            <a:pPr marL="457200">
              <a:lnSpc>
                <a:spcPct val="90000"/>
              </a:lnSpc>
              <a:spcBef>
                <a:spcPts val="499"/>
              </a:spcBef>
            </a:pPr>
            <a:endParaRPr b="0" lang="en-US" sz="2000" spc="-1" strike="noStrike">
              <a:solidFill>
                <a:srgbClr val="ffffff"/>
              </a:solidFill>
              <a:latin typeface="Trebuchet MS"/>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Course Structure</a:t>
            </a:r>
            <a:endParaRPr b="0" lang="en-US" sz="3600" spc="-1" strike="noStrike">
              <a:solidFill>
                <a:srgbClr val="ffffff"/>
              </a:solidFill>
              <a:latin typeface="Trebuchet MS"/>
            </a:endParaRPr>
          </a:p>
        </p:txBody>
      </p:sp>
      <p:sp>
        <p:nvSpPr>
          <p:cNvPr id="103" name="TextShape 2"/>
          <p:cNvSpPr txBox="1"/>
          <p:nvPr/>
        </p:nvSpPr>
        <p:spPr>
          <a:xfrm>
            <a:off x="680400" y="2336760"/>
            <a:ext cx="9613440" cy="3598920"/>
          </a:xfrm>
          <a:prstGeom prst="rect">
            <a:avLst/>
          </a:prstGeom>
          <a:noFill/>
          <a:ln>
            <a:noFill/>
          </a:ln>
        </p:spPr>
        <p:txBody>
          <a:bodyPr/>
          <a:p>
            <a:pPr>
              <a:lnSpc>
                <a:spcPct val="90000"/>
              </a:lnSpc>
              <a:spcBef>
                <a:spcPts val="1001"/>
              </a:spcBef>
            </a:pPr>
            <a:r>
              <a:rPr b="1" lang="en-US" sz="2400" spc="-1" strike="noStrike">
                <a:solidFill>
                  <a:srgbClr val="ffffff"/>
                </a:solidFill>
                <a:latin typeface="Trebuchet MS"/>
              </a:rPr>
              <a:t>9. Command-line Parameters</a:t>
            </a:r>
            <a:endParaRPr b="0" lang="en-US" sz="2400" spc="-1" strike="noStrike">
              <a:solidFill>
                <a:srgbClr val="ffffff"/>
              </a:solidFill>
              <a:latin typeface="Trebuchet MS"/>
            </a:endParaRPr>
          </a:p>
          <a:p>
            <a:pPr>
              <a:lnSpc>
                <a:spcPct val="90000"/>
              </a:lnSpc>
              <a:spcBef>
                <a:spcPts val="1001"/>
              </a:spcBef>
            </a:pPr>
            <a:r>
              <a:rPr b="1" lang="en-US" sz="2400" spc="-1" strike="noStrike">
                <a:solidFill>
                  <a:srgbClr val="ffffff"/>
                </a:solidFill>
                <a:latin typeface="Trebuchet MS"/>
              </a:rPr>
              <a:t>10. Advanced Scripting</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test(cont.):</a:t>
            </a:r>
            <a:endParaRPr b="0" lang="en-US" sz="3600" spc="-1" strike="noStrike">
              <a:solidFill>
                <a:srgbClr val="ffffff"/>
              </a:solidFill>
              <a:latin typeface="Trebuchet MS"/>
            </a:endParaRPr>
          </a:p>
        </p:txBody>
      </p:sp>
      <p:sp>
        <p:nvSpPr>
          <p:cNvPr id="211" name="TextShape 2"/>
          <p:cNvSpPr txBox="1"/>
          <p:nvPr/>
        </p:nvSpPr>
        <p:spPr>
          <a:xfrm>
            <a:off x="680400" y="2336760"/>
            <a:ext cx="9613440" cy="3598920"/>
          </a:xfrm>
          <a:prstGeom prst="rect">
            <a:avLst/>
          </a:prstGeom>
          <a:noFill/>
          <a:ln>
            <a:noFill/>
          </a:ln>
        </p:spPr>
        <p:txBody>
          <a:bodyPr/>
          <a:p>
            <a:pPr marL="457200">
              <a:lnSpc>
                <a:spcPct val="90000"/>
              </a:lnSpc>
              <a:spcBef>
                <a:spcPts val="499"/>
              </a:spcBef>
            </a:pPr>
            <a:r>
              <a:rPr b="0" lang="en-US" sz="2000" spc="-1" strike="noStrike">
                <a:solidFill>
                  <a:srgbClr val="ffffff"/>
                </a:solidFill>
                <a:latin typeface="Trebuchet MS"/>
              </a:rPr>
              <a:t>Note: </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In the test $var = 20 example, you must have spaces around both the sides of the “=“ (contrast this with the assigning variables)</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If a variable has not been set, or is set to nothing(ex: x=), then checking this variable using test will cause an= syntax error. This can be remedied by enclosing the variable in double quotes:</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test “$var1” = 20</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test(cont.):</a:t>
            </a:r>
            <a:endParaRPr b="0" lang="en-US" sz="3600" spc="-1" strike="noStrike">
              <a:solidFill>
                <a:srgbClr val="ffffff"/>
              </a:solidFill>
              <a:latin typeface="Trebuchet MS"/>
            </a:endParaRPr>
          </a:p>
        </p:txBody>
      </p:sp>
      <p:sp>
        <p:nvSpPr>
          <p:cNvPr id="213"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Test has many useful options: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value1 = value2</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returns true(0) if the values are equal</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value1 != value2</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returns true(0) if the values are different.</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value1 –gt value2</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returns true(0) if the value1 and value2 are both integer values and value1 in greater than value2.</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Similar options include –lt (less than) –ge (greater than or equal to) and –le(less than or equal to)</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value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returns true(0) if the value is non empty</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–z value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returns true(0) if the value is empty(zero length)</a:t>
            </a:r>
            <a:endParaRPr b="0" lang="en-US" sz="2000" spc="-1" strike="noStrike">
              <a:solidFill>
                <a:srgbClr val="ffffff"/>
              </a:solidFill>
              <a:latin typeface="Trebuchet MS"/>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test(cont.):</a:t>
            </a:r>
            <a:endParaRPr b="0" lang="en-US" sz="3600" spc="-1" strike="noStrike">
              <a:solidFill>
                <a:srgbClr val="ffffff"/>
              </a:solidFill>
              <a:latin typeface="Trebuchet MS"/>
            </a:endParaRPr>
          </a:p>
        </p:txBody>
      </p:sp>
      <p:sp>
        <p:nvSpPr>
          <p:cNvPr id="215"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Test also offers many useful options for checking files and directories: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–f filename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returns zero if the given file exists and is a regular file (ie not a directory, device, etc)</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–d filename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returns zero if the given file exists and is a directory</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–s filename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returns zero if the given file exists and has a file size greater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than 0</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–r|w|x filename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returns zero if the given file exists is readable | writable |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executable by the current process</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test(cont.):</a:t>
            </a:r>
            <a:endParaRPr b="0" lang="en-US" sz="3600" spc="-1" strike="noStrike">
              <a:solidFill>
                <a:srgbClr val="ffffff"/>
              </a:solidFill>
              <a:latin typeface="Trebuchet MS"/>
            </a:endParaRPr>
          </a:p>
        </p:txBody>
      </p:sp>
      <p:sp>
        <p:nvSpPr>
          <p:cNvPr id="217"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following options can be used in combination with the options mentioned above:</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 Expression</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returns 0 if the expression is considered false (expression is one of the options mensioned above) (the ! Character is read as “not”)</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expression1 –a expression2</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returns true if both the expressions are true </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Test expression1 –o expression2</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returns true if either if the expression is true </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test(cont.):</a:t>
            </a:r>
            <a:endParaRPr b="0" lang="en-US" sz="3600" spc="-1" strike="noStrike">
              <a:solidFill>
                <a:srgbClr val="ffffff"/>
              </a:solidFill>
              <a:latin typeface="Trebuchet MS"/>
            </a:endParaRPr>
          </a:p>
        </p:txBody>
      </p:sp>
      <p:sp>
        <p:nvSpPr>
          <p:cNvPr id="219"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#!/bin/bash</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–e “please enter a file name: \c”</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read fname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if test –z “$fname”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then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“you didn’t enter a file name”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elif test –f “$fname” –a –w “$fname”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then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“every thins is fine”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else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“the file is not a writable file”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fi</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Using test(cont.):</a:t>
            </a:r>
            <a:endParaRPr b="0" lang="en-US" sz="3600" spc="-1" strike="noStrike">
              <a:solidFill>
                <a:srgbClr val="ffffff"/>
              </a:solidFill>
              <a:latin typeface="Trebuchet MS"/>
            </a:endParaRPr>
          </a:p>
        </p:txBody>
      </p:sp>
      <p:sp>
        <p:nvSpPr>
          <p:cNvPr id="221"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Interestingly, another name (an alias) for test is “[”, meaning that our earlier example could have been written: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if [ $var1 –gt $max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then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“that value is too large”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fi</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Chapter exercises:</a:t>
            </a:r>
            <a:endParaRPr b="0" lang="en-US" sz="3600" spc="-1" strike="noStrike">
              <a:solidFill>
                <a:srgbClr val="ffffff"/>
              </a:solidFill>
              <a:latin typeface="Trebuchet MS"/>
            </a:endParaRPr>
          </a:p>
        </p:txBody>
      </p:sp>
      <p:sp>
        <p:nvSpPr>
          <p:cNvPr id="223"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Write script that asks the user their age, then compares that age to a variable called retirement age. If the age they entered is greater, print out a message telling them they should be retired. Otherwise tell them that they are still quite young.</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Make sure you correctly handle the case where the user simply press ENTER and doesn’t type in an age.</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Write a script that reads the name of a directory from the key board and then checks to see if the name they entered is indeed a directory, and can be written to (try to do this test on one line). If all is ok, the script should create a file in the given directory called hello</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Make sure you correctly handle the case where the user simply press ENTER and doesn’t type in a directory name.</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Course project:</a:t>
            </a:r>
            <a:endParaRPr b="0" lang="en-US" sz="3600" spc="-1" strike="noStrike">
              <a:solidFill>
                <a:srgbClr val="ffffff"/>
              </a:solidFill>
              <a:latin typeface="Trebuchet MS"/>
            </a:endParaRPr>
          </a:p>
        </p:txBody>
      </p:sp>
      <p:sp>
        <p:nvSpPr>
          <p:cNvPr id="225"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Modify your contacts database script such that the user is presented with a menu of choices, as follows:</a:t>
            </a:r>
            <a:endParaRPr b="0" lang="en-US" sz="24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Create a record.</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View records</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Search for records</a:t>
            </a:r>
            <a:endParaRPr b="0" lang="en-US" sz="2000" spc="-1" strike="noStrike">
              <a:solidFill>
                <a:srgbClr val="ffffff"/>
              </a:solidFill>
              <a:latin typeface="Trebuchet MS"/>
            </a:endParaRPr>
          </a:p>
          <a:p>
            <a:pPr lvl="1" marL="914400" indent="-456840">
              <a:lnSpc>
                <a:spcPct val="90000"/>
              </a:lnSpc>
              <a:spcBef>
                <a:spcPts val="499"/>
              </a:spcBef>
              <a:buClr>
                <a:srgbClr val="ffffff"/>
              </a:buClr>
              <a:buFont typeface="StarSymbol"/>
              <a:buAutoNum type="arabicPeriod"/>
            </a:pPr>
            <a:r>
              <a:rPr b="0" lang="en-US" sz="2000" spc="-1" strike="noStrike">
                <a:solidFill>
                  <a:srgbClr val="ffffff"/>
                </a:solidFill>
                <a:latin typeface="Trebuchet MS"/>
              </a:rPr>
              <a:t>Delete records that match a pattern</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Use a case statement to determine what choice they made, and perform the appropriate code.</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Ensure that you handle the case where the user doesn’t enter anything or where they enter an invalid choice.</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Choice 3 and 4 can do nothing for the movement.</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Remember that it is now possible to view the file before anything has been written to it. </a:t>
            </a:r>
            <a:endParaRPr b="0" lang="en-US" sz="2000" spc="-1" strike="noStrike">
              <a:solidFill>
                <a:srgbClr val="ffffff"/>
              </a:solidFill>
              <a:latin typeface="Trebuchet MS"/>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6- loops:</a:t>
            </a:r>
            <a:endParaRPr b="0" lang="en-US" sz="3600" spc="-1" strike="noStrike">
              <a:solidFill>
                <a:srgbClr val="ffffff"/>
              </a:solidFill>
              <a:latin typeface="Trebuchet MS"/>
            </a:endParaRPr>
          </a:p>
        </p:txBody>
      </p:sp>
      <p:sp>
        <p:nvSpPr>
          <p:cNvPr id="227"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The ‘while’ loop:</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while loop repeats the execution of the code block in the same way the if statement conditionally executes a code block, on the basis of the exit status of the command.</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syntax of the while loop is as follows: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while command</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do</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code block</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done</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given code block will be repeatedly executed until the given command returns an exit status that is a non zero</a:t>
            </a:r>
            <a:endParaRPr b="0" lang="en-US" sz="2400" spc="-1" strike="noStrike">
              <a:solidFill>
                <a:srgbClr val="ffffff"/>
              </a:solidFill>
              <a:latin typeface="Trebuchet MS"/>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‘while’ loop(cont.):</a:t>
            </a:r>
            <a:endParaRPr b="0" lang="en-US" sz="3600" spc="-1" strike="noStrike">
              <a:solidFill>
                <a:srgbClr val="ffffff"/>
              </a:solidFill>
              <a:latin typeface="Trebuchet MS"/>
            </a:endParaRPr>
          </a:p>
        </p:txBody>
      </p:sp>
      <p:sp>
        <p:nvSpPr>
          <p:cNvPr id="229"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read answer</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while [ “$answer” != enough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“the answer is incorrect”</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Please try again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read answer</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done</a:t>
            </a:r>
            <a:endParaRPr b="0" lang="en-US" sz="2400" spc="-1" strike="noStrike">
              <a:solidFill>
                <a:srgbClr val="ffffff"/>
              </a:solidFill>
              <a:latin typeface="Trebuchet MS"/>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Introduction:</a:t>
            </a:r>
            <a:endParaRPr b="0" lang="en-US" sz="3600" spc="-1" strike="noStrike">
              <a:solidFill>
                <a:srgbClr val="ffffff"/>
              </a:solidFill>
              <a:latin typeface="Trebuchet MS"/>
            </a:endParaRPr>
          </a:p>
        </p:txBody>
      </p:sp>
      <p:sp>
        <p:nvSpPr>
          <p:cNvPr id="105"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u="sng">
                <a:solidFill>
                  <a:srgbClr val="ffae3e"/>
                </a:solidFill>
                <a:uFillTx/>
                <a:latin typeface="Trebuchet MS"/>
                <a:hlinkClick r:id="rId2"/>
              </a:rPr>
              <a:t>What is the UNIX Shell?</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shell is a program that provides an interface between a user and an operating system (OS) kernel</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a:t>
            </a:r>
            <a:r>
              <a:rPr b="1" lang="en-US" sz="2400" spc="-1" strike="noStrike">
                <a:solidFill>
                  <a:srgbClr val="ffffff"/>
                </a:solidFill>
                <a:latin typeface="Trebuchet MS"/>
              </a:rPr>
              <a:t>Unix shell</a:t>
            </a:r>
            <a:r>
              <a:rPr b="0" lang="en-US" sz="2400" spc="-1" strike="noStrike">
                <a:solidFill>
                  <a:srgbClr val="ffffff"/>
                </a:solidFill>
                <a:latin typeface="Trebuchet MS"/>
              </a:rPr>
              <a:t> is a command-line interpreter or shell.</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Provide command line interface.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User issue commands to the computer and control the operations.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User interacts with Unix shell using a terminal emulator.</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‘while’ loop(cont.):</a:t>
            </a:r>
            <a:endParaRPr b="0" lang="en-US" sz="3600" spc="-1" strike="noStrike">
              <a:solidFill>
                <a:srgbClr val="ffffff"/>
              </a:solidFill>
              <a:latin typeface="Trebuchet MS"/>
            </a:endParaRPr>
          </a:p>
        </p:txBody>
      </p:sp>
      <p:sp>
        <p:nvSpPr>
          <p:cNvPr id="231"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read answer</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while [ “$answer” != enough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“the answer is incorrect”</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Please try again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read answer</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done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‘while’ loop(cont.):</a:t>
            </a:r>
            <a:endParaRPr b="0" lang="en-US" sz="3600" spc="-1" strike="noStrike">
              <a:solidFill>
                <a:srgbClr val="ffffff"/>
              </a:solidFill>
              <a:latin typeface="Trebuchet MS"/>
            </a:endParaRPr>
          </a:p>
        </p:txBody>
      </p:sp>
      <p:sp>
        <p:nvSpPr>
          <p:cNvPr id="233"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–e “please enter the name of a directory: \c”</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read dir</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while [ ! -d $dir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“$dir is not a directory”</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–e “Please try again: \c”</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read dir</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done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echo “congratulations $dir is a directort”</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‘while’ loop(cont.):</a:t>
            </a:r>
            <a:endParaRPr b="0" lang="en-US" sz="3600" spc="-1" strike="noStrike">
              <a:solidFill>
                <a:srgbClr val="ffffff"/>
              </a:solidFill>
              <a:latin typeface="Trebuchet MS"/>
            </a:endParaRPr>
          </a:p>
        </p:txBody>
      </p:sp>
      <p:sp>
        <p:nvSpPr>
          <p:cNvPr id="235"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is actually possible to use a while loop to process each line of the out of a command. For 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who | while read user term time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“the $user has been on $term since $time”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done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break and continue:</a:t>
            </a:r>
            <a:endParaRPr b="0" lang="en-US" sz="3600" spc="-1" strike="noStrike">
              <a:solidFill>
                <a:srgbClr val="ffffff"/>
              </a:solidFill>
              <a:latin typeface="Trebuchet MS"/>
            </a:endParaRPr>
          </a:p>
        </p:txBody>
      </p:sp>
      <p:sp>
        <p:nvSpPr>
          <p:cNvPr id="237"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break and continue statements can be used to further control the execution of any loop(not just the while loop)</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break statement will cause the loop to immediately terminate. Execution will be continued from the line after the ‘done’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continue statement will cause the loop to abandon the current iteration of the loop and begin the next one(the loop condition is retested) </a:t>
            </a:r>
            <a:endParaRPr b="0" lang="en-US" sz="2400" spc="-1" strike="noStrike">
              <a:solidFill>
                <a:srgbClr val="ffffff"/>
              </a:solidFill>
              <a:latin typeface="Trebuchet MS"/>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break and continue(cont.):</a:t>
            </a:r>
            <a:endParaRPr b="0" lang="en-US" sz="3600" spc="-1" strike="noStrike">
              <a:solidFill>
                <a:srgbClr val="ffffff"/>
              </a:solidFill>
              <a:latin typeface="Trebuchet MS"/>
            </a:endParaRPr>
          </a:p>
        </p:txBody>
      </p:sp>
      <p:sp>
        <p:nvSpPr>
          <p:cNvPr id="239" name="TextShape 2"/>
          <p:cNvSpPr txBox="1"/>
          <p:nvPr/>
        </p:nvSpPr>
        <p:spPr>
          <a:xfrm>
            <a:off x="680400" y="2336760"/>
            <a:ext cx="9613440" cy="3598920"/>
          </a:xfrm>
          <a:prstGeom prst="rect">
            <a:avLst/>
          </a:prstGeom>
          <a:noFill/>
          <a:ln>
            <a:noFill/>
          </a:ln>
        </p:spPr>
        <p:txBody>
          <a:bodyPr>
            <a:normAutofit/>
          </a:bodyPr>
          <a:p>
            <a:pPr>
              <a:lnSpc>
                <a:spcPct val="90000"/>
              </a:lnSpc>
              <a:spcBef>
                <a:spcPts val="1001"/>
              </a:spcBef>
            </a:pPr>
            <a:r>
              <a:rPr b="0" lang="en-US" sz="2400" spc="-1" strike="noStrike">
                <a:solidFill>
                  <a:srgbClr val="ffffff"/>
                </a:solidFill>
                <a:latin typeface="Trebuchet MS"/>
              </a:rPr>
              <a:t>Syntax:</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break</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break command can also be used to exit from a nested loop using this format </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break n</a:t>
            </a:r>
            <a:endParaRPr b="0" lang="en-US" sz="2400" spc="-1" strike="noStrike">
              <a:solidFill>
                <a:srgbClr val="ffffff"/>
              </a:solidFill>
              <a:latin typeface="Trebuchet MS"/>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break and continue(cont.):</a:t>
            </a:r>
            <a:endParaRPr b="0" lang="en-US" sz="3600" spc="-1" strike="noStrike">
              <a:solidFill>
                <a:srgbClr val="ffffff"/>
              </a:solidFill>
              <a:latin typeface="Trebuchet MS"/>
            </a:endParaRPr>
          </a:p>
        </p:txBody>
      </p:sp>
      <p:sp>
        <p:nvSpPr>
          <p:cNvPr id="241"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Example: (Breakinh out of the inner loop)</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for ((a=1; a&lt;4; a++))</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do</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a:t>
            </a:r>
            <a:r>
              <a:rPr b="0" lang="en-US" sz="2400" spc="-1" strike="noStrike">
                <a:solidFill>
                  <a:srgbClr val="ffffff"/>
                </a:solidFill>
                <a:latin typeface="Trebuchet MS"/>
              </a:rPr>
              <a:t>	</a:t>
            </a:r>
            <a:r>
              <a:rPr b="0" lang="en-US" sz="2400" spc="-1" strike="noStrike">
                <a:solidFill>
                  <a:srgbClr val="ffffff"/>
                </a:solidFill>
                <a:latin typeface="Trebuchet MS"/>
              </a:rPr>
              <a:t>“Outer loop: $a”</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for((b=1;b&lt;100; b++))</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do</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if [ $b –eq 5 ]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then</a:t>
            </a:r>
            <a:endParaRPr b="0" lang="en-US" sz="2400" spc="-1" strike="noStrike">
              <a:solidFill>
                <a:srgbClr val="ffffff"/>
              </a:solidFill>
              <a:latin typeface="Trebuchet MS"/>
            </a:endParaRPr>
          </a:p>
          <a:p>
            <a:pPr>
              <a:lnSpc>
                <a:spcPct val="90000"/>
              </a:lnSpc>
              <a:spcBef>
                <a:spcPts val="1001"/>
              </a:spcBef>
            </a:pPr>
            <a:r>
              <a:rPr b="1" lang="en-US" sz="2400" spc="-1" strike="noStrike">
                <a:solidFill>
                  <a:srgbClr val="ffffff"/>
                </a:solidFill>
                <a:latin typeface="Trebuchet MS"/>
              </a:rPr>
              <a:t>	</a:t>
            </a:r>
            <a:r>
              <a:rPr b="1" lang="en-US" sz="2400" spc="-1" strike="noStrike">
                <a:solidFill>
                  <a:srgbClr val="ffffff"/>
                </a:solidFill>
                <a:latin typeface="Trebuchet MS"/>
              </a:rPr>
              <a:t>	</a:t>
            </a:r>
            <a:r>
              <a:rPr b="1" lang="en-US" sz="2400" spc="-1" strike="noStrike">
                <a:solidFill>
                  <a:srgbClr val="ffffff"/>
                </a:solidFill>
                <a:latin typeface="Trebuchet MS"/>
              </a:rPr>
              <a:t>break</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fi</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“Inner loop: $b”</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done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done</a:t>
            </a:r>
            <a:endParaRPr b="0" lang="en-US" sz="2400" spc="-1" strike="noStrike">
              <a:solidFill>
                <a:srgbClr val="ffffff"/>
              </a:solidFill>
              <a:latin typeface="Trebuchet MS"/>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break and continue(cont.):</a:t>
            </a:r>
            <a:endParaRPr b="0" lang="en-US" sz="3600" spc="-1" strike="noStrike">
              <a:solidFill>
                <a:srgbClr val="ffffff"/>
              </a:solidFill>
              <a:latin typeface="Trebuchet MS"/>
            </a:endParaRPr>
          </a:p>
        </p:txBody>
      </p:sp>
      <p:sp>
        <p:nvSpPr>
          <p:cNvPr id="243"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Example: (Breakinh out of the outer loop)</a:t>
            </a:r>
            <a:endParaRPr b="0" lang="en-US" sz="24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for((a=1; a&lt;4; a++))</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do</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echo “outer loop: $a”</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for ((b=1; b&lt;100; b++))</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	</a:t>
            </a:r>
            <a:r>
              <a:rPr b="0" lang="en-US" sz="1800" spc="-1" strike="noStrike">
                <a:solidFill>
                  <a:srgbClr val="ffffff"/>
                </a:solidFill>
                <a:latin typeface="Trebuchet MS"/>
              </a:rPr>
              <a:t>do</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	</a:t>
            </a:r>
            <a:r>
              <a:rPr b="0" lang="en-US" sz="1800" spc="-1" strike="noStrike">
                <a:solidFill>
                  <a:srgbClr val="ffffff"/>
                </a:solidFill>
                <a:latin typeface="Trebuchet MS"/>
              </a:rPr>
              <a:t>if [ $b –gt 4 ]</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	</a:t>
            </a:r>
            <a:r>
              <a:rPr b="0" lang="en-US" sz="1800" spc="-1" strike="noStrike">
                <a:solidFill>
                  <a:srgbClr val="ffffff"/>
                </a:solidFill>
                <a:latin typeface="Trebuchet MS"/>
              </a:rPr>
              <a:t>then</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	</a:t>
            </a:r>
            <a:r>
              <a:rPr b="0" lang="en-US" sz="1800" spc="-1" strike="noStrike">
                <a:solidFill>
                  <a:srgbClr val="ffffff"/>
                </a:solidFill>
                <a:latin typeface="Trebuchet MS"/>
              </a:rPr>
              <a:t>break 2</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	</a:t>
            </a:r>
            <a:r>
              <a:rPr b="0" lang="en-US" sz="1800" spc="-1" strike="noStrike">
                <a:solidFill>
                  <a:srgbClr val="ffffff"/>
                </a:solidFill>
                <a:latin typeface="Trebuchet MS"/>
              </a:rPr>
              <a:t>fi</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	</a:t>
            </a:r>
            <a:r>
              <a:rPr b="0" lang="en-US" sz="1800" spc="-1" strike="noStrike">
                <a:solidFill>
                  <a:srgbClr val="ffffff"/>
                </a:solidFill>
                <a:latin typeface="Trebuchet MS"/>
              </a:rPr>
              <a:t>echo “inner loop: $b”</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done</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done</a:t>
            </a:r>
            <a:endParaRPr b="0" lang="en-US" sz="1800" spc="-1" strike="noStrike">
              <a:solidFill>
                <a:srgbClr val="ffffff"/>
              </a:solidFill>
              <a:latin typeface="Trebuchet MS"/>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break and continue(cont.):</a:t>
            </a:r>
            <a:endParaRPr b="0" lang="en-US" sz="3600" spc="-1" strike="noStrike">
              <a:solidFill>
                <a:srgbClr val="ffffff"/>
              </a:solidFill>
              <a:latin typeface="Trebuchet MS"/>
            </a:endParaRPr>
          </a:p>
        </p:txBody>
      </p:sp>
      <p:sp>
        <p:nvSpPr>
          <p:cNvPr id="245" name="TextShape 2"/>
          <p:cNvSpPr txBox="1"/>
          <p:nvPr/>
        </p:nvSpPr>
        <p:spPr>
          <a:xfrm>
            <a:off x="680400" y="2336760"/>
            <a:ext cx="9613440" cy="3598920"/>
          </a:xfrm>
          <a:prstGeom prst="rect">
            <a:avLst/>
          </a:prstGeom>
          <a:noFill/>
          <a:ln>
            <a:noFill/>
          </a:ln>
        </p:spPr>
        <p:txBody>
          <a:bodyPr/>
          <a:p>
            <a:pPr marL="228600" indent="-228240" algn="just">
              <a:lnSpc>
                <a:spcPct val="90000"/>
              </a:lnSpc>
              <a:spcBef>
                <a:spcPts val="1001"/>
              </a:spcBef>
              <a:buClr>
                <a:srgbClr val="ffffff"/>
              </a:buClr>
              <a:buFont typeface="Arial"/>
              <a:buChar char="•"/>
            </a:pPr>
            <a:r>
              <a:rPr b="0" lang="en-US" sz="2400" spc="-1" strike="noStrike" u="sng">
                <a:solidFill>
                  <a:srgbClr val="ffffff"/>
                </a:solidFill>
                <a:uFillTx/>
                <a:latin typeface="Trebuchet MS"/>
              </a:rPr>
              <a:t>continue statement:</a:t>
            </a:r>
            <a:endParaRPr b="0" lang="en-US" sz="2400" spc="-1" strike="noStrike">
              <a:solidFill>
                <a:srgbClr val="ffffff"/>
              </a:solidFill>
              <a:latin typeface="Trebuchet MS"/>
            </a:endParaRPr>
          </a:p>
          <a:p>
            <a:pPr marL="228600" indent="-228240" algn="just">
              <a:lnSpc>
                <a:spcPct val="90000"/>
              </a:lnSpc>
              <a:spcBef>
                <a:spcPts val="1001"/>
              </a:spcBef>
              <a:buClr>
                <a:srgbClr val="ffffff"/>
              </a:buClr>
              <a:buFont typeface="Arial"/>
              <a:buChar char="•"/>
            </a:pPr>
            <a:r>
              <a:rPr b="0" lang="en-US" sz="2400" spc="-1" strike="noStrike">
                <a:solidFill>
                  <a:srgbClr val="ffffff"/>
                </a:solidFill>
                <a:latin typeface="Trebuchet MS"/>
              </a:rPr>
              <a:t>There are also times when you want to break the execution of the series of commands, for a certain value on the series, but do not stop the complete program. </a:t>
            </a:r>
            <a:endParaRPr b="0" lang="en-US" sz="2400" spc="-1" strike="noStrike">
              <a:solidFill>
                <a:srgbClr val="ffffff"/>
              </a:solidFill>
              <a:latin typeface="Trebuchet MS"/>
            </a:endParaRPr>
          </a:p>
          <a:p>
            <a:pPr marL="228600" indent="-228240" algn="just">
              <a:lnSpc>
                <a:spcPct val="90000"/>
              </a:lnSpc>
              <a:spcBef>
                <a:spcPts val="1001"/>
              </a:spcBef>
              <a:buClr>
                <a:srgbClr val="ffffff"/>
              </a:buClr>
              <a:buFont typeface="Arial"/>
              <a:buChar char="•"/>
            </a:pPr>
            <a:r>
              <a:rPr b="0" lang="en-US" sz="2400" spc="-1" strike="noStrike">
                <a:solidFill>
                  <a:srgbClr val="ffffff"/>
                </a:solidFill>
                <a:latin typeface="Trebuchet MS"/>
              </a:rPr>
              <a:t>In that case you may use continue to stop the execution of commands over the present value but continue with the next value in the series.</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break and continue(cont.):</a:t>
            </a:r>
            <a:endParaRPr b="0" lang="en-US" sz="3600" spc="-1" strike="noStrike">
              <a:solidFill>
                <a:srgbClr val="ffffff"/>
              </a:solidFill>
              <a:latin typeface="Trebuchet MS"/>
            </a:endParaRPr>
          </a:p>
        </p:txBody>
      </p:sp>
      <p:sp>
        <p:nvSpPr>
          <p:cNvPr id="247" name="TextShape 2"/>
          <p:cNvSpPr txBox="1"/>
          <p:nvPr/>
        </p:nvSpPr>
        <p:spPr>
          <a:xfrm>
            <a:off x="680400" y="2336760"/>
            <a:ext cx="9613440" cy="3598920"/>
          </a:xfrm>
          <a:prstGeom prst="rect">
            <a:avLst/>
          </a:prstGeom>
          <a:noFill/>
          <a:ln>
            <a:noFill/>
          </a:ln>
        </p:spPr>
        <p:txBody>
          <a:bodyPr>
            <a:normAutofit/>
          </a:bodyPr>
          <a:p>
            <a:pPr>
              <a:lnSpc>
                <a:spcPct val="90000"/>
              </a:lnSpc>
              <a:spcBef>
                <a:spcPts val="1001"/>
              </a:spcBef>
            </a:pPr>
            <a:r>
              <a:rPr b="1" lang="en-US" sz="2400" spc="-1" strike="noStrike" u="sng">
                <a:solidFill>
                  <a:srgbClr val="ffffff"/>
                </a:solidFill>
                <a:uFillTx/>
                <a:latin typeface="Trebuchet MS"/>
              </a:rPr>
              <a:t>Using continue in a bash for loop:</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for((VAR1=1; VAR1&lt;15; VAR1++))</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do</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if [ $VAR1 –gt 5 ] &amp;&amp; [ $VAR1 –lt 10 ]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then</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continue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fi</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echo “Iteration number: $VAR1”</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done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Numerical calculations:</a:t>
            </a:r>
            <a:endParaRPr b="0" lang="en-US" sz="3600" spc="-1" strike="noStrike">
              <a:solidFill>
                <a:srgbClr val="ffffff"/>
              </a:solidFill>
              <a:latin typeface="Trebuchet MS"/>
            </a:endParaRPr>
          </a:p>
        </p:txBody>
      </p:sp>
      <p:sp>
        <p:nvSpPr>
          <p:cNvPr id="249"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As mentioned before, the bash shell has no notion of the number(only strings), and as such is incapable of doing numerical calculations.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However there is a UNIX program called ‘expr’ which was designed specifically for this purpose.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works like this: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expr 2 + 4</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6</a:t>
            </a:r>
            <a:endParaRPr b="0" lang="en-US" sz="2000" spc="-1" strike="noStrike">
              <a:solidFill>
                <a:srgbClr val="ffffff"/>
              </a:solidFill>
              <a:latin typeface="Trebuchet MS"/>
            </a:endParaRPr>
          </a:p>
          <a:p>
            <a:pPr marL="457200">
              <a:lnSpc>
                <a:spcPct val="90000"/>
              </a:lnSpc>
              <a:spcBef>
                <a:spcPts val="499"/>
              </a:spcBef>
            </a:pP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$expr 2 \* 3</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 is a special(wild card) character.</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6</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a=15</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b=3</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c=`expr $a / $b`</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echo $c</a:t>
            </a:r>
            <a:endParaRPr b="0" lang="en-US" sz="2000" spc="-1" strike="noStrike">
              <a:solidFill>
                <a:srgbClr val="ffffff"/>
              </a:solidFill>
              <a:latin typeface="Trebuchet MS"/>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Which Shell</a:t>
            </a:r>
            <a:r>
              <a:rPr b="0" lang="en-US" sz="3600" spc="-1" strike="noStrike" u="sng">
                <a:solidFill>
                  <a:srgbClr val="ffae3e"/>
                </a:solidFill>
                <a:uFillTx/>
                <a:latin typeface="Trebuchet MS"/>
                <a:hlinkClick r:id="rId2"/>
              </a:rPr>
              <a:t>?</a:t>
            </a:r>
            <a:endParaRPr b="0" lang="en-US" sz="3600" spc="-1" strike="noStrike">
              <a:solidFill>
                <a:srgbClr val="ffffff"/>
              </a:solidFill>
              <a:latin typeface="Trebuchet MS"/>
            </a:endParaRPr>
          </a:p>
        </p:txBody>
      </p:sp>
      <p:sp>
        <p:nvSpPr>
          <p:cNvPr id="107"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Your Unix/Linux distro may support many shells.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1" lang="en-US" sz="2400" spc="-1" strike="noStrike">
                <a:solidFill>
                  <a:srgbClr val="ffffff"/>
                </a:solidFill>
                <a:latin typeface="Trebuchet MS"/>
              </a:rPr>
              <a:t>The Bourne Shell</a:t>
            </a:r>
            <a:endParaRPr b="0" lang="en-US" sz="24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written by Steve Bourne at AT&amp;T Bell Labs</a:t>
            </a:r>
            <a:endParaRPr b="0" lang="en-US" sz="18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The Bourne shell is the Solaris OS default shell</a:t>
            </a:r>
            <a:endParaRPr b="0" lang="en-US" sz="18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Full path of this shell binaries  is /bin/sh</a:t>
            </a:r>
            <a:endParaRPr b="0" lang="en-US" sz="18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1" lang="en-US" sz="2400" spc="-1" strike="noStrike">
                <a:solidFill>
                  <a:srgbClr val="ffffff"/>
                </a:solidFill>
                <a:latin typeface="Trebuchet MS"/>
              </a:rPr>
              <a:t>GNU Bourne-Again Shell</a:t>
            </a:r>
            <a:endParaRPr b="0" lang="en-US" sz="24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Is compatible to the Bourne shell.</a:t>
            </a:r>
            <a:endParaRPr b="0" lang="en-US" sz="18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Full path of this shell binaries  is /bin/bash</a:t>
            </a:r>
            <a:endParaRPr b="0" lang="en-US" sz="18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is the default interactive shell for users on most Linux and macOS systems.</a:t>
            </a:r>
            <a:endParaRPr b="0" lang="en-US" sz="18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1" lang="en-US" sz="2400" spc="-1" strike="noStrike">
                <a:solidFill>
                  <a:srgbClr val="ffffff"/>
                </a:solidFill>
                <a:latin typeface="Trebuchet MS"/>
              </a:rPr>
              <a:t>C Shell</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1" lang="en-US" sz="2400" spc="-1" strike="noStrike">
                <a:solidFill>
                  <a:srgbClr val="ffffff"/>
                </a:solidFill>
                <a:latin typeface="Trebuchet MS"/>
              </a:rPr>
              <a:t>Korn Shell</a:t>
            </a:r>
            <a:endParaRPr b="0" lang="en-US" sz="2400" spc="-1" strike="noStrike">
              <a:solidFill>
                <a:srgbClr val="ffffff"/>
              </a:solidFill>
              <a:latin typeface="Trebuchet MS"/>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Numerical calculations(cont.):</a:t>
            </a:r>
            <a:endParaRPr b="0" lang="en-US" sz="3600" spc="-1" strike="noStrike">
              <a:solidFill>
                <a:srgbClr val="ffffff"/>
              </a:solidFill>
              <a:latin typeface="Trebuchet MS"/>
            </a:endParaRPr>
          </a:p>
        </p:txBody>
      </p:sp>
      <p:sp>
        <p:nvSpPr>
          <p:cNvPr id="251"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With this tool, we can cause loops to repeat a certain number of times, as follows.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read count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i=1</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while [ $i –le $count ]</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do</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echo “This is loop $i of $count”</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i=`expr $i + 1`</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done</a:t>
            </a:r>
            <a:endParaRPr b="0" lang="en-US" sz="2000" spc="-1" strike="noStrike">
              <a:solidFill>
                <a:srgbClr val="ffffff"/>
              </a:solidFill>
              <a:latin typeface="Trebuchet MS"/>
            </a:endParaRPr>
          </a:p>
        </p:txBody>
      </p:sp>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‘for’ loop:</a:t>
            </a:r>
            <a:endParaRPr b="0" lang="en-US" sz="3600" spc="-1" strike="noStrike">
              <a:solidFill>
                <a:srgbClr val="ffffff"/>
              </a:solidFill>
              <a:latin typeface="Trebuchet MS"/>
            </a:endParaRPr>
          </a:p>
        </p:txBody>
      </p:sp>
      <p:sp>
        <p:nvSpPr>
          <p:cNvPr id="253"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This is the second type of loop available in the bash shell, called the for loop.</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causes a variable to be set to a given sequence of values and then executes a code block once for each value, as follows.</a:t>
            </a:r>
            <a:endParaRPr b="0" lang="en-US" sz="2400" spc="-1" strike="noStrike">
              <a:solidFill>
                <a:srgbClr val="ffffff"/>
              </a:solidFill>
              <a:latin typeface="Trebuchet MS"/>
            </a:endParaRPr>
          </a:p>
          <a:p>
            <a:pPr>
              <a:lnSpc>
                <a:spcPct val="90000"/>
              </a:lnSpc>
              <a:spcBef>
                <a:spcPts val="1001"/>
              </a:spcBef>
            </a:pPr>
            <a:r>
              <a:rPr b="0" lang="en-US" sz="2400" spc="-1" strike="noStrike" u="sng">
                <a:solidFill>
                  <a:srgbClr val="ffffff"/>
                </a:solidFill>
                <a:uFillTx/>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#!/bin/bash</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for CITY in bangalore delhi mumbai hydrabad </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“The next state is $CITY”</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done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‘for’ loop(cont.):</a:t>
            </a:r>
            <a:endParaRPr b="0" lang="en-US" sz="3600" spc="-1" strike="noStrike">
              <a:solidFill>
                <a:srgbClr val="ffffff"/>
              </a:solidFill>
              <a:latin typeface="Trebuchet MS"/>
            </a:endParaRPr>
          </a:p>
        </p:txBody>
      </p:sp>
      <p:sp>
        <p:nvSpPr>
          <p:cNvPr id="255"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for loop is often used to run through a series of file names, as follows:</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for fname in *.sh</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-s $fname ] &amp;&amp; cp $fname backups</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done</a:t>
            </a:r>
            <a:endParaRPr b="0" lang="en-US" sz="2400" spc="-1" strike="noStrike">
              <a:solidFill>
                <a:srgbClr val="ffffff"/>
              </a:solidFill>
              <a:latin typeface="Trebuchet MS"/>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The c style‘for’ loop:</a:t>
            </a:r>
            <a:endParaRPr b="0" lang="en-US" sz="3600" spc="-1" strike="noStrike">
              <a:solidFill>
                <a:srgbClr val="ffffff"/>
              </a:solidFill>
              <a:latin typeface="Trebuchet MS"/>
            </a:endParaRPr>
          </a:p>
        </p:txBody>
      </p:sp>
      <p:sp>
        <p:nvSpPr>
          <p:cNvPr id="257"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u="sng">
                <a:solidFill>
                  <a:srgbClr val="ffffff"/>
                </a:solidFill>
                <a:uFillTx/>
                <a:latin typeface="Trebuchet MS"/>
              </a:rPr>
              <a:t>Example: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for ((a=1; a&lt;4; a++))</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do</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a:t>
            </a:r>
            <a:r>
              <a:rPr b="0" lang="en-US" sz="2400" spc="-1" strike="noStrike">
                <a:solidFill>
                  <a:srgbClr val="ffffff"/>
                </a:solidFill>
                <a:latin typeface="Trebuchet MS"/>
              </a:rPr>
              <a:t>	</a:t>
            </a:r>
            <a:r>
              <a:rPr b="0" lang="en-US" sz="2400" spc="-1" strike="noStrike">
                <a:solidFill>
                  <a:srgbClr val="ffffff"/>
                </a:solidFill>
                <a:latin typeface="Trebuchet MS"/>
              </a:rPr>
              <a:t>“Outer loop: $a”</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for((b=1;b&lt;100; b++))</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do</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echo “Inner loop: $b”</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done</a:t>
            </a:r>
            <a:endParaRPr b="0" lang="en-US" sz="2400" spc="-1" strike="noStrike">
              <a:solidFill>
                <a:srgbClr val="ffffff"/>
              </a:solidFill>
              <a:latin typeface="Trebuchet MS"/>
            </a:endParaRPr>
          </a:p>
          <a:p>
            <a:pPr>
              <a:lnSpc>
                <a:spcPct val="90000"/>
              </a:lnSpc>
              <a:spcBef>
                <a:spcPts val="1001"/>
              </a:spcBef>
            </a:pPr>
            <a:r>
              <a:rPr b="0" lang="en-US" sz="2400" spc="-1" strike="noStrike">
                <a:solidFill>
                  <a:srgbClr val="ffffff"/>
                </a:solidFill>
                <a:latin typeface="Trebuchet MS"/>
              </a:rPr>
              <a:t>	</a:t>
            </a:r>
            <a:r>
              <a:rPr b="0" lang="en-US" sz="2400" spc="-1" strike="noStrike">
                <a:solidFill>
                  <a:srgbClr val="ffffff"/>
                </a:solidFill>
                <a:latin typeface="Trebuchet MS"/>
              </a:rPr>
              <a:t>	</a:t>
            </a:r>
            <a:r>
              <a:rPr b="0" lang="en-US" sz="2400" spc="-1" strike="noStrike">
                <a:solidFill>
                  <a:srgbClr val="ffffff"/>
                </a:solidFill>
                <a:latin typeface="Trebuchet MS"/>
              </a:rPr>
              <a:t>done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Chapter Exercises:</a:t>
            </a:r>
            <a:endParaRPr b="0" lang="en-US" sz="3600" spc="-1" strike="noStrike">
              <a:solidFill>
                <a:srgbClr val="ffffff"/>
              </a:solidFill>
              <a:latin typeface="Trebuchet MS"/>
            </a:endParaRPr>
          </a:p>
        </p:txBody>
      </p:sp>
      <p:sp>
        <p:nvSpPr>
          <p:cNvPr id="259"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Create a script that examines all the files in the current directory and displays a total which represents the sum of the sizes of each file that contains the word “foo”</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Modify the course project such that the main menu is redisplayed after each action, until the user types “q”</a:t>
            </a:r>
            <a:endParaRPr b="0" lang="en-US" sz="2400" spc="-1" strike="noStrike">
              <a:solidFill>
                <a:srgbClr val="ffffff"/>
              </a:solidFill>
              <a:latin typeface="Trebuchet MS"/>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Exercise solutions:</a:t>
            </a:r>
            <a:endParaRPr b="0" lang="en-US" sz="3600" spc="-1" strike="noStrike">
              <a:solidFill>
                <a:srgbClr val="ffffff"/>
              </a:solidFill>
              <a:latin typeface="Trebuchet MS"/>
            </a:endParaRPr>
          </a:p>
        </p:txBody>
      </p:sp>
      <p:sp>
        <p:nvSpPr>
          <p:cNvPr id="261" name="TextShape 2"/>
          <p:cNvSpPr txBox="1"/>
          <p:nvPr/>
        </p:nvSpPr>
        <p:spPr>
          <a:xfrm>
            <a:off x="680400" y="2336760"/>
            <a:ext cx="9613440" cy="3598920"/>
          </a:xfrm>
          <a:prstGeom prst="rect">
            <a:avLst/>
          </a:prstGeom>
          <a:noFill/>
          <a:ln>
            <a:noFill/>
          </a:ln>
        </p:spPr>
        <p:txBody>
          <a:bodyPr/>
          <a:p>
            <a:endParaRPr b="0" lang="en-US" sz="2400" spc="-1" strike="noStrike">
              <a:solidFill>
                <a:srgbClr val="ffffff"/>
              </a:solidFill>
              <a:latin typeface="Trebuchet MS"/>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Text processing:</a:t>
            </a:r>
            <a:endParaRPr b="0" lang="en-US" sz="3600" spc="-1" strike="noStrike">
              <a:solidFill>
                <a:srgbClr val="ffffff"/>
              </a:solidFill>
              <a:latin typeface="Trebuchet MS"/>
            </a:endParaRPr>
          </a:p>
        </p:txBody>
      </p:sp>
      <p:sp>
        <p:nvSpPr>
          <p:cNvPr id="263"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We will now take a step away from the shell scripting and syntax of it.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We will concentrate on some of the text processing utilities, sometimes we call them as filters.</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About filters:</a:t>
            </a:r>
            <a:endParaRPr b="0" lang="en-US" sz="3600" spc="-1" strike="noStrike">
              <a:solidFill>
                <a:srgbClr val="ffffff"/>
              </a:solidFill>
              <a:latin typeface="Trebuchet MS"/>
            </a:endParaRPr>
          </a:p>
        </p:txBody>
      </p:sp>
      <p:sp>
        <p:nvSpPr>
          <p:cNvPr id="265"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filter is a unix command line program that has the following properties: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It takes input from either standard input or from one or more files.</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It performs some processing on that data</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It produces output based upon that input.  </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example, wc is a filter, the processing it performs is counting lines, words and characters. The output it produces is the number that represent those counts</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Ex:</a:t>
            </a:r>
            <a:endParaRPr b="0" lang="en-US" sz="24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wc &lt;file_name&gt;</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wc *</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wc</a:t>
            </a:r>
            <a:endParaRPr b="0" lang="en-US" sz="1800" spc="-1" strike="noStrike">
              <a:solidFill>
                <a:srgbClr val="ffffff"/>
              </a:solidFill>
              <a:latin typeface="Trebuchet MS"/>
            </a:endParaRPr>
          </a:p>
          <a:p>
            <a:pPr marL="914400">
              <a:lnSpc>
                <a:spcPct val="90000"/>
              </a:lnSpc>
              <a:spcBef>
                <a:spcPts val="499"/>
              </a:spcBef>
            </a:pPr>
            <a:r>
              <a:rPr b="0" lang="en-US" sz="1800" spc="-1" strike="noStrike">
                <a:solidFill>
                  <a:srgbClr val="ffffff"/>
                </a:solidFill>
                <a:latin typeface="Trebuchet MS"/>
              </a:rPr>
              <a:t>	</a:t>
            </a:r>
            <a:r>
              <a:rPr b="0" lang="en-US" sz="1800" spc="-1" strike="noStrike">
                <a:solidFill>
                  <a:srgbClr val="ffffff"/>
                </a:solidFill>
                <a:latin typeface="Trebuchet MS"/>
              </a:rPr>
              <a:t>who | wc</a:t>
            </a: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a:p>
            <a:pPr>
              <a:lnSpc>
                <a:spcPct val="90000"/>
              </a:lnSpc>
              <a:spcBef>
                <a:spcPts val="1001"/>
              </a:spcBef>
            </a:pPr>
            <a:endParaRPr b="0" lang="en-US" sz="1800" spc="-1" strike="noStrike">
              <a:solidFill>
                <a:srgbClr val="ffffff"/>
              </a:solidFill>
              <a:latin typeface="Trebuchet MS"/>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About filters(cont.):</a:t>
            </a:r>
            <a:endParaRPr b="0" lang="en-US" sz="3600" spc="-1" strike="noStrike">
              <a:solidFill>
                <a:srgbClr val="ffffff"/>
              </a:solidFill>
              <a:latin typeface="Trebuchet MS"/>
            </a:endParaRPr>
          </a:p>
        </p:txBody>
      </p:sp>
      <p:sp>
        <p:nvSpPr>
          <p:cNvPr id="267"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ls, however is not a filter, because it takes no input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If a command can take the output from other command, then it’s a filter, if not then its not a filter.</a:t>
            </a:r>
            <a:endParaRPr b="0" lang="en-US" sz="2400" spc="-1" strike="noStrike">
              <a:solidFill>
                <a:srgbClr val="ffffff"/>
              </a:solidFill>
              <a:latin typeface="Trebuchet MS"/>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Common filters:</a:t>
            </a:r>
            <a:endParaRPr b="0" lang="en-US" sz="3600" spc="-1" strike="noStrike">
              <a:solidFill>
                <a:srgbClr val="ffffff"/>
              </a:solidFill>
              <a:latin typeface="Trebuchet MS"/>
            </a:endParaRPr>
          </a:p>
        </p:txBody>
      </p:sp>
      <p:sp>
        <p:nvSpPr>
          <p:cNvPr id="269"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following commands are filters that are used regularly in unix shell scripting:</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graphicFrame>
        <p:nvGraphicFramePr>
          <p:cNvPr id="270" name="Table 3"/>
          <p:cNvGraphicFramePr/>
          <p:nvPr/>
        </p:nvGraphicFramePr>
        <p:xfrm>
          <a:off x="1796400" y="3282840"/>
          <a:ext cx="8127360" cy="3336840"/>
        </p:xfrm>
        <a:graphic>
          <a:graphicData uri="http://schemas.openxmlformats.org/drawingml/2006/table">
            <a:tbl>
              <a:tblPr/>
              <a:tblGrid>
                <a:gridCol w="1749960"/>
                <a:gridCol w="6377760"/>
              </a:tblGrid>
              <a:tr h="370800">
                <a:tc>
                  <a:txBody>
                    <a:bodyPr/>
                    <a:p>
                      <a:pPr>
                        <a:lnSpc>
                          <a:spcPct val="100000"/>
                        </a:lnSpc>
                      </a:pPr>
                      <a:r>
                        <a:rPr b="1" lang="en-IN" sz="1800" spc="-1" strike="noStrike">
                          <a:solidFill>
                            <a:srgbClr val="ffffff"/>
                          </a:solidFill>
                          <a:latin typeface="Trebuchet MS"/>
                        </a:rPr>
                        <a:t>Filters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a:p>
                      <a:pPr>
                        <a:lnSpc>
                          <a:spcPct val="100000"/>
                        </a:lnSpc>
                      </a:pPr>
                      <a:r>
                        <a:rPr b="1" lang="en-IN" sz="1800" spc="-1" strike="noStrike">
                          <a:solidFill>
                            <a:srgbClr val="ffffff"/>
                          </a:solidFill>
                          <a:latin typeface="Trebuchet MS"/>
                        </a:rPr>
                        <a:t>Processing done to the input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r>
              <a:tr h="370800">
                <a:tc>
                  <a:txBody>
                    <a:bodyPr/>
                    <a:p>
                      <a:pPr>
                        <a:lnSpc>
                          <a:spcPct val="100000"/>
                        </a:lnSpc>
                      </a:pPr>
                      <a:r>
                        <a:rPr b="0" lang="en-IN" sz="1800" spc="-1" strike="noStrike">
                          <a:solidFill>
                            <a:srgbClr val="000000"/>
                          </a:solidFill>
                          <a:latin typeface="Trebuchet MS"/>
                        </a:rPr>
                        <a:t>cat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c>
                  <a:txBody>
                    <a:bodyPr/>
                    <a:p>
                      <a:pPr>
                        <a:lnSpc>
                          <a:spcPct val="100000"/>
                        </a:lnSpc>
                      </a:pPr>
                      <a:r>
                        <a:rPr b="0" lang="en-IN" sz="1800" spc="-1" strike="noStrike">
                          <a:solidFill>
                            <a:srgbClr val="000000"/>
                          </a:solidFill>
                          <a:latin typeface="Trebuchet MS"/>
                        </a:rPr>
                        <a:t>None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70800">
                <a:tc>
                  <a:txBody>
                    <a:bodyPr/>
                    <a:p>
                      <a:pPr>
                        <a:lnSpc>
                          <a:spcPct val="100000"/>
                        </a:lnSpc>
                      </a:pPr>
                      <a:r>
                        <a:rPr b="0" lang="en-IN" sz="1800" spc="-1" strike="noStrike">
                          <a:solidFill>
                            <a:srgbClr val="000000"/>
                          </a:solidFill>
                          <a:latin typeface="Trebuchet MS"/>
                        </a:rPr>
                        <a:t>more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c>
                  <a:txBody>
                    <a:bodyPr/>
                    <a:p>
                      <a:pPr>
                        <a:lnSpc>
                          <a:spcPct val="100000"/>
                        </a:lnSpc>
                      </a:pPr>
                      <a:r>
                        <a:rPr b="0" lang="en-IN" sz="1800" spc="-1" strike="noStrike">
                          <a:solidFill>
                            <a:srgbClr val="000000"/>
                          </a:solidFill>
                          <a:latin typeface="Trebuchet MS"/>
                        </a:rPr>
                        <a:t>Pagination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370800">
                <a:tc>
                  <a:txBody>
                    <a:bodyPr/>
                    <a:p>
                      <a:pPr>
                        <a:lnSpc>
                          <a:spcPct val="100000"/>
                        </a:lnSpc>
                      </a:pPr>
                      <a:r>
                        <a:rPr b="0" lang="en-IN" sz="1800" spc="-1" strike="noStrike">
                          <a:solidFill>
                            <a:srgbClr val="000000"/>
                          </a:solidFill>
                          <a:latin typeface="Trebuchet MS"/>
                        </a:rPr>
                        <a:t>grep</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c>
                  <a:txBody>
                    <a:bodyPr/>
                    <a:p>
                      <a:pPr>
                        <a:lnSpc>
                          <a:spcPct val="100000"/>
                        </a:lnSpc>
                      </a:pPr>
                      <a:r>
                        <a:rPr b="0" lang="en-IN" sz="1800" spc="-1" strike="noStrike">
                          <a:solidFill>
                            <a:srgbClr val="000000"/>
                          </a:solidFill>
                          <a:latin typeface="Trebuchet MS"/>
                        </a:rPr>
                        <a:t>Removal of lines that do not contain certain text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70800">
                <a:tc>
                  <a:txBody>
                    <a:bodyPr/>
                    <a:p>
                      <a:pPr>
                        <a:lnSpc>
                          <a:spcPct val="100000"/>
                        </a:lnSpc>
                      </a:pPr>
                      <a:r>
                        <a:rPr b="0" lang="en-IN" sz="1800" spc="-1" strike="noStrike">
                          <a:solidFill>
                            <a:srgbClr val="000000"/>
                          </a:solidFill>
                          <a:latin typeface="Trebuchet MS"/>
                        </a:rPr>
                        <a:t>sort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c>
                  <a:txBody>
                    <a:bodyPr/>
                    <a:p>
                      <a:pPr>
                        <a:lnSpc>
                          <a:spcPct val="100000"/>
                        </a:lnSpc>
                      </a:pPr>
                      <a:r>
                        <a:rPr b="0" lang="en-IN" sz="1800" spc="-1" strike="noStrike">
                          <a:solidFill>
                            <a:srgbClr val="000000"/>
                          </a:solidFill>
                          <a:latin typeface="Trebuchet MS"/>
                        </a:rPr>
                        <a:t>Sorting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370800">
                <a:tc>
                  <a:txBody>
                    <a:bodyPr/>
                    <a:p>
                      <a:pPr>
                        <a:lnSpc>
                          <a:spcPct val="100000"/>
                        </a:lnSpc>
                      </a:pPr>
                      <a:r>
                        <a:rPr b="0" lang="en-IN" sz="1800" spc="-1" strike="noStrike">
                          <a:solidFill>
                            <a:srgbClr val="000000"/>
                          </a:solidFill>
                          <a:latin typeface="Trebuchet MS"/>
                        </a:rPr>
                        <a:t>wc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c>
                  <a:txBody>
                    <a:bodyPr/>
                    <a:p>
                      <a:pPr>
                        <a:lnSpc>
                          <a:spcPct val="100000"/>
                        </a:lnSpc>
                      </a:pPr>
                      <a:r>
                        <a:rPr b="0" lang="en-IN" sz="1800" spc="-1" strike="noStrike">
                          <a:solidFill>
                            <a:srgbClr val="000000"/>
                          </a:solidFill>
                          <a:latin typeface="Trebuchet MS"/>
                        </a:rPr>
                        <a:t>Counting lines, words and characters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70800">
                <a:tc>
                  <a:txBody>
                    <a:bodyPr/>
                    <a:p>
                      <a:pPr>
                        <a:lnSpc>
                          <a:spcPct val="100000"/>
                        </a:lnSpc>
                      </a:pPr>
                      <a:r>
                        <a:rPr b="0" lang="en-IN" sz="1800" spc="-1" strike="noStrike">
                          <a:solidFill>
                            <a:srgbClr val="000000"/>
                          </a:solidFill>
                          <a:latin typeface="Trebuchet MS"/>
                        </a:rPr>
                        <a:t>tee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c>
                  <a:txBody>
                    <a:bodyPr/>
                    <a:p>
                      <a:pPr>
                        <a:lnSpc>
                          <a:spcPct val="100000"/>
                        </a:lnSpc>
                      </a:pPr>
                      <a:r>
                        <a:rPr b="0" lang="en-IN" sz="1800" spc="-1" strike="noStrike">
                          <a:solidFill>
                            <a:srgbClr val="000000"/>
                          </a:solidFill>
                          <a:latin typeface="Trebuchet MS"/>
                        </a:rPr>
                        <a:t>Duplication –write to files and screen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370800">
                <a:tc>
                  <a:txBody>
                    <a:bodyPr/>
                    <a:p>
                      <a:pPr>
                        <a:lnSpc>
                          <a:spcPct val="100000"/>
                        </a:lnSpc>
                      </a:pPr>
                      <a:r>
                        <a:rPr b="0" lang="en-IN" sz="1800" spc="-1" strike="noStrike">
                          <a:solidFill>
                            <a:srgbClr val="000000"/>
                          </a:solidFill>
                          <a:latin typeface="Trebuchet MS"/>
                        </a:rPr>
                        <a:t>sed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c>
                  <a:txBody>
                    <a:bodyPr/>
                    <a:p>
                      <a:pPr>
                        <a:lnSpc>
                          <a:spcPct val="100000"/>
                        </a:lnSpc>
                      </a:pPr>
                      <a:r>
                        <a:rPr b="0" lang="en-IN" sz="1800" spc="-1" strike="noStrike">
                          <a:solidFill>
                            <a:srgbClr val="000000"/>
                          </a:solidFill>
                          <a:latin typeface="Trebuchet MS"/>
                        </a:rPr>
                        <a:t>Basic editing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70800">
                <a:tc>
                  <a:txBody>
                    <a:bodyPr/>
                    <a:p>
                      <a:pPr>
                        <a:lnSpc>
                          <a:spcPct val="100000"/>
                        </a:lnSpc>
                      </a:pPr>
                      <a:r>
                        <a:rPr b="0" lang="en-IN" sz="1800" spc="-1" strike="noStrike">
                          <a:solidFill>
                            <a:srgbClr val="000000"/>
                          </a:solidFill>
                          <a:latin typeface="Trebuchet MS"/>
                        </a:rPr>
                        <a:t>awk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c>
                  <a:txBody>
                    <a:bodyPr/>
                    <a:p>
                      <a:pPr>
                        <a:lnSpc>
                          <a:spcPct val="100000"/>
                        </a:lnSpc>
                      </a:pPr>
                      <a:r>
                        <a:rPr b="0" lang="en-IN" sz="1800" spc="-1" strike="noStrike">
                          <a:solidFill>
                            <a:srgbClr val="000000"/>
                          </a:solidFill>
                          <a:latin typeface="Trebuchet MS"/>
                        </a:rPr>
                        <a:t>Anything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bl>
          </a:graphicData>
        </a:graphic>
      </p:graphicFrame>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ae3e"/>
                </a:solidFill>
                <a:uFillTx/>
                <a:latin typeface="Trebuchet MS"/>
                <a:hlinkClick r:id="rId1"/>
              </a:rPr>
              <a:t>What is a Shell Script</a:t>
            </a:r>
            <a:r>
              <a:rPr b="0" lang="en-US" sz="3600" spc="-1" strike="noStrike" u="sng">
                <a:solidFill>
                  <a:srgbClr val="ffae3e"/>
                </a:solidFill>
                <a:uFillTx/>
                <a:latin typeface="Trebuchet MS"/>
                <a:hlinkClick r:id="rId2"/>
              </a:rPr>
              <a:t>?</a:t>
            </a:r>
            <a:endParaRPr b="0" lang="en-US" sz="3600" spc="-1" strike="noStrike">
              <a:solidFill>
                <a:srgbClr val="ffffff"/>
              </a:solidFill>
              <a:latin typeface="Trebuchet MS"/>
            </a:endParaRPr>
          </a:p>
        </p:txBody>
      </p:sp>
      <p:sp>
        <p:nvSpPr>
          <p:cNvPr id="109" name="TextShape 2"/>
          <p:cNvSpPr txBox="1"/>
          <p:nvPr/>
        </p:nvSpPr>
        <p:spPr>
          <a:xfrm>
            <a:off x="680400" y="2336760"/>
            <a:ext cx="9613440" cy="3598920"/>
          </a:xfrm>
          <a:prstGeom prst="rect">
            <a:avLst/>
          </a:prstGeom>
          <a:noFill/>
          <a:ln>
            <a:noFill/>
          </a:ln>
        </p:spPr>
        <p:txBody>
          <a:bodyPr/>
          <a:p>
            <a:pPr marL="228600" indent="-228240" algn="just">
              <a:lnSpc>
                <a:spcPct val="90000"/>
              </a:lnSpc>
              <a:spcBef>
                <a:spcPts val="1001"/>
              </a:spcBef>
              <a:buClr>
                <a:srgbClr val="ffffff"/>
              </a:buClr>
              <a:buFont typeface="Arial"/>
              <a:buChar char="•"/>
            </a:pPr>
            <a:r>
              <a:rPr b="0" lang="en-US" sz="2400" spc="-1" strike="noStrike">
                <a:solidFill>
                  <a:srgbClr val="ffffff"/>
                </a:solidFill>
                <a:latin typeface="Trebuchet MS"/>
              </a:rPr>
              <a:t>A shell script is program composed of a series of operating system commands that are executed by the command-line interpreter or the shell in sequence. It is called a shell script because the individual commands are combined to form a "script" that the shell follows and executes</a:t>
            </a:r>
            <a:endParaRPr b="0" lang="en-US" sz="2400" spc="-1" strike="noStrike">
              <a:solidFill>
                <a:srgbClr val="ffffff"/>
              </a:solidFill>
              <a:latin typeface="Trebuchet MS"/>
            </a:endParaRPr>
          </a:p>
          <a:p>
            <a:pPr marL="228600" indent="-228240" algn="just">
              <a:lnSpc>
                <a:spcPct val="90000"/>
              </a:lnSpc>
              <a:spcBef>
                <a:spcPts val="1001"/>
              </a:spcBef>
              <a:buClr>
                <a:srgbClr val="ffffff"/>
              </a:buClr>
              <a:buFont typeface="Arial"/>
              <a:buChar char="•"/>
            </a:pPr>
            <a:r>
              <a:rPr b="0" lang="en-US" sz="2400" spc="-1" strike="noStrike">
                <a:solidFill>
                  <a:srgbClr val="ffffff"/>
                </a:solidFill>
                <a:latin typeface="Trebuchet MS"/>
              </a:rPr>
              <a:t>A shell script is useful for repetitive tasks that would become time consuming if manually typed in then executed one at a time.</a:t>
            </a:r>
            <a:endParaRPr b="0" lang="en-US" sz="2400" spc="-1" strike="noStrike">
              <a:solidFill>
                <a:srgbClr val="ffffff"/>
              </a:solidFill>
              <a:latin typeface="Trebuchet MS"/>
            </a:endParaRPr>
          </a:p>
        </p:txBody>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grep utility:</a:t>
            </a:r>
            <a:endParaRPr b="0" lang="en-US" sz="3600" spc="-1" strike="noStrike">
              <a:solidFill>
                <a:srgbClr val="ffffff"/>
              </a:solidFill>
              <a:latin typeface="Trebuchet MS"/>
            </a:endParaRPr>
          </a:p>
        </p:txBody>
      </p:sp>
      <p:sp>
        <p:nvSpPr>
          <p:cNvPr id="272"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grep, in its simplest form, is a program that displays lines of text from its input that contain a certain pattern.</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removes or filters out lines of text from its input that do not contain the pattern(grep is thus a filter in every sense of the word)</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Its usage is as follows: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grep pattern &lt;file_name&gt;</a:t>
            </a:r>
            <a:endParaRPr b="0" lang="en-US" sz="2000" spc="-1" strike="noStrike">
              <a:solidFill>
                <a:srgbClr val="ffffff"/>
              </a:solidFill>
              <a:latin typeface="Trebuchet MS"/>
            </a:endParaRPr>
          </a:p>
          <a:p>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Ex:</a:t>
            </a:r>
            <a:endParaRPr b="0" lang="en-US" sz="20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grep Hitler *.txt</a:t>
            </a:r>
            <a:endParaRPr b="0" lang="en-US" sz="1800" spc="-1" strike="noStrike">
              <a:solidFill>
                <a:srgbClr val="ffffff"/>
              </a:solidFill>
              <a:latin typeface="Trebuchet MS"/>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Regular expressions:</a:t>
            </a:r>
            <a:endParaRPr b="0" lang="en-US" sz="3600" spc="-1" strike="noStrike">
              <a:solidFill>
                <a:srgbClr val="ffffff"/>
              </a:solidFill>
              <a:latin typeface="Trebuchet MS"/>
            </a:endParaRPr>
          </a:p>
        </p:txBody>
      </p:sp>
      <p:sp>
        <p:nvSpPr>
          <p:cNvPr id="274"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grep stands for “global regular expression parser” </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grep is not the only program that uses the regular expressions, many other programs can also use it extensively.</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“regular expression” is a term used to describe a set of special text matching patterns, for example:</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^abc matches any line of text that begins with abc</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abc$ matches any line of text that ends with abc</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 matches a blank line.</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 matches any sequence of zero or more a’s(ex: grep ca*t)</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 matches any sequence of one or more a’s</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c[auo]t matches cat, cut and cot.</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c[au]*t matches cat, cut, cauaut, caaaat…..</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c.t matches a ‘c’, followed by any one character or symbol or anything, followed by a ‘t’.</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C.*t matches a ‘c’, followed by any character or symbol or anything of any number, followed by a ‘t’.</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X[a-zA-Z0-9]*X matches any sequence (even zero-length) of letters or digits surrounded by a pair of X’s</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Regular expressions(cont.):</a:t>
            </a:r>
            <a:endParaRPr b="0" lang="en-US" sz="3600" spc="-1" strike="noStrike">
              <a:solidFill>
                <a:srgbClr val="ffffff"/>
              </a:solidFill>
              <a:latin typeface="Trebuchet MS"/>
            </a:endParaRPr>
          </a:p>
        </p:txBody>
      </p:sp>
      <p:sp>
        <p:nvSpPr>
          <p:cNvPr id="276"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Many programs use regular expressions, including</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Grep</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Sed</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Awk</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Vi and ed/ex</a:t>
            </a:r>
            <a:endParaRPr b="0" lang="en-US" sz="2000" spc="-1" strike="noStrike">
              <a:solidFill>
                <a:srgbClr val="ffffff"/>
              </a:solidFill>
              <a:latin typeface="Trebuchet MS"/>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sort:</a:t>
            </a:r>
            <a:endParaRPr b="0" lang="en-US" sz="3600" spc="-1" strike="noStrike">
              <a:solidFill>
                <a:srgbClr val="ffffff"/>
              </a:solidFill>
              <a:latin typeface="Trebuchet MS"/>
            </a:endParaRPr>
          </a:p>
        </p:txBody>
      </p:sp>
      <p:sp>
        <p:nvSpPr>
          <p:cNvPr id="278"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t>
            </a:r>
            <a:r>
              <a:rPr b="0" lang="en-US" sz="2400" spc="-1" strike="noStrike">
                <a:solidFill>
                  <a:srgbClr val="ffffff"/>
                </a:solidFill>
                <a:latin typeface="Trebuchet MS"/>
              </a:rPr>
              <a:t>sort’ is a simple filter whose processing consists of sorting lines of text from its input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For Example: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sort file_name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Or</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who | sort</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Note: many newbies in shell programming make the following mistake: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sort file1 &gt; file1</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sort(cont.):</a:t>
            </a:r>
            <a:endParaRPr b="0" lang="en-US" sz="3600" spc="-1" strike="noStrike">
              <a:solidFill>
                <a:srgbClr val="ffffff"/>
              </a:solidFill>
              <a:latin typeface="Trebuchet MS"/>
            </a:endParaRPr>
          </a:p>
        </p:txBody>
      </p:sp>
      <p:sp>
        <p:nvSpPr>
          <p:cNvPr id="280"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If you do the above you are going to loose all the data present inside the file.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But the correct technique to do that is as follows.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sort file1 &gt; file2</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mv file2 file1</a:t>
            </a:r>
            <a:endParaRPr b="0" lang="en-US" sz="2000" spc="-1" strike="noStrike">
              <a:solidFill>
                <a:srgbClr val="ffffff"/>
              </a:solidFill>
              <a:latin typeface="Trebuchet MS"/>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sed:</a:t>
            </a:r>
            <a:endParaRPr b="0" lang="en-US" sz="3600" spc="-1" strike="noStrike">
              <a:solidFill>
                <a:srgbClr val="ffffff"/>
              </a:solidFill>
              <a:latin typeface="Trebuchet MS"/>
            </a:endParaRPr>
          </a:p>
        </p:txBody>
      </p:sp>
      <p:sp>
        <p:nvSpPr>
          <p:cNvPr id="282"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sed(stream editor) is a program for performing basic editing tasks on the output of another program or on a file(similarly to the sort, the file itself is not changed.)</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most basic form of sed is as follows:</a:t>
            </a:r>
            <a:endParaRPr b="0" lang="en-US" sz="2400" spc="-1" strike="noStrike">
              <a:solidFill>
                <a:srgbClr val="ffffff"/>
              </a:solidFill>
              <a:latin typeface="Trebuchet MS"/>
            </a:endParaRPr>
          </a:p>
          <a:p>
            <a:pPr lvl="2" marL="685800" indent="-228240">
              <a:lnSpc>
                <a:spcPct val="90000"/>
              </a:lnSpc>
              <a:spcBef>
                <a:spcPts val="1001"/>
              </a:spcBef>
              <a:buClr>
                <a:srgbClr val="ffffff"/>
              </a:buClr>
              <a:buFont typeface="Arial"/>
              <a:buChar char="•"/>
            </a:pPr>
            <a:r>
              <a:rPr b="0" lang="en-US" sz="1800" spc="-1" strike="noStrike">
                <a:solidFill>
                  <a:srgbClr val="ffffff"/>
                </a:solidFill>
                <a:latin typeface="Trebuchet MS"/>
              </a:rPr>
              <a:t>sed  action [files]</a:t>
            </a:r>
            <a:endParaRPr b="0" lang="en-US" sz="18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Sed can perform several actions at a time, as follows: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sed –e action1 –e action2 [files]</a:t>
            </a:r>
            <a:endParaRPr b="0" lang="en-US" sz="20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sed –f scriptfile [files]</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Actions specified on the command line are almost always enclosed in single quotes to prevent shell interpretation of special characters.</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marL="457200">
              <a:lnSpc>
                <a:spcPct val="90000"/>
              </a:lnSpc>
              <a:spcBef>
                <a:spcPts val="499"/>
              </a:spcBef>
            </a:pPr>
            <a:endParaRPr b="0" lang="en-US" sz="2400" spc="-1" strike="noStrike">
              <a:solidFill>
                <a:srgbClr val="ffffff"/>
              </a:solidFill>
              <a:latin typeface="Trebuchet MS"/>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sed(cont.):</a:t>
            </a:r>
            <a:endParaRPr b="0" lang="en-US" sz="3600" spc="-1" strike="noStrike">
              <a:solidFill>
                <a:srgbClr val="ffffff"/>
              </a:solidFill>
              <a:latin typeface="Trebuchet MS"/>
            </a:endParaRPr>
          </a:p>
        </p:txBody>
      </p:sp>
      <p:sp>
        <p:nvSpPr>
          <p:cNvPr id="284"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 most common action is the text substation(using regular expressions, if necessary)</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s/green/blue # changes the first occurrence of green on each line to blue.</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s/green/blue/g # changes all occurrence of green on each line to blue.</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 range of line numbers can be specified to restrict these actions: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1,10 s/green/blue</a:t>
            </a:r>
            <a:r>
              <a:rPr b="0" lang="en-US" sz="2000" spc="-1" strike="noStrike">
                <a:solidFill>
                  <a:srgbClr val="ffffff"/>
                </a:solidFill>
                <a:latin typeface="Trebuchet MS"/>
              </a:rPr>
              <a:t>	</a:t>
            </a:r>
            <a:r>
              <a:rPr b="0" lang="en-US" sz="2000" spc="-1" strike="noStrike">
                <a:solidFill>
                  <a:srgbClr val="ffffff"/>
                </a:solidFill>
                <a:latin typeface="Trebuchet MS"/>
              </a:rPr>
              <a:t>or </a:t>
            </a:r>
            <a:r>
              <a:rPr b="0" lang="en-US" sz="2000" spc="-1" strike="noStrike">
                <a:solidFill>
                  <a:srgbClr val="ffffff"/>
                </a:solidFill>
                <a:latin typeface="Trebuchet MS"/>
              </a:rPr>
              <a:t>	</a:t>
            </a:r>
            <a:r>
              <a:rPr b="0" lang="en-US" sz="2000" spc="-1" strike="noStrike">
                <a:solidFill>
                  <a:srgbClr val="ffffff"/>
                </a:solidFill>
                <a:latin typeface="Trebuchet MS"/>
              </a:rPr>
              <a:t>40,$ s/green/blue</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Note that the $ refers to the last line in the file.</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Another common action is deleting the lines: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11,20d</a:t>
            </a:r>
            <a:r>
              <a:rPr b="0" lang="en-US" sz="2000" spc="-1" strike="noStrike">
                <a:solidFill>
                  <a:srgbClr val="ffffff"/>
                </a:solidFill>
                <a:latin typeface="Trebuchet MS"/>
              </a:rPr>
              <a:t>	</a:t>
            </a:r>
            <a:r>
              <a:rPr b="0" lang="en-US" sz="2000" spc="-1" strike="noStrike">
                <a:solidFill>
                  <a:srgbClr val="ffffff"/>
                </a:solidFill>
                <a:latin typeface="Trebuchet MS"/>
              </a:rPr>
              <a:t>#delete the lines from 11 to 20</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/bat/d # deletes the lines which contain ‘bat’ in them</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is also possible to delete all lines except for lines that match certain criteria:</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3,$!d </a:t>
            </a:r>
            <a:endParaRPr b="0" lang="en-US" sz="20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/bat/!d</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Note that the above example is similar to the grep’s action</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There are many other actions and options available in sed- have a look at the man page.</a:t>
            </a: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a:p>
            <a:pPr>
              <a:lnSpc>
                <a:spcPct val="90000"/>
              </a:lnSpc>
              <a:spcBef>
                <a:spcPts val="1001"/>
              </a:spcBef>
            </a:pPr>
            <a:endParaRPr b="0" lang="en-US" sz="2400" spc="-1" strike="noStrike">
              <a:solidFill>
                <a:srgbClr val="ffffff"/>
              </a:solidFill>
              <a:latin typeface="Trebuchet MS"/>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awk:</a:t>
            </a:r>
            <a:endParaRPr b="0" lang="en-US" sz="3600" spc="-1" strike="noStrike">
              <a:solidFill>
                <a:srgbClr val="ffffff"/>
              </a:solidFill>
              <a:latin typeface="Trebuchet MS"/>
            </a:endParaRPr>
          </a:p>
        </p:txBody>
      </p:sp>
      <p:sp>
        <p:nvSpPr>
          <p:cNvPr id="286"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awk(stands for Aho, Weinberger and Kerningham – its creators) is a text processing tool and programming language. It is capable of doing almost all processing's on text.</a:t>
            </a:r>
            <a:endParaRPr b="0" lang="en-US" sz="24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As with sed, its simplest usage is as follows: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awk action [files]</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Where action is a sequence of statements enclosed in { },each separated by a ; for Example: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who | awk ‘{print $1, “is on terminal”,$2}’</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awk(cont.):</a:t>
            </a:r>
            <a:endParaRPr b="0" lang="en-US" sz="3600" spc="-1" strike="noStrike">
              <a:solidFill>
                <a:srgbClr val="ffffff"/>
              </a:solidFill>
              <a:latin typeface="Trebuchet MS"/>
            </a:endParaRPr>
          </a:p>
        </p:txBody>
      </p:sp>
      <p:sp>
        <p:nvSpPr>
          <p:cNvPr id="288"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With –F option, it is possible to specify the characters used to separate tokens, for example: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	</a:t>
            </a:r>
            <a:r>
              <a:rPr b="0" lang="en-US" sz="2000" spc="-1" strike="noStrike">
                <a:solidFill>
                  <a:srgbClr val="ffffff"/>
                </a:solidFill>
                <a:latin typeface="Trebuchet MS"/>
              </a:rPr>
              <a:t>awk –F : ‘{pring $1, “home:”, $6}’ /etc/passwd</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680400" y="753120"/>
            <a:ext cx="9613440" cy="1080720"/>
          </a:xfrm>
          <a:prstGeom prst="rect">
            <a:avLst/>
          </a:prstGeom>
          <a:noFill/>
          <a:ln>
            <a:noFill/>
          </a:ln>
        </p:spPr>
        <p:txBody>
          <a:bodyPr anchor="ctr"/>
          <a:p>
            <a:pPr>
              <a:lnSpc>
                <a:spcPct val="90000"/>
              </a:lnSpc>
            </a:pPr>
            <a:r>
              <a:rPr b="0" lang="en-US" sz="3600" spc="-1" strike="noStrike" u="sng">
                <a:solidFill>
                  <a:srgbClr val="ffffff"/>
                </a:solidFill>
                <a:uFillTx/>
                <a:latin typeface="Trebuchet MS"/>
              </a:rPr>
              <a:t>awk(cont.):</a:t>
            </a:r>
            <a:endParaRPr b="0" lang="en-US" sz="3600" spc="-1" strike="noStrike">
              <a:solidFill>
                <a:srgbClr val="ffffff"/>
              </a:solidFill>
              <a:latin typeface="Trebuchet MS"/>
            </a:endParaRPr>
          </a:p>
        </p:txBody>
      </p:sp>
      <p:sp>
        <p:nvSpPr>
          <p:cNvPr id="290" name="TextShape 2"/>
          <p:cNvSpPr txBox="1"/>
          <p:nvPr/>
        </p:nvSpPr>
        <p:spPr>
          <a:xfrm>
            <a:off x="680400" y="2336760"/>
            <a:ext cx="9613440" cy="3598920"/>
          </a:xfrm>
          <a:prstGeom prst="rect">
            <a:avLst/>
          </a:prstGeom>
          <a:noFill/>
          <a:ln>
            <a:noFill/>
          </a:ln>
        </p:spPr>
        <p:txBody>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is possible to perform different actions on lines that match certain (regular expressions) patterns:</a:t>
            </a:r>
            <a:endParaRPr b="0" lang="en-US" sz="2400" spc="-1" strike="noStrike">
              <a:solidFill>
                <a:srgbClr val="ffffff"/>
              </a:solidFill>
              <a:latin typeface="Trebuchet MS"/>
            </a:endParaRPr>
          </a:p>
          <a:p>
            <a:pPr marL="457200">
              <a:lnSpc>
                <a:spcPct val="90000"/>
              </a:lnSpc>
              <a:spcBef>
                <a:spcPts val="1001"/>
              </a:spcBef>
            </a:pPr>
            <a:r>
              <a:rPr b="0" lang="en-US" sz="1800" spc="-1" strike="noStrike">
                <a:solidFill>
                  <a:srgbClr val="ffffff"/>
                </a:solidFill>
                <a:latin typeface="Trebuchet MS"/>
              </a:rPr>
              <a:t>	</a:t>
            </a:r>
            <a:r>
              <a:rPr b="0" lang="en-US" sz="1800" spc="-1" strike="noStrike">
                <a:solidFill>
                  <a:srgbClr val="ffffff"/>
                </a:solidFill>
                <a:latin typeface="Trebuchet MS"/>
              </a:rPr>
              <a:t>awk –F :  ‘/bash/ {print $1}’ /etc/passwd</a:t>
            </a:r>
            <a:endParaRPr b="0" lang="en-US" sz="18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It is possible to perform arithmetic on variables within awk, for example:</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awk ‘{print $1, ($3+$4)/$5}’ filename</a:t>
            </a:r>
            <a:endParaRPr b="0" lang="en-US" sz="20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Complex sets of actions may be put inside a separate script file and executed thus:</a:t>
            </a:r>
            <a:endParaRPr b="0" lang="en-US" sz="2400" spc="-1" strike="noStrike">
              <a:solidFill>
                <a:srgbClr val="ffffff"/>
              </a:solidFill>
              <a:latin typeface="Trebuchet MS"/>
            </a:endParaRPr>
          </a:p>
          <a:p>
            <a:pPr marL="457200">
              <a:lnSpc>
                <a:spcPct val="90000"/>
              </a:lnSpc>
              <a:spcBef>
                <a:spcPts val="499"/>
              </a:spcBef>
            </a:pPr>
            <a:r>
              <a:rPr b="0" lang="en-US" sz="2000" spc="-1" strike="noStrike">
                <a:solidFill>
                  <a:srgbClr val="ffffff"/>
                </a:solidFill>
                <a:latin typeface="Trebuchet MS"/>
              </a:rPr>
              <a:t>	</a:t>
            </a:r>
            <a:r>
              <a:rPr b="0" lang="en-US" sz="2000" spc="-1" strike="noStrike">
                <a:solidFill>
                  <a:srgbClr val="ffffff"/>
                </a:solidFill>
                <a:latin typeface="Trebuchet MS"/>
              </a:rPr>
              <a:t>awk –f scriptfile inputfile</a:t>
            </a: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a:lnSpc>
                <a:spcPct val="90000"/>
              </a:lnSpc>
              <a:spcBef>
                <a:spcPts val="1001"/>
              </a:spcBef>
            </a:pPr>
            <a:endParaRPr b="0" lang="en-US" sz="2000" spc="-1" strike="noStrike">
              <a:solidFill>
                <a:srgbClr val="ffffff"/>
              </a:solidFill>
              <a:latin typeface="Trebuchet MS"/>
            </a:endParaRPr>
          </a:p>
          <a:p>
            <a:pPr marL="457200">
              <a:lnSpc>
                <a:spcPct val="90000"/>
              </a:lnSpc>
              <a:spcBef>
                <a:spcPts val="499"/>
              </a:spcBef>
            </a:pPr>
            <a:endParaRPr b="0" lang="en-US" sz="2000" spc="-1" strike="noStrike">
              <a:solidFill>
                <a:srgbClr val="ffffff"/>
              </a:solidFill>
              <a:latin typeface="Trebuchet MS"/>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TM04033917[[fn=Berlin]]</Template>
  <TotalTime>8334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2018-09-08T06:55:52Z</dcterms:created>
  <dc:creator>Windows User</dc:creator>
  <dc:description/>
  <dc:language>en-IN</dc:language>
  <cp:lastModifiedBy/>
  <dcterms:modified xsi:type="dcterms:W3CDTF">2019-03-15T11:43:54Z</dcterms:modified>
  <cp:revision>349</cp:revision>
  <dc:subject/>
  <dc:title>UNIX Advanced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131</vt:i4>
  </property>
</Properties>
</file>