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BM Plex Sans" charset="1" panose="020B0503050203000203"/>
      <p:regular r:id="rId18"/>
    </p:embeddedFont>
    <p:embeddedFont>
      <p:font typeface="IBM Plex Sans Bold" charset="1" panose="020B0803050203000203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  <p:embeddedFont>
      <p:font typeface="Montserrat Light" charset="1" panose="000004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33.png" Type="http://schemas.openxmlformats.org/officeDocument/2006/relationships/image"/><Relationship Id="rId4" Target="https://github.com/Pradipta-Sundar-Sahoo/SARCATHON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https://github.com/Pradipta-Sundar-Sahoo/SARCATHON" TargetMode="External" Type="http://schemas.openxmlformats.org/officeDocument/2006/relationships/hyperlink"/><Relationship Id="rId6" Target="https://github.com/Pradipta-Sundar-Sahoo/SARCATHON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slide8.xml" Type="http://schemas.openxmlformats.org/officeDocument/2006/relationships/slide"/><Relationship Id="rId2" Target="slide3.xml" Type="http://schemas.openxmlformats.org/officeDocument/2006/relationships/slide"/><Relationship Id="rId3" Target="slide4.xml" Type="http://schemas.openxmlformats.org/officeDocument/2006/relationships/slide"/><Relationship Id="rId4" Target="slide10.xml" Type="http://schemas.openxmlformats.org/officeDocument/2006/relationships/slide"/><Relationship Id="rId5" Target="slide11.xml" Type="http://schemas.openxmlformats.org/officeDocument/2006/relationships/slide"/><Relationship Id="rId6" Target="slide5.xml" Type="http://schemas.openxmlformats.org/officeDocument/2006/relationships/slide"/><Relationship Id="rId7" Target="slide7.xml" Type="http://schemas.openxmlformats.org/officeDocument/2006/relationships/slide"/><Relationship Id="rId8" Target="slide9.xml" Type="http://schemas.openxmlformats.org/officeDocument/2006/relationships/slide"/><Relationship Id="rId9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3.jpe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slide2.xml" Type="http://schemas.openxmlformats.org/officeDocument/2006/relationships/slid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2" Target="slide2.xml" Type="http://schemas.openxmlformats.org/officeDocument/2006/relationships/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3.jpeg" Type="http://schemas.openxmlformats.org/officeDocument/2006/relationships/image"/><Relationship Id="rId6" Target="../media/image17.jpeg" Type="http://schemas.openxmlformats.org/officeDocument/2006/relationships/image"/><Relationship Id="rId7" Target="../media/image18.png" Type="http://schemas.openxmlformats.org/officeDocument/2006/relationships/image"/><Relationship Id="rId8" Target="../media/image19.jpe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http://ec2-54-159-96-209.compute-1.amazonaws.com:8501" TargetMode="External" Type="http://schemas.openxmlformats.org/officeDocument/2006/relationships/hyperlink"/><Relationship Id="rId4" Target="https://github.com/Pradipta-Sundar-Sahoo/SARCATHON" TargetMode="External" Type="http://schemas.openxmlformats.org/officeDocument/2006/relationships/hyperlink"/><Relationship Id="rId5" Target="../media/image3.jpeg" Type="http://schemas.openxmlformats.org/officeDocument/2006/relationships/image"/><Relationship Id="rId6" Target="https://drive.google.com/file/d/19Ddw34V02Veqb5rx8bg4jm1ADUXlxQC6/view?usp=drive_link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.jpe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731254" y="9625463"/>
            <a:ext cx="29910589" cy="747765"/>
          </a:xfrm>
          <a:custGeom>
            <a:avLst/>
            <a:gdLst/>
            <a:ahLst/>
            <a:cxnLst/>
            <a:rect r="r" b="b" t="t" l="l"/>
            <a:pathLst>
              <a:path h="747765" w="29910589">
                <a:moveTo>
                  <a:pt x="0" y="0"/>
                </a:moveTo>
                <a:lnTo>
                  <a:pt x="29910589" y="0"/>
                </a:lnTo>
                <a:lnTo>
                  <a:pt x="29910589" y="747764"/>
                </a:lnTo>
                <a:lnTo>
                  <a:pt x="0" y="747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29261" y="778198"/>
            <a:ext cx="4993224" cy="2496612"/>
          </a:xfrm>
          <a:custGeom>
            <a:avLst/>
            <a:gdLst/>
            <a:ahLst/>
            <a:cxnLst/>
            <a:rect r="r" b="b" t="t" l="l"/>
            <a:pathLst>
              <a:path h="2496612" w="4993224">
                <a:moveTo>
                  <a:pt x="0" y="0"/>
                </a:moveTo>
                <a:lnTo>
                  <a:pt x="4993224" y="0"/>
                </a:lnTo>
                <a:lnTo>
                  <a:pt x="4993224" y="2496613"/>
                </a:lnTo>
                <a:lnTo>
                  <a:pt x="0" y="24966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89774" y="464346"/>
            <a:ext cx="3124317" cy="3124317"/>
          </a:xfrm>
          <a:custGeom>
            <a:avLst/>
            <a:gdLst/>
            <a:ahLst/>
            <a:cxnLst/>
            <a:rect r="r" b="b" t="t" l="l"/>
            <a:pathLst>
              <a:path h="3124317" w="3124317">
                <a:moveTo>
                  <a:pt x="0" y="0"/>
                </a:moveTo>
                <a:lnTo>
                  <a:pt x="3124316" y="0"/>
                </a:lnTo>
                <a:lnTo>
                  <a:pt x="3124316" y="3124317"/>
                </a:lnTo>
                <a:lnTo>
                  <a:pt x="0" y="31243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183557" y="3693911"/>
            <a:ext cx="11920887" cy="2899179"/>
            <a:chOff x="0" y="0"/>
            <a:chExt cx="15894516" cy="386557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029065"/>
              <a:ext cx="15894516" cy="836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Pan-IIT Competition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38092"/>
              <a:ext cx="15894516" cy="2400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7"/>
                </a:lnSpc>
              </a:pPr>
              <a:r>
                <a:rPr lang="en-US" sz="13027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SARCATHON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734244" y="8454003"/>
            <a:ext cx="6408089" cy="97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500"/>
              </a:lnSpc>
            </a:pP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Pradipta Sundar Sahoo</a:t>
            </a:r>
          </a:p>
          <a:p>
            <a:pPr algn="just" marL="0" indent="0" lvl="0">
              <a:lnSpc>
                <a:spcPts val="2500"/>
              </a:lnSpc>
            </a:pP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Indian Institute of Technology (IIT) Roorkee</a:t>
            </a:r>
          </a:p>
          <a:p>
            <a:pPr algn="just">
              <a:lnSpc>
                <a:spcPts val="2500"/>
              </a:lnSpc>
            </a:pP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pradipta_ss@ch.iitr.ac.in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83557" y="6939222"/>
            <a:ext cx="1192088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Project: Smart FAQ Module for SARAS AI Institute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774301"/>
            <a:ext cx="3134142" cy="483999"/>
            <a:chOff x="0" y="0"/>
            <a:chExt cx="4178856" cy="645332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178856" cy="645332"/>
            </a:xfrm>
            <a:prstGeom prst="rect">
              <a:avLst/>
            </a:prstGeom>
            <a:solidFill>
              <a:srgbClr val="9600F2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91683" y="126018"/>
              <a:ext cx="3716088" cy="36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b="true" sz="170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  <a:hlinkClick r:id="rId2" action="ppaction://hlinksldjump"/>
                </a:rPr>
                <a:t>BACK TO AGENDA PAGE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363304" y="277891"/>
            <a:ext cx="7258312" cy="9731218"/>
          </a:xfrm>
          <a:custGeom>
            <a:avLst/>
            <a:gdLst/>
            <a:ahLst/>
            <a:cxnLst/>
            <a:rect r="r" b="b" t="t" l="l"/>
            <a:pathLst>
              <a:path h="9731218" w="7258312">
                <a:moveTo>
                  <a:pt x="0" y="0"/>
                </a:moveTo>
                <a:lnTo>
                  <a:pt x="7258313" y="0"/>
                </a:lnTo>
                <a:lnTo>
                  <a:pt x="7258313" y="9731218"/>
                </a:lnTo>
                <a:lnTo>
                  <a:pt x="0" y="97312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343563"/>
            <a:ext cx="6934201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Setup</a:t>
            </a:r>
          </a:p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Instructions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0664" y="6319918"/>
            <a:ext cx="653027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800" u="sng">
                <a:solidFill>
                  <a:srgbClr val="004AAD"/>
                </a:solidFill>
                <a:latin typeface="IBM Plex Sans"/>
                <a:ea typeface="IBM Plex Sans"/>
                <a:cs typeface="IBM Plex Sans"/>
                <a:sym typeface="IBM Plex Sans"/>
                <a:hlinkClick r:id="rId4" tooltip="https://github.com/Pradipta-Sundar-Sahoo/SARCATHON"/>
              </a:rPr>
              <a:t>Github Repo Link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774301"/>
            <a:ext cx="3134142" cy="483999"/>
            <a:chOff x="0" y="0"/>
            <a:chExt cx="4178856" cy="645332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178856" cy="645332"/>
            </a:xfrm>
            <a:prstGeom prst="rect">
              <a:avLst/>
            </a:prstGeom>
            <a:solidFill>
              <a:srgbClr val="9600F2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91683" y="126018"/>
              <a:ext cx="3716088" cy="36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b="true" sz="170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  <a:hlinkClick r:id="rId2" action="ppaction://hlinksldjump"/>
                </a:rPr>
                <a:t>BACK TO AGENDA PAGE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629942" y="544746"/>
            <a:ext cx="10376079" cy="4011570"/>
          </a:xfrm>
          <a:custGeom>
            <a:avLst/>
            <a:gdLst/>
            <a:ahLst/>
            <a:cxnLst/>
            <a:rect r="r" b="b" t="t" l="l"/>
            <a:pathLst>
              <a:path h="4011570" w="10376079">
                <a:moveTo>
                  <a:pt x="0" y="0"/>
                </a:moveTo>
                <a:lnTo>
                  <a:pt x="10376079" y="0"/>
                </a:lnTo>
                <a:lnTo>
                  <a:pt x="10376079" y="4011569"/>
                </a:lnTo>
                <a:lnTo>
                  <a:pt x="0" y="40115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57697" y="5143500"/>
            <a:ext cx="10348325" cy="4794139"/>
          </a:xfrm>
          <a:custGeom>
            <a:avLst/>
            <a:gdLst/>
            <a:ahLst/>
            <a:cxnLst/>
            <a:rect r="r" b="b" t="t" l="l"/>
            <a:pathLst>
              <a:path h="4794139" w="10348325">
                <a:moveTo>
                  <a:pt x="0" y="0"/>
                </a:moveTo>
                <a:lnTo>
                  <a:pt x="10348324" y="0"/>
                </a:lnTo>
                <a:lnTo>
                  <a:pt x="10348324" y="4794139"/>
                </a:lnTo>
                <a:lnTo>
                  <a:pt x="0" y="47941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3778" y="796661"/>
            <a:ext cx="693420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5742" y="2311136"/>
            <a:ext cx="653027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800" u="sng">
                <a:solidFill>
                  <a:srgbClr val="004AAD"/>
                </a:solidFill>
                <a:latin typeface="IBM Plex Sans"/>
                <a:ea typeface="IBM Plex Sans"/>
                <a:cs typeface="IBM Plex Sans"/>
                <a:sym typeface="IBM Plex Sans"/>
                <a:hlinkClick r:id="rId5" tooltip="https://github.com/Pradipta-Sundar-Sahoo/SARCATHON"/>
              </a:rPr>
              <a:t>Github Repo Link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3778" y="5387711"/>
            <a:ext cx="693420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File </a:t>
            </a: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Structure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5742" y="6836753"/>
            <a:ext cx="653027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800" u="sng">
                <a:solidFill>
                  <a:srgbClr val="004AAD"/>
                </a:solidFill>
                <a:latin typeface="IBM Plex Sans"/>
                <a:ea typeface="IBM Plex Sans"/>
                <a:cs typeface="IBM Plex Sans"/>
                <a:sym typeface="IBM Plex Sans"/>
                <a:hlinkClick r:id="rId6" tooltip="https://github.com/Pradipta-Sundar-Sahoo/SARCATHON"/>
              </a:rPr>
              <a:t>Github Repo Link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25158" y="1028700"/>
            <a:ext cx="3134142" cy="483999"/>
            <a:chOff x="0" y="0"/>
            <a:chExt cx="4178856" cy="645332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178856" cy="645332"/>
            </a:xfrm>
            <a:prstGeom prst="rect">
              <a:avLst/>
            </a:prstGeom>
            <a:solidFill>
              <a:srgbClr val="9600F2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91683" y="126040"/>
              <a:ext cx="3716088" cy="36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b="true" sz="170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  <a:hlinkClick r:id="rId2" action="ppaction://hlinksldjump"/>
                </a:rPr>
                <a:t>BACK TO AGENDA PAGE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9513368">
            <a:off x="-3401841" y="4114140"/>
            <a:ext cx="7436427" cy="8610600"/>
          </a:xfrm>
          <a:custGeom>
            <a:avLst/>
            <a:gdLst/>
            <a:ahLst/>
            <a:cxnLst/>
            <a:rect r="r" b="b" t="t" l="l"/>
            <a:pathLst>
              <a:path h="8610600" w="7436427">
                <a:moveTo>
                  <a:pt x="0" y="0"/>
                </a:moveTo>
                <a:lnTo>
                  <a:pt x="7436427" y="0"/>
                </a:lnTo>
                <a:lnTo>
                  <a:pt x="7436427" y="8610600"/>
                </a:lnTo>
                <a:lnTo>
                  <a:pt x="0" y="8610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67529" y="4233862"/>
            <a:ext cx="7752943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99"/>
              </a:lnSpc>
              <a:spcBef>
                <a:spcPct val="0"/>
              </a:spcBef>
            </a:pPr>
            <a:r>
              <a:rPr lang="en-US" sz="11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Thank </a:t>
            </a:r>
            <a:r>
              <a:rPr lang="en-US" b="true" sz="119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7731254" y="9625463"/>
            <a:ext cx="29910589" cy="747765"/>
          </a:xfrm>
          <a:custGeom>
            <a:avLst/>
            <a:gdLst/>
            <a:ahLst/>
            <a:cxnLst/>
            <a:rect r="r" b="b" t="t" l="l"/>
            <a:pathLst>
              <a:path h="747765" w="29910589">
                <a:moveTo>
                  <a:pt x="0" y="0"/>
                </a:moveTo>
                <a:lnTo>
                  <a:pt x="29910589" y="0"/>
                </a:lnTo>
                <a:lnTo>
                  <a:pt x="29910589" y="747764"/>
                </a:lnTo>
                <a:lnTo>
                  <a:pt x="0" y="7477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80075" y="5747638"/>
            <a:ext cx="3679225" cy="2947584"/>
            <a:chOff x="0" y="0"/>
            <a:chExt cx="2998041" cy="24018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98040" cy="2401858"/>
            </a:xfrm>
            <a:custGeom>
              <a:avLst/>
              <a:gdLst/>
              <a:ahLst/>
              <a:cxnLst/>
              <a:rect r="r" b="b" t="t" l="l"/>
              <a:pathLst>
                <a:path h="2401858" w="2998040">
                  <a:moveTo>
                    <a:pt x="63127" y="0"/>
                  </a:moveTo>
                  <a:lnTo>
                    <a:pt x="2934914" y="0"/>
                  </a:lnTo>
                  <a:cubicBezTo>
                    <a:pt x="2951656" y="0"/>
                    <a:pt x="2967712" y="6651"/>
                    <a:pt x="2979551" y="18489"/>
                  </a:cubicBezTo>
                  <a:cubicBezTo>
                    <a:pt x="2991390" y="30328"/>
                    <a:pt x="2998040" y="46385"/>
                    <a:pt x="2998040" y="63127"/>
                  </a:cubicBezTo>
                  <a:lnTo>
                    <a:pt x="2998040" y="2338732"/>
                  </a:lnTo>
                  <a:cubicBezTo>
                    <a:pt x="2998040" y="2373596"/>
                    <a:pt x="2969778" y="2401858"/>
                    <a:pt x="2934914" y="2401858"/>
                  </a:cubicBezTo>
                  <a:lnTo>
                    <a:pt x="63127" y="2401858"/>
                  </a:lnTo>
                  <a:cubicBezTo>
                    <a:pt x="46385" y="2401858"/>
                    <a:pt x="30328" y="2395208"/>
                    <a:pt x="18489" y="2383369"/>
                  </a:cubicBezTo>
                  <a:cubicBezTo>
                    <a:pt x="6651" y="2371530"/>
                    <a:pt x="0" y="2355474"/>
                    <a:pt x="0" y="2338732"/>
                  </a:cubicBezTo>
                  <a:lnTo>
                    <a:pt x="0" y="63127"/>
                  </a:lnTo>
                  <a:cubicBezTo>
                    <a:pt x="0" y="28263"/>
                    <a:pt x="28263" y="0"/>
                    <a:pt x="63127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998041" cy="24304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240"/>
                </a:lnSpc>
              </a:pPr>
              <a:r>
                <a:rPr lang="en-US" sz="1600" b="true">
                  <a:solidFill>
                    <a:srgbClr val="9600F2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Tip: </a:t>
              </a:r>
              <a:r>
                <a:rPr lang="en-US" sz="1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Use links to go to a different page inside your presentation. </a:t>
              </a:r>
            </a:p>
            <a:p>
              <a:pPr algn="l">
                <a:lnSpc>
                  <a:spcPts val="2240"/>
                </a:lnSpc>
              </a:pPr>
            </a:p>
            <a:p>
              <a:pPr algn="l">
                <a:lnSpc>
                  <a:spcPts val="2240"/>
                </a:lnSpc>
              </a:pPr>
              <a:r>
                <a:rPr lang="en-US" sz="1600" b="true">
                  <a:solidFill>
                    <a:srgbClr val="9600F2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How: </a:t>
              </a:r>
              <a:r>
                <a:rPr lang="en-US" sz="1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Highlight text, click on the link symbol on the toolbar, and select the page in your presentation  you want to connect.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3080920"/>
            <a:ext cx="5446590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z="25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hlinkClick r:id="rId2" action="ppaction://hlinksldjump"/>
              </a:rPr>
              <a:t>About the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745454"/>
            <a:ext cx="5446590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z="25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hlinkClick r:id="rId3" action="ppaction://hlinksldjump"/>
              </a:rPr>
              <a:t>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068122"/>
            <a:ext cx="5446590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z="25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hlinkClick r:id="rId4" action="ppaction://hlinksldjump"/>
              </a:rPr>
              <a:t>Setup Instructions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397189"/>
            <a:ext cx="5446590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z="25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hlinkClick r:id="rId5" action="ppaction://hlinksldjump"/>
              </a:rPr>
              <a:t>File Structure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409987"/>
            <a:ext cx="5446590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z="25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hlinkClick r:id="rId6" action="ppaction://hlinksldjump"/>
              </a:rPr>
              <a:t>Proposed Solution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732656"/>
            <a:ext cx="5446590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z="25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hlinkClick r:id="rId4" action="ppaction://hlinksldjump"/>
              </a:rPr>
              <a:t>Usage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43072" y="1009609"/>
            <a:ext cx="601622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074521"/>
            <a:ext cx="5446590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z="25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hlinkClick r:id="rId7" action="ppaction://hlinksldjump"/>
              </a:rPr>
              <a:t>Results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403588"/>
            <a:ext cx="9008112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z="25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hlinkClick r:id="rId8" action="ppaction://hlinksldjump"/>
              </a:rPr>
              <a:t>Future Advancements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7731254" y="9625463"/>
            <a:ext cx="29910589" cy="747765"/>
          </a:xfrm>
          <a:custGeom>
            <a:avLst/>
            <a:gdLst/>
            <a:ahLst/>
            <a:cxnLst/>
            <a:rect r="r" b="b" t="t" l="l"/>
            <a:pathLst>
              <a:path h="747765" w="29910589">
                <a:moveTo>
                  <a:pt x="0" y="0"/>
                </a:moveTo>
                <a:lnTo>
                  <a:pt x="29910589" y="0"/>
                </a:lnTo>
                <a:lnTo>
                  <a:pt x="29910589" y="747764"/>
                </a:lnTo>
                <a:lnTo>
                  <a:pt x="0" y="7477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5739055"/>
            <a:ext cx="5446590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z="25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hlinkClick r:id="rId10" action="ppaction://hlinksldjump"/>
              </a:rPr>
              <a:t>Access links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40996"/>
            <a:ext cx="1139278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125158" y="8774301"/>
            <a:ext cx="3134142" cy="483999"/>
            <a:chOff x="0" y="0"/>
            <a:chExt cx="4178856" cy="645332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4178856" cy="645332"/>
            </a:xfrm>
            <a:prstGeom prst="rect">
              <a:avLst/>
            </a:prstGeom>
            <a:solidFill>
              <a:srgbClr val="9600F2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91683" y="126018"/>
              <a:ext cx="3716088" cy="36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b="true" sz="170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  <a:hlinkClick r:id="rId2" action="ppaction://hlinksldjump"/>
                </a:rPr>
                <a:t>BACK TO AGENDA PAGE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857953" y="-3715579"/>
            <a:ext cx="11277931" cy="8222637"/>
          </a:xfrm>
          <a:custGeom>
            <a:avLst/>
            <a:gdLst/>
            <a:ahLst/>
            <a:cxnLst/>
            <a:rect r="r" b="b" t="t" l="l"/>
            <a:pathLst>
              <a:path h="8222637" w="11277931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721729" y="9625463"/>
            <a:ext cx="29910589" cy="747765"/>
          </a:xfrm>
          <a:custGeom>
            <a:avLst/>
            <a:gdLst/>
            <a:ahLst/>
            <a:cxnLst/>
            <a:rect r="r" b="b" t="t" l="l"/>
            <a:pathLst>
              <a:path h="747765" w="29910589">
                <a:moveTo>
                  <a:pt x="0" y="0"/>
                </a:moveTo>
                <a:lnTo>
                  <a:pt x="29910589" y="0"/>
                </a:lnTo>
                <a:lnTo>
                  <a:pt x="29910589" y="747764"/>
                </a:lnTo>
                <a:lnTo>
                  <a:pt x="0" y="7477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28488" y="3607521"/>
            <a:ext cx="15344741" cy="4630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6452" indent="-358226" lvl="1">
              <a:lnSpc>
                <a:spcPts val="4645"/>
              </a:lnSpc>
              <a:buFont typeface="Arial"/>
              <a:buChar char="•"/>
            </a:pPr>
            <a:r>
              <a:rPr lang="en-US" sz="33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Goal: Develop a</a:t>
            </a:r>
            <a:r>
              <a:rPr lang="en-US" b="true" sz="331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Smart F</a:t>
            </a:r>
            <a:r>
              <a:rPr lang="en-US" b="true" sz="331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AQ Module</a:t>
            </a:r>
            <a:r>
              <a:rPr lang="en-US" sz="33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the </a:t>
            </a:r>
            <a:r>
              <a:rPr lang="en-US" b="true" sz="331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SARAS AI Institute</a:t>
            </a:r>
            <a:r>
              <a:rPr lang="en-US" sz="33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website that improves user experience by intelligently returning relevant FAQ entries based on user queries.</a:t>
            </a:r>
          </a:p>
          <a:p>
            <a:pPr algn="l" marL="716452" indent="-358226" lvl="1">
              <a:lnSpc>
                <a:spcPts val="4645"/>
              </a:lnSpc>
              <a:buFont typeface="Arial"/>
              <a:buChar char="•"/>
            </a:pPr>
            <a:r>
              <a:rPr lang="en-US" sz="33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Objectives:</a:t>
            </a:r>
          </a:p>
          <a:p>
            <a:pPr algn="l" marL="1432903" indent="-477634" lvl="2">
              <a:lnSpc>
                <a:spcPts val="4645"/>
              </a:lnSpc>
              <a:buFont typeface="Arial"/>
              <a:buChar char="⚬"/>
            </a:pPr>
            <a:r>
              <a:rPr lang="en-US" sz="33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 accurate and fast answers.</a:t>
            </a:r>
          </a:p>
          <a:p>
            <a:pPr algn="l" marL="1432903" indent="-477634" lvl="2">
              <a:lnSpc>
                <a:spcPts val="4645"/>
              </a:lnSpc>
              <a:buFont typeface="Arial"/>
              <a:buChar char="⚬"/>
            </a:pPr>
            <a:r>
              <a:rPr lang="en-US" sz="33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 easy integration into the existing website.</a:t>
            </a:r>
          </a:p>
          <a:p>
            <a:pPr algn="l" marL="1432903" indent="-477634" lvl="2">
              <a:lnSpc>
                <a:spcPts val="4645"/>
              </a:lnSpc>
              <a:buFont typeface="Arial"/>
              <a:buChar char="⚬"/>
            </a:pPr>
            <a:r>
              <a:rPr lang="en-US" sz="33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open-source technologies for a cost-effective, scalable solution.</a:t>
            </a:r>
          </a:p>
          <a:p>
            <a:pPr algn="l">
              <a:lnSpc>
                <a:spcPts val="464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424083">
            <a:off x="-3396491" y="7879785"/>
            <a:ext cx="7875446" cy="5741916"/>
          </a:xfrm>
          <a:custGeom>
            <a:avLst/>
            <a:gdLst/>
            <a:ahLst/>
            <a:cxnLst/>
            <a:rect r="r" b="b" t="t" l="l"/>
            <a:pathLst>
              <a:path h="5741916" w="7875446">
                <a:moveTo>
                  <a:pt x="0" y="0"/>
                </a:moveTo>
                <a:lnTo>
                  <a:pt x="7875446" y="0"/>
                </a:lnTo>
                <a:lnTo>
                  <a:pt x="7875446" y="5741917"/>
                </a:lnTo>
                <a:lnTo>
                  <a:pt x="0" y="5741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125158" y="8774301"/>
            <a:ext cx="3134142" cy="483999"/>
            <a:chOff x="0" y="0"/>
            <a:chExt cx="4178856" cy="645332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4178856" cy="645332"/>
            </a:xfrm>
            <a:prstGeom prst="rect">
              <a:avLst/>
            </a:prstGeom>
            <a:solidFill>
              <a:srgbClr val="9600F2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91683" y="126018"/>
              <a:ext cx="3716088" cy="36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b="true" sz="170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  <a:hlinkClick r:id="rId4" action="ppaction://hlinksldjump"/>
                </a:rPr>
                <a:t>BACK TO AGENDA PAGE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70930" y="2556493"/>
            <a:ext cx="3150351" cy="3057528"/>
            <a:chOff x="0" y="0"/>
            <a:chExt cx="4200468" cy="4076704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4200468" cy="4076704"/>
            </a:xfrm>
            <a:prstGeom prst="rect">
              <a:avLst/>
            </a:prstGeom>
            <a:solidFill>
              <a:srgbClr val="F4F4F4"/>
            </a:solidFill>
          </p:spPr>
        </p:sp>
        <p:grpSp>
          <p:nvGrpSpPr>
            <p:cNvPr name="Group 8" id="8"/>
            <p:cNvGrpSpPr/>
            <p:nvPr/>
          </p:nvGrpSpPr>
          <p:grpSpPr>
            <a:xfrm rot="0">
              <a:off x="546335" y="540087"/>
              <a:ext cx="903814" cy="90381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600F2"/>
              </a:solidFill>
            </p:spPr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752082" y="809836"/>
              <a:ext cx="492319" cy="364316"/>
            </a:xfrm>
            <a:custGeom>
              <a:avLst/>
              <a:gdLst/>
              <a:ahLst/>
              <a:cxnLst/>
              <a:rect r="r" b="b" t="t" l="l"/>
              <a:pathLst>
                <a:path h="364316" w="492319">
                  <a:moveTo>
                    <a:pt x="0" y="0"/>
                  </a:moveTo>
                  <a:lnTo>
                    <a:pt x="492319" y="0"/>
                  </a:lnTo>
                  <a:lnTo>
                    <a:pt x="492319" y="364316"/>
                  </a:lnTo>
                  <a:lnTo>
                    <a:pt x="0" y="364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546335" y="2128145"/>
              <a:ext cx="3096834" cy="371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80"/>
                </a:lnSpc>
              </a:pPr>
              <a:r>
                <a:rPr lang="en-US" sz="1753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Relevance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546335" y="2816745"/>
              <a:ext cx="3096834" cy="1009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35"/>
                </a:lnSpc>
              </a:pPr>
              <a:r>
                <a:rPr lang="en-US" sz="1566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Matches user queries to the most relevant FAQs using NLP techniques.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629400" y="1028700"/>
            <a:ext cx="1062990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 </a:t>
            </a: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Features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569542" y="2556493"/>
            <a:ext cx="3150351" cy="3057528"/>
            <a:chOff x="0" y="0"/>
            <a:chExt cx="4200468" cy="4076704"/>
          </a:xfrm>
        </p:grpSpPr>
        <p:sp>
          <p:nvSpPr>
            <p:cNvPr name="AutoShape 15" id="15"/>
            <p:cNvSpPr/>
            <p:nvPr/>
          </p:nvSpPr>
          <p:spPr>
            <a:xfrm rot="0">
              <a:off x="0" y="0"/>
              <a:ext cx="4200468" cy="4076704"/>
            </a:xfrm>
            <a:prstGeom prst="rect">
              <a:avLst/>
            </a:prstGeom>
            <a:solidFill>
              <a:srgbClr val="F4F4F4"/>
            </a:solid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575693" y="540087"/>
              <a:ext cx="903814" cy="903814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600F2"/>
              </a:solidFill>
            </p:spPr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812311" y="805671"/>
              <a:ext cx="430579" cy="372646"/>
            </a:xfrm>
            <a:custGeom>
              <a:avLst/>
              <a:gdLst/>
              <a:ahLst/>
              <a:cxnLst/>
              <a:rect r="r" b="b" t="t" l="l"/>
              <a:pathLst>
                <a:path h="372646" w="430579">
                  <a:moveTo>
                    <a:pt x="0" y="0"/>
                  </a:moveTo>
                  <a:lnTo>
                    <a:pt x="430579" y="0"/>
                  </a:lnTo>
                  <a:lnTo>
                    <a:pt x="430579" y="372646"/>
                  </a:lnTo>
                  <a:lnTo>
                    <a:pt x="0" y="3726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551817" y="2128145"/>
              <a:ext cx="3096834" cy="371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80"/>
                </a:lnSpc>
              </a:pPr>
              <a:r>
                <a:rPr lang="en-US" sz="1753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Latency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551817" y="2816745"/>
              <a:ext cx="3096834" cy="1009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35"/>
                </a:lnSpc>
              </a:pPr>
              <a:r>
                <a:rPr lang="en-US" sz="1566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Optimized for quick response times even with large datasets.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766719" y="2556493"/>
            <a:ext cx="3150351" cy="3057528"/>
            <a:chOff x="0" y="0"/>
            <a:chExt cx="4200468" cy="4076704"/>
          </a:xfrm>
        </p:grpSpPr>
        <p:sp>
          <p:nvSpPr>
            <p:cNvPr name="AutoShape 22" id="22"/>
            <p:cNvSpPr/>
            <p:nvPr/>
          </p:nvSpPr>
          <p:spPr>
            <a:xfrm rot="0">
              <a:off x="0" y="0"/>
              <a:ext cx="4200468" cy="4076704"/>
            </a:xfrm>
            <a:prstGeom prst="rect">
              <a:avLst/>
            </a:prstGeom>
            <a:solidFill>
              <a:srgbClr val="F4F4F4"/>
            </a:solidFill>
          </p:spPr>
        </p:sp>
        <p:grpSp>
          <p:nvGrpSpPr>
            <p:cNvPr name="Group 23" id="23"/>
            <p:cNvGrpSpPr/>
            <p:nvPr/>
          </p:nvGrpSpPr>
          <p:grpSpPr>
            <a:xfrm rot="0">
              <a:off x="605052" y="540087"/>
              <a:ext cx="903814" cy="903814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600F2"/>
              </a:solidFill>
            </p:spPr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848417" y="788071"/>
              <a:ext cx="383376" cy="407847"/>
            </a:xfrm>
            <a:custGeom>
              <a:avLst/>
              <a:gdLst/>
              <a:ahLst/>
              <a:cxnLst/>
              <a:rect r="r" b="b" t="t" l="l"/>
              <a:pathLst>
                <a:path h="407847" w="383376">
                  <a:moveTo>
                    <a:pt x="0" y="0"/>
                  </a:moveTo>
                  <a:lnTo>
                    <a:pt x="383377" y="0"/>
                  </a:lnTo>
                  <a:lnTo>
                    <a:pt x="383377" y="407847"/>
                  </a:lnTo>
                  <a:lnTo>
                    <a:pt x="0" y="407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546335" y="2128145"/>
              <a:ext cx="3096834" cy="371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80"/>
                </a:lnSpc>
              </a:pPr>
              <a:r>
                <a:rPr lang="en-US" sz="1753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User-Friendly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546335" y="2816745"/>
              <a:ext cx="3096834" cy="6671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35"/>
                </a:lnSpc>
              </a:pPr>
              <a:r>
                <a:rPr lang="en-US" sz="1566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Clean, intuitive interface for easy interaction.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-7731254" y="9625463"/>
            <a:ext cx="29910589" cy="747765"/>
          </a:xfrm>
          <a:custGeom>
            <a:avLst/>
            <a:gdLst/>
            <a:ahLst/>
            <a:cxnLst/>
            <a:rect r="r" b="b" t="t" l="l"/>
            <a:pathLst>
              <a:path h="747765" w="29910589">
                <a:moveTo>
                  <a:pt x="0" y="0"/>
                </a:moveTo>
                <a:lnTo>
                  <a:pt x="29910589" y="0"/>
                </a:lnTo>
                <a:lnTo>
                  <a:pt x="29910589" y="747764"/>
                </a:lnTo>
                <a:lnTo>
                  <a:pt x="0" y="74776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5152666" y="5992137"/>
            <a:ext cx="3115974" cy="3024163"/>
            <a:chOff x="0" y="0"/>
            <a:chExt cx="4154632" cy="4032218"/>
          </a:xfrm>
        </p:grpSpPr>
        <p:sp>
          <p:nvSpPr>
            <p:cNvPr name="AutoShape 30" id="30"/>
            <p:cNvSpPr/>
            <p:nvPr/>
          </p:nvSpPr>
          <p:spPr>
            <a:xfrm rot="0">
              <a:off x="0" y="0"/>
              <a:ext cx="4154632" cy="4032218"/>
            </a:xfrm>
            <a:prstGeom prst="rect">
              <a:avLst/>
            </a:prstGeom>
            <a:solidFill>
              <a:srgbClr val="F4F4F4"/>
            </a:solidFill>
          </p:spPr>
        </p:sp>
        <p:grpSp>
          <p:nvGrpSpPr>
            <p:cNvPr name="Group 31" id="31"/>
            <p:cNvGrpSpPr/>
            <p:nvPr/>
          </p:nvGrpSpPr>
          <p:grpSpPr>
            <a:xfrm rot="0">
              <a:off x="569411" y="534194"/>
              <a:ext cx="893951" cy="893951"/>
              <a:chOff x="0" y="0"/>
              <a:chExt cx="6350000" cy="63500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600F2"/>
              </a:solidFill>
            </p:spPr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803447" y="796879"/>
              <a:ext cx="425880" cy="368580"/>
            </a:xfrm>
            <a:custGeom>
              <a:avLst/>
              <a:gdLst/>
              <a:ahLst/>
              <a:cxnLst/>
              <a:rect r="r" b="b" t="t" l="l"/>
              <a:pathLst>
                <a:path h="368580" w="425880">
                  <a:moveTo>
                    <a:pt x="0" y="0"/>
                  </a:moveTo>
                  <a:lnTo>
                    <a:pt x="425880" y="0"/>
                  </a:lnTo>
                  <a:lnTo>
                    <a:pt x="425880" y="368580"/>
                  </a:lnTo>
                  <a:lnTo>
                    <a:pt x="0" y="368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545795" y="2104714"/>
              <a:ext cx="3063041" cy="367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55"/>
                </a:lnSpc>
              </a:pPr>
              <a:r>
                <a:rPr lang="en-US" sz="1734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Scalability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545795" y="2776379"/>
              <a:ext cx="3063041" cy="10078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13"/>
                </a:lnSpc>
              </a:pPr>
              <a:r>
                <a:rPr lang="en-US" sz="1548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Handles large volumes of FAQs and multiple user queries.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297393" y="5992137"/>
            <a:ext cx="2874748" cy="3024163"/>
            <a:chOff x="0" y="0"/>
            <a:chExt cx="3832998" cy="4032218"/>
          </a:xfrm>
        </p:grpSpPr>
        <p:sp>
          <p:nvSpPr>
            <p:cNvPr name="AutoShape 37" id="37"/>
            <p:cNvSpPr/>
            <p:nvPr/>
          </p:nvSpPr>
          <p:spPr>
            <a:xfrm rot="0">
              <a:off x="0" y="0"/>
              <a:ext cx="3832998" cy="4032218"/>
            </a:xfrm>
            <a:prstGeom prst="rect">
              <a:avLst/>
            </a:prstGeom>
            <a:solidFill>
              <a:srgbClr val="F4F4F4"/>
            </a:solidFill>
          </p:spPr>
        </p:sp>
        <p:grpSp>
          <p:nvGrpSpPr>
            <p:cNvPr name="Group 38" id="38"/>
            <p:cNvGrpSpPr/>
            <p:nvPr/>
          </p:nvGrpSpPr>
          <p:grpSpPr>
            <a:xfrm rot="0">
              <a:off x="552120" y="492839"/>
              <a:ext cx="824745" cy="824745"/>
              <a:chOff x="0" y="0"/>
              <a:chExt cx="6350000" cy="63500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600F2"/>
              </a:solidFill>
            </p:spPr>
          </p:sp>
        </p:grpSp>
        <p:sp>
          <p:nvSpPr>
            <p:cNvPr name="Freeform 40" id="40"/>
            <p:cNvSpPr/>
            <p:nvPr/>
          </p:nvSpPr>
          <p:spPr>
            <a:xfrm flipH="false" flipV="false" rot="0">
              <a:off x="774195" y="719128"/>
              <a:ext cx="349837" cy="372167"/>
            </a:xfrm>
            <a:custGeom>
              <a:avLst/>
              <a:gdLst/>
              <a:ahLst/>
              <a:cxnLst/>
              <a:rect r="r" b="b" t="t" l="l"/>
              <a:pathLst>
                <a:path h="372167" w="349837">
                  <a:moveTo>
                    <a:pt x="0" y="0"/>
                  </a:moveTo>
                  <a:lnTo>
                    <a:pt x="349838" y="0"/>
                  </a:lnTo>
                  <a:lnTo>
                    <a:pt x="349838" y="372167"/>
                  </a:lnTo>
                  <a:lnTo>
                    <a:pt x="0" y="3721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1" id="41"/>
            <p:cNvSpPr txBox="true"/>
            <p:nvPr/>
          </p:nvSpPr>
          <p:spPr>
            <a:xfrm rot="0">
              <a:off x="498540" y="1949826"/>
              <a:ext cx="2825913" cy="3308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80"/>
                </a:lnSpc>
              </a:pPr>
              <a:r>
                <a:rPr lang="en-US" sz="1600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Customizable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498540" y="2559969"/>
              <a:ext cx="2825913" cy="931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57"/>
                </a:lnSpc>
              </a:pPr>
              <a:r>
                <a:rPr lang="en-US" sz="142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Easily adaptable to new FAQs and evolving user needs.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25158" y="8774301"/>
            <a:ext cx="3134142" cy="483999"/>
            <a:chOff x="0" y="0"/>
            <a:chExt cx="4178856" cy="645332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178856" cy="645332"/>
            </a:xfrm>
            <a:prstGeom prst="rect">
              <a:avLst/>
            </a:prstGeom>
            <a:solidFill>
              <a:srgbClr val="9600F2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91683" y="126018"/>
              <a:ext cx="3716088" cy="36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b="true" sz="170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  <a:hlinkClick r:id="rId2" action="ppaction://hlinksldjump"/>
                </a:rPr>
                <a:t>BACK TO AGENDA PAGE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25" y="3581832"/>
            <a:ext cx="18268175" cy="4475703"/>
          </a:xfrm>
          <a:custGeom>
            <a:avLst/>
            <a:gdLst/>
            <a:ahLst/>
            <a:cxnLst/>
            <a:rect r="r" b="b" t="t" l="l"/>
            <a:pathLst>
              <a:path h="4475703" w="18268175">
                <a:moveTo>
                  <a:pt x="0" y="0"/>
                </a:moveTo>
                <a:lnTo>
                  <a:pt x="18268175" y="0"/>
                </a:lnTo>
                <a:lnTo>
                  <a:pt x="18268175" y="4475702"/>
                </a:lnTo>
                <a:lnTo>
                  <a:pt x="0" y="44757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28700"/>
            <a:ext cx="1067391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Prosposed </a:t>
            </a: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Solution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455653" y="-1949519"/>
            <a:ext cx="11037082" cy="9150744"/>
          </a:xfrm>
          <a:custGeom>
            <a:avLst/>
            <a:gdLst/>
            <a:ahLst/>
            <a:cxnLst/>
            <a:rect r="r" b="b" t="t" l="l"/>
            <a:pathLst>
              <a:path h="9150744" w="11037082">
                <a:moveTo>
                  <a:pt x="0" y="0"/>
                </a:moveTo>
                <a:lnTo>
                  <a:pt x="11037081" y="0"/>
                </a:lnTo>
                <a:lnTo>
                  <a:pt x="11037081" y="9150744"/>
                </a:lnTo>
                <a:lnTo>
                  <a:pt x="0" y="9150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731254" y="9625463"/>
            <a:ext cx="29910589" cy="747765"/>
          </a:xfrm>
          <a:custGeom>
            <a:avLst/>
            <a:gdLst/>
            <a:ahLst/>
            <a:cxnLst/>
            <a:rect r="r" b="b" t="t" l="l"/>
            <a:pathLst>
              <a:path h="747765" w="29910589">
                <a:moveTo>
                  <a:pt x="0" y="0"/>
                </a:moveTo>
                <a:lnTo>
                  <a:pt x="29910589" y="0"/>
                </a:lnTo>
                <a:lnTo>
                  <a:pt x="29910589" y="747764"/>
                </a:lnTo>
                <a:lnTo>
                  <a:pt x="0" y="7477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25158" y="8774301"/>
            <a:ext cx="3134142" cy="483999"/>
            <a:chOff x="0" y="0"/>
            <a:chExt cx="4178856" cy="645332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178856" cy="645332"/>
            </a:xfrm>
            <a:prstGeom prst="rect">
              <a:avLst/>
            </a:prstGeom>
            <a:solidFill>
              <a:srgbClr val="9600F2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91683" y="126018"/>
              <a:ext cx="3716088" cy="36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b="true" sz="170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  <a:hlinkClick r:id="rId2" action="ppaction://hlinksldjump"/>
                </a:rPr>
                <a:t>BACK TO AGENDA PAGE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55653" y="-1949519"/>
            <a:ext cx="11037082" cy="9150744"/>
          </a:xfrm>
          <a:custGeom>
            <a:avLst/>
            <a:gdLst/>
            <a:ahLst/>
            <a:cxnLst/>
            <a:rect r="r" b="b" t="t" l="l"/>
            <a:pathLst>
              <a:path h="9150744" w="11037082">
                <a:moveTo>
                  <a:pt x="0" y="0"/>
                </a:moveTo>
                <a:lnTo>
                  <a:pt x="11037081" y="0"/>
                </a:lnTo>
                <a:lnTo>
                  <a:pt x="11037081" y="9150744"/>
                </a:lnTo>
                <a:lnTo>
                  <a:pt x="0" y="9150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731254" y="9625463"/>
            <a:ext cx="29910589" cy="747765"/>
          </a:xfrm>
          <a:custGeom>
            <a:avLst/>
            <a:gdLst/>
            <a:ahLst/>
            <a:cxnLst/>
            <a:rect r="r" b="b" t="t" l="l"/>
            <a:pathLst>
              <a:path h="747765" w="29910589">
                <a:moveTo>
                  <a:pt x="0" y="0"/>
                </a:moveTo>
                <a:lnTo>
                  <a:pt x="29910589" y="0"/>
                </a:lnTo>
                <a:lnTo>
                  <a:pt x="29910589" y="747764"/>
                </a:lnTo>
                <a:lnTo>
                  <a:pt x="0" y="7477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24998" y="8267181"/>
            <a:ext cx="1458980" cy="1078863"/>
          </a:xfrm>
          <a:custGeom>
            <a:avLst/>
            <a:gdLst/>
            <a:ahLst/>
            <a:cxnLst/>
            <a:rect r="r" b="b" t="t" l="l"/>
            <a:pathLst>
              <a:path h="1078863" w="1458980">
                <a:moveTo>
                  <a:pt x="0" y="0"/>
                </a:moveTo>
                <a:lnTo>
                  <a:pt x="1458980" y="0"/>
                </a:lnTo>
                <a:lnTo>
                  <a:pt x="1458980" y="1078863"/>
                </a:lnTo>
                <a:lnTo>
                  <a:pt x="0" y="10788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24090" y="7041567"/>
            <a:ext cx="1500908" cy="998786"/>
          </a:xfrm>
          <a:custGeom>
            <a:avLst/>
            <a:gdLst/>
            <a:ahLst/>
            <a:cxnLst/>
            <a:rect r="r" b="b" t="t" l="l"/>
            <a:pathLst>
              <a:path h="998786" w="1500908">
                <a:moveTo>
                  <a:pt x="0" y="0"/>
                </a:moveTo>
                <a:lnTo>
                  <a:pt x="1500908" y="0"/>
                </a:lnTo>
                <a:lnTo>
                  <a:pt x="1500908" y="998786"/>
                </a:lnTo>
                <a:lnTo>
                  <a:pt x="0" y="9987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58562" y="6565509"/>
            <a:ext cx="1474845" cy="1474845"/>
          </a:xfrm>
          <a:custGeom>
            <a:avLst/>
            <a:gdLst/>
            <a:ahLst/>
            <a:cxnLst/>
            <a:rect r="r" b="b" t="t" l="l"/>
            <a:pathLst>
              <a:path h="1474845" w="1474845">
                <a:moveTo>
                  <a:pt x="0" y="0"/>
                </a:moveTo>
                <a:lnTo>
                  <a:pt x="1474844" y="0"/>
                </a:lnTo>
                <a:lnTo>
                  <a:pt x="1474844" y="1474844"/>
                </a:lnTo>
                <a:lnTo>
                  <a:pt x="0" y="14748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99842" y="7540960"/>
            <a:ext cx="1810657" cy="1059234"/>
          </a:xfrm>
          <a:custGeom>
            <a:avLst/>
            <a:gdLst/>
            <a:ahLst/>
            <a:cxnLst/>
            <a:rect r="r" b="b" t="t" l="l"/>
            <a:pathLst>
              <a:path h="1059234" w="1810657">
                <a:moveTo>
                  <a:pt x="0" y="0"/>
                </a:moveTo>
                <a:lnTo>
                  <a:pt x="1810657" y="0"/>
                </a:lnTo>
                <a:lnTo>
                  <a:pt x="1810657" y="1059235"/>
                </a:lnTo>
                <a:lnTo>
                  <a:pt x="0" y="10592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99842" y="6144179"/>
            <a:ext cx="1396782" cy="1396782"/>
          </a:xfrm>
          <a:custGeom>
            <a:avLst/>
            <a:gdLst/>
            <a:ahLst/>
            <a:cxnLst/>
            <a:rect r="r" b="b" t="t" l="l"/>
            <a:pathLst>
              <a:path h="1396782" w="1396782">
                <a:moveTo>
                  <a:pt x="0" y="0"/>
                </a:moveTo>
                <a:lnTo>
                  <a:pt x="1396782" y="0"/>
                </a:lnTo>
                <a:lnTo>
                  <a:pt x="1396782" y="1396781"/>
                </a:lnTo>
                <a:lnTo>
                  <a:pt x="0" y="13967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06366" y="5575035"/>
            <a:ext cx="1037263" cy="1138286"/>
          </a:xfrm>
          <a:custGeom>
            <a:avLst/>
            <a:gdLst/>
            <a:ahLst/>
            <a:cxnLst/>
            <a:rect r="r" b="b" t="t" l="l"/>
            <a:pathLst>
              <a:path h="1138286" w="1037263">
                <a:moveTo>
                  <a:pt x="0" y="0"/>
                </a:moveTo>
                <a:lnTo>
                  <a:pt x="1037263" y="0"/>
                </a:lnTo>
                <a:lnTo>
                  <a:pt x="1037263" y="1138287"/>
                </a:lnTo>
                <a:lnTo>
                  <a:pt x="0" y="113828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3961" y="1659697"/>
            <a:ext cx="17203242" cy="286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Natural Language Understanding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Uses OpenAI's language models to understand and interpret user queries.</a:t>
            </a:r>
          </a:p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Similarity Search: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Employs FAISS for fast and accurate similarity matching with the FAQ database.</a:t>
            </a:r>
          </a:p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Query Rewriting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Enhances the clarity and relevance of user queries for better search results.</a:t>
            </a:r>
          </a:p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Concise &amp; Detailed Responses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Provides both quick and in-depth answers based on user preference.</a:t>
            </a:r>
          </a:p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Text-to-Speech (TTS) Option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Converts the concise response to audio using NixTTS for added accessibility (optional)</a:t>
            </a:r>
          </a:p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User-Friendly Interface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A clean, intuitive interface for easy interaction.</a:t>
            </a:r>
          </a:p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ADDED FEW MORE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Questions: For robustness.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3961" y="297622"/>
            <a:ext cx="1064755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Techniques</a:t>
            </a: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used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3961" y="4647063"/>
            <a:ext cx="1064755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Technology </a:t>
            </a: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used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3961" y="5942463"/>
            <a:ext cx="8935542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OpenAI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For natural language processing and embeddings.</a:t>
            </a:r>
          </a:p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HuggingFace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Have also implemented using hugging face.</a:t>
            </a:r>
          </a:p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Pinecone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used it as vector DB.</a:t>
            </a:r>
          </a:p>
          <a:p>
            <a:pPr algn="just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FAISS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For efficient similarity search on the FAQ database.</a:t>
            </a:r>
          </a:p>
          <a:p>
            <a:pPr algn="just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Streamlit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For building a responsive web interface.</a:t>
            </a:r>
          </a:p>
          <a:p>
            <a:pPr algn="just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NixTTS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For converting text responses to audio.</a:t>
            </a:r>
          </a:p>
          <a:p>
            <a:pPr algn="just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pyaudio &amp; wave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For audio playback in the TTS version.</a:t>
            </a:r>
          </a:p>
          <a:p>
            <a:pPr algn="just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Python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Primary programming language for backend logic.</a:t>
            </a:r>
          </a:p>
          <a:p>
            <a:pPr algn="just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AWS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Deployed it using AWS EC2.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446009">
            <a:off x="-3777897" y="-3377064"/>
            <a:ext cx="9979854" cy="7584689"/>
          </a:xfrm>
          <a:custGeom>
            <a:avLst/>
            <a:gdLst/>
            <a:ahLst/>
            <a:cxnLst/>
            <a:rect r="r" b="b" t="t" l="l"/>
            <a:pathLst>
              <a:path h="7584689" w="9979854">
                <a:moveTo>
                  <a:pt x="0" y="0"/>
                </a:moveTo>
                <a:lnTo>
                  <a:pt x="9979853" y="0"/>
                </a:lnTo>
                <a:lnTo>
                  <a:pt x="9979853" y="7584689"/>
                </a:lnTo>
                <a:lnTo>
                  <a:pt x="0" y="7584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5256383" y="0"/>
            <a:ext cx="13053391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7467600" y="259190"/>
            <a:ext cx="5917563" cy="2603728"/>
          </a:xfrm>
          <a:custGeom>
            <a:avLst/>
            <a:gdLst/>
            <a:ahLst/>
            <a:cxnLst/>
            <a:rect r="r" b="b" t="t" l="l"/>
            <a:pathLst>
              <a:path h="2603728" w="5917563">
                <a:moveTo>
                  <a:pt x="0" y="0"/>
                </a:moveTo>
                <a:lnTo>
                  <a:pt x="5917563" y="0"/>
                </a:lnTo>
                <a:lnTo>
                  <a:pt x="5917563" y="2603727"/>
                </a:lnTo>
                <a:lnTo>
                  <a:pt x="0" y="2603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53049" y="347731"/>
            <a:ext cx="3110754" cy="1873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7"/>
              </a:lnSpc>
            </a:pPr>
            <a:r>
              <a:rPr lang="en-US" sz="3712" spc="-92">
                <a:solidFill>
                  <a:srgbClr val="FF313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knowingly did a typo,</a:t>
            </a:r>
          </a:p>
          <a:p>
            <a:pPr algn="ctr">
              <a:lnSpc>
                <a:spcPts val="3812"/>
              </a:lnSpc>
            </a:pPr>
          </a:p>
          <a:p>
            <a:pPr algn="ctr">
              <a:lnSpc>
                <a:spcPts val="2007"/>
              </a:lnSpc>
            </a:pPr>
            <a:r>
              <a:rPr lang="en-US" sz="2112" spc="-52">
                <a:solidFill>
                  <a:srgbClr val="FF313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handled by query rewriting.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8656478" y="1241697"/>
            <a:ext cx="4996572" cy="1288898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030185" y="3356392"/>
            <a:ext cx="6622864" cy="2037126"/>
          </a:xfrm>
          <a:custGeom>
            <a:avLst/>
            <a:gdLst/>
            <a:ahLst/>
            <a:cxnLst/>
            <a:rect r="r" b="b" t="t" l="l"/>
            <a:pathLst>
              <a:path h="2037126" w="6622864">
                <a:moveTo>
                  <a:pt x="0" y="0"/>
                </a:moveTo>
                <a:lnTo>
                  <a:pt x="6622864" y="0"/>
                </a:lnTo>
                <a:lnTo>
                  <a:pt x="6622864" y="2037126"/>
                </a:lnTo>
                <a:lnTo>
                  <a:pt x="0" y="20371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13107" y="5666995"/>
            <a:ext cx="3739942" cy="4563473"/>
          </a:xfrm>
          <a:custGeom>
            <a:avLst/>
            <a:gdLst/>
            <a:ahLst/>
            <a:cxnLst/>
            <a:rect r="r" b="b" t="t" l="l"/>
            <a:pathLst>
              <a:path h="4563473" w="3739942">
                <a:moveTo>
                  <a:pt x="0" y="0"/>
                </a:moveTo>
                <a:lnTo>
                  <a:pt x="3739942" y="0"/>
                </a:lnTo>
                <a:lnTo>
                  <a:pt x="3739942" y="4563472"/>
                </a:lnTo>
                <a:lnTo>
                  <a:pt x="0" y="45634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245884" y="3571102"/>
            <a:ext cx="3596057" cy="6659366"/>
          </a:xfrm>
          <a:custGeom>
            <a:avLst/>
            <a:gdLst/>
            <a:ahLst/>
            <a:cxnLst/>
            <a:rect r="r" b="b" t="t" l="l"/>
            <a:pathLst>
              <a:path h="6659366" w="3596057">
                <a:moveTo>
                  <a:pt x="0" y="0"/>
                </a:moveTo>
                <a:lnTo>
                  <a:pt x="3596057" y="0"/>
                </a:lnTo>
                <a:lnTo>
                  <a:pt x="3596057" y="6659365"/>
                </a:lnTo>
                <a:lnTo>
                  <a:pt x="0" y="66593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7962900"/>
            <a:ext cx="383816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30185" y="2834342"/>
            <a:ext cx="7043052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800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Concise Answer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45884" y="3009818"/>
            <a:ext cx="337244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800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Detailed Answer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30185" y="5679268"/>
            <a:ext cx="2714080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800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Similar Questions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22474" y="386706"/>
            <a:ext cx="1221708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800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Query</a:t>
            </a:r>
          </a:p>
        </p:txBody>
      </p:sp>
      <p:sp>
        <p:nvSpPr>
          <p:cNvPr name="TextBox 15" id="15"/>
          <p:cNvSpPr txBox="true"/>
          <p:nvPr/>
        </p:nvSpPr>
        <p:spPr>
          <a:xfrm rot="-5400000">
            <a:off x="3390376" y="5590173"/>
            <a:ext cx="515056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830914" y="1929089"/>
            <a:ext cx="1574832" cy="995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9"/>
              </a:lnSpc>
            </a:pPr>
            <a:r>
              <a:rPr lang="en-US" sz="2031" spc="-50">
                <a:solidFill>
                  <a:srgbClr val="FF313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Rerank based on relevance score</a:t>
            </a:r>
          </a:p>
        </p:txBody>
      </p:sp>
      <p:sp>
        <p:nvSpPr>
          <p:cNvPr name="AutoShape 17" id="17"/>
          <p:cNvSpPr/>
          <p:nvPr/>
        </p:nvSpPr>
        <p:spPr>
          <a:xfrm flipH="true">
            <a:off x="15628614" y="3038393"/>
            <a:ext cx="1989716" cy="1856477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flipV="true">
            <a:off x="8656478" y="7647991"/>
            <a:ext cx="1256630" cy="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9" id="19"/>
          <p:cNvSpPr txBox="true"/>
          <p:nvPr/>
        </p:nvSpPr>
        <p:spPr>
          <a:xfrm rot="0">
            <a:off x="7081646" y="7200606"/>
            <a:ext cx="1574832" cy="1239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9"/>
              </a:lnSpc>
            </a:pPr>
            <a:r>
              <a:rPr lang="en-US" sz="2031" spc="-50">
                <a:solidFill>
                  <a:srgbClr val="FF313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Using vector search, found similar top-k questions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2446009">
            <a:off x="-3758847" y="-3367539"/>
            <a:ext cx="9979854" cy="7584689"/>
          </a:xfrm>
          <a:custGeom>
            <a:avLst/>
            <a:gdLst/>
            <a:ahLst/>
            <a:cxnLst/>
            <a:rect r="r" b="b" t="t" l="l"/>
            <a:pathLst>
              <a:path h="7584689" w="9979854">
                <a:moveTo>
                  <a:pt x="0" y="0"/>
                </a:moveTo>
                <a:lnTo>
                  <a:pt x="9979853" y="0"/>
                </a:lnTo>
                <a:lnTo>
                  <a:pt x="9979853" y="7584689"/>
                </a:lnTo>
                <a:lnTo>
                  <a:pt x="0" y="7584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9631" y="8774301"/>
            <a:ext cx="3134142" cy="483999"/>
            <a:chOff x="0" y="0"/>
            <a:chExt cx="4178856" cy="645332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178856" cy="645332"/>
            </a:xfrm>
            <a:prstGeom prst="rect">
              <a:avLst/>
            </a:prstGeom>
            <a:solidFill>
              <a:srgbClr val="9600F2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91683" y="126018"/>
              <a:ext cx="3716088" cy="36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b="true" sz="170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  <a:hlinkClick r:id="rId2" action="ppaction://hlinksldjump"/>
                </a:rPr>
                <a:t>BACK TO AGENDA PAGE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6134067"/>
            <a:ext cx="670560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Access </a:t>
            </a: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Links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9144000" y="1028700"/>
            <a:ext cx="8115300" cy="2336888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9470136" y="1299162"/>
            <a:ext cx="4940012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Live Access Link: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9144000" y="6134067"/>
            <a:ext cx="8115300" cy="2336888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9470136" y="6404529"/>
            <a:ext cx="4940012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Github Link: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36513" y="2168569"/>
            <a:ext cx="653027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800" u="sng">
                <a:solidFill>
                  <a:srgbClr val="004AAD"/>
                </a:solidFill>
                <a:latin typeface="IBM Plex Sans Bold"/>
                <a:ea typeface="IBM Plex Sans Bold"/>
                <a:cs typeface="IBM Plex Sans Bold"/>
                <a:sym typeface="IBM Plex Sans Bold"/>
                <a:hlinkClick r:id="rId3" tooltip="http://ec2-54-159-96-209.compute-1.amazonaws.com:8501"/>
              </a:rPr>
              <a:t>SMART FAQ System- SARAS AI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36513" y="7146981"/>
            <a:ext cx="653027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u="sng">
                <a:solidFill>
                  <a:srgbClr val="004AAD"/>
                </a:solidFill>
                <a:latin typeface="IBM Plex Sans"/>
                <a:ea typeface="IBM Plex Sans"/>
                <a:cs typeface="IBM Plex Sans"/>
                <a:sym typeface="IBM Plex Sans"/>
                <a:hlinkClick r:id="rId4" tooltip="https://github.com/Pradipta-Sundar-Sahoo/SARCATHON"/>
              </a:rPr>
              <a:t>Github Repo Link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7731254" y="9625463"/>
            <a:ext cx="29910589" cy="747765"/>
          </a:xfrm>
          <a:custGeom>
            <a:avLst/>
            <a:gdLst/>
            <a:ahLst/>
            <a:cxnLst/>
            <a:rect r="r" b="b" t="t" l="l"/>
            <a:pathLst>
              <a:path h="747765" w="29910589">
                <a:moveTo>
                  <a:pt x="0" y="0"/>
                </a:moveTo>
                <a:lnTo>
                  <a:pt x="29910589" y="0"/>
                </a:lnTo>
                <a:lnTo>
                  <a:pt x="29910589" y="747764"/>
                </a:lnTo>
                <a:lnTo>
                  <a:pt x="0" y="7477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rot="0">
            <a:off x="9144000" y="3581384"/>
            <a:ext cx="8115300" cy="2336888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TextBox 14" id="14"/>
          <p:cNvSpPr txBox="true"/>
          <p:nvPr/>
        </p:nvSpPr>
        <p:spPr>
          <a:xfrm rot="0">
            <a:off x="9470136" y="3851845"/>
            <a:ext cx="4940012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Demo Video Link: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36513" y="4594297"/>
            <a:ext cx="653027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u="sng">
                <a:solidFill>
                  <a:srgbClr val="004AAD"/>
                </a:solidFill>
                <a:latin typeface="IBM Plex Sans"/>
                <a:ea typeface="IBM Plex Sans"/>
                <a:cs typeface="IBM Plex Sans"/>
                <a:sym typeface="IBM Plex Sans"/>
                <a:hlinkClick r:id="rId6" tooltip="https://drive.google.com/file/d/19Ddw34V02Veqb5rx8bg4jm1ADUXlxQC6/view?usp=drive_link"/>
              </a:rPr>
              <a:t>Demo Video Link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20194" y="-921064"/>
            <a:ext cx="10008650" cy="11588963"/>
          </a:xfrm>
          <a:custGeom>
            <a:avLst/>
            <a:gdLst/>
            <a:ahLst/>
            <a:cxnLst/>
            <a:rect r="r" b="b" t="t" l="l"/>
            <a:pathLst>
              <a:path h="11588963" w="10008650">
                <a:moveTo>
                  <a:pt x="0" y="0"/>
                </a:moveTo>
                <a:lnTo>
                  <a:pt x="10008650" y="0"/>
                </a:lnTo>
                <a:lnTo>
                  <a:pt x="10008650" y="11588963"/>
                </a:lnTo>
                <a:lnTo>
                  <a:pt x="0" y="115889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15971968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-7731254" y="9625463"/>
            <a:ext cx="29910589" cy="747765"/>
          </a:xfrm>
          <a:custGeom>
            <a:avLst/>
            <a:gdLst/>
            <a:ahLst/>
            <a:cxnLst/>
            <a:rect r="r" b="b" t="t" l="l"/>
            <a:pathLst>
              <a:path h="747765" w="29910589">
                <a:moveTo>
                  <a:pt x="0" y="0"/>
                </a:moveTo>
                <a:lnTo>
                  <a:pt x="29910589" y="0"/>
                </a:lnTo>
                <a:lnTo>
                  <a:pt x="29910589" y="747764"/>
                </a:lnTo>
                <a:lnTo>
                  <a:pt x="0" y="747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70371" y="4512746"/>
            <a:ext cx="5650629" cy="3178479"/>
          </a:xfrm>
          <a:custGeom>
            <a:avLst/>
            <a:gdLst/>
            <a:ahLst/>
            <a:cxnLst/>
            <a:rect r="r" b="b" t="t" l="l"/>
            <a:pathLst>
              <a:path h="3178479" w="5650629">
                <a:moveTo>
                  <a:pt x="0" y="0"/>
                </a:moveTo>
                <a:lnTo>
                  <a:pt x="5650629" y="0"/>
                </a:lnTo>
                <a:lnTo>
                  <a:pt x="5650629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19050" cap="sq">
            <a:solidFill>
              <a:srgbClr val="9600F2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970371" y="8041567"/>
            <a:ext cx="5650629" cy="1394151"/>
          </a:xfrm>
          <a:custGeom>
            <a:avLst/>
            <a:gdLst/>
            <a:ahLst/>
            <a:cxnLst/>
            <a:rect r="r" b="b" t="t" l="l"/>
            <a:pathLst>
              <a:path h="1394151" w="5650629">
                <a:moveTo>
                  <a:pt x="0" y="0"/>
                </a:moveTo>
                <a:lnTo>
                  <a:pt x="5650629" y="0"/>
                </a:lnTo>
                <a:lnTo>
                  <a:pt x="5650629" y="1394151"/>
                </a:lnTo>
                <a:lnTo>
                  <a:pt x="0" y="13941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19050" cap="sq">
            <a:solidFill>
              <a:srgbClr val="9600F2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701226" y="24206"/>
            <a:ext cx="8391037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Future</a:t>
            </a:r>
          </a:p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Advancements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1226" y="2888355"/>
            <a:ext cx="10693163" cy="699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1"/>
              </a:lnSpc>
            </a:pPr>
            <a:r>
              <a:rPr lang="en-US" sz="172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Multimodal  input and output:</a:t>
            </a:r>
          </a:p>
          <a:p>
            <a:pPr algn="l">
              <a:lnSpc>
                <a:spcPts val="2421"/>
              </a:lnSpc>
            </a:pPr>
            <a:r>
              <a:rPr lang="en-US" sz="1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have already been implemented.(</a:t>
            </a:r>
            <a:r>
              <a:rPr lang="en-US" sz="172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repo</a:t>
            </a:r>
            <a:r>
              <a:rPr lang="en-US" sz="1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). </a:t>
            </a:r>
            <a:r>
              <a:rPr lang="en-US" sz="1729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But do we actually need it?</a:t>
            </a:r>
          </a:p>
          <a:p>
            <a:pPr algn="l">
              <a:lnSpc>
                <a:spcPts val="2421"/>
              </a:lnSpc>
            </a:pPr>
          </a:p>
          <a:p>
            <a:pPr algn="l">
              <a:lnSpc>
                <a:spcPts val="2421"/>
              </a:lnSpc>
            </a:pPr>
            <a:r>
              <a:rPr lang="en-US" sz="172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Multilingual: </a:t>
            </a:r>
          </a:p>
          <a:p>
            <a:pPr algn="l">
              <a:lnSpc>
                <a:spcPts val="2421"/>
              </a:lnSpc>
            </a:pPr>
            <a:r>
              <a:rPr lang="en-US" sz="1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knows how to implement. Could be useful !!!.</a:t>
            </a:r>
          </a:p>
          <a:p>
            <a:pPr algn="l">
              <a:lnSpc>
                <a:spcPts val="2421"/>
              </a:lnSpc>
            </a:pPr>
          </a:p>
          <a:p>
            <a:pPr algn="l">
              <a:lnSpc>
                <a:spcPts val="2421"/>
              </a:lnSpc>
            </a:pPr>
            <a:r>
              <a:rPr lang="en-US" sz="172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Faster Inference :</a:t>
            </a:r>
          </a:p>
          <a:p>
            <a:pPr algn="l">
              <a:lnSpc>
                <a:spcPts val="2421"/>
              </a:lnSpc>
            </a:pPr>
            <a:r>
              <a:rPr lang="en-US" sz="1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could use small llms.</a:t>
            </a:r>
          </a:p>
          <a:p>
            <a:pPr algn="l">
              <a:lnSpc>
                <a:spcPts val="2421"/>
              </a:lnSpc>
            </a:pPr>
          </a:p>
          <a:p>
            <a:pPr algn="l">
              <a:lnSpc>
                <a:spcPts val="2421"/>
              </a:lnSpc>
            </a:pPr>
            <a:r>
              <a:rPr lang="en-US" sz="172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Scalability:</a:t>
            </a:r>
          </a:p>
          <a:p>
            <a:pPr algn="l">
              <a:lnSpc>
                <a:spcPts val="2421"/>
              </a:lnSpc>
            </a:pPr>
            <a:r>
              <a:rPr lang="en-US" sz="1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have already implemented a </a:t>
            </a:r>
            <a:r>
              <a:rPr lang="en-US" sz="172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FastAPI </a:t>
            </a:r>
            <a:r>
              <a:rPr lang="en-US" sz="1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code. It could be used for production. (</a:t>
            </a:r>
            <a:r>
              <a:rPr lang="en-US" sz="172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repo</a:t>
            </a:r>
            <a:r>
              <a:rPr lang="en-US" sz="1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).</a:t>
            </a:r>
          </a:p>
          <a:p>
            <a:pPr algn="l">
              <a:lnSpc>
                <a:spcPts val="2421"/>
              </a:lnSpc>
            </a:pPr>
          </a:p>
          <a:p>
            <a:pPr algn="l">
              <a:lnSpc>
                <a:spcPts val="2421"/>
              </a:lnSpc>
            </a:pPr>
            <a:r>
              <a:rPr lang="en-US" sz="172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Relevance:</a:t>
            </a:r>
          </a:p>
          <a:p>
            <a:pPr algn="l">
              <a:lnSpc>
                <a:spcPts val="2421"/>
              </a:lnSpc>
            </a:pPr>
            <a:r>
              <a:rPr lang="en-US" sz="1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Reranked all results according to relevance. May a more robust way be done.</a:t>
            </a:r>
          </a:p>
          <a:p>
            <a:pPr algn="l">
              <a:lnSpc>
                <a:spcPts val="2421"/>
              </a:lnSpc>
            </a:pPr>
          </a:p>
          <a:p>
            <a:pPr algn="l">
              <a:lnSpc>
                <a:spcPts val="2421"/>
              </a:lnSpc>
            </a:pPr>
            <a:r>
              <a:rPr lang="en-US" sz="172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More robust:</a:t>
            </a:r>
          </a:p>
          <a:p>
            <a:pPr algn="l">
              <a:lnSpc>
                <a:spcPts val="2421"/>
              </a:lnSpc>
            </a:pPr>
            <a:r>
              <a:rPr lang="en-US" sz="1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 have already some extra info about SARAS AI. But more info can be fed.</a:t>
            </a:r>
          </a:p>
          <a:p>
            <a:pPr algn="l">
              <a:lnSpc>
                <a:spcPts val="2421"/>
              </a:lnSpc>
            </a:pPr>
          </a:p>
          <a:p>
            <a:pPr algn="l">
              <a:lnSpc>
                <a:spcPts val="2421"/>
              </a:lnSpc>
            </a:pPr>
            <a:r>
              <a:rPr lang="en-US" sz="172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Cost-effective:</a:t>
            </a:r>
          </a:p>
          <a:p>
            <a:pPr algn="l">
              <a:lnSpc>
                <a:spcPts val="2421"/>
              </a:lnSpc>
            </a:pPr>
            <a:r>
              <a:rPr lang="en-US" sz="1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Instead of EC2, can be deployed in serverless instances. </a:t>
            </a:r>
          </a:p>
          <a:p>
            <a:pPr algn="l">
              <a:lnSpc>
                <a:spcPts val="2421"/>
              </a:lnSpc>
            </a:pPr>
            <a:r>
              <a:rPr lang="en-US" sz="1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More intermediate stuffs can be removed to lower the tokens count.</a:t>
            </a:r>
          </a:p>
          <a:p>
            <a:pPr algn="l">
              <a:lnSpc>
                <a:spcPts val="2421"/>
              </a:lnSpc>
            </a:pPr>
          </a:p>
          <a:p>
            <a:pPr algn="l">
              <a:lnSpc>
                <a:spcPts val="242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DAGT-VM9yf4</dc:identifier>
  <dcterms:modified xsi:type="dcterms:W3CDTF">2011-08-01T06:04:30Z</dcterms:modified>
  <cp:revision>1</cp:revision>
  <dc:title>SARCATHON</dc:title>
</cp:coreProperties>
</file>