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949185B4-FBFF-437D-AF3A-5CB920F86924}" type="datetimeFigureOut">
              <a:rPr lang="en-US" smtClean="0"/>
              <a:t>4/14/2024</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9D332E72-53FC-4528-971F-2C50DDE196F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49185B4-FBFF-437D-AF3A-5CB920F86924}" type="datetimeFigureOut">
              <a:rPr lang="en-US" smtClean="0"/>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32E72-53FC-4528-971F-2C50DDE196F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49185B4-FBFF-437D-AF3A-5CB920F86924}" type="datetimeFigureOut">
              <a:rPr lang="en-US" smtClean="0"/>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32E72-53FC-4528-971F-2C50DDE196F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49185B4-FBFF-437D-AF3A-5CB920F86924}" type="datetimeFigureOut">
              <a:rPr lang="en-US" smtClean="0"/>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32E72-53FC-4528-971F-2C50DDE196F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49185B4-FBFF-437D-AF3A-5CB920F86924}" type="datetimeFigureOut">
              <a:rPr lang="en-US" smtClean="0"/>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32E72-53FC-4528-971F-2C50DDE196F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49185B4-FBFF-437D-AF3A-5CB920F86924}" type="datetimeFigureOut">
              <a:rPr lang="en-US" smtClean="0"/>
              <a:t>4/14/2024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332E72-53FC-4528-971F-2C50DDE196F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949185B4-FBFF-437D-AF3A-5CB920F86924}" type="datetimeFigureOut">
              <a:rPr lang="en-US" smtClean="0"/>
              <a:t>4/14/2024</a:t>
            </a:fld>
            <a:endParaRPr lang="en-US"/>
          </a:p>
        </p:txBody>
      </p:sp>
      <p:sp>
        <p:nvSpPr>
          <p:cNvPr id="27" name="Slide Number Placeholder 26"/>
          <p:cNvSpPr>
            <a:spLocks noGrp="1"/>
          </p:cNvSpPr>
          <p:nvPr>
            <p:ph type="sldNum" sz="quarter" idx="11"/>
          </p:nvPr>
        </p:nvSpPr>
        <p:spPr/>
        <p:txBody>
          <a:bodyPr rtlCol="0"/>
          <a:lstStyle/>
          <a:p>
            <a:fld id="{9D332E72-53FC-4528-971F-2C50DDE196F3}"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949185B4-FBFF-437D-AF3A-5CB920F86924}" type="datetimeFigureOut">
              <a:rPr lang="en-US" smtClean="0"/>
              <a:t>4/14/2024</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9D332E72-53FC-4528-971F-2C50DDE196F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9185B4-FBFF-437D-AF3A-5CB920F86924}" type="datetimeFigureOut">
              <a:rPr lang="en-US" smtClean="0"/>
              <a:t>4/14/2024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332E72-53FC-4528-971F-2C50DDE196F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49185B4-FBFF-437D-AF3A-5CB920F86924}" type="datetimeFigureOut">
              <a:rPr lang="en-US" smtClean="0"/>
              <a:t>4/14/2024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332E72-53FC-4528-971F-2C50DDE196F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49185B4-FBFF-437D-AF3A-5CB920F86924}" type="datetimeFigureOut">
              <a:rPr lang="en-US" smtClean="0"/>
              <a:t>4/14/2024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332E72-53FC-4528-971F-2C50DDE196F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949185B4-FBFF-437D-AF3A-5CB920F86924}" type="datetimeFigureOut">
              <a:rPr lang="en-US" smtClean="0"/>
              <a:t>4/14/2024</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9D332E72-53FC-4528-971F-2C50DDE196F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hyperlink" Target="http://www.w3schools.com/" TargetMode="External"/><Relationship Id="rId1" Type="http://schemas.openxmlformats.org/officeDocument/2006/relationships/slideLayout" Target="../slideLayouts/slideLayout2.xml"/><Relationship Id="rId5" Type="http://schemas.openxmlformats.org/officeDocument/2006/relationships/hyperlink" Target="http://www.phpmanual.net/" TargetMode="External"/><Relationship Id="rId4" Type="http://schemas.openxmlformats.org/officeDocument/2006/relationships/hyperlink" Target="http://www.tutorialspoint.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981201"/>
            <a:ext cx="8915400" cy="1890712"/>
          </a:xfrm>
        </p:spPr>
        <p:txBody>
          <a:bodyPr>
            <a:normAutofit/>
          </a:bodyPr>
          <a:lstStyle/>
          <a:p>
            <a:r>
              <a:rPr lang="en-US" b="1" dirty="0"/>
              <a:t> </a:t>
            </a:r>
            <a:r>
              <a:rPr lang="en-US" sz="3600" b="1" dirty="0"/>
              <a:t>ONLINE MOVIE TICKET BOOKING SYSTEM</a:t>
            </a:r>
            <a:br>
              <a:rPr lang="en-US" sz="3600" dirty="0"/>
            </a:br>
            <a:endParaRPr lang="en-US" dirty="0"/>
          </a:p>
        </p:txBody>
      </p:sp>
      <p:sp>
        <p:nvSpPr>
          <p:cNvPr id="3" name="Subtitle 2"/>
          <p:cNvSpPr>
            <a:spLocks noGrp="1"/>
          </p:cNvSpPr>
          <p:nvPr>
            <p:ph type="subTitle" idx="1"/>
          </p:nvPr>
        </p:nvSpPr>
        <p:spPr/>
        <p:txBody>
          <a:bodyPr>
            <a:noAutofit/>
          </a:bodyPr>
          <a:lstStyle/>
          <a:p>
            <a:endParaRPr lang="en-US" sz="2000" dirty="0"/>
          </a:p>
          <a:p>
            <a:endParaRPr lang="en-US" sz="2000" dirty="0"/>
          </a:p>
          <a:p>
            <a:r>
              <a:rPr lang="en-US" b="1" dirty="0"/>
              <a:t>Submitted By:- </a:t>
            </a:r>
          </a:p>
          <a:p>
            <a:pPr marL="521208" indent="-457200">
              <a:buAutoNum type="arabicPeriod"/>
            </a:pPr>
            <a:r>
              <a:rPr lang="en-US" sz="2000" dirty="0"/>
              <a:t>Tadme Pradip Sanjay</a:t>
            </a:r>
          </a:p>
          <a:p>
            <a:pPr marL="521208" indent="-457200">
              <a:buFont typeface="Georgia"/>
              <a:buAutoNum type="arabicPeriod"/>
            </a:pPr>
            <a:r>
              <a:rPr lang="en-US" sz="2000" dirty="0" err="1"/>
              <a:t>Madje</a:t>
            </a:r>
            <a:r>
              <a:rPr lang="en-US" sz="2000" dirty="0"/>
              <a:t> Rohit Omprakash</a:t>
            </a:r>
          </a:p>
          <a:p>
            <a:pPr marL="521208" indent="-457200">
              <a:buAutoNum type="arabicPeriod"/>
            </a:pPr>
            <a:r>
              <a:rPr lang="en-US" sz="2000" dirty="0" err="1"/>
              <a:t>Mukade</a:t>
            </a:r>
            <a:r>
              <a:rPr lang="en-US" sz="2000" dirty="0"/>
              <a:t> Sai </a:t>
            </a:r>
            <a:r>
              <a:rPr lang="en-US" sz="2000" dirty="0" err="1"/>
              <a:t>Fulchand</a:t>
            </a:r>
            <a:endParaRPr lang="en-US" sz="2000" dirty="0"/>
          </a:p>
          <a:p>
            <a:pPr marL="521208" indent="-457200">
              <a:buAutoNum type="arabicPeriod"/>
            </a:pPr>
            <a:r>
              <a:rPr lang="en-US" sz="2000" dirty="0" err="1"/>
              <a:t>Lavate</a:t>
            </a:r>
            <a:r>
              <a:rPr lang="en-US" sz="2000" dirty="0"/>
              <a:t> Santosh </a:t>
            </a:r>
            <a:r>
              <a:rPr lang="en-US" sz="2000" dirty="0" err="1"/>
              <a:t>Vyankat</a:t>
            </a:r>
            <a:endParaRPr lang="en-US" sz="2000" dirty="0"/>
          </a:p>
          <a:p>
            <a:endParaRPr lang="en-US" sz="2000" dirty="0"/>
          </a:p>
        </p:txBody>
      </p:sp>
    </p:spTree>
    <p:extLst>
      <p:ext uri="{BB962C8B-B14F-4D97-AF65-F5344CB8AC3E}">
        <p14:creationId xmlns:p14="http://schemas.microsoft.com/office/powerpoint/2010/main" val="1486056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161" y="609600"/>
            <a:ext cx="8229600" cy="1066800"/>
          </a:xfrm>
        </p:spPr>
        <p:txBody>
          <a:bodyPr>
            <a:normAutofit fontScale="90000"/>
          </a:bodyPr>
          <a:lstStyle/>
          <a:p>
            <a:r>
              <a:rPr lang="en-US" b="1" u="sng" dirty="0"/>
              <a:t>OUTPUT</a:t>
            </a:r>
            <a:br>
              <a:rPr lang="en-US" b="1" u="sng" dirty="0"/>
            </a:br>
            <a:endParaRPr lang="en-US" u="sng" dirty="0"/>
          </a:p>
        </p:txBody>
      </p:sp>
      <p:pic>
        <p:nvPicPr>
          <p:cNvPr id="6" name="Content Placeholder 5">
            <a:extLst>
              <a:ext uri="{FF2B5EF4-FFF2-40B4-BE49-F238E27FC236}">
                <a16:creationId xmlns:a16="http://schemas.microsoft.com/office/drawing/2014/main" id="{1625C1ED-5832-07C4-1126-B16F5BEBF17B}"/>
              </a:ext>
            </a:extLst>
          </p:cNvPr>
          <p:cNvPicPr>
            <a:picLocks noGrp="1" noChangeAspect="1"/>
          </p:cNvPicPr>
          <p:nvPr>
            <p:ph idx="1"/>
          </p:nvPr>
        </p:nvPicPr>
        <p:blipFill rotWithShape="1">
          <a:blip r:embed="rId2"/>
          <a:srcRect r="1495"/>
          <a:stretch/>
        </p:blipFill>
        <p:spPr>
          <a:xfrm>
            <a:off x="785599" y="2249488"/>
            <a:ext cx="7572801" cy="4324350"/>
          </a:xfrm>
          <a:prstGeom prst="rect">
            <a:avLst/>
          </a:prstGeom>
        </p:spPr>
      </p:pic>
    </p:spTree>
    <p:extLst>
      <p:ext uri="{BB962C8B-B14F-4D97-AF65-F5344CB8AC3E}">
        <p14:creationId xmlns:p14="http://schemas.microsoft.com/office/powerpoint/2010/main" val="823277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066800"/>
          </a:xfrm>
        </p:spPr>
        <p:txBody>
          <a:bodyPr>
            <a:normAutofit fontScale="90000"/>
          </a:bodyPr>
          <a:lstStyle/>
          <a:p>
            <a:r>
              <a:rPr lang="en-US" b="1" u="sng" dirty="0"/>
              <a:t>LOGIN</a:t>
            </a:r>
            <a:br>
              <a:rPr lang="en-US" u="sng" dirty="0"/>
            </a:br>
            <a:endParaRPr lang="en-US" u="sng" dirty="0"/>
          </a:p>
        </p:txBody>
      </p:sp>
      <p:pic>
        <p:nvPicPr>
          <p:cNvPr id="4" name="Content Placeholder 3">
            <a:extLst>
              <a:ext uri="{FF2B5EF4-FFF2-40B4-BE49-F238E27FC236}">
                <a16:creationId xmlns:a16="http://schemas.microsoft.com/office/drawing/2014/main" id="{B218A42C-8C19-725C-5E80-BCED52B8A8C8}"/>
              </a:ext>
            </a:extLst>
          </p:cNvPr>
          <p:cNvPicPr>
            <a:picLocks noGrp="1" noChangeAspect="1"/>
          </p:cNvPicPr>
          <p:nvPr>
            <p:ph idx="1"/>
          </p:nvPr>
        </p:nvPicPr>
        <p:blipFill>
          <a:blip r:embed="rId2"/>
          <a:stretch>
            <a:fillRect/>
          </a:stretch>
        </p:blipFill>
        <p:spPr>
          <a:xfrm>
            <a:off x="728133" y="2249488"/>
            <a:ext cx="7687733" cy="4324350"/>
          </a:xfrm>
        </p:spPr>
      </p:pic>
    </p:spTree>
    <p:extLst>
      <p:ext uri="{BB962C8B-B14F-4D97-AF65-F5344CB8AC3E}">
        <p14:creationId xmlns:p14="http://schemas.microsoft.com/office/powerpoint/2010/main" val="4040367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066800"/>
          </a:xfrm>
        </p:spPr>
        <p:txBody>
          <a:bodyPr>
            <a:normAutofit fontScale="90000"/>
          </a:bodyPr>
          <a:lstStyle/>
          <a:p>
            <a:r>
              <a:rPr lang="en-US" b="1" u="sng" dirty="0"/>
              <a:t>SEAT BOOKING</a:t>
            </a:r>
            <a:br>
              <a:rPr lang="en-US" u="sng" dirty="0"/>
            </a:br>
            <a:endParaRPr lang="en-US" u="sng" dirty="0"/>
          </a:p>
        </p:txBody>
      </p:sp>
      <p:pic>
        <p:nvPicPr>
          <p:cNvPr id="4" name="Content Placeholder 3">
            <a:extLst>
              <a:ext uri="{FF2B5EF4-FFF2-40B4-BE49-F238E27FC236}">
                <a16:creationId xmlns:a16="http://schemas.microsoft.com/office/drawing/2014/main" id="{8A8253FF-C42C-6CCA-BE50-48C17D336BDB}"/>
              </a:ext>
            </a:extLst>
          </p:cNvPr>
          <p:cNvPicPr>
            <a:picLocks noGrp="1" noChangeAspect="1"/>
          </p:cNvPicPr>
          <p:nvPr>
            <p:ph idx="1"/>
          </p:nvPr>
        </p:nvPicPr>
        <p:blipFill rotWithShape="1">
          <a:blip r:embed="rId2"/>
          <a:srcRect r="1432"/>
          <a:stretch/>
        </p:blipFill>
        <p:spPr>
          <a:xfrm>
            <a:off x="728133" y="2249488"/>
            <a:ext cx="7577667" cy="4324350"/>
          </a:xfrm>
        </p:spPr>
      </p:pic>
    </p:spTree>
    <p:extLst>
      <p:ext uri="{BB962C8B-B14F-4D97-AF65-F5344CB8AC3E}">
        <p14:creationId xmlns:p14="http://schemas.microsoft.com/office/powerpoint/2010/main" val="1311024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066800"/>
          </a:xfrm>
        </p:spPr>
        <p:txBody>
          <a:bodyPr>
            <a:normAutofit fontScale="90000"/>
          </a:bodyPr>
          <a:lstStyle/>
          <a:p>
            <a:r>
              <a:rPr lang="en-US" b="1" u="sng" dirty="0"/>
              <a:t>FUTURE SCOPE</a:t>
            </a:r>
            <a:br>
              <a:rPr lang="en-US" u="sng" dirty="0"/>
            </a:br>
            <a:endParaRPr lang="en-US" u="sng" dirty="0"/>
          </a:p>
        </p:txBody>
      </p:sp>
      <p:sp>
        <p:nvSpPr>
          <p:cNvPr id="5" name="Content Placeholder 4">
            <a:extLst>
              <a:ext uri="{FF2B5EF4-FFF2-40B4-BE49-F238E27FC236}">
                <a16:creationId xmlns:a16="http://schemas.microsoft.com/office/drawing/2014/main" id="{5CFA0400-A042-BC03-683D-044A60EB4CC2}"/>
              </a:ext>
            </a:extLst>
          </p:cNvPr>
          <p:cNvSpPr>
            <a:spLocks noGrp="1"/>
          </p:cNvSpPr>
          <p:nvPr>
            <p:ph idx="1"/>
          </p:nvPr>
        </p:nvSpPr>
        <p:spPr/>
        <p:txBody>
          <a:bodyPr>
            <a:normAutofit/>
          </a:bodyPr>
          <a:lstStyle/>
          <a:p>
            <a:r>
              <a:rPr lang="en-US" sz="2000" dirty="0"/>
              <a:t>In this system we will creating the streaming module, where you can watch some free movies and some paid movies which are unlocked when you buy the subscription.</a:t>
            </a:r>
          </a:p>
          <a:p>
            <a:endParaRPr lang="en-US" sz="2000" dirty="0"/>
          </a:p>
          <a:p>
            <a:r>
              <a:rPr lang="en-US" sz="2000" dirty="0"/>
              <a:t>Streaming movies on the same site provides better connectivity with users.</a:t>
            </a:r>
            <a:endParaRPr lang="en-IN" sz="2000" dirty="0"/>
          </a:p>
        </p:txBody>
      </p:sp>
    </p:spTree>
    <p:extLst>
      <p:ext uri="{BB962C8B-B14F-4D97-AF65-F5344CB8AC3E}">
        <p14:creationId xmlns:p14="http://schemas.microsoft.com/office/powerpoint/2010/main" val="1404007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54762-91BE-E15A-32D0-B5965D97F3E3}"/>
              </a:ext>
            </a:extLst>
          </p:cNvPr>
          <p:cNvSpPr>
            <a:spLocks noGrp="1"/>
          </p:cNvSpPr>
          <p:nvPr>
            <p:ph type="title"/>
          </p:nvPr>
        </p:nvSpPr>
        <p:spPr>
          <a:xfrm>
            <a:off x="304800" y="533400"/>
            <a:ext cx="8229600" cy="1066800"/>
          </a:xfrm>
        </p:spPr>
        <p:txBody>
          <a:bodyPr>
            <a:normAutofit fontScale="90000"/>
          </a:bodyPr>
          <a:lstStyle/>
          <a:p>
            <a:r>
              <a:rPr lang="en-US" b="1" u="sng" dirty="0"/>
              <a:t>CONCLUTION</a:t>
            </a:r>
            <a:br>
              <a:rPr lang="en-US" u="sng" dirty="0"/>
            </a:br>
            <a:endParaRPr lang="en-IN" dirty="0"/>
          </a:p>
        </p:txBody>
      </p:sp>
      <p:sp>
        <p:nvSpPr>
          <p:cNvPr id="3" name="Content Placeholder 2">
            <a:extLst>
              <a:ext uri="{FF2B5EF4-FFF2-40B4-BE49-F238E27FC236}">
                <a16:creationId xmlns:a16="http://schemas.microsoft.com/office/drawing/2014/main" id="{996044F2-7FA2-BEC3-A0FE-B9E913814D7B}"/>
              </a:ext>
            </a:extLst>
          </p:cNvPr>
          <p:cNvSpPr>
            <a:spLocks noGrp="1"/>
          </p:cNvSpPr>
          <p:nvPr>
            <p:ph idx="1"/>
          </p:nvPr>
        </p:nvSpPr>
        <p:spPr>
          <a:xfrm>
            <a:off x="457200" y="1497748"/>
            <a:ext cx="8229600" cy="5355336"/>
          </a:xfrm>
        </p:spPr>
        <p:txBody>
          <a:bodyPr>
            <a:normAutofit/>
          </a:bodyPr>
          <a:lstStyle/>
          <a:p>
            <a:pPr marL="101600" marR="702310">
              <a:spcBef>
                <a:spcPts val="450"/>
              </a:spcBef>
              <a:spcAft>
                <a:spcPts val="0"/>
              </a:spcAft>
            </a:pPr>
            <a:r>
              <a:rPr lang="en-US" sz="1800" dirty="0"/>
              <a:t>The entire project has been developed and deployed as per the requirements stated by the user, it is found to be bug free as per the testing standards that is implemented. Any specification- untraced errors will be concentrated in the coming versions, which are planned to be developed in near future.</a:t>
            </a:r>
          </a:p>
          <a:p>
            <a:pPr marL="101600" marR="702310">
              <a:spcBef>
                <a:spcPts val="450"/>
              </a:spcBef>
              <a:spcAft>
                <a:spcPts val="0"/>
              </a:spcAft>
            </a:pPr>
            <a:r>
              <a:rPr lang="en-US" sz="1800" dirty="0"/>
              <a:t>The system at present does not take care of the money payment methods, as the consolidated constructs need SSL standards and are critically to be initiated in the first face; the application of the credit card transactions is applied as a developmental phase in the coming days. The system needs more elaborative technicality for its inception and evolution.</a:t>
            </a:r>
          </a:p>
          <a:p>
            <a:pPr marL="101600" marR="702310">
              <a:spcBef>
                <a:spcPts val="450"/>
              </a:spcBef>
              <a:spcAft>
                <a:spcPts val="0"/>
              </a:spcAft>
            </a:pPr>
            <a:r>
              <a:rPr lang="en-US" sz="1800" dirty="0"/>
              <a:t>The proposed project “Online Movie Ticket Booking System” is the process whereby consumers directly buy movie tickets online from a multiplex website interactively in real-time without an intermediary service over the Internet. The Given System provides the detailed working of the Online Movie Ticket Booking Processing and what all happens whenever we or any one of us goes to book movie tickets online.</a:t>
            </a:r>
          </a:p>
          <a:p>
            <a:pPr marL="101600" marR="702310">
              <a:spcBef>
                <a:spcPts val="450"/>
              </a:spcBef>
              <a:spcAft>
                <a:spcPts val="0"/>
              </a:spcAft>
            </a:pPr>
            <a:endParaRPr lang="en-IN" sz="1800" dirty="0"/>
          </a:p>
        </p:txBody>
      </p:sp>
    </p:spTree>
    <p:extLst>
      <p:ext uri="{BB962C8B-B14F-4D97-AF65-F5344CB8AC3E}">
        <p14:creationId xmlns:p14="http://schemas.microsoft.com/office/powerpoint/2010/main" val="230332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066800"/>
          </a:xfrm>
        </p:spPr>
        <p:txBody>
          <a:bodyPr>
            <a:normAutofit fontScale="90000"/>
          </a:bodyPr>
          <a:lstStyle/>
          <a:p>
            <a:r>
              <a:rPr lang="en-US" b="1" u="sng" dirty="0"/>
              <a:t>REFERENCES</a:t>
            </a:r>
            <a:br>
              <a:rPr lang="en-US" dirty="0"/>
            </a:br>
            <a:endParaRPr lang="en-US" dirty="0"/>
          </a:p>
        </p:txBody>
      </p:sp>
      <p:sp>
        <p:nvSpPr>
          <p:cNvPr id="3" name="Content Placeholder 2"/>
          <p:cNvSpPr>
            <a:spLocks noGrp="1"/>
          </p:cNvSpPr>
          <p:nvPr>
            <p:ph idx="1"/>
          </p:nvPr>
        </p:nvSpPr>
        <p:spPr/>
        <p:txBody>
          <a:bodyPr/>
          <a:lstStyle/>
          <a:p>
            <a:pPr marL="109728" indent="0">
              <a:buNone/>
            </a:pPr>
            <a:r>
              <a:rPr lang="en-US" dirty="0"/>
              <a:t> </a:t>
            </a:r>
          </a:p>
          <a:p>
            <a:pPr lvl="0"/>
            <a:r>
              <a:rPr lang="en-US" u="sng" dirty="0">
                <a:hlinkClick r:id="rId2"/>
              </a:rPr>
              <a:t>www.w3schools.com</a:t>
            </a:r>
            <a:endParaRPr lang="en-US" dirty="0"/>
          </a:p>
          <a:p>
            <a:pPr lvl="0"/>
            <a:r>
              <a:rPr lang="en-US" u="sng" dirty="0">
                <a:hlinkClick r:id="rId3"/>
              </a:rPr>
              <a:t>www.google.com</a:t>
            </a:r>
            <a:endParaRPr lang="en-US" dirty="0"/>
          </a:p>
          <a:p>
            <a:pPr lvl="0"/>
            <a:r>
              <a:rPr lang="en-US" u="sng" dirty="0">
                <a:hlinkClick r:id="rId4"/>
              </a:rPr>
              <a:t>www.tutorialspoint.com</a:t>
            </a:r>
            <a:endParaRPr lang="en-US" dirty="0"/>
          </a:p>
          <a:p>
            <a:pPr lvl="0"/>
            <a:r>
              <a:rPr lang="en-US" u="sng" dirty="0">
                <a:hlinkClick r:id="rId5"/>
              </a:rPr>
              <a:t>www.Phpmanual.net</a:t>
            </a:r>
            <a:endParaRPr lang="en-US" dirty="0"/>
          </a:p>
          <a:p>
            <a:endParaRPr lang="en-US" dirty="0"/>
          </a:p>
        </p:txBody>
      </p:sp>
    </p:spTree>
    <p:extLst>
      <p:ext uri="{BB962C8B-B14F-4D97-AF65-F5344CB8AC3E}">
        <p14:creationId xmlns:p14="http://schemas.microsoft.com/office/powerpoint/2010/main" val="1804808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INDEX</a:t>
            </a:r>
            <a:br>
              <a:rPr lang="en-US" dirty="0"/>
            </a:b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b="1" dirty="0"/>
              <a:t>Project Introduction</a:t>
            </a:r>
          </a:p>
          <a:p>
            <a:r>
              <a:rPr lang="en-US" b="1" dirty="0"/>
              <a:t>Objective</a:t>
            </a:r>
          </a:p>
          <a:p>
            <a:r>
              <a:rPr lang="en-US" b="1" dirty="0"/>
              <a:t>Gantt Chart</a:t>
            </a:r>
          </a:p>
          <a:p>
            <a:r>
              <a:rPr lang="en-US" b="1" dirty="0"/>
              <a:t>Hardware And Software Requirements</a:t>
            </a:r>
          </a:p>
          <a:p>
            <a:r>
              <a:rPr lang="en-US" b="1" dirty="0"/>
              <a:t>Key Features</a:t>
            </a:r>
          </a:p>
          <a:p>
            <a:r>
              <a:rPr lang="en-US" b="1" dirty="0"/>
              <a:t>Interfaces</a:t>
            </a:r>
          </a:p>
          <a:p>
            <a:r>
              <a:rPr lang="en-US" b="1" dirty="0"/>
              <a:t>Modules</a:t>
            </a:r>
          </a:p>
          <a:p>
            <a:r>
              <a:rPr lang="en-US" b="1" dirty="0"/>
              <a:t>Output</a:t>
            </a:r>
          </a:p>
          <a:p>
            <a:r>
              <a:rPr lang="en-US" b="1" dirty="0"/>
              <a:t>Future Scope</a:t>
            </a:r>
          </a:p>
          <a:p>
            <a:r>
              <a:rPr lang="en-US" b="1" dirty="0" err="1"/>
              <a:t>Conclution</a:t>
            </a:r>
            <a:endParaRPr lang="en-US" b="1" dirty="0"/>
          </a:p>
          <a:p>
            <a:r>
              <a:rPr lang="en-US" b="1" dirty="0"/>
              <a:t>Reference</a:t>
            </a:r>
            <a:endParaRPr lang="en-US" dirty="0"/>
          </a:p>
        </p:txBody>
      </p:sp>
    </p:spTree>
    <p:extLst>
      <p:ext uri="{BB962C8B-B14F-4D97-AF65-F5344CB8AC3E}">
        <p14:creationId xmlns:p14="http://schemas.microsoft.com/office/powerpoint/2010/main" val="1541741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229600" cy="1066800"/>
          </a:xfrm>
        </p:spPr>
        <p:txBody>
          <a:bodyPr>
            <a:normAutofit/>
          </a:bodyPr>
          <a:lstStyle/>
          <a:p>
            <a:r>
              <a:rPr lang="en-US" sz="3600" b="1" u="sng" dirty="0"/>
              <a:t>PROJECT INTODUCTION</a:t>
            </a:r>
            <a:endParaRPr lang="en-US" sz="3600" u="sng" dirty="0"/>
          </a:p>
        </p:txBody>
      </p:sp>
      <p:sp>
        <p:nvSpPr>
          <p:cNvPr id="3" name="Content Placeholder 2"/>
          <p:cNvSpPr>
            <a:spLocks noGrp="1"/>
          </p:cNvSpPr>
          <p:nvPr>
            <p:ph idx="1"/>
          </p:nvPr>
        </p:nvSpPr>
        <p:spPr/>
        <p:txBody>
          <a:bodyPr>
            <a:normAutofit fontScale="77500" lnSpcReduction="20000"/>
          </a:bodyPr>
          <a:lstStyle/>
          <a:p>
            <a:r>
              <a:rPr lang="en-US" b="1" u="sng" dirty="0"/>
              <a:t>Project Title</a:t>
            </a:r>
            <a:r>
              <a:rPr lang="en-US" b="1" dirty="0"/>
              <a:t>:  </a:t>
            </a:r>
            <a:r>
              <a:rPr lang="en-US" dirty="0"/>
              <a:t>Online Movie Ticket Booking System</a:t>
            </a:r>
            <a:endParaRPr lang="en-US" b="1" u="sng" dirty="0"/>
          </a:p>
          <a:p>
            <a:r>
              <a:rPr lang="en-US" b="1" u="sng" dirty="0"/>
              <a:t>Statement of Project</a:t>
            </a:r>
            <a:r>
              <a:rPr lang="en-US" b="1" dirty="0"/>
              <a:t>: </a:t>
            </a:r>
            <a:endParaRPr lang="en-US" b="1" u="sng" dirty="0"/>
          </a:p>
          <a:p>
            <a:pPr lvl="0"/>
            <a:r>
              <a:rPr lang="en-US" dirty="0"/>
              <a:t>This project is aimed to provide the customers facility to book tickets for cinema halls online, through which they can book tickets anytime , anywhere.</a:t>
            </a:r>
            <a:endParaRPr lang="en-US" b="1" u="sng" dirty="0"/>
          </a:p>
          <a:p>
            <a:r>
              <a:rPr lang="en-US" dirty="0"/>
              <a:t>E-ticket system is basically made for providing the customer an anytime and anywhere service for booking the seat in the cinema hall and to gather information about the movies online. The user can easily be able to know about the movies released and then make the choice.</a:t>
            </a:r>
          </a:p>
          <a:p>
            <a:pPr lvl="0"/>
            <a:r>
              <a:rPr lang="en-US" dirty="0"/>
              <a:t>Admin can use the system to insert and delete data (e.g. film description, time table) which will update the webpage (webpage are dynamic page, changing according to the data in database). Also, admin can check the statistic information from the system.</a:t>
            </a:r>
          </a:p>
          <a:p>
            <a:endParaRPr lang="en-US" dirty="0"/>
          </a:p>
          <a:p>
            <a:endParaRPr lang="en-US" dirty="0"/>
          </a:p>
        </p:txBody>
      </p:sp>
    </p:spTree>
    <p:extLst>
      <p:ext uri="{BB962C8B-B14F-4D97-AF65-F5344CB8AC3E}">
        <p14:creationId xmlns:p14="http://schemas.microsoft.com/office/powerpoint/2010/main" val="4265414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0"/>
            <a:ext cx="8229600" cy="1066800"/>
          </a:xfrm>
        </p:spPr>
        <p:txBody>
          <a:bodyPr>
            <a:normAutofit fontScale="90000"/>
          </a:bodyPr>
          <a:lstStyle/>
          <a:p>
            <a:r>
              <a:rPr lang="en-US" b="1" u="sng" dirty="0"/>
              <a:t>OBJECTIVE OF THE PROJECT</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pPr marL="109728" indent="0">
              <a:buNone/>
            </a:pPr>
            <a:endParaRPr lang="en-US" dirty="0"/>
          </a:p>
          <a:p>
            <a:pPr lvl="0"/>
            <a:r>
              <a:rPr lang="en-US" dirty="0"/>
              <a:t>The main purpose of our online ticket booking system is to provide another way for the customer to buy cinema ticket. It is an automatic system.</a:t>
            </a:r>
          </a:p>
          <a:p>
            <a:pPr lvl="0"/>
            <a:r>
              <a:rPr lang="en-US" dirty="0"/>
              <a:t>After inserting the data to database, staff need not to due with the order receive through the system. In fact, there is similar system on the internet, but there is no refund method found in the existing system.</a:t>
            </a:r>
          </a:p>
          <a:p>
            <a:pPr lvl="0"/>
            <a:r>
              <a:rPr lang="en-US" dirty="0"/>
              <a:t>This system is basically aimed to provide the customer the complete information of the movie, according to which the customer can book the tickets and the refund facility provides more flexibility to the system.</a:t>
            </a:r>
          </a:p>
          <a:p>
            <a:pPr lvl="0"/>
            <a:r>
              <a:rPr lang="en-US" dirty="0"/>
              <a:t>The goals of our system are:</a:t>
            </a:r>
          </a:p>
          <a:p>
            <a:pPr marL="109728" indent="0">
              <a:buNone/>
            </a:pPr>
            <a:r>
              <a:rPr lang="en-US" dirty="0"/>
              <a:t> </a:t>
            </a:r>
          </a:p>
          <a:p>
            <a:pPr marL="109728" indent="0">
              <a:buNone/>
            </a:pPr>
            <a:endParaRPr lang="en-US" dirty="0"/>
          </a:p>
          <a:p>
            <a:pPr marL="109728" lvl="0" indent="0">
              <a:buNone/>
            </a:pPr>
            <a:r>
              <a:rPr lang="en-US" dirty="0"/>
              <a:t>            1) To provide a anytime any place service for the customer</a:t>
            </a:r>
          </a:p>
          <a:p>
            <a:pPr marL="109728" lvl="0" indent="0">
              <a:buNone/>
            </a:pPr>
            <a:r>
              <a:rPr lang="en-US" dirty="0"/>
              <a:t>            2) To minimize the number of staff at the ticket box    </a:t>
            </a:r>
          </a:p>
          <a:p>
            <a:pPr marL="109728" lvl="0" indent="0">
              <a:buNone/>
            </a:pPr>
            <a:r>
              <a:rPr lang="en-US" dirty="0"/>
              <a:t>            3) To promote the film on the internet</a:t>
            </a:r>
          </a:p>
          <a:p>
            <a:pPr marL="109728" lvl="0" indent="0">
              <a:buNone/>
            </a:pPr>
            <a:r>
              <a:rPr lang="en-US" dirty="0"/>
              <a:t>            4) To increase the profit</a:t>
            </a:r>
          </a:p>
          <a:p>
            <a:endParaRPr lang="en-US" dirty="0"/>
          </a:p>
        </p:txBody>
      </p:sp>
    </p:spTree>
    <p:extLst>
      <p:ext uri="{BB962C8B-B14F-4D97-AF65-F5344CB8AC3E}">
        <p14:creationId xmlns:p14="http://schemas.microsoft.com/office/powerpoint/2010/main" val="3435393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25" y="439484"/>
            <a:ext cx="8229600" cy="1066800"/>
          </a:xfrm>
        </p:spPr>
        <p:txBody>
          <a:bodyPr>
            <a:noAutofit/>
          </a:bodyPr>
          <a:lstStyle/>
          <a:p>
            <a:pPr lvl="0"/>
            <a:r>
              <a:rPr lang="en-US" sz="3600" b="1" u="sng" dirty="0"/>
              <a:t>GANTT CHART</a:t>
            </a:r>
            <a:endParaRPr lang="en-US" sz="3600" dirty="0"/>
          </a:p>
        </p:txBody>
      </p:sp>
      <p:graphicFrame>
        <p:nvGraphicFramePr>
          <p:cNvPr id="4" name="Content Placeholder 3"/>
          <p:cNvGraphicFramePr>
            <a:graphicFrameLocks noGrp="1"/>
          </p:cNvGraphicFramePr>
          <p:nvPr>
            <p:ph idx="1"/>
          </p:nvPr>
        </p:nvGraphicFramePr>
        <p:xfrm>
          <a:off x="1447800" y="2756789"/>
          <a:ext cx="6248399" cy="3241929"/>
        </p:xfrm>
        <a:graphic>
          <a:graphicData uri="http://schemas.openxmlformats.org/drawingml/2006/table">
            <a:tbl>
              <a:tblPr>
                <a:tableStyleId>{5C22544A-7EE6-4342-B048-85BDC9FD1C3A}</a:tableStyleId>
              </a:tblPr>
              <a:tblGrid>
                <a:gridCol w="1721245">
                  <a:extLst>
                    <a:ext uri="{9D8B030D-6E8A-4147-A177-3AD203B41FA5}">
                      <a16:colId xmlns:a16="http://schemas.microsoft.com/office/drawing/2014/main" val="20000"/>
                    </a:ext>
                  </a:extLst>
                </a:gridCol>
                <a:gridCol w="993270">
                  <a:extLst>
                    <a:ext uri="{9D8B030D-6E8A-4147-A177-3AD203B41FA5}">
                      <a16:colId xmlns:a16="http://schemas.microsoft.com/office/drawing/2014/main" val="20001"/>
                    </a:ext>
                  </a:extLst>
                </a:gridCol>
                <a:gridCol w="883471">
                  <a:extLst>
                    <a:ext uri="{9D8B030D-6E8A-4147-A177-3AD203B41FA5}">
                      <a16:colId xmlns:a16="http://schemas.microsoft.com/office/drawing/2014/main" val="20002"/>
                    </a:ext>
                  </a:extLst>
                </a:gridCol>
                <a:gridCol w="883471">
                  <a:extLst>
                    <a:ext uri="{9D8B030D-6E8A-4147-A177-3AD203B41FA5}">
                      <a16:colId xmlns:a16="http://schemas.microsoft.com/office/drawing/2014/main" val="20003"/>
                    </a:ext>
                  </a:extLst>
                </a:gridCol>
                <a:gridCol w="883471">
                  <a:extLst>
                    <a:ext uri="{9D8B030D-6E8A-4147-A177-3AD203B41FA5}">
                      <a16:colId xmlns:a16="http://schemas.microsoft.com/office/drawing/2014/main" val="20004"/>
                    </a:ext>
                  </a:extLst>
                </a:gridCol>
                <a:gridCol w="883471">
                  <a:extLst>
                    <a:ext uri="{9D8B030D-6E8A-4147-A177-3AD203B41FA5}">
                      <a16:colId xmlns:a16="http://schemas.microsoft.com/office/drawing/2014/main" val="20005"/>
                    </a:ext>
                  </a:extLst>
                </a:gridCol>
              </a:tblGrid>
              <a:tr h="358775">
                <a:tc>
                  <a:txBody>
                    <a:bodyPr/>
                    <a:lstStyle/>
                    <a:p>
                      <a:pPr marL="0" marR="0" algn="just">
                        <a:lnSpc>
                          <a:spcPct val="115000"/>
                        </a:lnSpc>
                        <a:spcBef>
                          <a:spcPts val="0"/>
                        </a:spcBef>
                        <a:spcAft>
                          <a:spcPts val="0"/>
                        </a:spcAft>
                      </a:pPr>
                      <a:r>
                        <a:rPr lang="en-US" sz="1600">
                          <a:effectLst/>
                        </a:rPr>
                        <a:t>Task</a:t>
                      </a:r>
                      <a:endParaRPr lang="en-US" sz="1200">
                        <a:effectLst/>
                        <a:latin typeface="Times New Roman"/>
                        <a:ea typeface="Times New Roman"/>
                      </a:endParaRPr>
                    </a:p>
                  </a:txBody>
                  <a:tcPr marL="68580" marR="68580" marT="0" marB="0"/>
                </a:tc>
                <a:tc>
                  <a:txBody>
                    <a:bodyPr/>
                    <a:lstStyle/>
                    <a:p>
                      <a:pPr marL="0" marR="0" algn="just">
                        <a:lnSpc>
                          <a:spcPct val="115000"/>
                        </a:lnSpc>
                        <a:spcBef>
                          <a:spcPts val="0"/>
                        </a:spcBef>
                        <a:spcAft>
                          <a:spcPts val="0"/>
                        </a:spcAft>
                      </a:pPr>
                      <a:r>
                        <a:rPr lang="en-US" sz="1600">
                          <a:effectLst/>
                        </a:rPr>
                        <a:t>January</a:t>
                      </a:r>
                      <a:endParaRPr lang="en-US" sz="1200">
                        <a:effectLst/>
                        <a:latin typeface="Times New Roman"/>
                        <a:ea typeface="Times New Roman"/>
                      </a:endParaRPr>
                    </a:p>
                  </a:txBody>
                  <a:tcPr marL="68580" marR="68580" marT="0" marB="0"/>
                </a:tc>
                <a:tc>
                  <a:txBody>
                    <a:bodyPr/>
                    <a:lstStyle/>
                    <a:p>
                      <a:pPr marL="0" marR="0" algn="just">
                        <a:lnSpc>
                          <a:spcPct val="115000"/>
                        </a:lnSpc>
                        <a:spcBef>
                          <a:spcPts val="0"/>
                        </a:spcBef>
                        <a:spcAft>
                          <a:spcPts val="0"/>
                        </a:spcAft>
                      </a:pPr>
                      <a:r>
                        <a:rPr lang="en-US" sz="1600">
                          <a:effectLst/>
                        </a:rPr>
                        <a:t>February</a:t>
                      </a:r>
                      <a:endParaRPr lang="en-US" sz="1200">
                        <a:effectLst/>
                        <a:latin typeface="Times New Roman"/>
                        <a:ea typeface="Times New Roman"/>
                      </a:endParaRPr>
                    </a:p>
                  </a:txBody>
                  <a:tcPr marL="68580" marR="68580" marT="0" marB="0"/>
                </a:tc>
                <a:tc>
                  <a:txBody>
                    <a:bodyPr/>
                    <a:lstStyle/>
                    <a:p>
                      <a:pPr marL="0" marR="0" algn="just">
                        <a:lnSpc>
                          <a:spcPct val="115000"/>
                        </a:lnSpc>
                        <a:spcBef>
                          <a:spcPts val="0"/>
                        </a:spcBef>
                        <a:spcAft>
                          <a:spcPts val="0"/>
                        </a:spcAft>
                      </a:pPr>
                      <a:r>
                        <a:rPr lang="en-US" sz="1600">
                          <a:effectLst/>
                        </a:rPr>
                        <a:t>March</a:t>
                      </a:r>
                      <a:endParaRPr lang="en-US" sz="1200">
                        <a:effectLst/>
                        <a:latin typeface="Times New Roman"/>
                        <a:ea typeface="Times New Roman"/>
                      </a:endParaRPr>
                    </a:p>
                  </a:txBody>
                  <a:tcPr marL="68580" marR="68580" marT="0" marB="0"/>
                </a:tc>
                <a:tc>
                  <a:txBody>
                    <a:bodyPr/>
                    <a:lstStyle/>
                    <a:p>
                      <a:pPr marL="0" marR="0" algn="just">
                        <a:lnSpc>
                          <a:spcPct val="115000"/>
                        </a:lnSpc>
                        <a:spcBef>
                          <a:spcPts val="0"/>
                        </a:spcBef>
                        <a:spcAft>
                          <a:spcPts val="0"/>
                        </a:spcAft>
                      </a:pPr>
                      <a:r>
                        <a:rPr lang="en-US" sz="1600">
                          <a:effectLst/>
                        </a:rPr>
                        <a:t>April</a:t>
                      </a:r>
                      <a:endParaRPr lang="en-US" sz="1200">
                        <a:effectLst/>
                        <a:latin typeface="Times New Roman"/>
                        <a:ea typeface="Times New Roman"/>
                      </a:endParaRPr>
                    </a:p>
                  </a:txBody>
                  <a:tcPr marL="68580" marR="68580" marT="0" marB="0"/>
                </a:tc>
                <a:tc>
                  <a:txBody>
                    <a:bodyPr/>
                    <a:lstStyle/>
                    <a:p>
                      <a:pPr marL="0" marR="0" algn="just">
                        <a:lnSpc>
                          <a:spcPct val="115000"/>
                        </a:lnSpc>
                        <a:spcBef>
                          <a:spcPts val="0"/>
                        </a:spcBef>
                        <a:spcAft>
                          <a:spcPts val="0"/>
                        </a:spcAft>
                      </a:pPr>
                      <a:r>
                        <a:rPr lang="en-US" sz="1600">
                          <a:effectLst/>
                        </a:rPr>
                        <a:t>May</a:t>
                      </a:r>
                      <a:endParaRPr lang="en-US" sz="1200">
                        <a:effectLst/>
                        <a:latin typeface="Times New Roman"/>
                        <a:ea typeface="Times New Roman"/>
                      </a:endParaRPr>
                    </a:p>
                  </a:txBody>
                  <a:tcPr marL="68580" marR="68580" marT="0" marB="0"/>
                </a:tc>
                <a:extLst>
                  <a:ext uri="{0D108BD9-81ED-4DB2-BD59-A6C34878D82A}">
                    <a16:rowId xmlns:a16="http://schemas.microsoft.com/office/drawing/2014/main" val="10000"/>
                  </a:ext>
                </a:extLst>
              </a:tr>
              <a:tr h="358775">
                <a:tc>
                  <a:txBody>
                    <a:bodyPr/>
                    <a:lstStyle/>
                    <a:p>
                      <a:pPr marL="0" marR="0" algn="just">
                        <a:lnSpc>
                          <a:spcPct val="115000"/>
                        </a:lnSpc>
                        <a:spcBef>
                          <a:spcPts val="0"/>
                        </a:spcBef>
                        <a:spcAft>
                          <a:spcPts val="0"/>
                        </a:spcAft>
                      </a:pPr>
                      <a:r>
                        <a:rPr lang="en-US" sz="1600">
                          <a:effectLst/>
                        </a:rPr>
                        <a:t>Requirement specification and Analysis</a:t>
                      </a:r>
                      <a:endParaRPr lang="en-US" sz="1200">
                        <a:effectLst/>
                        <a:latin typeface="Times New Roman"/>
                        <a:ea typeface="Times New Roman"/>
                      </a:endParaRPr>
                    </a:p>
                  </a:txBody>
                  <a:tcPr marL="68580" marR="68580" marT="0" marB="0"/>
                </a:tc>
                <a:tc>
                  <a:txBody>
                    <a:bodyPr/>
                    <a:lstStyle/>
                    <a:p>
                      <a:pPr marL="0" marR="0" algn="just">
                        <a:lnSpc>
                          <a:spcPct val="115000"/>
                        </a:lnSpc>
                        <a:spcBef>
                          <a:spcPts val="0"/>
                        </a:spcBef>
                        <a:spcAft>
                          <a:spcPts val="0"/>
                        </a:spcAft>
                      </a:pPr>
                      <a:endParaRPr lang="en-US" sz="1600">
                        <a:solidFill>
                          <a:srgbClr val="000000"/>
                        </a:solidFill>
                        <a:effectLst/>
                        <a:latin typeface="Times New Roman"/>
                        <a:ea typeface="Times New Roman"/>
                      </a:endParaRPr>
                    </a:p>
                  </a:txBody>
                  <a:tcPr marL="68580" marR="68580" marT="0" marB="0"/>
                </a:tc>
                <a:tc>
                  <a:txBody>
                    <a:bodyPr/>
                    <a:lstStyle/>
                    <a:p>
                      <a:pPr marL="0" marR="0" algn="just">
                        <a:lnSpc>
                          <a:spcPct val="115000"/>
                        </a:lnSpc>
                        <a:spcBef>
                          <a:spcPts val="0"/>
                        </a:spcBef>
                        <a:spcAft>
                          <a:spcPts val="0"/>
                        </a:spcAft>
                      </a:pPr>
                      <a:endParaRPr lang="en-US" sz="1600">
                        <a:effectLst/>
                        <a:latin typeface="Times New Roman"/>
                        <a:ea typeface="Times New Roman"/>
                      </a:endParaRPr>
                    </a:p>
                  </a:txBody>
                  <a:tcPr marL="68580" marR="68580" marT="0" marB="0"/>
                </a:tc>
                <a:tc>
                  <a:txBody>
                    <a:bodyPr/>
                    <a:lstStyle/>
                    <a:p>
                      <a:pPr marL="0" marR="0" algn="just">
                        <a:lnSpc>
                          <a:spcPct val="115000"/>
                        </a:lnSpc>
                        <a:spcBef>
                          <a:spcPts val="0"/>
                        </a:spcBef>
                        <a:spcAft>
                          <a:spcPts val="0"/>
                        </a:spcAft>
                      </a:pPr>
                      <a:r>
                        <a:rPr lang="en-US" sz="1600">
                          <a:effectLst/>
                        </a:rPr>
                        <a:t> </a:t>
                      </a:r>
                      <a:endParaRPr lang="en-US" sz="1200">
                        <a:effectLst/>
                        <a:latin typeface="Times New Roman"/>
                        <a:ea typeface="Times New Roman"/>
                      </a:endParaRPr>
                    </a:p>
                  </a:txBody>
                  <a:tcPr marL="68580" marR="68580" marT="0" marB="0"/>
                </a:tc>
                <a:tc>
                  <a:txBody>
                    <a:bodyPr/>
                    <a:lstStyle/>
                    <a:p>
                      <a:pPr marL="0" marR="0" algn="just">
                        <a:lnSpc>
                          <a:spcPct val="115000"/>
                        </a:lnSpc>
                        <a:spcBef>
                          <a:spcPts val="0"/>
                        </a:spcBef>
                        <a:spcAft>
                          <a:spcPts val="0"/>
                        </a:spcAft>
                      </a:pPr>
                      <a:r>
                        <a:rPr lang="en-US" sz="1600">
                          <a:effectLst/>
                        </a:rPr>
                        <a:t> </a:t>
                      </a:r>
                      <a:endParaRPr lang="en-US" sz="1200">
                        <a:effectLst/>
                        <a:latin typeface="Times New Roman"/>
                        <a:ea typeface="Times New Roman"/>
                      </a:endParaRPr>
                    </a:p>
                  </a:txBody>
                  <a:tcPr marL="68580" marR="68580" marT="0" marB="0"/>
                </a:tc>
                <a:tc>
                  <a:txBody>
                    <a:bodyPr/>
                    <a:lstStyle/>
                    <a:p>
                      <a:pPr marL="0" marR="0" algn="just">
                        <a:lnSpc>
                          <a:spcPct val="115000"/>
                        </a:lnSpc>
                        <a:spcBef>
                          <a:spcPts val="0"/>
                        </a:spcBef>
                        <a:spcAft>
                          <a:spcPts val="0"/>
                        </a:spcAft>
                      </a:pPr>
                      <a:r>
                        <a:rPr lang="en-US" sz="1600">
                          <a:effectLst/>
                        </a:rPr>
                        <a:t> </a:t>
                      </a:r>
                      <a:endParaRPr lang="en-US" sz="1200">
                        <a:effectLst/>
                        <a:latin typeface="Times New Roman"/>
                        <a:ea typeface="Times New Roman"/>
                      </a:endParaRPr>
                    </a:p>
                  </a:txBody>
                  <a:tcPr marL="68580" marR="68580" marT="0" marB="0"/>
                </a:tc>
                <a:extLst>
                  <a:ext uri="{0D108BD9-81ED-4DB2-BD59-A6C34878D82A}">
                    <a16:rowId xmlns:a16="http://schemas.microsoft.com/office/drawing/2014/main" val="10001"/>
                  </a:ext>
                </a:extLst>
              </a:tr>
              <a:tr h="340995">
                <a:tc>
                  <a:txBody>
                    <a:bodyPr/>
                    <a:lstStyle/>
                    <a:p>
                      <a:pPr marL="0" marR="0" algn="just">
                        <a:lnSpc>
                          <a:spcPct val="115000"/>
                        </a:lnSpc>
                        <a:spcBef>
                          <a:spcPts val="0"/>
                        </a:spcBef>
                        <a:spcAft>
                          <a:spcPts val="0"/>
                        </a:spcAft>
                      </a:pPr>
                      <a:r>
                        <a:rPr lang="en-US" sz="1600">
                          <a:effectLst/>
                        </a:rPr>
                        <a:t>Design</a:t>
                      </a:r>
                      <a:endParaRPr lang="en-US" sz="1200">
                        <a:effectLst/>
                        <a:latin typeface="Times New Roman"/>
                        <a:ea typeface="Times New Roman"/>
                      </a:endParaRPr>
                    </a:p>
                  </a:txBody>
                  <a:tcPr marL="68580" marR="68580" marT="0" marB="0"/>
                </a:tc>
                <a:tc>
                  <a:txBody>
                    <a:bodyPr/>
                    <a:lstStyle/>
                    <a:p>
                      <a:pPr marL="0" marR="0" algn="just">
                        <a:lnSpc>
                          <a:spcPct val="115000"/>
                        </a:lnSpc>
                        <a:spcBef>
                          <a:spcPts val="0"/>
                        </a:spcBef>
                        <a:spcAft>
                          <a:spcPts val="0"/>
                        </a:spcAft>
                      </a:pPr>
                      <a:r>
                        <a:rPr lang="en-US" sz="1600">
                          <a:effectLst/>
                        </a:rPr>
                        <a:t> </a:t>
                      </a:r>
                      <a:endParaRPr lang="en-US" sz="1200">
                        <a:effectLst/>
                        <a:latin typeface="Times New Roman"/>
                        <a:ea typeface="Times New Roman"/>
                      </a:endParaRPr>
                    </a:p>
                  </a:txBody>
                  <a:tcPr marL="68580" marR="68580" marT="0" marB="0"/>
                </a:tc>
                <a:tc>
                  <a:txBody>
                    <a:bodyPr/>
                    <a:lstStyle/>
                    <a:p>
                      <a:pPr marL="0" marR="0" algn="just">
                        <a:lnSpc>
                          <a:spcPct val="115000"/>
                        </a:lnSpc>
                        <a:spcBef>
                          <a:spcPts val="0"/>
                        </a:spcBef>
                        <a:spcAft>
                          <a:spcPts val="0"/>
                        </a:spcAft>
                      </a:pPr>
                      <a:r>
                        <a:rPr lang="en-US" sz="1600">
                          <a:effectLst/>
                        </a:rPr>
                        <a:t> </a:t>
                      </a:r>
                      <a:endParaRPr lang="en-US" sz="1200">
                        <a:effectLst/>
                        <a:latin typeface="Times New Roman"/>
                        <a:ea typeface="Times New Roman"/>
                      </a:endParaRPr>
                    </a:p>
                  </a:txBody>
                  <a:tcPr marL="68580" marR="68580" marT="0" marB="0"/>
                </a:tc>
                <a:tc>
                  <a:txBody>
                    <a:bodyPr/>
                    <a:lstStyle/>
                    <a:p>
                      <a:pPr marL="0" marR="0" algn="just">
                        <a:lnSpc>
                          <a:spcPct val="115000"/>
                        </a:lnSpc>
                        <a:spcBef>
                          <a:spcPts val="0"/>
                        </a:spcBef>
                        <a:spcAft>
                          <a:spcPts val="0"/>
                        </a:spcAft>
                      </a:pPr>
                      <a:endParaRPr lang="en-US" sz="1600">
                        <a:effectLst/>
                        <a:latin typeface="Times New Roman"/>
                        <a:ea typeface="Times New Roman"/>
                      </a:endParaRPr>
                    </a:p>
                  </a:txBody>
                  <a:tcPr marL="68580" marR="68580" marT="0" marB="0"/>
                </a:tc>
                <a:tc>
                  <a:txBody>
                    <a:bodyPr/>
                    <a:lstStyle/>
                    <a:p>
                      <a:pPr marL="0" marR="0" algn="just">
                        <a:lnSpc>
                          <a:spcPct val="115000"/>
                        </a:lnSpc>
                        <a:spcBef>
                          <a:spcPts val="0"/>
                        </a:spcBef>
                        <a:spcAft>
                          <a:spcPts val="0"/>
                        </a:spcAft>
                      </a:pPr>
                      <a:r>
                        <a:rPr lang="en-US" sz="1600">
                          <a:effectLst/>
                        </a:rPr>
                        <a:t> </a:t>
                      </a:r>
                      <a:endParaRPr lang="en-US" sz="1200">
                        <a:effectLst/>
                        <a:latin typeface="Times New Roman"/>
                        <a:ea typeface="Times New Roman"/>
                      </a:endParaRPr>
                    </a:p>
                  </a:txBody>
                  <a:tcPr marL="68580" marR="68580" marT="0" marB="0"/>
                </a:tc>
                <a:tc>
                  <a:txBody>
                    <a:bodyPr/>
                    <a:lstStyle/>
                    <a:p>
                      <a:pPr marL="0" marR="0" algn="just">
                        <a:lnSpc>
                          <a:spcPct val="115000"/>
                        </a:lnSpc>
                        <a:spcBef>
                          <a:spcPts val="0"/>
                        </a:spcBef>
                        <a:spcAft>
                          <a:spcPts val="0"/>
                        </a:spcAft>
                      </a:pPr>
                      <a:r>
                        <a:rPr lang="en-US" sz="1600">
                          <a:effectLst/>
                        </a:rPr>
                        <a:t> </a:t>
                      </a:r>
                      <a:endParaRPr lang="en-US" sz="1200">
                        <a:effectLst/>
                        <a:latin typeface="Times New Roman"/>
                        <a:ea typeface="Times New Roman"/>
                      </a:endParaRPr>
                    </a:p>
                  </a:txBody>
                  <a:tcPr marL="68580" marR="68580" marT="0" marB="0"/>
                </a:tc>
                <a:extLst>
                  <a:ext uri="{0D108BD9-81ED-4DB2-BD59-A6C34878D82A}">
                    <a16:rowId xmlns:a16="http://schemas.microsoft.com/office/drawing/2014/main" val="10002"/>
                  </a:ext>
                </a:extLst>
              </a:tr>
              <a:tr h="340995">
                <a:tc>
                  <a:txBody>
                    <a:bodyPr/>
                    <a:lstStyle/>
                    <a:p>
                      <a:pPr marL="0" marR="0" algn="just">
                        <a:lnSpc>
                          <a:spcPct val="115000"/>
                        </a:lnSpc>
                        <a:spcBef>
                          <a:spcPts val="0"/>
                        </a:spcBef>
                        <a:spcAft>
                          <a:spcPts val="0"/>
                        </a:spcAft>
                      </a:pPr>
                      <a:r>
                        <a:rPr lang="en-US" sz="1600">
                          <a:effectLst/>
                        </a:rPr>
                        <a:t>Test Cases</a:t>
                      </a:r>
                      <a:endParaRPr lang="en-US" sz="1200">
                        <a:effectLst/>
                        <a:latin typeface="Times New Roman"/>
                        <a:ea typeface="Times New Roman"/>
                      </a:endParaRPr>
                    </a:p>
                  </a:txBody>
                  <a:tcPr marL="68580" marR="68580" marT="0" marB="0"/>
                </a:tc>
                <a:tc>
                  <a:txBody>
                    <a:bodyPr/>
                    <a:lstStyle/>
                    <a:p>
                      <a:pPr marL="0" marR="0" algn="just">
                        <a:lnSpc>
                          <a:spcPct val="115000"/>
                        </a:lnSpc>
                        <a:spcBef>
                          <a:spcPts val="0"/>
                        </a:spcBef>
                        <a:spcAft>
                          <a:spcPts val="0"/>
                        </a:spcAft>
                      </a:pPr>
                      <a:r>
                        <a:rPr lang="en-US" sz="1600">
                          <a:effectLst/>
                        </a:rPr>
                        <a:t> </a:t>
                      </a:r>
                      <a:endParaRPr lang="en-US" sz="1200">
                        <a:effectLst/>
                        <a:latin typeface="Times New Roman"/>
                        <a:ea typeface="Times New Roman"/>
                      </a:endParaRPr>
                    </a:p>
                  </a:txBody>
                  <a:tcPr marL="68580" marR="68580" marT="0" marB="0"/>
                </a:tc>
                <a:tc>
                  <a:txBody>
                    <a:bodyPr/>
                    <a:lstStyle/>
                    <a:p>
                      <a:pPr marL="0" marR="0" algn="just">
                        <a:lnSpc>
                          <a:spcPct val="115000"/>
                        </a:lnSpc>
                        <a:spcBef>
                          <a:spcPts val="0"/>
                        </a:spcBef>
                        <a:spcAft>
                          <a:spcPts val="0"/>
                        </a:spcAft>
                      </a:pPr>
                      <a:r>
                        <a:rPr lang="en-US" sz="1600">
                          <a:effectLst/>
                        </a:rPr>
                        <a:t> </a:t>
                      </a:r>
                      <a:endParaRPr lang="en-US" sz="1200">
                        <a:effectLst/>
                        <a:latin typeface="Times New Roman"/>
                        <a:ea typeface="Times New Roman"/>
                      </a:endParaRPr>
                    </a:p>
                  </a:txBody>
                  <a:tcPr marL="68580" marR="68580" marT="0" marB="0"/>
                </a:tc>
                <a:tc>
                  <a:txBody>
                    <a:bodyPr/>
                    <a:lstStyle/>
                    <a:p>
                      <a:pPr marL="0" marR="0" algn="just">
                        <a:lnSpc>
                          <a:spcPct val="115000"/>
                        </a:lnSpc>
                        <a:spcBef>
                          <a:spcPts val="0"/>
                        </a:spcBef>
                        <a:spcAft>
                          <a:spcPts val="0"/>
                        </a:spcAft>
                      </a:pPr>
                      <a:endParaRPr lang="en-US" sz="1600">
                        <a:effectLst/>
                        <a:latin typeface="Times New Roman"/>
                        <a:ea typeface="Times New Roman"/>
                      </a:endParaRPr>
                    </a:p>
                  </a:txBody>
                  <a:tcPr marL="68580" marR="68580" marT="0" marB="0"/>
                </a:tc>
                <a:tc>
                  <a:txBody>
                    <a:bodyPr/>
                    <a:lstStyle/>
                    <a:p>
                      <a:pPr marL="0" marR="0" algn="just">
                        <a:lnSpc>
                          <a:spcPct val="115000"/>
                        </a:lnSpc>
                        <a:spcBef>
                          <a:spcPts val="0"/>
                        </a:spcBef>
                        <a:spcAft>
                          <a:spcPts val="0"/>
                        </a:spcAft>
                      </a:pPr>
                      <a:r>
                        <a:rPr lang="en-US" sz="1600">
                          <a:effectLst/>
                        </a:rPr>
                        <a:t> </a:t>
                      </a:r>
                      <a:endParaRPr lang="en-US" sz="1200">
                        <a:effectLst/>
                        <a:latin typeface="Times New Roman"/>
                        <a:ea typeface="Times New Roman"/>
                      </a:endParaRPr>
                    </a:p>
                  </a:txBody>
                  <a:tcPr marL="68580" marR="68580" marT="0" marB="0"/>
                </a:tc>
                <a:tc>
                  <a:txBody>
                    <a:bodyPr/>
                    <a:lstStyle/>
                    <a:p>
                      <a:pPr marL="0" marR="0" algn="just">
                        <a:lnSpc>
                          <a:spcPct val="115000"/>
                        </a:lnSpc>
                        <a:spcBef>
                          <a:spcPts val="0"/>
                        </a:spcBef>
                        <a:spcAft>
                          <a:spcPts val="0"/>
                        </a:spcAft>
                      </a:pPr>
                      <a:r>
                        <a:rPr lang="en-US" sz="1600">
                          <a:effectLst/>
                        </a:rPr>
                        <a:t> </a:t>
                      </a:r>
                      <a:endParaRPr lang="en-US" sz="1200">
                        <a:effectLst/>
                        <a:latin typeface="Times New Roman"/>
                        <a:ea typeface="Times New Roman"/>
                      </a:endParaRPr>
                    </a:p>
                  </a:txBody>
                  <a:tcPr marL="68580" marR="68580" marT="0" marB="0"/>
                </a:tc>
                <a:extLst>
                  <a:ext uri="{0D108BD9-81ED-4DB2-BD59-A6C34878D82A}">
                    <a16:rowId xmlns:a16="http://schemas.microsoft.com/office/drawing/2014/main" val="10003"/>
                  </a:ext>
                </a:extLst>
              </a:tr>
              <a:tr h="340995">
                <a:tc>
                  <a:txBody>
                    <a:bodyPr/>
                    <a:lstStyle/>
                    <a:p>
                      <a:pPr marL="0" marR="0" algn="just">
                        <a:lnSpc>
                          <a:spcPct val="115000"/>
                        </a:lnSpc>
                        <a:spcBef>
                          <a:spcPts val="0"/>
                        </a:spcBef>
                        <a:spcAft>
                          <a:spcPts val="0"/>
                        </a:spcAft>
                      </a:pPr>
                      <a:r>
                        <a:rPr lang="en-US" sz="1600">
                          <a:effectLst/>
                        </a:rPr>
                        <a:t>Coding with unit testing</a:t>
                      </a:r>
                      <a:endParaRPr lang="en-US" sz="1200">
                        <a:effectLst/>
                        <a:latin typeface="Times New Roman"/>
                        <a:ea typeface="Times New Roman"/>
                      </a:endParaRPr>
                    </a:p>
                  </a:txBody>
                  <a:tcPr marL="68580" marR="68580" marT="0" marB="0"/>
                </a:tc>
                <a:tc>
                  <a:txBody>
                    <a:bodyPr/>
                    <a:lstStyle/>
                    <a:p>
                      <a:pPr marL="0" marR="0" algn="just">
                        <a:lnSpc>
                          <a:spcPct val="115000"/>
                        </a:lnSpc>
                        <a:spcBef>
                          <a:spcPts val="0"/>
                        </a:spcBef>
                        <a:spcAft>
                          <a:spcPts val="0"/>
                        </a:spcAft>
                      </a:pPr>
                      <a:r>
                        <a:rPr lang="en-US" sz="1600">
                          <a:effectLst/>
                        </a:rPr>
                        <a:t> </a:t>
                      </a:r>
                      <a:endParaRPr lang="en-US" sz="1200">
                        <a:effectLst/>
                        <a:latin typeface="Times New Roman"/>
                        <a:ea typeface="Times New Roman"/>
                      </a:endParaRPr>
                    </a:p>
                  </a:txBody>
                  <a:tcPr marL="68580" marR="68580" marT="0" marB="0"/>
                </a:tc>
                <a:tc>
                  <a:txBody>
                    <a:bodyPr/>
                    <a:lstStyle/>
                    <a:p>
                      <a:pPr marL="0" marR="0" algn="just">
                        <a:lnSpc>
                          <a:spcPct val="115000"/>
                        </a:lnSpc>
                        <a:spcBef>
                          <a:spcPts val="0"/>
                        </a:spcBef>
                        <a:spcAft>
                          <a:spcPts val="0"/>
                        </a:spcAft>
                      </a:pPr>
                      <a:r>
                        <a:rPr lang="en-US" sz="1600">
                          <a:effectLst/>
                        </a:rPr>
                        <a:t> </a:t>
                      </a:r>
                      <a:endParaRPr lang="en-US" sz="1200">
                        <a:effectLst/>
                        <a:latin typeface="Times New Roman"/>
                        <a:ea typeface="Times New Roman"/>
                      </a:endParaRPr>
                    </a:p>
                  </a:txBody>
                  <a:tcPr marL="68580" marR="68580" marT="0" marB="0"/>
                </a:tc>
                <a:tc>
                  <a:txBody>
                    <a:bodyPr/>
                    <a:lstStyle/>
                    <a:p>
                      <a:pPr marL="0" marR="0" algn="just">
                        <a:lnSpc>
                          <a:spcPct val="115000"/>
                        </a:lnSpc>
                        <a:spcBef>
                          <a:spcPts val="0"/>
                        </a:spcBef>
                        <a:spcAft>
                          <a:spcPts val="0"/>
                        </a:spcAft>
                      </a:pPr>
                      <a:r>
                        <a:rPr lang="en-US" sz="1600">
                          <a:effectLst/>
                        </a:rPr>
                        <a:t> </a:t>
                      </a:r>
                      <a:endParaRPr lang="en-US" sz="1200">
                        <a:effectLst/>
                        <a:latin typeface="Times New Roman"/>
                        <a:ea typeface="Times New Roman"/>
                      </a:endParaRPr>
                    </a:p>
                  </a:txBody>
                  <a:tcPr marL="68580" marR="68580" marT="0" marB="0"/>
                </a:tc>
                <a:tc>
                  <a:txBody>
                    <a:bodyPr/>
                    <a:lstStyle/>
                    <a:p>
                      <a:pPr marL="0" marR="0" algn="just">
                        <a:lnSpc>
                          <a:spcPct val="115000"/>
                        </a:lnSpc>
                        <a:spcBef>
                          <a:spcPts val="0"/>
                        </a:spcBef>
                        <a:spcAft>
                          <a:spcPts val="0"/>
                        </a:spcAft>
                      </a:pPr>
                      <a:r>
                        <a:rPr lang="en-US" sz="1600">
                          <a:effectLst/>
                        </a:rPr>
                        <a:t> </a:t>
                      </a:r>
                      <a:endParaRPr lang="en-US" sz="1200">
                        <a:effectLst/>
                        <a:latin typeface="Times New Roman"/>
                        <a:ea typeface="Times New Roman"/>
                      </a:endParaRPr>
                    </a:p>
                  </a:txBody>
                  <a:tcPr marL="68580" marR="68580" marT="0" marB="0"/>
                </a:tc>
                <a:tc>
                  <a:txBody>
                    <a:bodyPr/>
                    <a:lstStyle/>
                    <a:p>
                      <a:pPr marL="0" marR="0" algn="just">
                        <a:lnSpc>
                          <a:spcPct val="115000"/>
                        </a:lnSpc>
                        <a:spcBef>
                          <a:spcPts val="0"/>
                        </a:spcBef>
                        <a:spcAft>
                          <a:spcPts val="0"/>
                        </a:spcAft>
                      </a:pPr>
                      <a:endParaRPr lang="en-US" sz="1600">
                        <a:effectLst/>
                        <a:latin typeface="Times New Roman"/>
                        <a:ea typeface="Times New Roman"/>
                      </a:endParaRPr>
                    </a:p>
                  </a:txBody>
                  <a:tcPr marL="68580" marR="68580" marT="0" marB="0"/>
                </a:tc>
                <a:extLst>
                  <a:ext uri="{0D108BD9-81ED-4DB2-BD59-A6C34878D82A}">
                    <a16:rowId xmlns:a16="http://schemas.microsoft.com/office/drawing/2014/main" val="10004"/>
                  </a:ext>
                </a:extLst>
              </a:tr>
              <a:tr h="340995">
                <a:tc>
                  <a:txBody>
                    <a:bodyPr/>
                    <a:lstStyle/>
                    <a:p>
                      <a:pPr marL="0" marR="0" algn="just">
                        <a:lnSpc>
                          <a:spcPct val="115000"/>
                        </a:lnSpc>
                        <a:spcBef>
                          <a:spcPts val="0"/>
                        </a:spcBef>
                        <a:spcAft>
                          <a:spcPts val="0"/>
                        </a:spcAft>
                      </a:pPr>
                      <a:r>
                        <a:rPr lang="en-US" sz="1600">
                          <a:effectLst/>
                        </a:rPr>
                        <a:t>Testing</a:t>
                      </a:r>
                      <a:endParaRPr lang="en-US" sz="1200">
                        <a:effectLst/>
                        <a:latin typeface="Times New Roman"/>
                        <a:ea typeface="Times New Roman"/>
                      </a:endParaRPr>
                    </a:p>
                  </a:txBody>
                  <a:tcPr marL="68580" marR="68580" marT="0" marB="0"/>
                </a:tc>
                <a:tc>
                  <a:txBody>
                    <a:bodyPr/>
                    <a:lstStyle/>
                    <a:p>
                      <a:pPr marL="0" marR="0" algn="just">
                        <a:lnSpc>
                          <a:spcPct val="115000"/>
                        </a:lnSpc>
                        <a:spcBef>
                          <a:spcPts val="0"/>
                        </a:spcBef>
                        <a:spcAft>
                          <a:spcPts val="0"/>
                        </a:spcAft>
                      </a:pPr>
                      <a:r>
                        <a:rPr lang="en-US" sz="1600">
                          <a:effectLst/>
                        </a:rPr>
                        <a:t> </a:t>
                      </a:r>
                      <a:endParaRPr lang="en-US" sz="1200">
                        <a:effectLst/>
                        <a:latin typeface="Times New Roman"/>
                        <a:ea typeface="Times New Roman"/>
                      </a:endParaRPr>
                    </a:p>
                  </a:txBody>
                  <a:tcPr marL="68580" marR="68580" marT="0" marB="0"/>
                </a:tc>
                <a:tc>
                  <a:txBody>
                    <a:bodyPr/>
                    <a:lstStyle/>
                    <a:p>
                      <a:pPr marL="0" marR="0" algn="just">
                        <a:lnSpc>
                          <a:spcPct val="115000"/>
                        </a:lnSpc>
                        <a:spcBef>
                          <a:spcPts val="0"/>
                        </a:spcBef>
                        <a:spcAft>
                          <a:spcPts val="0"/>
                        </a:spcAft>
                      </a:pPr>
                      <a:r>
                        <a:rPr lang="en-US" sz="1600">
                          <a:effectLst/>
                        </a:rPr>
                        <a:t> </a:t>
                      </a:r>
                      <a:endParaRPr lang="en-US" sz="1200">
                        <a:effectLst/>
                        <a:latin typeface="Times New Roman"/>
                        <a:ea typeface="Times New Roman"/>
                      </a:endParaRPr>
                    </a:p>
                  </a:txBody>
                  <a:tcPr marL="68580" marR="68580" marT="0" marB="0"/>
                </a:tc>
                <a:tc>
                  <a:txBody>
                    <a:bodyPr/>
                    <a:lstStyle/>
                    <a:p>
                      <a:pPr marL="0" marR="0" algn="just">
                        <a:lnSpc>
                          <a:spcPct val="115000"/>
                        </a:lnSpc>
                        <a:spcBef>
                          <a:spcPts val="0"/>
                        </a:spcBef>
                        <a:spcAft>
                          <a:spcPts val="0"/>
                        </a:spcAft>
                      </a:pPr>
                      <a:r>
                        <a:rPr lang="en-US" sz="1600">
                          <a:effectLst/>
                        </a:rPr>
                        <a:t> </a:t>
                      </a:r>
                      <a:endParaRPr lang="en-US" sz="1200">
                        <a:effectLst/>
                        <a:latin typeface="Times New Roman"/>
                        <a:ea typeface="Times New Roman"/>
                      </a:endParaRPr>
                    </a:p>
                  </a:txBody>
                  <a:tcPr marL="68580" marR="68580" marT="0" marB="0"/>
                </a:tc>
                <a:tc>
                  <a:txBody>
                    <a:bodyPr/>
                    <a:lstStyle/>
                    <a:p>
                      <a:pPr marL="0" marR="0" algn="just">
                        <a:lnSpc>
                          <a:spcPct val="115000"/>
                        </a:lnSpc>
                        <a:spcBef>
                          <a:spcPts val="0"/>
                        </a:spcBef>
                        <a:spcAft>
                          <a:spcPts val="0"/>
                        </a:spcAft>
                      </a:pPr>
                      <a:r>
                        <a:rPr lang="en-US" sz="1600">
                          <a:effectLst/>
                        </a:rPr>
                        <a:t> </a:t>
                      </a:r>
                      <a:endParaRPr lang="en-US" sz="1200">
                        <a:effectLst/>
                        <a:latin typeface="Times New Roman"/>
                        <a:ea typeface="Times New Roman"/>
                      </a:endParaRPr>
                    </a:p>
                  </a:txBody>
                  <a:tcPr marL="68580" marR="68580" marT="0" marB="0"/>
                </a:tc>
                <a:tc>
                  <a:txBody>
                    <a:bodyPr/>
                    <a:lstStyle/>
                    <a:p>
                      <a:pPr marL="0" marR="0" algn="just">
                        <a:lnSpc>
                          <a:spcPct val="115000"/>
                        </a:lnSpc>
                        <a:spcBef>
                          <a:spcPts val="0"/>
                        </a:spcBef>
                        <a:spcAft>
                          <a:spcPts val="0"/>
                        </a:spcAft>
                      </a:pPr>
                      <a:endParaRPr lang="en-US" sz="1600">
                        <a:effectLst/>
                        <a:latin typeface="Times New Roman"/>
                        <a:ea typeface="Times New Roman"/>
                      </a:endParaRPr>
                    </a:p>
                  </a:txBody>
                  <a:tcPr marL="68580" marR="68580" marT="0" marB="0"/>
                </a:tc>
                <a:extLst>
                  <a:ext uri="{0D108BD9-81ED-4DB2-BD59-A6C34878D82A}">
                    <a16:rowId xmlns:a16="http://schemas.microsoft.com/office/drawing/2014/main" val="10005"/>
                  </a:ext>
                </a:extLst>
              </a:tr>
              <a:tr h="323850">
                <a:tc>
                  <a:txBody>
                    <a:bodyPr/>
                    <a:lstStyle/>
                    <a:p>
                      <a:pPr marL="0" marR="0" algn="just">
                        <a:lnSpc>
                          <a:spcPct val="115000"/>
                        </a:lnSpc>
                        <a:spcBef>
                          <a:spcPts val="0"/>
                        </a:spcBef>
                        <a:spcAft>
                          <a:spcPts val="0"/>
                        </a:spcAft>
                      </a:pPr>
                      <a:r>
                        <a:rPr lang="en-US" sz="1600">
                          <a:effectLst/>
                        </a:rPr>
                        <a:t>Documentation</a:t>
                      </a:r>
                      <a:endParaRPr lang="en-US" sz="1200">
                        <a:effectLst/>
                        <a:latin typeface="Times New Roman"/>
                        <a:ea typeface="Times New Roman"/>
                      </a:endParaRPr>
                    </a:p>
                  </a:txBody>
                  <a:tcPr marL="68580" marR="68580" marT="0" marB="0"/>
                </a:tc>
                <a:tc>
                  <a:txBody>
                    <a:bodyPr/>
                    <a:lstStyle/>
                    <a:p>
                      <a:pPr marL="0" marR="0" algn="just">
                        <a:lnSpc>
                          <a:spcPct val="115000"/>
                        </a:lnSpc>
                        <a:spcBef>
                          <a:spcPts val="0"/>
                        </a:spcBef>
                        <a:spcAft>
                          <a:spcPts val="0"/>
                        </a:spcAft>
                      </a:pPr>
                      <a:r>
                        <a:rPr lang="en-US" sz="1600">
                          <a:effectLst/>
                        </a:rPr>
                        <a:t> </a:t>
                      </a:r>
                      <a:endParaRPr lang="en-US" sz="1200">
                        <a:effectLst/>
                        <a:latin typeface="Times New Roman"/>
                        <a:ea typeface="Times New Roman"/>
                      </a:endParaRPr>
                    </a:p>
                  </a:txBody>
                  <a:tcPr marL="68580" marR="68580" marT="0" marB="0"/>
                </a:tc>
                <a:tc>
                  <a:txBody>
                    <a:bodyPr/>
                    <a:lstStyle/>
                    <a:p>
                      <a:pPr marL="0" marR="0" algn="just">
                        <a:lnSpc>
                          <a:spcPct val="115000"/>
                        </a:lnSpc>
                        <a:spcBef>
                          <a:spcPts val="0"/>
                        </a:spcBef>
                        <a:spcAft>
                          <a:spcPts val="0"/>
                        </a:spcAft>
                      </a:pPr>
                      <a:r>
                        <a:rPr lang="en-US" sz="1600">
                          <a:effectLst/>
                        </a:rPr>
                        <a:t> </a:t>
                      </a:r>
                      <a:endParaRPr lang="en-US" sz="1200">
                        <a:effectLst/>
                        <a:latin typeface="Times New Roman"/>
                        <a:ea typeface="Times New Roman"/>
                      </a:endParaRPr>
                    </a:p>
                  </a:txBody>
                  <a:tcPr marL="68580" marR="68580" marT="0" marB="0"/>
                </a:tc>
                <a:tc>
                  <a:txBody>
                    <a:bodyPr/>
                    <a:lstStyle/>
                    <a:p>
                      <a:pPr marL="0" marR="0" algn="just">
                        <a:lnSpc>
                          <a:spcPct val="115000"/>
                        </a:lnSpc>
                        <a:spcBef>
                          <a:spcPts val="0"/>
                        </a:spcBef>
                        <a:spcAft>
                          <a:spcPts val="0"/>
                        </a:spcAft>
                      </a:pPr>
                      <a:r>
                        <a:rPr lang="en-US" sz="1600">
                          <a:effectLst/>
                        </a:rPr>
                        <a:t> </a:t>
                      </a:r>
                      <a:endParaRPr lang="en-US" sz="1200">
                        <a:effectLst/>
                        <a:latin typeface="Times New Roman"/>
                        <a:ea typeface="Times New Roman"/>
                      </a:endParaRPr>
                    </a:p>
                  </a:txBody>
                  <a:tcPr marL="68580" marR="68580" marT="0" marB="0"/>
                </a:tc>
                <a:tc>
                  <a:txBody>
                    <a:bodyPr/>
                    <a:lstStyle/>
                    <a:p>
                      <a:pPr marL="0" marR="0" algn="just">
                        <a:lnSpc>
                          <a:spcPct val="115000"/>
                        </a:lnSpc>
                        <a:spcBef>
                          <a:spcPts val="0"/>
                        </a:spcBef>
                        <a:spcAft>
                          <a:spcPts val="0"/>
                        </a:spcAft>
                      </a:pPr>
                      <a:r>
                        <a:rPr lang="en-US" sz="1600">
                          <a:effectLst/>
                        </a:rPr>
                        <a:t> </a:t>
                      </a:r>
                      <a:endParaRPr lang="en-US" sz="1200">
                        <a:effectLst/>
                        <a:latin typeface="Times New Roman"/>
                        <a:ea typeface="Times New Roman"/>
                      </a:endParaRPr>
                    </a:p>
                  </a:txBody>
                  <a:tcPr marL="68580" marR="68580" marT="0" marB="0"/>
                </a:tc>
                <a:tc>
                  <a:txBody>
                    <a:bodyPr/>
                    <a:lstStyle/>
                    <a:p>
                      <a:pPr marL="0" marR="0" algn="just">
                        <a:lnSpc>
                          <a:spcPct val="115000"/>
                        </a:lnSpc>
                        <a:spcBef>
                          <a:spcPts val="0"/>
                        </a:spcBef>
                        <a:spcAft>
                          <a:spcPts val="0"/>
                        </a:spcAft>
                      </a:pPr>
                      <a:r>
                        <a:rPr lang="en-US" sz="1600" dirty="0">
                          <a:effectLst/>
                        </a:rPr>
                        <a:t> </a:t>
                      </a:r>
                      <a:endParaRPr lang="en-US" sz="1200" dirty="0">
                        <a:effectLst/>
                        <a:latin typeface="Times New Roman"/>
                        <a:ea typeface="Times New Roman"/>
                      </a:endParaRPr>
                    </a:p>
                  </a:txBody>
                  <a:tcPr marL="68580" marR="68580" marT="0" marB="0"/>
                </a:tc>
                <a:extLst>
                  <a:ext uri="{0D108BD9-81ED-4DB2-BD59-A6C34878D82A}">
                    <a16:rowId xmlns:a16="http://schemas.microsoft.com/office/drawing/2014/main" val="10006"/>
                  </a:ext>
                </a:extLst>
              </a:tr>
            </a:tbl>
          </a:graphicData>
        </a:graphic>
      </p:graphicFrame>
      <p:sp>
        <p:nvSpPr>
          <p:cNvPr id="5" name="Rectangle 4"/>
          <p:cNvSpPr>
            <a:spLocks noChangeArrowheads="1"/>
          </p:cNvSpPr>
          <p:nvPr/>
        </p:nvSpPr>
        <p:spPr bwMode="auto">
          <a:xfrm>
            <a:off x="5867400" y="4836362"/>
            <a:ext cx="1600200" cy="342900"/>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6" name="Rectangle 5"/>
          <p:cNvSpPr>
            <a:spLocks noChangeArrowheads="1"/>
          </p:cNvSpPr>
          <p:nvPr/>
        </p:nvSpPr>
        <p:spPr bwMode="auto">
          <a:xfrm>
            <a:off x="3276600" y="3352800"/>
            <a:ext cx="796925" cy="46037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7" name="Rectangle 6"/>
          <p:cNvSpPr>
            <a:spLocks noChangeArrowheads="1"/>
          </p:cNvSpPr>
          <p:nvPr/>
        </p:nvSpPr>
        <p:spPr bwMode="auto">
          <a:xfrm>
            <a:off x="4191000" y="4191000"/>
            <a:ext cx="704850" cy="444500"/>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8" name="Rectangle 7"/>
          <p:cNvSpPr>
            <a:spLocks noChangeArrowheads="1"/>
          </p:cNvSpPr>
          <p:nvPr/>
        </p:nvSpPr>
        <p:spPr bwMode="auto">
          <a:xfrm>
            <a:off x="6673678" y="5257800"/>
            <a:ext cx="415925" cy="39687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9" name="Rectangle 8"/>
          <p:cNvSpPr>
            <a:spLocks noChangeArrowheads="1"/>
          </p:cNvSpPr>
          <p:nvPr/>
        </p:nvSpPr>
        <p:spPr bwMode="auto">
          <a:xfrm>
            <a:off x="5181600" y="4441074"/>
            <a:ext cx="339725" cy="395288"/>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0" name="Rectangle 9"/>
          <p:cNvSpPr>
            <a:spLocks noChangeArrowheads="1"/>
          </p:cNvSpPr>
          <p:nvPr/>
        </p:nvSpPr>
        <p:spPr bwMode="auto">
          <a:xfrm>
            <a:off x="7373937" y="5575322"/>
            <a:ext cx="187325" cy="338138"/>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Tree>
    <p:extLst>
      <p:ext uri="{BB962C8B-B14F-4D97-AF65-F5344CB8AC3E}">
        <p14:creationId xmlns:p14="http://schemas.microsoft.com/office/powerpoint/2010/main" val="1217517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066800"/>
          </a:xfrm>
        </p:spPr>
        <p:txBody>
          <a:bodyPr>
            <a:normAutofit/>
          </a:bodyPr>
          <a:lstStyle/>
          <a:p>
            <a:r>
              <a:rPr lang="en-US" sz="2800" b="1" u="sng" dirty="0"/>
              <a:t>HARDWARE AND SOFTWARE REQUIREMENTS</a:t>
            </a:r>
          </a:p>
        </p:txBody>
      </p:sp>
      <p:sp>
        <p:nvSpPr>
          <p:cNvPr id="3" name="Content Placeholder 2"/>
          <p:cNvSpPr>
            <a:spLocks noGrp="1"/>
          </p:cNvSpPr>
          <p:nvPr>
            <p:ph idx="1"/>
          </p:nvPr>
        </p:nvSpPr>
        <p:spPr/>
        <p:txBody>
          <a:bodyPr>
            <a:normAutofit fontScale="85000" lnSpcReduction="10000"/>
          </a:bodyPr>
          <a:lstStyle/>
          <a:p>
            <a:pPr marL="109728" indent="0">
              <a:buNone/>
            </a:pPr>
            <a:r>
              <a:rPr lang="en-US" b="1" u="sng" dirty="0"/>
              <a:t>                       </a:t>
            </a:r>
            <a:r>
              <a:rPr lang="en-US" b="1" u="sng" dirty="0">
                <a:solidFill>
                  <a:schemeClr val="accent4">
                    <a:lumMod val="75000"/>
                  </a:schemeClr>
                </a:solidFill>
              </a:rPr>
              <a:t>Hardware Requirements</a:t>
            </a:r>
          </a:p>
          <a:p>
            <a:r>
              <a:rPr lang="en-US" dirty="0"/>
              <a:t>Processor: </a:t>
            </a:r>
            <a:r>
              <a:rPr lang="en-US" dirty="0" err="1"/>
              <a:t>pentium</a:t>
            </a:r>
            <a:r>
              <a:rPr lang="en-US" dirty="0"/>
              <a:t> 4 or more optimum performance</a:t>
            </a:r>
          </a:p>
          <a:p>
            <a:r>
              <a:rPr lang="en-US" dirty="0"/>
              <a:t>Ram: Recommended 256 MB</a:t>
            </a:r>
          </a:p>
          <a:p>
            <a:r>
              <a:rPr lang="en-US" dirty="0"/>
              <a:t>Hard Disk: Minimum 20 GB</a:t>
            </a:r>
          </a:p>
          <a:p>
            <a:pPr marL="109728" indent="0">
              <a:buNone/>
            </a:pPr>
            <a:r>
              <a:rPr lang="en-US" dirty="0"/>
              <a:t>                         </a:t>
            </a:r>
            <a:r>
              <a:rPr lang="en-US" b="1" u="sng" dirty="0">
                <a:solidFill>
                  <a:schemeClr val="accent4">
                    <a:lumMod val="75000"/>
                  </a:schemeClr>
                </a:solidFill>
              </a:rPr>
              <a:t>Software Requirements</a:t>
            </a:r>
          </a:p>
          <a:p>
            <a:r>
              <a:rPr lang="en-US" dirty="0"/>
              <a:t>Operating system: windows, </a:t>
            </a:r>
            <a:r>
              <a:rPr lang="en-US" dirty="0" err="1"/>
              <a:t>linux</a:t>
            </a:r>
            <a:r>
              <a:rPr lang="en-US" dirty="0"/>
              <a:t>, </a:t>
            </a:r>
            <a:r>
              <a:rPr lang="en-US" dirty="0" err="1"/>
              <a:t>unix</a:t>
            </a:r>
            <a:r>
              <a:rPr lang="en-US" dirty="0"/>
              <a:t>, mac, android</a:t>
            </a:r>
          </a:p>
          <a:p>
            <a:r>
              <a:rPr lang="en-US" dirty="0"/>
              <a:t>Programming Platform: PHP 5.0</a:t>
            </a:r>
          </a:p>
          <a:p>
            <a:r>
              <a:rPr lang="en-US" dirty="0"/>
              <a:t>Database: My SQL</a:t>
            </a:r>
          </a:p>
          <a:p>
            <a:r>
              <a:rPr lang="en-US" dirty="0"/>
              <a:t>Software Like: </a:t>
            </a:r>
            <a:r>
              <a:rPr lang="en-US" dirty="0" err="1"/>
              <a:t>Xampp</a:t>
            </a:r>
            <a:endParaRPr lang="en-US" dirty="0"/>
          </a:p>
          <a:p>
            <a:r>
              <a:rPr lang="en-US" dirty="0"/>
              <a:t>Html5</a:t>
            </a:r>
          </a:p>
          <a:p>
            <a:r>
              <a:rPr lang="en-US" dirty="0"/>
              <a:t>CSS3</a:t>
            </a:r>
          </a:p>
        </p:txBody>
      </p:sp>
    </p:spTree>
    <p:extLst>
      <p:ext uri="{BB962C8B-B14F-4D97-AF65-F5344CB8AC3E}">
        <p14:creationId xmlns:p14="http://schemas.microsoft.com/office/powerpoint/2010/main" val="884124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a:bodyPr>
          <a:lstStyle/>
          <a:p>
            <a:r>
              <a:rPr lang="en-US" sz="3600" b="1" u="sng" dirty="0"/>
              <a:t>KEY FEATURES</a:t>
            </a:r>
            <a:endParaRPr lang="en-US" sz="3600" u="sng" dirty="0"/>
          </a:p>
        </p:txBody>
      </p:sp>
      <p:sp>
        <p:nvSpPr>
          <p:cNvPr id="7" name="Content Placeholder 6">
            <a:extLst>
              <a:ext uri="{FF2B5EF4-FFF2-40B4-BE49-F238E27FC236}">
                <a16:creationId xmlns:a16="http://schemas.microsoft.com/office/drawing/2014/main" id="{D2BC5D82-0128-36EA-C3C1-D1F24B951E17}"/>
              </a:ext>
            </a:extLst>
          </p:cNvPr>
          <p:cNvSpPr>
            <a:spLocks noGrp="1"/>
          </p:cNvSpPr>
          <p:nvPr>
            <p:ph idx="1"/>
          </p:nvPr>
        </p:nvSpPr>
        <p:spPr/>
        <p:txBody>
          <a:bodyPr>
            <a:normAutofit/>
          </a:bodyPr>
          <a:lstStyle/>
          <a:p>
            <a:r>
              <a:rPr lang="en-US" sz="2200" dirty="0"/>
              <a:t>This is the advantageous features over other existing systems.</a:t>
            </a:r>
          </a:p>
          <a:p>
            <a:r>
              <a:rPr lang="en-US" sz="2200" dirty="0"/>
              <a:t>Following are the features: </a:t>
            </a:r>
          </a:p>
          <a:p>
            <a:pPr marL="109728" indent="0">
              <a:buNone/>
            </a:pPr>
            <a:endParaRPr lang="en-US" sz="2000" dirty="0"/>
          </a:p>
          <a:p>
            <a:pPr marL="566928" indent="-457200">
              <a:buFont typeface="+mj-lt"/>
              <a:buAutoNum type="arabicPeriod"/>
            </a:pPr>
            <a:r>
              <a:rPr lang="en-US" sz="2000" dirty="0"/>
              <a:t>Simple and </a:t>
            </a:r>
            <a:r>
              <a:rPr lang="en-US" sz="2000" dirty="0" err="1"/>
              <a:t>Convinient</a:t>
            </a:r>
            <a:r>
              <a:rPr lang="en-US" sz="2000" dirty="0"/>
              <a:t> UI.</a:t>
            </a:r>
          </a:p>
          <a:p>
            <a:pPr marL="566928" indent="-457200">
              <a:buFont typeface="+mj-lt"/>
              <a:buAutoNum type="arabicPeriod"/>
            </a:pPr>
            <a:r>
              <a:rPr lang="en-US" sz="2000" dirty="0"/>
              <a:t>More theaters supports at discounted price.</a:t>
            </a:r>
          </a:p>
          <a:p>
            <a:pPr marL="566928" indent="-457200">
              <a:buFont typeface="+mj-lt"/>
              <a:buAutoNum type="arabicPeriod"/>
            </a:pPr>
            <a:r>
              <a:rPr lang="en-US" sz="2000" dirty="0"/>
              <a:t>Can watch trailers of upcoming movies.</a:t>
            </a:r>
          </a:p>
          <a:p>
            <a:pPr marL="566928" indent="-457200">
              <a:buFont typeface="+mj-lt"/>
              <a:buAutoNum type="arabicPeriod"/>
            </a:pPr>
            <a:r>
              <a:rPr lang="en-US" sz="2000" dirty="0"/>
              <a:t>No laggy experience.</a:t>
            </a:r>
          </a:p>
          <a:p>
            <a:pPr marL="566928" indent="-457200">
              <a:buFont typeface="+mj-lt"/>
              <a:buAutoNum type="arabicPeriod"/>
            </a:pPr>
            <a:r>
              <a:rPr lang="en-US" sz="2000" dirty="0"/>
              <a:t>Can book tickets at anywhere in the theater at the same time.</a:t>
            </a:r>
          </a:p>
          <a:p>
            <a:pPr marL="109728" indent="0">
              <a:buNone/>
            </a:pPr>
            <a:r>
              <a:rPr lang="en-US" sz="2000" dirty="0"/>
              <a:t>                   </a:t>
            </a:r>
            <a:endParaRPr lang="en-IN" sz="2000" dirty="0"/>
          </a:p>
        </p:txBody>
      </p:sp>
    </p:spTree>
    <p:extLst>
      <p:ext uri="{BB962C8B-B14F-4D97-AF65-F5344CB8AC3E}">
        <p14:creationId xmlns:p14="http://schemas.microsoft.com/office/powerpoint/2010/main" val="349643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normAutofit fontScale="90000"/>
          </a:bodyPr>
          <a:lstStyle/>
          <a:p>
            <a:r>
              <a:rPr lang="en-US" b="1" u="sng" dirty="0"/>
              <a:t>INTERFACES</a:t>
            </a:r>
            <a:br>
              <a:rPr lang="en-US" u="sng" dirty="0"/>
            </a:br>
            <a:endParaRPr lang="en-US" u="sng" dirty="0"/>
          </a:p>
        </p:txBody>
      </p:sp>
      <p:sp>
        <p:nvSpPr>
          <p:cNvPr id="5" name="Content Placeholder 4">
            <a:extLst>
              <a:ext uri="{FF2B5EF4-FFF2-40B4-BE49-F238E27FC236}">
                <a16:creationId xmlns:a16="http://schemas.microsoft.com/office/drawing/2014/main" id="{12B24251-45C5-4AD7-2809-D0EB16C4CFCD}"/>
              </a:ext>
            </a:extLst>
          </p:cNvPr>
          <p:cNvSpPr>
            <a:spLocks noGrp="1"/>
          </p:cNvSpPr>
          <p:nvPr>
            <p:ph idx="1"/>
          </p:nvPr>
        </p:nvSpPr>
        <p:spPr/>
        <p:txBody>
          <a:bodyPr>
            <a:normAutofit/>
          </a:bodyPr>
          <a:lstStyle/>
          <a:p>
            <a:pPr marL="624078" indent="-514350">
              <a:buFont typeface="+mj-lt"/>
              <a:buAutoNum type="arabicPeriod"/>
            </a:pPr>
            <a:r>
              <a:rPr lang="en-US" sz="2200" b="1" u="sng" dirty="0"/>
              <a:t>User Site:</a:t>
            </a:r>
            <a:r>
              <a:rPr lang="en-US" sz="2200" dirty="0"/>
              <a:t> </a:t>
            </a:r>
            <a:r>
              <a:rPr lang="en-US" sz="1800" dirty="0"/>
              <a:t>At that site, user can book tickets, watch trailers, send feedback, contact with admin, check upcoming movies, can register &amp; log in in our system. </a:t>
            </a:r>
          </a:p>
          <a:p>
            <a:pPr marL="624078" indent="-514350">
              <a:buFont typeface="+mj-lt"/>
              <a:buAutoNum type="arabicPeriod"/>
            </a:pPr>
            <a:endParaRPr lang="en-US" sz="2200" dirty="0"/>
          </a:p>
          <a:p>
            <a:pPr marL="624078" indent="-514350">
              <a:buFont typeface="+mj-lt"/>
              <a:buAutoNum type="arabicPeriod"/>
            </a:pPr>
            <a:r>
              <a:rPr lang="en-US" sz="2200" b="1" u="sng" dirty="0"/>
              <a:t>Admin Site: </a:t>
            </a:r>
            <a:r>
              <a:rPr lang="en-US" sz="1800" dirty="0"/>
              <a:t>At the admin site, admin can manage movies, manage users, can read user feedback, user messages/suggestions/</a:t>
            </a:r>
            <a:r>
              <a:rPr lang="en-US" sz="1800" dirty="0" err="1"/>
              <a:t>complaints,etc</a:t>
            </a:r>
            <a:r>
              <a:rPr lang="en-US" sz="1800" dirty="0"/>
              <a:t>.</a:t>
            </a:r>
            <a:endParaRPr lang="en-IN" sz="2200" dirty="0"/>
          </a:p>
        </p:txBody>
      </p:sp>
    </p:spTree>
    <p:extLst>
      <p:ext uri="{BB962C8B-B14F-4D97-AF65-F5344CB8AC3E}">
        <p14:creationId xmlns:p14="http://schemas.microsoft.com/office/powerpoint/2010/main" val="2578550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1066800"/>
          </a:xfrm>
        </p:spPr>
        <p:txBody>
          <a:bodyPr>
            <a:normAutofit/>
          </a:bodyPr>
          <a:lstStyle/>
          <a:p>
            <a:r>
              <a:rPr lang="en-US" sz="3600" b="1" u="sng" dirty="0"/>
              <a:t>MODULES</a:t>
            </a:r>
            <a:endParaRPr lang="en-US" sz="3600" u="sng" dirty="0"/>
          </a:p>
        </p:txBody>
      </p:sp>
      <p:sp>
        <p:nvSpPr>
          <p:cNvPr id="5" name="Content Placeholder 4">
            <a:extLst>
              <a:ext uri="{FF2B5EF4-FFF2-40B4-BE49-F238E27FC236}">
                <a16:creationId xmlns:a16="http://schemas.microsoft.com/office/drawing/2014/main" id="{9732AF59-8E67-0419-1A45-CF0274D3E9F5}"/>
              </a:ext>
            </a:extLst>
          </p:cNvPr>
          <p:cNvSpPr>
            <a:spLocks noGrp="1"/>
          </p:cNvSpPr>
          <p:nvPr>
            <p:ph idx="1"/>
          </p:nvPr>
        </p:nvSpPr>
        <p:spPr/>
        <p:txBody>
          <a:bodyPr>
            <a:normAutofit/>
          </a:bodyPr>
          <a:lstStyle/>
          <a:p>
            <a:pPr>
              <a:buFont typeface="Arial" panose="020B0604020202020204" pitchFamily="34" charset="0"/>
              <a:buChar char="•"/>
            </a:pPr>
            <a:r>
              <a:rPr lang="en-US" sz="2200" dirty="0"/>
              <a:t>This system includes following modules:</a:t>
            </a:r>
          </a:p>
          <a:p>
            <a:pPr>
              <a:buFont typeface="Arial" panose="020B0604020202020204" pitchFamily="34" charset="0"/>
              <a:buChar char="•"/>
            </a:pPr>
            <a:endParaRPr lang="en-US" sz="2200" dirty="0"/>
          </a:p>
          <a:p>
            <a:pPr marL="1124712" lvl="2" indent="-457200">
              <a:buFont typeface="+mj-lt"/>
              <a:buAutoNum type="arabicPeriod"/>
            </a:pPr>
            <a:r>
              <a:rPr lang="en-US" sz="1800" dirty="0"/>
              <a:t>Movies Module</a:t>
            </a:r>
          </a:p>
          <a:p>
            <a:pPr marL="1124712" lvl="2" indent="-457200">
              <a:buFont typeface="+mj-lt"/>
              <a:buAutoNum type="arabicPeriod"/>
            </a:pPr>
            <a:r>
              <a:rPr lang="en-US" sz="1800" dirty="0"/>
              <a:t>Feedback Module</a:t>
            </a:r>
          </a:p>
          <a:p>
            <a:pPr marL="1124712" lvl="2" indent="-457200">
              <a:buFont typeface="+mj-lt"/>
              <a:buAutoNum type="arabicPeriod"/>
            </a:pPr>
            <a:r>
              <a:rPr lang="en-US" sz="1800" dirty="0"/>
              <a:t>Contact Module</a:t>
            </a:r>
          </a:p>
          <a:p>
            <a:pPr marL="1124712" lvl="2" indent="-457200">
              <a:buFont typeface="+mj-lt"/>
              <a:buAutoNum type="arabicPeriod"/>
            </a:pPr>
            <a:r>
              <a:rPr lang="en-US" sz="1800" dirty="0"/>
              <a:t>Ticket Booking Module</a:t>
            </a:r>
          </a:p>
          <a:p>
            <a:pPr marL="1124712" lvl="2" indent="-457200">
              <a:buFont typeface="+mj-lt"/>
              <a:buAutoNum type="arabicPeriod"/>
            </a:pPr>
            <a:r>
              <a:rPr lang="en-US" sz="1800" dirty="0"/>
              <a:t>About Module</a:t>
            </a:r>
          </a:p>
          <a:p>
            <a:pPr marL="1124712" lvl="2" indent="-457200">
              <a:buFont typeface="+mj-lt"/>
              <a:buAutoNum type="arabicPeriod"/>
            </a:pPr>
            <a:r>
              <a:rPr lang="en-US" sz="1800" dirty="0"/>
              <a:t>Login Module</a:t>
            </a:r>
          </a:p>
          <a:p>
            <a:pPr marL="1124712" lvl="2" indent="-457200">
              <a:buFont typeface="+mj-lt"/>
              <a:buAutoNum type="arabicPeriod"/>
            </a:pPr>
            <a:r>
              <a:rPr lang="en-US" sz="1800" dirty="0"/>
              <a:t>Register Module, etc.</a:t>
            </a:r>
          </a:p>
          <a:p>
            <a:pPr marL="566928" indent="-457200">
              <a:buFont typeface="+mj-lt"/>
              <a:buAutoNum type="arabicPeriod"/>
            </a:pPr>
            <a:endParaRPr lang="en-IN" sz="2200" dirty="0"/>
          </a:p>
        </p:txBody>
      </p:sp>
    </p:spTree>
    <p:extLst>
      <p:ext uri="{BB962C8B-B14F-4D97-AF65-F5344CB8AC3E}">
        <p14:creationId xmlns:p14="http://schemas.microsoft.com/office/powerpoint/2010/main" val="42882856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93</TotalTime>
  <Words>856</Words>
  <Application>Microsoft Office PowerPoint</Application>
  <PresentationFormat>On-screen Show (4:3)</PresentationFormat>
  <Paragraphs>128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Georgia</vt:lpstr>
      <vt:lpstr>Times New Roman</vt:lpstr>
      <vt:lpstr>Trebuchet MS</vt:lpstr>
      <vt:lpstr>Wingdings 2</vt:lpstr>
      <vt:lpstr>Urban</vt:lpstr>
      <vt:lpstr> ONLINE MOVIE TICKET BOOKING SYSTEM </vt:lpstr>
      <vt:lpstr>INDEX  </vt:lpstr>
      <vt:lpstr>PROJECT INTODUCTION</vt:lpstr>
      <vt:lpstr>OBJECTIVE OF THE PROJECT </vt:lpstr>
      <vt:lpstr>GANTT CHART</vt:lpstr>
      <vt:lpstr>HARDWARE AND SOFTWARE REQUIREMENTS</vt:lpstr>
      <vt:lpstr>KEY FEATURES</vt:lpstr>
      <vt:lpstr>INTERFACES </vt:lpstr>
      <vt:lpstr>MODULES</vt:lpstr>
      <vt:lpstr>OUTPUT </vt:lpstr>
      <vt:lpstr>LOGIN </vt:lpstr>
      <vt:lpstr>SEAT BOOKING </vt:lpstr>
      <vt:lpstr>FUTURE SCOPE </vt:lpstr>
      <vt:lpstr>CONCLUTION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MOVIE TICKET BOOKING SYSTEM”</dc:title>
  <dc:creator>Nitin Bhardwaj</dc:creator>
  <cp:lastModifiedBy>Pradip Tadme</cp:lastModifiedBy>
  <cp:revision>11</cp:revision>
  <dcterms:created xsi:type="dcterms:W3CDTF">2017-08-01T16:51:51Z</dcterms:created>
  <dcterms:modified xsi:type="dcterms:W3CDTF">2024-04-14T06:45:15Z</dcterms:modified>
</cp:coreProperties>
</file>