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302" r:id="rId3"/>
    <p:sldId id="279" r:id="rId4"/>
    <p:sldId id="289" r:id="rId5"/>
    <p:sldId id="278" r:id="rId6"/>
    <p:sldId id="284" r:id="rId7"/>
    <p:sldId id="285" r:id="rId8"/>
    <p:sldId id="287" r:id="rId9"/>
    <p:sldId id="288" r:id="rId10"/>
    <p:sldId id="297" r:id="rId11"/>
    <p:sldId id="303" r:id="rId12"/>
    <p:sldId id="304" r:id="rId13"/>
    <p:sldId id="301" r:id="rId14"/>
    <p:sldId id="305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76863" autoAdjust="0"/>
  </p:normalViewPr>
  <p:slideViewPr>
    <p:cSldViewPr snapToGrid="0">
      <p:cViewPr varScale="1">
        <p:scale>
          <a:sx n="82" d="100"/>
          <a:sy n="82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nya Bhalerao" userId="60527fa63848161e" providerId="LiveId" clId="{D2B7D01F-3991-4BBC-BEC9-5A73C9B62272}"/>
    <pc:docChg chg="custSel modSld">
      <pc:chgData name="Pradnya Bhalerao" userId="60527fa63848161e" providerId="LiveId" clId="{D2B7D01F-3991-4BBC-BEC9-5A73C9B62272}" dt="2025-01-19T06:47:23.396" v="12" actId="14100"/>
      <pc:docMkLst>
        <pc:docMk/>
      </pc:docMkLst>
      <pc:sldChg chg="addSp delSp modSp mod">
        <pc:chgData name="Pradnya Bhalerao" userId="60527fa63848161e" providerId="LiveId" clId="{D2B7D01F-3991-4BBC-BEC9-5A73C9B62272}" dt="2025-01-19T06:47:23.396" v="12" actId="14100"/>
        <pc:sldMkLst>
          <pc:docMk/>
          <pc:sldMk cId="962069691" sldId="305"/>
        </pc:sldMkLst>
        <pc:picChg chg="add del mod">
          <ac:chgData name="Pradnya Bhalerao" userId="60527fa63848161e" providerId="LiveId" clId="{D2B7D01F-3991-4BBC-BEC9-5A73C9B62272}" dt="2025-01-19T06:47:08.820" v="7" actId="478"/>
          <ac:picMkLst>
            <pc:docMk/>
            <pc:sldMk cId="962069691" sldId="305"/>
            <ac:picMk id="4" creationId="{3D0B620E-A729-25AD-37CE-A4EE79529F23}"/>
          </ac:picMkLst>
        </pc:picChg>
        <pc:picChg chg="add mod">
          <ac:chgData name="Pradnya Bhalerao" userId="60527fa63848161e" providerId="LiveId" clId="{D2B7D01F-3991-4BBC-BEC9-5A73C9B62272}" dt="2025-01-19T06:47:23.396" v="12" actId="14100"/>
          <ac:picMkLst>
            <pc:docMk/>
            <pc:sldMk cId="962069691" sldId="305"/>
            <ac:picMk id="6" creationId="{85DFC86A-A535-8D6E-E75D-C72D7B605A6E}"/>
          </ac:picMkLst>
        </pc:picChg>
        <pc:picChg chg="del">
          <ac:chgData name="Pradnya Bhalerao" userId="60527fa63848161e" providerId="LiveId" clId="{D2B7D01F-3991-4BBC-BEC9-5A73C9B62272}" dt="2025-01-19T06:45:12.922" v="0" actId="21"/>
          <ac:picMkLst>
            <pc:docMk/>
            <pc:sldMk cId="962069691" sldId="305"/>
            <ac:picMk id="10" creationId="{26893576-F5E9-3547-9B90-45A555A3B5B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476E83-E27A-4274-8696-085BDA5187CD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61C0A44-737B-4066-974C-B608DAFB71DA}">
      <dgm:prSet/>
      <dgm:spPr/>
      <dgm:t>
        <a:bodyPr/>
        <a:lstStyle/>
        <a:p>
          <a:r>
            <a:rPr lang="en-US" dirty="0"/>
            <a:t>This analysis was conducted based on a dataset provided and tools like Excel .</a:t>
          </a:r>
          <a:endParaRPr lang="en-IN" dirty="0"/>
        </a:p>
      </dgm:t>
    </dgm:pt>
    <dgm:pt modelId="{400E0D97-6C4C-4926-ADB5-9291EA87F0D1}" type="parTrans" cxnId="{968A47BF-C1D8-4147-82B5-9BF85D2FA716}">
      <dgm:prSet/>
      <dgm:spPr/>
      <dgm:t>
        <a:bodyPr/>
        <a:lstStyle/>
        <a:p>
          <a:endParaRPr lang="en-IN"/>
        </a:p>
      </dgm:t>
    </dgm:pt>
    <dgm:pt modelId="{89723985-C963-4025-A2A7-AA5917962159}" type="sibTrans" cxnId="{968A47BF-C1D8-4147-82B5-9BF85D2FA716}">
      <dgm:prSet/>
      <dgm:spPr/>
      <dgm:t>
        <a:bodyPr/>
        <a:lstStyle/>
        <a:p>
          <a:endParaRPr lang="en-IN"/>
        </a:p>
      </dgm:t>
    </dgm:pt>
    <dgm:pt modelId="{AE7A67B3-A3A8-4603-A4E9-24348AF42791}">
      <dgm:prSet/>
      <dgm:spPr/>
      <dgm:t>
        <a:bodyPr/>
        <a:lstStyle/>
        <a:p>
          <a:r>
            <a:rPr lang="en-US"/>
            <a:t>1. Dataset: Provided dataset containing consultation type, ratings, earnings, and location data.</a:t>
          </a:r>
          <a:endParaRPr lang="en-IN"/>
        </a:p>
      </dgm:t>
    </dgm:pt>
    <dgm:pt modelId="{9191312E-7BC5-481B-AC29-4A274D2B5DF7}" type="parTrans" cxnId="{33BAF751-794C-468B-BDAD-7B31222FBC6C}">
      <dgm:prSet/>
      <dgm:spPr/>
      <dgm:t>
        <a:bodyPr/>
        <a:lstStyle/>
        <a:p>
          <a:endParaRPr lang="en-IN"/>
        </a:p>
      </dgm:t>
    </dgm:pt>
    <dgm:pt modelId="{233AE25C-3EFB-483D-9D26-342AA76B616B}" type="sibTrans" cxnId="{33BAF751-794C-468B-BDAD-7B31222FBC6C}">
      <dgm:prSet/>
      <dgm:spPr/>
      <dgm:t>
        <a:bodyPr/>
        <a:lstStyle/>
        <a:p>
          <a:endParaRPr lang="en-IN"/>
        </a:p>
      </dgm:t>
    </dgm:pt>
    <dgm:pt modelId="{CB44F01F-4ED6-4C0A-BE63-09DF037421D1}">
      <dgm:prSet/>
      <dgm:spPr/>
      <dgm:t>
        <a:bodyPr/>
        <a:lstStyle/>
        <a:p>
          <a:r>
            <a:rPr lang="en-US"/>
            <a:t>2. Tools Used: Microsoft Excel: For data cleaning, transformation, and visualization (bar graphs, line graphs, pie charts, histograms, and pivot tables). </a:t>
          </a:r>
          <a:endParaRPr lang="en-IN"/>
        </a:p>
      </dgm:t>
    </dgm:pt>
    <dgm:pt modelId="{1C8D52BE-B714-4FA1-AFB5-F34EECDF9C2B}" type="parTrans" cxnId="{76ECC3B5-D1A1-4774-A0C2-696D0968A8EF}">
      <dgm:prSet/>
      <dgm:spPr/>
      <dgm:t>
        <a:bodyPr/>
        <a:lstStyle/>
        <a:p>
          <a:endParaRPr lang="en-IN"/>
        </a:p>
      </dgm:t>
    </dgm:pt>
    <dgm:pt modelId="{35BAD015-C7EF-4803-85BF-956DB5734CD1}" type="sibTrans" cxnId="{76ECC3B5-D1A1-4774-A0C2-696D0968A8EF}">
      <dgm:prSet/>
      <dgm:spPr/>
      <dgm:t>
        <a:bodyPr/>
        <a:lstStyle/>
        <a:p>
          <a:endParaRPr lang="en-IN"/>
        </a:p>
      </dgm:t>
    </dgm:pt>
    <dgm:pt modelId="{5D199C3E-D72D-4708-A2B1-98100B5D5935}">
      <dgm:prSet/>
      <dgm:spPr/>
      <dgm:t>
        <a:bodyPr/>
        <a:lstStyle/>
        <a:p>
          <a:r>
            <a:rPr lang="en-US"/>
            <a:t>3. Methodology References: Standard data analysis practices: Data cleaning, handling missing values, and removing duplicates.</a:t>
          </a:r>
          <a:endParaRPr lang="en-IN"/>
        </a:p>
      </dgm:t>
    </dgm:pt>
    <dgm:pt modelId="{92C228B4-5D88-4BB3-AF55-FC883AC18F1F}" type="parTrans" cxnId="{2EABD17D-54F5-4864-9894-469DC5767850}">
      <dgm:prSet/>
      <dgm:spPr/>
      <dgm:t>
        <a:bodyPr/>
        <a:lstStyle/>
        <a:p>
          <a:endParaRPr lang="en-IN"/>
        </a:p>
      </dgm:t>
    </dgm:pt>
    <dgm:pt modelId="{45A6E04F-4409-4180-8A8D-4EBCD15F8143}" type="sibTrans" cxnId="{2EABD17D-54F5-4864-9894-469DC5767850}">
      <dgm:prSet/>
      <dgm:spPr/>
      <dgm:t>
        <a:bodyPr/>
        <a:lstStyle/>
        <a:p>
          <a:endParaRPr lang="en-IN"/>
        </a:p>
      </dgm:t>
    </dgm:pt>
    <dgm:pt modelId="{8640EBF0-6B6E-4573-A891-04FC359532DE}">
      <dgm:prSet/>
      <dgm:spPr/>
      <dgm:t>
        <a:bodyPr/>
        <a:lstStyle/>
        <a:p>
          <a:r>
            <a:rPr lang="en-US"/>
            <a:t>4.Visualization techniques: Common chart types used in business intelligence for effective data representation.</a:t>
          </a:r>
          <a:endParaRPr lang="en-IN"/>
        </a:p>
      </dgm:t>
    </dgm:pt>
    <dgm:pt modelId="{57F0A196-48E7-4AAF-97E6-875412236C2C}" type="parTrans" cxnId="{CFF9098B-9272-46B0-AEAF-19D8735AFF97}">
      <dgm:prSet/>
      <dgm:spPr/>
      <dgm:t>
        <a:bodyPr/>
        <a:lstStyle/>
        <a:p>
          <a:endParaRPr lang="en-IN"/>
        </a:p>
      </dgm:t>
    </dgm:pt>
    <dgm:pt modelId="{049FA80C-84CE-4BD6-97E0-E48B3C64302D}" type="sibTrans" cxnId="{CFF9098B-9272-46B0-AEAF-19D8735AFF97}">
      <dgm:prSet/>
      <dgm:spPr/>
      <dgm:t>
        <a:bodyPr/>
        <a:lstStyle/>
        <a:p>
          <a:endParaRPr lang="en-IN"/>
        </a:p>
      </dgm:t>
    </dgm:pt>
    <dgm:pt modelId="{EE40827B-F503-4694-A533-69473160E502}" type="pres">
      <dgm:prSet presAssocID="{EF476E83-E27A-4274-8696-085BDA5187CD}" presName="linear" presStyleCnt="0">
        <dgm:presLayoutVars>
          <dgm:animLvl val="lvl"/>
          <dgm:resizeHandles val="exact"/>
        </dgm:presLayoutVars>
      </dgm:prSet>
      <dgm:spPr/>
    </dgm:pt>
    <dgm:pt modelId="{0606FE96-6E52-4A0B-A592-4282E793041B}" type="pres">
      <dgm:prSet presAssocID="{A61C0A44-737B-4066-974C-B608DAFB71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F1A746-CE6F-488B-9A3E-E4E60E4AE94D}" type="pres">
      <dgm:prSet presAssocID="{89723985-C963-4025-A2A7-AA5917962159}" presName="spacer" presStyleCnt="0"/>
      <dgm:spPr/>
    </dgm:pt>
    <dgm:pt modelId="{E9A4ECDC-41F0-45A3-979A-CC9F8CE260D3}" type="pres">
      <dgm:prSet presAssocID="{AE7A67B3-A3A8-4603-A4E9-24348AF4279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1AF424-BDAE-4385-992F-F9EA15094344}" type="pres">
      <dgm:prSet presAssocID="{233AE25C-3EFB-483D-9D26-342AA76B616B}" presName="spacer" presStyleCnt="0"/>
      <dgm:spPr/>
    </dgm:pt>
    <dgm:pt modelId="{6101CF08-2F2E-4442-886D-297E174AB4B7}" type="pres">
      <dgm:prSet presAssocID="{CB44F01F-4ED6-4C0A-BE63-09DF037421D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4A41A9-F57B-4AE4-B3C9-C4232BAE21C7}" type="pres">
      <dgm:prSet presAssocID="{35BAD015-C7EF-4803-85BF-956DB5734CD1}" presName="spacer" presStyleCnt="0"/>
      <dgm:spPr/>
    </dgm:pt>
    <dgm:pt modelId="{AE223D3F-1EF4-43B4-80FF-49B9A0410ACA}" type="pres">
      <dgm:prSet presAssocID="{5D199C3E-D72D-4708-A2B1-98100B5D59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0B623B-89D5-41FA-9ECC-DCA393199AD1}" type="pres">
      <dgm:prSet presAssocID="{45A6E04F-4409-4180-8A8D-4EBCD15F8143}" presName="spacer" presStyleCnt="0"/>
      <dgm:spPr/>
    </dgm:pt>
    <dgm:pt modelId="{480A0958-8988-4D03-A5CC-FA4615488E84}" type="pres">
      <dgm:prSet presAssocID="{8640EBF0-6B6E-4573-A891-04FC359532D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CDCE110-D902-4798-B8AB-249A82B0543F}" type="presOf" srcId="{CB44F01F-4ED6-4C0A-BE63-09DF037421D1}" destId="{6101CF08-2F2E-4442-886D-297E174AB4B7}" srcOrd="0" destOrd="0" presId="urn:microsoft.com/office/officeart/2005/8/layout/vList2"/>
    <dgm:cxn modelId="{CC04041B-7885-45CD-9203-A5D8F85D3F61}" type="presOf" srcId="{EF476E83-E27A-4274-8696-085BDA5187CD}" destId="{EE40827B-F503-4694-A533-69473160E502}" srcOrd="0" destOrd="0" presId="urn:microsoft.com/office/officeart/2005/8/layout/vList2"/>
    <dgm:cxn modelId="{EFCC2D6B-24C4-4785-8F50-AE9574082F41}" type="presOf" srcId="{A61C0A44-737B-4066-974C-B608DAFB71DA}" destId="{0606FE96-6E52-4A0B-A592-4282E793041B}" srcOrd="0" destOrd="0" presId="urn:microsoft.com/office/officeart/2005/8/layout/vList2"/>
    <dgm:cxn modelId="{33BAF751-794C-468B-BDAD-7B31222FBC6C}" srcId="{EF476E83-E27A-4274-8696-085BDA5187CD}" destId="{AE7A67B3-A3A8-4603-A4E9-24348AF42791}" srcOrd="1" destOrd="0" parTransId="{9191312E-7BC5-481B-AC29-4A274D2B5DF7}" sibTransId="{233AE25C-3EFB-483D-9D26-342AA76B616B}"/>
    <dgm:cxn modelId="{2EABD17D-54F5-4864-9894-469DC5767850}" srcId="{EF476E83-E27A-4274-8696-085BDA5187CD}" destId="{5D199C3E-D72D-4708-A2B1-98100B5D5935}" srcOrd="3" destOrd="0" parTransId="{92C228B4-5D88-4BB3-AF55-FC883AC18F1F}" sibTransId="{45A6E04F-4409-4180-8A8D-4EBCD15F8143}"/>
    <dgm:cxn modelId="{CFF9098B-9272-46B0-AEAF-19D8735AFF97}" srcId="{EF476E83-E27A-4274-8696-085BDA5187CD}" destId="{8640EBF0-6B6E-4573-A891-04FC359532DE}" srcOrd="4" destOrd="0" parTransId="{57F0A196-48E7-4AAF-97E6-875412236C2C}" sibTransId="{049FA80C-84CE-4BD6-97E0-E48B3C64302D}"/>
    <dgm:cxn modelId="{76ECC3B5-D1A1-4774-A0C2-696D0968A8EF}" srcId="{EF476E83-E27A-4274-8696-085BDA5187CD}" destId="{CB44F01F-4ED6-4C0A-BE63-09DF037421D1}" srcOrd="2" destOrd="0" parTransId="{1C8D52BE-B714-4FA1-AFB5-F34EECDF9C2B}" sibTransId="{35BAD015-C7EF-4803-85BF-956DB5734CD1}"/>
    <dgm:cxn modelId="{4AA974B9-C495-4E74-9346-92B27D5481EF}" type="presOf" srcId="{5D199C3E-D72D-4708-A2B1-98100B5D5935}" destId="{AE223D3F-1EF4-43B4-80FF-49B9A0410ACA}" srcOrd="0" destOrd="0" presId="urn:microsoft.com/office/officeart/2005/8/layout/vList2"/>
    <dgm:cxn modelId="{968A47BF-C1D8-4147-82B5-9BF85D2FA716}" srcId="{EF476E83-E27A-4274-8696-085BDA5187CD}" destId="{A61C0A44-737B-4066-974C-B608DAFB71DA}" srcOrd="0" destOrd="0" parTransId="{400E0D97-6C4C-4926-ADB5-9291EA87F0D1}" sibTransId="{89723985-C963-4025-A2A7-AA5917962159}"/>
    <dgm:cxn modelId="{D47C76EC-CE12-4053-B226-6BB7E9325FC5}" type="presOf" srcId="{8640EBF0-6B6E-4573-A891-04FC359532DE}" destId="{480A0958-8988-4D03-A5CC-FA4615488E84}" srcOrd="0" destOrd="0" presId="urn:microsoft.com/office/officeart/2005/8/layout/vList2"/>
    <dgm:cxn modelId="{387732ED-42AE-4DB8-9B0A-7AB434EC0FFE}" type="presOf" srcId="{AE7A67B3-A3A8-4603-A4E9-24348AF42791}" destId="{E9A4ECDC-41F0-45A3-979A-CC9F8CE260D3}" srcOrd="0" destOrd="0" presId="urn:microsoft.com/office/officeart/2005/8/layout/vList2"/>
    <dgm:cxn modelId="{90D74DF2-D955-4D9F-900A-1FAD83968FB0}" type="presParOf" srcId="{EE40827B-F503-4694-A533-69473160E502}" destId="{0606FE96-6E52-4A0B-A592-4282E793041B}" srcOrd="0" destOrd="0" presId="urn:microsoft.com/office/officeart/2005/8/layout/vList2"/>
    <dgm:cxn modelId="{2C866D19-884D-43E4-B108-E02048EA4DF3}" type="presParOf" srcId="{EE40827B-F503-4694-A533-69473160E502}" destId="{33F1A746-CE6F-488B-9A3E-E4E60E4AE94D}" srcOrd="1" destOrd="0" presId="urn:microsoft.com/office/officeart/2005/8/layout/vList2"/>
    <dgm:cxn modelId="{41C01641-1246-46BB-97B6-2B2BB8701319}" type="presParOf" srcId="{EE40827B-F503-4694-A533-69473160E502}" destId="{E9A4ECDC-41F0-45A3-979A-CC9F8CE260D3}" srcOrd="2" destOrd="0" presId="urn:microsoft.com/office/officeart/2005/8/layout/vList2"/>
    <dgm:cxn modelId="{EAC910CF-F3AB-480D-83D2-09629F577468}" type="presParOf" srcId="{EE40827B-F503-4694-A533-69473160E502}" destId="{351AF424-BDAE-4385-992F-F9EA15094344}" srcOrd="3" destOrd="0" presId="urn:microsoft.com/office/officeart/2005/8/layout/vList2"/>
    <dgm:cxn modelId="{515566D4-2962-4456-8584-12308713D00C}" type="presParOf" srcId="{EE40827B-F503-4694-A533-69473160E502}" destId="{6101CF08-2F2E-4442-886D-297E174AB4B7}" srcOrd="4" destOrd="0" presId="urn:microsoft.com/office/officeart/2005/8/layout/vList2"/>
    <dgm:cxn modelId="{CE0A180A-1387-48D5-96E6-84B8438D2E1C}" type="presParOf" srcId="{EE40827B-F503-4694-A533-69473160E502}" destId="{8F4A41A9-F57B-4AE4-B3C9-C4232BAE21C7}" srcOrd="5" destOrd="0" presId="urn:microsoft.com/office/officeart/2005/8/layout/vList2"/>
    <dgm:cxn modelId="{B89490FD-A9AD-466B-8A46-6F1B3B456AF7}" type="presParOf" srcId="{EE40827B-F503-4694-A533-69473160E502}" destId="{AE223D3F-1EF4-43B4-80FF-49B9A0410ACA}" srcOrd="6" destOrd="0" presId="urn:microsoft.com/office/officeart/2005/8/layout/vList2"/>
    <dgm:cxn modelId="{39559723-50FC-4E19-AA6C-19A2F7A8806E}" type="presParOf" srcId="{EE40827B-F503-4694-A533-69473160E502}" destId="{CC0B623B-89D5-41FA-9ECC-DCA393199AD1}" srcOrd="7" destOrd="0" presId="urn:microsoft.com/office/officeart/2005/8/layout/vList2"/>
    <dgm:cxn modelId="{D29CD04A-9982-419E-A426-1D1E8CA60C14}" type="presParOf" srcId="{EE40827B-F503-4694-A533-69473160E502}" destId="{480A0958-8988-4D03-A5CC-FA4615488E8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6FE96-6E52-4A0B-A592-4282E793041B}">
      <dsp:nvSpPr>
        <dsp:cNvPr id="0" name=""/>
        <dsp:cNvSpPr/>
      </dsp:nvSpPr>
      <dsp:spPr>
        <a:xfrm>
          <a:off x="0" y="14977"/>
          <a:ext cx="10058399" cy="754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analysis was conducted based on a dataset provided and tools like Excel .</a:t>
          </a:r>
          <a:endParaRPr lang="en-IN" sz="1900" kern="1200" dirty="0"/>
        </a:p>
      </dsp:txBody>
      <dsp:txXfrm>
        <a:off x="36845" y="51822"/>
        <a:ext cx="9984709" cy="681087"/>
      </dsp:txXfrm>
    </dsp:sp>
    <dsp:sp modelId="{E9A4ECDC-41F0-45A3-979A-CC9F8CE260D3}">
      <dsp:nvSpPr>
        <dsp:cNvPr id="0" name=""/>
        <dsp:cNvSpPr/>
      </dsp:nvSpPr>
      <dsp:spPr>
        <a:xfrm>
          <a:off x="0" y="824475"/>
          <a:ext cx="10058399" cy="754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Dataset: Provided dataset containing consultation type, ratings, earnings, and location data.</a:t>
          </a:r>
          <a:endParaRPr lang="en-IN" sz="1900" kern="1200"/>
        </a:p>
      </dsp:txBody>
      <dsp:txXfrm>
        <a:off x="36845" y="861320"/>
        <a:ext cx="9984709" cy="681087"/>
      </dsp:txXfrm>
    </dsp:sp>
    <dsp:sp modelId="{6101CF08-2F2E-4442-886D-297E174AB4B7}">
      <dsp:nvSpPr>
        <dsp:cNvPr id="0" name=""/>
        <dsp:cNvSpPr/>
      </dsp:nvSpPr>
      <dsp:spPr>
        <a:xfrm>
          <a:off x="0" y="1633973"/>
          <a:ext cx="10058399" cy="754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Tools Used: Microsoft Excel: For data cleaning, transformation, and visualization (bar graphs, line graphs, pie charts, histograms, and pivot tables). </a:t>
          </a:r>
          <a:endParaRPr lang="en-IN" sz="1900" kern="1200"/>
        </a:p>
      </dsp:txBody>
      <dsp:txXfrm>
        <a:off x="36845" y="1670818"/>
        <a:ext cx="9984709" cy="681087"/>
      </dsp:txXfrm>
    </dsp:sp>
    <dsp:sp modelId="{AE223D3F-1EF4-43B4-80FF-49B9A0410ACA}">
      <dsp:nvSpPr>
        <dsp:cNvPr id="0" name=""/>
        <dsp:cNvSpPr/>
      </dsp:nvSpPr>
      <dsp:spPr>
        <a:xfrm>
          <a:off x="0" y="2443471"/>
          <a:ext cx="10058399" cy="754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Methodology References: Standard data analysis practices: Data cleaning, handling missing values, and removing duplicates.</a:t>
          </a:r>
          <a:endParaRPr lang="en-IN" sz="1900" kern="1200"/>
        </a:p>
      </dsp:txBody>
      <dsp:txXfrm>
        <a:off x="36845" y="2480316"/>
        <a:ext cx="9984709" cy="681087"/>
      </dsp:txXfrm>
    </dsp:sp>
    <dsp:sp modelId="{480A0958-8988-4D03-A5CC-FA4615488E84}">
      <dsp:nvSpPr>
        <dsp:cNvPr id="0" name=""/>
        <dsp:cNvSpPr/>
      </dsp:nvSpPr>
      <dsp:spPr>
        <a:xfrm>
          <a:off x="0" y="3252969"/>
          <a:ext cx="10058399" cy="7547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hade val="92000"/>
                <a:satMod val="130000"/>
              </a:schemeClr>
            </a:gs>
            <a:gs pos="45000">
              <a:schemeClr val="accent1">
                <a:hueOff val="0"/>
                <a:satOff val="0"/>
                <a:lumOff val="0"/>
                <a:alphaOff val="0"/>
                <a:tint val="60000"/>
                <a:shade val="99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4.Visualization techniques: Common chart types used in business intelligence for effective data representation.</a:t>
          </a:r>
          <a:endParaRPr lang="en-IN" sz="1900" kern="1200"/>
        </a:p>
      </dsp:txBody>
      <dsp:txXfrm>
        <a:off x="36845" y="3289814"/>
        <a:ext cx="9984709" cy="681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8F6A0-8C77-4911-816C-5A3305B06CA7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2A3A5-84D8-4564-BF47-F32C6824F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2A3A5-84D8-4564-BF47-F32C6824F22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1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2A3A5-84D8-4564-BF47-F32C6824F22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23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89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8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02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09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30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75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2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7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2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A4BEC9-58A9-4898-95A6-BA6E1A3209BD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6019E2-D202-4245-81BB-00288883577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1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9C61-F289-B7EA-640D-0884BDCF2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748" y="508000"/>
            <a:ext cx="6869125" cy="2387600"/>
          </a:xfrm>
        </p:spPr>
        <p:txBody>
          <a:bodyPr/>
          <a:lstStyle/>
          <a:p>
            <a:pPr algn="ctr"/>
            <a:r>
              <a:rPr lang="en-IN" b="1" dirty="0" err="1">
                <a:latin typeface="Algerian" panose="04020705040A02060702" pitchFamily="82" charset="0"/>
              </a:rPr>
              <a:t>AstroSage</a:t>
            </a:r>
            <a:r>
              <a:rPr lang="en-IN" b="1" dirty="0">
                <a:latin typeface="Algerian" panose="04020705040A02060702" pitchFamily="82" charset="0"/>
              </a:rPr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0769A-6147-CEB7-CD63-669401474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698" y="2959650"/>
            <a:ext cx="5837224" cy="1081268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Unlocking Insights for Operational Excellence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AstroSage Kundli: AI Astrology – Apps on Google Play">
            <a:extLst>
              <a:ext uri="{FF2B5EF4-FFF2-40B4-BE49-F238E27FC236}">
                <a16:creationId xmlns:a16="http://schemas.microsoft.com/office/drawing/2014/main" id="{67F3A53E-97CE-50F3-B6F4-DA111B36E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700" y="1317523"/>
            <a:ext cx="4501331" cy="436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74728B-68CD-CD96-CC83-E7367C6A82A1}"/>
              </a:ext>
            </a:extLst>
          </p:cNvPr>
          <p:cNvSpPr txBox="1"/>
          <p:nvPr/>
        </p:nvSpPr>
        <p:spPr>
          <a:xfrm>
            <a:off x="491739" y="5578997"/>
            <a:ext cx="528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PRADNYA BHALERAO</a:t>
            </a:r>
          </a:p>
        </p:txBody>
      </p:sp>
    </p:spTree>
    <p:extLst>
      <p:ext uri="{BB962C8B-B14F-4D97-AF65-F5344CB8AC3E}">
        <p14:creationId xmlns:p14="http://schemas.microsoft.com/office/powerpoint/2010/main" val="63031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F707B0-76C5-68A4-10E5-0F9904169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780" y="830424"/>
            <a:ext cx="10832840" cy="527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55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04B5-08FF-DA3E-F99C-64C8D2C5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Abadi" panose="020B0604020104020204" pitchFamily="34" charset="0"/>
              </a:rPr>
              <a:t>Rating vs GID &amp; UID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FA71E3-3CFF-FE1B-7DF1-EAC7925F9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1" y="1779923"/>
            <a:ext cx="563009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GID vs Rating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Identify high-performing groups (GIDs with ratings &gt;7.5)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low-rated ones needing improvement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UID vs Rating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Spot top-performing UIDs with high ratings and low-rated ones for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Compare averages to find overall satisfaction patterns by group and individual.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B668C-4E54-EED1-DE83-9D78427E8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06" y="1987421"/>
            <a:ext cx="5477070" cy="42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5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8F5C-48B1-055C-C34A-1AECA8A1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badi" panose="020B0604020104020204" pitchFamily="34" charset="0"/>
              </a:rPr>
              <a:t>Chat and Call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9F61-1CEE-BB45-50F8-2A5C67E2F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04" y="1929710"/>
            <a:ext cx="10929879" cy="4023360"/>
          </a:xfrm>
        </p:spPr>
        <p:txBody>
          <a:bodyPr>
            <a:normAutofit fontScale="92500"/>
          </a:bodyPr>
          <a:lstStyle/>
          <a:p>
            <a:r>
              <a:rPr lang="en-US" sz="2600" b="1" dirty="0"/>
              <a:t>Chat Status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Engagement</a:t>
            </a:r>
            <a:r>
              <a:rPr lang="en-US" sz="2600" dirty="0"/>
              <a:t>: 60 chats completed, earning ₹99,146.57 (₹1,652.44/chat).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Satisfaction</a:t>
            </a:r>
            <a:r>
              <a:rPr lang="en-US" sz="2600" dirty="0"/>
              <a:t>: High rating of 7.5 indicates good performance but room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Opportunity</a:t>
            </a:r>
            <a:r>
              <a:rPr lang="en-US" sz="2600" dirty="0"/>
              <a:t>: Focus on user feedback to further enhance chat quality and revenue.</a:t>
            </a:r>
          </a:p>
          <a:p>
            <a:r>
              <a:rPr lang="en-US" sz="2600" b="1" dirty="0"/>
              <a:t>Call Status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Revenue</a:t>
            </a:r>
            <a:r>
              <a:rPr lang="en-US" sz="2600" dirty="0"/>
              <a:t>: Significant contribution to the net amount (₹2,13,987.31).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Efficiency</a:t>
            </a:r>
            <a:r>
              <a:rPr lang="en-US" sz="2600" dirty="0"/>
              <a:t>: Analyze call durations and drop rates to optimize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Improvement</a:t>
            </a:r>
            <a:r>
              <a:rPr lang="en-US" sz="2600" dirty="0"/>
              <a:t>: Address peak-time bottlenecks with better queue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30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8C97F4-7965-46B9-FFF1-6398B97FF8F5}"/>
              </a:ext>
            </a:extLst>
          </p:cNvPr>
          <p:cNvSpPr txBox="1"/>
          <p:nvPr/>
        </p:nvSpPr>
        <p:spPr>
          <a:xfrm>
            <a:off x="3032760" y="223520"/>
            <a:ext cx="6126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Abadi" panose="020B0604020104020204" pitchFamily="34" charset="0"/>
              </a:rPr>
              <a:t>Call &amp; Chat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91F7-0E21-F91F-81C1-FE0AD0E9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0A16D-D346-D2FA-9927-F2D61DCD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96" y="1651518"/>
            <a:ext cx="10730204" cy="43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E491-1952-B971-5564-5DE8FEDE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A88DB2-98A1-56AE-894F-F87F69DC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FC86A-A535-8D6E-E75D-C72D7B60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6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F85C8-846E-8D6C-6333-0310257E5610}"/>
              </a:ext>
            </a:extLst>
          </p:cNvPr>
          <p:cNvSpPr txBox="1"/>
          <p:nvPr/>
        </p:nvSpPr>
        <p:spPr>
          <a:xfrm>
            <a:off x="2388519" y="760704"/>
            <a:ext cx="7772518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Aft>
                <a:spcPts val="1500"/>
              </a:spcAft>
            </a:pPr>
            <a:r>
              <a:rPr lang="en-IN" sz="4400" b="1" i="0" u="none" strike="noStrike" dirty="0">
                <a:effectLst/>
                <a:latin typeface="Abadi" panose="020B0604020104020204" pitchFamily="34" charset="0"/>
              </a:rPr>
              <a:t>Strategic Recommendations</a:t>
            </a:r>
            <a:endParaRPr lang="en-IN" sz="4400" b="1" dirty="0">
              <a:effectLst/>
              <a:latin typeface="Abadi" panose="020B0604020104020204" pitchFamily="34" charset="0"/>
            </a:endParaRPr>
          </a:p>
          <a:p>
            <a:pPr algn="ctr"/>
            <a:br>
              <a:rPr lang="en-IN" dirty="0"/>
            </a:b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12C191-3A49-332E-94E5-B961530E3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68" y="1880757"/>
            <a:ext cx="1086307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Hire More Agents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High call volumes during peak times cause long wait times and dissatisfaction.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Reduced wait times and improved customer satisfaction.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Upgrade Call Center Technology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Inefficient systems lead to longer handle times.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Streamlined processes and better scalability with AI-powered tools.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 Targeted Training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Poor agent performance affects satisfaction scores.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Skilled agents deliver consistent service, improving customer ratings.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81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4DF589-5CDF-DE88-57FC-F7D0A345B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593" y="318304"/>
            <a:ext cx="5358114" cy="59725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70F1A3-DD14-85B7-7115-A46C0928B9ED}"/>
              </a:ext>
            </a:extLst>
          </p:cNvPr>
          <p:cNvSpPr txBox="1">
            <a:spLocks/>
          </p:cNvSpPr>
          <p:nvPr/>
        </p:nvSpPr>
        <p:spPr>
          <a:xfrm flipV="1">
            <a:off x="754284" y="257153"/>
            <a:ext cx="2926755" cy="45719"/>
          </a:xfrm>
          <a:prstGeom prst="rect">
            <a:avLst/>
          </a:prstGeom>
        </p:spPr>
        <p:txBody>
          <a:bodyPr vert="horz" lIns="0" tIns="45720" rIns="0" bIns="45720" rtlCol="0"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9F401-CC7A-0094-9CD2-9ED02EF8ED42}"/>
              </a:ext>
            </a:extLst>
          </p:cNvPr>
          <p:cNvSpPr/>
          <p:nvPr/>
        </p:nvSpPr>
        <p:spPr>
          <a:xfrm>
            <a:off x="0" y="0"/>
            <a:ext cx="6678593" cy="6290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BFAFFC-1C06-E3D3-D4BF-1500177CC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856" y="72922"/>
            <a:ext cx="6163056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 Workload Distribution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Uneven workloads cause burnout and inefficiency.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Balanced workloads improve productivity and service quality.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Strategies for Peak Call Periods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Inefficiencies during peak times hurt satisfaction scores.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Better scheduling and resource allocation ensure high satisfaction during busy periods.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strategies will enhance operational efficiency, customer satisfaction, and profitability for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AstroSage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433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75FC-6937-29FA-838E-52EDA83B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pPr algn="ctr"/>
            <a:r>
              <a:rPr lang="en-IN" b="1" dirty="0">
                <a:latin typeface="Abadi" panose="020B0604020104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B7F9-8B8D-58AB-43F3-7E09F44C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755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In conclusion, the </a:t>
            </a:r>
            <a:r>
              <a:rPr lang="en-US" sz="2400" dirty="0" err="1">
                <a:latin typeface="+mj-lt"/>
              </a:rPr>
              <a:t>AstroSage</a:t>
            </a:r>
            <a:r>
              <a:rPr lang="en-US" sz="2400" dirty="0">
                <a:latin typeface="+mj-lt"/>
              </a:rPr>
              <a:t> app data provides valuable insights into how different factors, such as time of day, guru ratings, and consultation types, influence overall app performance.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By focusing on peak performance periods, optimizing guru availability, and adjusting refund policies, </a:t>
            </a:r>
            <a:r>
              <a:rPr lang="en-US" sz="2400" dirty="0" err="1">
                <a:latin typeface="+mj-lt"/>
              </a:rPr>
              <a:t>AstroSage</a:t>
            </a:r>
            <a:r>
              <a:rPr lang="en-US" sz="2400" dirty="0">
                <a:latin typeface="+mj-lt"/>
              </a:rPr>
              <a:t> can enhance its revenue generation, customer satisfaction, and growth strategies.</a:t>
            </a:r>
            <a:endParaRPr lang="en-IN" sz="2400" dirty="0">
              <a:latin typeface="+mj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50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FC28-22BC-AB02-1E3F-462653C0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latin typeface="Aptos" panose="020B0004020202020204" pitchFamily="34" charset="0"/>
              </a:rPr>
              <a:t>Reference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3F463F-3C50-3888-44E7-48527D724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31544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97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914D-375A-7560-AD84-B51DB6BB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925" y="202628"/>
            <a:ext cx="10058400" cy="1140980"/>
          </a:xfrm>
        </p:spPr>
        <p:txBody>
          <a:bodyPr/>
          <a:lstStyle/>
          <a:p>
            <a:pPr algn="ctr"/>
            <a:r>
              <a:rPr lang="en-IN" b="1" dirty="0">
                <a:latin typeface="Abadi" panose="020B0604020104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3D1F-1691-C257-88BF-2EA63F544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9" y="1845734"/>
            <a:ext cx="10310325" cy="4396446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AstroSage</a:t>
            </a:r>
            <a:r>
              <a:rPr lang="en-US" sz="2400" b="1" dirty="0"/>
              <a:t> faces challenges in optimizing operations and enhancing customer engagement.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b="1" dirty="0"/>
              <a:t>High call volumes during peak hours causing capacity issues.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b="1" dirty="0"/>
              <a:t>Significant variations in astrologer performance and user satisfaction.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IN" sz="2400" b="1" dirty="0"/>
              <a:t>Inefficient refund policies reducing customer trust.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IN" sz="2400" b="1" dirty="0"/>
          </a:p>
          <a:p>
            <a:pPr algn="just"/>
            <a:r>
              <a:rPr lang="en-US" sz="2400" b="1" dirty="0">
                <a:cs typeface="Aparajita" panose="02020603050405020304" pitchFamily="18" charset="0"/>
              </a:rPr>
              <a:t>Objective: To enhance operational efficiency, customer satisfaction, and profitability through data-driven strategies</a:t>
            </a:r>
            <a:endParaRPr lang="en-IN" sz="2800" b="1" dirty="0"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54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D2B3-D9A3-2715-A0FE-4C92BD2B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badi" panose="020B0604020104020204" pitchFamily="34" charset="0"/>
              </a:rPr>
              <a:t>Data Overview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64AE37-350B-63E3-ED48-187A14E38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039142"/>
            <a:ext cx="102412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AstroSage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 data, covering astrologer earnings, user interactions, refunds, and ratings, provides insights into how call volume, time, and guru ratings impact revenue and user experience.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Analyzing over 5,000 consultations across 25 states and 150 cities enables the improvement of operational efficiency, customer satisfaction, and profitability, ultimately creating a call center that resolves issues and delights customers.</a:t>
            </a:r>
          </a:p>
        </p:txBody>
      </p:sp>
    </p:spTree>
    <p:extLst>
      <p:ext uri="{BB962C8B-B14F-4D97-AF65-F5344CB8AC3E}">
        <p14:creationId xmlns:p14="http://schemas.microsoft.com/office/powerpoint/2010/main" val="89276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416C-F67E-6262-0638-397493ED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42" y="1927519"/>
            <a:ext cx="10124336" cy="32705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Metrics include chats, call hours, astrologers' ratings, refunds, and earnings.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Timeframe: Recent data trends captured for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Focus Areas: Call and chat statuses, revenue trends, and user feedback.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Key Metrics: Total Chats: 60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Astrologer's Earnings: ₹99,146.57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Net Amount: ₹2,13,987.31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/>
              <a:t>High Rating: 7.5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7591B-E693-FC19-16A1-76907101D83A}"/>
              </a:ext>
            </a:extLst>
          </p:cNvPr>
          <p:cNvSpPr txBox="1"/>
          <p:nvPr/>
        </p:nvSpPr>
        <p:spPr>
          <a:xfrm>
            <a:off x="506963" y="793103"/>
            <a:ext cx="11178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badi" panose="020B0604020104020204" pitchFamily="34" charset="0"/>
              </a:rPr>
              <a:t>Astrologers' Metrics and Revenue Insights</a:t>
            </a:r>
            <a:endParaRPr lang="en-IN" sz="40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62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960369-2E9C-6A71-DD86-A7B33C1AD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5904" y="2077838"/>
            <a:ext cx="6195523" cy="3483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 key insight from the data is the direct correlation </a:t>
            </a:r>
          </a:p>
          <a:p>
            <a:pPr marL="0" indent="0">
              <a:buNone/>
            </a:pPr>
            <a:r>
              <a:rPr lang="en-US" b="1" dirty="0"/>
              <a:t>between consultations and revenue generation.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 visualization of revenue by consultation types clearly indicates which </a:t>
            </a:r>
          </a:p>
          <a:p>
            <a:pPr marL="0" indent="0">
              <a:buNone/>
            </a:pPr>
            <a:r>
              <a:rPr lang="en-US" b="1" dirty="0"/>
              <a:t>types generate more income, </a:t>
            </a:r>
          </a:p>
          <a:p>
            <a:pPr marL="0" indent="0">
              <a:buNone/>
            </a:pPr>
            <a:r>
              <a:rPr lang="en-US" b="1" dirty="0"/>
              <a:t>allowing the team to focus on high-performing consultation methods.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This insight can lead to targeted marketing or promotions to boost the more profitable consultations.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71644-623B-BEEA-3817-8444AB1E5AAB}"/>
              </a:ext>
            </a:extLst>
          </p:cNvPr>
          <p:cNvSpPr txBox="1"/>
          <p:nvPr/>
        </p:nvSpPr>
        <p:spPr>
          <a:xfrm>
            <a:off x="2007897" y="466160"/>
            <a:ext cx="870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badi" panose="020B0604020104020204" pitchFamily="34" charset="0"/>
              </a:rPr>
              <a:t>Analysis - Revenue Generation </a:t>
            </a:r>
            <a:endParaRPr lang="en-IN" sz="4800" dirty="0"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871B16-DAD6-4EBB-7D1B-0B8419E1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6" y="2077838"/>
            <a:ext cx="5206483" cy="372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8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9471-0EDF-6339-3BEC-8E8C8F65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248" y="127322"/>
            <a:ext cx="8275899" cy="1447993"/>
          </a:xfrm>
        </p:spPr>
        <p:txBody>
          <a:bodyPr/>
          <a:lstStyle/>
          <a:p>
            <a:pPr algn="ctr"/>
            <a:r>
              <a:rPr lang="en-IN" b="1" dirty="0">
                <a:latin typeface="Abadi" panose="020B0604020104020204" pitchFamily="34" charset="0"/>
              </a:rPr>
              <a:t>Website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7BD2-890D-2F09-A3A9-6A4470A7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5068" y="1889567"/>
            <a:ext cx="7651101" cy="4221984"/>
          </a:xfrm>
        </p:spPr>
        <p:txBody>
          <a:bodyPr>
            <a:normAutofit/>
          </a:bodyPr>
          <a:lstStyle/>
          <a:p>
            <a:pPr lvl="8"/>
            <a:r>
              <a:rPr lang="en-US" sz="2400" dirty="0"/>
              <a:t>The website metrics show that a majority of users access the </a:t>
            </a:r>
            <a:r>
              <a:rPr lang="en-US" sz="2400" dirty="0" err="1"/>
              <a:t>AstroSage</a:t>
            </a:r>
            <a:r>
              <a:rPr lang="en-US" sz="2400" dirty="0"/>
              <a:t> app via the mobile app, with a smaller percentage visiting through the web portal.</a:t>
            </a:r>
          </a:p>
          <a:p>
            <a:pPr marL="1471400" lvl="8" indent="0">
              <a:buNone/>
            </a:pPr>
            <a:endParaRPr lang="en-US" sz="2400" dirty="0"/>
          </a:p>
          <a:p>
            <a:pPr lvl="8"/>
            <a:r>
              <a:rPr lang="en-US" sz="2400" dirty="0"/>
              <a:t>This insight suggests that mobile app optimization and marketing should be prioritized to better cater to the user base and enhance the overall customer experience.</a:t>
            </a:r>
          </a:p>
          <a:p>
            <a:endParaRPr lang="en-IN" sz="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7565C-C24E-5C0A-3789-17C52900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033" y="1889567"/>
            <a:ext cx="4803859" cy="40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6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0B64-07E0-30A8-AE73-F7137FDC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/>
          <a:lstStyle/>
          <a:p>
            <a:pPr algn="ctr"/>
            <a:r>
              <a:rPr lang="en-IN" b="1" dirty="0">
                <a:latin typeface="Abadi" panose="020B0604020104020204" pitchFamily="34" charset="0"/>
              </a:rPr>
              <a:t>Guru Rating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D2C706-AF10-12CA-F9DD-4BCEEB4FF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10" y="1786914"/>
            <a:ext cx="110831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data shows that top-rated astrologers have more consultations and higher earnings, emphasizing the importance of expertise in customer satisfaction.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Identifying and rewarding top-rated astrologers can encourage service improvement. The rating distribution reveals significant variation in user satisfaction.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C7641B-53A2-CF3E-2DCD-915C48FBC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77" y="3866121"/>
            <a:ext cx="8668138" cy="26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BA53-83F4-E7CB-480C-D8647033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 </a:t>
            </a:r>
            <a:r>
              <a:rPr lang="en-IN" b="1" dirty="0">
                <a:latin typeface="Abadi" panose="020B0604020104020204" pitchFamily="34" charset="0"/>
              </a:rPr>
              <a:t>Call Status vs Hour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2679E4-FA4B-CB2F-B764-22FA69A2C4DB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3B14A2-E874-9B32-E1BE-5EF5F4ACA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49" y="1739226"/>
            <a:ext cx="654449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Analysis of call status and time of day shows that maximum calls occur between 12 PM - 4 PM, with a high number of busy calls indicating capacity issues.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insight helps optimize astrologer scheduling and support during peak hours.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Call data analysis shows peak hours with high consultation volumes and lower activity during other times.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insight highlights capacity issues, helping optimize astrologer scheduling during busy periods to maximize earnings and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C24F5-0775-935C-20FB-87DCBBE0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541" y="1952243"/>
            <a:ext cx="5228262" cy="4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8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EF15-E2C8-35DB-79C0-F29DE4B6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Date vs. Call Volume</a:t>
            </a:r>
            <a:endParaRPr lang="en-IN" b="1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035E2-A650-6FA3-8484-7588563A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9387"/>
            <a:ext cx="10058400" cy="36930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85F40D-0E7F-17D8-14A6-78A5DE8A1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08" y="2267752"/>
            <a:ext cx="1093547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Peak Days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Identify high call volumes on specific dates (e.g., weekends, holidays).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Observe increasing, decreasing, or consistent daily trends.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Spikes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Highlight unusual spikes due to events or campaigns.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Patterns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Spot weekly or seasonal variations in call volumes.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 trends to adjust staffing or resources on busy days. </a:t>
            </a:r>
          </a:p>
        </p:txBody>
      </p:sp>
    </p:spTree>
    <p:extLst>
      <p:ext uri="{BB962C8B-B14F-4D97-AF65-F5344CB8AC3E}">
        <p14:creationId xmlns:p14="http://schemas.microsoft.com/office/powerpoint/2010/main" val="23994369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569</TotalTime>
  <Words>979</Words>
  <Application>Microsoft Office PowerPoint</Application>
  <PresentationFormat>Widescreen</PresentationFormat>
  <Paragraphs>97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Abadi</vt:lpstr>
      <vt:lpstr>Algerian</vt:lpstr>
      <vt:lpstr>Aparajita</vt:lpstr>
      <vt:lpstr>Aptos</vt:lpstr>
      <vt:lpstr>Arial</vt:lpstr>
      <vt:lpstr>Arial Black</vt:lpstr>
      <vt:lpstr>Calibri</vt:lpstr>
      <vt:lpstr>Calibri Light</vt:lpstr>
      <vt:lpstr>Wingdings</vt:lpstr>
      <vt:lpstr>Retrospect</vt:lpstr>
      <vt:lpstr>AstroSage Analysis</vt:lpstr>
      <vt:lpstr>Problem Statement</vt:lpstr>
      <vt:lpstr>Data Overview</vt:lpstr>
      <vt:lpstr>PowerPoint Presentation</vt:lpstr>
      <vt:lpstr>PowerPoint Presentation</vt:lpstr>
      <vt:lpstr>Website Performance</vt:lpstr>
      <vt:lpstr>Guru Rating Analysis</vt:lpstr>
      <vt:lpstr> Call Status vs Hour</vt:lpstr>
      <vt:lpstr>Date vs. Call Volume</vt:lpstr>
      <vt:lpstr>PowerPoint Presentation</vt:lpstr>
      <vt:lpstr>Rating vs GID &amp; UID</vt:lpstr>
      <vt:lpstr>Chat and Call Status</vt:lpstr>
      <vt:lpstr>PowerPoint Presentation</vt:lpstr>
      <vt:lpstr>PowerPoint Presentation</vt:lpstr>
      <vt:lpstr>PowerPoint Presentation</vt:lpstr>
      <vt:lpstr>PowerPoint Presentation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AstroSage Analysis</dc:title>
  <dc:creator>Pradnya Bhalerao</dc:creator>
  <cp:lastModifiedBy>Pradnya Bhalerao</cp:lastModifiedBy>
  <cp:revision>8</cp:revision>
  <dcterms:created xsi:type="dcterms:W3CDTF">2024-11-25T15:57:34Z</dcterms:created>
  <dcterms:modified xsi:type="dcterms:W3CDTF">2025-01-19T06:47:36Z</dcterms:modified>
</cp:coreProperties>
</file>