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6" r:id="rId2"/>
    <p:sldId id="257" r:id="rId3"/>
    <p:sldId id="258" r:id="rId4"/>
    <p:sldId id="275" r:id="rId5"/>
    <p:sldId id="274" r:id="rId6"/>
    <p:sldId id="262" r:id="rId7"/>
    <p:sldId id="263" r:id="rId8"/>
    <p:sldId id="266" r:id="rId9"/>
    <p:sldId id="267" r:id="rId10"/>
    <p:sldId id="269" r:id="rId11"/>
    <p:sldId id="276" r:id="rId12"/>
    <p:sldId id="271" r:id="rId13"/>
    <p:sldId id="27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DEDB7A-14C9-455C-8DC9-A7EDB4B05B04}" v="158" dt="2025-02-03T15:50:3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0527FA63848161E/Documents/ipl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0527FA63848161E/Documents/ipl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0527fa63848161e/Documents/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0527FA63848161E/Documents/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0527FA63848161E/Documents/ipl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0527FA63848161E/Documents/Book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IN" sz="1800" b="1" i="0" u="none" strike="noStrike" baseline="0">
                <a:solidFill>
                  <a:schemeClr val="tx1"/>
                </a:solidFill>
                <a:effectLst/>
              </a:rPr>
              <a:t>Player Performance: Total Runs and Wickets Across Season</a:t>
            </a:r>
            <a:endParaRPr lang="en-IN" sz="1800" b="1">
              <a:solidFill>
                <a:schemeClr val="tx1"/>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6.2355492777143313E-2"/>
          <c:y val="0.20788381742738593"/>
          <c:w val="0.91537987617959971"/>
          <c:h val="0.53905243172404282"/>
        </c:manualLayout>
      </c:layout>
      <c:barChart>
        <c:barDir val="col"/>
        <c:grouping val="clustered"/>
        <c:varyColors val="0"/>
        <c:ser>
          <c:idx val="0"/>
          <c:order val="0"/>
          <c:tx>
            <c:strRef>
              <c:f>Objective!$G$4</c:f>
              <c:strCache>
                <c:ptCount val="1"/>
                <c:pt idx="0">
                  <c:v>total_runs</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Objective!$F$5:$F$19</c:f>
              <c:strCache>
                <c:ptCount val="15"/>
                <c:pt idx="0">
                  <c:v>V Kohli</c:v>
                </c:pt>
                <c:pt idx="1">
                  <c:v>RG Sharma</c:v>
                </c:pt>
                <c:pt idx="2">
                  <c:v>G Gambhir</c:v>
                </c:pt>
                <c:pt idx="3">
                  <c:v>DA Warner</c:v>
                </c:pt>
                <c:pt idx="4">
                  <c:v>SV Samson</c:v>
                </c:pt>
                <c:pt idx="5">
                  <c:v>Q de Kock</c:v>
                </c:pt>
                <c:pt idx="6">
                  <c:v>KL Rahul</c:v>
                </c:pt>
                <c:pt idx="7">
                  <c:v>KD Karthik</c:v>
                </c:pt>
                <c:pt idx="8">
                  <c:v>NV Ojha</c:v>
                </c:pt>
                <c:pt idx="9">
                  <c:v>RV Uthappa</c:v>
                </c:pt>
                <c:pt idx="10">
                  <c:v>WP Saha</c:v>
                </c:pt>
                <c:pt idx="11">
                  <c:v>KM Jadhav</c:v>
                </c:pt>
                <c:pt idx="12">
                  <c:v>PA Patel</c:v>
                </c:pt>
                <c:pt idx="13">
                  <c:v>AP Tare</c:v>
                </c:pt>
                <c:pt idx="14">
                  <c:v>AB de Villiers</c:v>
                </c:pt>
              </c:strCache>
            </c:strRef>
          </c:cat>
          <c:val>
            <c:numRef>
              <c:f>Objective!$G$5:$G$19</c:f>
              <c:numCache>
                <c:formatCode>General</c:formatCode>
                <c:ptCount val="15"/>
                <c:pt idx="0">
                  <c:v>2472</c:v>
                </c:pt>
                <c:pt idx="1">
                  <c:v>1669</c:v>
                </c:pt>
                <c:pt idx="2">
                  <c:v>1569</c:v>
                </c:pt>
                <c:pt idx="3">
                  <c:v>1458</c:v>
                </c:pt>
                <c:pt idx="4">
                  <c:v>0</c:v>
                </c:pt>
                <c:pt idx="5">
                  <c:v>0</c:v>
                </c:pt>
                <c:pt idx="6">
                  <c:v>0</c:v>
                </c:pt>
                <c:pt idx="7">
                  <c:v>0</c:v>
                </c:pt>
                <c:pt idx="8">
                  <c:v>0</c:v>
                </c:pt>
                <c:pt idx="9">
                  <c:v>0</c:v>
                </c:pt>
                <c:pt idx="10">
                  <c:v>0</c:v>
                </c:pt>
                <c:pt idx="11">
                  <c:v>0</c:v>
                </c:pt>
                <c:pt idx="12">
                  <c:v>0</c:v>
                </c:pt>
                <c:pt idx="13">
                  <c:v>0</c:v>
                </c:pt>
                <c:pt idx="14">
                  <c:v>0</c:v>
                </c:pt>
              </c:numCache>
            </c:numRef>
          </c:val>
          <c:extLst>
            <c:ext xmlns:c16="http://schemas.microsoft.com/office/drawing/2014/chart" uri="{C3380CC4-5D6E-409C-BE32-E72D297353CC}">
              <c16:uniqueId val="{00000000-8862-48D7-8D24-4217D78D20C4}"/>
            </c:ext>
          </c:extLst>
        </c:ser>
        <c:ser>
          <c:idx val="1"/>
          <c:order val="1"/>
          <c:tx>
            <c:strRef>
              <c:f>Objective!$H$4</c:f>
              <c:strCache>
                <c:ptCount val="1"/>
                <c:pt idx="0">
                  <c:v>total_wickets</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Objective!$F$5:$F$19</c:f>
              <c:strCache>
                <c:ptCount val="15"/>
                <c:pt idx="0">
                  <c:v>V Kohli</c:v>
                </c:pt>
                <c:pt idx="1">
                  <c:v>RG Sharma</c:v>
                </c:pt>
                <c:pt idx="2">
                  <c:v>G Gambhir</c:v>
                </c:pt>
                <c:pt idx="3">
                  <c:v>DA Warner</c:v>
                </c:pt>
                <c:pt idx="4">
                  <c:v>SV Samson</c:v>
                </c:pt>
                <c:pt idx="5">
                  <c:v>Q de Kock</c:v>
                </c:pt>
                <c:pt idx="6">
                  <c:v>KL Rahul</c:v>
                </c:pt>
                <c:pt idx="7">
                  <c:v>KD Karthik</c:v>
                </c:pt>
                <c:pt idx="8">
                  <c:v>NV Ojha</c:v>
                </c:pt>
                <c:pt idx="9">
                  <c:v>RV Uthappa</c:v>
                </c:pt>
                <c:pt idx="10">
                  <c:v>WP Saha</c:v>
                </c:pt>
                <c:pt idx="11">
                  <c:v>KM Jadhav</c:v>
                </c:pt>
                <c:pt idx="12">
                  <c:v>PA Patel</c:v>
                </c:pt>
                <c:pt idx="13">
                  <c:v>AP Tare</c:v>
                </c:pt>
                <c:pt idx="14">
                  <c:v>AB de Villiers</c:v>
                </c:pt>
              </c:strCache>
            </c:strRef>
          </c:cat>
          <c:val>
            <c:numRef>
              <c:f>Objective!$H$5:$H$19</c:f>
              <c:numCache>
                <c:formatCode>General</c:formatCode>
                <c:ptCount val="15"/>
                <c:pt idx="0">
                  <c:v>0</c:v>
                </c:pt>
                <c:pt idx="1">
                  <c:v>0</c:v>
                </c:pt>
                <c:pt idx="2">
                  <c:v>0</c:v>
                </c:pt>
                <c:pt idx="3">
                  <c:v>0</c:v>
                </c:pt>
                <c:pt idx="4">
                  <c:v>181116</c:v>
                </c:pt>
                <c:pt idx="5">
                  <c:v>137385</c:v>
                </c:pt>
                <c:pt idx="6">
                  <c:v>89916</c:v>
                </c:pt>
                <c:pt idx="7">
                  <c:v>81488</c:v>
                </c:pt>
                <c:pt idx="8">
                  <c:v>67527</c:v>
                </c:pt>
                <c:pt idx="9">
                  <c:v>58006</c:v>
                </c:pt>
                <c:pt idx="10">
                  <c:v>35154</c:v>
                </c:pt>
                <c:pt idx="11">
                  <c:v>33891</c:v>
                </c:pt>
                <c:pt idx="12">
                  <c:v>13277</c:v>
                </c:pt>
                <c:pt idx="13">
                  <c:v>9729</c:v>
                </c:pt>
                <c:pt idx="14">
                  <c:v>3850</c:v>
                </c:pt>
              </c:numCache>
            </c:numRef>
          </c:val>
          <c:extLst>
            <c:ext xmlns:c16="http://schemas.microsoft.com/office/drawing/2014/chart" uri="{C3380CC4-5D6E-409C-BE32-E72D297353CC}">
              <c16:uniqueId val="{00000001-8862-48D7-8D24-4217D78D20C4}"/>
            </c:ext>
          </c:extLst>
        </c:ser>
        <c:ser>
          <c:idx val="2"/>
          <c:order val="2"/>
          <c:tx>
            <c:strRef>
              <c:f>Objective!$I$4</c:f>
              <c:strCache>
                <c:ptCount val="1"/>
                <c:pt idx="0">
                  <c:v>season_played</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Objective!$F$5:$F$19</c:f>
              <c:strCache>
                <c:ptCount val="15"/>
                <c:pt idx="0">
                  <c:v>V Kohli</c:v>
                </c:pt>
                <c:pt idx="1">
                  <c:v>RG Sharma</c:v>
                </c:pt>
                <c:pt idx="2">
                  <c:v>G Gambhir</c:v>
                </c:pt>
                <c:pt idx="3">
                  <c:v>DA Warner</c:v>
                </c:pt>
                <c:pt idx="4">
                  <c:v>SV Samson</c:v>
                </c:pt>
                <c:pt idx="5">
                  <c:v>Q de Kock</c:v>
                </c:pt>
                <c:pt idx="6">
                  <c:v>KL Rahul</c:v>
                </c:pt>
                <c:pt idx="7">
                  <c:v>KD Karthik</c:v>
                </c:pt>
                <c:pt idx="8">
                  <c:v>NV Ojha</c:v>
                </c:pt>
                <c:pt idx="9">
                  <c:v>RV Uthappa</c:v>
                </c:pt>
                <c:pt idx="10">
                  <c:v>WP Saha</c:v>
                </c:pt>
                <c:pt idx="11">
                  <c:v>KM Jadhav</c:v>
                </c:pt>
                <c:pt idx="12">
                  <c:v>PA Patel</c:v>
                </c:pt>
                <c:pt idx="13">
                  <c:v>AP Tare</c:v>
                </c:pt>
                <c:pt idx="14">
                  <c:v>AB de Villiers</c:v>
                </c:pt>
              </c:strCache>
            </c:strRef>
          </c:cat>
          <c:val>
            <c:numRef>
              <c:f>Objective!$I$5:$I$19</c:f>
              <c:numCache>
                <c:formatCode>General</c:formatCode>
                <c:ptCount val="15"/>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4</c:v>
                </c:pt>
              </c:numCache>
            </c:numRef>
          </c:val>
          <c:extLst>
            <c:ext xmlns:c16="http://schemas.microsoft.com/office/drawing/2014/chart" uri="{C3380CC4-5D6E-409C-BE32-E72D297353CC}">
              <c16:uniqueId val="{00000002-8862-48D7-8D24-4217D78D20C4}"/>
            </c:ext>
          </c:extLst>
        </c:ser>
        <c:dLbls>
          <c:dLblPos val="outEnd"/>
          <c:showLegendKey val="0"/>
          <c:showVal val="1"/>
          <c:showCatName val="0"/>
          <c:showSerName val="0"/>
          <c:showPercent val="0"/>
          <c:showBubbleSize val="0"/>
        </c:dLbls>
        <c:gapWidth val="219"/>
        <c:overlap val="-27"/>
        <c:axId val="1450121871"/>
        <c:axId val="1450125231"/>
      </c:barChart>
      <c:catAx>
        <c:axId val="1450121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50125231"/>
        <c:crosses val="autoZero"/>
        <c:auto val="1"/>
        <c:lblAlgn val="ctr"/>
        <c:lblOffset val="100"/>
        <c:noMultiLvlLbl val="0"/>
      </c:catAx>
      <c:valAx>
        <c:axId val="14501252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50121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ysClr val="windowText" lastClr="000000"/>
                </a:solidFill>
                <a:latin typeface="+mn-lt"/>
                <a:ea typeface="+mn-ea"/>
                <a:cs typeface="+mn-cs"/>
              </a:defRPr>
            </a:pPr>
            <a:r>
              <a:rPr lang="en-IN" sz="1600"/>
              <a:t>Matches Performed and Man of the Match Awards at Each Venue</a:t>
            </a:r>
          </a:p>
        </c:rich>
      </c:tx>
      <c:layout>
        <c:manualLayout>
          <c:xMode val="edge"/>
          <c:yMode val="edge"/>
          <c:x val="0.11102121940749897"/>
          <c:y val="1.8948662552668329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4.2205610235394694E-2"/>
          <c:y val="0.12693822989339137"/>
          <c:w val="0.93387463548914185"/>
          <c:h val="0.37151070627210864"/>
        </c:manualLayout>
      </c:layout>
      <c:barChart>
        <c:barDir val="col"/>
        <c:grouping val="clustered"/>
        <c:varyColors val="0"/>
        <c:ser>
          <c:idx val="0"/>
          <c:order val="0"/>
          <c:tx>
            <c:strRef>
              <c:f>Objective!$C$30</c:f>
              <c:strCache>
                <c:ptCount val="1"/>
                <c:pt idx="0">
                  <c:v>matches_performed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Objective!$B$31:$B$231</c:f>
              <c:strCache>
                <c:ptCount val="31"/>
                <c:pt idx="0">
                  <c:v>Feroz Shah Kotla</c:v>
                </c:pt>
                <c:pt idx="1">
                  <c:v>Rajiv Gandhi International Stadium Uppal</c:v>
                </c:pt>
                <c:pt idx="2">
                  <c:v>M Chinnaswamy Stadium</c:v>
                </c:pt>
                <c:pt idx="3">
                  <c:v>Maharashtra Cricket Association Stadium</c:v>
                </c:pt>
                <c:pt idx="4">
                  <c:v>Eden Gardens</c:v>
                </c:pt>
                <c:pt idx="5">
                  <c:v>Sardar Patel Stadium Motera</c:v>
                </c:pt>
                <c:pt idx="6">
                  <c:v>Sawai Mansingh Stadium</c:v>
                </c:pt>
                <c:pt idx="7">
                  <c:v>MA Chidambaram Stadium Chepauk</c:v>
                </c:pt>
                <c:pt idx="8">
                  <c:v>M Chinnaswamy Stadium</c:v>
                </c:pt>
                <c:pt idx="9">
                  <c:v>Wankhede Stadium</c:v>
                </c:pt>
                <c:pt idx="10">
                  <c:v>Punjab Cricket Association Stadium Mohali</c:v>
                </c:pt>
                <c:pt idx="11">
                  <c:v>Rajiv Gandhi International Stadium Uppal</c:v>
                </c:pt>
                <c:pt idx="12">
                  <c:v>Shaheed Veer Narayan Singh International Stadium</c:v>
                </c:pt>
                <c:pt idx="13">
                  <c:v>Wankhede Stadium</c:v>
                </c:pt>
                <c:pt idx="14">
                  <c:v>Rajiv Gandhi International Stadium Uppal</c:v>
                </c:pt>
                <c:pt idx="15">
                  <c:v>Sharjah Cricket Stadium</c:v>
                </c:pt>
                <c:pt idx="16">
                  <c:v>Sawai Mansingh Stadium</c:v>
                </c:pt>
                <c:pt idx="17">
                  <c:v>Wankhede Stadium</c:v>
                </c:pt>
                <c:pt idx="18">
                  <c:v>Punjab Cricket Association Stadium Mohali</c:v>
                </c:pt>
                <c:pt idx="19">
                  <c:v>Feroz Shah Kotla</c:v>
                </c:pt>
                <c:pt idx="20">
                  <c:v>MA Chidambaram Stadium Chepauk</c:v>
                </c:pt>
                <c:pt idx="21">
                  <c:v>MA Chidambaram Stadium Chepauk</c:v>
                </c:pt>
                <c:pt idx="22">
                  <c:v>JSCA International Stadium Complex</c:v>
                </c:pt>
                <c:pt idx="23">
                  <c:v>MA Chidambaram Stadium Chepauk</c:v>
                </c:pt>
                <c:pt idx="24">
                  <c:v>Eden Gardens</c:v>
                </c:pt>
                <c:pt idx="25">
                  <c:v>Wankhede Stadium</c:v>
                </c:pt>
                <c:pt idx="26">
                  <c:v>Eden Gardens</c:v>
                </c:pt>
                <c:pt idx="27">
                  <c:v>MA Chidambaram Stadium Chepauk</c:v>
                </c:pt>
                <c:pt idx="28">
                  <c:v>Eden Gardens</c:v>
                </c:pt>
                <c:pt idx="29">
                  <c:v>M Chinnaswamy Stadium</c:v>
                </c:pt>
                <c:pt idx="30">
                  <c:v>Eden Gardens</c:v>
                </c:pt>
              </c:strCache>
            </c:strRef>
          </c:cat>
          <c:val>
            <c:numRef>
              <c:f>Objective!$C$31:$C$231</c:f>
              <c:numCache>
                <c:formatCode>General</c:formatCode>
                <c:ptCount val="31"/>
                <c:pt idx="0">
                  <c:v>2</c:v>
                </c:pt>
                <c:pt idx="1">
                  <c:v>2</c:v>
                </c:pt>
                <c:pt idx="2">
                  <c:v>4</c:v>
                </c:pt>
                <c:pt idx="3">
                  <c:v>2</c:v>
                </c:pt>
                <c:pt idx="4">
                  <c:v>4</c:v>
                </c:pt>
                <c:pt idx="5">
                  <c:v>2</c:v>
                </c:pt>
                <c:pt idx="6">
                  <c:v>3</c:v>
                </c:pt>
                <c:pt idx="7">
                  <c:v>2</c:v>
                </c:pt>
                <c:pt idx="8">
                  <c:v>4</c:v>
                </c:pt>
                <c:pt idx="9">
                  <c:v>2</c:v>
                </c:pt>
                <c:pt idx="10">
                  <c:v>2</c:v>
                </c:pt>
                <c:pt idx="11">
                  <c:v>5</c:v>
                </c:pt>
                <c:pt idx="12">
                  <c:v>2</c:v>
                </c:pt>
                <c:pt idx="13">
                  <c:v>2</c:v>
                </c:pt>
                <c:pt idx="14">
                  <c:v>2</c:v>
                </c:pt>
                <c:pt idx="15">
                  <c:v>2</c:v>
                </c:pt>
                <c:pt idx="16">
                  <c:v>2</c:v>
                </c:pt>
                <c:pt idx="17">
                  <c:v>2</c:v>
                </c:pt>
                <c:pt idx="18">
                  <c:v>2</c:v>
                </c:pt>
                <c:pt idx="19">
                  <c:v>2</c:v>
                </c:pt>
                <c:pt idx="20">
                  <c:v>2</c:v>
                </c:pt>
                <c:pt idx="21">
                  <c:v>2</c:v>
                </c:pt>
                <c:pt idx="22">
                  <c:v>2</c:v>
                </c:pt>
                <c:pt idx="23">
                  <c:v>2</c:v>
                </c:pt>
                <c:pt idx="24">
                  <c:v>2</c:v>
                </c:pt>
                <c:pt idx="25">
                  <c:v>5</c:v>
                </c:pt>
                <c:pt idx="26">
                  <c:v>2</c:v>
                </c:pt>
                <c:pt idx="27">
                  <c:v>2</c:v>
                </c:pt>
                <c:pt idx="28">
                  <c:v>2</c:v>
                </c:pt>
                <c:pt idx="29">
                  <c:v>5</c:v>
                </c:pt>
                <c:pt idx="30">
                  <c:v>4</c:v>
                </c:pt>
              </c:numCache>
            </c:numRef>
          </c:val>
          <c:extLst>
            <c:ext xmlns:c16="http://schemas.microsoft.com/office/drawing/2014/chart" uri="{C3380CC4-5D6E-409C-BE32-E72D297353CC}">
              <c16:uniqueId val="{00000000-5378-4D60-BC7E-B3600729FEAA}"/>
            </c:ext>
          </c:extLst>
        </c:ser>
        <c:ser>
          <c:idx val="1"/>
          <c:order val="1"/>
          <c:tx>
            <c:strRef>
              <c:f>Objective!$D$30</c:f>
              <c:strCache>
                <c:ptCount val="1"/>
                <c:pt idx="0">
                  <c:v>man_of_match_count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Objective!$B$31:$B$231</c:f>
              <c:strCache>
                <c:ptCount val="31"/>
                <c:pt idx="0">
                  <c:v>Feroz Shah Kotla</c:v>
                </c:pt>
                <c:pt idx="1">
                  <c:v>Rajiv Gandhi International Stadium Uppal</c:v>
                </c:pt>
                <c:pt idx="2">
                  <c:v>M Chinnaswamy Stadium</c:v>
                </c:pt>
                <c:pt idx="3">
                  <c:v>Maharashtra Cricket Association Stadium</c:v>
                </c:pt>
                <c:pt idx="4">
                  <c:v>Eden Gardens</c:v>
                </c:pt>
                <c:pt idx="5">
                  <c:v>Sardar Patel Stadium Motera</c:v>
                </c:pt>
                <c:pt idx="6">
                  <c:v>Sawai Mansingh Stadium</c:v>
                </c:pt>
                <c:pt idx="7">
                  <c:v>MA Chidambaram Stadium Chepauk</c:v>
                </c:pt>
                <c:pt idx="8">
                  <c:v>M Chinnaswamy Stadium</c:v>
                </c:pt>
                <c:pt idx="9">
                  <c:v>Wankhede Stadium</c:v>
                </c:pt>
                <c:pt idx="10">
                  <c:v>Punjab Cricket Association Stadium Mohali</c:v>
                </c:pt>
                <c:pt idx="11">
                  <c:v>Rajiv Gandhi International Stadium Uppal</c:v>
                </c:pt>
                <c:pt idx="12">
                  <c:v>Shaheed Veer Narayan Singh International Stadium</c:v>
                </c:pt>
                <c:pt idx="13">
                  <c:v>Wankhede Stadium</c:v>
                </c:pt>
                <c:pt idx="14">
                  <c:v>Rajiv Gandhi International Stadium Uppal</c:v>
                </c:pt>
                <c:pt idx="15">
                  <c:v>Sharjah Cricket Stadium</c:v>
                </c:pt>
                <c:pt idx="16">
                  <c:v>Sawai Mansingh Stadium</c:v>
                </c:pt>
                <c:pt idx="17">
                  <c:v>Wankhede Stadium</c:v>
                </c:pt>
                <c:pt idx="18">
                  <c:v>Punjab Cricket Association Stadium Mohali</c:v>
                </c:pt>
                <c:pt idx="19">
                  <c:v>Feroz Shah Kotla</c:v>
                </c:pt>
                <c:pt idx="20">
                  <c:v>MA Chidambaram Stadium Chepauk</c:v>
                </c:pt>
                <c:pt idx="21">
                  <c:v>MA Chidambaram Stadium Chepauk</c:v>
                </c:pt>
                <c:pt idx="22">
                  <c:v>JSCA International Stadium Complex</c:v>
                </c:pt>
                <c:pt idx="23">
                  <c:v>MA Chidambaram Stadium Chepauk</c:v>
                </c:pt>
                <c:pt idx="24">
                  <c:v>Eden Gardens</c:v>
                </c:pt>
                <c:pt idx="25">
                  <c:v>Wankhede Stadium</c:v>
                </c:pt>
                <c:pt idx="26">
                  <c:v>Eden Gardens</c:v>
                </c:pt>
                <c:pt idx="27">
                  <c:v>MA Chidambaram Stadium Chepauk</c:v>
                </c:pt>
                <c:pt idx="28">
                  <c:v>Eden Gardens</c:v>
                </c:pt>
                <c:pt idx="29">
                  <c:v>M Chinnaswamy Stadium</c:v>
                </c:pt>
                <c:pt idx="30">
                  <c:v>Eden Gardens</c:v>
                </c:pt>
              </c:strCache>
            </c:strRef>
          </c:cat>
          <c:val>
            <c:numRef>
              <c:f>Objective!$D$31:$D$231</c:f>
              <c:numCache>
                <c:formatCode>General</c:formatCode>
                <c:ptCount val="31"/>
                <c:pt idx="0">
                  <c:v>2</c:v>
                </c:pt>
                <c:pt idx="1">
                  <c:v>2</c:v>
                </c:pt>
                <c:pt idx="2">
                  <c:v>4</c:v>
                </c:pt>
                <c:pt idx="3">
                  <c:v>2</c:v>
                </c:pt>
                <c:pt idx="4">
                  <c:v>4</c:v>
                </c:pt>
                <c:pt idx="5">
                  <c:v>2</c:v>
                </c:pt>
                <c:pt idx="6">
                  <c:v>3</c:v>
                </c:pt>
                <c:pt idx="7">
                  <c:v>2</c:v>
                </c:pt>
                <c:pt idx="8">
                  <c:v>4</c:v>
                </c:pt>
                <c:pt idx="9">
                  <c:v>2</c:v>
                </c:pt>
                <c:pt idx="10">
                  <c:v>2</c:v>
                </c:pt>
                <c:pt idx="11">
                  <c:v>5</c:v>
                </c:pt>
                <c:pt idx="12">
                  <c:v>2</c:v>
                </c:pt>
                <c:pt idx="13">
                  <c:v>2</c:v>
                </c:pt>
                <c:pt idx="14">
                  <c:v>2</c:v>
                </c:pt>
                <c:pt idx="15">
                  <c:v>2</c:v>
                </c:pt>
                <c:pt idx="16">
                  <c:v>2</c:v>
                </c:pt>
                <c:pt idx="17">
                  <c:v>2</c:v>
                </c:pt>
                <c:pt idx="18">
                  <c:v>2</c:v>
                </c:pt>
                <c:pt idx="19">
                  <c:v>2</c:v>
                </c:pt>
                <c:pt idx="20">
                  <c:v>2</c:v>
                </c:pt>
                <c:pt idx="21">
                  <c:v>2</c:v>
                </c:pt>
                <c:pt idx="22">
                  <c:v>2</c:v>
                </c:pt>
                <c:pt idx="23">
                  <c:v>2</c:v>
                </c:pt>
                <c:pt idx="24">
                  <c:v>2</c:v>
                </c:pt>
                <c:pt idx="25">
                  <c:v>5</c:v>
                </c:pt>
                <c:pt idx="26">
                  <c:v>2</c:v>
                </c:pt>
                <c:pt idx="27">
                  <c:v>2</c:v>
                </c:pt>
                <c:pt idx="28">
                  <c:v>2</c:v>
                </c:pt>
                <c:pt idx="29">
                  <c:v>5</c:v>
                </c:pt>
                <c:pt idx="30">
                  <c:v>4</c:v>
                </c:pt>
              </c:numCache>
            </c:numRef>
          </c:val>
          <c:extLst>
            <c:ext xmlns:c16="http://schemas.microsoft.com/office/drawing/2014/chart" uri="{C3380CC4-5D6E-409C-BE32-E72D297353CC}">
              <c16:uniqueId val="{00000001-5378-4D60-BC7E-B3600729FEAA}"/>
            </c:ext>
          </c:extLst>
        </c:ser>
        <c:dLbls>
          <c:dLblPos val="outEnd"/>
          <c:showLegendKey val="0"/>
          <c:showVal val="1"/>
          <c:showCatName val="0"/>
          <c:showSerName val="0"/>
          <c:showPercent val="0"/>
          <c:showBubbleSize val="0"/>
        </c:dLbls>
        <c:gapWidth val="219"/>
        <c:overlap val="-27"/>
        <c:axId val="501459903"/>
        <c:axId val="501460863"/>
      </c:barChart>
      <c:catAx>
        <c:axId val="501459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01460863"/>
        <c:crosses val="autoZero"/>
        <c:auto val="1"/>
        <c:lblAlgn val="ctr"/>
        <c:lblOffset val="100"/>
        <c:noMultiLvlLbl val="0"/>
      </c:catAx>
      <c:valAx>
        <c:axId val="5014608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5014599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IN" sz="1800" b="1" i="0" u="none" strike="noStrike" baseline="0">
                <a:solidFill>
                  <a:schemeClr val="tx1"/>
                </a:solidFill>
                <a:effectLst/>
              </a:rPr>
              <a:t>Win Rates by Toss Decision and Match Outcome</a:t>
            </a:r>
            <a:endParaRPr lang="en-IN" sz="1800" b="1">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IN"/>
        </a:p>
      </c:txPr>
    </c:title>
    <c:autoTitleDeleted val="0"/>
    <c:plotArea>
      <c:layout/>
      <c:barChart>
        <c:barDir val="col"/>
        <c:grouping val="clustered"/>
        <c:varyColors val="0"/>
        <c:ser>
          <c:idx val="0"/>
          <c:order val="0"/>
          <c:tx>
            <c:strRef>
              <c:f>Sheet2!$B$2</c:f>
              <c:strCache>
                <c:ptCount val="1"/>
                <c:pt idx="0">
                  <c:v>win_type</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Sheet2!$A$3:$A$9</c:f>
              <c:strCache>
                <c:ptCount val="7"/>
                <c:pt idx="0">
                  <c:v>field</c:v>
                </c:pt>
                <c:pt idx="1">
                  <c:v>field</c:v>
                </c:pt>
                <c:pt idx="2">
                  <c:v>bat</c:v>
                </c:pt>
                <c:pt idx="3">
                  <c:v>bat</c:v>
                </c:pt>
                <c:pt idx="4">
                  <c:v>bat</c:v>
                </c:pt>
                <c:pt idx="5">
                  <c:v>field</c:v>
                </c:pt>
                <c:pt idx="6">
                  <c:v>field</c:v>
                </c:pt>
              </c:strCache>
            </c:strRef>
          </c:cat>
          <c:val>
            <c:numRef>
              <c:f>Sheet2!$B$3:$B$9</c:f>
              <c:numCache>
                <c:formatCode>General</c:formatCode>
                <c:ptCount val="7"/>
                <c:pt idx="0">
                  <c:v>2</c:v>
                </c:pt>
                <c:pt idx="1">
                  <c:v>1</c:v>
                </c:pt>
                <c:pt idx="2">
                  <c:v>2</c:v>
                </c:pt>
                <c:pt idx="3">
                  <c:v>1</c:v>
                </c:pt>
                <c:pt idx="4">
                  <c:v>4</c:v>
                </c:pt>
                <c:pt idx="5">
                  <c:v>4</c:v>
                </c:pt>
                <c:pt idx="6">
                  <c:v>3</c:v>
                </c:pt>
              </c:numCache>
            </c:numRef>
          </c:val>
          <c:extLst>
            <c:ext xmlns:c16="http://schemas.microsoft.com/office/drawing/2014/chart" uri="{C3380CC4-5D6E-409C-BE32-E72D297353CC}">
              <c16:uniqueId val="{00000000-4993-4547-981D-C9155E4B616D}"/>
            </c:ext>
          </c:extLst>
        </c:ser>
        <c:ser>
          <c:idx val="1"/>
          <c:order val="1"/>
          <c:tx>
            <c:strRef>
              <c:f>Sheet2!$C$2</c:f>
              <c:strCache>
                <c:ptCount val="1"/>
                <c:pt idx="0">
                  <c:v>matches_played</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Sheet2!$A$3:$A$9</c:f>
              <c:strCache>
                <c:ptCount val="7"/>
                <c:pt idx="0">
                  <c:v>field</c:v>
                </c:pt>
                <c:pt idx="1">
                  <c:v>field</c:v>
                </c:pt>
                <c:pt idx="2">
                  <c:v>bat</c:v>
                </c:pt>
                <c:pt idx="3">
                  <c:v>bat</c:v>
                </c:pt>
                <c:pt idx="4">
                  <c:v>bat</c:v>
                </c:pt>
                <c:pt idx="5">
                  <c:v>field</c:v>
                </c:pt>
                <c:pt idx="6">
                  <c:v>field</c:v>
                </c:pt>
              </c:strCache>
            </c:strRef>
          </c:cat>
          <c:val>
            <c:numRef>
              <c:f>Sheet2!$C$3:$C$9</c:f>
              <c:numCache>
                <c:formatCode>General</c:formatCode>
                <c:ptCount val="7"/>
                <c:pt idx="0">
                  <c:v>81</c:v>
                </c:pt>
                <c:pt idx="1">
                  <c:v>70</c:v>
                </c:pt>
                <c:pt idx="2">
                  <c:v>56</c:v>
                </c:pt>
                <c:pt idx="3">
                  <c:v>42</c:v>
                </c:pt>
                <c:pt idx="4">
                  <c:v>2</c:v>
                </c:pt>
                <c:pt idx="5">
                  <c:v>2</c:v>
                </c:pt>
                <c:pt idx="6">
                  <c:v>2</c:v>
                </c:pt>
              </c:numCache>
            </c:numRef>
          </c:val>
          <c:extLst>
            <c:ext xmlns:c16="http://schemas.microsoft.com/office/drawing/2014/chart" uri="{C3380CC4-5D6E-409C-BE32-E72D297353CC}">
              <c16:uniqueId val="{00000001-4993-4547-981D-C9155E4B616D}"/>
            </c:ext>
          </c:extLst>
        </c:ser>
        <c:ser>
          <c:idx val="2"/>
          <c:order val="2"/>
          <c:tx>
            <c:strRef>
              <c:f>Sheet2!$D$2</c:f>
              <c:strCache>
                <c:ptCount val="1"/>
                <c:pt idx="0">
                  <c:v>win_for_toss_winner</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10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Sheet2!$A$3:$A$9</c:f>
              <c:strCache>
                <c:ptCount val="7"/>
                <c:pt idx="0">
                  <c:v>field</c:v>
                </c:pt>
                <c:pt idx="1">
                  <c:v>field</c:v>
                </c:pt>
                <c:pt idx="2">
                  <c:v>bat</c:v>
                </c:pt>
                <c:pt idx="3">
                  <c:v>bat</c:v>
                </c:pt>
                <c:pt idx="4">
                  <c:v>bat</c:v>
                </c:pt>
                <c:pt idx="5">
                  <c:v>field</c:v>
                </c:pt>
                <c:pt idx="6">
                  <c:v>field</c:v>
                </c:pt>
              </c:strCache>
            </c:strRef>
          </c:cat>
          <c:val>
            <c:numRef>
              <c:f>Sheet2!$D$3:$D$9</c:f>
              <c:numCache>
                <c:formatCode>General</c:formatCode>
                <c:ptCount val="7"/>
                <c:pt idx="0">
                  <c:v>81</c:v>
                </c:pt>
                <c:pt idx="1">
                  <c:v>2</c:v>
                </c:pt>
                <c:pt idx="2">
                  <c:v>0</c:v>
                </c:pt>
                <c:pt idx="3">
                  <c:v>42</c:v>
                </c:pt>
                <c:pt idx="4">
                  <c:v>1</c:v>
                </c:pt>
                <c:pt idx="5">
                  <c:v>2</c:v>
                </c:pt>
                <c:pt idx="6">
                  <c:v>0</c:v>
                </c:pt>
              </c:numCache>
            </c:numRef>
          </c:val>
          <c:extLst>
            <c:ext xmlns:c16="http://schemas.microsoft.com/office/drawing/2014/chart" uri="{C3380CC4-5D6E-409C-BE32-E72D297353CC}">
              <c16:uniqueId val="{00000002-4993-4547-981D-C9155E4B616D}"/>
            </c:ext>
          </c:extLst>
        </c:ser>
        <c:ser>
          <c:idx val="3"/>
          <c:order val="3"/>
          <c:tx>
            <c:strRef>
              <c:f>Sheet2!$E$2</c:f>
              <c:strCache>
                <c:ptCount val="1"/>
                <c:pt idx="0">
                  <c:v>wins_for_opponent</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Sheet2!$A$3:$A$9</c:f>
              <c:strCache>
                <c:ptCount val="7"/>
                <c:pt idx="0">
                  <c:v>field</c:v>
                </c:pt>
                <c:pt idx="1">
                  <c:v>field</c:v>
                </c:pt>
                <c:pt idx="2">
                  <c:v>bat</c:v>
                </c:pt>
                <c:pt idx="3">
                  <c:v>bat</c:v>
                </c:pt>
                <c:pt idx="4">
                  <c:v>bat</c:v>
                </c:pt>
                <c:pt idx="5">
                  <c:v>field</c:v>
                </c:pt>
                <c:pt idx="6">
                  <c:v>field</c:v>
                </c:pt>
              </c:strCache>
            </c:strRef>
          </c:cat>
          <c:val>
            <c:numRef>
              <c:f>Sheet2!$E$3:$E$9</c:f>
              <c:numCache>
                <c:formatCode>General</c:formatCode>
                <c:ptCount val="7"/>
                <c:pt idx="0">
                  <c:v>0</c:v>
                </c:pt>
                <c:pt idx="1">
                  <c:v>68</c:v>
                </c:pt>
                <c:pt idx="2">
                  <c:v>56</c:v>
                </c:pt>
                <c:pt idx="3">
                  <c:v>0</c:v>
                </c:pt>
                <c:pt idx="4">
                  <c:v>1</c:v>
                </c:pt>
                <c:pt idx="5">
                  <c:v>0</c:v>
                </c:pt>
                <c:pt idx="6">
                  <c:v>0</c:v>
                </c:pt>
              </c:numCache>
            </c:numRef>
          </c:val>
          <c:extLst>
            <c:ext xmlns:c16="http://schemas.microsoft.com/office/drawing/2014/chart" uri="{C3380CC4-5D6E-409C-BE32-E72D297353CC}">
              <c16:uniqueId val="{00000003-4993-4547-981D-C9155E4B616D}"/>
            </c:ext>
          </c:extLst>
        </c:ser>
        <c:dLbls>
          <c:dLblPos val="outEnd"/>
          <c:showLegendKey val="0"/>
          <c:showVal val="1"/>
          <c:showCatName val="0"/>
          <c:showSerName val="0"/>
          <c:showPercent val="0"/>
          <c:showBubbleSize val="0"/>
        </c:dLbls>
        <c:gapWidth val="219"/>
        <c:overlap val="-27"/>
        <c:axId val="671144719"/>
        <c:axId val="671141839"/>
      </c:barChart>
      <c:catAx>
        <c:axId val="671144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671141839"/>
        <c:crosses val="autoZero"/>
        <c:auto val="1"/>
        <c:lblAlgn val="ctr"/>
        <c:lblOffset val="100"/>
        <c:noMultiLvlLbl val="0"/>
      </c:catAx>
      <c:valAx>
        <c:axId val="6711418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71144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000" b="0" i="0" u="none" strike="noStrike" kern="1200" spc="0" baseline="0">
                <a:solidFill>
                  <a:schemeClr val="tx1"/>
                </a:solidFill>
                <a:latin typeface="+mn-lt"/>
                <a:ea typeface="+mn-ea"/>
                <a:cs typeface="+mn-cs"/>
              </a:defRPr>
            </a:pPr>
            <a:r>
              <a:rPr lang="en-US" sz="2000">
                <a:solidFill>
                  <a:schemeClr val="tx1"/>
                </a:solidFill>
              </a:rPr>
              <a:t>Count of</a:t>
            </a:r>
            <a:r>
              <a:rPr lang="en-US" sz="2000" baseline="0">
                <a:solidFill>
                  <a:schemeClr val="tx1"/>
                </a:solidFill>
              </a:rPr>
              <a:t> Bowling-Style among Players</a:t>
            </a:r>
            <a:endParaRPr lang="en-US" sz="2000">
              <a:solidFill>
                <a:schemeClr val="tx1"/>
              </a:solidFill>
            </a:endParaRPr>
          </a:p>
        </c:rich>
      </c:tx>
      <c:layout>
        <c:manualLayout>
          <c:xMode val="edge"/>
          <c:yMode val="edge"/>
          <c:x val="0.1839764056818545"/>
          <c:y val="3.4854051818954339E-2"/>
        </c:manualLayout>
      </c:layout>
      <c:overlay val="0"/>
      <c:spPr>
        <a:noFill/>
        <a:ln>
          <a:noFill/>
        </a:ln>
        <a:effectLst/>
      </c:spPr>
      <c:txPr>
        <a:bodyPr rot="0" spcFirstLastPara="1" vertOverflow="ellipsis" vert="horz" wrap="square" anchor="ctr" anchorCtr="1"/>
        <a:lstStyle/>
        <a:p>
          <a:pPr algn="ctr">
            <a:defRPr sz="20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1400365963271303E-2"/>
          <c:y val="0.14999120997066906"/>
          <c:w val="0.90512148923166569"/>
          <c:h val="0.48102451960344333"/>
        </c:manualLayout>
      </c:layout>
      <c:barChart>
        <c:barDir val="col"/>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4"/>
              <c:pt idx="0">
                <c:v>Left-arm fast</c:v>
              </c:pt>
              <c:pt idx="1">
                <c:v>Left-arm fast-medium</c:v>
              </c:pt>
              <c:pt idx="2">
                <c:v>Left-arm medium</c:v>
              </c:pt>
              <c:pt idx="3">
                <c:v>Left-arm medium-fast</c:v>
              </c:pt>
              <c:pt idx="4">
                <c:v>Legbreak</c:v>
              </c:pt>
              <c:pt idx="5">
                <c:v>Legbreak googly</c:v>
              </c:pt>
              <c:pt idx="6">
                <c:v>Right-arm bowler</c:v>
              </c:pt>
              <c:pt idx="7">
                <c:v>Right-arm fast</c:v>
              </c:pt>
              <c:pt idx="8">
                <c:v>Right-arm fast-medium</c:v>
              </c:pt>
              <c:pt idx="9">
                <c:v>Right-arm medium</c:v>
              </c:pt>
              <c:pt idx="10">
                <c:v>Right-arm medium-fast</c:v>
              </c:pt>
              <c:pt idx="11">
                <c:v>Right-arm offbreak</c:v>
              </c:pt>
              <c:pt idx="12">
                <c:v>Slow left-arm chinaman</c:v>
              </c:pt>
              <c:pt idx="13">
                <c:v>Slow left-arm orthodox</c:v>
              </c:pt>
            </c:strLit>
          </c:cat>
          <c:val>
            <c:numLit>
              <c:formatCode>General</c:formatCode>
              <c:ptCount val="14"/>
              <c:pt idx="0">
                <c:v>3</c:v>
              </c:pt>
              <c:pt idx="1">
                <c:v>13</c:v>
              </c:pt>
              <c:pt idx="2">
                <c:v>11</c:v>
              </c:pt>
              <c:pt idx="3">
                <c:v>8</c:v>
              </c:pt>
              <c:pt idx="4">
                <c:v>24</c:v>
              </c:pt>
              <c:pt idx="5">
                <c:v>21</c:v>
              </c:pt>
              <c:pt idx="6">
                <c:v>1</c:v>
              </c:pt>
              <c:pt idx="7">
                <c:v>20</c:v>
              </c:pt>
              <c:pt idx="8">
                <c:v>53</c:v>
              </c:pt>
              <c:pt idx="9">
                <c:v>104</c:v>
              </c:pt>
              <c:pt idx="10">
                <c:v>38</c:v>
              </c:pt>
              <c:pt idx="11">
                <c:v>81</c:v>
              </c:pt>
              <c:pt idx="12">
                <c:v>5</c:v>
              </c:pt>
              <c:pt idx="13">
                <c:v>44</c:v>
              </c:pt>
            </c:numLit>
          </c:val>
          <c:extLst>
            <c:ext xmlns:c16="http://schemas.microsoft.com/office/drawing/2014/chart" uri="{C3380CC4-5D6E-409C-BE32-E72D297353CC}">
              <c16:uniqueId val="{00000000-70C1-4F21-BE89-D500508372E3}"/>
            </c:ext>
          </c:extLst>
        </c:ser>
        <c:dLbls>
          <c:dLblPos val="outEnd"/>
          <c:showLegendKey val="0"/>
          <c:showVal val="1"/>
          <c:showCatName val="0"/>
          <c:showSerName val="0"/>
          <c:showPercent val="0"/>
          <c:showBubbleSize val="0"/>
        </c:dLbls>
        <c:gapWidth val="219"/>
        <c:overlap val="-27"/>
        <c:axId val="1645405952"/>
        <c:axId val="1645412192"/>
      </c:barChart>
      <c:catAx>
        <c:axId val="1645405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645412192"/>
        <c:crosses val="autoZero"/>
        <c:auto val="1"/>
        <c:lblAlgn val="ctr"/>
        <c:lblOffset val="100"/>
        <c:noMultiLvlLbl val="0"/>
      </c:catAx>
      <c:valAx>
        <c:axId val="16454121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1645405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r>
              <a:rPr lang="en-IN" sz="1800" b="1" i="0" u="none" strike="noStrike" baseline="0">
                <a:solidFill>
                  <a:sysClr val="windowText" lastClr="000000"/>
                </a:solidFill>
                <a:effectLst/>
              </a:rPr>
              <a:t>Average Win Margin by Team</a:t>
            </a:r>
            <a:endParaRPr lang="en-IN" sz="1800">
              <a:solidFill>
                <a:sysClr val="windowText" lastClr="000000"/>
              </a:solidFill>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endParaRPr lang="en-IN"/>
        </a:p>
      </c:txPr>
    </c:title>
    <c:autoTitleDeleted val="0"/>
    <c:plotArea>
      <c:layout>
        <c:manualLayout>
          <c:layoutTarget val="inner"/>
          <c:xMode val="edge"/>
          <c:yMode val="edge"/>
          <c:x val="0.3158795221870685"/>
          <c:y val="0.12886289224936356"/>
          <c:w val="0.65472200100441291"/>
          <c:h val="0.67353792382003708"/>
        </c:manualLayout>
      </c:layout>
      <c:barChart>
        <c:barDir val="bar"/>
        <c:grouping val="clustered"/>
        <c:varyColors val="0"/>
        <c:ser>
          <c:idx val="0"/>
          <c:order val="0"/>
          <c:tx>
            <c:strRef>
              <c:f>Subjective!$B$1044</c:f>
              <c:strCache>
                <c:ptCount val="1"/>
                <c:pt idx="0">
                  <c:v>matches_played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Subjective!$A$1045:$A$1055</c:f>
              <c:strCache>
                <c:ptCount val="11"/>
                <c:pt idx="0">
                  <c:v>Royal Challengers Bangalore</c:v>
                </c:pt>
                <c:pt idx="1">
                  <c:v>Chennai Super Kings</c:v>
                </c:pt>
                <c:pt idx="2">
                  <c:v>Mumbai Indians</c:v>
                </c:pt>
                <c:pt idx="3">
                  <c:v>Pune Warriors</c:v>
                </c:pt>
                <c:pt idx="4">
                  <c:v>Kings XI Punjab</c:v>
                </c:pt>
                <c:pt idx="5">
                  <c:v>Rising Pune Supergiants</c:v>
                </c:pt>
                <c:pt idx="6">
                  <c:v>Rajasthan Royals</c:v>
                </c:pt>
                <c:pt idx="7">
                  <c:v>Sunrisers Hyderabad</c:v>
                </c:pt>
                <c:pt idx="8">
                  <c:v>Kolkata Knight Riders</c:v>
                </c:pt>
                <c:pt idx="9">
                  <c:v>Delhi Daredevils</c:v>
                </c:pt>
                <c:pt idx="10">
                  <c:v>Gujarat Lions</c:v>
                </c:pt>
              </c:strCache>
            </c:strRef>
          </c:cat>
          <c:val>
            <c:numRef>
              <c:f>Subjective!$B$1045:$B$1055</c:f>
              <c:numCache>
                <c:formatCode>General</c:formatCode>
                <c:ptCount val="11"/>
                <c:pt idx="0">
                  <c:v>31</c:v>
                </c:pt>
                <c:pt idx="1">
                  <c:v>32</c:v>
                </c:pt>
                <c:pt idx="2">
                  <c:v>37</c:v>
                </c:pt>
                <c:pt idx="3">
                  <c:v>4</c:v>
                </c:pt>
                <c:pt idx="4">
                  <c:v>27</c:v>
                </c:pt>
                <c:pt idx="5">
                  <c:v>5</c:v>
                </c:pt>
                <c:pt idx="6">
                  <c:v>25</c:v>
                </c:pt>
                <c:pt idx="7">
                  <c:v>34</c:v>
                </c:pt>
                <c:pt idx="8">
                  <c:v>32</c:v>
                </c:pt>
                <c:pt idx="9">
                  <c:v>17</c:v>
                </c:pt>
                <c:pt idx="10">
                  <c:v>9</c:v>
                </c:pt>
              </c:numCache>
            </c:numRef>
          </c:val>
          <c:extLst>
            <c:ext xmlns:c16="http://schemas.microsoft.com/office/drawing/2014/chart" uri="{C3380CC4-5D6E-409C-BE32-E72D297353CC}">
              <c16:uniqueId val="{00000000-4504-44D1-8182-6717FDAC6787}"/>
            </c:ext>
          </c:extLst>
        </c:ser>
        <c:ser>
          <c:idx val="1"/>
          <c:order val="1"/>
          <c:tx>
            <c:strRef>
              <c:f>Subjective!$C$1044</c:f>
              <c:strCache>
                <c:ptCount val="1"/>
                <c:pt idx="0">
                  <c:v>average_win_margin</c:v>
                </c:pt>
              </c:strCache>
            </c:strRef>
          </c:tx>
          <c:spPr>
            <a:solidFill>
              <a:schemeClr val="accent2"/>
            </a:solidFill>
            <a:ln>
              <a:noFill/>
            </a:ln>
            <a:effectLst/>
          </c:spPr>
          <c:invertIfNegative val="0"/>
          <c:dLbls>
            <c:dLbl>
              <c:idx val="0"/>
              <c:layout>
                <c:manualLayout>
                  <c:x val="-2.7839466674734557E-3"/>
                  <c:y val="-1.376250184222457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504-44D1-8182-6717FDAC6787}"/>
                </c:ext>
              </c:extLst>
            </c:dLbl>
            <c:dLbl>
              <c:idx val="1"/>
              <c:layout>
                <c:manualLayout>
                  <c:x val="-1.0207686527336477E-16"/>
                  <c:y val="-9.17500122814977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504-44D1-8182-6717FDAC6787}"/>
                </c:ext>
              </c:extLst>
            </c:dLbl>
            <c:dLbl>
              <c:idx val="2"/>
              <c:layout>
                <c:manualLayout>
                  <c:x val="0"/>
                  <c:y val="-1.37625018422246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504-44D1-8182-6717FDAC6787}"/>
                </c:ext>
              </c:extLst>
            </c:dLbl>
            <c:dLbl>
              <c:idx val="4"/>
              <c:layout>
                <c:manualLayout>
                  <c:x val="0"/>
                  <c:y val="-9.17500122814977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504-44D1-8182-6717FDAC6787}"/>
                </c:ext>
              </c:extLst>
            </c:dLbl>
            <c:dLbl>
              <c:idx val="6"/>
              <c:layout>
                <c:manualLayout>
                  <c:x val="0"/>
                  <c:y val="-4.587500614074969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504-44D1-8182-6717FDAC6787}"/>
                </c:ext>
              </c:extLst>
            </c:dLbl>
            <c:dLbl>
              <c:idx val="7"/>
              <c:layout>
                <c:manualLayout>
                  <c:x val="0"/>
                  <c:y val="-9.17500122814977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504-44D1-8182-6717FDAC6787}"/>
                </c:ext>
              </c:extLst>
            </c:dLbl>
            <c:dLbl>
              <c:idx val="8"/>
              <c:layout>
                <c:manualLayout>
                  <c:x val="-2.7839466674734557E-3"/>
                  <c:y val="-1.37625018422246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504-44D1-8182-6717FDAC6787}"/>
                </c:ext>
              </c:extLst>
            </c:dLbl>
            <c:dLbl>
              <c:idx val="9"/>
              <c:layout>
                <c:manualLayout>
                  <c:x val="0"/>
                  <c:y val="-1.83500024562995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504-44D1-8182-6717FDAC6787}"/>
                </c:ext>
              </c:extLst>
            </c:dLbl>
            <c:dLbl>
              <c:idx val="10"/>
              <c:layout>
                <c:manualLayout>
                  <c:x val="0"/>
                  <c:y val="-1.37625018422246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504-44D1-8182-6717FDAC6787}"/>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Subjective!$A$1045:$A$1055</c:f>
              <c:strCache>
                <c:ptCount val="11"/>
                <c:pt idx="0">
                  <c:v>Royal Challengers Bangalore</c:v>
                </c:pt>
                <c:pt idx="1">
                  <c:v>Chennai Super Kings</c:v>
                </c:pt>
                <c:pt idx="2">
                  <c:v>Mumbai Indians</c:v>
                </c:pt>
                <c:pt idx="3">
                  <c:v>Pune Warriors</c:v>
                </c:pt>
                <c:pt idx="4">
                  <c:v>Kings XI Punjab</c:v>
                </c:pt>
                <c:pt idx="5">
                  <c:v>Rising Pune Supergiants</c:v>
                </c:pt>
                <c:pt idx="6">
                  <c:v>Rajasthan Royals</c:v>
                </c:pt>
                <c:pt idx="7">
                  <c:v>Sunrisers Hyderabad</c:v>
                </c:pt>
                <c:pt idx="8">
                  <c:v>Kolkata Knight Riders</c:v>
                </c:pt>
                <c:pt idx="9">
                  <c:v>Delhi Daredevils</c:v>
                </c:pt>
                <c:pt idx="10">
                  <c:v>Gujarat Lions</c:v>
                </c:pt>
              </c:strCache>
            </c:strRef>
          </c:cat>
          <c:val>
            <c:numRef>
              <c:f>Subjective!$C$1045:$C$1055</c:f>
              <c:numCache>
                <c:formatCode>General</c:formatCode>
                <c:ptCount val="11"/>
                <c:pt idx="0">
                  <c:v>27.7667</c:v>
                </c:pt>
                <c:pt idx="1">
                  <c:v>23.125</c:v>
                </c:pt>
                <c:pt idx="2">
                  <c:v>19.432400000000001</c:v>
                </c:pt>
                <c:pt idx="3">
                  <c:v>19</c:v>
                </c:pt>
                <c:pt idx="4">
                  <c:v>16.3462</c:v>
                </c:pt>
                <c:pt idx="5">
                  <c:v>14.6</c:v>
                </c:pt>
                <c:pt idx="6">
                  <c:v>13.625</c:v>
                </c:pt>
                <c:pt idx="7">
                  <c:v>13.333299999999999</c:v>
                </c:pt>
                <c:pt idx="8">
                  <c:v>12.6563</c:v>
                </c:pt>
                <c:pt idx="9">
                  <c:v>10.2941</c:v>
                </c:pt>
                <c:pt idx="10">
                  <c:v>4.6666999999999996</c:v>
                </c:pt>
              </c:numCache>
            </c:numRef>
          </c:val>
          <c:extLst>
            <c:ext xmlns:c16="http://schemas.microsoft.com/office/drawing/2014/chart" uri="{C3380CC4-5D6E-409C-BE32-E72D297353CC}">
              <c16:uniqueId val="{0000000A-4504-44D1-8182-6717FDAC6787}"/>
            </c:ext>
          </c:extLst>
        </c:ser>
        <c:dLbls>
          <c:dLblPos val="outEnd"/>
          <c:showLegendKey val="0"/>
          <c:showVal val="1"/>
          <c:showCatName val="0"/>
          <c:showSerName val="0"/>
          <c:showPercent val="0"/>
          <c:showBubbleSize val="0"/>
        </c:dLbls>
        <c:gapWidth val="219"/>
        <c:axId val="697247279"/>
        <c:axId val="697230959"/>
      </c:barChart>
      <c:catAx>
        <c:axId val="6972472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97230959"/>
        <c:crosses val="autoZero"/>
        <c:auto val="1"/>
        <c:lblAlgn val="ctr"/>
        <c:lblOffset val="100"/>
        <c:noMultiLvlLbl val="0"/>
      </c:catAx>
      <c:valAx>
        <c:axId val="6972309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ysClr val="windowText" lastClr="000000"/>
                </a:solidFill>
                <a:latin typeface="+mn-lt"/>
                <a:ea typeface="+mn-ea"/>
                <a:cs typeface="+mn-cs"/>
              </a:defRPr>
            </a:pPr>
            <a:endParaRPr lang="en-US"/>
          </a:p>
        </c:txPr>
        <c:crossAx val="697247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r>
              <a:rPr lang="en-IN" sz="1600" b="0" i="0" u="none" strike="noStrike" cap="all" baseline="0">
                <a:solidFill>
                  <a:sysClr val="windowText" lastClr="000000"/>
                </a:solidFill>
                <a:effectLst/>
              </a:rPr>
              <a:t>Team Performance: Wins, Losses, and Win Percentage</a:t>
            </a:r>
            <a:endParaRPr lang="en-IN" sz="1600" b="0">
              <a:solidFill>
                <a:sysClr val="windowText" lastClr="000000"/>
              </a:solidFill>
            </a:endParaRPr>
          </a:p>
        </c:rich>
      </c:tx>
      <c:overlay val="0"/>
      <c:spPr>
        <a:noFill/>
        <a:ln>
          <a:noFill/>
        </a:ln>
        <a:effectLst/>
      </c:spPr>
      <c:txPr>
        <a:bodyPr rot="0" spcFirstLastPara="1" vertOverflow="ellipsis" vert="horz" wrap="square" anchor="ctr" anchorCtr="1"/>
        <a:lstStyle/>
        <a:p>
          <a:pPr>
            <a:defRPr sz="1600" b="0" i="0" u="none" strike="noStrike" kern="1200" cap="all"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BA9-4F10-8E36-976BF59CE65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BA9-4F10-8E36-976BF59CE65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4BA9-4F10-8E36-976BF59CE65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4BA9-4F10-8E36-976BF59CE65A}"/>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spc="0" baseline="0">
                      <a:solidFill>
                        <a:sysClr val="windowText" lastClr="000000"/>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4BA9-4F10-8E36-976BF59CE65A}"/>
                </c:ext>
              </c:extLst>
            </c:dLbl>
            <c:dLbl>
              <c:idx val="1"/>
              <c:spPr>
                <a:noFill/>
                <a:ln>
                  <a:noFill/>
                </a:ln>
                <a:effectLst/>
              </c:spPr>
              <c:txPr>
                <a:bodyPr rot="0" spcFirstLastPara="1" vertOverflow="ellipsis" vert="horz" wrap="square" lIns="38100" tIns="19050" rIns="38100" bIns="19050" anchor="ctr" anchorCtr="1">
                  <a:spAutoFit/>
                </a:bodyPr>
                <a:lstStyle/>
                <a:p>
                  <a:pPr>
                    <a:defRPr sz="1200" b="0" i="0" u="none" strike="noStrike" kern="1200" spc="0" baseline="0">
                      <a:solidFill>
                        <a:sysClr val="windowText" lastClr="000000"/>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4BA9-4F10-8E36-976BF59CE65A}"/>
                </c:ext>
              </c:extLst>
            </c:dLbl>
            <c:dLbl>
              <c:idx val="2"/>
              <c:spPr>
                <a:noFill/>
                <a:ln>
                  <a:noFill/>
                </a:ln>
                <a:effectLst/>
              </c:spPr>
              <c:txPr>
                <a:bodyPr rot="0" spcFirstLastPara="1" vertOverflow="ellipsis" vert="horz" wrap="square" lIns="38100" tIns="19050" rIns="38100" bIns="19050" anchor="ctr" anchorCtr="1">
                  <a:spAutoFit/>
                </a:bodyPr>
                <a:lstStyle/>
                <a:p>
                  <a:pPr>
                    <a:defRPr sz="1200" b="0" i="0" u="none" strike="noStrike" kern="1200" spc="0" baseline="0">
                      <a:solidFill>
                        <a:sysClr val="windowText" lastClr="000000"/>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4BA9-4F10-8E36-976BF59CE65A}"/>
                </c:ext>
              </c:extLst>
            </c:dLbl>
            <c:dLbl>
              <c:idx val="3"/>
              <c:spPr>
                <a:noFill/>
                <a:ln>
                  <a:noFill/>
                </a:ln>
                <a:effectLst/>
              </c:spPr>
              <c:txPr>
                <a:bodyPr rot="0" spcFirstLastPara="1" vertOverflow="ellipsis" vert="horz" wrap="square" lIns="38100" tIns="19050" rIns="38100" bIns="19050" anchor="ctr" anchorCtr="1">
                  <a:spAutoFit/>
                </a:bodyPr>
                <a:lstStyle/>
                <a:p>
                  <a:pPr>
                    <a:defRPr sz="1200" b="0" i="0" u="none" strike="noStrike" kern="1200" spc="0" baseline="0">
                      <a:solidFill>
                        <a:sysClr val="windowText" lastClr="000000"/>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4BA9-4F10-8E36-976BF59CE65A}"/>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spc="0" baseline="0">
                    <a:solidFill>
                      <a:sysClr val="windowText" lastClr="000000"/>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Subjective!$A$907:$D$907</c:f>
              <c:strCache>
                <c:ptCount val="4"/>
                <c:pt idx="0">
                  <c:v>total_matches</c:v>
                </c:pt>
                <c:pt idx="1">
                  <c:v>win</c:v>
                </c:pt>
                <c:pt idx="2">
                  <c:v>losses</c:v>
                </c:pt>
                <c:pt idx="3">
                  <c:v>win_percentage</c:v>
                </c:pt>
              </c:strCache>
            </c:strRef>
          </c:cat>
          <c:val>
            <c:numRef>
              <c:f>Subjective!$A$908:$D$908</c:f>
              <c:numCache>
                <c:formatCode>General</c:formatCode>
                <c:ptCount val="4"/>
                <c:pt idx="0">
                  <c:v>16</c:v>
                </c:pt>
                <c:pt idx="1">
                  <c:v>9</c:v>
                </c:pt>
                <c:pt idx="2">
                  <c:v>7</c:v>
                </c:pt>
                <c:pt idx="3">
                  <c:v>56.25</c:v>
                </c:pt>
              </c:numCache>
            </c:numRef>
          </c:val>
          <c:extLst>
            <c:ext xmlns:c16="http://schemas.microsoft.com/office/drawing/2014/chart" uri="{C3380CC4-5D6E-409C-BE32-E72D297353CC}">
              <c16:uniqueId val="{00000008-4BA9-4F10-8E36-976BF59CE65A}"/>
            </c:ext>
          </c:extLst>
        </c:ser>
        <c:ser>
          <c:idx val="1"/>
          <c:order val="1"/>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A-4BA9-4F10-8E36-976BF59CE65A}"/>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4BA9-4F10-8E36-976BF59CE65A}"/>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E-4BA9-4F10-8E36-976BF59CE65A}"/>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0-4BA9-4F10-8E36-976BF59CE65A}"/>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A-4BA9-4F10-8E36-976BF59CE65A}"/>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C-4BA9-4F10-8E36-976BF59CE65A}"/>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E-4BA9-4F10-8E36-976BF59CE65A}"/>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10-4BA9-4F10-8E36-976BF59CE65A}"/>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Subjective!$A$907:$D$907</c:f>
              <c:strCache>
                <c:ptCount val="4"/>
                <c:pt idx="0">
                  <c:v>total_matches</c:v>
                </c:pt>
                <c:pt idx="1">
                  <c:v>win</c:v>
                </c:pt>
                <c:pt idx="2">
                  <c:v>losses</c:v>
                </c:pt>
                <c:pt idx="3">
                  <c:v>win_percentage</c:v>
                </c:pt>
              </c:strCache>
            </c:strRef>
          </c:cat>
          <c:val>
            <c:numRef>
              <c:f>Subjective!$A$909:$D$909</c:f>
              <c:numCache>
                <c:formatCode>General</c:formatCode>
                <c:ptCount val="4"/>
              </c:numCache>
            </c:numRef>
          </c:val>
          <c:extLst>
            <c:ext xmlns:c16="http://schemas.microsoft.com/office/drawing/2014/chart" uri="{C3380CC4-5D6E-409C-BE32-E72D297353CC}">
              <c16:uniqueId val="{00000011-4BA9-4F10-8E36-976BF59CE65A}"/>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B8B0-EFDF-8AD8-A51F-9EFE1642A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190BBF-148C-EDC8-0DC6-8CFFC20AA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F97E5E-5376-1E45-33CB-DACE63E81AF4}"/>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5" name="Footer Placeholder 4">
            <a:extLst>
              <a:ext uri="{FF2B5EF4-FFF2-40B4-BE49-F238E27FC236}">
                <a16:creationId xmlns:a16="http://schemas.microsoft.com/office/drawing/2014/main" id="{771167C7-9F72-2F5F-B78C-BFA5A94A1E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AF234-5277-37C7-AB88-22982EB0D872}"/>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205713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D58A-F113-F644-5877-5803665A2E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A5754-A21B-5970-F778-2C3F1613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AF5813-5651-CB18-A234-538B425D15AF}"/>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5" name="Footer Placeholder 4">
            <a:extLst>
              <a:ext uri="{FF2B5EF4-FFF2-40B4-BE49-F238E27FC236}">
                <a16:creationId xmlns:a16="http://schemas.microsoft.com/office/drawing/2014/main" id="{C56EE3FC-06FA-B1DE-5EEF-C68DA227E6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E4E73-FF6D-BF68-C922-6D0B81FB1727}"/>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409864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856A5-9C0F-6749-78F4-9430E6432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8DE631-3347-6D66-F44F-7F7ADEDE1B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91975-780D-9518-8A4D-D9B5E5C04611}"/>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5" name="Footer Placeholder 4">
            <a:extLst>
              <a:ext uri="{FF2B5EF4-FFF2-40B4-BE49-F238E27FC236}">
                <a16:creationId xmlns:a16="http://schemas.microsoft.com/office/drawing/2014/main" id="{E957A6C5-C46E-A459-0410-2C5672F44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4170B-2006-0E04-3FBD-7C882A8FF4B0}"/>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22713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B015-A604-097D-A29F-AA2DCD60F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6B1620-A5E2-BB61-C9B3-7F16F530C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9537B-59F5-D0A2-B09C-2BD2435E050C}"/>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5" name="Footer Placeholder 4">
            <a:extLst>
              <a:ext uri="{FF2B5EF4-FFF2-40B4-BE49-F238E27FC236}">
                <a16:creationId xmlns:a16="http://schemas.microsoft.com/office/drawing/2014/main" id="{9EE9BB67-5468-C204-EBDF-A0924B076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5C0AE9-2510-C06F-0FEC-3AAE2825CA15}"/>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3437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84F20-8917-8121-8DC0-5BF410A94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56563F-AF2A-3C6F-9DD9-AD8484E32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C45A5D-0692-CEAC-A263-8FCD29762A73}"/>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5" name="Footer Placeholder 4">
            <a:extLst>
              <a:ext uri="{FF2B5EF4-FFF2-40B4-BE49-F238E27FC236}">
                <a16:creationId xmlns:a16="http://schemas.microsoft.com/office/drawing/2014/main" id="{E7ABD1EA-F106-E438-7FDE-A30C1333E5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7DBD07-3BF7-7576-29BF-E8179ABC8F30}"/>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357937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33890-5953-34A5-3FB7-629D17A4D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94636-51C3-CA53-6710-ACDA110D9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24102E-9CD7-046F-A503-7DCFB8AC8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9123D9-9849-FFD3-D51D-1BC7BB3CB28F}"/>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6" name="Footer Placeholder 5">
            <a:extLst>
              <a:ext uri="{FF2B5EF4-FFF2-40B4-BE49-F238E27FC236}">
                <a16:creationId xmlns:a16="http://schemas.microsoft.com/office/drawing/2014/main" id="{08686EF1-7679-DFB9-92DE-AD9FC3C4E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DB450-85DF-6237-9C5D-E486C83F7E8F}"/>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21209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619A-45AC-043E-8A0E-51227FE3C7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6CFC6A-668D-62EE-1DD1-19C736EC5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CDC68-F308-6BA7-0F18-D69C0CA20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2EAAC3-5BF4-0113-CD17-A5EB27195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B1D9B-F6B8-66E1-E595-EDFF7BB2B8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302B11-6194-24B0-8226-42E980E2161F}"/>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8" name="Footer Placeholder 7">
            <a:extLst>
              <a:ext uri="{FF2B5EF4-FFF2-40B4-BE49-F238E27FC236}">
                <a16:creationId xmlns:a16="http://schemas.microsoft.com/office/drawing/2014/main" id="{CC8CCB09-9DA8-A77D-3FB7-9B8B754C74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F90D6A-A4B9-3E0A-1CA0-0E9592EB2FC6}"/>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108082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0617-AF73-E6C8-78D4-5097AD3A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4BAEDE-1004-0213-E5B1-EE6EEF63B9D2}"/>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4" name="Footer Placeholder 3">
            <a:extLst>
              <a:ext uri="{FF2B5EF4-FFF2-40B4-BE49-F238E27FC236}">
                <a16:creationId xmlns:a16="http://schemas.microsoft.com/office/drawing/2014/main" id="{A1AC2F1A-1332-AA0B-F2DE-BE24F24BFE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18B026-C952-20CB-0B6F-C2C255A35B9F}"/>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109959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6DA71-88B1-025C-D220-2B2D1182C329}"/>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3" name="Footer Placeholder 2">
            <a:extLst>
              <a:ext uri="{FF2B5EF4-FFF2-40B4-BE49-F238E27FC236}">
                <a16:creationId xmlns:a16="http://schemas.microsoft.com/office/drawing/2014/main" id="{C191301A-CC44-F2A1-D212-71B485E5E3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142EBD-798B-CB80-8678-461C85E743AA}"/>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102110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1F55-21FF-3801-0021-B6D6935AD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B43288-89C1-C72E-6603-466473D335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48F4D1-52D0-C87A-4340-E2E3F5D06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4BD1E-39E4-4663-D555-4F5737573F04}"/>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6" name="Footer Placeholder 5">
            <a:extLst>
              <a:ext uri="{FF2B5EF4-FFF2-40B4-BE49-F238E27FC236}">
                <a16:creationId xmlns:a16="http://schemas.microsoft.com/office/drawing/2014/main" id="{08DAA649-243E-621B-2D50-6A9D5D1B81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8D680-A1ED-E6E9-C443-C4E1F2A12362}"/>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2490597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38AD-1A61-9706-C184-5F2E34F07E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080FDA-2028-CF90-9D3A-26A36A646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BBF76B-BA82-F27E-331E-67C7A2E5F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7D87AD-96D6-8E3D-C01F-2131A95F3B4C}"/>
              </a:ext>
            </a:extLst>
          </p:cNvPr>
          <p:cNvSpPr>
            <a:spLocks noGrp="1"/>
          </p:cNvSpPr>
          <p:nvPr>
            <p:ph type="dt" sz="half" idx="10"/>
          </p:nvPr>
        </p:nvSpPr>
        <p:spPr/>
        <p:txBody>
          <a:bodyPr/>
          <a:lstStyle/>
          <a:p>
            <a:fld id="{7643004E-B3E5-4397-9AA9-0400C8D80AF2}" type="datetimeFigureOut">
              <a:rPr lang="en-IN" smtClean="0"/>
              <a:t>03-02-2025</a:t>
            </a:fld>
            <a:endParaRPr lang="en-IN"/>
          </a:p>
        </p:txBody>
      </p:sp>
      <p:sp>
        <p:nvSpPr>
          <p:cNvPr id="6" name="Footer Placeholder 5">
            <a:extLst>
              <a:ext uri="{FF2B5EF4-FFF2-40B4-BE49-F238E27FC236}">
                <a16:creationId xmlns:a16="http://schemas.microsoft.com/office/drawing/2014/main" id="{BD1D8624-AEEA-2078-30FF-26A90875D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66D793-FCB9-B293-2433-21FEF6A21D75}"/>
              </a:ext>
            </a:extLst>
          </p:cNvPr>
          <p:cNvSpPr>
            <a:spLocks noGrp="1"/>
          </p:cNvSpPr>
          <p:nvPr>
            <p:ph type="sldNum" sz="quarter" idx="12"/>
          </p:nvPr>
        </p:nvSpPr>
        <p:spPr/>
        <p:txBody>
          <a:bodyPr/>
          <a:lstStyle/>
          <a:p>
            <a:fld id="{5615C652-2583-4DCA-B94E-EC00AB3539B4}" type="slidenum">
              <a:rPr lang="en-IN" smtClean="0"/>
              <a:t>‹#›</a:t>
            </a:fld>
            <a:endParaRPr lang="en-IN"/>
          </a:p>
        </p:txBody>
      </p:sp>
    </p:spTree>
    <p:extLst>
      <p:ext uri="{BB962C8B-B14F-4D97-AF65-F5344CB8AC3E}">
        <p14:creationId xmlns:p14="http://schemas.microsoft.com/office/powerpoint/2010/main" val="302400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81A35D-6928-5A4D-1C2E-85AF5E241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F6053F-208B-A050-7511-13F8A3B0D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3582A-8369-BD39-E8CA-EF9D70EB2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43004E-B3E5-4397-9AA9-0400C8D80AF2}" type="datetimeFigureOut">
              <a:rPr lang="en-IN" smtClean="0"/>
              <a:t>03-02-2025</a:t>
            </a:fld>
            <a:endParaRPr lang="en-IN"/>
          </a:p>
        </p:txBody>
      </p:sp>
      <p:sp>
        <p:nvSpPr>
          <p:cNvPr id="5" name="Footer Placeholder 4">
            <a:extLst>
              <a:ext uri="{FF2B5EF4-FFF2-40B4-BE49-F238E27FC236}">
                <a16:creationId xmlns:a16="http://schemas.microsoft.com/office/drawing/2014/main" id="{8B48AD09-E2FA-589C-F307-EF9ACAD6B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9C888E-98F9-0FF4-2692-7207FD777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5C652-2583-4DCA-B94E-EC00AB3539B4}" type="slidenum">
              <a:rPr lang="en-IN" smtClean="0"/>
              <a:t>‹#›</a:t>
            </a:fld>
            <a:endParaRPr lang="en-IN"/>
          </a:p>
        </p:txBody>
      </p:sp>
    </p:spTree>
    <p:extLst>
      <p:ext uri="{BB962C8B-B14F-4D97-AF65-F5344CB8AC3E}">
        <p14:creationId xmlns:p14="http://schemas.microsoft.com/office/powerpoint/2010/main" val="324848257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A vibrant and professional IPL-themed image suitable for a PowerPoint slide. The image features iconic elements of IPL cricket such as players batting, bowling, and fielding, with a stadium in the background under bright stadium lights. The IPL logo is subtly integrated, and the design is colorful and dynamic, using blue and orange as primary colors. The image is clean and visually appealing, perfect for presentations.">
            <a:extLst>
              <a:ext uri="{FF2B5EF4-FFF2-40B4-BE49-F238E27FC236}">
                <a16:creationId xmlns:a16="http://schemas.microsoft.com/office/drawing/2014/main" id="{DB0D3A68-B588-C48B-CAF7-E6FD3718AAC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32AF8BC9-65C5-BC6B-2991-CEB10E998826}"/>
              </a:ext>
            </a:extLst>
          </p:cNvPr>
          <p:cNvSpPr txBox="1"/>
          <p:nvPr/>
        </p:nvSpPr>
        <p:spPr>
          <a:xfrm>
            <a:off x="0" y="548313"/>
            <a:ext cx="6096000" cy="1938992"/>
          </a:xfrm>
          <a:prstGeom prst="rect">
            <a:avLst/>
          </a:prstGeom>
          <a:noFill/>
        </p:spPr>
        <p:txBody>
          <a:bodyPr wrap="square" rtlCol="0">
            <a:spAutoFit/>
          </a:bodyPr>
          <a:lstStyle/>
          <a:p>
            <a:pPr algn="ctr"/>
            <a:r>
              <a:rPr lang="en-IN" sz="6000" b="1" dirty="0"/>
              <a:t>IPL</a:t>
            </a:r>
          </a:p>
          <a:p>
            <a:pPr algn="ctr"/>
            <a:r>
              <a:rPr lang="en-IN" sz="6000" b="1" dirty="0"/>
              <a:t>ANALYSIS</a:t>
            </a:r>
          </a:p>
        </p:txBody>
      </p:sp>
      <p:sp>
        <p:nvSpPr>
          <p:cNvPr id="11" name="TextBox 10">
            <a:extLst>
              <a:ext uri="{FF2B5EF4-FFF2-40B4-BE49-F238E27FC236}">
                <a16:creationId xmlns:a16="http://schemas.microsoft.com/office/drawing/2014/main" id="{B381A0A3-6F19-ED89-09A1-C1F46C156F46}"/>
              </a:ext>
            </a:extLst>
          </p:cNvPr>
          <p:cNvSpPr txBox="1"/>
          <p:nvPr/>
        </p:nvSpPr>
        <p:spPr>
          <a:xfrm>
            <a:off x="0" y="3165901"/>
            <a:ext cx="6096000" cy="830997"/>
          </a:xfrm>
          <a:prstGeom prst="rect">
            <a:avLst/>
          </a:prstGeom>
          <a:noFill/>
        </p:spPr>
        <p:txBody>
          <a:bodyPr wrap="square">
            <a:spAutoFit/>
          </a:bodyPr>
          <a:lstStyle/>
          <a:p>
            <a:pPr algn="ctr"/>
            <a:r>
              <a:rPr lang="en-US" b="0" i="0" dirty="0">
                <a:solidFill>
                  <a:srgbClr val="374151"/>
                </a:solidFill>
                <a:effectLst/>
                <a:latin typeface="__Inter_d65c78"/>
              </a:rPr>
              <a:t> </a:t>
            </a:r>
            <a:r>
              <a:rPr lang="en-US" sz="2400" b="1" i="0" dirty="0">
                <a:effectLst/>
              </a:rPr>
              <a:t>Optimizing Player Selection and </a:t>
            </a:r>
          </a:p>
          <a:p>
            <a:pPr algn="ctr"/>
            <a:r>
              <a:rPr lang="en-US" sz="2400" b="1" i="0" dirty="0">
                <a:effectLst/>
              </a:rPr>
              <a:t>Auction Strategies for RCB</a:t>
            </a:r>
            <a:endParaRPr lang="en-IN" sz="2400" b="1" dirty="0"/>
          </a:p>
        </p:txBody>
      </p:sp>
      <p:sp>
        <p:nvSpPr>
          <p:cNvPr id="12" name="TextBox 11">
            <a:extLst>
              <a:ext uri="{FF2B5EF4-FFF2-40B4-BE49-F238E27FC236}">
                <a16:creationId xmlns:a16="http://schemas.microsoft.com/office/drawing/2014/main" id="{D486E0C5-21C4-B66F-0588-A0D48CC2E684}"/>
              </a:ext>
            </a:extLst>
          </p:cNvPr>
          <p:cNvSpPr txBox="1"/>
          <p:nvPr/>
        </p:nvSpPr>
        <p:spPr>
          <a:xfrm>
            <a:off x="779534" y="5073506"/>
            <a:ext cx="4709651" cy="707886"/>
          </a:xfrm>
          <a:prstGeom prst="rect">
            <a:avLst/>
          </a:prstGeom>
          <a:noFill/>
        </p:spPr>
        <p:txBody>
          <a:bodyPr wrap="square" rtlCol="0">
            <a:spAutoFit/>
          </a:bodyPr>
          <a:lstStyle/>
          <a:p>
            <a:r>
              <a:rPr lang="en-IN" sz="2000" dirty="0"/>
              <a:t>Presented by- Pradnya Bhalerao</a:t>
            </a:r>
          </a:p>
          <a:p>
            <a:r>
              <a:rPr lang="en-IN" sz="2000" dirty="0"/>
              <a:t>Date- 29-1-2025</a:t>
            </a:r>
          </a:p>
        </p:txBody>
      </p:sp>
      <p:pic>
        <p:nvPicPr>
          <p:cNvPr id="3" name="Picture 2">
            <a:extLst>
              <a:ext uri="{FF2B5EF4-FFF2-40B4-BE49-F238E27FC236}">
                <a16:creationId xmlns:a16="http://schemas.microsoft.com/office/drawing/2014/main" id="{EDA55DAA-D276-1BB5-D528-A3DAE7126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6000" cy="6858000"/>
          </a:xfrm>
          <a:prstGeom prst="rect">
            <a:avLst/>
          </a:prstGeom>
        </p:spPr>
      </p:pic>
    </p:spTree>
    <p:extLst>
      <p:ext uri="{BB962C8B-B14F-4D97-AF65-F5344CB8AC3E}">
        <p14:creationId xmlns:p14="http://schemas.microsoft.com/office/powerpoint/2010/main" val="284670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6474D9-C18B-A122-9F7F-BF1236CFBB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5226" y="2054943"/>
            <a:ext cx="6469625" cy="4513006"/>
          </a:xfrm>
          <a:prstGeom prst="rect">
            <a:avLst/>
          </a:prstGeom>
          <a:noFill/>
          <a:ln>
            <a:noFill/>
          </a:ln>
        </p:spPr>
      </p:pic>
      <p:sp>
        <p:nvSpPr>
          <p:cNvPr id="6" name="Title 1">
            <a:extLst>
              <a:ext uri="{FF2B5EF4-FFF2-40B4-BE49-F238E27FC236}">
                <a16:creationId xmlns:a16="http://schemas.microsoft.com/office/drawing/2014/main" id="{600813A5-B0A5-1E12-9AAE-B2DF256548A8}"/>
              </a:ext>
            </a:extLst>
          </p:cNvPr>
          <p:cNvSpPr>
            <a:spLocks noGrp="1"/>
          </p:cNvSpPr>
          <p:nvPr>
            <p:ph type="title"/>
          </p:nvPr>
        </p:nvSpPr>
        <p:spPr>
          <a:xfrm>
            <a:off x="167148" y="365125"/>
            <a:ext cx="11766754" cy="823595"/>
          </a:xfrm>
        </p:spPr>
        <p:txBody>
          <a:bodyPr>
            <a:normAutofit/>
          </a:bodyPr>
          <a:lstStyle/>
          <a:p>
            <a:pPr algn="ctr"/>
            <a:r>
              <a:rPr lang="en-US" sz="3600" b="1" dirty="0">
                <a:latin typeface="+mn-lt"/>
              </a:rPr>
              <a:t>Assessing Players' Influence on Team Morale and Success</a:t>
            </a:r>
            <a:endParaRPr lang="en-IN" sz="4000" b="1" dirty="0">
              <a:latin typeface="+mn-lt"/>
            </a:endParaRPr>
          </a:p>
        </p:txBody>
      </p:sp>
      <p:sp>
        <p:nvSpPr>
          <p:cNvPr id="2" name="Rectangle 1">
            <a:extLst>
              <a:ext uri="{FF2B5EF4-FFF2-40B4-BE49-F238E27FC236}">
                <a16:creationId xmlns:a16="http://schemas.microsoft.com/office/drawing/2014/main" id="{582F06A6-9E0C-7E4A-F2D5-04C0F7C4B457}"/>
              </a:ext>
            </a:extLst>
          </p:cNvPr>
          <p:cNvSpPr>
            <a:spLocks noChangeArrowheads="1"/>
          </p:cNvSpPr>
          <p:nvPr/>
        </p:nvSpPr>
        <p:spPr bwMode="auto">
          <a:xfrm>
            <a:off x="167148" y="2039130"/>
            <a:ext cx="538807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Analysis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'Man of the Match' winners boost morale and success.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High win rates indicate key influencers.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Captains and all-rounders shape team dynamics.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Insights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Retain impactful players for morale and performance.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Leadership and versatility are crucial for success.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0214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FF735-6B8A-C9D8-9806-47754F878411}"/>
              </a:ext>
            </a:extLst>
          </p:cNvPr>
          <p:cNvSpPr>
            <a:spLocks noGrp="1"/>
          </p:cNvSpPr>
          <p:nvPr>
            <p:ph type="title"/>
          </p:nvPr>
        </p:nvSpPr>
        <p:spPr>
          <a:xfrm>
            <a:off x="838200" y="365125"/>
            <a:ext cx="10515600" cy="762635"/>
          </a:xfrm>
        </p:spPr>
        <p:txBody>
          <a:bodyPr>
            <a:normAutofit fontScale="90000"/>
          </a:bodyPr>
          <a:lstStyle/>
          <a:p>
            <a:pPr algn="ctr"/>
            <a:r>
              <a:rPr lang="en-US" sz="4000" b="1" i="0" dirty="0">
                <a:effectLst/>
                <a:latin typeface="+mn-lt"/>
              </a:rPr>
              <a:t>Win Margin and High-Scoring Match Insights</a:t>
            </a:r>
            <a:br>
              <a:rPr lang="en-US" sz="4000" b="1" i="0" dirty="0">
                <a:effectLst/>
                <a:latin typeface="+mn-lt"/>
              </a:rPr>
            </a:br>
            <a:endParaRPr lang="en-IN" sz="4000" dirty="0">
              <a:latin typeface="+mn-lt"/>
            </a:endParaRPr>
          </a:p>
        </p:txBody>
      </p:sp>
      <p:sp>
        <p:nvSpPr>
          <p:cNvPr id="6" name="TextBox 5">
            <a:extLst>
              <a:ext uri="{FF2B5EF4-FFF2-40B4-BE49-F238E27FC236}">
                <a16:creationId xmlns:a16="http://schemas.microsoft.com/office/drawing/2014/main" id="{2562DE1C-E379-B7A4-C84B-EFC603C7C189}"/>
              </a:ext>
            </a:extLst>
          </p:cNvPr>
          <p:cNvSpPr txBox="1"/>
          <p:nvPr/>
        </p:nvSpPr>
        <p:spPr>
          <a:xfrm>
            <a:off x="406400" y="1052350"/>
            <a:ext cx="6096000" cy="5139869"/>
          </a:xfrm>
          <a:prstGeom prst="rect">
            <a:avLst/>
          </a:prstGeom>
          <a:noFill/>
        </p:spPr>
        <p:txBody>
          <a:bodyPr wrap="square">
            <a:spAutoFit/>
          </a:bodyPr>
          <a:lstStyle/>
          <a:p>
            <a:endParaRPr lang="en-US" sz="2000" dirty="0"/>
          </a:p>
          <a:p>
            <a:r>
              <a:rPr lang="en-US" sz="2400" b="1" dirty="0"/>
              <a:t>Analysis:</a:t>
            </a:r>
          </a:p>
          <a:p>
            <a:pPr marL="342900" indent="-342900">
              <a:buFont typeface="Wingdings" panose="05000000000000000000" pitchFamily="2" charset="2"/>
              <a:buChar char="§"/>
            </a:pPr>
            <a:r>
              <a:rPr lang="en-US" sz="2000" dirty="0"/>
              <a:t>Win Margins: Large win margins indicate dominant performances and high scores.</a:t>
            </a:r>
          </a:p>
          <a:p>
            <a:pPr marL="342900" indent="-342900">
              <a:buFont typeface="Wingdings" panose="05000000000000000000" pitchFamily="2" charset="2"/>
              <a:buChar char="§"/>
            </a:pPr>
            <a:r>
              <a:rPr lang="en-US" sz="2000" dirty="0"/>
              <a:t>Player Impact: Players with high average runs are crucial to team success.</a:t>
            </a:r>
          </a:p>
          <a:p>
            <a:pPr marL="342900" indent="-342900">
              <a:buFont typeface="Wingdings" panose="05000000000000000000" pitchFamily="2" charset="2"/>
              <a:buChar char="§"/>
            </a:pPr>
            <a:r>
              <a:rPr lang="en-US" sz="2000" dirty="0"/>
              <a:t>Team Strength: Teams with high win margins have strong batting and bowling lineups.</a:t>
            </a:r>
          </a:p>
          <a:p>
            <a:endParaRPr lang="en-US" sz="2000" dirty="0"/>
          </a:p>
          <a:p>
            <a:r>
              <a:rPr lang="en-US" sz="2000" dirty="0"/>
              <a:t> </a:t>
            </a:r>
            <a:r>
              <a:rPr lang="en-US" sz="2400" b="1" dirty="0"/>
              <a:t>Insights:</a:t>
            </a:r>
          </a:p>
          <a:p>
            <a:pPr marL="342900" indent="-342900">
              <a:buFont typeface="Wingdings" panose="05000000000000000000" pitchFamily="2" charset="2"/>
              <a:buChar char="§"/>
            </a:pPr>
            <a:r>
              <a:rPr lang="en-US" sz="2000" dirty="0"/>
              <a:t>Key Players: Identifying top performers can guide recruitment.</a:t>
            </a:r>
          </a:p>
          <a:p>
            <a:pPr marL="342900" indent="-342900">
              <a:buFont typeface="Wingdings" panose="05000000000000000000" pitchFamily="2" charset="2"/>
              <a:buChar char="§"/>
            </a:pPr>
            <a:r>
              <a:rPr lang="en-US" sz="2000" dirty="0"/>
              <a:t>Strategic Models: High-performing teams set benchmarks for success.</a:t>
            </a:r>
          </a:p>
          <a:p>
            <a:pPr marL="342900" indent="-342900">
              <a:buFont typeface="Wingdings" panose="05000000000000000000" pitchFamily="2" charset="2"/>
              <a:buChar char="§"/>
            </a:pPr>
            <a:r>
              <a:rPr lang="en-US" sz="2000" dirty="0"/>
              <a:t>Viewership: High-scoring matches boost viewer engagement.</a:t>
            </a:r>
            <a:endParaRPr lang="en-IN" sz="2000" dirty="0"/>
          </a:p>
        </p:txBody>
      </p:sp>
      <p:graphicFrame>
        <p:nvGraphicFramePr>
          <p:cNvPr id="3" name="Chart 2">
            <a:extLst>
              <a:ext uri="{FF2B5EF4-FFF2-40B4-BE49-F238E27FC236}">
                <a16:creationId xmlns:a16="http://schemas.microsoft.com/office/drawing/2014/main" id="{BB14B000-4C8F-BE0C-ACB3-4E0877AEC516}"/>
              </a:ext>
            </a:extLst>
          </p:cNvPr>
          <p:cNvGraphicFramePr/>
          <p:nvPr>
            <p:extLst>
              <p:ext uri="{D42A27DB-BD31-4B8C-83A1-F6EECF244321}">
                <p14:modId xmlns:p14="http://schemas.microsoft.com/office/powerpoint/2010/main" val="2874125178"/>
              </p:ext>
            </p:extLst>
          </p:nvPr>
        </p:nvGraphicFramePr>
        <p:xfrm>
          <a:off x="6184489" y="1327355"/>
          <a:ext cx="5710965" cy="51398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9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3473-854B-6A3A-3924-3EE8B8E16CD5}"/>
              </a:ext>
            </a:extLst>
          </p:cNvPr>
          <p:cNvSpPr>
            <a:spLocks noGrp="1"/>
          </p:cNvSpPr>
          <p:nvPr>
            <p:ph type="title"/>
          </p:nvPr>
        </p:nvSpPr>
        <p:spPr>
          <a:xfrm>
            <a:off x="452284" y="200665"/>
            <a:ext cx="11287432" cy="1325563"/>
          </a:xfrm>
        </p:spPr>
        <p:txBody>
          <a:bodyPr>
            <a:normAutofit/>
          </a:bodyPr>
          <a:lstStyle/>
          <a:p>
            <a:pPr algn="ctr"/>
            <a:r>
              <a:rPr lang="en-US" sz="3600" b="1" dirty="0">
                <a:latin typeface="+mn-lt"/>
              </a:rPr>
              <a:t>Performance Snapshot: Total Matches, Results, and Success Rate</a:t>
            </a:r>
            <a:endParaRPr lang="en-IN" sz="3600" dirty="0"/>
          </a:p>
        </p:txBody>
      </p:sp>
      <p:graphicFrame>
        <p:nvGraphicFramePr>
          <p:cNvPr id="6" name="Chart 5">
            <a:extLst>
              <a:ext uri="{FF2B5EF4-FFF2-40B4-BE49-F238E27FC236}">
                <a16:creationId xmlns:a16="http://schemas.microsoft.com/office/drawing/2014/main" id="{010BE4E3-2557-D96B-1B6F-825957335437}"/>
              </a:ext>
            </a:extLst>
          </p:cNvPr>
          <p:cNvGraphicFramePr/>
          <p:nvPr>
            <p:extLst>
              <p:ext uri="{D42A27DB-BD31-4B8C-83A1-F6EECF244321}">
                <p14:modId xmlns:p14="http://schemas.microsoft.com/office/powerpoint/2010/main" val="682316117"/>
              </p:ext>
            </p:extLst>
          </p:nvPr>
        </p:nvGraphicFramePr>
        <p:xfrm>
          <a:off x="6371303" y="2231923"/>
          <a:ext cx="5303520" cy="4231455"/>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1">
            <a:extLst>
              <a:ext uri="{FF2B5EF4-FFF2-40B4-BE49-F238E27FC236}">
                <a16:creationId xmlns:a16="http://schemas.microsoft.com/office/drawing/2014/main" id="{DA1B4031-F5B8-A2D1-3FF4-2D816D6EB74F}"/>
              </a:ext>
            </a:extLst>
          </p:cNvPr>
          <p:cNvSpPr>
            <a:spLocks noChangeArrowheads="1"/>
          </p:cNvSpPr>
          <p:nvPr/>
        </p:nvSpPr>
        <p:spPr bwMode="auto">
          <a:xfrm>
            <a:off x="294967" y="1885240"/>
            <a:ext cx="6263149"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Analysis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effectLst/>
              </a:rPr>
              <a:t>Strong home performance contrasts with poor away results, showing adaptability issues.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effectLst/>
              </a:rPr>
              <a:t>RCB's low win percentage reflects inconsistency in securing victories.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effectLst/>
              </a:rPr>
              <a:t>Over-reliance on key players highlights a lack of squad depth. </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Insights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effectLst/>
              </a:rPr>
              <a:t>Focus on improving performance in away conditions.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effectLst/>
              </a:rPr>
              <a:t>Build a balanced squad with consistent contributions from all players.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259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E4F6-3138-8FC6-1A80-7D346BEABA89}"/>
              </a:ext>
            </a:extLst>
          </p:cNvPr>
          <p:cNvSpPr>
            <a:spLocks noGrp="1"/>
          </p:cNvSpPr>
          <p:nvPr>
            <p:ph type="title"/>
          </p:nvPr>
        </p:nvSpPr>
        <p:spPr>
          <a:xfrm>
            <a:off x="838200" y="365125"/>
            <a:ext cx="10515600" cy="894715"/>
          </a:xfrm>
        </p:spPr>
        <p:txBody>
          <a:bodyPr>
            <a:normAutofit/>
          </a:bodyPr>
          <a:lstStyle/>
          <a:p>
            <a:pPr algn="ctr"/>
            <a:r>
              <a:rPr lang="en-IN" sz="4000" b="1" dirty="0">
                <a:latin typeface="+mn-lt"/>
              </a:rPr>
              <a:t>Strategic Recommendation</a:t>
            </a:r>
          </a:p>
        </p:txBody>
      </p:sp>
      <p:sp>
        <p:nvSpPr>
          <p:cNvPr id="3" name="Content Placeholder 2">
            <a:extLst>
              <a:ext uri="{FF2B5EF4-FFF2-40B4-BE49-F238E27FC236}">
                <a16:creationId xmlns:a16="http://schemas.microsoft.com/office/drawing/2014/main" id="{DC0E3D76-1F9E-453C-780C-21EA02E7F2B5}"/>
              </a:ext>
            </a:extLst>
          </p:cNvPr>
          <p:cNvSpPr>
            <a:spLocks noGrp="1"/>
          </p:cNvSpPr>
          <p:nvPr>
            <p:ph idx="1"/>
          </p:nvPr>
        </p:nvSpPr>
        <p:spPr>
          <a:xfrm>
            <a:off x="754380" y="1839912"/>
            <a:ext cx="10683240" cy="4652963"/>
          </a:xfrm>
        </p:spPr>
        <p:txBody>
          <a:bodyPr>
            <a:normAutofit fontScale="85000" lnSpcReduction="10000"/>
          </a:bodyPr>
          <a:lstStyle/>
          <a:p>
            <a:pPr algn="l"/>
            <a:r>
              <a:rPr lang="en-US" b="1" i="0" dirty="0">
                <a:effectLst/>
                <a:latin typeface="__Inter_d65c78"/>
              </a:rPr>
              <a:t>Player Recruitment</a:t>
            </a:r>
            <a:r>
              <a:rPr lang="en-US" b="0" i="0" dirty="0">
                <a:effectLst/>
                <a:latin typeface="__Inter_d65c78"/>
              </a:rPr>
              <a:t>: Target players with consistent performance metrics in batting and bowling.</a:t>
            </a:r>
          </a:p>
          <a:p>
            <a:pPr algn="l"/>
            <a:r>
              <a:rPr lang="en-US" b="1" i="0" dirty="0">
                <a:effectLst/>
                <a:latin typeface="__Inter_d65c78"/>
              </a:rPr>
              <a:t>Venue Strategies</a:t>
            </a:r>
            <a:r>
              <a:rPr lang="en-US" b="0" i="0" dirty="0">
                <a:effectLst/>
                <a:latin typeface="__Inter_d65c78"/>
              </a:rPr>
              <a:t>: Tailor game plans based on historical venue performance data.</a:t>
            </a:r>
          </a:p>
          <a:p>
            <a:pPr algn="l"/>
            <a:r>
              <a:rPr lang="en-US" b="1" i="0" dirty="0">
                <a:effectLst/>
                <a:latin typeface="__Inter_d65c78"/>
              </a:rPr>
              <a:t>Toss Optimization</a:t>
            </a:r>
            <a:r>
              <a:rPr lang="en-US" b="0" i="0" dirty="0">
                <a:effectLst/>
                <a:latin typeface="__Inter_d65c78"/>
              </a:rPr>
              <a:t>: Use historical data to inform toss decisions for batting or bowling first.</a:t>
            </a:r>
          </a:p>
          <a:p>
            <a:pPr algn="l"/>
            <a:r>
              <a:rPr lang="en-US" b="1" i="0" dirty="0">
                <a:effectLst/>
                <a:latin typeface="__Inter_d65c78"/>
              </a:rPr>
              <a:t>Diverse Skill Sets</a:t>
            </a:r>
            <a:r>
              <a:rPr lang="en-US" b="0" i="0" dirty="0">
                <a:effectLst/>
                <a:latin typeface="__Inter_d65c78"/>
              </a:rPr>
              <a:t>: Build a balanced team with varied batting and bowling styles.</a:t>
            </a:r>
          </a:p>
          <a:p>
            <a:pPr algn="l"/>
            <a:r>
              <a:rPr lang="en-US" b="1" i="0" dirty="0">
                <a:effectLst/>
                <a:latin typeface="__Inter_d65c78"/>
              </a:rPr>
              <a:t>Team Morale</a:t>
            </a:r>
            <a:r>
              <a:rPr lang="en-US" b="0" i="0" dirty="0">
                <a:effectLst/>
                <a:latin typeface="__Inter_d65c78"/>
              </a:rPr>
              <a:t>: Foster a positive culture and teamwork to enhance player morale.</a:t>
            </a:r>
          </a:p>
          <a:p>
            <a:pPr algn="l"/>
            <a:r>
              <a:rPr lang="en-US" b="1" i="0" dirty="0">
                <a:effectLst/>
                <a:latin typeface="__Inter_d65c78"/>
              </a:rPr>
              <a:t>Performance Monitoring</a:t>
            </a:r>
            <a:r>
              <a:rPr lang="en-US" b="0" i="0" dirty="0">
                <a:effectLst/>
                <a:latin typeface="__Inter_d65c78"/>
              </a:rPr>
              <a:t>: Regularly analyze performance metrics to identify trends and adjust strategies.</a:t>
            </a:r>
          </a:p>
          <a:p>
            <a:pPr algn="l"/>
            <a:r>
              <a:rPr lang="en-US" b="1" i="0" dirty="0">
                <a:effectLst/>
                <a:latin typeface="__Inter_d65c78"/>
              </a:rPr>
              <a:t>High-Scoring Insights</a:t>
            </a:r>
            <a:r>
              <a:rPr lang="en-US" b="0" i="0" dirty="0">
                <a:effectLst/>
                <a:latin typeface="__Inter_d65c78"/>
              </a:rPr>
              <a:t>: Study high-scoring matches to apply successful tactics in future games.</a:t>
            </a:r>
          </a:p>
          <a:p>
            <a:endParaRPr lang="en-IN" dirty="0"/>
          </a:p>
        </p:txBody>
      </p:sp>
    </p:spTree>
    <p:extLst>
      <p:ext uri="{BB962C8B-B14F-4D97-AF65-F5344CB8AC3E}">
        <p14:creationId xmlns:p14="http://schemas.microsoft.com/office/powerpoint/2010/main" val="8430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8606-8BBC-89AD-44E1-44DBC1BF8CF4}"/>
              </a:ext>
            </a:extLst>
          </p:cNvPr>
          <p:cNvSpPr>
            <a:spLocks noGrp="1"/>
          </p:cNvSpPr>
          <p:nvPr>
            <p:ph type="title"/>
          </p:nvPr>
        </p:nvSpPr>
        <p:spPr>
          <a:xfrm>
            <a:off x="838200" y="191729"/>
            <a:ext cx="10515600" cy="755752"/>
          </a:xfrm>
        </p:spPr>
        <p:txBody>
          <a:bodyPr>
            <a:normAutofit/>
          </a:bodyPr>
          <a:lstStyle/>
          <a:p>
            <a:pPr algn="ctr"/>
            <a:r>
              <a:rPr lang="en-IN" sz="4000" b="1" dirty="0">
                <a:latin typeface="+mn-lt"/>
              </a:rPr>
              <a:t>Conclusion</a:t>
            </a:r>
          </a:p>
        </p:txBody>
      </p:sp>
      <p:sp>
        <p:nvSpPr>
          <p:cNvPr id="3" name="Content Placeholder 2">
            <a:extLst>
              <a:ext uri="{FF2B5EF4-FFF2-40B4-BE49-F238E27FC236}">
                <a16:creationId xmlns:a16="http://schemas.microsoft.com/office/drawing/2014/main" id="{1E07267D-2F3B-7489-BE35-99B96DEC4B84}"/>
              </a:ext>
            </a:extLst>
          </p:cNvPr>
          <p:cNvSpPr>
            <a:spLocks noGrp="1"/>
          </p:cNvSpPr>
          <p:nvPr>
            <p:ph idx="1"/>
          </p:nvPr>
        </p:nvSpPr>
        <p:spPr>
          <a:xfrm>
            <a:off x="334297" y="1347019"/>
            <a:ext cx="11471623" cy="5175701"/>
          </a:xfrm>
        </p:spPr>
        <p:txBody>
          <a:bodyPr>
            <a:normAutofit lnSpcReduction="10000"/>
          </a:bodyPr>
          <a:lstStyle/>
          <a:p>
            <a:pPr algn="l">
              <a:buFont typeface="Wingdings" panose="05000000000000000000" pitchFamily="2" charset="2"/>
              <a:buChar char="ü"/>
            </a:pPr>
            <a:r>
              <a:rPr lang="en-US" sz="2600" b="1" i="0" dirty="0">
                <a:effectLst/>
              </a:rPr>
              <a:t>Summary of Analysis:</a:t>
            </a:r>
            <a:endParaRPr lang="en-US" sz="2600" b="0" i="0" dirty="0">
              <a:effectLst/>
            </a:endParaRPr>
          </a:p>
          <a:p>
            <a:pPr marL="742950" lvl="1" indent="-285750" algn="l">
              <a:buFont typeface="Arial" panose="020B0604020202020204" pitchFamily="34" charset="0"/>
              <a:buChar char="•"/>
            </a:pPr>
            <a:r>
              <a:rPr lang="en-US" sz="2200" b="0" i="0" dirty="0">
                <a:effectLst/>
              </a:rPr>
              <a:t>Conducted a data-driven analysis of player performance using historical data from IPL.</a:t>
            </a:r>
          </a:p>
          <a:p>
            <a:pPr marL="457200" lvl="1" indent="0" algn="l">
              <a:buNone/>
            </a:pPr>
            <a:endParaRPr lang="en-US" sz="2200" b="0" i="0" dirty="0">
              <a:effectLst/>
            </a:endParaRPr>
          </a:p>
          <a:p>
            <a:pPr algn="l">
              <a:buFont typeface="Wingdings" panose="05000000000000000000" pitchFamily="2" charset="2"/>
              <a:buChar char="ü"/>
            </a:pPr>
            <a:r>
              <a:rPr lang="en-US" sz="2600" b="1" i="0" dirty="0">
                <a:effectLst/>
              </a:rPr>
              <a:t>Key Findings:</a:t>
            </a:r>
            <a:endParaRPr lang="en-US" sz="2600" b="0" i="0" dirty="0">
              <a:effectLst/>
            </a:endParaRPr>
          </a:p>
          <a:p>
            <a:pPr marL="742950" lvl="1" indent="-285750" algn="l">
              <a:buFont typeface="Arial" panose="020B0604020202020204" pitchFamily="34" charset="0"/>
              <a:buChar char="•"/>
            </a:pPr>
            <a:r>
              <a:rPr lang="en-US" sz="2200" b="0" i="0" dirty="0">
                <a:effectLst/>
              </a:rPr>
              <a:t>Highlighted consistent performers and emerging talents.</a:t>
            </a:r>
          </a:p>
          <a:p>
            <a:pPr marL="742950" lvl="1" indent="-285750" algn="l">
              <a:buFont typeface="Arial" panose="020B0604020202020204" pitchFamily="34" charset="0"/>
              <a:buChar char="•"/>
            </a:pPr>
            <a:r>
              <a:rPr lang="en-US" sz="2200" b="0" i="0" dirty="0">
                <a:effectLst/>
              </a:rPr>
              <a:t>Analyzed performance trends and the impact of match conditions.</a:t>
            </a:r>
          </a:p>
          <a:p>
            <a:pPr marL="457200" lvl="1" indent="0" algn="l">
              <a:buNone/>
            </a:pPr>
            <a:endParaRPr lang="en-US" b="0" i="0" dirty="0">
              <a:effectLst/>
            </a:endParaRPr>
          </a:p>
          <a:p>
            <a:pPr algn="l">
              <a:buFont typeface="Wingdings" panose="05000000000000000000" pitchFamily="2" charset="2"/>
              <a:buChar char="ü"/>
            </a:pPr>
            <a:r>
              <a:rPr lang="en-US" sz="2600" b="1" i="0" dirty="0">
                <a:effectLst/>
              </a:rPr>
              <a:t>Strategic Recommendations:</a:t>
            </a:r>
            <a:endParaRPr lang="en-US" sz="2600" b="0" i="0" dirty="0">
              <a:effectLst/>
            </a:endParaRPr>
          </a:p>
          <a:p>
            <a:pPr marL="742950" lvl="1" indent="-285750" algn="l">
              <a:buFont typeface="Arial" panose="020B0604020202020204" pitchFamily="34" charset="0"/>
              <a:buChar char="•"/>
            </a:pPr>
            <a:r>
              <a:rPr lang="en-US" sz="2200" b="0" i="0" dirty="0">
                <a:effectLst/>
              </a:rPr>
              <a:t>Suggested targeting consistent players and investing in versatile all-rounders.</a:t>
            </a:r>
          </a:p>
          <a:p>
            <a:pPr marL="742950" lvl="1" indent="-285750" algn="l">
              <a:buFont typeface="Arial" panose="020B0604020202020204" pitchFamily="34" charset="0"/>
              <a:buChar char="•"/>
            </a:pPr>
            <a:r>
              <a:rPr lang="en-US" sz="2200" b="0" i="0" dirty="0">
                <a:effectLst/>
              </a:rPr>
              <a:t>Emphasized the importance of balancing the squad with experienced and young talent.</a:t>
            </a:r>
          </a:p>
          <a:p>
            <a:pPr marL="457200" lvl="1" indent="0" algn="l">
              <a:buNone/>
            </a:pPr>
            <a:endParaRPr lang="en-US" b="0" i="0" dirty="0">
              <a:effectLst/>
            </a:endParaRPr>
          </a:p>
          <a:p>
            <a:pPr algn="l">
              <a:buFont typeface="Wingdings" panose="05000000000000000000" pitchFamily="2" charset="2"/>
              <a:buChar char="ü"/>
            </a:pPr>
            <a:r>
              <a:rPr lang="en-US" sz="2600" b="1" i="0" dirty="0">
                <a:effectLst/>
              </a:rPr>
              <a:t>Final Thought:</a:t>
            </a:r>
            <a:endParaRPr lang="en-US" sz="2600" b="0" i="0" dirty="0">
              <a:effectLst/>
            </a:endParaRPr>
          </a:p>
          <a:p>
            <a:pPr marL="742950" lvl="1" indent="-285750" algn="l">
              <a:buFont typeface="Arial" panose="020B0604020202020204" pitchFamily="34" charset="0"/>
              <a:buChar char="•"/>
            </a:pPr>
            <a:r>
              <a:rPr lang="en-US" sz="2200" b="0" i="0" dirty="0">
                <a:effectLst/>
              </a:rPr>
              <a:t>A well-informed player selection strategy will enhance RCB's chances of success in the 2017 season and beyond.</a:t>
            </a:r>
          </a:p>
          <a:p>
            <a:endParaRPr lang="en-IN" dirty="0"/>
          </a:p>
        </p:txBody>
      </p:sp>
    </p:spTree>
    <p:extLst>
      <p:ext uri="{BB962C8B-B14F-4D97-AF65-F5344CB8AC3E}">
        <p14:creationId xmlns:p14="http://schemas.microsoft.com/office/powerpoint/2010/main" val="185725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616B-7C82-33EB-D0A7-3C8E518CED69}"/>
              </a:ext>
            </a:extLst>
          </p:cNvPr>
          <p:cNvSpPr>
            <a:spLocks noGrp="1"/>
          </p:cNvSpPr>
          <p:nvPr>
            <p:ph type="title"/>
          </p:nvPr>
        </p:nvSpPr>
        <p:spPr>
          <a:xfrm>
            <a:off x="739877" y="933101"/>
            <a:ext cx="10515600" cy="490281"/>
          </a:xfrm>
        </p:spPr>
        <p:txBody>
          <a:bodyPr>
            <a:noAutofit/>
          </a:bodyPr>
          <a:lstStyle/>
          <a:p>
            <a:pPr algn="ctr"/>
            <a:r>
              <a:rPr lang="en-US" sz="4000" b="1" i="0" dirty="0">
                <a:effectLst/>
                <a:latin typeface="+mn-lt"/>
              </a:rPr>
              <a:t>Introduction</a:t>
            </a:r>
            <a:br>
              <a:rPr lang="en-US" sz="5400" b="1" i="0" dirty="0">
                <a:effectLst/>
                <a:latin typeface="__Inter_d65c78"/>
              </a:rPr>
            </a:br>
            <a:endParaRPr lang="en-IN" sz="5400" dirty="0"/>
          </a:p>
        </p:txBody>
      </p:sp>
      <p:sp>
        <p:nvSpPr>
          <p:cNvPr id="3" name="Content Placeholder 2">
            <a:extLst>
              <a:ext uri="{FF2B5EF4-FFF2-40B4-BE49-F238E27FC236}">
                <a16:creationId xmlns:a16="http://schemas.microsoft.com/office/drawing/2014/main" id="{98060AD5-B6D3-6DAB-2228-7C0CA16BDF7D}"/>
              </a:ext>
            </a:extLst>
          </p:cNvPr>
          <p:cNvSpPr>
            <a:spLocks noGrp="1"/>
          </p:cNvSpPr>
          <p:nvPr>
            <p:ph idx="1"/>
          </p:nvPr>
        </p:nvSpPr>
        <p:spPr>
          <a:xfrm>
            <a:off x="739877" y="1564639"/>
            <a:ext cx="10515600" cy="4532979"/>
          </a:xfrm>
        </p:spPr>
        <p:txBody>
          <a:bodyPr>
            <a:normAutofit fontScale="92500" lnSpcReduction="10000"/>
          </a:bodyPr>
          <a:lstStyle/>
          <a:p>
            <a:pPr marL="0" indent="0">
              <a:buNone/>
            </a:pPr>
            <a:r>
              <a:rPr lang="en-US" sz="2600" b="1" i="0" dirty="0">
                <a:solidFill>
                  <a:schemeClr val="tx1"/>
                </a:solidFill>
                <a:effectLst/>
              </a:rPr>
              <a:t>Context:</a:t>
            </a:r>
            <a:endParaRPr lang="en-US" sz="2600" b="0" i="0" dirty="0">
              <a:solidFill>
                <a:schemeClr val="tx1"/>
              </a:solidFill>
              <a:effectLst/>
            </a:endParaRPr>
          </a:p>
          <a:p>
            <a:pPr marL="742950" lvl="1" indent="-285750">
              <a:buFont typeface="Arial" panose="020B0604020202020204" pitchFamily="34" charset="0"/>
              <a:buChar char="•"/>
            </a:pPr>
            <a:r>
              <a:rPr lang="en-US" sz="2200" b="0" i="0" dirty="0">
                <a:solidFill>
                  <a:schemeClr val="tx1"/>
                </a:solidFill>
                <a:effectLst/>
              </a:rPr>
              <a:t>RCB is a prominent IPL franchise with a passionate fan base.</a:t>
            </a:r>
          </a:p>
          <a:p>
            <a:pPr marL="742950" lvl="1" indent="-285750">
              <a:buFont typeface="Arial" panose="020B0604020202020204" pitchFamily="34" charset="0"/>
              <a:buChar char="•"/>
            </a:pPr>
            <a:r>
              <a:rPr lang="en-US" sz="2200" b="0" i="0" dirty="0">
                <a:solidFill>
                  <a:schemeClr val="tx1"/>
                </a:solidFill>
                <a:effectLst/>
              </a:rPr>
              <a:t>Preparing for the </a:t>
            </a:r>
            <a:r>
              <a:rPr lang="en-US" sz="2200" b="1" i="0" dirty="0">
                <a:solidFill>
                  <a:schemeClr val="tx1"/>
                </a:solidFill>
                <a:effectLst/>
              </a:rPr>
              <a:t>2017 mega player auction</a:t>
            </a:r>
            <a:r>
              <a:rPr lang="en-US" sz="2200" b="0" i="0" dirty="0">
                <a:solidFill>
                  <a:schemeClr val="tx1"/>
                </a:solidFill>
                <a:effectLst/>
              </a:rPr>
              <a:t> to enhance team performance.</a:t>
            </a:r>
          </a:p>
          <a:p>
            <a:pPr marL="0" indent="0" algn="l">
              <a:buNone/>
            </a:pPr>
            <a:r>
              <a:rPr lang="en-US" sz="2600" b="1" i="0" dirty="0">
                <a:solidFill>
                  <a:schemeClr val="tx1"/>
                </a:solidFill>
                <a:effectLst/>
              </a:rPr>
              <a:t>Objective:</a:t>
            </a:r>
            <a:endParaRPr lang="en-US" sz="2600" b="0" i="0" dirty="0">
              <a:solidFill>
                <a:schemeClr val="tx1"/>
              </a:solidFill>
              <a:effectLst/>
            </a:endParaRPr>
          </a:p>
          <a:p>
            <a:pPr marL="742950" lvl="1" indent="-285750" algn="l">
              <a:buFont typeface="Arial" panose="020B0604020202020204" pitchFamily="34" charset="0"/>
              <a:buChar char="•"/>
            </a:pPr>
            <a:r>
              <a:rPr lang="en-US" sz="2200" b="0" i="0" dirty="0">
                <a:solidFill>
                  <a:schemeClr val="tx1"/>
                </a:solidFill>
                <a:effectLst/>
              </a:rPr>
              <a:t>Provide a </a:t>
            </a:r>
            <a:r>
              <a:rPr lang="en-US" sz="2200" b="1" i="0" dirty="0">
                <a:solidFill>
                  <a:schemeClr val="tx1"/>
                </a:solidFill>
                <a:effectLst/>
              </a:rPr>
              <a:t>data-driven approach</a:t>
            </a:r>
            <a:r>
              <a:rPr lang="en-US" sz="2200" b="0" i="0" dirty="0">
                <a:solidFill>
                  <a:schemeClr val="tx1"/>
                </a:solidFill>
                <a:effectLst/>
              </a:rPr>
              <a:t> for optimizing player selection and auction strategies.</a:t>
            </a:r>
          </a:p>
          <a:p>
            <a:pPr marL="742950" lvl="1" indent="-285750" algn="l">
              <a:buFont typeface="Arial" panose="020B0604020202020204" pitchFamily="34" charset="0"/>
              <a:buChar char="•"/>
            </a:pPr>
            <a:r>
              <a:rPr lang="en-US" sz="2200" b="0" i="0" dirty="0">
                <a:solidFill>
                  <a:schemeClr val="tx1"/>
                </a:solidFill>
                <a:effectLst/>
              </a:rPr>
              <a:t>Identify </a:t>
            </a:r>
            <a:r>
              <a:rPr lang="en-US" sz="2200" b="1" i="0" dirty="0">
                <a:solidFill>
                  <a:schemeClr val="tx1"/>
                </a:solidFill>
                <a:effectLst/>
              </a:rPr>
              <a:t>top-performing players</a:t>
            </a:r>
            <a:r>
              <a:rPr lang="en-US" sz="2200" b="0" i="0" dirty="0">
                <a:solidFill>
                  <a:schemeClr val="tx1"/>
                </a:solidFill>
                <a:effectLst/>
              </a:rPr>
              <a:t> who offer the best </a:t>
            </a:r>
            <a:r>
              <a:rPr lang="en-US" sz="2200" b="1" i="0" dirty="0">
                <a:solidFill>
                  <a:schemeClr val="tx1"/>
                </a:solidFill>
                <a:effectLst/>
              </a:rPr>
              <a:t>value for money</a:t>
            </a:r>
            <a:r>
              <a:rPr lang="en-US" sz="2200" b="0" i="0" dirty="0">
                <a:solidFill>
                  <a:schemeClr val="tx1"/>
                </a:solidFill>
                <a:effectLst/>
              </a:rPr>
              <a:t>.</a:t>
            </a:r>
          </a:p>
          <a:p>
            <a:pPr marL="0" indent="0" algn="l">
              <a:buNone/>
            </a:pPr>
            <a:r>
              <a:rPr lang="en-US" sz="2600" b="1" i="0" dirty="0">
                <a:solidFill>
                  <a:schemeClr val="tx1"/>
                </a:solidFill>
                <a:effectLst/>
              </a:rPr>
              <a:t>Data Sources:</a:t>
            </a:r>
            <a:endParaRPr lang="en-US" sz="2600" b="0" i="0" dirty="0">
              <a:solidFill>
                <a:schemeClr val="tx1"/>
              </a:solidFill>
              <a:effectLst/>
            </a:endParaRPr>
          </a:p>
          <a:p>
            <a:pPr marL="742950" lvl="1" indent="-285750" algn="l">
              <a:buFont typeface="Arial" panose="020B0604020202020204" pitchFamily="34" charset="0"/>
              <a:buChar char="•"/>
            </a:pPr>
            <a:r>
              <a:rPr lang="en-US" sz="2200" b="0" i="0" dirty="0">
                <a:solidFill>
                  <a:schemeClr val="tx1"/>
                </a:solidFill>
                <a:effectLst/>
              </a:rPr>
              <a:t>Player statistics (batting, bowling, fielding).</a:t>
            </a:r>
          </a:p>
          <a:p>
            <a:pPr marL="742950" lvl="1" indent="-285750" algn="l">
              <a:buFont typeface="Arial" panose="020B0604020202020204" pitchFamily="34" charset="0"/>
              <a:buChar char="•"/>
            </a:pPr>
            <a:r>
              <a:rPr lang="en-US" sz="2200" b="0" i="0" dirty="0">
                <a:solidFill>
                  <a:schemeClr val="tx1"/>
                </a:solidFill>
                <a:effectLst/>
              </a:rPr>
              <a:t>Historical auction data.</a:t>
            </a:r>
          </a:p>
          <a:p>
            <a:pPr marL="742950" lvl="1" indent="-285750" algn="l">
              <a:buFont typeface="Arial" panose="020B0604020202020204" pitchFamily="34" charset="0"/>
              <a:buChar char="•"/>
            </a:pPr>
            <a:r>
              <a:rPr lang="en-US" sz="2200" b="0" i="0" dirty="0">
                <a:solidFill>
                  <a:schemeClr val="tx1"/>
                </a:solidFill>
                <a:effectLst/>
              </a:rPr>
              <a:t>Match contributions.</a:t>
            </a:r>
          </a:p>
          <a:p>
            <a:pPr marL="0" indent="0" algn="l">
              <a:buNone/>
            </a:pPr>
            <a:r>
              <a:rPr lang="en-US" sz="2600" b="1" i="0" dirty="0">
                <a:solidFill>
                  <a:schemeClr val="tx1"/>
                </a:solidFill>
                <a:effectLst/>
              </a:rPr>
              <a:t>Significance:</a:t>
            </a:r>
            <a:endParaRPr lang="en-US" sz="2600" b="0" i="0" dirty="0">
              <a:solidFill>
                <a:schemeClr val="tx1"/>
              </a:solidFill>
              <a:effectLst/>
            </a:endParaRPr>
          </a:p>
          <a:p>
            <a:pPr marL="742950" lvl="1" indent="-285750" algn="l">
              <a:buFont typeface="Arial" panose="020B0604020202020204" pitchFamily="34" charset="0"/>
              <a:buChar char="•"/>
            </a:pPr>
            <a:r>
              <a:rPr lang="en-US" sz="2200" b="0" i="0" dirty="0">
                <a:solidFill>
                  <a:schemeClr val="tx1"/>
                </a:solidFill>
                <a:effectLst/>
              </a:rPr>
              <a:t>Insights will help RCB make </a:t>
            </a:r>
            <a:r>
              <a:rPr lang="en-US" sz="2200" b="1" i="0" dirty="0">
                <a:solidFill>
                  <a:schemeClr val="tx1"/>
                </a:solidFill>
                <a:effectLst/>
              </a:rPr>
              <a:t>informed decisions</a:t>
            </a:r>
            <a:r>
              <a:rPr lang="en-US" sz="2200" b="0" i="0" dirty="0">
                <a:solidFill>
                  <a:schemeClr val="tx1"/>
                </a:solidFill>
                <a:effectLst/>
              </a:rPr>
              <a:t> during the auction.</a:t>
            </a:r>
          </a:p>
          <a:p>
            <a:pPr marL="742950" lvl="1" indent="-285750" algn="l">
              <a:buFont typeface="Arial" panose="020B0604020202020204" pitchFamily="34" charset="0"/>
              <a:buChar char="•"/>
            </a:pPr>
            <a:r>
              <a:rPr lang="en-US" sz="2200" b="0" i="0" dirty="0">
                <a:solidFill>
                  <a:schemeClr val="tx1"/>
                </a:solidFill>
                <a:effectLst/>
              </a:rPr>
              <a:t>Focus on both </a:t>
            </a:r>
            <a:r>
              <a:rPr lang="en-US" sz="2200" b="1" i="0" dirty="0">
                <a:solidFill>
                  <a:schemeClr val="tx1"/>
                </a:solidFill>
                <a:effectLst/>
              </a:rPr>
              <a:t>on-field performance</a:t>
            </a:r>
            <a:r>
              <a:rPr lang="en-US" sz="2200" b="0" i="0" dirty="0">
                <a:solidFill>
                  <a:schemeClr val="tx1"/>
                </a:solidFill>
                <a:effectLst/>
              </a:rPr>
              <a:t> and </a:t>
            </a:r>
            <a:r>
              <a:rPr lang="en-US" sz="2200" b="1" i="0" dirty="0">
                <a:solidFill>
                  <a:schemeClr val="tx1"/>
                </a:solidFill>
                <a:effectLst/>
              </a:rPr>
              <a:t>financial considerations</a:t>
            </a:r>
            <a:r>
              <a:rPr lang="en-US" sz="2200" b="0" i="0" dirty="0">
                <a:solidFill>
                  <a:schemeClr val="tx1"/>
                </a:solidFill>
                <a:effectLst/>
              </a:rPr>
              <a:t>.</a:t>
            </a:r>
          </a:p>
          <a:p>
            <a:endParaRPr lang="en-IN" dirty="0"/>
          </a:p>
        </p:txBody>
      </p:sp>
    </p:spTree>
    <p:extLst>
      <p:ext uri="{BB962C8B-B14F-4D97-AF65-F5344CB8AC3E}">
        <p14:creationId xmlns:p14="http://schemas.microsoft.com/office/powerpoint/2010/main" val="301420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C9E63-C2CF-95A1-D367-5044B04DA21A}"/>
              </a:ext>
            </a:extLst>
          </p:cNvPr>
          <p:cNvSpPr>
            <a:spLocks noGrp="1"/>
          </p:cNvSpPr>
          <p:nvPr>
            <p:ph type="title"/>
          </p:nvPr>
        </p:nvSpPr>
        <p:spPr>
          <a:xfrm>
            <a:off x="838200" y="507365"/>
            <a:ext cx="10515600" cy="1325563"/>
          </a:xfrm>
        </p:spPr>
        <p:txBody>
          <a:bodyPr/>
          <a:lstStyle/>
          <a:p>
            <a:pPr algn="ctr"/>
            <a:r>
              <a:rPr lang="en-IN" sz="4000" b="1" i="0" dirty="0">
                <a:effectLst/>
                <a:latin typeface="+mn-lt"/>
              </a:rPr>
              <a:t>Problem Statement</a:t>
            </a:r>
            <a:br>
              <a:rPr lang="en-IN" b="1" i="0" dirty="0">
                <a:effectLst/>
                <a:latin typeface="__Inter_d65c78"/>
              </a:rPr>
            </a:br>
            <a:endParaRPr lang="en-IN" dirty="0"/>
          </a:p>
        </p:txBody>
      </p:sp>
      <p:sp>
        <p:nvSpPr>
          <p:cNvPr id="3" name="Content Placeholder 2">
            <a:extLst>
              <a:ext uri="{FF2B5EF4-FFF2-40B4-BE49-F238E27FC236}">
                <a16:creationId xmlns:a16="http://schemas.microsoft.com/office/drawing/2014/main" id="{606B90A5-BE55-2266-A05B-6DB341AE7111}"/>
              </a:ext>
            </a:extLst>
          </p:cNvPr>
          <p:cNvSpPr>
            <a:spLocks noGrp="1"/>
          </p:cNvSpPr>
          <p:nvPr>
            <p:ph idx="1"/>
          </p:nvPr>
        </p:nvSpPr>
        <p:spPr>
          <a:xfrm>
            <a:off x="838200" y="2071430"/>
            <a:ext cx="10515600" cy="4351338"/>
          </a:xfrm>
        </p:spPr>
        <p:txBody>
          <a:bodyPr>
            <a:normAutofit/>
          </a:bodyPr>
          <a:lstStyle/>
          <a:p>
            <a:pPr marL="0" indent="0" algn="l">
              <a:buNone/>
            </a:pPr>
            <a:r>
              <a:rPr lang="en-US" sz="2400" b="1" i="0" dirty="0">
                <a:solidFill>
                  <a:schemeClr val="tx1"/>
                </a:solidFill>
                <a:effectLst/>
              </a:rPr>
              <a:t>Key Question:</a:t>
            </a:r>
            <a:endParaRPr lang="en-US" sz="2400" dirty="0">
              <a:solidFill>
                <a:schemeClr val="tx1"/>
              </a:solidFill>
            </a:endParaRPr>
          </a:p>
          <a:p>
            <a:r>
              <a:rPr lang="en-US" sz="2000" b="0" i="0" dirty="0">
                <a:solidFill>
                  <a:schemeClr val="tx1"/>
                </a:solidFill>
                <a:effectLst/>
              </a:rPr>
              <a:t>How can RCB identify and select </a:t>
            </a:r>
            <a:r>
              <a:rPr lang="en-US" sz="2000" b="1" i="0" dirty="0">
                <a:solidFill>
                  <a:schemeClr val="tx1"/>
                </a:solidFill>
                <a:effectLst/>
              </a:rPr>
              <a:t>top-performing players</a:t>
            </a:r>
            <a:r>
              <a:rPr lang="en-US" sz="2000" b="0" i="0" dirty="0">
                <a:solidFill>
                  <a:schemeClr val="tx1"/>
                </a:solidFill>
                <a:effectLst/>
              </a:rPr>
              <a:t> for the 2017 mega auction?</a:t>
            </a:r>
          </a:p>
          <a:p>
            <a:pPr marL="0" indent="0" algn="l">
              <a:buNone/>
            </a:pPr>
            <a:r>
              <a:rPr lang="en-US" sz="2400" b="1" i="0" dirty="0">
                <a:solidFill>
                  <a:schemeClr val="tx1"/>
                </a:solidFill>
                <a:effectLst/>
              </a:rPr>
              <a:t>Objective:</a:t>
            </a:r>
            <a:endParaRPr lang="en-US" sz="2400" b="0" i="0" dirty="0">
              <a:solidFill>
                <a:schemeClr val="tx1"/>
              </a:solidFill>
              <a:effectLst/>
            </a:endParaRPr>
          </a:p>
          <a:p>
            <a:pPr algn="l">
              <a:buFont typeface="Arial" panose="020B0604020202020204" pitchFamily="34" charset="0"/>
              <a:buChar char="•"/>
            </a:pPr>
            <a:r>
              <a:rPr lang="en-US" sz="2000" b="0" i="0" dirty="0">
                <a:solidFill>
                  <a:schemeClr val="tx1"/>
                </a:solidFill>
                <a:effectLst/>
              </a:rPr>
              <a:t>Analyze player performance from the 2017 mega auction to identify top-performing players.</a:t>
            </a:r>
          </a:p>
          <a:p>
            <a:pPr marL="0" indent="0" algn="l">
              <a:buNone/>
            </a:pPr>
            <a:r>
              <a:rPr lang="en-US" sz="2400" b="1" i="0" dirty="0">
                <a:solidFill>
                  <a:schemeClr val="tx1"/>
                </a:solidFill>
                <a:effectLst/>
              </a:rPr>
              <a:t>Challenges:</a:t>
            </a:r>
            <a:endParaRPr lang="en-US" sz="2400" b="0" i="0" dirty="0">
              <a:solidFill>
                <a:schemeClr val="tx1"/>
              </a:solidFill>
              <a:effectLst/>
            </a:endParaRPr>
          </a:p>
          <a:p>
            <a:pPr algn="l">
              <a:buFont typeface="Arial" panose="020B0604020202020204" pitchFamily="34" charset="0"/>
              <a:buChar char="•"/>
            </a:pPr>
            <a:r>
              <a:rPr lang="en-US" sz="2000" b="0" i="0" dirty="0">
                <a:solidFill>
                  <a:schemeClr val="tx1"/>
                </a:solidFill>
                <a:effectLst/>
              </a:rPr>
              <a:t>Select high-performing players while optimizing budget.</a:t>
            </a:r>
          </a:p>
          <a:p>
            <a:pPr marL="0" indent="0" algn="l">
              <a:buNone/>
            </a:pPr>
            <a:r>
              <a:rPr lang="en-US" sz="2400" b="1" i="0" dirty="0">
                <a:solidFill>
                  <a:schemeClr val="tx1"/>
                </a:solidFill>
                <a:effectLst/>
              </a:rPr>
              <a:t>Expected Outcome:</a:t>
            </a:r>
            <a:endParaRPr lang="en-US" sz="2400" b="0" i="0" dirty="0">
              <a:solidFill>
                <a:schemeClr val="tx1"/>
              </a:solidFill>
              <a:effectLst/>
            </a:endParaRPr>
          </a:p>
          <a:p>
            <a:pPr algn="l">
              <a:buFont typeface="Arial" panose="020B0604020202020204" pitchFamily="34" charset="0"/>
              <a:buChar char="•"/>
            </a:pPr>
            <a:r>
              <a:rPr lang="en-US" sz="2000" b="0" i="0" dirty="0">
                <a:solidFill>
                  <a:schemeClr val="tx1"/>
                </a:solidFill>
                <a:effectLst/>
              </a:rPr>
              <a:t>Recommendations for player selection and auction investment strategies.</a:t>
            </a:r>
          </a:p>
          <a:p>
            <a:endParaRPr lang="en-IN" dirty="0"/>
          </a:p>
        </p:txBody>
      </p:sp>
    </p:spTree>
    <p:extLst>
      <p:ext uri="{BB962C8B-B14F-4D97-AF65-F5344CB8AC3E}">
        <p14:creationId xmlns:p14="http://schemas.microsoft.com/office/powerpoint/2010/main" val="14533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66FA-4390-C03F-498C-D85DD3D85EAC}"/>
              </a:ext>
            </a:extLst>
          </p:cNvPr>
          <p:cNvSpPr>
            <a:spLocks noGrp="1"/>
          </p:cNvSpPr>
          <p:nvPr>
            <p:ph type="title"/>
          </p:nvPr>
        </p:nvSpPr>
        <p:spPr>
          <a:xfrm>
            <a:off x="838200" y="185173"/>
            <a:ext cx="10515600" cy="657430"/>
          </a:xfrm>
        </p:spPr>
        <p:txBody>
          <a:bodyPr>
            <a:normAutofit/>
          </a:bodyPr>
          <a:lstStyle/>
          <a:p>
            <a:pPr algn="ctr"/>
            <a:r>
              <a:rPr lang="en-IN" sz="4000" b="1" dirty="0">
                <a:latin typeface="+mn-lt"/>
              </a:rPr>
              <a:t>Data Overview</a:t>
            </a:r>
          </a:p>
        </p:txBody>
      </p:sp>
      <p:sp>
        <p:nvSpPr>
          <p:cNvPr id="3" name="Content Placeholder 2">
            <a:extLst>
              <a:ext uri="{FF2B5EF4-FFF2-40B4-BE49-F238E27FC236}">
                <a16:creationId xmlns:a16="http://schemas.microsoft.com/office/drawing/2014/main" id="{22FA78C5-6223-ABD7-6C64-EA9DEBBAB78C}"/>
              </a:ext>
            </a:extLst>
          </p:cNvPr>
          <p:cNvSpPr>
            <a:spLocks noGrp="1"/>
          </p:cNvSpPr>
          <p:nvPr>
            <p:ph idx="1"/>
          </p:nvPr>
        </p:nvSpPr>
        <p:spPr>
          <a:xfrm>
            <a:off x="471950" y="1268362"/>
            <a:ext cx="5466735" cy="5075750"/>
          </a:xfrm>
        </p:spPr>
        <p:txBody>
          <a:bodyPr>
            <a:normAutofit fontScale="92500" lnSpcReduction="10000"/>
          </a:bodyPr>
          <a:lstStyle/>
          <a:p>
            <a:pPr algn="l">
              <a:buFont typeface="Courier New" panose="02070309020205020404" pitchFamily="49" charset="0"/>
              <a:buChar char="o"/>
            </a:pPr>
            <a:r>
              <a:rPr lang="en-US" sz="2600" b="1" i="0" dirty="0">
                <a:effectLst/>
              </a:rPr>
              <a:t>Core Entities:</a:t>
            </a:r>
            <a:endParaRPr lang="en-US" sz="2600" b="0" i="0" dirty="0">
              <a:effectLst/>
            </a:endParaRPr>
          </a:p>
          <a:p>
            <a:pPr marL="742950" lvl="1" indent="-285750" algn="l">
              <a:buFont typeface="+mj-lt"/>
              <a:buAutoNum type="arabicPeriod"/>
            </a:pPr>
            <a:r>
              <a:rPr lang="en-US" sz="2200" b="1" i="0" dirty="0">
                <a:effectLst/>
              </a:rPr>
              <a:t>Player</a:t>
            </a:r>
            <a:r>
              <a:rPr lang="en-US" sz="2200" b="0" i="0" dirty="0">
                <a:effectLst/>
              </a:rPr>
              <a:t>: Details about players (ID, name, role).</a:t>
            </a:r>
          </a:p>
          <a:p>
            <a:pPr marL="742950" lvl="1" indent="-285750" algn="l">
              <a:buFont typeface="+mj-lt"/>
              <a:buAutoNum type="arabicPeriod"/>
            </a:pPr>
            <a:r>
              <a:rPr lang="en-US" sz="2200" b="1" i="0" dirty="0">
                <a:effectLst/>
              </a:rPr>
              <a:t>Match</a:t>
            </a:r>
            <a:r>
              <a:rPr lang="en-US" sz="2200" b="0" i="0" dirty="0">
                <a:effectLst/>
              </a:rPr>
              <a:t>: Information on matches (ID, date, winner, venue).</a:t>
            </a:r>
          </a:p>
          <a:p>
            <a:pPr marL="742950" lvl="1" indent="-285750" algn="l">
              <a:buFont typeface="+mj-lt"/>
              <a:buAutoNum type="arabicPeriod"/>
            </a:pPr>
            <a:r>
              <a:rPr lang="en-US" sz="2200" b="1" i="0" dirty="0">
                <a:effectLst/>
              </a:rPr>
              <a:t>Team</a:t>
            </a:r>
            <a:r>
              <a:rPr lang="en-US" sz="2200" b="0" i="0" dirty="0">
                <a:effectLst/>
              </a:rPr>
              <a:t>: Teams participating in the IPL (ID, name).</a:t>
            </a:r>
          </a:p>
          <a:p>
            <a:pPr marL="742950" lvl="1" indent="-285750" algn="l">
              <a:buFont typeface="+mj-lt"/>
              <a:buAutoNum type="arabicPeriod"/>
            </a:pPr>
            <a:r>
              <a:rPr lang="en-US" sz="2200" b="1" i="0" dirty="0">
                <a:effectLst/>
              </a:rPr>
              <a:t>Venue</a:t>
            </a:r>
            <a:r>
              <a:rPr lang="en-US" sz="2200" b="0" i="0" dirty="0">
                <a:effectLst/>
              </a:rPr>
              <a:t>: Locations of matches (ID, name, city, country).</a:t>
            </a:r>
          </a:p>
          <a:p>
            <a:pPr marL="457200" lvl="1" indent="0" algn="l">
              <a:buNone/>
            </a:pPr>
            <a:endParaRPr lang="en-US" b="0" i="0" dirty="0">
              <a:effectLst/>
            </a:endParaRPr>
          </a:p>
          <a:p>
            <a:pPr algn="l">
              <a:buFont typeface="Courier New" panose="02070309020205020404" pitchFamily="49" charset="0"/>
              <a:buChar char="o"/>
            </a:pPr>
            <a:r>
              <a:rPr lang="en-US" sz="2600" b="1" i="0" dirty="0">
                <a:effectLst/>
              </a:rPr>
              <a:t>Performance Tracking:</a:t>
            </a:r>
            <a:endParaRPr lang="en-US" sz="2600" b="0" i="0" dirty="0">
              <a:effectLst/>
            </a:endParaRPr>
          </a:p>
          <a:p>
            <a:pPr marL="742950" lvl="1" indent="-285750" algn="l">
              <a:buFont typeface="+mj-lt"/>
              <a:buAutoNum type="arabicPeriod"/>
            </a:pPr>
            <a:r>
              <a:rPr lang="en-US" sz="2200" b="1" i="0" dirty="0">
                <a:effectLst/>
              </a:rPr>
              <a:t>Ball by Ball</a:t>
            </a:r>
            <a:r>
              <a:rPr lang="en-US" sz="2200" b="0" i="0" dirty="0">
                <a:effectLst/>
              </a:rPr>
              <a:t>: Events for each ball (runs, wickets, player involvement).</a:t>
            </a:r>
          </a:p>
          <a:p>
            <a:pPr marL="742950" lvl="1" indent="-285750" algn="l">
              <a:buFont typeface="+mj-lt"/>
              <a:buAutoNum type="arabicPeriod"/>
            </a:pPr>
            <a:r>
              <a:rPr lang="en-US" sz="2200" b="1" i="0" dirty="0">
                <a:effectLst/>
              </a:rPr>
              <a:t>Wickets Taken</a:t>
            </a:r>
            <a:r>
              <a:rPr lang="en-US" sz="2200" b="0" i="0" dirty="0">
                <a:effectLst/>
              </a:rPr>
              <a:t>: Dismissals (bowler, fielder, player out).</a:t>
            </a:r>
          </a:p>
          <a:p>
            <a:pPr marL="742950" lvl="1" indent="-285750" algn="l">
              <a:buFont typeface="+mj-lt"/>
              <a:buAutoNum type="arabicPeriod"/>
            </a:pPr>
            <a:r>
              <a:rPr lang="en-US" sz="2200" b="1" i="0" dirty="0">
                <a:effectLst/>
              </a:rPr>
              <a:t>Extra Runs</a:t>
            </a:r>
            <a:r>
              <a:rPr lang="en-US" sz="2200" b="0" i="0" dirty="0">
                <a:effectLst/>
              </a:rPr>
              <a:t>: Extra runs conceded (</a:t>
            </a:r>
            <a:r>
              <a:rPr lang="en-US" sz="2200" b="0" i="0" dirty="0" err="1">
                <a:effectLst/>
              </a:rPr>
              <a:t>wides</a:t>
            </a:r>
            <a:r>
              <a:rPr lang="en-US" sz="2200" b="0" i="0" dirty="0">
                <a:effectLst/>
              </a:rPr>
              <a:t>, no-balls).</a:t>
            </a:r>
          </a:p>
          <a:p>
            <a:endParaRPr lang="en-IN" dirty="0"/>
          </a:p>
        </p:txBody>
      </p:sp>
      <p:sp>
        <p:nvSpPr>
          <p:cNvPr id="4" name="TextBox 3">
            <a:extLst>
              <a:ext uri="{FF2B5EF4-FFF2-40B4-BE49-F238E27FC236}">
                <a16:creationId xmlns:a16="http://schemas.microsoft.com/office/drawing/2014/main" id="{5DE18D61-AA53-019C-34D8-EC1510CCEFB0}"/>
              </a:ext>
            </a:extLst>
          </p:cNvPr>
          <p:cNvSpPr txBox="1"/>
          <p:nvPr/>
        </p:nvSpPr>
        <p:spPr>
          <a:xfrm>
            <a:off x="6253317" y="1268362"/>
            <a:ext cx="5466735" cy="4893647"/>
          </a:xfrm>
          <a:prstGeom prst="rect">
            <a:avLst/>
          </a:prstGeom>
          <a:noFill/>
        </p:spPr>
        <p:txBody>
          <a:bodyPr wrap="square" rtlCol="0">
            <a:spAutoFit/>
          </a:bodyPr>
          <a:lstStyle/>
          <a:p>
            <a:pPr marL="342900" indent="-342900" algn="l">
              <a:buFont typeface="Courier New" panose="02070309020205020404" pitchFamily="49" charset="0"/>
              <a:buChar char="o"/>
            </a:pPr>
            <a:r>
              <a:rPr lang="en-US" sz="2400" b="1" i="0" dirty="0">
                <a:effectLst/>
              </a:rPr>
              <a:t>Match Outcomes:</a:t>
            </a:r>
            <a:endParaRPr lang="en-US" sz="2400" b="0" i="0" dirty="0">
              <a:effectLst/>
            </a:endParaRPr>
          </a:p>
          <a:p>
            <a:pPr marL="742950" lvl="1" indent="-285750" algn="l">
              <a:buFont typeface="+mj-lt"/>
              <a:buAutoNum type="arabicPeriod"/>
            </a:pPr>
            <a:r>
              <a:rPr lang="en-US" sz="2000" b="1" i="0" dirty="0">
                <a:effectLst/>
              </a:rPr>
              <a:t>Outcome</a:t>
            </a:r>
            <a:r>
              <a:rPr lang="en-US" sz="2000" b="0" i="0" dirty="0">
                <a:effectLst/>
              </a:rPr>
              <a:t>: Match results (winning team, outcome type).</a:t>
            </a:r>
          </a:p>
          <a:p>
            <a:pPr marL="742950" lvl="1" indent="-285750" algn="l">
              <a:buFont typeface="+mj-lt"/>
              <a:buAutoNum type="arabicPeriod"/>
            </a:pPr>
            <a:r>
              <a:rPr lang="en-US" sz="2000" b="1" i="0" dirty="0">
                <a:effectLst/>
              </a:rPr>
              <a:t>Win By</a:t>
            </a:r>
            <a:r>
              <a:rPr lang="en-US" sz="2000" b="0" i="0" dirty="0">
                <a:effectLst/>
              </a:rPr>
              <a:t>: Method and margin of victory.</a:t>
            </a:r>
          </a:p>
          <a:p>
            <a:pPr marL="800100" lvl="1" indent="-342900" algn="l">
              <a:buFont typeface="Courier New" panose="02070309020205020404" pitchFamily="49" charset="0"/>
              <a:buChar char="o"/>
            </a:pPr>
            <a:endParaRPr lang="en-US" sz="2000" b="0" i="0" dirty="0">
              <a:effectLst/>
            </a:endParaRPr>
          </a:p>
          <a:p>
            <a:pPr marL="342900" indent="-342900" algn="l">
              <a:buFont typeface="Courier New" panose="02070309020205020404" pitchFamily="49" charset="0"/>
              <a:buChar char="o"/>
            </a:pPr>
            <a:r>
              <a:rPr lang="en-US" sz="2400" b="1" i="0" dirty="0">
                <a:effectLst/>
              </a:rPr>
              <a:t>Player Awards:</a:t>
            </a:r>
            <a:endParaRPr lang="en-US" sz="2400" b="0" i="0" dirty="0">
              <a:effectLst/>
            </a:endParaRPr>
          </a:p>
          <a:p>
            <a:pPr marL="742950" lvl="1" indent="-285750" algn="l">
              <a:buFont typeface="+mj-lt"/>
              <a:buAutoNum type="arabicPeriod"/>
            </a:pPr>
            <a:r>
              <a:rPr lang="en-US" sz="2000" b="1" i="0" dirty="0">
                <a:effectLst/>
              </a:rPr>
              <a:t>Season</a:t>
            </a:r>
            <a:r>
              <a:rPr lang="en-US" sz="2000" b="0" i="0" dirty="0">
                <a:effectLst/>
              </a:rPr>
              <a:t>: Season details and awards (Man of the Series, Orange Cap, Purple Cap).</a:t>
            </a:r>
          </a:p>
          <a:p>
            <a:pPr marL="742950" lvl="1" indent="-285750" algn="l">
              <a:buFont typeface="+mj-lt"/>
              <a:buAutoNum type="arabicPeriod"/>
            </a:pPr>
            <a:r>
              <a:rPr lang="en-US" sz="2000" b="1" i="0" dirty="0" err="1">
                <a:effectLst/>
              </a:rPr>
              <a:t>Rolee</a:t>
            </a:r>
            <a:r>
              <a:rPr lang="en-US" sz="2000" b="0" i="0" dirty="0">
                <a:effectLst/>
              </a:rPr>
              <a:t>: Player roles and skills.</a:t>
            </a:r>
          </a:p>
          <a:p>
            <a:pPr lvl="1" algn="l"/>
            <a:endParaRPr lang="en-US" sz="2000" b="0" i="0" dirty="0">
              <a:effectLst/>
            </a:endParaRPr>
          </a:p>
          <a:p>
            <a:pPr marL="342900" indent="-342900" algn="l">
              <a:buFont typeface="Courier New" panose="02070309020205020404" pitchFamily="49" charset="0"/>
              <a:buChar char="o"/>
            </a:pPr>
            <a:r>
              <a:rPr lang="en-US" sz="2400" b="1" i="0" dirty="0">
                <a:effectLst/>
              </a:rPr>
              <a:t>Supporting Entities:</a:t>
            </a:r>
            <a:endParaRPr lang="en-US" sz="2400" b="0" i="0" dirty="0">
              <a:effectLst/>
            </a:endParaRPr>
          </a:p>
          <a:p>
            <a:pPr marL="742950" lvl="1" indent="-285750" algn="l">
              <a:buFont typeface="+mj-lt"/>
              <a:buAutoNum type="arabicPeriod"/>
            </a:pPr>
            <a:r>
              <a:rPr lang="en-US" sz="2000" b="1" i="0" dirty="0">
                <a:effectLst/>
              </a:rPr>
              <a:t>City &amp; Country</a:t>
            </a:r>
            <a:r>
              <a:rPr lang="en-US" sz="2000" b="0" i="0" dirty="0">
                <a:effectLst/>
              </a:rPr>
              <a:t>: Geographical context for venues.</a:t>
            </a:r>
          </a:p>
          <a:p>
            <a:pPr marL="742950" lvl="1" indent="-285750" algn="l">
              <a:buFont typeface="+mj-lt"/>
              <a:buAutoNum type="arabicPeriod"/>
            </a:pPr>
            <a:r>
              <a:rPr lang="en-US" sz="2000" b="1" i="0" dirty="0">
                <a:effectLst/>
              </a:rPr>
              <a:t>Umpire</a:t>
            </a:r>
            <a:r>
              <a:rPr lang="en-US" sz="2000" b="0" i="0" dirty="0">
                <a:effectLst/>
              </a:rPr>
              <a:t>: Details about match officials.</a:t>
            </a:r>
          </a:p>
          <a:p>
            <a:pPr marL="742950" lvl="1" indent="-285750" algn="l">
              <a:buFont typeface="+mj-lt"/>
              <a:buAutoNum type="arabicPeriod"/>
            </a:pPr>
            <a:r>
              <a:rPr lang="en-US" sz="2000" b="1" i="0" dirty="0">
                <a:effectLst/>
              </a:rPr>
              <a:t>Toss Decision</a:t>
            </a:r>
            <a:r>
              <a:rPr lang="en-US" sz="2000" b="0" i="0" dirty="0">
                <a:effectLst/>
              </a:rPr>
              <a:t>: Outcome of the toss.</a:t>
            </a:r>
          </a:p>
        </p:txBody>
      </p:sp>
      <p:cxnSp>
        <p:nvCxnSpPr>
          <p:cNvPr id="6" name="Straight Connector 5">
            <a:extLst>
              <a:ext uri="{FF2B5EF4-FFF2-40B4-BE49-F238E27FC236}">
                <a16:creationId xmlns:a16="http://schemas.microsoft.com/office/drawing/2014/main" id="{DF672EED-5375-9452-ED4C-E759F6AE5C2E}"/>
              </a:ext>
            </a:extLst>
          </p:cNvPr>
          <p:cNvCxnSpPr>
            <a:cxnSpLocks/>
          </p:cNvCxnSpPr>
          <p:nvPr/>
        </p:nvCxnSpPr>
        <p:spPr>
          <a:xfrm>
            <a:off x="6096000" y="1061884"/>
            <a:ext cx="0" cy="57961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243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B647-A61D-0412-E726-F9BB6F0D3E0D}"/>
              </a:ext>
            </a:extLst>
          </p:cNvPr>
          <p:cNvSpPr>
            <a:spLocks noGrp="1"/>
          </p:cNvSpPr>
          <p:nvPr>
            <p:ph type="title"/>
          </p:nvPr>
        </p:nvSpPr>
        <p:spPr>
          <a:xfrm>
            <a:off x="838200" y="23607"/>
            <a:ext cx="10515600" cy="657430"/>
          </a:xfrm>
        </p:spPr>
        <p:txBody>
          <a:bodyPr>
            <a:normAutofit/>
          </a:bodyPr>
          <a:lstStyle/>
          <a:p>
            <a:pPr algn="ctr"/>
            <a:r>
              <a:rPr lang="en-IN" sz="4000" b="1" dirty="0">
                <a:latin typeface="+mn-lt"/>
              </a:rPr>
              <a:t>Database Schema</a:t>
            </a:r>
          </a:p>
        </p:txBody>
      </p:sp>
      <p:pic>
        <p:nvPicPr>
          <p:cNvPr id="5" name="Content Placeholder 4">
            <a:extLst>
              <a:ext uri="{FF2B5EF4-FFF2-40B4-BE49-F238E27FC236}">
                <a16:creationId xmlns:a16="http://schemas.microsoft.com/office/drawing/2014/main" id="{8FD8742F-990B-C3D4-173E-DF8C71A3A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62000"/>
            <a:ext cx="12192000" cy="6096000"/>
          </a:xfrm>
        </p:spPr>
      </p:pic>
    </p:spTree>
    <p:extLst>
      <p:ext uri="{BB962C8B-B14F-4D97-AF65-F5344CB8AC3E}">
        <p14:creationId xmlns:p14="http://schemas.microsoft.com/office/powerpoint/2010/main" val="20858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FC05-FCBA-11CE-8004-0E8C358F6D1F}"/>
              </a:ext>
            </a:extLst>
          </p:cNvPr>
          <p:cNvSpPr>
            <a:spLocks noGrp="1"/>
          </p:cNvSpPr>
          <p:nvPr>
            <p:ph type="title"/>
          </p:nvPr>
        </p:nvSpPr>
        <p:spPr>
          <a:xfrm>
            <a:off x="1319981" y="702576"/>
            <a:ext cx="10515600" cy="716424"/>
          </a:xfrm>
        </p:spPr>
        <p:txBody>
          <a:bodyPr>
            <a:normAutofit fontScale="90000"/>
          </a:bodyPr>
          <a:lstStyle/>
          <a:p>
            <a:pPr algn="ctr"/>
            <a:r>
              <a:rPr lang="en-IN" sz="4000" b="1" i="0" dirty="0">
                <a:effectLst/>
                <a:latin typeface="+mn-lt"/>
              </a:rPr>
              <a:t>Consistent Player Performance Analysis</a:t>
            </a:r>
            <a:br>
              <a:rPr lang="en-IN" b="1" i="0" dirty="0">
                <a:effectLst/>
                <a:latin typeface="__Inter_d65c78"/>
              </a:rPr>
            </a:br>
            <a:endParaRPr lang="en-IN" dirty="0"/>
          </a:p>
        </p:txBody>
      </p:sp>
      <p:graphicFrame>
        <p:nvGraphicFramePr>
          <p:cNvPr id="4" name="Content Placeholder 3">
            <a:extLst>
              <a:ext uri="{FF2B5EF4-FFF2-40B4-BE49-F238E27FC236}">
                <a16:creationId xmlns:a16="http://schemas.microsoft.com/office/drawing/2014/main" id="{8DAC8EDB-2201-A8D0-4C19-51F1FBB79155}"/>
              </a:ext>
            </a:extLst>
          </p:cNvPr>
          <p:cNvGraphicFramePr>
            <a:graphicFrameLocks noGrp="1"/>
          </p:cNvGraphicFramePr>
          <p:nvPr>
            <p:ph idx="1"/>
            <p:extLst>
              <p:ext uri="{D42A27DB-BD31-4B8C-83A1-F6EECF244321}">
                <p14:modId xmlns:p14="http://schemas.microsoft.com/office/powerpoint/2010/main" val="1408927277"/>
              </p:ext>
            </p:extLst>
          </p:nvPr>
        </p:nvGraphicFramePr>
        <p:xfrm>
          <a:off x="6027176" y="1271516"/>
          <a:ext cx="6164824" cy="488390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1E80E96A-9EC8-BFA0-E20A-06A7BB4B60B8}"/>
              </a:ext>
            </a:extLst>
          </p:cNvPr>
          <p:cNvSpPr txBox="1"/>
          <p:nvPr/>
        </p:nvSpPr>
        <p:spPr>
          <a:xfrm>
            <a:off x="208936" y="1329915"/>
            <a:ext cx="5739580" cy="5447645"/>
          </a:xfrm>
          <a:prstGeom prst="rect">
            <a:avLst/>
          </a:prstGeom>
          <a:noFill/>
        </p:spPr>
        <p:txBody>
          <a:bodyPr wrap="square" rtlCol="0">
            <a:spAutoFit/>
          </a:bodyPr>
          <a:lstStyle/>
          <a:p>
            <a:pPr algn="l"/>
            <a:r>
              <a:rPr lang="en-US" sz="2400" b="1" i="0" dirty="0">
                <a:effectLst/>
              </a:rPr>
              <a:t>Analysis</a:t>
            </a:r>
          </a:p>
          <a:p>
            <a:pPr marL="342900" indent="-342900" algn="l">
              <a:buFont typeface="Wingdings" panose="05000000000000000000" pitchFamily="2" charset="2"/>
              <a:buChar char="§"/>
            </a:pPr>
            <a:r>
              <a:rPr lang="en-US" sz="2000" b="1" i="0" dirty="0">
                <a:effectLst/>
              </a:rPr>
              <a:t>Outstanding All-Rounders</a:t>
            </a:r>
            <a:r>
              <a:rPr lang="en-US" sz="2000" b="0" i="0" dirty="0">
                <a:effectLst/>
              </a:rPr>
              <a:t>: Excel in runs and wickets.</a:t>
            </a:r>
          </a:p>
          <a:p>
            <a:pPr marL="342900" indent="-342900" algn="l">
              <a:buFont typeface="Wingdings" panose="05000000000000000000" pitchFamily="2" charset="2"/>
              <a:buChar char="§"/>
            </a:pPr>
            <a:r>
              <a:rPr lang="en-US" sz="2000" b="1" i="0" dirty="0">
                <a:effectLst/>
              </a:rPr>
              <a:t>Inconsistent Contributors</a:t>
            </a:r>
            <a:r>
              <a:rPr lang="en-US" sz="2000" b="0" i="0" dirty="0">
                <a:effectLst/>
              </a:rPr>
              <a:t>: Occasional performance, less reliable.</a:t>
            </a:r>
          </a:p>
          <a:p>
            <a:pPr marL="342900" indent="-342900" algn="l">
              <a:buFont typeface="Wingdings" panose="05000000000000000000" pitchFamily="2" charset="2"/>
              <a:buChar char="§"/>
            </a:pPr>
            <a:r>
              <a:rPr lang="en-US" sz="2000" b="1" i="0" dirty="0">
                <a:effectLst/>
              </a:rPr>
              <a:t>Balanced Performers</a:t>
            </a:r>
            <a:r>
              <a:rPr lang="en-US" sz="2000" b="0" i="0" dirty="0">
                <a:effectLst/>
              </a:rPr>
              <a:t>: Equal runs and wickets are key assets.</a:t>
            </a:r>
          </a:p>
          <a:p>
            <a:pPr algn="l"/>
            <a:endParaRPr lang="en-US" sz="2000" b="0" i="0" dirty="0">
              <a:effectLst/>
            </a:endParaRPr>
          </a:p>
          <a:p>
            <a:pPr algn="l"/>
            <a:endParaRPr lang="en-US" sz="2000" b="0" i="0" dirty="0">
              <a:effectLst/>
            </a:endParaRPr>
          </a:p>
          <a:p>
            <a:pPr algn="l"/>
            <a:r>
              <a:rPr lang="en-US" sz="2400" b="1" i="0" dirty="0">
                <a:effectLst/>
              </a:rPr>
              <a:t>Insights:</a:t>
            </a:r>
          </a:p>
          <a:p>
            <a:pPr marL="342900" indent="-342900" algn="l">
              <a:buFont typeface="Wingdings" panose="05000000000000000000" pitchFamily="2" charset="2"/>
              <a:buChar char="§"/>
            </a:pPr>
            <a:r>
              <a:rPr lang="en-US" sz="2000" b="1" i="0" dirty="0">
                <a:effectLst/>
              </a:rPr>
              <a:t>Key Players</a:t>
            </a:r>
            <a:r>
              <a:rPr lang="en-US" sz="2000" b="0" i="0" dirty="0">
                <a:effectLst/>
              </a:rPr>
              <a:t>: 500+ runs or 20+ wickets.</a:t>
            </a:r>
          </a:p>
          <a:p>
            <a:pPr marL="342900" indent="-342900" algn="l">
              <a:buFont typeface="Wingdings" panose="05000000000000000000" pitchFamily="2" charset="2"/>
              <a:buChar char="§"/>
            </a:pPr>
            <a:r>
              <a:rPr lang="en-US" sz="2000" b="1" i="0" dirty="0">
                <a:effectLst/>
              </a:rPr>
              <a:t>Performance Metrics</a:t>
            </a:r>
            <a:r>
              <a:rPr lang="en-US" sz="2000" b="0" i="0" dirty="0">
                <a:effectLst/>
              </a:rPr>
              <a:t>: Established thresholds.</a:t>
            </a:r>
          </a:p>
          <a:p>
            <a:pPr marL="342900" indent="-342900" algn="l">
              <a:buFont typeface="Wingdings" panose="05000000000000000000" pitchFamily="2" charset="2"/>
              <a:buChar char="§"/>
            </a:pPr>
            <a:r>
              <a:rPr lang="en-US" sz="2000" b="1" i="0" dirty="0">
                <a:effectLst/>
              </a:rPr>
              <a:t>Seasonal Consistency</a:t>
            </a:r>
            <a:r>
              <a:rPr lang="en-US" sz="2000" b="0" i="0" dirty="0">
                <a:effectLst/>
              </a:rPr>
              <a:t>: Reliability over multiple seasons.</a:t>
            </a:r>
          </a:p>
          <a:p>
            <a:pPr marL="342900" indent="-342900" algn="l">
              <a:buFont typeface="Wingdings" panose="05000000000000000000" pitchFamily="2" charset="2"/>
              <a:buChar char="§"/>
            </a:pPr>
            <a:r>
              <a:rPr lang="en-US" sz="2000" b="1" i="0" dirty="0">
                <a:effectLst/>
              </a:rPr>
              <a:t>Role Analysis</a:t>
            </a:r>
            <a:r>
              <a:rPr lang="en-US" sz="2000" b="0" i="0" dirty="0">
                <a:effectLst/>
              </a:rPr>
              <a:t>: Strengths of batsmen vs. bowlers</a:t>
            </a:r>
            <a:r>
              <a:rPr lang="en-US" sz="2000" b="0" i="0" dirty="0">
                <a:effectLst/>
                <a:latin typeface="__Inter_d65c78"/>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u="none" strike="noStrike" cap="none" normalizeH="0" baseline="0" dirty="0">
              <a:ln>
                <a:noFill/>
              </a:ln>
              <a:solidFill>
                <a:schemeClr val="tx1"/>
              </a:solidFill>
              <a:effectLst/>
            </a:endParaRPr>
          </a:p>
        </p:txBody>
      </p:sp>
      <p:sp>
        <p:nvSpPr>
          <p:cNvPr id="3" name="TextBox 2">
            <a:extLst>
              <a:ext uri="{FF2B5EF4-FFF2-40B4-BE49-F238E27FC236}">
                <a16:creationId xmlns:a16="http://schemas.microsoft.com/office/drawing/2014/main" id="{8AAC6C0C-4E73-6AD6-91F7-5B5DBA9AB51D}"/>
              </a:ext>
            </a:extLst>
          </p:cNvPr>
          <p:cNvSpPr txBox="1"/>
          <p:nvPr/>
        </p:nvSpPr>
        <p:spPr>
          <a:xfrm>
            <a:off x="2871019" y="31872"/>
            <a:ext cx="6154994" cy="523220"/>
          </a:xfrm>
          <a:prstGeom prst="rect">
            <a:avLst/>
          </a:prstGeom>
          <a:noFill/>
        </p:spPr>
        <p:txBody>
          <a:bodyPr wrap="square" rtlCol="0">
            <a:spAutoFit/>
          </a:bodyPr>
          <a:lstStyle/>
          <a:p>
            <a:pPr algn="ctr"/>
            <a:r>
              <a:rPr lang="en-IN" sz="2400" b="1" dirty="0"/>
              <a:t>Objective</a:t>
            </a:r>
            <a:r>
              <a:rPr lang="en-IN" sz="2800" b="1" dirty="0"/>
              <a:t> </a:t>
            </a:r>
          </a:p>
        </p:txBody>
      </p:sp>
    </p:spTree>
    <p:extLst>
      <p:ext uri="{BB962C8B-B14F-4D97-AF65-F5344CB8AC3E}">
        <p14:creationId xmlns:p14="http://schemas.microsoft.com/office/powerpoint/2010/main" val="1950957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814B-057E-2C41-2AEB-0FC1E760EB10}"/>
              </a:ext>
            </a:extLst>
          </p:cNvPr>
          <p:cNvSpPr>
            <a:spLocks noGrp="1"/>
          </p:cNvSpPr>
          <p:nvPr>
            <p:ph type="title"/>
          </p:nvPr>
        </p:nvSpPr>
        <p:spPr>
          <a:xfrm>
            <a:off x="838200" y="178313"/>
            <a:ext cx="10515600" cy="804914"/>
          </a:xfrm>
        </p:spPr>
        <p:txBody>
          <a:bodyPr>
            <a:normAutofit/>
          </a:bodyPr>
          <a:lstStyle/>
          <a:p>
            <a:pPr algn="ctr"/>
            <a:r>
              <a:rPr lang="en-IN" sz="4000" b="1" dirty="0">
                <a:latin typeface="+mn-lt"/>
              </a:rPr>
              <a:t>Venue Performance Analysis</a:t>
            </a:r>
          </a:p>
        </p:txBody>
      </p:sp>
      <p:graphicFrame>
        <p:nvGraphicFramePr>
          <p:cNvPr id="4" name="Content Placeholder 3">
            <a:extLst>
              <a:ext uri="{FF2B5EF4-FFF2-40B4-BE49-F238E27FC236}">
                <a16:creationId xmlns:a16="http://schemas.microsoft.com/office/drawing/2014/main" id="{F99F1E01-B80A-9105-7F7C-18054933E4C5}"/>
              </a:ext>
            </a:extLst>
          </p:cNvPr>
          <p:cNvGraphicFramePr>
            <a:graphicFrameLocks noGrp="1"/>
          </p:cNvGraphicFramePr>
          <p:nvPr>
            <p:ph idx="1"/>
            <p:extLst>
              <p:ext uri="{D42A27DB-BD31-4B8C-83A1-F6EECF244321}">
                <p14:modId xmlns:p14="http://schemas.microsoft.com/office/powerpoint/2010/main" val="1876871373"/>
              </p:ext>
            </p:extLst>
          </p:nvPr>
        </p:nvGraphicFramePr>
        <p:xfrm>
          <a:off x="6351639" y="1130710"/>
          <a:ext cx="5840361" cy="563388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61CE0B0-1EC3-D805-3DDA-616042B734A7}"/>
              </a:ext>
            </a:extLst>
          </p:cNvPr>
          <p:cNvSpPr txBox="1"/>
          <p:nvPr/>
        </p:nvSpPr>
        <p:spPr>
          <a:xfrm>
            <a:off x="167149" y="1403074"/>
            <a:ext cx="6096000" cy="5139869"/>
          </a:xfrm>
          <a:prstGeom prst="rect">
            <a:avLst/>
          </a:prstGeom>
          <a:noFill/>
        </p:spPr>
        <p:txBody>
          <a:bodyPr wrap="square">
            <a:spAutoFit/>
          </a:bodyPr>
          <a:lstStyle/>
          <a:p>
            <a:pPr algn="l"/>
            <a:r>
              <a:rPr lang="en-US" sz="2400" b="1" i="0" dirty="0">
                <a:effectLst/>
              </a:rPr>
              <a:t>Analysis</a:t>
            </a:r>
            <a:endParaRPr lang="en-US" sz="2000" b="1" dirty="0"/>
          </a:p>
          <a:p>
            <a:pPr marL="342900" indent="-342900" algn="l">
              <a:buFont typeface="Wingdings" panose="05000000000000000000" pitchFamily="2" charset="2"/>
              <a:buChar char="§"/>
            </a:pPr>
            <a:r>
              <a:rPr lang="en-US" sz="2000" b="1" i="0" dirty="0">
                <a:effectLst/>
                <a:latin typeface="__Inter_d65c78"/>
              </a:rPr>
              <a:t>1:1 Correlation</a:t>
            </a:r>
            <a:r>
              <a:rPr lang="en-US" sz="2000" b="0" i="0" dirty="0">
                <a:effectLst/>
                <a:latin typeface="__Inter_d65c78"/>
              </a:rPr>
              <a:t>: The number of 'Man of the Match' awards matches the number of matches hosted at each venue, indicating standout performers in every match.</a:t>
            </a:r>
          </a:p>
          <a:p>
            <a:pPr marL="342900" indent="-342900" algn="l">
              <a:buFont typeface="Wingdings" panose="05000000000000000000" pitchFamily="2" charset="2"/>
              <a:buChar char="§"/>
            </a:pPr>
            <a:r>
              <a:rPr lang="en-US" sz="2000" b="1" i="0" dirty="0">
                <a:effectLst/>
                <a:latin typeface="__Inter_d65c78"/>
              </a:rPr>
              <a:t>Significance of Venues</a:t>
            </a:r>
            <a:r>
              <a:rPr lang="en-US" sz="2000" b="0" i="0" dirty="0">
                <a:effectLst/>
                <a:latin typeface="__Inter_d65c78"/>
              </a:rPr>
              <a:t>: Consistent counts across venues confirm that 'Man of the Match' is awarded in every match without exception.</a:t>
            </a:r>
          </a:p>
          <a:p>
            <a:pPr marL="342900" indent="-342900" algn="l">
              <a:buFont typeface="Wingdings" panose="05000000000000000000" pitchFamily="2" charset="2"/>
              <a:buChar char="§"/>
            </a:pPr>
            <a:r>
              <a:rPr lang="en-US" sz="2000" b="1" i="0" dirty="0">
                <a:effectLst/>
                <a:latin typeface="__Inter_d65c78"/>
              </a:rPr>
              <a:t>Implications</a:t>
            </a:r>
            <a:r>
              <a:rPr lang="en-US" sz="2000" b="0" i="0" dirty="0">
                <a:effectLst/>
                <a:latin typeface="__Inter_d65c78"/>
              </a:rPr>
              <a:t>: No venue significantly outperforms others in producing 'Man of the Match' awards; the distribution is uniform.</a:t>
            </a:r>
          </a:p>
          <a:p>
            <a:pPr algn="l"/>
            <a:endParaRPr lang="en-US" sz="2000" b="0" i="0" dirty="0">
              <a:effectLst/>
            </a:endParaRPr>
          </a:p>
          <a:p>
            <a:pPr algn="l"/>
            <a:endParaRPr lang="en-US" sz="2000" b="0" i="0" dirty="0">
              <a:effectLst/>
            </a:endParaRPr>
          </a:p>
          <a:p>
            <a:pPr algn="l"/>
            <a:r>
              <a:rPr lang="en-US" sz="2400" b="1" i="0" dirty="0">
                <a:effectLst/>
              </a:rPr>
              <a:t>Insight:</a:t>
            </a:r>
            <a:endParaRPr lang="en-US" sz="2000" b="1" i="0" dirty="0">
              <a:effectLst/>
            </a:endParaRPr>
          </a:p>
          <a:p>
            <a:pPr marL="342900" indent="-342900" algn="l">
              <a:buFont typeface="Wingdings" panose="05000000000000000000" pitchFamily="2" charset="2"/>
              <a:buChar char="§"/>
            </a:pPr>
            <a:r>
              <a:rPr lang="en-US" sz="2000" b="0" i="0" dirty="0">
                <a:effectLst/>
              </a:rPr>
              <a:t>Every match has a corresponding "Man of the Match" award, reflecting consistent performance recognition.</a:t>
            </a:r>
          </a:p>
        </p:txBody>
      </p:sp>
    </p:spTree>
    <p:extLst>
      <p:ext uri="{BB962C8B-B14F-4D97-AF65-F5344CB8AC3E}">
        <p14:creationId xmlns:p14="http://schemas.microsoft.com/office/powerpoint/2010/main" val="207088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1A0B6D-86BF-489C-DD36-C19B692AD399}"/>
              </a:ext>
            </a:extLst>
          </p:cNvPr>
          <p:cNvSpPr>
            <a:spLocks noGrp="1" noChangeArrowheads="1"/>
          </p:cNvSpPr>
          <p:nvPr>
            <p:ph type="title"/>
          </p:nvPr>
        </p:nvSpPr>
        <p:spPr bwMode="auto">
          <a:xfrm>
            <a:off x="1211938" y="635467"/>
            <a:ext cx="976812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mn-lt"/>
              </a:rPr>
              <a:t>Impact of Toss Decisions on Match Outcomes</a:t>
            </a:r>
            <a:endParaRPr kumimoji="0" lang="en-US" altLang="en-US" sz="4000" b="0" i="0" u="none" strike="noStrike" cap="none" normalizeH="0" baseline="0" dirty="0">
              <a:ln>
                <a:noFill/>
              </a:ln>
              <a:solidFill>
                <a:schemeClr val="tx1"/>
              </a:solidFill>
              <a:effectLst/>
              <a:latin typeface="+mn-lt"/>
            </a:endParaRPr>
          </a:p>
        </p:txBody>
      </p:sp>
      <p:sp>
        <p:nvSpPr>
          <p:cNvPr id="3" name="Content Placeholder 2">
            <a:extLst>
              <a:ext uri="{FF2B5EF4-FFF2-40B4-BE49-F238E27FC236}">
                <a16:creationId xmlns:a16="http://schemas.microsoft.com/office/drawing/2014/main" id="{F425EA4A-5C92-8EED-B13C-E3249E5EF83E}"/>
              </a:ext>
            </a:extLst>
          </p:cNvPr>
          <p:cNvSpPr>
            <a:spLocks noGrp="1" noChangeArrowheads="1"/>
          </p:cNvSpPr>
          <p:nvPr>
            <p:ph idx="1"/>
          </p:nvPr>
        </p:nvSpPr>
        <p:spPr bwMode="auto">
          <a:xfrm>
            <a:off x="180197" y="1642007"/>
            <a:ext cx="6508443" cy="48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rPr>
              <a:t>Toss Decision</a:t>
            </a:r>
            <a:r>
              <a:rPr kumimoji="0" lang="en-US" altLang="en-US" sz="2000" b="0" i="0" u="none" strike="noStrike" cap="none" normalizeH="0" baseline="0" dirty="0">
                <a:ln>
                  <a:noFill/>
                </a:ln>
                <a:solidFill>
                  <a:schemeClr val="tx1"/>
                </a:solidFill>
                <a:effectLst/>
              </a:rPr>
              <a:t>: Teams fielding first after winning the toss show a higher success rate.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rPr>
              <a:t>Venue Consistency</a:t>
            </a:r>
            <a:r>
              <a:rPr kumimoji="0" lang="en-US" altLang="en-US" sz="2000" b="0" i="0" u="none" strike="noStrike" cap="none" normalizeH="0" baseline="0" dirty="0">
                <a:ln>
                  <a:noFill/>
                </a:ln>
                <a:solidFill>
                  <a:schemeClr val="tx1"/>
                </a:solidFill>
                <a:effectLst/>
              </a:rPr>
              <a:t>: Certain venues favor chasing, likely due to factors like dew.</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Winning the toss and fielding first improves chances of success.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rPr>
              <a:t>Night games at specific venues strongly favor chasing teams.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3DC4D47-7872-2762-8402-CFAFF13F7937}"/>
              </a:ext>
            </a:extLst>
          </p:cNvPr>
          <p:cNvSpPr txBox="1"/>
          <p:nvPr/>
        </p:nvSpPr>
        <p:spPr>
          <a:xfrm>
            <a:off x="3559277" y="157316"/>
            <a:ext cx="4404852" cy="461665"/>
          </a:xfrm>
          <a:prstGeom prst="rect">
            <a:avLst/>
          </a:prstGeom>
          <a:noFill/>
        </p:spPr>
        <p:txBody>
          <a:bodyPr wrap="square" rtlCol="0">
            <a:spAutoFit/>
          </a:bodyPr>
          <a:lstStyle/>
          <a:p>
            <a:pPr algn="ctr"/>
            <a:r>
              <a:rPr lang="en-IN" sz="2400" b="1" dirty="0"/>
              <a:t>Subjective</a:t>
            </a:r>
            <a:endParaRPr lang="en-IN" sz="2800" b="1" dirty="0"/>
          </a:p>
        </p:txBody>
      </p:sp>
      <p:graphicFrame>
        <p:nvGraphicFramePr>
          <p:cNvPr id="7" name="Chart 6">
            <a:extLst>
              <a:ext uri="{FF2B5EF4-FFF2-40B4-BE49-F238E27FC236}">
                <a16:creationId xmlns:a16="http://schemas.microsoft.com/office/drawing/2014/main" id="{C7D2E5FD-1A18-B2E9-6525-AA5BFE312CFE}"/>
              </a:ext>
            </a:extLst>
          </p:cNvPr>
          <p:cNvGraphicFramePr/>
          <p:nvPr>
            <p:extLst>
              <p:ext uri="{D42A27DB-BD31-4B8C-83A1-F6EECF244321}">
                <p14:modId xmlns:p14="http://schemas.microsoft.com/office/powerpoint/2010/main" val="983570194"/>
              </p:ext>
            </p:extLst>
          </p:nvPr>
        </p:nvGraphicFramePr>
        <p:xfrm>
          <a:off x="7049729" y="1714704"/>
          <a:ext cx="4962074" cy="49859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40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31B5EC2-3D22-0838-0CF7-5E4D2E2952B3}"/>
              </a:ext>
            </a:extLst>
          </p:cNvPr>
          <p:cNvSpPr>
            <a:spLocks noGrp="1" noChangeArrowheads="1"/>
          </p:cNvSpPr>
          <p:nvPr>
            <p:ph type="title"/>
          </p:nvPr>
        </p:nvSpPr>
        <p:spPr bwMode="auto">
          <a:xfrm>
            <a:off x="1207960" y="241676"/>
            <a:ext cx="103903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mn-lt"/>
              </a:rPr>
              <a:t>Analysis of Batting and Bowling Styles Among Players</a:t>
            </a:r>
            <a:endParaRPr kumimoji="0" lang="en-US" altLang="en-US" sz="3600" b="0" i="0" u="none" strike="noStrike" cap="none" normalizeH="0" baseline="0" dirty="0">
              <a:ln>
                <a:noFill/>
              </a:ln>
              <a:solidFill>
                <a:schemeClr val="tx1"/>
              </a:solidFill>
              <a:effectLst/>
              <a:latin typeface="+mn-lt"/>
            </a:endParaRPr>
          </a:p>
        </p:txBody>
      </p:sp>
      <p:sp>
        <p:nvSpPr>
          <p:cNvPr id="3" name="Content Placeholder 2">
            <a:extLst>
              <a:ext uri="{FF2B5EF4-FFF2-40B4-BE49-F238E27FC236}">
                <a16:creationId xmlns:a16="http://schemas.microsoft.com/office/drawing/2014/main" id="{9D460947-116D-2756-941E-22A461FB0687}"/>
              </a:ext>
            </a:extLst>
          </p:cNvPr>
          <p:cNvSpPr>
            <a:spLocks noGrp="1"/>
          </p:cNvSpPr>
          <p:nvPr>
            <p:ph idx="1"/>
          </p:nvPr>
        </p:nvSpPr>
        <p:spPr>
          <a:xfrm>
            <a:off x="245806" y="1455174"/>
            <a:ext cx="6430297" cy="5073445"/>
          </a:xfrm>
        </p:spPr>
        <p:txBody>
          <a:bodyPr>
            <a:normAutofit/>
          </a:bodyPr>
          <a:lstStyle/>
          <a:p>
            <a:pPr marL="0" indent="0">
              <a:buNone/>
            </a:pPr>
            <a:r>
              <a:rPr lang="en-US" sz="2400" b="1" dirty="0"/>
              <a:t>Analysis</a:t>
            </a:r>
          </a:p>
          <a:p>
            <a:pPr>
              <a:buFont typeface="Wingdings" panose="05000000000000000000" pitchFamily="2" charset="2"/>
              <a:buChar char="§"/>
            </a:pPr>
            <a:r>
              <a:rPr lang="en-US" sz="2000" b="1" dirty="0"/>
              <a:t>Versatile Players</a:t>
            </a:r>
            <a:r>
              <a:rPr lang="en-US" sz="2000" dirty="0"/>
              <a:t>: The data identifies players performing well in both batting and bowling, showcasing their all-rounder abilities.</a:t>
            </a:r>
          </a:p>
          <a:p>
            <a:pPr>
              <a:buFont typeface="Wingdings" panose="05000000000000000000" pitchFamily="2" charset="2"/>
              <a:buChar char="§"/>
            </a:pPr>
            <a:r>
              <a:rPr lang="en-US" sz="2000" b="1" dirty="0"/>
              <a:t>Skill Diversity</a:t>
            </a:r>
            <a:r>
              <a:rPr lang="en-US" sz="2000" dirty="0"/>
              <a:t>: A variety of batting and bowling styles are evident, offering tactical flexibility to teams.</a:t>
            </a:r>
          </a:p>
          <a:p>
            <a:pPr>
              <a:buFont typeface="+mj-lt"/>
              <a:buAutoNum type="arabicPeriod"/>
            </a:pPr>
            <a:endParaRPr lang="en-US" sz="2000" dirty="0"/>
          </a:p>
          <a:p>
            <a:pPr marL="0" indent="0">
              <a:buNone/>
            </a:pPr>
            <a:endParaRPr lang="en-US" sz="2000" dirty="0"/>
          </a:p>
          <a:p>
            <a:pPr marL="0" indent="0">
              <a:buNone/>
            </a:pPr>
            <a:r>
              <a:rPr lang="en-US" sz="2400" b="1" dirty="0"/>
              <a:t>Insights</a:t>
            </a:r>
          </a:p>
          <a:p>
            <a:pPr>
              <a:buFont typeface="Wingdings" panose="05000000000000000000" pitchFamily="2" charset="2"/>
              <a:buChar char="§"/>
            </a:pPr>
            <a:r>
              <a:rPr lang="en-US" sz="2000" dirty="0"/>
              <a:t>Teams can leverage all-rounders for balance and adaptability in games.</a:t>
            </a:r>
          </a:p>
          <a:p>
            <a:pPr>
              <a:buFont typeface="Wingdings" panose="05000000000000000000" pitchFamily="2" charset="2"/>
              <a:buChar char="§"/>
            </a:pPr>
            <a:r>
              <a:rPr lang="en-US" sz="2000" dirty="0"/>
              <a:t>Diversity in playing styles enables strategic matchups against opponents.</a:t>
            </a:r>
          </a:p>
          <a:p>
            <a:endParaRPr lang="en-IN" dirty="0"/>
          </a:p>
        </p:txBody>
      </p:sp>
      <p:graphicFrame>
        <p:nvGraphicFramePr>
          <p:cNvPr id="5" name="Chart 4">
            <a:extLst>
              <a:ext uri="{FF2B5EF4-FFF2-40B4-BE49-F238E27FC236}">
                <a16:creationId xmlns:a16="http://schemas.microsoft.com/office/drawing/2014/main" id="{DA2BB86A-AB4A-9740-1528-B9AA35033EA0}"/>
              </a:ext>
            </a:extLst>
          </p:cNvPr>
          <p:cNvGraphicFramePr/>
          <p:nvPr>
            <p:extLst>
              <p:ext uri="{D42A27DB-BD31-4B8C-83A1-F6EECF244321}">
                <p14:modId xmlns:p14="http://schemas.microsoft.com/office/powerpoint/2010/main" val="4289909061"/>
              </p:ext>
            </p:extLst>
          </p:nvPr>
        </p:nvGraphicFramePr>
        <p:xfrm>
          <a:off x="6676103" y="1455173"/>
          <a:ext cx="5515897" cy="5073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867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1106</Words>
  <Application>Microsoft Office PowerPoint</Application>
  <PresentationFormat>Widescreen</PresentationFormat>
  <Paragraphs>168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__Inter_d65c78</vt:lpstr>
      <vt:lpstr>Arial</vt:lpstr>
      <vt:lpstr>Calibri</vt:lpstr>
      <vt:lpstr>Calibri Light</vt:lpstr>
      <vt:lpstr>Courier New</vt:lpstr>
      <vt:lpstr>Wingdings</vt:lpstr>
      <vt:lpstr>Office Theme</vt:lpstr>
      <vt:lpstr>PowerPoint Presentation</vt:lpstr>
      <vt:lpstr>Introduction </vt:lpstr>
      <vt:lpstr>Problem Statement </vt:lpstr>
      <vt:lpstr>Data Overview</vt:lpstr>
      <vt:lpstr>Database Schema</vt:lpstr>
      <vt:lpstr>Consistent Player Performance Analysis </vt:lpstr>
      <vt:lpstr>Venue Performance Analysis</vt:lpstr>
      <vt:lpstr>Impact of Toss Decisions on Match Outcomes</vt:lpstr>
      <vt:lpstr>Analysis of Batting and Bowling Styles Among Players</vt:lpstr>
      <vt:lpstr>Assessing Players' Influence on Team Morale and Success</vt:lpstr>
      <vt:lpstr>Win Margin and High-Scoring Match Insights </vt:lpstr>
      <vt:lpstr>Performance Snapshot: Total Matches, Results, and Success Rate</vt:lpstr>
      <vt:lpstr>Strategic Recommendation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Pradnya Bhalerao</dc:creator>
  <cp:lastModifiedBy>Pradnya Bhalerao</cp:lastModifiedBy>
  <cp:revision>2</cp:revision>
  <dcterms:created xsi:type="dcterms:W3CDTF">2025-01-28T19:04:34Z</dcterms:created>
  <dcterms:modified xsi:type="dcterms:W3CDTF">2025-02-03T15:51:06Z</dcterms:modified>
</cp:coreProperties>
</file>