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3A7-2441-4FB1-9219-CAAC3DD2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F3FB9-25FD-4ACA-9E3C-55F8756C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369E-6283-40BF-A8C5-3B966E6A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EC22-9CA5-496C-BD0E-329139F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DF3D-18D0-48BB-BAE8-7C6F37C8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4533-83DB-411D-BC3C-68D7649E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499D5-0D50-4B89-BF5B-1FFECDE4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B951-C4BA-4566-A35E-F71D3E9D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D9F0-AEF9-4BDA-A56B-12008F40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506A-D420-4F47-902D-341241BA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78CB1-290B-4545-8CB9-DCFA8E2A6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5CDA0-7607-482A-8AA9-B356495B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9C70-1DC4-41B1-AA49-18EEB792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8B43-5A21-4940-8165-91B7442C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09CE-31DA-4115-ACF8-2A62207C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E316-86BD-4086-8F8E-91E503F1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1899-5DA9-427C-B0F7-C38077BF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2F87-BD2A-4843-8430-F4BA8908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812D-5BEA-4F91-8E58-77A2E407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3BAD-C9B1-40FF-88DE-DE402954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2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F425-E375-4325-8EAC-E3077354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98F1-F998-4BA3-B4BF-EBA928DA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A137-E1EB-4719-9391-64914569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BCFC-CA6B-4E6B-B7CA-174A5E54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BA2-D444-4E18-896F-D542EB6E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0563-09EB-49B2-A366-B0B2E528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F1D5-DC00-48C3-AD17-88EF56B17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12474-E4CA-4AE7-96B1-48036986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C15A-B31B-4F6E-85D2-D1F01989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044E-156D-42DB-8992-97C94605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623E-80FF-4A62-AB59-0ACDDA8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14E6-6501-46AE-8C15-35BFBF66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C560-9B60-4499-9869-A1B6EE68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CED66-E79C-4006-AE1B-3614E4D49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DD7C-B50A-475C-ADF8-FA0B92E4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9415D-1428-4F63-B3B3-F9CF67B81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E177E-5DD4-42A4-A953-0931A31B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C3480-E5BC-491A-A1A7-13E6E48A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C88-73E8-4060-8DD4-FC4C6CC9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9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3913-F6DE-4EED-95AE-4169E9F2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33991-5899-455D-A07B-00AF73E2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A857A-FEB8-44AF-84B6-47BACAE7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B35CD-BADA-40CD-A35B-6211D6A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6E5E0-A6C2-49F6-8006-E90A973C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4273B-298D-41F5-99EA-A547E61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7D1A-17FE-4516-9298-2CA33A0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9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78B0-D78A-4C7C-9E10-53E2254C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9BB2-545A-4585-BC9F-B63D2982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DF6C3-9061-4068-9054-CFD7C361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EB28F-7BA8-4FFE-8D95-0396D251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0CE7-B6C3-4F49-B128-F45B35FD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1184-4C02-4593-813C-DAF51A9F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C077-BC92-4E74-82E4-BEF4FC6D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A8460-26F8-4E48-B561-1D647105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E5BF9-A7C2-4791-A058-30557174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31A1-2BA9-4797-9E3B-D04B546E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8FD6-EEA6-4FEA-8B8F-FF3B8EF9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C827-4FCA-4FF0-80B1-36E4AF2A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BCFF8-5007-417A-B98C-F4995EC0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F27B-EF2C-44DC-ADF5-4D5FFCDE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CD9-7F37-4AC9-9F03-BDA353674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0707-5472-4E8F-B7E1-AD5D9A5AA4D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673E-0977-4597-A0F1-19DE6338F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538A-A242-405A-8065-A95A27C9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C6DF-AFE5-49AE-98D7-EBE4A4F5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8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chlearn.liv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iyadeepan.github.io/2016-12-31-practical-seq2seq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dnya1208/food-delivery-chatbot/tree/main/cornell%20dataset" TargetMode="External"/><Relationship Id="rId2" Type="http://schemas.openxmlformats.org/officeDocument/2006/relationships/hyperlink" Target="https://github.com/Pradnya1208/food-delivery-chatbot/blob/main/intent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E974-E5FE-4992-9123-4C8824B98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Delivery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82A8E-C809-456F-B60F-390275160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Group-4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D4CA-4790-40BA-9FFB-38612252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09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Chatbots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AF64-8912-4728-87B3-7FD87858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118"/>
            <a:ext cx="10515600" cy="116615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Euclid Circular B"/>
              </a:rPr>
              <a:t>A chatbot is artificial intelligence (AI) software that can imitate a natural language discussion (or chat) with a user via messaging apps, websites or mobile apps.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E82FC6-1C1F-467D-8736-BD66BC6B7A73}"/>
              </a:ext>
            </a:extLst>
          </p:cNvPr>
          <p:cNvSpPr txBox="1">
            <a:spLocks/>
          </p:cNvSpPr>
          <p:nvPr/>
        </p:nvSpPr>
        <p:spPr>
          <a:xfrm>
            <a:off x="838200" y="3319353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Chatbots?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A4920-AE9C-48C5-B869-AF65CE11CA18}"/>
              </a:ext>
            </a:extLst>
          </p:cNvPr>
          <p:cNvSpPr txBox="1">
            <a:spLocks/>
          </p:cNvSpPr>
          <p:nvPr/>
        </p:nvSpPr>
        <p:spPr>
          <a:xfrm>
            <a:off x="838200" y="4159555"/>
            <a:ext cx="10515600" cy="1935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B2B2B"/>
                </a:solidFill>
                <a:latin typeface="Avenir"/>
              </a:rPr>
              <a:t>For faster and transparent order processing</a:t>
            </a:r>
          </a:p>
          <a:p>
            <a:r>
              <a:rPr lang="en-US" dirty="0">
                <a:solidFill>
                  <a:srgbClr val="2B2B2B"/>
                </a:solidFill>
                <a:latin typeface="Avenir"/>
              </a:rPr>
              <a:t>To know order patterns and </a:t>
            </a:r>
            <a:r>
              <a:rPr lang="en-US" i="0" dirty="0">
                <a:solidFill>
                  <a:srgbClr val="2B2B2B"/>
                </a:solidFill>
                <a:effectLst/>
                <a:latin typeface="Avenir"/>
              </a:rPr>
              <a:t>to keep track of loyal customers</a:t>
            </a:r>
          </a:p>
          <a:p>
            <a:r>
              <a:rPr lang="en-US" dirty="0">
                <a:solidFill>
                  <a:srgbClr val="2B2B2B"/>
                </a:solidFill>
                <a:latin typeface="Avenir"/>
              </a:rPr>
              <a:t>To assess customer feedback.</a:t>
            </a:r>
          </a:p>
          <a:p>
            <a:r>
              <a:rPr lang="en-US" dirty="0">
                <a:solidFill>
                  <a:srgbClr val="2B2B2B"/>
                </a:solidFill>
                <a:latin typeface="Avenir"/>
              </a:rPr>
              <a:t>Foodtech chatbots are more interactive, easy to use, scale ,and can be easily automated.</a:t>
            </a:r>
          </a:p>
          <a:p>
            <a:endParaRPr lang="en-US" dirty="0">
              <a:solidFill>
                <a:srgbClr val="2B2B2B"/>
              </a:solidFill>
              <a:latin typeface="Avenir"/>
            </a:endParaRPr>
          </a:p>
          <a:p>
            <a:endParaRPr lang="en-US" dirty="0">
              <a:solidFill>
                <a:srgbClr val="2B2B2B"/>
              </a:solidFill>
              <a:latin typeface="Avenir"/>
            </a:endParaRPr>
          </a:p>
          <a:p>
            <a:endParaRPr lang="en-US" dirty="0">
              <a:solidFill>
                <a:srgbClr val="2B2B2B"/>
              </a:solidFill>
              <a:latin typeface="Aveni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67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30B8-7A62-4A1C-AAEB-E254F859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23"/>
            <a:ext cx="10515600" cy="788972"/>
          </a:xfrm>
        </p:spPr>
        <p:txBody>
          <a:bodyPr/>
          <a:lstStyle/>
          <a:p>
            <a:r>
              <a:rPr lang="en-US" dirty="0"/>
              <a:t>Zomato Chat: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1857A6-C762-47EA-8FB0-0E070CCDF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1" y="1154097"/>
            <a:ext cx="3127768" cy="55604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97B8F4-A44A-49AB-AEB9-8586C5806C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49" y="1154099"/>
            <a:ext cx="3127768" cy="556047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7CB72-4916-44C3-9B1D-3EABC6F5D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04" y="1154098"/>
            <a:ext cx="3128696" cy="55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BE3-8009-4478-ADFD-417DDE63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81992"/>
            <a:ext cx="10515600" cy="856695"/>
          </a:xfrm>
        </p:spPr>
        <p:txBody>
          <a:bodyPr/>
          <a:lstStyle/>
          <a:p>
            <a:r>
              <a:rPr lang="en-US" dirty="0"/>
              <a:t>Types of Chatbots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867178-40B4-49AF-A1E2-EDDB3890D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038688"/>
            <a:ext cx="5157787" cy="5388746"/>
          </a:xfr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/>
          <a:lstStyle/>
          <a:p>
            <a:r>
              <a:rPr lang="en-US" dirty="0"/>
              <a:t>Generative based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Euclid Circular B"/>
              </a:rPr>
              <a:t>Generative chatbots use a combination of supervised learning, unsupervised learning &amp; reinforcement learning. A generative chatbot is an open-domain chatbot that creates unique language combinations rather than selecting from a list of pre-defined responses.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Euclid Circular B"/>
              </a:rPr>
              <a:t>Chatbots that use generative methods can generate new dialogue based on </a:t>
            </a:r>
            <a:r>
              <a:rPr lang="en-US" sz="1600" b="0" i="0" dirty="0">
                <a:effectLst/>
                <a:highlight>
                  <a:srgbClr val="FFFF00"/>
                </a:highlight>
                <a:latin typeface="Euclid Circular B"/>
              </a:rPr>
              <a:t>large amounts of conversational training data.</a:t>
            </a:r>
            <a:endParaRPr lang="en-IN" sz="1600" dirty="0">
              <a:highlight>
                <a:srgbClr val="FFFF00"/>
              </a:highlight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25701A-125B-4D21-B187-C9E6851B4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038687"/>
            <a:ext cx="5183188" cy="5388747"/>
          </a:xfr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/>
          <a:lstStyle/>
          <a:p>
            <a:r>
              <a:rPr lang="en-US" dirty="0"/>
              <a:t>Retrieval based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Euclid Circular B"/>
              </a:rPr>
              <a:t>Retrieval-based systems are limited to predefined responses.</a:t>
            </a: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endParaRPr lang="en-US" sz="1600" dirty="0">
              <a:latin typeface="Euclid Circular B"/>
            </a:endParaRPr>
          </a:p>
          <a:p>
            <a:pPr marL="0" indent="0">
              <a:buNone/>
            </a:pPr>
            <a:r>
              <a:rPr lang="en-US" sz="1600" dirty="0">
                <a:latin typeface="Euclid Circular B"/>
              </a:rPr>
              <a:t>In this we can use Intent Recognition method. </a:t>
            </a:r>
            <a:r>
              <a:rPr lang="en-US" sz="1600" b="0" i="0" dirty="0">
                <a:effectLst/>
                <a:highlight>
                  <a:srgbClr val="FFFF00"/>
                </a:highlight>
                <a:latin typeface="Euclid Circular B"/>
              </a:rPr>
              <a:t>Intent classification or intent recognition </a:t>
            </a:r>
            <a:r>
              <a:rPr lang="en-US" sz="1600" b="0" i="0" dirty="0">
                <a:effectLst/>
                <a:latin typeface="Euclid Circular B"/>
              </a:rPr>
              <a:t>is the task of taking a written or spoken input, and classifying it based on what the user wants to achieve</a:t>
            </a:r>
            <a:endParaRPr lang="en-IN" sz="1600" dirty="0"/>
          </a:p>
        </p:txBody>
      </p:sp>
      <p:pic>
        <p:nvPicPr>
          <p:cNvPr id="18" name="Content Placeholder 7">
            <a:extLst>
              <a:ext uri="{FF2B5EF4-FFF2-40B4-BE49-F238E27FC236}">
                <a16:creationId xmlns:a16="http://schemas.microsoft.com/office/drawing/2014/main" id="{26211FA3-600F-45E5-9AC7-35443D3C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3" y="3570667"/>
            <a:ext cx="3921331" cy="2698837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77AA1102-8F4E-43E0-A60D-321D6D3B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53" y="2487361"/>
            <a:ext cx="3433330" cy="23088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C05866-40F5-4E96-8543-84F101B7ED97}"/>
              </a:ext>
            </a:extLst>
          </p:cNvPr>
          <p:cNvSpPr txBox="1"/>
          <p:nvPr/>
        </p:nvSpPr>
        <p:spPr>
          <a:xfrm>
            <a:off x="9019712" y="6537508"/>
            <a:ext cx="264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https://www.techlearn.live/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046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BE3-8009-4478-ADFD-417DDE63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7376"/>
            <a:ext cx="10515600" cy="6402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2</a:t>
            </a:r>
            <a:r>
              <a:rPr lang="en-US" dirty="0"/>
              <a:t>: Retrieval based chatbot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E5CCB-4366-4648-8D7B-5EE2EE279A1C}"/>
              </a:ext>
            </a:extLst>
          </p:cNvPr>
          <p:cNvSpPr txBox="1"/>
          <p:nvPr/>
        </p:nvSpPr>
        <p:spPr>
          <a:xfrm>
            <a:off x="917989" y="1071696"/>
            <a:ext cx="429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can be done using </a:t>
            </a:r>
            <a:r>
              <a:rPr lang="en-US" dirty="0">
                <a:highlight>
                  <a:srgbClr val="FFFF00"/>
                </a:highlight>
              </a:rPr>
              <a:t>Intent classification</a:t>
            </a:r>
            <a:r>
              <a:rPr lang="en-US" dirty="0"/>
              <a:t>. </a:t>
            </a:r>
            <a:r>
              <a:rPr lang="en-US" b="0" i="0" dirty="0">
                <a:effectLst/>
                <a:latin typeface="Euclid Circular B"/>
              </a:rPr>
              <a:t>Intent classification or intent recognition is the task of taking a written or spoken input, and classifying it based on what the user wants to achieve. 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D875A65-374A-44FB-8D6A-21591B0E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76" y="786024"/>
            <a:ext cx="2488708" cy="1986677"/>
          </a:xfrm>
          <a:prstGeom prst="rect">
            <a:avLst/>
          </a:prstGeom>
        </p:spPr>
      </p:pic>
      <p:sp>
        <p:nvSpPr>
          <p:cNvPr id="37" name="Right Brace 36">
            <a:extLst>
              <a:ext uri="{FF2B5EF4-FFF2-40B4-BE49-F238E27FC236}">
                <a16:creationId xmlns:a16="http://schemas.microsoft.com/office/drawing/2014/main" id="{24DE0226-6EA1-44CD-9522-529A4809701B}"/>
              </a:ext>
            </a:extLst>
          </p:cNvPr>
          <p:cNvSpPr/>
          <p:nvPr/>
        </p:nvSpPr>
        <p:spPr>
          <a:xfrm>
            <a:off x="8049088" y="927430"/>
            <a:ext cx="824143" cy="1681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331049-984D-492E-B801-F9D47E79D702}"/>
              </a:ext>
            </a:extLst>
          </p:cNvPr>
          <p:cNvGrpSpPr/>
          <p:nvPr/>
        </p:nvGrpSpPr>
        <p:grpSpPr>
          <a:xfrm>
            <a:off x="5422776" y="757623"/>
            <a:ext cx="5141651" cy="1986677"/>
            <a:chOff x="5422776" y="757623"/>
            <a:chExt cx="5141651" cy="19866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EA4B4E-F7A5-4C9F-96ED-87691116633D}"/>
                </a:ext>
              </a:extLst>
            </p:cNvPr>
            <p:cNvSpPr txBox="1"/>
            <p:nvPr/>
          </p:nvSpPr>
          <p:spPr>
            <a:xfrm>
              <a:off x="9083336" y="1306749"/>
              <a:ext cx="1481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They all want to check their order status</a:t>
              </a:r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BB08210-9634-47C4-BBF2-DF6DA5FCD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2776" y="757623"/>
              <a:ext cx="2488708" cy="1986677"/>
            </a:xfrm>
            <a:prstGeom prst="rect">
              <a:avLst/>
            </a:prstGeom>
          </p:spPr>
        </p:pic>
      </p:grpSp>
      <p:sp>
        <p:nvSpPr>
          <p:cNvPr id="55" name="Right Brace 54">
            <a:extLst>
              <a:ext uri="{FF2B5EF4-FFF2-40B4-BE49-F238E27FC236}">
                <a16:creationId xmlns:a16="http://schemas.microsoft.com/office/drawing/2014/main" id="{652C3838-DCDC-4185-B12B-CF43A2AF262A}"/>
              </a:ext>
            </a:extLst>
          </p:cNvPr>
          <p:cNvSpPr/>
          <p:nvPr/>
        </p:nvSpPr>
        <p:spPr>
          <a:xfrm>
            <a:off x="8049088" y="927854"/>
            <a:ext cx="824143" cy="1681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A15382-FB30-413E-8EA4-8FD94B64C0C4}"/>
              </a:ext>
            </a:extLst>
          </p:cNvPr>
          <p:cNvGrpSpPr/>
          <p:nvPr/>
        </p:nvGrpSpPr>
        <p:grpSpPr>
          <a:xfrm>
            <a:off x="5422776" y="758047"/>
            <a:ext cx="5141651" cy="1986677"/>
            <a:chOff x="5422776" y="757623"/>
            <a:chExt cx="5141651" cy="19866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9C4FAB-D7A5-4CEE-8AE1-1479F76F5B45}"/>
                </a:ext>
              </a:extLst>
            </p:cNvPr>
            <p:cNvSpPr txBox="1"/>
            <p:nvPr/>
          </p:nvSpPr>
          <p:spPr>
            <a:xfrm>
              <a:off x="9083336" y="1306749"/>
              <a:ext cx="1481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They all want to check their order status</a:t>
              </a:r>
              <a:endParaRPr lang="en-IN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0C40E0-6687-41FA-867C-D0A5EB9EC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2776" y="757623"/>
              <a:ext cx="2488708" cy="198667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031BC8-51F6-4268-A6D6-00CC5F4000D4}"/>
              </a:ext>
            </a:extLst>
          </p:cNvPr>
          <p:cNvGrpSpPr/>
          <p:nvPr/>
        </p:nvGrpSpPr>
        <p:grpSpPr>
          <a:xfrm>
            <a:off x="917989" y="3142456"/>
            <a:ext cx="10631860" cy="3526038"/>
            <a:chOff x="917989" y="3142456"/>
            <a:chExt cx="10631860" cy="35260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EBD673-DF1B-4798-80AC-F4C00E7EB536}"/>
                </a:ext>
              </a:extLst>
            </p:cNvPr>
            <p:cNvSpPr txBox="1"/>
            <p:nvPr/>
          </p:nvSpPr>
          <p:spPr>
            <a:xfrm>
              <a:off x="4101483" y="3142456"/>
              <a:ext cx="353923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Chatbot using Intent classification</a:t>
              </a:r>
              <a:endParaRPr lang="en-IN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5C0D24-17DB-4623-801A-9CC3A8EBA258}"/>
                </a:ext>
              </a:extLst>
            </p:cNvPr>
            <p:cNvSpPr txBox="1"/>
            <p:nvPr/>
          </p:nvSpPr>
          <p:spPr>
            <a:xfrm>
              <a:off x="1225019" y="3530282"/>
              <a:ext cx="1882057" cy="233910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Intent.json</a:t>
              </a:r>
            </a:p>
            <a:p>
              <a:pPr algn="ctr"/>
              <a:endParaRPr lang="en-US" dirty="0"/>
            </a:p>
            <a:p>
              <a:r>
                <a:rPr lang="en-US" sz="1000" b="0" i="0" dirty="0">
                  <a:solidFill>
                    <a:srgbClr val="292929"/>
                  </a:solidFill>
                  <a:effectLst/>
                  <a:latin typeface="Menlo"/>
                </a:rPr>
                <a:t>{"intents": [</a:t>
              </a:r>
              <a:br>
                <a:rPr lang="en-US" sz="1000" dirty="0"/>
              </a:br>
              <a:r>
                <a:rPr lang="en-US" sz="1000" b="0" i="0" dirty="0">
                  <a:solidFill>
                    <a:srgbClr val="292929"/>
                  </a:solidFill>
                  <a:effectLst/>
                  <a:latin typeface="Menlo"/>
                </a:rPr>
                <a:t>{"tag": "greeting",</a:t>
              </a:r>
            </a:p>
            <a:p>
              <a:br>
                <a:rPr lang="en-US" sz="1000" dirty="0"/>
              </a:br>
              <a:r>
                <a:rPr lang="en-US" sz="1000" b="0" i="0" dirty="0">
                  <a:solidFill>
                    <a:srgbClr val="292929"/>
                  </a:solidFill>
                  <a:effectLst/>
                  <a:latin typeface="Menlo"/>
                </a:rPr>
                <a:t>"patterns": ["Hi", "Good morning!“],</a:t>
              </a:r>
            </a:p>
            <a:p>
              <a:br>
                <a:rPr lang="en-US" sz="1000" dirty="0"/>
              </a:br>
              <a:r>
                <a:rPr lang="en-US" sz="1000" b="0" i="0" dirty="0">
                  <a:solidFill>
                    <a:srgbClr val="292929"/>
                  </a:solidFill>
                  <a:effectLst/>
                  <a:latin typeface="Menlo"/>
                </a:rPr>
                <a:t>"responses": ["Hello I'm Restrobot! How can I help you?", "Hi! I'm Restrobot. How may I assist you today?"]</a:t>
              </a:r>
              <a:br>
                <a:rPr lang="en-US" sz="1000" dirty="0"/>
              </a:br>
              <a:r>
                <a:rPr lang="en-US" sz="1000" b="0" i="0" dirty="0">
                  <a:solidFill>
                    <a:srgbClr val="292929"/>
                  </a:solidFill>
                  <a:effectLst/>
                  <a:latin typeface="Menlo"/>
                </a:rPr>
                <a:t>}</a:t>
              </a:r>
              <a:endParaRPr lang="en-IN" sz="1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AAA3A6-CD01-4430-B630-2CF052ED24D7}"/>
                </a:ext>
              </a:extLst>
            </p:cNvPr>
            <p:cNvCxnSpPr>
              <a:cxnSpLocks/>
            </p:cNvCxnSpPr>
            <p:nvPr/>
          </p:nvCxnSpPr>
          <p:spPr>
            <a:xfrm>
              <a:off x="3115954" y="4406367"/>
              <a:ext cx="497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5153CD-D27F-459A-97EE-E24AD6DBCBCB}"/>
                </a:ext>
              </a:extLst>
            </p:cNvPr>
            <p:cNvSpPr txBox="1"/>
            <p:nvPr/>
          </p:nvSpPr>
          <p:spPr>
            <a:xfrm>
              <a:off x="3613100" y="4033243"/>
              <a:ext cx="1802167" cy="7078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Pre-processing</a:t>
              </a:r>
            </a:p>
            <a:p>
              <a:pPr algn="ctr"/>
              <a:r>
                <a:rPr lang="en-US" sz="1100" dirty="0"/>
                <a:t>(normalization, stop words, lowercase, lemmatization)</a:t>
              </a:r>
              <a:endParaRPr lang="en-IN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A3A34E-C4DB-4EA3-A4A2-8C32EF4B2442}"/>
                </a:ext>
              </a:extLst>
            </p:cNvPr>
            <p:cNvSpPr txBox="1"/>
            <p:nvPr/>
          </p:nvSpPr>
          <p:spPr>
            <a:xfrm>
              <a:off x="5939052" y="4221701"/>
              <a:ext cx="154471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Vectorization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5A091-0487-4D5B-B4AB-EB79B3CC728A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25" y="4406367"/>
              <a:ext cx="497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82F024-223F-4473-B827-00E6568A2581}"/>
                </a:ext>
              </a:extLst>
            </p:cNvPr>
            <p:cNvSpPr txBox="1"/>
            <p:nvPr/>
          </p:nvSpPr>
          <p:spPr>
            <a:xfrm>
              <a:off x="8087447" y="3944702"/>
              <a:ext cx="2121763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Classification model to get the intent of customer’s message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B03DF9-E64B-4028-A1E0-C73BFF43781F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7483766" y="4406367"/>
              <a:ext cx="60368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29A9881B-0F03-404F-948D-B213A2865FCC}"/>
                </a:ext>
              </a:extLst>
            </p:cNvPr>
            <p:cNvSpPr/>
            <p:nvPr/>
          </p:nvSpPr>
          <p:spPr>
            <a:xfrm>
              <a:off x="6267528" y="5241124"/>
              <a:ext cx="911441" cy="1145219"/>
            </a:xfrm>
            <a:prstGeom prst="can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4174EE-85D7-472C-BB86-B2E0746AC1CA}"/>
                </a:ext>
              </a:extLst>
            </p:cNvPr>
            <p:cNvSpPr txBox="1"/>
            <p:nvPr/>
          </p:nvSpPr>
          <p:spPr>
            <a:xfrm>
              <a:off x="6264569" y="5655228"/>
              <a:ext cx="9114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Restaurant database</a:t>
              </a:r>
              <a:endParaRPr lang="en-IN" sz="1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EC8D90-40BA-4A2A-8C4D-EFCCC7C59301}"/>
                </a:ext>
              </a:extLst>
            </p:cNvPr>
            <p:cNvCxnSpPr>
              <a:cxnSpLocks/>
            </p:cNvCxnSpPr>
            <p:nvPr/>
          </p:nvCxnSpPr>
          <p:spPr>
            <a:xfrm>
              <a:off x="9228230" y="4848899"/>
              <a:ext cx="0" cy="556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831A6-C113-4ECB-9EAF-E2A7CB7B26FC}"/>
                </a:ext>
              </a:extLst>
            </p:cNvPr>
            <p:cNvSpPr txBox="1"/>
            <p:nvPr/>
          </p:nvSpPr>
          <p:spPr>
            <a:xfrm>
              <a:off x="8266483" y="5412862"/>
              <a:ext cx="2022629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Generate the response based on intent and question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07C2762-3413-4ED1-8C4D-71374B360E0F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173049" y="5874527"/>
              <a:ext cx="109343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2EBE0C-FDA9-4EA0-8C81-39AD9F1E0B09}"/>
                </a:ext>
              </a:extLst>
            </p:cNvPr>
            <p:cNvSpPr/>
            <p:nvPr/>
          </p:nvSpPr>
          <p:spPr>
            <a:xfrm>
              <a:off x="917989" y="3293426"/>
              <a:ext cx="10631860" cy="337506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BB7541-9F85-4022-9F5A-E727BBA9E488}"/>
                </a:ext>
              </a:extLst>
            </p:cNvPr>
            <p:cNvSpPr txBox="1"/>
            <p:nvPr/>
          </p:nvSpPr>
          <p:spPr>
            <a:xfrm>
              <a:off x="4130966" y="3142456"/>
              <a:ext cx="353923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Chatbot using Intent classification</a:t>
              </a:r>
              <a:endParaRPr lang="en-IN" b="1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4780DBE-857F-4D40-88AA-76CB77B9D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8088" y="4387186"/>
              <a:ext cx="275315" cy="4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E8DA9D-1CE0-4D73-8EC7-259CC19A896F}"/>
                </a:ext>
              </a:extLst>
            </p:cNvPr>
            <p:cNvSpPr txBox="1"/>
            <p:nvPr/>
          </p:nvSpPr>
          <p:spPr>
            <a:xfrm>
              <a:off x="10493403" y="4129368"/>
              <a:ext cx="882214" cy="46166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Sentiment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5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BE3-8009-4478-ADFD-417DDE63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7376"/>
            <a:ext cx="10515600" cy="6402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1</a:t>
            </a:r>
            <a:r>
              <a:rPr lang="en-US" dirty="0"/>
              <a:t>: Generative method based chatbot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E5CCB-4366-4648-8D7B-5EE2EE279A1C}"/>
              </a:ext>
            </a:extLst>
          </p:cNvPr>
          <p:cNvSpPr txBox="1"/>
          <p:nvPr/>
        </p:nvSpPr>
        <p:spPr>
          <a:xfrm>
            <a:off x="878888" y="840876"/>
            <a:ext cx="1043422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we have seen, </a:t>
            </a:r>
            <a:r>
              <a:rPr lang="en-US" sz="1800" b="0" i="0" dirty="0">
                <a:effectLst/>
                <a:latin typeface="Euclid Circular B"/>
              </a:rPr>
              <a:t>Chatbots that use generative methods can generate new dialogue based on large amounts of conversational training data. Here, we can use 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Euclid Circular B"/>
              </a:rPr>
              <a:t>Sequence to sequence learning</a:t>
            </a:r>
            <a:r>
              <a:rPr lang="en-US" sz="1800" b="0" i="0" dirty="0">
                <a:effectLst/>
                <a:latin typeface="Euclid Circular B"/>
              </a:rPr>
              <a:t>.</a:t>
            </a:r>
          </a:p>
          <a:p>
            <a:pPr algn="just"/>
            <a:endParaRPr lang="en-US" dirty="0">
              <a:latin typeface="Euclid Circular B"/>
            </a:endParaRPr>
          </a:p>
          <a:p>
            <a:pPr algn="just"/>
            <a:r>
              <a:rPr lang="en-US" sz="3600" dirty="0">
                <a:latin typeface="Euclid Circular B"/>
              </a:rPr>
              <a:t>Sequence to Sequence Learning: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Euclid Circular B"/>
              </a:rPr>
              <a:t>The Sequence to Sequence model (seq2seq) consists of two RNNs - an encoder and a decoder.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highlight>
                  <a:srgbClr val="00FF00"/>
                </a:highlight>
                <a:latin typeface="Euclid Circular B"/>
              </a:rPr>
              <a:t>The Encoder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Euclid Circular B"/>
              </a:rPr>
              <a:t>reads the input sequence, word by word and 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Euclid Circular B"/>
              </a:rPr>
              <a:t>emits a context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Euclid Circular B"/>
              </a:rPr>
              <a:t>(a function of final hidden state of encoder), which would ideally capture the essence (semantic summary) of the input sequence.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Euclid Circular B"/>
              </a:rPr>
              <a:t>Based on this context, </a:t>
            </a:r>
            <a:r>
              <a:rPr lang="en-US" sz="1600" b="0" i="0" dirty="0">
                <a:solidFill>
                  <a:srgbClr val="404040"/>
                </a:solidFill>
                <a:effectLst/>
                <a:highlight>
                  <a:srgbClr val="00FF00"/>
                </a:highlight>
                <a:latin typeface="Euclid Circular B"/>
              </a:rPr>
              <a:t>the Decoder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Euclid Circular B"/>
              </a:rPr>
              <a:t>generates the output sequence, one word at a time while looking at the context and the previous word during each timestep.</a:t>
            </a:r>
            <a:endParaRPr lang="en-US" sz="1600" dirty="0">
              <a:latin typeface="Euclid Circular B"/>
            </a:endParaRPr>
          </a:p>
          <a:p>
            <a:pPr algn="just"/>
            <a:endParaRPr lang="en-IN" sz="1800" dirty="0"/>
          </a:p>
          <a:p>
            <a:pPr algn="just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8E307E-B5F0-4891-B7B2-070BB966A80D}"/>
              </a:ext>
            </a:extLst>
          </p:cNvPr>
          <p:cNvGrpSpPr/>
          <p:nvPr/>
        </p:nvGrpSpPr>
        <p:grpSpPr>
          <a:xfrm>
            <a:off x="1536699" y="3624435"/>
            <a:ext cx="9115425" cy="2962275"/>
            <a:chOff x="1536699" y="3624435"/>
            <a:chExt cx="9115425" cy="2962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ECD2ED-CFC7-4446-9112-3FED6D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699" y="3624435"/>
              <a:ext cx="9115425" cy="29622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D31312-2F57-4DCC-9E6E-F003421C2F1B}"/>
                </a:ext>
              </a:extLst>
            </p:cNvPr>
            <p:cNvSpPr txBox="1"/>
            <p:nvPr/>
          </p:nvSpPr>
          <p:spPr>
            <a:xfrm>
              <a:off x="2858610" y="6107837"/>
              <a:ext cx="20063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Incoming message</a:t>
              </a:r>
              <a:endParaRPr lang="en-IN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E44057B-5608-4F4C-B38A-CCC78DA266E0}"/>
              </a:ext>
            </a:extLst>
          </p:cNvPr>
          <p:cNvSpPr txBox="1"/>
          <p:nvPr/>
        </p:nvSpPr>
        <p:spPr>
          <a:xfrm>
            <a:off x="9333390" y="6406282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parctical seq2seq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45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C1D4-604B-4679-8CFB-D25C7E8F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E395-ADA9-45C3-95E0-66EE7C18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Json file with intents :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r>
              <a:rPr lang="en-US" dirty="0"/>
              <a:t>Cornell movie dataset for Seq2Seq model : </a:t>
            </a:r>
            <a:r>
              <a:rPr lang="en-US" dirty="0">
                <a:hlinkClick r:id="rId3"/>
              </a:rPr>
              <a:t>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AD33EAF-1A8C-44EA-95FE-946B7192CF3A}"/>
              </a:ext>
            </a:extLst>
          </p:cNvPr>
          <p:cNvGrpSpPr/>
          <p:nvPr/>
        </p:nvGrpSpPr>
        <p:grpSpPr>
          <a:xfrm>
            <a:off x="3940206" y="1205422"/>
            <a:ext cx="4617870" cy="4850672"/>
            <a:chOff x="4171024" y="814805"/>
            <a:chExt cx="4617870" cy="48506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4CFB0-9671-4ABC-A994-98ED616E4846}"/>
                </a:ext>
              </a:extLst>
            </p:cNvPr>
            <p:cNvSpPr txBox="1"/>
            <p:nvPr/>
          </p:nvSpPr>
          <p:spPr>
            <a:xfrm>
              <a:off x="4171024" y="5019146"/>
              <a:ext cx="20684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Generate response from intent.json</a:t>
              </a:r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2B9421-DBD9-45B4-9BF9-3908A4E35E84}"/>
                </a:ext>
              </a:extLst>
            </p:cNvPr>
            <p:cNvSpPr txBox="1"/>
            <p:nvPr/>
          </p:nvSpPr>
          <p:spPr>
            <a:xfrm>
              <a:off x="4171024" y="814805"/>
              <a:ext cx="20684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Query/message from customer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96CE31-6665-4C52-B3B9-9BFCC9E3BB5C}"/>
                </a:ext>
              </a:extLst>
            </p:cNvPr>
            <p:cNvSpPr txBox="1"/>
            <p:nvPr/>
          </p:nvSpPr>
          <p:spPr>
            <a:xfrm>
              <a:off x="4171025" y="1626416"/>
              <a:ext cx="20684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Preprocessing and Vectorization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D8FA7D-4B0C-4390-B229-1D94DD1D9D8E}"/>
                </a:ext>
              </a:extLst>
            </p:cNvPr>
            <p:cNvSpPr txBox="1"/>
            <p:nvPr/>
          </p:nvSpPr>
          <p:spPr>
            <a:xfrm>
              <a:off x="4171025" y="2472289"/>
              <a:ext cx="2068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Intent classification </a:t>
              </a:r>
              <a:endParaRPr lang="en-IN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BA156B0F-8BC2-40DB-8154-852E3AB75EB3}"/>
                </a:ext>
              </a:extLst>
            </p:cNvPr>
            <p:cNvSpPr/>
            <p:nvPr/>
          </p:nvSpPr>
          <p:spPr>
            <a:xfrm>
              <a:off x="4428476" y="3076525"/>
              <a:ext cx="1553592" cy="146481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92F8D6-64E0-44B6-9672-AED5FB780EE1}"/>
                </a:ext>
              </a:extLst>
            </p:cNvPr>
            <p:cNvSpPr txBox="1"/>
            <p:nvPr/>
          </p:nvSpPr>
          <p:spPr>
            <a:xfrm>
              <a:off x="4745114" y="3439601"/>
              <a:ext cx="10209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If intent present In the dataset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4338E8-FB9A-44BA-BB8B-4A3F5BC9BC17}"/>
                </a:ext>
              </a:extLst>
            </p:cNvPr>
            <p:cNvSpPr txBox="1"/>
            <p:nvPr/>
          </p:nvSpPr>
          <p:spPr>
            <a:xfrm>
              <a:off x="6720397" y="3624267"/>
              <a:ext cx="2068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 seq2seq model</a:t>
              </a:r>
              <a:endParaRPr lang="en-IN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B5742F-2D83-49DD-9263-3C893B5D3E6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205273" y="1461136"/>
              <a:ext cx="1" cy="16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C55DDC0-6282-48E2-A86D-8C33C183321A}"/>
                </a:ext>
              </a:extLst>
            </p:cNvPr>
            <p:cNvCxnSpPr/>
            <p:nvPr/>
          </p:nvCxnSpPr>
          <p:spPr>
            <a:xfrm>
              <a:off x="5205271" y="2299161"/>
              <a:ext cx="1" cy="16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365D05-7917-4788-961A-7793C69340D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205272" y="2841621"/>
              <a:ext cx="2" cy="24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917487C-70C8-4631-A8FB-0E4E264B32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5271" y="4541341"/>
              <a:ext cx="0" cy="47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3E3473-D852-4FCA-B1E0-E5528AB385EC}"/>
                </a:ext>
              </a:extLst>
            </p:cNvPr>
            <p:cNvCxnSpPr>
              <a:cxnSpLocks/>
            </p:cNvCxnSpPr>
            <p:nvPr/>
          </p:nvCxnSpPr>
          <p:spPr>
            <a:xfrm>
              <a:off x="5982068" y="3808933"/>
              <a:ext cx="738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63BB9B-E08C-4219-9E20-B599ED6A0C2D}"/>
                </a:ext>
              </a:extLst>
            </p:cNvPr>
            <p:cNvSpPr txBox="1"/>
            <p:nvPr/>
          </p:nvSpPr>
          <p:spPr>
            <a:xfrm>
              <a:off x="6082684" y="3492017"/>
              <a:ext cx="560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42B0E-2743-46A0-AE67-A8EC9D82C5EC}"/>
                </a:ext>
              </a:extLst>
            </p:cNvPr>
            <p:cNvSpPr txBox="1"/>
            <p:nvPr/>
          </p:nvSpPr>
          <p:spPr>
            <a:xfrm>
              <a:off x="5313283" y="4588877"/>
              <a:ext cx="560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  <a:endParaRPr lang="en-IN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68F58FF-61D2-46D8-B7FE-64AA80EEDE4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combination of both Method 1 and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97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542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</vt:lpstr>
      <vt:lpstr>Calibri</vt:lpstr>
      <vt:lpstr>Calibri Light</vt:lpstr>
      <vt:lpstr>Euclid Circular B</vt:lpstr>
      <vt:lpstr>Menlo</vt:lpstr>
      <vt:lpstr>Office Theme</vt:lpstr>
      <vt:lpstr>Food Delivery Chatbot</vt:lpstr>
      <vt:lpstr>Chatbots</vt:lpstr>
      <vt:lpstr>Zomato Chat:</vt:lpstr>
      <vt:lpstr>Types of Chatbots</vt:lpstr>
      <vt:lpstr>Method 2: Retrieval based chatbot</vt:lpstr>
      <vt:lpstr>Method 1: Generative method based chatbot</vt:lpstr>
      <vt:lpstr>Datasets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Chatbot</dc:title>
  <dc:creator>pradnya patil</dc:creator>
  <cp:lastModifiedBy>pradnya patil</cp:lastModifiedBy>
  <cp:revision>9</cp:revision>
  <dcterms:created xsi:type="dcterms:W3CDTF">2022-01-27T08:17:46Z</dcterms:created>
  <dcterms:modified xsi:type="dcterms:W3CDTF">2022-01-29T07:27:00Z</dcterms:modified>
</cp:coreProperties>
</file>