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4660"/>
  </p:normalViewPr>
  <p:slideViewPr>
    <p:cSldViewPr snapToGrid="0">
      <p:cViewPr varScale="1">
        <p:scale>
          <a:sx n="86" d="100"/>
          <a:sy n="86" d="100"/>
        </p:scale>
        <p:origin x="33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463A7-2441-4FB1-9219-CAAC3DD20B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6F3FB9-25FD-4ACA-9E3C-55F8756C5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586369E-6283-40BF-A8C5-3B966E6A69AA}"/>
              </a:ext>
            </a:extLst>
          </p:cNvPr>
          <p:cNvSpPr>
            <a:spLocks noGrp="1"/>
          </p:cNvSpPr>
          <p:nvPr>
            <p:ph type="dt" sz="half" idx="10"/>
          </p:nvPr>
        </p:nvSpPr>
        <p:spPr/>
        <p:txBody>
          <a:bodyPr/>
          <a:lstStyle/>
          <a:p>
            <a:fld id="{D9EF0707-5472-4E8F-B7E1-AD5D9A5AA4DF}" type="datetimeFigureOut">
              <a:rPr lang="en-IN" smtClean="0"/>
              <a:t>31-01-2022</a:t>
            </a:fld>
            <a:endParaRPr lang="en-IN" dirty="0"/>
          </a:p>
        </p:txBody>
      </p:sp>
      <p:sp>
        <p:nvSpPr>
          <p:cNvPr id="5" name="Footer Placeholder 4">
            <a:extLst>
              <a:ext uri="{FF2B5EF4-FFF2-40B4-BE49-F238E27FC236}">
                <a16:creationId xmlns:a16="http://schemas.microsoft.com/office/drawing/2014/main" id="{7C68EC22-9CA5-496C-BD0E-329139FA80D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0E4DF3D-18D0-48BB-BAE8-7C6F37C86321}"/>
              </a:ext>
            </a:extLst>
          </p:cNvPr>
          <p:cNvSpPr>
            <a:spLocks noGrp="1"/>
          </p:cNvSpPr>
          <p:nvPr>
            <p:ph type="sldNum" sz="quarter" idx="12"/>
          </p:nvPr>
        </p:nvSpPr>
        <p:spPr/>
        <p:txBody>
          <a:bodyPr/>
          <a:lstStyle/>
          <a:p>
            <a:fld id="{1CB3C6DF-AFE5-49AE-98D7-EBE4A4F58A37}" type="slidenum">
              <a:rPr lang="en-IN" smtClean="0"/>
              <a:t>‹#›</a:t>
            </a:fld>
            <a:endParaRPr lang="en-IN" dirty="0"/>
          </a:p>
        </p:txBody>
      </p:sp>
    </p:spTree>
    <p:extLst>
      <p:ext uri="{BB962C8B-B14F-4D97-AF65-F5344CB8AC3E}">
        <p14:creationId xmlns:p14="http://schemas.microsoft.com/office/powerpoint/2010/main" val="338873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B4533-83DB-411D-BC3C-68D7649EE0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E499D5-0D50-4B89-BF5B-1FFECDE4EB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45B951-C4BA-4566-A35E-F71D3E9D99C5}"/>
              </a:ext>
            </a:extLst>
          </p:cNvPr>
          <p:cNvSpPr>
            <a:spLocks noGrp="1"/>
          </p:cNvSpPr>
          <p:nvPr>
            <p:ph type="dt" sz="half" idx="10"/>
          </p:nvPr>
        </p:nvSpPr>
        <p:spPr/>
        <p:txBody>
          <a:bodyPr/>
          <a:lstStyle/>
          <a:p>
            <a:fld id="{D9EF0707-5472-4E8F-B7E1-AD5D9A5AA4DF}" type="datetimeFigureOut">
              <a:rPr lang="en-IN" smtClean="0"/>
              <a:t>31-01-2022</a:t>
            </a:fld>
            <a:endParaRPr lang="en-IN" dirty="0"/>
          </a:p>
        </p:txBody>
      </p:sp>
      <p:sp>
        <p:nvSpPr>
          <p:cNvPr id="5" name="Footer Placeholder 4">
            <a:extLst>
              <a:ext uri="{FF2B5EF4-FFF2-40B4-BE49-F238E27FC236}">
                <a16:creationId xmlns:a16="http://schemas.microsoft.com/office/drawing/2014/main" id="{692AD9F0-AEF9-4BDA-A56B-12008F40DCE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AA6506A-D420-4F47-902D-341241BA6785}"/>
              </a:ext>
            </a:extLst>
          </p:cNvPr>
          <p:cNvSpPr>
            <a:spLocks noGrp="1"/>
          </p:cNvSpPr>
          <p:nvPr>
            <p:ph type="sldNum" sz="quarter" idx="12"/>
          </p:nvPr>
        </p:nvSpPr>
        <p:spPr/>
        <p:txBody>
          <a:bodyPr/>
          <a:lstStyle/>
          <a:p>
            <a:fld id="{1CB3C6DF-AFE5-49AE-98D7-EBE4A4F58A37}" type="slidenum">
              <a:rPr lang="en-IN" smtClean="0"/>
              <a:t>‹#›</a:t>
            </a:fld>
            <a:endParaRPr lang="en-IN" dirty="0"/>
          </a:p>
        </p:txBody>
      </p:sp>
    </p:spTree>
    <p:extLst>
      <p:ext uri="{BB962C8B-B14F-4D97-AF65-F5344CB8AC3E}">
        <p14:creationId xmlns:p14="http://schemas.microsoft.com/office/powerpoint/2010/main" val="817186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578CB1-290B-4545-8CB9-DCFA8E2A6F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95CDA0-7607-482A-8AA9-B356495B6F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299C70-1DC4-41B1-AA49-18EEB7927F73}"/>
              </a:ext>
            </a:extLst>
          </p:cNvPr>
          <p:cNvSpPr>
            <a:spLocks noGrp="1"/>
          </p:cNvSpPr>
          <p:nvPr>
            <p:ph type="dt" sz="half" idx="10"/>
          </p:nvPr>
        </p:nvSpPr>
        <p:spPr/>
        <p:txBody>
          <a:bodyPr/>
          <a:lstStyle/>
          <a:p>
            <a:fld id="{D9EF0707-5472-4E8F-B7E1-AD5D9A5AA4DF}" type="datetimeFigureOut">
              <a:rPr lang="en-IN" smtClean="0"/>
              <a:t>31-01-2022</a:t>
            </a:fld>
            <a:endParaRPr lang="en-IN" dirty="0"/>
          </a:p>
        </p:txBody>
      </p:sp>
      <p:sp>
        <p:nvSpPr>
          <p:cNvPr id="5" name="Footer Placeholder 4">
            <a:extLst>
              <a:ext uri="{FF2B5EF4-FFF2-40B4-BE49-F238E27FC236}">
                <a16:creationId xmlns:a16="http://schemas.microsoft.com/office/drawing/2014/main" id="{EBBA8B43-5A21-4940-8165-91B7442C0FD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B7109CE-31DA-4115-ACF8-2A62207C5EE0}"/>
              </a:ext>
            </a:extLst>
          </p:cNvPr>
          <p:cNvSpPr>
            <a:spLocks noGrp="1"/>
          </p:cNvSpPr>
          <p:nvPr>
            <p:ph type="sldNum" sz="quarter" idx="12"/>
          </p:nvPr>
        </p:nvSpPr>
        <p:spPr/>
        <p:txBody>
          <a:bodyPr/>
          <a:lstStyle/>
          <a:p>
            <a:fld id="{1CB3C6DF-AFE5-49AE-98D7-EBE4A4F58A37}" type="slidenum">
              <a:rPr lang="en-IN" smtClean="0"/>
              <a:t>‹#›</a:t>
            </a:fld>
            <a:endParaRPr lang="en-IN" dirty="0"/>
          </a:p>
        </p:txBody>
      </p:sp>
    </p:spTree>
    <p:extLst>
      <p:ext uri="{BB962C8B-B14F-4D97-AF65-F5344CB8AC3E}">
        <p14:creationId xmlns:p14="http://schemas.microsoft.com/office/powerpoint/2010/main" val="2379109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E316-86BD-4086-8F8E-91E503F1E5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F41899-5DA9-427C-B0F7-C38077BF8C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522F87-BD2A-4843-8430-F4BA8908B0B8}"/>
              </a:ext>
            </a:extLst>
          </p:cNvPr>
          <p:cNvSpPr>
            <a:spLocks noGrp="1"/>
          </p:cNvSpPr>
          <p:nvPr>
            <p:ph type="dt" sz="half" idx="10"/>
          </p:nvPr>
        </p:nvSpPr>
        <p:spPr/>
        <p:txBody>
          <a:bodyPr/>
          <a:lstStyle/>
          <a:p>
            <a:fld id="{D9EF0707-5472-4E8F-B7E1-AD5D9A5AA4DF}" type="datetimeFigureOut">
              <a:rPr lang="en-IN" smtClean="0"/>
              <a:t>31-01-2022</a:t>
            </a:fld>
            <a:endParaRPr lang="en-IN" dirty="0"/>
          </a:p>
        </p:txBody>
      </p:sp>
      <p:sp>
        <p:nvSpPr>
          <p:cNvPr id="5" name="Footer Placeholder 4">
            <a:extLst>
              <a:ext uri="{FF2B5EF4-FFF2-40B4-BE49-F238E27FC236}">
                <a16:creationId xmlns:a16="http://schemas.microsoft.com/office/drawing/2014/main" id="{2548812D-5BEA-4F91-8E58-77A2E40706F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5CB3BAD-C9B1-40FF-88DE-DE4029549199}"/>
              </a:ext>
            </a:extLst>
          </p:cNvPr>
          <p:cNvSpPr>
            <a:spLocks noGrp="1"/>
          </p:cNvSpPr>
          <p:nvPr>
            <p:ph type="sldNum" sz="quarter" idx="12"/>
          </p:nvPr>
        </p:nvSpPr>
        <p:spPr/>
        <p:txBody>
          <a:bodyPr/>
          <a:lstStyle/>
          <a:p>
            <a:fld id="{1CB3C6DF-AFE5-49AE-98D7-EBE4A4F58A37}" type="slidenum">
              <a:rPr lang="en-IN" smtClean="0"/>
              <a:t>‹#›</a:t>
            </a:fld>
            <a:endParaRPr lang="en-IN" dirty="0"/>
          </a:p>
        </p:txBody>
      </p:sp>
    </p:spTree>
    <p:extLst>
      <p:ext uri="{BB962C8B-B14F-4D97-AF65-F5344CB8AC3E}">
        <p14:creationId xmlns:p14="http://schemas.microsoft.com/office/powerpoint/2010/main" val="130782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2F425-E375-4325-8EAC-E3077354AD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EE98F1-F998-4BA3-B4BF-EBA928DA3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CBA137-E1EB-4719-9391-6491456903D7}"/>
              </a:ext>
            </a:extLst>
          </p:cNvPr>
          <p:cNvSpPr>
            <a:spLocks noGrp="1"/>
          </p:cNvSpPr>
          <p:nvPr>
            <p:ph type="dt" sz="half" idx="10"/>
          </p:nvPr>
        </p:nvSpPr>
        <p:spPr/>
        <p:txBody>
          <a:bodyPr/>
          <a:lstStyle/>
          <a:p>
            <a:fld id="{D9EF0707-5472-4E8F-B7E1-AD5D9A5AA4DF}" type="datetimeFigureOut">
              <a:rPr lang="en-IN" smtClean="0"/>
              <a:t>31-01-2022</a:t>
            </a:fld>
            <a:endParaRPr lang="en-IN" dirty="0"/>
          </a:p>
        </p:txBody>
      </p:sp>
      <p:sp>
        <p:nvSpPr>
          <p:cNvPr id="5" name="Footer Placeholder 4">
            <a:extLst>
              <a:ext uri="{FF2B5EF4-FFF2-40B4-BE49-F238E27FC236}">
                <a16:creationId xmlns:a16="http://schemas.microsoft.com/office/drawing/2014/main" id="{ECA1BCFC-CA6B-4E6B-B7CA-174A5E540FE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B4C1BA2-D444-4E18-896F-D542EB6E6408}"/>
              </a:ext>
            </a:extLst>
          </p:cNvPr>
          <p:cNvSpPr>
            <a:spLocks noGrp="1"/>
          </p:cNvSpPr>
          <p:nvPr>
            <p:ph type="sldNum" sz="quarter" idx="12"/>
          </p:nvPr>
        </p:nvSpPr>
        <p:spPr/>
        <p:txBody>
          <a:bodyPr/>
          <a:lstStyle/>
          <a:p>
            <a:fld id="{1CB3C6DF-AFE5-49AE-98D7-EBE4A4F58A37}" type="slidenum">
              <a:rPr lang="en-IN" smtClean="0"/>
              <a:t>‹#›</a:t>
            </a:fld>
            <a:endParaRPr lang="en-IN" dirty="0"/>
          </a:p>
        </p:txBody>
      </p:sp>
    </p:spTree>
    <p:extLst>
      <p:ext uri="{BB962C8B-B14F-4D97-AF65-F5344CB8AC3E}">
        <p14:creationId xmlns:p14="http://schemas.microsoft.com/office/powerpoint/2010/main" val="1475598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30563-09EB-49B2-A366-B0B2E528E6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65F1D5-DC00-48C3-AD17-88EF56B17E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012474-E4CA-4AE7-96B1-48036986C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5BC15A-B31B-4F6E-85D2-D1F01989D3A4}"/>
              </a:ext>
            </a:extLst>
          </p:cNvPr>
          <p:cNvSpPr>
            <a:spLocks noGrp="1"/>
          </p:cNvSpPr>
          <p:nvPr>
            <p:ph type="dt" sz="half" idx="10"/>
          </p:nvPr>
        </p:nvSpPr>
        <p:spPr/>
        <p:txBody>
          <a:bodyPr/>
          <a:lstStyle/>
          <a:p>
            <a:fld id="{D9EF0707-5472-4E8F-B7E1-AD5D9A5AA4DF}" type="datetimeFigureOut">
              <a:rPr lang="en-IN" smtClean="0"/>
              <a:t>31-01-2022</a:t>
            </a:fld>
            <a:endParaRPr lang="en-IN" dirty="0"/>
          </a:p>
        </p:txBody>
      </p:sp>
      <p:sp>
        <p:nvSpPr>
          <p:cNvPr id="6" name="Footer Placeholder 5">
            <a:extLst>
              <a:ext uri="{FF2B5EF4-FFF2-40B4-BE49-F238E27FC236}">
                <a16:creationId xmlns:a16="http://schemas.microsoft.com/office/drawing/2014/main" id="{B351044E-156D-42DB-8992-97C9460507F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321623E-80FF-4A62-AB59-0ACDDA8ADAC6}"/>
              </a:ext>
            </a:extLst>
          </p:cNvPr>
          <p:cNvSpPr>
            <a:spLocks noGrp="1"/>
          </p:cNvSpPr>
          <p:nvPr>
            <p:ph type="sldNum" sz="quarter" idx="12"/>
          </p:nvPr>
        </p:nvSpPr>
        <p:spPr/>
        <p:txBody>
          <a:bodyPr/>
          <a:lstStyle/>
          <a:p>
            <a:fld id="{1CB3C6DF-AFE5-49AE-98D7-EBE4A4F58A37}" type="slidenum">
              <a:rPr lang="en-IN" smtClean="0"/>
              <a:t>‹#›</a:t>
            </a:fld>
            <a:endParaRPr lang="en-IN" dirty="0"/>
          </a:p>
        </p:txBody>
      </p:sp>
    </p:spTree>
    <p:extLst>
      <p:ext uri="{BB962C8B-B14F-4D97-AF65-F5344CB8AC3E}">
        <p14:creationId xmlns:p14="http://schemas.microsoft.com/office/powerpoint/2010/main" val="383193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814E6-6501-46AE-8C15-35BFBF666E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25C560-9B60-4499-9869-A1B6EE6881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9CED66-E79C-4006-AE1B-3614E4D496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37DD7C-B50A-475C-ADF8-FA0B92E492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59415D-1428-4F63-B3B3-F9CF67B81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2E177E-5DD4-42A4-A953-0931A31B05CA}"/>
              </a:ext>
            </a:extLst>
          </p:cNvPr>
          <p:cNvSpPr>
            <a:spLocks noGrp="1"/>
          </p:cNvSpPr>
          <p:nvPr>
            <p:ph type="dt" sz="half" idx="10"/>
          </p:nvPr>
        </p:nvSpPr>
        <p:spPr/>
        <p:txBody>
          <a:bodyPr/>
          <a:lstStyle/>
          <a:p>
            <a:fld id="{D9EF0707-5472-4E8F-B7E1-AD5D9A5AA4DF}" type="datetimeFigureOut">
              <a:rPr lang="en-IN" smtClean="0"/>
              <a:t>31-01-2022</a:t>
            </a:fld>
            <a:endParaRPr lang="en-IN" dirty="0"/>
          </a:p>
        </p:txBody>
      </p:sp>
      <p:sp>
        <p:nvSpPr>
          <p:cNvPr id="8" name="Footer Placeholder 7">
            <a:extLst>
              <a:ext uri="{FF2B5EF4-FFF2-40B4-BE49-F238E27FC236}">
                <a16:creationId xmlns:a16="http://schemas.microsoft.com/office/drawing/2014/main" id="{885C3480-E5BC-491A-A1A7-13E6E48AFBC7}"/>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5E345C88-73E8-4060-8DD4-FC4C6CC9DF06}"/>
              </a:ext>
            </a:extLst>
          </p:cNvPr>
          <p:cNvSpPr>
            <a:spLocks noGrp="1"/>
          </p:cNvSpPr>
          <p:nvPr>
            <p:ph type="sldNum" sz="quarter" idx="12"/>
          </p:nvPr>
        </p:nvSpPr>
        <p:spPr/>
        <p:txBody>
          <a:bodyPr/>
          <a:lstStyle/>
          <a:p>
            <a:fld id="{1CB3C6DF-AFE5-49AE-98D7-EBE4A4F58A37}" type="slidenum">
              <a:rPr lang="en-IN" smtClean="0"/>
              <a:t>‹#›</a:t>
            </a:fld>
            <a:endParaRPr lang="en-IN" dirty="0"/>
          </a:p>
        </p:txBody>
      </p:sp>
    </p:spTree>
    <p:extLst>
      <p:ext uri="{BB962C8B-B14F-4D97-AF65-F5344CB8AC3E}">
        <p14:creationId xmlns:p14="http://schemas.microsoft.com/office/powerpoint/2010/main" val="2406392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B3913-F6DE-4EED-95AE-4169E9F2E8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633991-5899-455D-A07B-00AF73E2CB94}"/>
              </a:ext>
            </a:extLst>
          </p:cNvPr>
          <p:cNvSpPr>
            <a:spLocks noGrp="1"/>
          </p:cNvSpPr>
          <p:nvPr>
            <p:ph type="dt" sz="half" idx="10"/>
          </p:nvPr>
        </p:nvSpPr>
        <p:spPr/>
        <p:txBody>
          <a:bodyPr/>
          <a:lstStyle/>
          <a:p>
            <a:fld id="{D9EF0707-5472-4E8F-B7E1-AD5D9A5AA4DF}" type="datetimeFigureOut">
              <a:rPr lang="en-IN" smtClean="0"/>
              <a:t>31-01-2022</a:t>
            </a:fld>
            <a:endParaRPr lang="en-IN" dirty="0"/>
          </a:p>
        </p:txBody>
      </p:sp>
      <p:sp>
        <p:nvSpPr>
          <p:cNvPr id="4" name="Footer Placeholder 3">
            <a:extLst>
              <a:ext uri="{FF2B5EF4-FFF2-40B4-BE49-F238E27FC236}">
                <a16:creationId xmlns:a16="http://schemas.microsoft.com/office/drawing/2014/main" id="{9E4A857A-FEB8-44AF-84B6-47BACAE700B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6AAB35CD-BADA-40CD-A35B-6211D6A73DA3}"/>
              </a:ext>
            </a:extLst>
          </p:cNvPr>
          <p:cNvSpPr>
            <a:spLocks noGrp="1"/>
          </p:cNvSpPr>
          <p:nvPr>
            <p:ph type="sldNum" sz="quarter" idx="12"/>
          </p:nvPr>
        </p:nvSpPr>
        <p:spPr/>
        <p:txBody>
          <a:bodyPr/>
          <a:lstStyle/>
          <a:p>
            <a:fld id="{1CB3C6DF-AFE5-49AE-98D7-EBE4A4F58A37}" type="slidenum">
              <a:rPr lang="en-IN" smtClean="0"/>
              <a:t>‹#›</a:t>
            </a:fld>
            <a:endParaRPr lang="en-IN" dirty="0"/>
          </a:p>
        </p:txBody>
      </p:sp>
    </p:spTree>
    <p:extLst>
      <p:ext uri="{BB962C8B-B14F-4D97-AF65-F5344CB8AC3E}">
        <p14:creationId xmlns:p14="http://schemas.microsoft.com/office/powerpoint/2010/main" val="2964649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96E5E0-A6C2-49F6-8006-E90A973CC1EF}"/>
              </a:ext>
            </a:extLst>
          </p:cNvPr>
          <p:cNvSpPr>
            <a:spLocks noGrp="1"/>
          </p:cNvSpPr>
          <p:nvPr>
            <p:ph type="dt" sz="half" idx="10"/>
          </p:nvPr>
        </p:nvSpPr>
        <p:spPr/>
        <p:txBody>
          <a:bodyPr/>
          <a:lstStyle/>
          <a:p>
            <a:fld id="{D9EF0707-5472-4E8F-B7E1-AD5D9A5AA4DF}" type="datetimeFigureOut">
              <a:rPr lang="en-IN" smtClean="0"/>
              <a:t>31-01-2022</a:t>
            </a:fld>
            <a:endParaRPr lang="en-IN" dirty="0"/>
          </a:p>
        </p:txBody>
      </p:sp>
      <p:sp>
        <p:nvSpPr>
          <p:cNvPr id="3" name="Footer Placeholder 2">
            <a:extLst>
              <a:ext uri="{FF2B5EF4-FFF2-40B4-BE49-F238E27FC236}">
                <a16:creationId xmlns:a16="http://schemas.microsoft.com/office/drawing/2014/main" id="{0C04273B-298D-41F5-99EA-A547E613414A}"/>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9D57D1A-17FE-4516-9298-2CA33A08C00B}"/>
              </a:ext>
            </a:extLst>
          </p:cNvPr>
          <p:cNvSpPr>
            <a:spLocks noGrp="1"/>
          </p:cNvSpPr>
          <p:nvPr>
            <p:ph type="sldNum" sz="quarter" idx="12"/>
          </p:nvPr>
        </p:nvSpPr>
        <p:spPr/>
        <p:txBody>
          <a:bodyPr/>
          <a:lstStyle/>
          <a:p>
            <a:fld id="{1CB3C6DF-AFE5-49AE-98D7-EBE4A4F58A37}" type="slidenum">
              <a:rPr lang="en-IN" smtClean="0"/>
              <a:t>‹#›</a:t>
            </a:fld>
            <a:endParaRPr lang="en-IN" dirty="0"/>
          </a:p>
        </p:txBody>
      </p:sp>
    </p:spTree>
    <p:extLst>
      <p:ext uri="{BB962C8B-B14F-4D97-AF65-F5344CB8AC3E}">
        <p14:creationId xmlns:p14="http://schemas.microsoft.com/office/powerpoint/2010/main" val="183319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F78B0-D78A-4C7C-9E10-53E2254C5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999BB2-545A-4585-BC9F-B63D2982C7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8DF6C3-9061-4068-9054-CFD7C36108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2EB28F-7BA8-4FFE-8D95-0396D2515534}"/>
              </a:ext>
            </a:extLst>
          </p:cNvPr>
          <p:cNvSpPr>
            <a:spLocks noGrp="1"/>
          </p:cNvSpPr>
          <p:nvPr>
            <p:ph type="dt" sz="half" idx="10"/>
          </p:nvPr>
        </p:nvSpPr>
        <p:spPr/>
        <p:txBody>
          <a:bodyPr/>
          <a:lstStyle/>
          <a:p>
            <a:fld id="{D9EF0707-5472-4E8F-B7E1-AD5D9A5AA4DF}" type="datetimeFigureOut">
              <a:rPr lang="en-IN" smtClean="0"/>
              <a:t>31-01-2022</a:t>
            </a:fld>
            <a:endParaRPr lang="en-IN" dirty="0"/>
          </a:p>
        </p:txBody>
      </p:sp>
      <p:sp>
        <p:nvSpPr>
          <p:cNvPr id="6" name="Footer Placeholder 5">
            <a:extLst>
              <a:ext uri="{FF2B5EF4-FFF2-40B4-BE49-F238E27FC236}">
                <a16:creationId xmlns:a16="http://schemas.microsoft.com/office/drawing/2014/main" id="{85370CE7-B6C3-4F49-B128-F45B35FD4DC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EFC1184-4C02-4593-813C-DAF51A9F2B83}"/>
              </a:ext>
            </a:extLst>
          </p:cNvPr>
          <p:cNvSpPr>
            <a:spLocks noGrp="1"/>
          </p:cNvSpPr>
          <p:nvPr>
            <p:ph type="sldNum" sz="quarter" idx="12"/>
          </p:nvPr>
        </p:nvSpPr>
        <p:spPr/>
        <p:txBody>
          <a:bodyPr/>
          <a:lstStyle/>
          <a:p>
            <a:fld id="{1CB3C6DF-AFE5-49AE-98D7-EBE4A4F58A37}" type="slidenum">
              <a:rPr lang="en-IN" smtClean="0"/>
              <a:t>‹#›</a:t>
            </a:fld>
            <a:endParaRPr lang="en-IN" dirty="0"/>
          </a:p>
        </p:txBody>
      </p:sp>
    </p:spTree>
    <p:extLst>
      <p:ext uri="{BB962C8B-B14F-4D97-AF65-F5344CB8AC3E}">
        <p14:creationId xmlns:p14="http://schemas.microsoft.com/office/powerpoint/2010/main" val="3518411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C077-BC92-4E74-82E4-BEF4FC6DE9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8A8460-26F8-4E48-B561-1D64710557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9B0E5BF9-A7C2-4791-A058-30557174E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FC31A1-2BA9-4797-9E3B-D04B546E5981}"/>
              </a:ext>
            </a:extLst>
          </p:cNvPr>
          <p:cNvSpPr>
            <a:spLocks noGrp="1"/>
          </p:cNvSpPr>
          <p:nvPr>
            <p:ph type="dt" sz="half" idx="10"/>
          </p:nvPr>
        </p:nvSpPr>
        <p:spPr/>
        <p:txBody>
          <a:bodyPr/>
          <a:lstStyle/>
          <a:p>
            <a:fld id="{D9EF0707-5472-4E8F-B7E1-AD5D9A5AA4DF}" type="datetimeFigureOut">
              <a:rPr lang="en-IN" smtClean="0"/>
              <a:t>31-01-2022</a:t>
            </a:fld>
            <a:endParaRPr lang="en-IN" dirty="0"/>
          </a:p>
        </p:txBody>
      </p:sp>
      <p:sp>
        <p:nvSpPr>
          <p:cNvPr id="6" name="Footer Placeholder 5">
            <a:extLst>
              <a:ext uri="{FF2B5EF4-FFF2-40B4-BE49-F238E27FC236}">
                <a16:creationId xmlns:a16="http://schemas.microsoft.com/office/drawing/2014/main" id="{04538FD6-EEA6-4FEA-8B8F-FF3B8EF9BC3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0E5C827-4FCA-4FF0-80B1-36E4AF2A800A}"/>
              </a:ext>
            </a:extLst>
          </p:cNvPr>
          <p:cNvSpPr>
            <a:spLocks noGrp="1"/>
          </p:cNvSpPr>
          <p:nvPr>
            <p:ph type="sldNum" sz="quarter" idx="12"/>
          </p:nvPr>
        </p:nvSpPr>
        <p:spPr/>
        <p:txBody>
          <a:bodyPr/>
          <a:lstStyle/>
          <a:p>
            <a:fld id="{1CB3C6DF-AFE5-49AE-98D7-EBE4A4F58A37}" type="slidenum">
              <a:rPr lang="en-IN" smtClean="0"/>
              <a:t>‹#›</a:t>
            </a:fld>
            <a:endParaRPr lang="en-IN" dirty="0"/>
          </a:p>
        </p:txBody>
      </p:sp>
    </p:spTree>
    <p:extLst>
      <p:ext uri="{BB962C8B-B14F-4D97-AF65-F5344CB8AC3E}">
        <p14:creationId xmlns:p14="http://schemas.microsoft.com/office/powerpoint/2010/main" val="287433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BCFF8-5007-417A-B98C-F4995EC0FA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56F27B-EF2C-44DC-ADF5-4D5FFCDE83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994CD9-7F37-4AC9-9F03-BDA3536746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F0707-5472-4E8F-B7E1-AD5D9A5AA4DF}" type="datetimeFigureOut">
              <a:rPr lang="en-IN" smtClean="0"/>
              <a:t>31-01-2022</a:t>
            </a:fld>
            <a:endParaRPr lang="en-IN" dirty="0"/>
          </a:p>
        </p:txBody>
      </p:sp>
      <p:sp>
        <p:nvSpPr>
          <p:cNvPr id="5" name="Footer Placeholder 4">
            <a:extLst>
              <a:ext uri="{FF2B5EF4-FFF2-40B4-BE49-F238E27FC236}">
                <a16:creationId xmlns:a16="http://schemas.microsoft.com/office/drawing/2014/main" id="{4115673E-0977-4597-A0F1-19DE6338F1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6E66538A-A242-405A-8065-A95A27C9F4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B3C6DF-AFE5-49AE-98D7-EBE4A4F58A37}" type="slidenum">
              <a:rPr lang="en-IN" smtClean="0"/>
              <a:t>‹#›</a:t>
            </a:fld>
            <a:endParaRPr lang="en-IN" dirty="0"/>
          </a:p>
        </p:txBody>
      </p:sp>
    </p:spTree>
    <p:extLst>
      <p:ext uri="{BB962C8B-B14F-4D97-AF65-F5344CB8AC3E}">
        <p14:creationId xmlns:p14="http://schemas.microsoft.com/office/powerpoint/2010/main" val="2867182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Pradnya1208/food-delivery-chatbot/blob/main/Intent_classification/dataset/intents.json"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fif"/><Relationship Id="rId1" Type="http://schemas.openxmlformats.org/officeDocument/2006/relationships/slideLayout" Target="../slideLayouts/slideLayout4.xml"/><Relationship Id="rId4" Type="http://schemas.openxmlformats.org/officeDocument/2006/relationships/image" Target="../media/image3.jfi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hyperlink" Target="https://www.techlearn.liv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uriyadeepan.github.io/2016-12-31-practical-seq2seq/" TargetMode="External"/><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Pradnya1208/food-delivery-chatbot/tree/main/cornell%20dataset" TargetMode="External"/><Relationship Id="rId2" Type="http://schemas.openxmlformats.org/officeDocument/2006/relationships/hyperlink" Target="https://github.com/Pradnya1208/food-delivery-chatbot/blob/main/intent.js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E974-E5FE-4992-9123-4C8824B98EA4}"/>
              </a:ext>
            </a:extLst>
          </p:cNvPr>
          <p:cNvSpPr>
            <a:spLocks noGrp="1"/>
          </p:cNvSpPr>
          <p:nvPr>
            <p:ph type="ctrTitle"/>
          </p:nvPr>
        </p:nvSpPr>
        <p:spPr>
          <a:xfrm>
            <a:off x="1524000" y="1360803"/>
            <a:ext cx="9144000" cy="1434406"/>
          </a:xfrm>
        </p:spPr>
        <p:txBody>
          <a:bodyPr/>
          <a:lstStyle/>
          <a:p>
            <a:r>
              <a:rPr lang="en-US" dirty="0"/>
              <a:t>Food Delivery Chatbot</a:t>
            </a:r>
            <a:endParaRPr lang="en-IN" dirty="0"/>
          </a:p>
        </p:txBody>
      </p:sp>
      <p:sp>
        <p:nvSpPr>
          <p:cNvPr id="3" name="Subtitle 2">
            <a:extLst>
              <a:ext uri="{FF2B5EF4-FFF2-40B4-BE49-F238E27FC236}">
                <a16:creationId xmlns:a16="http://schemas.microsoft.com/office/drawing/2014/main" id="{7EA82A8E-C809-456F-B60F-390275160B29}"/>
              </a:ext>
            </a:extLst>
          </p:cNvPr>
          <p:cNvSpPr>
            <a:spLocks noGrp="1"/>
          </p:cNvSpPr>
          <p:nvPr>
            <p:ph type="subTitle" idx="1"/>
          </p:nvPr>
        </p:nvSpPr>
        <p:spPr>
          <a:xfrm>
            <a:off x="1358284" y="3053842"/>
            <a:ext cx="9144000" cy="375158"/>
          </a:xfrm>
        </p:spPr>
        <p:txBody>
          <a:bodyPr>
            <a:normAutofit fontScale="92500" lnSpcReduction="10000"/>
          </a:bodyPr>
          <a:lstStyle/>
          <a:p>
            <a:r>
              <a:rPr lang="en-US" dirty="0"/>
              <a:t>Group-4</a:t>
            </a:r>
          </a:p>
          <a:p>
            <a:endParaRPr lang="en-IN" dirty="0"/>
          </a:p>
        </p:txBody>
      </p:sp>
      <p:sp>
        <p:nvSpPr>
          <p:cNvPr id="4" name="TextBox 3">
            <a:extLst>
              <a:ext uri="{FF2B5EF4-FFF2-40B4-BE49-F238E27FC236}">
                <a16:creationId xmlns:a16="http://schemas.microsoft.com/office/drawing/2014/main" id="{6881DB32-3E1B-4C78-A697-7A3D2FD79459}"/>
              </a:ext>
            </a:extLst>
          </p:cNvPr>
          <p:cNvSpPr txBox="1"/>
          <p:nvPr/>
        </p:nvSpPr>
        <p:spPr>
          <a:xfrm>
            <a:off x="9605640" y="5380672"/>
            <a:ext cx="2361460" cy="1477328"/>
          </a:xfrm>
          <a:prstGeom prst="rect">
            <a:avLst/>
          </a:prstGeom>
          <a:noFill/>
        </p:spPr>
        <p:txBody>
          <a:bodyPr wrap="square" rtlCol="0">
            <a:spAutoFit/>
          </a:bodyPr>
          <a:lstStyle/>
          <a:p>
            <a:pPr marL="342900" indent="-342900" algn="l">
              <a:buFont typeface="Arial" panose="020B0604020202020204" pitchFamily="34" charset="0"/>
              <a:buChar char="•"/>
            </a:pPr>
            <a:r>
              <a:rPr lang="en-US" dirty="0"/>
              <a:t>Pradnya Patil</a:t>
            </a:r>
          </a:p>
          <a:p>
            <a:pPr marL="342900" indent="-342900" algn="l">
              <a:buFont typeface="Arial" panose="020B0604020202020204" pitchFamily="34" charset="0"/>
              <a:buChar char="•"/>
            </a:pPr>
            <a:r>
              <a:rPr lang="en-US" dirty="0"/>
              <a:t>Akshay  Sonawane</a:t>
            </a:r>
          </a:p>
          <a:p>
            <a:pPr marL="342900" indent="-342900" algn="l">
              <a:buFont typeface="Arial" panose="020B0604020202020204" pitchFamily="34" charset="0"/>
              <a:buChar char="•"/>
            </a:pPr>
            <a:r>
              <a:rPr lang="en-US" dirty="0"/>
              <a:t>Nikita Kodam</a:t>
            </a:r>
          </a:p>
          <a:p>
            <a:pPr marL="342900" indent="-342900" algn="l">
              <a:buFont typeface="Arial" panose="020B0604020202020204" pitchFamily="34" charset="0"/>
              <a:buChar char="•"/>
            </a:pPr>
            <a:r>
              <a:rPr lang="en-US" dirty="0"/>
              <a:t>Mrunal Chaudhari</a:t>
            </a:r>
          </a:p>
          <a:p>
            <a:endParaRPr lang="en-IN" dirty="0"/>
          </a:p>
        </p:txBody>
      </p:sp>
    </p:spTree>
    <p:extLst>
      <p:ext uri="{BB962C8B-B14F-4D97-AF65-F5344CB8AC3E}">
        <p14:creationId xmlns:p14="http://schemas.microsoft.com/office/powerpoint/2010/main" val="118274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6246CA-DF05-44CF-BCC1-B2F63B261924}"/>
              </a:ext>
            </a:extLst>
          </p:cNvPr>
          <p:cNvSpPr txBox="1"/>
          <p:nvPr/>
        </p:nvSpPr>
        <p:spPr>
          <a:xfrm>
            <a:off x="3104225" y="284085"/>
            <a:ext cx="5983549" cy="830997"/>
          </a:xfrm>
          <a:prstGeom prst="rect">
            <a:avLst/>
          </a:prstGeom>
          <a:noFill/>
        </p:spPr>
        <p:txBody>
          <a:bodyPr wrap="square" rtlCol="0">
            <a:spAutoFit/>
          </a:bodyPr>
          <a:lstStyle/>
          <a:p>
            <a:pPr algn="ctr"/>
            <a:r>
              <a:rPr lang="en-US" sz="4800" dirty="0"/>
              <a:t>Intent Classification</a:t>
            </a:r>
            <a:endParaRPr lang="en-IN" sz="4800" dirty="0"/>
          </a:p>
        </p:txBody>
      </p:sp>
      <p:sp>
        <p:nvSpPr>
          <p:cNvPr id="3" name="TextBox 2">
            <a:extLst>
              <a:ext uri="{FF2B5EF4-FFF2-40B4-BE49-F238E27FC236}">
                <a16:creationId xmlns:a16="http://schemas.microsoft.com/office/drawing/2014/main" id="{FA5B4444-E3F6-4A2B-861D-F44A8E812345}"/>
              </a:ext>
            </a:extLst>
          </p:cNvPr>
          <p:cNvSpPr txBox="1"/>
          <p:nvPr/>
        </p:nvSpPr>
        <p:spPr>
          <a:xfrm>
            <a:off x="1766656" y="1420427"/>
            <a:ext cx="9614517" cy="4955203"/>
          </a:xfrm>
          <a:prstGeom prst="rect">
            <a:avLst/>
          </a:prstGeom>
          <a:noFill/>
        </p:spPr>
        <p:txBody>
          <a:bodyPr wrap="square" rtlCol="0">
            <a:spAutoFit/>
          </a:bodyPr>
          <a:lstStyle/>
          <a:p>
            <a:r>
              <a:rPr lang="en-US" sz="2800" dirty="0"/>
              <a:t>Intents list: </a:t>
            </a:r>
            <a:r>
              <a:rPr lang="en-US" sz="2800" dirty="0">
                <a:hlinkClick r:id="rId2"/>
              </a:rPr>
              <a:t>Dataset</a:t>
            </a:r>
            <a:endParaRPr lang="en-US" sz="2800" dirty="0"/>
          </a:p>
          <a:p>
            <a:endParaRPr lang="en-US" sz="2800" dirty="0"/>
          </a:p>
          <a:p>
            <a:pPr marL="285750" indent="-285750">
              <a:buFont typeface="Arial" panose="020B0604020202020204" pitchFamily="34" charset="0"/>
              <a:buChar char="•"/>
            </a:pPr>
            <a:r>
              <a:rPr lang="en-US" sz="2000" dirty="0"/>
              <a:t>Greetings</a:t>
            </a:r>
          </a:p>
          <a:p>
            <a:pPr marL="285750" indent="-285750">
              <a:buFont typeface="Arial" panose="020B0604020202020204" pitchFamily="34" charset="0"/>
              <a:buChar char="•"/>
            </a:pPr>
            <a:r>
              <a:rPr lang="en-US" sz="2000" dirty="0"/>
              <a:t>Table booking</a:t>
            </a:r>
          </a:p>
          <a:p>
            <a:pPr marL="285750" indent="-285750">
              <a:buFont typeface="Arial" panose="020B0604020202020204" pitchFamily="34" charset="0"/>
              <a:buChar char="•"/>
            </a:pPr>
            <a:r>
              <a:rPr lang="en-US" sz="2000" dirty="0"/>
              <a:t>Table availability</a:t>
            </a:r>
          </a:p>
          <a:p>
            <a:pPr marL="285750" indent="-285750">
              <a:buFont typeface="Arial" panose="020B0604020202020204" pitchFamily="34" charset="0"/>
              <a:buChar char="•"/>
            </a:pPr>
            <a:r>
              <a:rPr lang="en-US" sz="2000" dirty="0"/>
              <a:t>Menu</a:t>
            </a:r>
          </a:p>
          <a:p>
            <a:pPr marL="285750" indent="-285750">
              <a:buFont typeface="Arial" panose="020B0604020202020204" pitchFamily="34" charset="0"/>
              <a:buChar char="•"/>
            </a:pPr>
            <a:r>
              <a:rPr lang="en-US" sz="2000" dirty="0"/>
              <a:t>Contact and address details</a:t>
            </a:r>
          </a:p>
          <a:p>
            <a:pPr marL="285750" indent="-285750">
              <a:buFont typeface="Arial" panose="020B0604020202020204" pitchFamily="34" charset="0"/>
              <a:buChar char="•"/>
            </a:pPr>
            <a:r>
              <a:rPr lang="en-US" sz="2000" dirty="0"/>
              <a:t>Offers</a:t>
            </a:r>
          </a:p>
          <a:p>
            <a:pPr marL="285750" indent="-285750">
              <a:buFont typeface="Arial" panose="020B0604020202020204" pitchFamily="34" charset="0"/>
              <a:buChar char="•"/>
            </a:pPr>
            <a:r>
              <a:rPr lang="en-US" sz="2000" dirty="0"/>
              <a:t>Positive/Negative feedback</a:t>
            </a:r>
          </a:p>
          <a:p>
            <a:pPr marL="285750" indent="-285750">
              <a:buFont typeface="Arial" panose="020B0604020202020204" pitchFamily="34" charset="0"/>
              <a:buChar char="•"/>
            </a:pPr>
            <a:r>
              <a:rPr lang="en-US" sz="2000" dirty="0"/>
              <a:t>Veg/nonveg/vegan food enquiry</a:t>
            </a:r>
          </a:p>
          <a:p>
            <a:pPr marL="285750" indent="-285750">
              <a:buFont typeface="Arial" panose="020B0604020202020204" pitchFamily="34" charset="0"/>
              <a:buChar char="•"/>
            </a:pPr>
            <a:r>
              <a:rPr lang="en-US" sz="2000" dirty="0"/>
              <a:t>Order status</a:t>
            </a:r>
          </a:p>
          <a:p>
            <a:pPr marL="285750" indent="-285750">
              <a:buFont typeface="Arial" panose="020B0604020202020204" pitchFamily="34" charset="0"/>
              <a:buChar char="•"/>
            </a:pPr>
            <a:r>
              <a:rPr lang="en-US" sz="2000" dirty="0"/>
              <a:t>Suggestions</a:t>
            </a:r>
          </a:p>
          <a:p>
            <a:pPr marL="285750" indent="-285750">
              <a:buFont typeface="Arial" panose="020B0604020202020204" pitchFamily="34" charset="0"/>
              <a:buChar char="•"/>
            </a:pPr>
            <a:r>
              <a:rPr lang="en-US" sz="2000" dirty="0"/>
              <a:t>Queries related to payments, recipes, delivery</a:t>
            </a:r>
          </a:p>
          <a:p>
            <a:pPr marL="285750" indent="-285750">
              <a:buFont typeface="Arial" panose="020B0604020202020204" pitchFamily="34" charset="0"/>
              <a:buChar char="•"/>
            </a:pPr>
            <a:r>
              <a:rPr lang="en-US" sz="2000" dirty="0"/>
              <a:t>Closure</a:t>
            </a:r>
          </a:p>
          <a:p>
            <a:pPr marL="285750" indent="-285750">
              <a:buFont typeface="Arial" panose="020B0604020202020204" pitchFamily="34" charset="0"/>
              <a:buChar char="•"/>
            </a:pPr>
            <a:r>
              <a:rPr lang="en-US" sz="2000" dirty="0"/>
              <a:t>Ratings</a:t>
            </a:r>
            <a:endParaRPr lang="en-IN" sz="2000" dirty="0"/>
          </a:p>
        </p:txBody>
      </p:sp>
    </p:spTree>
    <p:extLst>
      <p:ext uri="{BB962C8B-B14F-4D97-AF65-F5344CB8AC3E}">
        <p14:creationId xmlns:p14="http://schemas.microsoft.com/office/powerpoint/2010/main" val="1666394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03" name="Group 2102">
            <a:extLst>
              <a:ext uri="{FF2B5EF4-FFF2-40B4-BE49-F238E27FC236}">
                <a16:creationId xmlns:a16="http://schemas.microsoft.com/office/drawing/2014/main" id="{DA3BE6BF-1100-45A8-B9EA-280ECC16E563}"/>
              </a:ext>
            </a:extLst>
          </p:cNvPr>
          <p:cNvGrpSpPr/>
          <p:nvPr/>
        </p:nvGrpSpPr>
        <p:grpSpPr>
          <a:xfrm>
            <a:off x="150920" y="159798"/>
            <a:ext cx="12450693" cy="6570030"/>
            <a:chOff x="150920" y="159798"/>
            <a:chExt cx="12450693" cy="6570030"/>
          </a:xfrm>
        </p:grpSpPr>
        <p:sp>
          <p:nvSpPr>
            <p:cNvPr id="22" name="Rectangle 21">
              <a:extLst>
                <a:ext uri="{FF2B5EF4-FFF2-40B4-BE49-F238E27FC236}">
                  <a16:creationId xmlns:a16="http://schemas.microsoft.com/office/drawing/2014/main" id="{51B90F19-95BF-4615-9F3D-5197A521E89B}"/>
                </a:ext>
              </a:extLst>
            </p:cNvPr>
            <p:cNvSpPr/>
            <p:nvPr/>
          </p:nvSpPr>
          <p:spPr>
            <a:xfrm>
              <a:off x="3655529" y="1423229"/>
              <a:ext cx="3623470" cy="2571598"/>
            </a:xfrm>
            <a:prstGeom prst="rect">
              <a:avLst/>
            </a:prstGeom>
            <a:solidFill>
              <a:schemeClr val="accent6">
                <a:lumMod val="20000"/>
                <a:lumOff val="8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FA561DE4-8DDC-4DA0-81FA-91D68B901F16}"/>
                </a:ext>
              </a:extLst>
            </p:cNvPr>
            <p:cNvSpPr txBox="1"/>
            <p:nvPr/>
          </p:nvSpPr>
          <p:spPr>
            <a:xfrm>
              <a:off x="3771071" y="2889029"/>
              <a:ext cx="3301013"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Preprocessor.py</a:t>
              </a:r>
            </a:p>
            <a:p>
              <a:r>
                <a:rPr lang="en-IN" sz="1200" b="0" dirty="0">
                  <a:solidFill>
                    <a:srgbClr val="795E26"/>
                  </a:solidFill>
                  <a:effectLst/>
                  <a:latin typeface="Courier New" panose="02070309020205020404" pitchFamily="49" charset="0"/>
                </a:rPr>
                <a:t>lemmatize_sentence()</a:t>
              </a:r>
            </a:p>
            <a:p>
              <a:r>
                <a:rPr lang="en-IN" sz="1200" b="0" dirty="0">
                  <a:solidFill>
                    <a:srgbClr val="795E26"/>
                  </a:solidFill>
                  <a:effectLst/>
                  <a:latin typeface="Courier New" panose="02070309020205020404" pitchFamily="49" charset="0"/>
                </a:rPr>
                <a:t>tokenize_and_remove_punctuation()</a:t>
              </a:r>
            </a:p>
            <a:p>
              <a:r>
                <a:rPr lang="en-IN" sz="1200" b="0" dirty="0">
                  <a:solidFill>
                    <a:srgbClr val="795E26"/>
                  </a:solidFill>
                  <a:effectLst/>
                  <a:latin typeface="Courier New" panose="02070309020205020404" pitchFamily="49" charset="0"/>
                </a:rPr>
                <a:t>remove_stopwords</a:t>
              </a:r>
              <a:r>
                <a:rPr lang="en-IN" sz="1200" dirty="0">
                  <a:solidFill>
                    <a:srgbClr val="795E26"/>
                  </a:solidFill>
                  <a:latin typeface="Courier New" panose="02070309020205020404" pitchFamily="49" charset="0"/>
                </a:rPr>
                <a:t>()</a:t>
              </a:r>
              <a:endParaRPr lang="en-IN" sz="1200" b="0" dirty="0">
                <a:solidFill>
                  <a:srgbClr val="795E26"/>
                </a:solidFill>
                <a:effectLst/>
                <a:latin typeface="Courier New" panose="02070309020205020404" pitchFamily="49" charset="0"/>
              </a:endParaRPr>
            </a:p>
          </p:txBody>
        </p:sp>
        <p:sp>
          <p:nvSpPr>
            <p:cNvPr id="3" name="TextBox 2">
              <a:extLst>
                <a:ext uri="{FF2B5EF4-FFF2-40B4-BE49-F238E27FC236}">
                  <a16:creationId xmlns:a16="http://schemas.microsoft.com/office/drawing/2014/main" id="{910DF7FC-7310-4A38-B7D3-E5758A8AC120}"/>
                </a:ext>
              </a:extLst>
            </p:cNvPr>
            <p:cNvSpPr txBox="1"/>
            <p:nvPr/>
          </p:nvSpPr>
          <p:spPr>
            <a:xfrm>
              <a:off x="4267023" y="1657477"/>
              <a:ext cx="238661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Embedding.py</a:t>
              </a:r>
            </a:p>
            <a:p>
              <a:r>
                <a:rPr lang="en-IN" sz="1200" b="0" dirty="0">
                  <a:solidFill>
                    <a:srgbClr val="795E26"/>
                  </a:solidFill>
                  <a:effectLst/>
                  <a:latin typeface="Courier New" panose="02070309020205020404" pitchFamily="49" charset="0"/>
                </a:rPr>
                <a:t>parse_data()</a:t>
              </a:r>
            </a:p>
            <a:p>
              <a:r>
                <a:rPr lang="en-IN" sz="1200" b="0" dirty="0">
                  <a:solidFill>
                    <a:srgbClr val="795E26"/>
                  </a:solidFill>
                  <a:effectLst/>
                  <a:latin typeface="Courier New" panose="02070309020205020404" pitchFamily="49" charset="0"/>
                </a:rPr>
                <a:t>embed_sentence()</a:t>
              </a:r>
            </a:p>
            <a:p>
              <a:r>
                <a:rPr lang="en-IN" sz="1200" b="0" dirty="0">
                  <a:solidFill>
                    <a:srgbClr val="795E26"/>
                  </a:solidFill>
                  <a:effectLst/>
                  <a:latin typeface="Courier New" panose="02070309020205020404" pitchFamily="49" charset="0"/>
                </a:rPr>
                <a:t>write_embedded_data</a:t>
              </a:r>
              <a:r>
                <a:rPr lang="en-IN" sz="1200" dirty="0">
                  <a:solidFill>
                    <a:srgbClr val="795E26"/>
                  </a:solidFill>
                  <a:latin typeface="Courier New" panose="02070309020205020404" pitchFamily="49" charset="0"/>
                </a:rPr>
                <a:t>()</a:t>
              </a:r>
              <a:endParaRPr lang="en-IN" sz="1200" b="0" dirty="0">
                <a:solidFill>
                  <a:srgbClr val="795E26"/>
                </a:solidFill>
                <a:effectLst/>
                <a:latin typeface="Courier New" panose="02070309020205020404" pitchFamily="49" charset="0"/>
              </a:endParaRPr>
            </a:p>
          </p:txBody>
        </p:sp>
        <p:sp>
          <p:nvSpPr>
            <p:cNvPr id="4" name="TextBox 3">
              <a:extLst>
                <a:ext uri="{FF2B5EF4-FFF2-40B4-BE49-F238E27FC236}">
                  <a16:creationId xmlns:a16="http://schemas.microsoft.com/office/drawing/2014/main" id="{8FFC4A7F-1BDD-4D8A-857A-3AD4AAC425F1}"/>
                </a:ext>
              </a:extLst>
            </p:cNvPr>
            <p:cNvSpPr txBox="1"/>
            <p:nvPr/>
          </p:nvSpPr>
          <p:spPr>
            <a:xfrm>
              <a:off x="10277547" y="2188210"/>
              <a:ext cx="1439660" cy="5539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Classifier.py</a:t>
              </a:r>
            </a:p>
            <a:p>
              <a:r>
                <a:rPr lang="en-IN" sz="1200" b="1" dirty="0">
                  <a:solidFill>
                    <a:srgbClr val="795E26"/>
                  </a:solidFill>
                  <a:effectLst/>
                  <a:highlight>
                    <a:srgbClr val="FFFF00"/>
                  </a:highlight>
                  <a:latin typeface="Courier New" panose="02070309020205020404" pitchFamily="49" charset="0"/>
                </a:rPr>
                <a:t>TODO</a:t>
              </a:r>
            </a:p>
          </p:txBody>
        </p:sp>
        <p:sp>
          <p:nvSpPr>
            <p:cNvPr id="5" name="TextBox 4">
              <a:extLst>
                <a:ext uri="{FF2B5EF4-FFF2-40B4-BE49-F238E27FC236}">
                  <a16:creationId xmlns:a16="http://schemas.microsoft.com/office/drawing/2014/main" id="{EF3BA336-EB5B-4839-B5C4-F21E820DA561}"/>
                </a:ext>
              </a:extLst>
            </p:cNvPr>
            <p:cNvSpPr txBox="1"/>
            <p:nvPr/>
          </p:nvSpPr>
          <p:spPr>
            <a:xfrm>
              <a:off x="2031887" y="1688793"/>
              <a:ext cx="1343119" cy="9387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100" b="1" dirty="0">
                  <a:solidFill>
                    <a:srgbClr val="202124"/>
                  </a:solidFill>
                  <a:latin typeface="arial" panose="020B0604020202020204" pitchFamily="34" charset="0"/>
                </a:rPr>
                <a:t>L</a:t>
              </a:r>
              <a:r>
                <a:rPr lang="en-US" sz="1100" b="1" i="0" dirty="0">
                  <a:solidFill>
                    <a:srgbClr val="202124"/>
                  </a:solidFill>
                  <a:effectLst/>
                  <a:latin typeface="arial" panose="020B0604020202020204" pitchFamily="34" charset="0"/>
                </a:rPr>
                <a:t>ibrary for learning of word embeddings and text classification</a:t>
              </a:r>
              <a:endParaRPr lang="en-IN" sz="1100" dirty="0"/>
            </a:p>
          </p:txBody>
        </p:sp>
        <p:sp>
          <p:nvSpPr>
            <p:cNvPr id="6" name="TextBox 5">
              <a:extLst>
                <a:ext uri="{FF2B5EF4-FFF2-40B4-BE49-F238E27FC236}">
                  <a16:creationId xmlns:a16="http://schemas.microsoft.com/office/drawing/2014/main" id="{EEEAE58A-1D41-410E-8914-239AA5770EB9}"/>
                </a:ext>
              </a:extLst>
            </p:cNvPr>
            <p:cNvSpPr txBox="1"/>
            <p:nvPr/>
          </p:nvSpPr>
          <p:spPr>
            <a:xfrm>
              <a:off x="462931" y="1228598"/>
              <a:ext cx="992819"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dirty="0">
                  <a:solidFill>
                    <a:srgbClr val="202124"/>
                  </a:solidFill>
                  <a:latin typeface="arial" panose="020B0604020202020204" pitchFamily="34" charset="0"/>
                </a:rPr>
                <a:t>fastText</a:t>
              </a:r>
              <a:endParaRPr lang="en-IN" sz="1100" dirty="0"/>
            </a:p>
          </p:txBody>
        </p:sp>
        <p:sp>
          <p:nvSpPr>
            <p:cNvPr id="7" name="TextBox 6">
              <a:extLst>
                <a:ext uri="{FF2B5EF4-FFF2-40B4-BE49-F238E27FC236}">
                  <a16:creationId xmlns:a16="http://schemas.microsoft.com/office/drawing/2014/main" id="{79D5359F-B6E4-4726-91FC-1ECC93B028FD}"/>
                </a:ext>
              </a:extLst>
            </p:cNvPr>
            <p:cNvSpPr txBox="1"/>
            <p:nvPr/>
          </p:nvSpPr>
          <p:spPr>
            <a:xfrm>
              <a:off x="435748" y="2027348"/>
              <a:ext cx="992819"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dirty="0">
                  <a:solidFill>
                    <a:srgbClr val="202124"/>
                  </a:solidFill>
                  <a:latin typeface="arial" panose="020B0604020202020204" pitchFamily="34" charset="0"/>
                </a:rPr>
                <a:t>RASA NLU</a:t>
              </a:r>
              <a:endParaRPr lang="en-IN" sz="1100" dirty="0"/>
            </a:p>
          </p:txBody>
        </p:sp>
        <p:sp>
          <p:nvSpPr>
            <p:cNvPr id="8" name="TextBox 7">
              <a:extLst>
                <a:ext uri="{FF2B5EF4-FFF2-40B4-BE49-F238E27FC236}">
                  <a16:creationId xmlns:a16="http://schemas.microsoft.com/office/drawing/2014/main" id="{4F370820-CDED-4BDE-BC65-A8E93CF513D0}"/>
                </a:ext>
              </a:extLst>
            </p:cNvPr>
            <p:cNvSpPr txBox="1"/>
            <p:nvPr/>
          </p:nvSpPr>
          <p:spPr>
            <a:xfrm>
              <a:off x="429088" y="2858149"/>
              <a:ext cx="992819"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dirty="0">
                  <a:solidFill>
                    <a:srgbClr val="202124"/>
                  </a:solidFill>
                  <a:latin typeface="arial" panose="020B0604020202020204" pitchFamily="34" charset="0"/>
                </a:rPr>
                <a:t>Gensim</a:t>
              </a:r>
              <a:endParaRPr lang="en-IN" sz="1100" dirty="0"/>
            </a:p>
          </p:txBody>
        </p:sp>
        <p:sp>
          <p:nvSpPr>
            <p:cNvPr id="19" name="TextBox 18">
              <a:extLst>
                <a:ext uri="{FF2B5EF4-FFF2-40B4-BE49-F238E27FC236}">
                  <a16:creationId xmlns:a16="http://schemas.microsoft.com/office/drawing/2014/main" id="{B37A283E-81B4-4D9B-B9F7-37D877134585}"/>
                </a:ext>
              </a:extLst>
            </p:cNvPr>
            <p:cNvSpPr txBox="1"/>
            <p:nvPr/>
          </p:nvSpPr>
          <p:spPr>
            <a:xfrm>
              <a:off x="3950838" y="4424246"/>
              <a:ext cx="30747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795E26"/>
                  </a:solidFill>
                  <a:latin typeface="Courier New" panose="02070309020205020404" pitchFamily="49" charset="0"/>
                </a:rPr>
                <a:t>Message from the user</a:t>
              </a:r>
              <a:endParaRPr lang="en-IN" b="1" dirty="0">
                <a:solidFill>
                  <a:srgbClr val="795E26"/>
                </a:solidFill>
                <a:effectLst/>
                <a:latin typeface="Courier New" panose="02070309020205020404" pitchFamily="49" charset="0"/>
              </a:endParaRPr>
            </a:p>
          </p:txBody>
        </p:sp>
        <p:cxnSp>
          <p:nvCxnSpPr>
            <p:cNvPr id="24" name="Straight Arrow Connector 23">
              <a:extLst>
                <a:ext uri="{FF2B5EF4-FFF2-40B4-BE49-F238E27FC236}">
                  <a16:creationId xmlns:a16="http://schemas.microsoft.com/office/drawing/2014/main" id="{0C2E70CB-661D-4305-944D-0CACDC046851}"/>
                </a:ext>
              </a:extLst>
            </p:cNvPr>
            <p:cNvCxnSpPr>
              <a:cxnSpLocks/>
              <a:stCxn id="32" idx="3"/>
              <a:endCxn id="4" idx="1"/>
            </p:cNvCxnSpPr>
            <p:nvPr/>
          </p:nvCxnSpPr>
          <p:spPr>
            <a:xfrm>
              <a:off x="9596416" y="2465209"/>
              <a:ext cx="6811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7EC7A5B-4344-4915-AA93-36DA7231F9BF}"/>
                </a:ext>
              </a:extLst>
            </p:cNvPr>
            <p:cNvCxnSpPr>
              <a:cxnSpLocks/>
            </p:cNvCxnSpPr>
            <p:nvPr/>
          </p:nvCxnSpPr>
          <p:spPr>
            <a:xfrm>
              <a:off x="5401316" y="2595387"/>
              <a:ext cx="0" cy="293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8DABCF9-ECBA-489C-991A-8D05657774D0}"/>
                </a:ext>
              </a:extLst>
            </p:cNvPr>
            <p:cNvSpPr txBox="1"/>
            <p:nvPr/>
          </p:nvSpPr>
          <p:spPr>
            <a:xfrm>
              <a:off x="7628534" y="2188210"/>
              <a:ext cx="1967882" cy="5539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Embedded output</a:t>
              </a:r>
            </a:p>
            <a:p>
              <a:r>
                <a:rPr lang="en-IN" sz="1200" b="1" dirty="0" err="1">
                  <a:solidFill>
                    <a:srgbClr val="795E26"/>
                  </a:solidFill>
                  <a:highlight>
                    <a:srgbClr val="FFFF00"/>
                  </a:highlight>
                  <a:latin typeface="Courier New" panose="02070309020205020404" pitchFamily="49" charset="0"/>
                </a:rPr>
                <a:t>Embedded_data.json</a:t>
              </a:r>
              <a:endParaRPr lang="en-IN" sz="1200" b="1" dirty="0">
                <a:solidFill>
                  <a:srgbClr val="795E26"/>
                </a:solidFill>
                <a:effectLst/>
                <a:highlight>
                  <a:srgbClr val="FFFF00"/>
                </a:highlight>
                <a:latin typeface="Courier New" panose="02070309020205020404" pitchFamily="49" charset="0"/>
              </a:endParaRPr>
            </a:p>
          </p:txBody>
        </p:sp>
        <p:cxnSp>
          <p:nvCxnSpPr>
            <p:cNvPr id="41" name="Straight Arrow Connector 40">
              <a:extLst>
                <a:ext uri="{FF2B5EF4-FFF2-40B4-BE49-F238E27FC236}">
                  <a16:creationId xmlns:a16="http://schemas.microsoft.com/office/drawing/2014/main" id="{63C44205-B3DA-47FF-B647-50EBD34BA1A0}"/>
                </a:ext>
              </a:extLst>
            </p:cNvPr>
            <p:cNvCxnSpPr>
              <a:cxnSpLocks/>
              <a:stCxn id="6" idx="3"/>
            </p:cNvCxnSpPr>
            <p:nvPr/>
          </p:nvCxnSpPr>
          <p:spPr>
            <a:xfrm>
              <a:off x="1455750" y="1359403"/>
              <a:ext cx="603320" cy="664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541D2C7-F7A9-406E-8441-44760B729708}"/>
                </a:ext>
              </a:extLst>
            </p:cNvPr>
            <p:cNvCxnSpPr>
              <a:stCxn id="7" idx="3"/>
              <a:endCxn id="5" idx="1"/>
            </p:cNvCxnSpPr>
            <p:nvPr/>
          </p:nvCxnSpPr>
          <p:spPr>
            <a:xfrm>
              <a:off x="1428567" y="2158153"/>
              <a:ext cx="603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B1C73A-DD21-4DC7-B66F-081DD9F2E1AE}"/>
                </a:ext>
              </a:extLst>
            </p:cNvPr>
            <p:cNvCxnSpPr>
              <a:stCxn id="8" idx="3"/>
            </p:cNvCxnSpPr>
            <p:nvPr/>
          </p:nvCxnSpPr>
          <p:spPr>
            <a:xfrm flipV="1">
              <a:off x="1421907" y="2365298"/>
              <a:ext cx="609980" cy="623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654B918-23BF-4689-9780-B36F87CE5EDA}"/>
                </a:ext>
              </a:extLst>
            </p:cNvPr>
            <p:cNvSpPr txBox="1"/>
            <p:nvPr/>
          </p:nvSpPr>
          <p:spPr>
            <a:xfrm>
              <a:off x="1566179" y="5765753"/>
              <a:ext cx="1365405"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Front End</a:t>
              </a:r>
            </a:p>
            <a:p>
              <a:endParaRPr lang="en-US" sz="1200" b="1" dirty="0">
                <a:solidFill>
                  <a:srgbClr val="795E26"/>
                </a:solidFill>
                <a:effectLst/>
                <a:latin typeface="Courier New" panose="02070309020205020404" pitchFamily="49" charset="0"/>
              </a:endParaRPr>
            </a:p>
            <a:p>
              <a:endParaRPr lang="en-IN" sz="1200" b="1" dirty="0">
                <a:solidFill>
                  <a:srgbClr val="795E26"/>
                </a:solidFill>
                <a:effectLst/>
                <a:latin typeface="Courier New" panose="02070309020205020404" pitchFamily="49" charset="0"/>
              </a:endParaRPr>
            </a:p>
          </p:txBody>
        </p:sp>
        <p:sp>
          <p:nvSpPr>
            <p:cNvPr id="49" name="TextBox 48">
              <a:extLst>
                <a:ext uri="{FF2B5EF4-FFF2-40B4-BE49-F238E27FC236}">
                  <a16:creationId xmlns:a16="http://schemas.microsoft.com/office/drawing/2014/main" id="{107D741C-7E0C-41E5-BD06-BFB36B570FD3}"/>
                </a:ext>
              </a:extLst>
            </p:cNvPr>
            <p:cNvSpPr txBox="1"/>
            <p:nvPr/>
          </p:nvSpPr>
          <p:spPr>
            <a:xfrm>
              <a:off x="4781656" y="5766939"/>
              <a:ext cx="1157058"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solidFill>
                    <a:srgbClr val="795E26"/>
                  </a:solidFill>
                  <a:effectLst/>
                  <a:latin typeface="Courier New" panose="02070309020205020404" pitchFamily="49" charset="0"/>
                </a:rPr>
                <a:t>FLASK (app.py)</a:t>
              </a:r>
            </a:p>
            <a:p>
              <a:endParaRPr lang="en-US" sz="1400" b="1" dirty="0">
                <a:solidFill>
                  <a:srgbClr val="795E26"/>
                </a:solidFill>
                <a:latin typeface="Courier New" panose="02070309020205020404" pitchFamily="49" charset="0"/>
              </a:endParaRPr>
            </a:p>
          </p:txBody>
        </p:sp>
        <p:cxnSp>
          <p:nvCxnSpPr>
            <p:cNvPr id="54" name="Straight Arrow Connector 53">
              <a:extLst>
                <a:ext uri="{FF2B5EF4-FFF2-40B4-BE49-F238E27FC236}">
                  <a16:creationId xmlns:a16="http://schemas.microsoft.com/office/drawing/2014/main" id="{4900D7B1-43EB-4902-AF3D-0FF09C19F7CF}"/>
                </a:ext>
              </a:extLst>
            </p:cNvPr>
            <p:cNvCxnSpPr>
              <a:cxnSpLocks/>
            </p:cNvCxnSpPr>
            <p:nvPr/>
          </p:nvCxnSpPr>
          <p:spPr>
            <a:xfrm flipH="1">
              <a:off x="2931584" y="6314727"/>
              <a:ext cx="1850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52" name="TextBox 2051">
              <a:extLst>
                <a:ext uri="{FF2B5EF4-FFF2-40B4-BE49-F238E27FC236}">
                  <a16:creationId xmlns:a16="http://schemas.microsoft.com/office/drawing/2014/main" id="{EA49DED2-73DC-4282-BF1F-357A44E01887}"/>
                </a:ext>
              </a:extLst>
            </p:cNvPr>
            <p:cNvSpPr txBox="1"/>
            <p:nvPr/>
          </p:nvSpPr>
          <p:spPr>
            <a:xfrm>
              <a:off x="3409860" y="5668843"/>
              <a:ext cx="1081959" cy="307777"/>
            </a:xfrm>
            <a:prstGeom prst="rect">
              <a:avLst/>
            </a:prstGeom>
            <a:noFill/>
          </p:spPr>
          <p:txBody>
            <a:bodyPr wrap="square" rtlCol="0">
              <a:spAutoFit/>
            </a:bodyPr>
            <a:lstStyle/>
            <a:p>
              <a:r>
                <a:rPr lang="en-US" sz="1400" dirty="0"/>
                <a:t>Message</a:t>
              </a:r>
              <a:endParaRPr lang="en-IN" sz="1400" dirty="0"/>
            </a:p>
          </p:txBody>
        </p:sp>
        <p:sp>
          <p:nvSpPr>
            <p:cNvPr id="69" name="TextBox 68">
              <a:extLst>
                <a:ext uri="{FF2B5EF4-FFF2-40B4-BE49-F238E27FC236}">
                  <a16:creationId xmlns:a16="http://schemas.microsoft.com/office/drawing/2014/main" id="{93B48094-E9D5-4F42-8385-258572FA66DD}"/>
                </a:ext>
              </a:extLst>
            </p:cNvPr>
            <p:cNvSpPr txBox="1"/>
            <p:nvPr/>
          </p:nvSpPr>
          <p:spPr>
            <a:xfrm>
              <a:off x="3409859" y="6291981"/>
              <a:ext cx="1081959" cy="307777"/>
            </a:xfrm>
            <a:prstGeom prst="rect">
              <a:avLst/>
            </a:prstGeom>
            <a:noFill/>
          </p:spPr>
          <p:txBody>
            <a:bodyPr wrap="square" rtlCol="0">
              <a:spAutoFit/>
            </a:bodyPr>
            <a:lstStyle/>
            <a:p>
              <a:r>
                <a:rPr lang="en-US" sz="1400" dirty="0"/>
                <a:t>Response</a:t>
              </a:r>
              <a:endParaRPr lang="en-IN" sz="1400" dirty="0"/>
            </a:p>
          </p:txBody>
        </p:sp>
        <p:cxnSp>
          <p:nvCxnSpPr>
            <p:cNvPr id="2055" name="Straight Arrow Connector 2054">
              <a:extLst>
                <a:ext uri="{FF2B5EF4-FFF2-40B4-BE49-F238E27FC236}">
                  <a16:creationId xmlns:a16="http://schemas.microsoft.com/office/drawing/2014/main" id="{DB3F8006-39D6-43D3-AC13-A8A96C0FEED1}"/>
                </a:ext>
              </a:extLst>
            </p:cNvPr>
            <p:cNvCxnSpPr/>
            <p:nvPr/>
          </p:nvCxnSpPr>
          <p:spPr>
            <a:xfrm>
              <a:off x="2931584" y="5946289"/>
              <a:ext cx="1850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a:extLst>
                <a:ext uri="{FF2B5EF4-FFF2-40B4-BE49-F238E27FC236}">
                  <a16:creationId xmlns:a16="http://schemas.microsoft.com/office/drawing/2014/main" id="{F64D1C95-0207-4627-AF14-6322F828FF37}"/>
                </a:ext>
              </a:extLst>
            </p:cNvPr>
            <p:cNvCxnSpPr/>
            <p:nvPr/>
          </p:nvCxnSpPr>
          <p:spPr>
            <a:xfrm flipV="1">
              <a:off x="4998128" y="4815428"/>
              <a:ext cx="0" cy="950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9" name="Straight Arrow Connector 2058">
              <a:extLst>
                <a:ext uri="{FF2B5EF4-FFF2-40B4-BE49-F238E27FC236}">
                  <a16:creationId xmlns:a16="http://schemas.microsoft.com/office/drawing/2014/main" id="{6F122A6A-6FB3-4C9A-BA41-F81723506C4D}"/>
                </a:ext>
              </a:extLst>
            </p:cNvPr>
            <p:cNvCxnSpPr>
              <a:cxnSpLocks/>
            </p:cNvCxnSpPr>
            <p:nvPr/>
          </p:nvCxnSpPr>
          <p:spPr>
            <a:xfrm>
              <a:off x="5785355" y="5154915"/>
              <a:ext cx="0" cy="610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557ACCAD-653D-497C-9E23-07AE408820F0}"/>
                </a:ext>
              </a:extLst>
            </p:cNvPr>
            <p:cNvSpPr txBox="1"/>
            <p:nvPr/>
          </p:nvSpPr>
          <p:spPr>
            <a:xfrm rot="16200000">
              <a:off x="4353053" y="5016416"/>
              <a:ext cx="1081959" cy="276999"/>
            </a:xfrm>
            <a:prstGeom prst="rect">
              <a:avLst/>
            </a:prstGeom>
            <a:noFill/>
          </p:spPr>
          <p:txBody>
            <a:bodyPr wrap="square" rtlCol="0">
              <a:spAutoFit/>
            </a:bodyPr>
            <a:lstStyle/>
            <a:p>
              <a:r>
                <a:rPr lang="en-US" sz="1200" dirty="0"/>
                <a:t>Message</a:t>
              </a:r>
              <a:endParaRPr lang="en-IN" sz="1200" dirty="0"/>
            </a:p>
          </p:txBody>
        </p:sp>
        <p:cxnSp>
          <p:nvCxnSpPr>
            <p:cNvPr id="2063" name="Straight Arrow Connector 2062">
              <a:extLst>
                <a:ext uri="{FF2B5EF4-FFF2-40B4-BE49-F238E27FC236}">
                  <a16:creationId xmlns:a16="http://schemas.microsoft.com/office/drawing/2014/main" id="{9015E276-9740-4B75-9FB5-7AC56292D838}"/>
                </a:ext>
              </a:extLst>
            </p:cNvPr>
            <p:cNvCxnSpPr>
              <a:cxnSpLocks/>
            </p:cNvCxnSpPr>
            <p:nvPr/>
          </p:nvCxnSpPr>
          <p:spPr>
            <a:xfrm flipV="1">
              <a:off x="3375006" y="2158152"/>
              <a:ext cx="8920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B49BCFC6-CFB3-42A0-B2F5-CCAB0195A0AE}"/>
                </a:ext>
              </a:extLst>
            </p:cNvPr>
            <p:cNvCxnSpPr/>
            <p:nvPr/>
          </p:nvCxnSpPr>
          <p:spPr>
            <a:xfrm>
              <a:off x="5814874" y="5154915"/>
              <a:ext cx="2095130" cy="0"/>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F1C5A26B-BB1C-4876-963D-31CC953CEAB5}"/>
                </a:ext>
              </a:extLst>
            </p:cNvPr>
            <p:cNvSpPr txBox="1"/>
            <p:nvPr/>
          </p:nvSpPr>
          <p:spPr>
            <a:xfrm>
              <a:off x="7416323" y="4723095"/>
              <a:ext cx="1468805"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795E26"/>
                  </a:solidFill>
                  <a:latin typeface="Courier New" panose="02070309020205020404" pitchFamily="49" charset="0"/>
                </a:rPr>
                <a:t>Response from the chatbot</a:t>
              </a:r>
              <a:endParaRPr lang="en-IN" b="1" dirty="0">
                <a:solidFill>
                  <a:srgbClr val="795E26"/>
                </a:solidFill>
                <a:effectLst/>
                <a:latin typeface="Courier New" panose="02070309020205020404" pitchFamily="49" charset="0"/>
              </a:endParaRPr>
            </a:p>
          </p:txBody>
        </p:sp>
        <p:sp>
          <p:nvSpPr>
            <p:cNvPr id="94" name="TextBox 93">
              <a:extLst>
                <a:ext uri="{FF2B5EF4-FFF2-40B4-BE49-F238E27FC236}">
                  <a16:creationId xmlns:a16="http://schemas.microsoft.com/office/drawing/2014/main" id="{BFA529F6-C5EA-4A55-BBEE-D47AED1E1A14}"/>
                </a:ext>
              </a:extLst>
            </p:cNvPr>
            <p:cNvSpPr txBox="1"/>
            <p:nvPr/>
          </p:nvSpPr>
          <p:spPr>
            <a:xfrm>
              <a:off x="9178547" y="5946289"/>
              <a:ext cx="1490907" cy="738664"/>
            </a:xfrm>
            <a:prstGeom prst="rect">
              <a:avLst/>
            </a:prstGeom>
            <a:noFill/>
          </p:spPr>
          <p:txBody>
            <a:bodyPr wrap="square" rtlCol="0">
              <a:spAutoFit/>
            </a:bodyPr>
            <a:lstStyle/>
            <a:p>
              <a:pPr marL="171450" indent="-171450">
                <a:buFont typeface="Arial" panose="020B0604020202020204" pitchFamily="34" charset="0"/>
                <a:buChar char="•"/>
              </a:pPr>
              <a:r>
                <a:rPr lang="en-US" sz="1050" dirty="0"/>
                <a:t>Food menu</a:t>
              </a:r>
            </a:p>
            <a:p>
              <a:pPr marL="171450" indent="-171450">
                <a:buFont typeface="Arial" panose="020B0604020202020204" pitchFamily="34" charset="0"/>
                <a:buChar char="•"/>
              </a:pPr>
              <a:r>
                <a:rPr lang="en-US" sz="1050" dirty="0"/>
                <a:t>Table availability</a:t>
              </a:r>
            </a:p>
            <a:p>
              <a:pPr marL="171450" indent="-171450">
                <a:buFont typeface="Arial" panose="020B0604020202020204" pitchFamily="34" charset="0"/>
                <a:buChar char="•"/>
              </a:pPr>
              <a:r>
                <a:rPr lang="en-US" sz="1050" dirty="0"/>
                <a:t>Offers</a:t>
              </a:r>
            </a:p>
            <a:p>
              <a:pPr marL="171450" indent="-171450">
                <a:buFont typeface="Arial" panose="020B0604020202020204" pitchFamily="34" charset="0"/>
                <a:buChar char="•"/>
              </a:pPr>
              <a:r>
                <a:rPr lang="en-US" sz="1050" dirty="0"/>
                <a:t>Suggestions</a:t>
              </a:r>
              <a:endParaRPr lang="en-IN" sz="1050" dirty="0"/>
            </a:p>
          </p:txBody>
        </p:sp>
        <p:sp>
          <p:nvSpPr>
            <p:cNvPr id="95" name="TextBox 94">
              <a:extLst>
                <a:ext uri="{FF2B5EF4-FFF2-40B4-BE49-F238E27FC236}">
                  <a16:creationId xmlns:a16="http://schemas.microsoft.com/office/drawing/2014/main" id="{02145CEC-7E77-401E-BF7F-78D7D2AD3D0C}"/>
                </a:ext>
              </a:extLst>
            </p:cNvPr>
            <p:cNvSpPr txBox="1"/>
            <p:nvPr/>
          </p:nvSpPr>
          <p:spPr>
            <a:xfrm>
              <a:off x="4476389" y="291261"/>
              <a:ext cx="1967882"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Input data</a:t>
              </a:r>
            </a:p>
            <a:p>
              <a:pPr algn="ctr"/>
              <a:r>
                <a:rPr lang="en-US" sz="1600" b="1" dirty="0">
                  <a:solidFill>
                    <a:srgbClr val="795E26"/>
                  </a:solidFill>
                  <a:latin typeface="Courier New" panose="02070309020205020404" pitchFamily="49" charset="0"/>
                </a:rPr>
                <a:t>i</a:t>
              </a:r>
              <a:r>
                <a:rPr lang="en-US" sz="1600" b="1" dirty="0">
                  <a:solidFill>
                    <a:srgbClr val="795E26"/>
                  </a:solidFill>
                  <a:effectLst/>
                  <a:latin typeface="Courier New" panose="02070309020205020404" pitchFamily="49" charset="0"/>
                </a:rPr>
                <a:t>ntents.json</a:t>
              </a:r>
              <a:endParaRPr lang="en-IN" sz="1600" b="1" dirty="0">
                <a:solidFill>
                  <a:srgbClr val="795E26"/>
                </a:solidFill>
                <a:effectLst/>
                <a:latin typeface="Courier New" panose="02070309020205020404" pitchFamily="49" charset="0"/>
              </a:endParaRPr>
            </a:p>
          </p:txBody>
        </p:sp>
        <p:cxnSp>
          <p:nvCxnSpPr>
            <p:cNvPr id="2074" name="Straight Arrow Connector 2073">
              <a:extLst>
                <a:ext uri="{FF2B5EF4-FFF2-40B4-BE49-F238E27FC236}">
                  <a16:creationId xmlns:a16="http://schemas.microsoft.com/office/drawing/2014/main" id="{4D281D57-927A-41DA-9AD0-39568A3399AB}"/>
                </a:ext>
              </a:extLst>
            </p:cNvPr>
            <p:cNvCxnSpPr>
              <a:stCxn id="95" idx="2"/>
              <a:endCxn id="22" idx="0"/>
            </p:cNvCxnSpPr>
            <p:nvPr/>
          </p:nvCxnSpPr>
          <p:spPr>
            <a:xfrm>
              <a:off x="5460330" y="876036"/>
              <a:ext cx="6934" cy="547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81" name="Rectangle 2080">
              <a:extLst>
                <a:ext uri="{FF2B5EF4-FFF2-40B4-BE49-F238E27FC236}">
                  <a16:creationId xmlns:a16="http://schemas.microsoft.com/office/drawing/2014/main" id="{2DCA2224-75CB-4F8B-8DFE-6D4001466B3A}"/>
                </a:ext>
              </a:extLst>
            </p:cNvPr>
            <p:cNvSpPr/>
            <p:nvPr/>
          </p:nvSpPr>
          <p:spPr>
            <a:xfrm>
              <a:off x="150920" y="159798"/>
              <a:ext cx="11762913" cy="3949087"/>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2" name="TextBox 2081">
              <a:extLst>
                <a:ext uri="{FF2B5EF4-FFF2-40B4-BE49-F238E27FC236}">
                  <a16:creationId xmlns:a16="http://schemas.microsoft.com/office/drawing/2014/main" id="{51A7065C-E05F-48B7-8B1B-9003B70B0F1F}"/>
                </a:ext>
              </a:extLst>
            </p:cNvPr>
            <p:cNvSpPr txBox="1"/>
            <p:nvPr/>
          </p:nvSpPr>
          <p:spPr>
            <a:xfrm>
              <a:off x="8096435" y="370525"/>
              <a:ext cx="2226817" cy="369332"/>
            </a:xfrm>
            <a:prstGeom prst="rect">
              <a:avLst/>
            </a:prstGeom>
            <a:solidFill>
              <a:schemeClr val="bg2"/>
            </a:solidFill>
          </p:spPr>
          <p:txBody>
            <a:bodyPr wrap="square" rtlCol="0">
              <a:spAutoFit/>
            </a:bodyPr>
            <a:lstStyle/>
            <a:p>
              <a:pPr algn="ctr"/>
              <a:r>
                <a:rPr lang="en-US" dirty="0"/>
                <a:t>Intent Classification</a:t>
              </a:r>
              <a:endParaRPr lang="en-IN" dirty="0"/>
            </a:p>
          </p:txBody>
        </p:sp>
        <p:cxnSp>
          <p:nvCxnSpPr>
            <p:cNvPr id="2086" name="Straight Arrow Connector 2085">
              <a:extLst>
                <a:ext uri="{FF2B5EF4-FFF2-40B4-BE49-F238E27FC236}">
                  <a16:creationId xmlns:a16="http://schemas.microsoft.com/office/drawing/2014/main" id="{4DBBC733-FCD1-4D41-9FDA-6488B97E73BB}"/>
                </a:ext>
              </a:extLst>
            </p:cNvPr>
            <p:cNvCxnSpPr>
              <a:endCxn id="32" idx="1"/>
            </p:cNvCxnSpPr>
            <p:nvPr/>
          </p:nvCxnSpPr>
          <p:spPr>
            <a:xfrm>
              <a:off x="7278999" y="2465209"/>
              <a:ext cx="3495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3198DA45-5F16-490B-B4CA-89CB6F42A4DA}"/>
                </a:ext>
              </a:extLst>
            </p:cNvPr>
            <p:cNvSpPr txBox="1"/>
            <p:nvPr/>
          </p:nvSpPr>
          <p:spPr>
            <a:xfrm>
              <a:off x="9542701" y="4815428"/>
              <a:ext cx="238576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Response_generator.py</a:t>
              </a:r>
            </a:p>
          </p:txBody>
        </p:sp>
        <p:cxnSp>
          <p:nvCxnSpPr>
            <p:cNvPr id="2090" name="Straight Arrow Connector 2089">
              <a:extLst>
                <a:ext uri="{FF2B5EF4-FFF2-40B4-BE49-F238E27FC236}">
                  <a16:creationId xmlns:a16="http://schemas.microsoft.com/office/drawing/2014/main" id="{4C645328-4019-4918-97B3-D739F6C6352E}"/>
                </a:ext>
              </a:extLst>
            </p:cNvPr>
            <p:cNvCxnSpPr>
              <a:cxnSpLocks/>
              <a:stCxn id="4" idx="2"/>
            </p:cNvCxnSpPr>
            <p:nvPr/>
          </p:nvCxnSpPr>
          <p:spPr>
            <a:xfrm>
              <a:off x="10997377" y="2742208"/>
              <a:ext cx="0" cy="2051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92" name="Cylinder 2091">
              <a:extLst>
                <a:ext uri="{FF2B5EF4-FFF2-40B4-BE49-F238E27FC236}">
                  <a16:creationId xmlns:a16="http://schemas.microsoft.com/office/drawing/2014/main" id="{0B5D91EB-4D86-46D1-B183-D2AE3E1CE055}"/>
                </a:ext>
              </a:extLst>
            </p:cNvPr>
            <p:cNvSpPr/>
            <p:nvPr/>
          </p:nvSpPr>
          <p:spPr>
            <a:xfrm>
              <a:off x="10516096" y="5659650"/>
              <a:ext cx="1016925" cy="107017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93" name="TextBox 2092">
              <a:extLst>
                <a:ext uri="{FF2B5EF4-FFF2-40B4-BE49-F238E27FC236}">
                  <a16:creationId xmlns:a16="http://schemas.microsoft.com/office/drawing/2014/main" id="{A7942BB0-B705-432A-B994-DA82966040F7}"/>
                </a:ext>
              </a:extLst>
            </p:cNvPr>
            <p:cNvSpPr txBox="1"/>
            <p:nvPr/>
          </p:nvSpPr>
          <p:spPr>
            <a:xfrm>
              <a:off x="10516096" y="6076538"/>
              <a:ext cx="996263" cy="523220"/>
            </a:xfrm>
            <a:prstGeom prst="rect">
              <a:avLst/>
            </a:prstGeom>
            <a:noFill/>
          </p:spPr>
          <p:txBody>
            <a:bodyPr wrap="square" rtlCol="0">
              <a:spAutoFit/>
            </a:bodyPr>
            <a:lstStyle/>
            <a:p>
              <a:pPr algn="ctr"/>
              <a:r>
                <a:rPr lang="en-US" sz="1400" b="1" dirty="0"/>
                <a:t>Restaurant Database</a:t>
              </a:r>
              <a:endParaRPr lang="en-IN" sz="1400" b="1" dirty="0"/>
            </a:p>
          </p:txBody>
        </p:sp>
        <p:cxnSp>
          <p:nvCxnSpPr>
            <p:cNvPr id="2095" name="Straight Arrow Connector 2094">
              <a:extLst>
                <a:ext uri="{FF2B5EF4-FFF2-40B4-BE49-F238E27FC236}">
                  <a16:creationId xmlns:a16="http://schemas.microsoft.com/office/drawing/2014/main" id="{C40E2651-4526-4E32-A953-960C9EB2A1DD}"/>
                </a:ext>
              </a:extLst>
            </p:cNvPr>
            <p:cNvCxnSpPr>
              <a:cxnSpLocks/>
            </p:cNvCxnSpPr>
            <p:nvPr/>
          </p:nvCxnSpPr>
          <p:spPr>
            <a:xfrm flipH="1" flipV="1">
              <a:off x="10997377" y="5184760"/>
              <a:ext cx="1" cy="474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ACFAFC2E-0CCF-40DA-B6C0-8449B8572830}"/>
                </a:ext>
              </a:extLst>
            </p:cNvPr>
            <p:cNvSpPr txBox="1"/>
            <p:nvPr/>
          </p:nvSpPr>
          <p:spPr>
            <a:xfrm>
              <a:off x="11110706" y="4190561"/>
              <a:ext cx="1490907" cy="577081"/>
            </a:xfrm>
            <a:prstGeom prst="rect">
              <a:avLst/>
            </a:prstGeom>
            <a:noFill/>
          </p:spPr>
          <p:txBody>
            <a:bodyPr wrap="square" rtlCol="0">
              <a:spAutoFit/>
            </a:bodyPr>
            <a:lstStyle/>
            <a:p>
              <a:pPr marL="171450" indent="-171450">
                <a:buFont typeface="Arial" panose="020B0604020202020204" pitchFamily="34" charset="0"/>
                <a:buChar char="•"/>
              </a:pPr>
              <a:r>
                <a:rPr lang="en-US" sz="1050" dirty="0"/>
                <a:t>Greetings</a:t>
              </a:r>
            </a:p>
            <a:p>
              <a:pPr marL="171450" indent="-171450">
                <a:buFont typeface="Arial" panose="020B0604020202020204" pitchFamily="34" charset="0"/>
                <a:buChar char="•"/>
              </a:pPr>
              <a:r>
                <a:rPr lang="en-US" sz="1050" dirty="0"/>
                <a:t>Feedback</a:t>
              </a:r>
            </a:p>
            <a:p>
              <a:pPr marL="171450" indent="-171450">
                <a:buFont typeface="Arial" panose="020B0604020202020204" pitchFamily="34" charset="0"/>
                <a:buChar char="•"/>
              </a:pPr>
              <a:r>
                <a:rPr lang="en-US" sz="1050" dirty="0"/>
                <a:t>queries</a:t>
              </a:r>
              <a:endParaRPr lang="en-IN" sz="1050" dirty="0"/>
            </a:p>
          </p:txBody>
        </p:sp>
        <p:sp>
          <p:nvSpPr>
            <p:cNvPr id="127" name="TextBox 126">
              <a:extLst>
                <a:ext uri="{FF2B5EF4-FFF2-40B4-BE49-F238E27FC236}">
                  <a16:creationId xmlns:a16="http://schemas.microsoft.com/office/drawing/2014/main" id="{1F909080-8CBC-45E3-BD1B-F78D789A0649}"/>
                </a:ext>
              </a:extLst>
            </p:cNvPr>
            <p:cNvSpPr txBox="1"/>
            <p:nvPr/>
          </p:nvSpPr>
          <p:spPr>
            <a:xfrm>
              <a:off x="6054598" y="5167685"/>
              <a:ext cx="1081959" cy="276999"/>
            </a:xfrm>
            <a:prstGeom prst="rect">
              <a:avLst/>
            </a:prstGeom>
            <a:noFill/>
          </p:spPr>
          <p:txBody>
            <a:bodyPr wrap="square" rtlCol="0">
              <a:spAutoFit/>
            </a:bodyPr>
            <a:lstStyle/>
            <a:p>
              <a:r>
                <a:rPr lang="en-US" sz="1200" dirty="0"/>
                <a:t>Response</a:t>
              </a:r>
              <a:endParaRPr lang="en-IN" sz="1200" dirty="0"/>
            </a:p>
          </p:txBody>
        </p:sp>
        <p:cxnSp>
          <p:nvCxnSpPr>
            <p:cNvPr id="2100" name="Straight Arrow Connector 2099">
              <a:extLst>
                <a:ext uri="{FF2B5EF4-FFF2-40B4-BE49-F238E27FC236}">
                  <a16:creationId xmlns:a16="http://schemas.microsoft.com/office/drawing/2014/main" id="{28ADBF7C-5C08-42EA-9DF8-5F89C99A6BE0}"/>
                </a:ext>
              </a:extLst>
            </p:cNvPr>
            <p:cNvCxnSpPr>
              <a:stCxn id="114" idx="1"/>
            </p:cNvCxnSpPr>
            <p:nvPr/>
          </p:nvCxnSpPr>
          <p:spPr>
            <a:xfrm flipH="1">
              <a:off x="8885128" y="5000094"/>
              <a:ext cx="6575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2" name="Straight Arrow Connector 2101">
              <a:extLst>
                <a:ext uri="{FF2B5EF4-FFF2-40B4-BE49-F238E27FC236}">
                  <a16:creationId xmlns:a16="http://schemas.microsoft.com/office/drawing/2014/main" id="{6830C25B-CF2B-4B76-AFD6-E12B761BE0FB}"/>
                </a:ext>
              </a:extLst>
            </p:cNvPr>
            <p:cNvCxnSpPr>
              <a:stCxn id="19" idx="0"/>
            </p:cNvCxnSpPr>
            <p:nvPr/>
          </p:nvCxnSpPr>
          <p:spPr>
            <a:xfrm flipV="1">
              <a:off x="5488194" y="3994827"/>
              <a:ext cx="0" cy="429419"/>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BDE5CBC6-654C-4949-8163-D8FD89CA3BEC}"/>
                </a:ext>
              </a:extLst>
            </p:cNvPr>
            <p:cNvSpPr txBox="1"/>
            <p:nvPr/>
          </p:nvSpPr>
          <p:spPr>
            <a:xfrm>
              <a:off x="6595577" y="6230426"/>
              <a:ext cx="2226817" cy="369332"/>
            </a:xfrm>
            <a:prstGeom prst="rect">
              <a:avLst/>
            </a:prstGeom>
            <a:solidFill>
              <a:schemeClr val="bg2"/>
            </a:solidFill>
          </p:spPr>
          <p:txBody>
            <a:bodyPr wrap="square" rtlCol="0">
              <a:spAutoFit/>
            </a:bodyPr>
            <a:lstStyle/>
            <a:p>
              <a:pPr algn="ctr"/>
              <a:r>
                <a:rPr lang="en-US" dirty="0"/>
                <a:t>Response generation</a:t>
              </a:r>
              <a:endParaRPr lang="en-IN" dirty="0"/>
            </a:p>
          </p:txBody>
        </p:sp>
      </p:grpSp>
      <p:sp>
        <p:nvSpPr>
          <p:cNvPr id="2104" name="Rectangle 2103">
            <a:extLst>
              <a:ext uri="{FF2B5EF4-FFF2-40B4-BE49-F238E27FC236}">
                <a16:creationId xmlns:a16="http://schemas.microsoft.com/office/drawing/2014/main" id="{E244E80E-2AFE-49B9-8DFD-04D438C2BE95}"/>
              </a:ext>
            </a:extLst>
          </p:cNvPr>
          <p:cNvSpPr/>
          <p:nvPr/>
        </p:nvSpPr>
        <p:spPr>
          <a:xfrm>
            <a:off x="150920" y="4225771"/>
            <a:ext cx="11807301" cy="2530136"/>
          </a:xfrm>
          <a:prstGeom prst="rect">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3347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39DEBC-9065-41BC-9EA9-AA9BA5B039D0}"/>
              </a:ext>
            </a:extLst>
          </p:cNvPr>
          <p:cNvSpPr txBox="1"/>
          <p:nvPr/>
        </p:nvSpPr>
        <p:spPr>
          <a:xfrm>
            <a:off x="266329" y="1020931"/>
            <a:ext cx="11736281" cy="5586145"/>
          </a:xfrm>
          <a:prstGeom prst="rect">
            <a:avLst/>
          </a:prstGeom>
          <a:noFill/>
        </p:spPr>
        <p:txBody>
          <a:bodyPr wrap="square" rtlCol="0">
            <a:spAutoFit/>
          </a:bodyPr>
          <a:lstStyle/>
          <a:p>
            <a:r>
              <a:rPr lang="en-US" sz="1050" dirty="0"/>
              <a:t>{"intents": [</a:t>
            </a:r>
          </a:p>
          <a:p>
            <a:r>
              <a:rPr lang="en-US" sz="1050" dirty="0"/>
              <a:t>    {"tag": "</a:t>
            </a:r>
            <a:r>
              <a:rPr lang="en-US" sz="1050" b="1" dirty="0">
                <a:highlight>
                  <a:srgbClr val="FFFF00"/>
                </a:highlight>
              </a:rPr>
              <a:t>greeting</a:t>
            </a:r>
            <a:r>
              <a:rPr lang="en-US" sz="1050" dirty="0"/>
              <a:t>",</a:t>
            </a:r>
          </a:p>
          <a:p>
            <a:r>
              <a:rPr lang="en-US" sz="1050" dirty="0"/>
              <a:t>     "patterns": ["Hi", "Hey", "Hello", "Good morning!", "Hey! Good morning", "Hey there", "Hey Janet", "Very good morning", "A very good morning to you", "Greeting", "Greetings to you"],</a:t>
            </a:r>
          </a:p>
          <a:p>
            <a:r>
              <a:rPr lang="en-US" sz="1050" dirty="0"/>
              <a:t>     "responses": ["Hello I'm Restrobot! How can I help you?", "Hi! I'm Restrobot. How may I assist you today?"]</a:t>
            </a:r>
          </a:p>
          <a:p>
            <a:r>
              <a:rPr lang="en-US" sz="1050" dirty="0"/>
              <a:t>    },</a:t>
            </a:r>
          </a:p>
          <a:p>
            <a:r>
              <a:rPr lang="en-US" sz="1050" dirty="0"/>
              <a:t>    {"tag": "</a:t>
            </a:r>
            <a:r>
              <a:rPr lang="en-US" sz="1050" b="1" dirty="0">
                <a:highlight>
                  <a:srgbClr val="FFFF00"/>
                </a:highlight>
              </a:rPr>
              <a:t>book_table</a:t>
            </a:r>
            <a:r>
              <a:rPr lang="en-US" sz="1050" dirty="0"/>
              <a:t>",</a:t>
            </a:r>
          </a:p>
          <a:p>
            <a:r>
              <a:rPr lang="en-US" sz="1050" dirty="0"/>
              <a:t>     "patterns": ["Book a table","Can I book a table?", "I want to book a table", "Book seat", "I want to book a seat", "Can I book a seat?", "Could you help me book a table", "Can I reserve a seat?", "I need a reservation", "Can you help me with a reservation", "Can I book a reservation", "Can i have a table?", "Help me reserve a table", "book table"],</a:t>
            </a:r>
          </a:p>
          <a:p>
            <a:r>
              <a:rPr lang="en-US" sz="1050" dirty="0"/>
              <a:t>     "responses": [""]</a:t>
            </a:r>
          </a:p>
          <a:p>
            <a:r>
              <a:rPr lang="en-US" sz="1050" dirty="0"/>
              <a:t>    },</a:t>
            </a:r>
          </a:p>
          <a:p>
            <a:r>
              <a:rPr lang="en-US" sz="1050" dirty="0"/>
              <a:t>    {"tag": "</a:t>
            </a:r>
            <a:r>
              <a:rPr lang="en-US" sz="1050" b="1" dirty="0">
                <a:highlight>
                  <a:srgbClr val="FFFF00"/>
                </a:highlight>
              </a:rPr>
              <a:t>goodbye</a:t>
            </a:r>
            <a:r>
              <a:rPr lang="en-US" sz="1050" dirty="0"/>
              <a:t>",</a:t>
            </a:r>
          </a:p>
          <a:p>
            <a:r>
              <a:rPr lang="en-US" sz="1050" dirty="0"/>
              <a:t>     "patterns": ["cya", "I will leave now","See you later", "Goodbye", "Leaving now, Bye" , "Good bye dear", "Bye dear","I am Leaving", "Have a Good day", "cya later", "I gotta go now", "I gotta rush now", "Thank you, bye", "Bye", "Ok Bye", "Okay goodnight", "Have a good day ahead", "Have a great day", "Tata", "Take care"],</a:t>
            </a:r>
          </a:p>
          <a:p>
            <a:r>
              <a:rPr lang="en-US" sz="1050" dirty="0"/>
              <a:t>     "responses": ["It's been my pleasure serving you!", "Hope to see you again soon! Goodbye!"]</a:t>
            </a:r>
          </a:p>
          <a:p>
            <a:r>
              <a:rPr lang="en-US" sz="1050" dirty="0"/>
              <a:t>    },</a:t>
            </a:r>
          </a:p>
          <a:p>
            <a:r>
              <a:rPr lang="en-US" sz="1050" dirty="0"/>
              <a:t>    {"tag": "</a:t>
            </a:r>
            <a:r>
              <a:rPr lang="en-US" sz="1050" b="1" dirty="0">
                <a:highlight>
                  <a:srgbClr val="FFFF00"/>
                </a:highlight>
              </a:rPr>
              <a:t>negative_feedback</a:t>
            </a:r>
            <a:r>
              <a:rPr lang="en-US" sz="1050" dirty="0"/>
              <a:t>",</a:t>
            </a:r>
          </a:p>
          <a:p>
            <a:r>
              <a:rPr lang="en-US" sz="1050" dirty="0"/>
              <a:t>        "patterns": ["what the fuck is wrong with these noodles?", "The choco lava was so undercooked", "Ew such a waste of money man", "too salty", "we were served cold food", "so disappointed", "the food is pathetic", "hate it"],</a:t>
            </a:r>
          </a:p>
          <a:p>
            <a:r>
              <a:rPr lang="en-US" sz="1050" dirty="0"/>
              <a:t>        "responses": ["Thank you so much for your valuable feedback. We deeply regret the inconvenience. We have forwarded your concerns to the authority and hope to satisfy you better the next time!"]</a:t>
            </a:r>
          </a:p>
          <a:p>
            <a:r>
              <a:rPr lang="en-US" sz="1050" dirty="0"/>
              <a:t>    },</a:t>
            </a:r>
          </a:p>
          <a:p>
            <a:endParaRPr lang="en-US" sz="1050" dirty="0"/>
          </a:p>
          <a:p>
            <a:r>
              <a:rPr lang="en-US" sz="1050" dirty="0"/>
              <a:t>    {"tag": "</a:t>
            </a:r>
            <a:r>
              <a:rPr lang="en-US" sz="1050" b="1" dirty="0">
                <a:highlight>
                  <a:srgbClr val="FFFF00"/>
                </a:highlight>
              </a:rPr>
              <a:t>offers</a:t>
            </a:r>
            <a:r>
              <a:rPr lang="en-US" sz="1050" dirty="0"/>
              <a:t>",</a:t>
            </a:r>
          </a:p>
          <a:p>
            <a:r>
              <a:rPr lang="en-US" sz="1050" dirty="0"/>
              <a:t>        "patterns": ["Could you tell me the pocket friendly options?","Are there any discounts going on?", "Are there any special offers today?", "What about the festive offers?", "Could you please tell me which foods are on discount?", "are there any discounts", "are there any discount offers", "do you have any offers?", "what are the offers going on?", "what are the discounts available?"],</a:t>
            </a:r>
          </a:p>
          <a:p>
            <a:r>
              <a:rPr lang="en-US" sz="1050" dirty="0"/>
              <a:t>        "responses": [""]</a:t>
            </a:r>
          </a:p>
          <a:p>
            <a:r>
              <a:rPr lang="en-US" sz="1050" dirty="0"/>
              <a:t>    },</a:t>
            </a:r>
          </a:p>
          <a:p>
            <a:endParaRPr lang="en-US" sz="1050" dirty="0"/>
          </a:p>
          <a:p>
            <a:r>
              <a:rPr lang="en-US" sz="1050" dirty="0"/>
              <a:t>    {"tag": "</a:t>
            </a:r>
            <a:r>
              <a:rPr lang="en-US" sz="1050" b="1" dirty="0">
                <a:highlight>
                  <a:srgbClr val="FFFF00"/>
                </a:highlight>
              </a:rPr>
              <a:t>veg_enquiry</a:t>
            </a:r>
            <a:r>
              <a:rPr lang="en-US" sz="1050" dirty="0"/>
              <a:t>",</a:t>
            </a:r>
          </a:p>
          <a:p>
            <a:r>
              <a:rPr lang="en-US" sz="1050" dirty="0"/>
              <a:t>        "patterns": ["Can I see the vegetarian options?","Do you have any vegetarian options??", "Please show me your best vegetarian foods", "I dont want to eat non veg", "I am vegetarian", "vegetarian", "is this place vegetarian?"],</a:t>
            </a:r>
          </a:p>
          <a:p>
            <a:r>
              <a:rPr lang="en-US" sz="1050" dirty="0"/>
              <a:t>        "responses": [""]</a:t>
            </a:r>
          </a:p>
          <a:p>
            <a:r>
              <a:rPr lang="en-US" sz="1050" dirty="0"/>
              <a:t>    }</a:t>
            </a:r>
          </a:p>
          <a:p>
            <a:r>
              <a:rPr lang="en-US" sz="1050" dirty="0"/>
              <a:t>]</a:t>
            </a:r>
          </a:p>
          <a:p>
            <a:r>
              <a:rPr lang="en-US" sz="1050" dirty="0"/>
              <a:t>}</a:t>
            </a:r>
            <a:endParaRPr lang="en-IN" sz="1050" dirty="0"/>
          </a:p>
        </p:txBody>
      </p:sp>
      <p:sp>
        <p:nvSpPr>
          <p:cNvPr id="8" name="TextBox 7">
            <a:extLst>
              <a:ext uri="{FF2B5EF4-FFF2-40B4-BE49-F238E27FC236}">
                <a16:creationId xmlns:a16="http://schemas.microsoft.com/office/drawing/2014/main" id="{6E387C7C-A9A0-43FC-A91C-E45B2329D778}"/>
              </a:ext>
            </a:extLst>
          </p:cNvPr>
          <p:cNvSpPr txBox="1"/>
          <p:nvPr/>
        </p:nvSpPr>
        <p:spPr>
          <a:xfrm>
            <a:off x="1500325" y="35509"/>
            <a:ext cx="8300621" cy="646331"/>
          </a:xfrm>
          <a:prstGeom prst="rect">
            <a:avLst/>
          </a:prstGeom>
          <a:noFill/>
        </p:spPr>
        <p:txBody>
          <a:bodyPr wrap="square" rtlCol="0">
            <a:spAutoFit/>
          </a:bodyPr>
          <a:lstStyle/>
          <a:p>
            <a:r>
              <a:rPr lang="en-US" sz="3600" dirty="0"/>
              <a:t>Short JSON file and Clustering of Intents</a:t>
            </a:r>
            <a:endParaRPr lang="en-IN" sz="3600" dirty="0"/>
          </a:p>
        </p:txBody>
      </p:sp>
    </p:spTree>
    <p:extLst>
      <p:ext uri="{BB962C8B-B14F-4D97-AF65-F5344CB8AC3E}">
        <p14:creationId xmlns:p14="http://schemas.microsoft.com/office/powerpoint/2010/main" val="791881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4C7013-9E08-4019-9032-E5980965F550}"/>
              </a:ext>
            </a:extLst>
          </p:cNvPr>
          <p:cNvPicPr>
            <a:picLocks noChangeAspect="1"/>
          </p:cNvPicPr>
          <p:nvPr/>
        </p:nvPicPr>
        <p:blipFill>
          <a:blip r:embed="rId2"/>
          <a:stretch>
            <a:fillRect/>
          </a:stretch>
        </p:blipFill>
        <p:spPr>
          <a:xfrm>
            <a:off x="2362263" y="970739"/>
            <a:ext cx="7467474" cy="5572104"/>
          </a:xfrm>
          <a:prstGeom prst="rect">
            <a:avLst/>
          </a:prstGeom>
        </p:spPr>
      </p:pic>
      <p:sp>
        <p:nvSpPr>
          <p:cNvPr id="4" name="TextBox 3">
            <a:extLst>
              <a:ext uri="{FF2B5EF4-FFF2-40B4-BE49-F238E27FC236}">
                <a16:creationId xmlns:a16="http://schemas.microsoft.com/office/drawing/2014/main" id="{227C624C-212D-4FF4-8CB5-F2AC45A4442C}"/>
              </a:ext>
            </a:extLst>
          </p:cNvPr>
          <p:cNvSpPr txBox="1"/>
          <p:nvPr/>
        </p:nvSpPr>
        <p:spPr>
          <a:xfrm>
            <a:off x="2556768" y="262853"/>
            <a:ext cx="5992428" cy="707886"/>
          </a:xfrm>
          <a:prstGeom prst="rect">
            <a:avLst/>
          </a:prstGeom>
          <a:noFill/>
        </p:spPr>
        <p:txBody>
          <a:bodyPr wrap="square" rtlCol="0">
            <a:spAutoFit/>
          </a:bodyPr>
          <a:lstStyle/>
          <a:p>
            <a:pPr algn="ctr"/>
            <a:r>
              <a:rPr lang="en-US" sz="4000" dirty="0"/>
              <a:t>TSNE Projection : Notebook</a:t>
            </a:r>
            <a:endParaRPr lang="en-IN" sz="4000" dirty="0"/>
          </a:p>
        </p:txBody>
      </p:sp>
    </p:spTree>
    <p:extLst>
      <p:ext uri="{BB962C8B-B14F-4D97-AF65-F5344CB8AC3E}">
        <p14:creationId xmlns:p14="http://schemas.microsoft.com/office/powerpoint/2010/main" val="208764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D4CA-4790-40BA-9FFB-38612252AAE7}"/>
              </a:ext>
            </a:extLst>
          </p:cNvPr>
          <p:cNvSpPr>
            <a:spLocks noGrp="1"/>
          </p:cNvSpPr>
          <p:nvPr>
            <p:ph type="title"/>
          </p:nvPr>
        </p:nvSpPr>
        <p:spPr>
          <a:xfrm>
            <a:off x="838200" y="637096"/>
            <a:ext cx="10515600" cy="638052"/>
          </a:xfrm>
        </p:spPr>
        <p:txBody>
          <a:bodyPr>
            <a:normAutofit fontScale="90000"/>
          </a:bodyPr>
          <a:lstStyle/>
          <a:p>
            <a:r>
              <a:rPr lang="en-US" dirty="0"/>
              <a:t>Chatbots</a:t>
            </a:r>
            <a:endParaRPr lang="en-IN" dirty="0"/>
          </a:p>
        </p:txBody>
      </p:sp>
      <p:sp>
        <p:nvSpPr>
          <p:cNvPr id="3" name="Content Placeholder 2">
            <a:extLst>
              <a:ext uri="{FF2B5EF4-FFF2-40B4-BE49-F238E27FC236}">
                <a16:creationId xmlns:a16="http://schemas.microsoft.com/office/drawing/2014/main" id="{7263AF64-8912-4728-87B3-7FD87858E7F8}"/>
              </a:ext>
            </a:extLst>
          </p:cNvPr>
          <p:cNvSpPr>
            <a:spLocks noGrp="1"/>
          </p:cNvSpPr>
          <p:nvPr>
            <p:ph idx="1"/>
          </p:nvPr>
        </p:nvSpPr>
        <p:spPr>
          <a:xfrm>
            <a:off x="838200" y="1547118"/>
            <a:ext cx="10515600" cy="1166150"/>
          </a:xfrm>
        </p:spPr>
        <p:txBody>
          <a:bodyPr>
            <a:normAutofit lnSpcReduction="10000"/>
          </a:bodyPr>
          <a:lstStyle/>
          <a:p>
            <a:r>
              <a:rPr lang="en-US" b="0" i="0" dirty="0">
                <a:effectLst/>
                <a:latin typeface="Euclid Circular B"/>
              </a:rPr>
              <a:t>A chatbot is artificial intelligence (AI) software that can imitate a natural language discussion (or chat) with a user via messaging apps, websites or mobile apps.</a:t>
            </a:r>
            <a:endParaRPr lang="en-IN" dirty="0"/>
          </a:p>
        </p:txBody>
      </p:sp>
      <p:sp>
        <p:nvSpPr>
          <p:cNvPr id="6" name="Title 1">
            <a:extLst>
              <a:ext uri="{FF2B5EF4-FFF2-40B4-BE49-F238E27FC236}">
                <a16:creationId xmlns:a16="http://schemas.microsoft.com/office/drawing/2014/main" id="{CDE82FC6-1C1F-467D-8736-BD66BC6B7A73}"/>
              </a:ext>
            </a:extLst>
          </p:cNvPr>
          <p:cNvSpPr txBox="1">
            <a:spLocks/>
          </p:cNvSpPr>
          <p:nvPr/>
        </p:nvSpPr>
        <p:spPr>
          <a:xfrm>
            <a:off x="838200" y="3319353"/>
            <a:ext cx="10515600" cy="63805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 Chatbots?</a:t>
            </a:r>
            <a:endParaRPr lang="en-IN" dirty="0"/>
          </a:p>
        </p:txBody>
      </p:sp>
      <p:sp>
        <p:nvSpPr>
          <p:cNvPr id="7" name="Content Placeholder 2">
            <a:extLst>
              <a:ext uri="{FF2B5EF4-FFF2-40B4-BE49-F238E27FC236}">
                <a16:creationId xmlns:a16="http://schemas.microsoft.com/office/drawing/2014/main" id="{9BCA4920-AE9C-48C5-B869-AF65CE11CA18}"/>
              </a:ext>
            </a:extLst>
          </p:cNvPr>
          <p:cNvSpPr txBox="1">
            <a:spLocks/>
          </p:cNvSpPr>
          <p:nvPr/>
        </p:nvSpPr>
        <p:spPr>
          <a:xfrm>
            <a:off x="838200" y="4159555"/>
            <a:ext cx="10515600" cy="193588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2B2B2B"/>
                </a:solidFill>
                <a:latin typeface="Avenir"/>
              </a:rPr>
              <a:t>For faster and transparent order processing</a:t>
            </a:r>
          </a:p>
          <a:p>
            <a:r>
              <a:rPr lang="en-US" dirty="0">
                <a:solidFill>
                  <a:srgbClr val="2B2B2B"/>
                </a:solidFill>
                <a:latin typeface="Avenir"/>
              </a:rPr>
              <a:t>To know order patterns and </a:t>
            </a:r>
            <a:r>
              <a:rPr lang="en-US" i="0" dirty="0">
                <a:solidFill>
                  <a:srgbClr val="2B2B2B"/>
                </a:solidFill>
                <a:effectLst/>
                <a:latin typeface="Avenir"/>
              </a:rPr>
              <a:t>to keep track of loyal customers</a:t>
            </a:r>
          </a:p>
          <a:p>
            <a:r>
              <a:rPr lang="en-US" dirty="0">
                <a:solidFill>
                  <a:srgbClr val="2B2B2B"/>
                </a:solidFill>
                <a:latin typeface="Avenir"/>
              </a:rPr>
              <a:t>To assess customer feedback.</a:t>
            </a:r>
          </a:p>
          <a:p>
            <a:r>
              <a:rPr lang="en-US" dirty="0">
                <a:solidFill>
                  <a:srgbClr val="2B2B2B"/>
                </a:solidFill>
                <a:latin typeface="Avenir"/>
              </a:rPr>
              <a:t>Foodtech chatbots are more interactive, easy to use, scale ,and can be easily automated.</a:t>
            </a:r>
          </a:p>
          <a:p>
            <a:endParaRPr lang="en-US" dirty="0">
              <a:solidFill>
                <a:srgbClr val="2B2B2B"/>
              </a:solidFill>
              <a:latin typeface="Avenir"/>
            </a:endParaRPr>
          </a:p>
          <a:p>
            <a:endParaRPr lang="en-US" dirty="0">
              <a:solidFill>
                <a:srgbClr val="2B2B2B"/>
              </a:solidFill>
              <a:latin typeface="Avenir"/>
            </a:endParaRPr>
          </a:p>
          <a:p>
            <a:endParaRPr lang="en-US" dirty="0">
              <a:solidFill>
                <a:srgbClr val="2B2B2B"/>
              </a:solidFill>
              <a:latin typeface="Avenir"/>
            </a:endParaRPr>
          </a:p>
          <a:p>
            <a:endParaRPr lang="en-IN" dirty="0"/>
          </a:p>
        </p:txBody>
      </p:sp>
    </p:spTree>
    <p:extLst>
      <p:ext uri="{BB962C8B-B14F-4D97-AF65-F5344CB8AC3E}">
        <p14:creationId xmlns:p14="http://schemas.microsoft.com/office/powerpoint/2010/main" val="106467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30B8-7A62-4A1C-AAEB-E254F8597245}"/>
              </a:ext>
            </a:extLst>
          </p:cNvPr>
          <p:cNvSpPr>
            <a:spLocks noGrp="1"/>
          </p:cNvSpPr>
          <p:nvPr>
            <p:ph type="title"/>
          </p:nvPr>
        </p:nvSpPr>
        <p:spPr>
          <a:xfrm>
            <a:off x="838200" y="143423"/>
            <a:ext cx="10515600" cy="788972"/>
          </a:xfrm>
        </p:spPr>
        <p:txBody>
          <a:bodyPr/>
          <a:lstStyle/>
          <a:p>
            <a:r>
              <a:rPr lang="en-US" dirty="0"/>
              <a:t>Zomato Chat:</a:t>
            </a:r>
            <a:endParaRPr lang="en-IN" dirty="0"/>
          </a:p>
        </p:txBody>
      </p:sp>
      <p:pic>
        <p:nvPicPr>
          <p:cNvPr id="6" name="Content Placeholder 5">
            <a:extLst>
              <a:ext uri="{FF2B5EF4-FFF2-40B4-BE49-F238E27FC236}">
                <a16:creationId xmlns:a16="http://schemas.microsoft.com/office/drawing/2014/main" id="{3B1857A6-C762-47EA-8FB0-0E070CCDF01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75701" y="1154097"/>
            <a:ext cx="3127768" cy="5560477"/>
          </a:xfrm>
        </p:spPr>
      </p:pic>
      <p:pic>
        <p:nvPicPr>
          <p:cNvPr id="8" name="Content Placeholder 7">
            <a:extLst>
              <a:ext uri="{FF2B5EF4-FFF2-40B4-BE49-F238E27FC236}">
                <a16:creationId xmlns:a16="http://schemas.microsoft.com/office/drawing/2014/main" id="{3297B8F4-A44A-49AB-AEB9-8586C5806C9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343249" y="1154099"/>
            <a:ext cx="3127768" cy="5560478"/>
          </a:xfrm>
        </p:spPr>
      </p:pic>
      <p:pic>
        <p:nvPicPr>
          <p:cNvPr id="10" name="Picture 9">
            <a:extLst>
              <a:ext uri="{FF2B5EF4-FFF2-40B4-BE49-F238E27FC236}">
                <a16:creationId xmlns:a16="http://schemas.microsoft.com/office/drawing/2014/main" id="{9347CB72-4916-44C3-9B1D-3EABC6F5D2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5104" y="1154098"/>
            <a:ext cx="3128696" cy="5560478"/>
          </a:xfrm>
          <a:prstGeom prst="rect">
            <a:avLst/>
          </a:prstGeom>
        </p:spPr>
      </p:pic>
    </p:spTree>
    <p:extLst>
      <p:ext uri="{BB962C8B-B14F-4D97-AF65-F5344CB8AC3E}">
        <p14:creationId xmlns:p14="http://schemas.microsoft.com/office/powerpoint/2010/main" val="1110118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7BE3-8009-4478-ADFD-417DDE634094}"/>
              </a:ext>
            </a:extLst>
          </p:cNvPr>
          <p:cNvSpPr>
            <a:spLocks noGrp="1"/>
          </p:cNvSpPr>
          <p:nvPr>
            <p:ph type="title"/>
          </p:nvPr>
        </p:nvSpPr>
        <p:spPr>
          <a:xfrm>
            <a:off x="836612" y="181992"/>
            <a:ext cx="10515600" cy="856695"/>
          </a:xfrm>
        </p:spPr>
        <p:txBody>
          <a:bodyPr/>
          <a:lstStyle/>
          <a:p>
            <a:r>
              <a:rPr lang="en-US" dirty="0"/>
              <a:t>Types of Chatbots</a:t>
            </a:r>
            <a:endParaRPr lang="en-IN" dirty="0"/>
          </a:p>
        </p:txBody>
      </p:sp>
      <p:sp>
        <p:nvSpPr>
          <p:cNvPr id="15" name="Content Placeholder 14">
            <a:extLst>
              <a:ext uri="{FF2B5EF4-FFF2-40B4-BE49-F238E27FC236}">
                <a16:creationId xmlns:a16="http://schemas.microsoft.com/office/drawing/2014/main" id="{F2867178-40B4-49AF-A1E2-EDDB3890DAA1}"/>
              </a:ext>
            </a:extLst>
          </p:cNvPr>
          <p:cNvSpPr>
            <a:spLocks noGrp="1"/>
          </p:cNvSpPr>
          <p:nvPr>
            <p:ph sz="half" idx="2"/>
          </p:nvPr>
        </p:nvSpPr>
        <p:spPr>
          <a:xfrm>
            <a:off x="836612" y="1038688"/>
            <a:ext cx="5157787" cy="5388746"/>
          </a:xfrm>
          <a:ln>
            <a:solidFill>
              <a:schemeClr val="tx1">
                <a:lumMod val="50000"/>
                <a:lumOff val="50000"/>
              </a:schemeClr>
            </a:solidFill>
            <a:prstDash val="sysDot"/>
          </a:ln>
        </p:spPr>
        <p:txBody>
          <a:bodyPr/>
          <a:lstStyle/>
          <a:p>
            <a:r>
              <a:rPr lang="en-US" dirty="0"/>
              <a:t>Generative based</a:t>
            </a:r>
          </a:p>
          <a:p>
            <a:pPr marL="0" indent="0">
              <a:buNone/>
            </a:pPr>
            <a:r>
              <a:rPr lang="en-US" sz="1600" b="0" i="0" dirty="0">
                <a:effectLst/>
                <a:latin typeface="Euclid Circular B"/>
              </a:rPr>
              <a:t>Generative chatbots use a combination of supervised learning, unsupervised learning &amp; reinforcement learning. A generative chatbot is an open-domain chatbot that creates unique language combinations rather than selecting from a list of pre-defined responses.</a:t>
            </a:r>
          </a:p>
          <a:p>
            <a:pPr marL="0" indent="0">
              <a:buNone/>
            </a:pPr>
            <a:r>
              <a:rPr lang="en-US" sz="1600" b="0" i="0" dirty="0">
                <a:effectLst/>
                <a:latin typeface="Euclid Circular B"/>
              </a:rPr>
              <a:t>Chatbots that use generative methods can generate new dialogue based on </a:t>
            </a:r>
            <a:r>
              <a:rPr lang="en-US" sz="1600" b="0" i="0" dirty="0">
                <a:effectLst/>
                <a:highlight>
                  <a:srgbClr val="FFFF00"/>
                </a:highlight>
                <a:latin typeface="Euclid Circular B"/>
              </a:rPr>
              <a:t>large amounts of conversational training data.</a:t>
            </a:r>
            <a:endParaRPr lang="en-IN" sz="1600" dirty="0">
              <a:highlight>
                <a:srgbClr val="FFFF00"/>
              </a:highlight>
            </a:endParaRPr>
          </a:p>
        </p:txBody>
      </p:sp>
      <p:sp>
        <p:nvSpPr>
          <p:cNvPr id="17" name="Content Placeholder 16">
            <a:extLst>
              <a:ext uri="{FF2B5EF4-FFF2-40B4-BE49-F238E27FC236}">
                <a16:creationId xmlns:a16="http://schemas.microsoft.com/office/drawing/2014/main" id="{9B25701A-125B-4D21-B187-C9E6851B49C3}"/>
              </a:ext>
            </a:extLst>
          </p:cNvPr>
          <p:cNvSpPr>
            <a:spLocks noGrp="1"/>
          </p:cNvSpPr>
          <p:nvPr>
            <p:ph sz="quarter" idx="4"/>
          </p:nvPr>
        </p:nvSpPr>
        <p:spPr>
          <a:xfrm>
            <a:off x="6169024" y="1038687"/>
            <a:ext cx="5183188" cy="5388747"/>
          </a:xfrm>
          <a:ln>
            <a:solidFill>
              <a:schemeClr val="tx1">
                <a:lumMod val="50000"/>
                <a:lumOff val="50000"/>
              </a:schemeClr>
            </a:solidFill>
            <a:prstDash val="sysDot"/>
          </a:ln>
        </p:spPr>
        <p:txBody>
          <a:bodyPr/>
          <a:lstStyle/>
          <a:p>
            <a:r>
              <a:rPr lang="en-US" dirty="0"/>
              <a:t>Retrieval based</a:t>
            </a:r>
          </a:p>
          <a:p>
            <a:pPr marL="0" indent="0">
              <a:buNone/>
            </a:pPr>
            <a:r>
              <a:rPr lang="en-US" sz="1600" b="0" i="0" dirty="0">
                <a:effectLst/>
                <a:latin typeface="Euclid Circular B"/>
              </a:rPr>
              <a:t>Retrieval-based systems are limited to predefined responses.</a:t>
            </a:r>
          </a:p>
          <a:p>
            <a:pPr marL="0" indent="0">
              <a:buNone/>
            </a:pPr>
            <a:endParaRPr lang="en-US" sz="1600" dirty="0">
              <a:latin typeface="Euclid Circular B"/>
            </a:endParaRPr>
          </a:p>
          <a:p>
            <a:pPr marL="0" indent="0">
              <a:buNone/>
            </a:pPr>
            <a:endParaRPr lang="en-US" sz="1600" dirty="0">
              <a:latin typeface="Euclid Circular B"/>
            </a:endParaRPr>
          </a:p>
          <a:p>
            <a:pPr marL="0" indent="0">
              <a:buNone/>
            </a:pPr>
            <a:endParaRPr lang="en-US" sz="1600" dirty="0">
              <a:latin typeface="Euclid Circular B"/>
            </a:endParaRPr>
          </a:p>
          <a:p>
            <a:pPr marL="0" indent="0">
              <a:buNone/>
            </a:pPr>
            <a:endParaRPr lang="en-US" sz="1600" dirty="0">
              <a:latin typeface="Euclid Circular B"/>
            </a:endParaRPr>
          </a:p>
          <a:p>
            <a:pPr marL="0" indent="0">
              <a:buNone/>
            </a:pPr>
            <a:endParaRPr lang="en-US" sz="1600" dirty="0">
              <a:latin typeface="Euclid Circular B"/>
            </a:endParaRPr>
          </a:p>
          <a:p>
            <a:pPr marL="0" indent="0">
              <a:buNone/>
            </a:pPr>
            <a:endParaRPr lang="en-US" sz="1600" dirty="0">
              <a:latin typeface="Euclid Circular B"/>
            </a:endParaRPr>
          </a:p>
          <a:p>
            <a:pPr marL="0" indent="0">
              <a:buNone/>
            </a:pPr>
            <a:endParaRPr lang="en-US" sz="1600" dirty="0">
              <a:latin typeface="Euclid Circular B"/>
            </a:endParaRPr>
          </a:p>
          <a:p>
            <a:pPr marL="0" indent="0">
              <a:buNone/>
            </a:pPr>
            <a:endParaRPr lang="en-US" sz="1600" dirty="0">
              <a:latin typeface="Euclid Circular B"/>
            </a:endParaRPr>
          </a:p>
          <a:p>
            <a:pPr marL="0" indent="0">
              <a:buNone/>
            </a:pPr>
            <a:endParaRPr lang="en-US" sz="1600" dirty="0">
              <a:latin typeface="Euclid Circular B"/>
            </a:endParaRPr>
          </a:p>
          <a:p>
            <a:pPr marL="0" indent="0">
              <a:buNone/>
            </a:pPr>
            <a:r>
              <a:rPr lang="en-US" sz="1600" dirty="0">
                <a:latin typeface="Euclid Circular B"/>
              </a:rPr>
              <a:t>In this we can use Intent Recognition method. </a:t>
            </a:r>
            <a:r>
              <a:rPr lang="en-US" sz="1600" b="0" i="0" dirty="0">
                <a:effectLst/>
                <a:highlight>
                  <a:srgbClr val="FFFF00"/>
                </a:highlight>
                <a:latin typeface="Euclid Circular B"/>
              </a:rPr>
              <a:t>Intent classification or intent recognition </a:t>
            </a:r>
            <a:r>
              <a:rPr lang="en-US" sz="1600" b="0" i="0" dirty="0">
                <a:effectLst/>
                <a:latin typeface="Euclid Circular B"/>
              </a:rPr>
              <a:t>is the task of taking a written or spoken input, and classifying it based on what the user wants to achieve</a:t>
            </a:r>
            <a:endParaRPr lang="en-IN" sz="1600" dirty="0"/>
          </a:p>
        </p:txBody>
      </p:sp>
      <p:pic>
        <p:nvPicPr>
          <p:cNvPr id="18" name="Content Placeholder 7">
            <a:extLst>
              <a:ext uri="{FF2B5EF4-FFF2-40B4-BE49-F238E27FC236}">
                <a16:creationId xmlns:a16="http://schemas.microsoft.com/office/drawing/2014/main" id="{26211FA3-600F-45E5-9AC7-35443D3C4509}"/>
              </a:ext>
            </a:extLst>
          </p:cNvPr>
          <p:cNvPicPr>
            <a:picLocks noChangeAspect="1"/>
          </p:cNvPicPr>
          <p:nvPr/>
        </p:nvPicPr>
        <p:blipFill>
          <a:blip r:embed="rId2"/>
          <a:stretch>
            <a:fillRect/>
          </a:stretch>
        </p:blipFill>
        <p:spPr>
          <a:xfrm>
            <a:off x="1542153" y="3570667"/>
            <a:ext cx="3921331" cy="2698837"/>
          </a:xfrm>
          <a:prstGeom prst="rect">
            <a:avLst/>
          </a:prstGeom>
        </p:spPr>
      </p:pic>
      <p:pic>
        <p:nvPicPr>
          <p:cNvPr id="19" name="Content Placeholder 9">
            <a:extLst>
              <a:ext uri="{FF2B5EF4-FFF2-40B4-BE49-F238E27FC236}">
                <a16:creationId xmlns:a16="http://schemas.microsoft.com/office/drawing/2014/main" id="{77AA1102-8F4E-43E0-A60D-321D6D3B8BC8}"/>
              </a:ext>
            </a:extLst>
          </p:cNvPr>
          <p:cNvPicPr>
            <a:picLocks noChangeAspect="1"/>
          </p:cNvPicPr>
          <p:nvPr/>
        </p:nvPicPr>
        <p:blipFill>
          <a:blip r:embed="rId3"/>
          <a:stretch>
            <a:fillRect/>
          </a:stretch>
        </p:blipFill>
        <p:spPr>
          <a:xfrm>
            <a:off x="7043953" y="2487361"/>
            <a:ext cx="3433330" cy="2308824"/>
          </a:xfrm>
          <a:prstGeom prst="rect">
            <a:avLst/>
          </a:prstGeom>
        </p:spPr>
      </p:pic>
      <p:sp>
        <p:nvSpPr>
          <p:cNvPr id="20" name="TextBox 19">
            <a:extLst>
              <a:ext uri="{FF2B5EF4-FFF2-40B4-BE49-F238E27FC236}">
                <a16:creationId xmlns:a16="http://schemas.microsoft.com/office/drawing/2014/main" id="{50C05866-40F5-4E96-8543-84F101B7ED97}"/>
              </a:ext>
            </a:extLst>
          </p:cNvPr>
          <p:cNvSpPr txBox="1"/>
          <p:nvPr/>
        </p:nvSpPr>
        <p:spPr>
          <a:xfrm>
            <a:off x="9019712" y="6537508"/>
            <a:ext cx="2645546" cy="276999"/>
          </a:xfrm>
          <a:prstGeom prst="rect">
            <a:avLst/>
          </a:prstGeom>
          <a:noFill/>
        </p:spPr>
        <p:txBody>
          <a:bodyPr wrap="square" rtlCol="0">
            <a:spAutoFit/>
          </a:bodyPr>
          <a:lstStyle/>
          <a:p>
            <a:r>
              <a:rPr lang="en-US" sz="1200" dirty="0"/>
              <a:t>Source: </a:t>
            </a:r>
            <a:r>
              <a:rPr lang="en-US" sz="1200" dirty="0">
                <a:hlinkClick r:id="rId4"/>
              </a:rPr>
              <a:t>https://www.techlearn.live/</a:t>
            </a:r>
            <a:endParaRPr lang="en-IN" sz="1200" dirty="0"/>
          </a:p>
        </p:txBody>
      </p:sp>
    </p:spTree>
    <p:extLst>
      <p:ext uri="{BB962C8B-B14F-4D97-AF65-F5344CB8AC3E}">
        <p14:creationId xmlns:p14="http://schemas.microsoft.com/office/powerpoint/2010/main" val="19046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7BE3-8009-4478-ADFD-417DDE634094}"/>
              </a:ext>
            </a:extLst>
          </p:cNvPr>
          <p:cNvSpPr>
            <a:spLocks noGrp="1"/>
          </p:cNvSpPr>
          <p:nvPr>
            <p:ph type="title"/>
          </p:nvPr>
        </p:nvSpPr>
        <p:spPr>
          <a:xfrm>
            <a:off x="836612" y="117376"/>
            <a:ext cx="10515600" cy="640247"/>
          </a:xfrm>
        </p:spPr>
        <p:txBody>
          <a:bodyPr>
            <a:normAutofit fontScale="90000"/>
          </a:bodyPr>
          <a:lstStyle/>
          <a:p>
            <a:r>
              <a:rPr lang="en-US" b="1" dirty="0"/>
              <a:t>Method 2</a:t>
            </a:r>
            <a:r>
              <a:rPr lang="en-US" dirty="0"/>
              <a:t>: Retrieval based chatbot</a:t>
            </a:r>
            <a:endParaRPr lang="en-IN" dirty="0"/>
          </a:p>
        </p:txBody>
      </p:sp>
      <p:sp>
        <p:nvSpPr>
          <p:cNvPr id="34" name="TextBox 33">
            <a:extLst>
              <a:ext uri="{FF2B5EF4-FFF2-40B4-BE49-F238E27FC236}">
                <a16:creationId xmlns:a16="http://schemas.microsoft.com/office/drawing/2014/main" id="{DE5E5CCB-4366-4648-8D7B-5EE2EE279A1C}"/>
              </a:ext>
            </a:extLst>
          </p:cNvPr>
          <p:cNvSpPr txBox="1"/>
          <p:nvPr/>
        </p:nvSpPr>
        <p:spPr>
          <a:xfrm>
            <a:off x="917989" y="1071696"/>
            <a:ext cx="4294682" cy="1477328"/>
          </a:xfrm>
          <a:prstGeom prst="rect">
            <a:avLst/>
          </a:prstGeom>
          <a:noFill/>
        </p:spPr>
        <p:txBody>
          <a:bodyPr wrap="square" rtlCol="0">
            <a:spAutoFit/>
          </a:bodyPr>
          <a:lstStyle/>
          <a:p>
            <a:pPr algn="just"/>
            <a:r>
              <a:rPr lang="en-US" dirty="0"/>
              <a:t>This can be done using </a:t>
            </a:r>
            <a:r>
              <a:rPr lang="en-US" dirty="0">
                <a:highlight>
                  <a:srgbClr val="FFFF00"/>
                </a:highlight>
              </a:rPr>
              <a:t>Intent classification</a:t>
            </a:r>
            <a:r>
              <a:rPr lang="en-US" dirty="0"/>
              <a:t>. </a:t>
            </a:r>
            <a:r>
              <a:rPr lang="en-US" b="0" i="0" dirty="0">
                <a:effectLst/>
                <a:latin typeface="Euclid Circular B"/>
              </a:rPr>
              <a:t>Intent classification or intent recognition is the task of taking a written or spoken input, and classifying it based on what the user wants to achieve. </a:t>
            </a:r>
            <a:endParaRPr lang="en-IN" dirty="0"/>
          </a:p>
        </p:txBody>
      </p:sp>
      <p:pic>
        <p:nvPicPr>
          <p:cNvPr id="36" name="Picture 35">
            <a:extLst>
              <a:ext uri="{FF2B5EF4-FFF2-40B4-BE49-F238E27FC236}">
                <a16:creationId xmlns:a16="http://schemas.microsoft.com/office/drawing/2014/main" id="{8D875A65-374A-44FB-8D6A-21591B0E1262}"/>
              </a:ext>
            </a:extLst>
          </p:cNvPr>
          <p:cNvPicPr>
            <a:picLocks noChangeAspect="1"/>
          </p:cNvPicPr>
          <p:nvPr/>
        </p:nvPicPr>
        <p:blipFill>
          <a:blip r:embed="rId2"/>
          <a:stretch>
            <a:fillRect/>
          </a:stretch>
        </p:blipFill>
        <p:spPr>
          <a:xfrm>
            <a:off x="5422776" y="786024"/>
            <a:ext cx="2488708" cy="1986677"/>
          </a:xfrm>
          <a:prstGeom prst="rect">
            <a:avLst/>
          </a:prstGeom>
        </p:spPr>
      </p:pic>
      <p:sp>
        <p:nvSpPr>
          <p:cNvPr id="37" name="Right Brace 36">
            <a:extLst>
              <a:ext uri="{FF2B5EF4-FFF2-40B4-BE49-F238E27FC236}">
                <a16:creationId xmlns:a16="http://schemas.microsoft.com/office/drawing/2014/main" id="{24DE0226-6EA1-44CD-9522-529A4809701B}"/>
              </a:ext>
            </a:extLst>
          </p:cNvPr>
          <p:cNvSpPr/>
          <p:nvPr/>
        </p:nvSpPr>
        <p:spPr>
          <a:xfrm>
            <a:off x="8049088" y="927430"/>
            <a:ext cx="824143" cy="168196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nvGrpSpPr>
          <p:cNvPr id="54" name="Group 53">
            <a:extLst>
              <a:ext uri="{FF2B5EF4-FFF2-40B4-BE49-F238E27FC236}">
                <a16:creationId xmlns:a16="http://schemas.microsoft.com/office/drawing/2014/main" id="{98331049-984D-492E-B801-F9D47E79D702}"/>
              </a:ext>
            </a:extLst>
          </p:cNvPr>
          <p:cNvGrpSpPr/>
          <p:nvPr/>
        </p:nvGrpSpPr>
        <p:grpSpPr>
          <a:xfrm>
            <a:off x="5422776" y="757623"/>
            <a:ext cx="5141651" cy="1986677"/>
            <a:chOff x="5422776" y="757623"/>
            <a:chExt cx="5141651" cy="1986677"/>
          </a:xfrm>
        </p:grpSpPr>
        <p:sp>
          <p:nvSpPr>
            <p:cNvPr id="38" name="TextBox 37">
              <a:extLst>
                <a:ext uri="{FF2B5EF4-FFF2-40B4-BE49-F238E27FC236}">
                  <a16:creationId xmlns:a16="http://schemas.microsoft.com/office/drawing/2014/main" id="{A2EA4B4E-F7A5-4C9F-96ED-87691116633D}"/>
                </a:ext>
              </a:extLst>
            </p:cNvPr>
            <p:cNvSpPr txBox="1"/>
            <p:nvPr/>
          </p:nvSpPr>
          <p:spPr>
            <a:xfrm>
              <a:off x="9083336" y="1306749"/>
              <a:ext cx="1481091" cy="923330"/>
            </a:xfrm>
            <a:prstGeom prst="rect">
              <a:avLst/>
            </a:prstGeom>
            <a:noFill/>
          </p:spPr>
          <p:txBody>
            <a:bodyPr wrap="square" rtlCol="0">
              <a:spAutoFit/>
            </a:bodyPr>
            <a:lstStyle/>
            <a:p>
              <a:r>
                <a:rPr lang="en-US" dirty="0"/>
                <a:t>They all want to check their order status</a:t>
              </a:r>
              <a:endParaRPr lang="en-IN" dirty="0"/>
            </a:p>
          </p:txBody>
        </p:sp>
        <p:pic>
          <p:nvPicPr>
            <p:cNvPr id="52" name="Picture 51">
              <a:extLst>
                <a:ext uri="{FF2B5EF4-FFF2-40B4-BE49-F238E27FC236}">
                  <a16:creationId xmlns:a16="http://schemas.microsoft.com/office/drawing/2014/main" id="{2BB08210-9634-47C4-BBF2-DF6DA5FCD345}"/>
                </a:ext>
              </a:extLst>
            </p:cNvPr>
            <p:cNvPicPr>
              <a:picLocks noChangeAspect="1"/>
            </p:cNvPicPr>
            <p:nvPr/>
          </p:nvPicPr>
          <p:blipFill>
            <a:blip r:embed="rId2"/>
            <a:stretch>
              <a:fillRect/>
            </a:stretch>
          </p:blipFill>
          <p:spPr>
            <a:xfrm>
              <a:off x="5422776" y="757623"/>
              <a:ext cx="2488708" cy="1986677"/>
            </a:xfrm>
            <a:prstGeom prst="rect">
              <a:avLst/>
            </a:prstGeom>
          </p:spPr>
        </p:pic>
      </p:grpSp>
      <p:sp>
        <p:nvSpPr>
          <p:cNvPr id="55" name="Right Brace 54">
            <a:extLst>
              <a:ext uri="{FF2B5EF4-FFF2-40B4-BE49-F238E27FC236}">
                <a16:creationId xmlns:a16="http://schemas.microsoft.com/office/drawing/2014/main" id="{652C3838-DCDC-4185-B12B-CF43A2AF262A}"/>
              </a:ext>
            </a:extLst>
          </p:cNvPr>
          <p:cNvSpPr/>
          <p:nvPr/>
        </p:nvSpPr>
        <p:spPr>
          <a:xfrm>
            <a:off x="8049088" y="927854"/>
            <a:ext cx="824143" cy="168196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nvGrpSpPr>
          <p:cNvPr id="56" name="Group 55">
            <a:extLst>
              <a:ext uri="{FF2B5EF4-FFF2-40B4-BE49-F238E27FC236}">
                <a16:creationId xmlns:a16="http://schemas.microsoft.com/office/drawing/2014/main" id="{32A15382-FB30-413E-8EA4-8FD94B64C0C4}"/>
              </a:ext>
            </a:extLst>
          </p:cNvPr>
          <p:cNvGrpSpPr/>
          <p:nvPr/>
        </p:nvGrpSpPr>
        <p:grpSpPr>
          <a:xfrm>
            <a:off x="5422776" y="758047"/>
            <a:ext cx="5141651" cy="1986677"/>
            <a:chOff x="5422776" y="757623"/>
            <a:chExt cx="5141651" cy="1986677"/>
          </a:xfrm>
        </p:grpSpPr>
        <p:sp>
          <p:nvSpPr>
            <p:cNvPr id="57" name="TextBox 56">
              <a:extLst>
                <a:ext uri="{FF2B5EF4-FFF2-40B4-BE49-F238E27FC236}">
                  <a16:creationId xmlns:a16="http://schemas.microsoft.com/office/drawing/2014/main" id="{FE9C4FAB-D7A5-4CEE-8AE1-1479F76F5B45}"/>
                </a:ext>
              </a:extLst>
            </p:cNvPr>
            <p:cNvSpPr txBox="1"/>
            <p:nvPr/>
          </p:nvSpPr>
          <p:spPr>
            <a:xfrm>
              <a:off x="9083336" y="1306749"/>
              <a:ext cx="1481091" cy="923330"/>
            </a:xfrm>
            <a:prstGeom prst="rect">
              <a:avLst/>
            </a:prstGeom>
            <a:noFill/>
          </p:spPr>
          <p:txBody>
            <a:bodyPr wrap="square" rtlCol="0">
              <a:spAutoFit/>
            </a:bodyPr>
            <a:lstStyle/>
            <a:p>
              <a:r>
                <a:rPr lang="en-US" dirty="0"/>
                <a:t>They all want to check their order status</a:t>
              </a:r>
              <a:endParaRPr lang="en-IN" dirty="0"/>
            </a:p>
          </p:txBody>
        </p:sp>
        <p:pic>
          <p:nvPicPr>
            <p:cNvPr id="58" name="Picture 57">
              <a:extLst>
                <a:ext uri="{FF2B5EF4-FFF2-40B4-BE49-F238E27FC236}">
                  <a16:creationId xmlns:a16="http://schemas.microsoft.com/office/drawing/2014/main" id="{390C40E0-6687-41FA-867C-D0A5EB9EC183}"/>
                </a:ext>
              </a:extLst>
            </p:cNvPr>
            <p:cNvPicPr>
              <a:picLocks noChangeAspect="1"/>
            </p:cNvPicPr>
            <p:nvPr/>
          </p:nvPicPr>
          <p:blipFill>
            <a:blip r:embed="rId2"/>
            <a:stretch>
              <a:fillRect/>
            </a:stretch>
          </p:blipFill>
          <p:spPr>
            <a:xfrm>
              <a:off x="5422776" y="757623"/>
              <a:ext cx="2488708" cy="1986677"/>
            </a:xfrm>
            <a:prstGeom prst="rect">
              <a:avLst/>
            </a:prstGeom>
          </p:spPr>
        </p:pic>
      </p:grpSp>
      <p:grpSp>
        <p:nvGrpSpPr>
          <p:cNvPr id="66" name="Group 65">
            <a:extLst>
              <a:ext uri="{FF2B5EF4-FFF2-40B4-BE49-F238E27FC236}">
                <a16:creationId xmlns:a16="http://schemas.microsoft.com/office/drawing/2014/main" id="{8C031BC8-51F6-4268-A6D6-00CC5F4000D4}"/>
              </a:ext>
            </a:extLst>
          </p:cNvPr>
          <p:cNvGrpSpPr/>
          <p:nvPr/>
        </p:nvGrpSpPr>
        <p:grpSpPr>
          <a:xfrm>
            <a:off x="917989" y="3142456"/>
            <a:ext cx="10631860" cy="3526038"/>
            <a:chOff x="917989" y="3142456"/>
            <a:chExt cx="10631860" cy="3526038"/>
          </a:xfrm>
        </p:grpSpPr>
        <p:sp>
          <p:nvSpPr>
            <p:cNvPr id="49" name="TextBox 48">
              <a:extLst>
                <a:ext uri="{FF2B5EF4-FFF2-40B4-BE49-F238E27FC236}">
                  <a16:creationId xmlns:a16="http://schemas.microsoft.com/office/drawing/2014/main" id="{7EEBD673-DF1B-4798-80AC-F4C00E7EB536}"/>
                </a:ext>
              </a:extLst>
            </p:cNvPr>
            <p:cNvSpPr txBox="1"/>
            <p:nvPr/>
          </p:nvSpPr>
          <p:spPr>
            <a:xfrm>
              <a:off x="4101483" y="3142456"/>
              <a:ext cx="3539233" cy="369332"/>
            </a:xfrm>
            <a:prstGeom prst="rect">
              <a:avLst/>
            </a:prstGeom>
            <a:solidFill>
              <a:schemeClr val="bg2">
                <a:lumMod val="90000"/>
              </a:schemeClr>
            </a:solidFill>
          </p:spPr>
          <p:txBody>
            <a:bodyPr wrap="square" rtlCol="0">
              <a:spAutoFit/>
            </a:bodyPr>
            <a:lstStyle/>
            <a:p>
              <a:pPr algn="ctr"/>
              <a:r>
                <a:rPr lang="en-US" b="1" dirty="0"/>
                <a:t>Chatbot using Intent classification</a:t>
              </a:r>
              <a:endParaRPr lang="en-IN" b="1" dirty="0"/>
            </a:p>
          </p:txBody>
        </p:sp>
        <p:sp>
          <p:nvSpPr>
            <p:cNvPr id="7" name="TextBox 6">
              <a:extLst>
                <a:ext uri="{FF2B5EF4-FFF2-40B4-BE49-F238E27FC236}">
                  <a16:creationId xmlns:a16="http://schemas.microsoft.com/office/drawing/2014/main" id="{675C0D24-17DB-4623-801A-9CC3A8EBA258}"/>
                </a:ext>
              </a:extLst>
            </p:cNvPr>
            <p:cNvSpPr txBox="1"/>
            <p:nvPr/>
          </p:nvSpPr>
          <p:spPr>
            <a:xfrm>
              <a:off x="1225019" y="3530282"/>
              <a:ext cx="1882057" cy="2339102"/>
            </a:xfrm>
            <a:prstGeom prst="rect">
              <a:avLst/>
            </a:prstGeom>
            <a:noFill/>
            <a:ln>
              <a:solidFill>
                <a:schemeClr val="tx1">
                  <a:lumMod val="50000"/>
                  <a:lumOff val="50000"/>
                </a:schemeClr>
              </a:solidFill>
            </a:ln>
          </p:spPr>
          <p:txBody>
            <a:bodyPr wrap="square" rtlCol="0">
              <a:spAutoFit/>
            </a:bodyPr>
            <a:lstStyle/>
            <a:p>
              <a:pPr algn="ctr"/>
              <a:r>
                <a:rPr lang="en-US" dirty="0"/>
                <a:t>Intent.json</a:t>
              </a:r>
            </a:p>
            <a:p>
              <a:pPr algn="ctr"/>
              <a:endParaRPr lang="en-US" dirty="0"/>
            </a:p>
            <a:p>
              <a:r>
                <a:rPr lang="en-US" sz="1000" b="0" i="0" dirty="0">
                  <a:solidFill>
                    <a:srgbClr val="292929"/>
                  </a:solidFill>
                  <a:effectLst/>
                  <a:latin typeface="Menlo"/>
                </a:rPr>
                <a:t>{"intents": [</a:t>
              </a:r>
              <a:br>
                <a:rPr lang="en-US" sz="1000" dirty="0"/>
              </a:br>
              <a:r>
                <a:rPr lang="en-US" sz="1000" b="0" i="0" dirty="0">
                  <a:solidFill>
                    <a:srgbClr val="292929"/>
                  </a:solidFill>
                  <a:effectLst/>
                  <a:latin typeface="Menlo"/>
                </a:rPr>
                <a:t>{"tag": "greeting",</a:t>
              </a:r>
            </a:p>
            <a:p>
              <a:br>
                <a:rPr lang="en-US" sz="1000" dirty="0"/>
              </a:br>
              <a:r>
                <a:rPr lang="en-US" sz="1000" b="0" i="0" dirty="0">
                  <a:solidFill>
                    <a:srgbClr val="292929"/>
                  </a:solidFill>
                  <a:effectLst/>
                  <a:latin typeface="Menlo"/>
                </a:rPr>
                <a:t>"patterns": ["Hi", "Good morning!“],</a:t>
              </a:r>
            </a:p>
            <a:p>
              <a:br>
                <a:rPr lang="en-US" sz="1000" dirty="0"/>
              </a:br>
              <a:r>
                <a:rPr lang="en-US" sz="1000" b="0" i="0" dirty="0">
                  <a:solidFill>
                    <a:srgbClr val="292929"/>
                  </a:solidFill>
                  <a:effectLst/>
                  <a:latin typeface="Menlo"/>
                </a:rPr>
                <a:t>"responses": ["Hello I'm Restrobot! How can I help you?", "Hi! I'm Restrobot. How may I assist you today?"]</a:t>
              </a:r>
              <a:br>
                <a:rPr lang="en-US" sz="1000" dirty="0"/>
              </a:br>
              <a:r>
                <a:rPr lang="en-US" sz="1000" b="0" i="0" dirty="0">
                  <a:solidFill>
                    <a:srgbClr val="292929"/>
                  </a:solidFill>
                  <a:effectLst/>
                  <a:latin typeface="Menlo"/>
                </a:rPr>
                <a:t>}</a:t>
              </a:r>
              <a:endParaRPr lang="en-IN" sz="1000" dirty="0"/>
            </a:p>
          </p:txBody>
        </p:sp>
        <p:cxnSp>
          <p:nvCxnSpPr>
            <p:cNvPr id="11" name="Straight Arrow Connector 10">
              <a:extLst>
                <a:ext uri="{FF2B5EF4-FFF2-40B4-BE49-F238E27FC236}">
                  <a16:creationId xmlns:a16="http://schemas.microsoft.com/office/drawing/2014/main" id="{11AAA3A6-CD01-4430-B630-2CF052ED24D7}"/>
                </a:ext>
              </a:extLst>
            </p:cNvPr>
            <p:cNvCxnSpPr>
              <a:cxnSpLocks/>
            </p:cNvCxnSpPr>
            <p:nvPr/>
          </p:nvCxnSpPr>
          <p:spPr>
            <a:xfrm>
              <a:off x="3115954" y="4406367"/>
              <a:ext cx="497150"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A5153CD-D27F-459A-97EE-E24AD6DBCBCB}"/>
                </a:ext>
              </a:extLst>
            </p:cNvPr>
            <p:cNvSpPr txBox="1"/>
            <p:nvPr/>
          </p:nvSpPr>
          <p:spPr>
            <a:xfrm>
              <a:off x="3613100" y="4033243"/>
              <a:ext cx="1802167" cy="707886"/>
            </a:xfrm>
            <a:prstGeom prst="rect">
              <a:avLst/>
            </a:prstGeom>
            <a:noFill/>
            <a:ln>
              <a:solidFill>
                <a:schemeClr val="tx1">
                  <a:lumMod val="50000"/>
                  <a:lumOff val="50000"/>
                </a:schemeClr>
              </a:solidFill>
            </a:ln>
          </p:spPr>
          <p:txBody>
            <a:bodyPr wrap="square" rtlCol="0">
              <a:spAutoFit/>
            </a:bodyPr>
            <a:lstStyle/>
            <a:p>
              <a:pPr algn="ctr"/>
              <a:r>
                <a:rPr lang="en-US" dirty="0"/>
                <a:t>Pre-processing</a:t>
              </a:r>
            </a:p>
            <a:p>
              <a:pPr algn="ctr"/>
              <a:r>
                <a:rPr lang="en-US" sz="1100" dirty="0"/>
                <a:t>(normalization, stop words, lowercase, lemmatization)</a:t>
              </a:r>
              <a:endParaRPr lang="en-IN" sz="1100" dirty="0"/>
            </a:p>
          </p:txBody>
        </p:sp>
        <p:sp>
          <p:nvSpPr>
            <p:cNvPr id="14" name="TextBox 13">
              <a:extLst>
                <a:ext uri="{FF2B5EF4-FFF2-40B4-BE49-F238E27FC236}">
                  <a16:creationId xmlns:a16="http://schemas.microsoft.com/office/drawing/2014/main" id="{43A3A34E-C4DB-4EA3-A4A2-8C32EF4B2442}"/>
                </a:ext>
              </a:extLst>
            </p:cNvPr>
            <p:cNvSpPr txBox="1"/>
            <p:nvPr/>
          </p:nvSpPr>
          <p:spPr>
            <a:xfrm>
              <a:off x="5939052" y="4221701"/>
              <a:ext cx="1544714" cy="369332"/>
            </a:xfrm>
            <a:prstGeom prst="rect">
              <a:avLst/>
            </a:prstGeom>
            <a:noFill/>
            <a:ln>
              <a:solidFill>
                <a:schemeClr val="tx1">
                  <a:lumMod val="50000"/>
                  <a:lumOff val="50000"/>
                </a:schemeClr>
              </a:solidFill>
            </a:ln>
          </p:spPr>
          <p:txBody>
            <a:bodyPr wrap="square" rtlCol="0">
              <a:spAutoFit/>
            </a:bodyPr>
            <a:lstStyle/>
            <a:p>
              <a:pPr algn="ctr"/>
              <a:r>
                <a:rPr lang="en-US" dirty="0"/>
                <a:t>Vectorization</a:t>
              </a:r>
            </a:p>
          </p:txBody>
        </p:sp>
        <p:cxnSp>
          <p:nvCxnSpPr>
            <p:cNvPr id="15" name="Straight Arrow Connector 14">
              <a:extLst>
                <a:ext uri="{FF2B5EF4-FFF2-40B4-BE49-F238E27FC236}">
                  <a16:creationId xmlns:a16="http://schemas.microsoft.com/office/drawing/2014/main" id="{7FB5A091-0487-4D5B-B4AB-EB79B3CC728A}"/>
                </a:ext>
              </a:extLst>
            </p:cNvPr>
            <p:cNvCxnSpPr>
              <a:cxnSpLocks/>
            </p:cNvCxnSpPr>
            <p:nvPr/>
          </p:nvCxnSpPr>
          <p:spPr>
            <a:xfrm>
              <a:off x="5433025" y="4406367"/>
              <a:ext cx="497150"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382F024-223F-4473-B827-00E6568A2581}"/>
                </a:ext>
              </a:extLst>
            </p:cNvPr>
            <p:cNvSpPr txBox="1"/>
            <p:nvPr/>
          </p:nvSpPr>
          <p:spPr>
            <a:xfrm>
              <a:off x="8087447" y="3944702"/>
              <a:ext cx="2121763" cy="923330"/>
            </a:xfrm>
            <a:prstGeom prst="rect">
              <a:avLst/>
            </a:prstGeom>
            <a:noFill/>
            <a:ln>
              <a:solidFill>
                <a:schemeClr val="tx1">
                  <a:lumMod val="50000"/>
                  <a:lumOff val="50000"/>
                </a:schemeClr>
              </a:solidFill>
            </a:ln>
          </p:spPr>
          <p:txBody>
            <a:bodyPr wrap="square" rtlCol="0">
              <a:spAutoFit/>
            </a:bodyPr>
            <a:lstStyle/>
            <a:p>
              <a:pPr algn="ctr"/>
              <a:r>
                <a:rPr lang="en-US" dirty="0"/>
                <a:t>Classification model to get the intent of customer’s message</a:t>
              </a:r>
            </a:p>
          </p:txBody>
        </p:sp>
        <p:cxnSp>
          <p:nvCxnSpPr>
            <p:cNvPr id="17" name="Straight Arrow Connector 16">
              <a:extLst>
                <a:ext uri="{FF2B5EF4-FFF2-40B4-BE49-F238E27FC236}">
                  <a16:creationId xmlns:a16="http://schemas.microsoft.com/office/drawing/2014/main" id="{59B03DF9-E64B-4028-A1E0-C73BFF43781F}"/>
                </a:ext>
              </a:extLst>
            </p:cNvPr>
            <p:cNvCxnSpPr>
              <a:cxnSpLocks/>
              <a:stCxn id="14" idx="3"/>
              <a:endCxn id="16" idx="1"/>
            </p:cNvCxnSpPr>
            <p:nvPr/>
          </p:nvCxnSpPr>
          <p:spPr>
            <a:xfrm>
              <a:off x="7483766" y="4406367"/>
              <a:ext cx="603681"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Cylinder 17">
              <a:extLst>
                <a:ext uri="{FF2B5EF4-FFF2-40B4-BE49-F238E27FC236}">
                  <a16:creationId xmlns:a16="http://schemas.microsoft.com/office/drawing/2014/main" id="{29A9881B-0F03-404F-948D-B213A2865FCC}"/>
                </a:ext>
              </a:extLst>
            </p:cNvPr>
            <p:cNvSpPr/>
            <p:nvPr/>
          </p:nvSpPr>
          <p:spPr>
            <a:xfrm>
              <a:off x="6267528" y="5241124"/>
              <a:ext cx="911441" cy="1145219"/>
            </a:xfrm>
            <a:prstGeom prst="can">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B34174EE-85D7-472C-BB86-B2E0746AC1CA}"/>
                </a:ext>
              </a:extLst>
            </p:cNvPr>
            <p:cNvSpPr txBox="1"/>
            <p:nvPr/>
          </p:nvSpPr>
          <p:spPr>
            <a:xfrm>
              <a:off x="6264569" y="5655228"/>
              <a:ext cx="911440" cy="461665"/>
            </a:xfrm>
            <a:prstGeom prst="rect">
              <a:avLst/>
            </a:prstGeom>
            <a:noFill/>
            <a:ln>
              <a:noFill/>
            </a:ln>
          </p:spPr>
          <p:txBody>
            <a:bodyPr wrap="square" rtlCol="0">
              <a:spAutoFit/>
            </a:bodyPr>
            <a:lstStyle/>
            <a:p>
              <a:pPr algn="ctr"/>
              <a:r>
                <a:rPr lang="en-US" sz="1200" dirty="0"/>
                <a:t>Restaurant database</a:t>
              </a:r>
              <a:endParaRPr lang="en-IN" sz="1200" dirty="0"/>
            </a:p>
          </p:txBody>
        </p:sp>
        <p:cxnSp>
          <p:nvCxnSpPr>
            <p:cNvPr id="20" name="Straight Arrow Connector 19">
              <a:extLst>
                <a:ext uri="{FF2B5EF4-FFF2-40B4-BE49-F238E27FC236}">
                  <a16:creationId xmlns:a16="http://schemas.microsoft.com/office/drawing/2014/main" id="{14EC8D90-40BA-4A2A-8C4D-EFCCC7C59301}"/>
                </a:ext>
              </a:extLst>
            </p:cNvPr>
            <p:cNvCxnSpPr>
              <a:cxnSpLocks/>
            </p:cNvCxnSpPr>
            <p:nvPr/>
          </p:nvCxnSpPr>
          <p:spPr>
            <a:xfrm>
              <a:off x="9228230" y="4848899"/>
              <a:ext cx="0" cy="55646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3E831A6-C113-4ECB-9EAF-E2A7CB7B26FC}"/>
                </a:ext>
              </a:extLst>
            </p:cNvPr>
            <p:cNvSpPr txBox="1"/>
            <p:nvPr/>
          </p:nvSpPr>
          <p:spPr>
            <a:xfrm>
              <a:off x="8266483" y="5412862"/>
              <a:ext cx="2022629" cy="923330"/>
            </a:xfrm>
            <a:prstGeom prst="rect">
              <a:avLst/>
            </a:prstGeom>
            <a:noFill/>
            <a:ln>
              <a:solidFill>
                <a:schemeClr val="tx1">
                  <a:lumMod val="50000"/>
                  <a:lumOff val="50000"/>
                </a:schemeClr>
              </a:solidFill>
            </a:ln>
          </p:spPr>
          <p:txBody>
            <a:bodyPr wrap="square" rtlCol="0">
              <a:spAutoFit/>
            </a:bodyPr>
            <a:lstStyle/>
            <a:p>
              <a:pPr algn="ctr"/>
              <a:r>
                <a:rPr lang="en-US" dirty="0"/>
                <a:t>Generate the response based on intent and question</a:t>
              </a:r>
            </a:p>
          </p:txBody>
        </p:sp>
        <p:cxnSp>
          <p:nvCxnSpPr>
            <p:cNvPr id="30" name="Straight Arrow Connector 29">
              <a:extLst>
                <a:ext uri="{FF2B5EF4-FFF2-40B4-BE49-F238E27FC236}">
                  <a16:creationId xmlns:a16="http://schemas.microsoft.com/office/drawing/2014/main" id="{A07C2762-3413-4ED1-8C4D-71374B360E0F}"/>
                </a:ext>
              </a:extLst>
            </p:cNvPr>
            <p:cNvCxnSpPr>
              <a:cxnSpLocks/>
              <a:endCxn id="24" idx="1"/>
            </p:cNvCxnSpPr>
            <p:nvPr/>
          </p:nvCxnSpPr>
          <p:spPr>
            <a:xfrm>
              <a:off x="7173049" y="5874527"/>
              <a:ext cx="1093434"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252EBE0C-FDA9-4EA0-8C81-39AD9F1E0B09}"/>
                </a:ext>
              </a:extLst>
            </p:cNvPr>
            <p:cNvSpPr/>
            <p:nvPr/>
          </p:nvSpPr>
          <p:spPr>
            <a:xfrm>
              <a:off x="917989" y="3293426"/>
              <a:ext cx="10631860" cy="337506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0" name="TextBox 49">
              <a:extLst>
                <a:ext uri="{FF2B5EF4-FFF2-40B4-BE49-F238E27FC236}">
                  <a16:creationId xmlns:a16="http://schemas.microsoft.com/office/drawing/2014/main" id="{9EBB7541-9F85-4022-9F5A-E727BBA9E488}"/>
                </a:ext>
              </a:extLst>
            </p:cNvPr>
            <p:cNvSpPr txBox="1"/>
            <p:nvPr/>
          </p:nvSpPr>
          <p:spPr>
            <a:xfrm>
              <a:off x="4130966" y="3142456"/>
              <a:ext cx="3539233" cy="369332"/>
            </a:xfrm>
            <a:prstGeom prst="rect">
              <a:avLst/>
            </a:prstGeom>
            <a:solidFill>
              <a:schemeClr val="bg2">
                <a:lumMod val="90000"/>
              </a:schemeClr>
            </a:solidFill>
          </p:spPr>
          <p:txBody>
            <a:bodyPr wrap="square" rtlCol="0">
              <a:spAutoFit/>
            </a:bodyPr>
            <a:lstStyle/>
            <a:p>
              <a:pPr algn="ctr"/>
              <a:r>
                <a:rPr lang="en-US" b="1" dirty="0"/>
                <a:t>Chatbot using Intent classification</a:t>
              </a:r>
              <a:endParaRPr lang="en-IN" b="1" dirty="0"/>
            </a:p>
          </p:txBody>
        </p:sp>
        <p:cxnSp>
          <p:nvCxnSpPr>
            <p:cNvPr id="61" name="Straight Arrow Connector 60">
              <a:extLst>
                <a:ext uri="{FF2B5EF4-FFF2-40B4-BE49-F238E27FC236}">
                  <a16:creationId xmlns:a16="http://schemas.microsoft.com/office/drawing/2014/main" id="{14780DBE-857F-4D40-88AA-76CB77B9D527}"/>
                </a:ext>
              </a:extLst>
            </p:cNvPr>
            <p:cNvCxnSpPr>
              <a:cxnSpLocks/>
            </p:cNvCxnSpPr>
            <p:nvPr/>
          </p:nvCxnSpPr>
          <p:spPr>
            <a:xfrm>
              <a:off x="10218088" y="4387186"/>
              <a:ext cx="275315" cy="4355"/>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FE8DA9D-1CE0-4D73-8EC7-259CC19A896F}"/>
                </a:ext>
              </a:extLst>
            </p:cNvPr>
            <p:cNvSpPr txBox="1"/>
            <p:nvPr/>
          </p:nvSpPr>
          <p:spPr>
            <a:xfrm>
              <a:off x="10493403" y="4129368"/>
              <a:ext cx="882214" cy="461665"/>
            </a:xfrm>
            <a:prstGeom prst="rect">
              <a:avLst/>
            </a:prstGeom>
            <a:noFill/>
            <a:ln>
              <a:solidFill>
                <a:schemeClr val="tx1">
                  <a:lumMod val="50000"/>
                  <a:lumOff val="50000"/>
                </a:schemeClr>
              </a:solidFill>
            </a:ln>
          </p:spPr>
          <p:txBody>
            <a:bodyPr wrap="square" rtlCol="0">
              <a:spAutoFit/>
            </a:bodyPr>
            <a:lstStyle/>
            <a:p>
              <a:pPr algn="ctr"/>
              <a:r>
                <a:rPr lang="en-US" sz="1200" dirty="0"/>
                <a:t>Sentiment analysis</a:t>
              </a:r>
            </a:p>
          </p:txBody>
        </p:sp>
      </p:grpSp>
    </p:spTree>
    <p:extLst>
      <p:ext uri="{BB962C8B-B14F-4D97-AF65-F5344CB8AC3E}">
        <p14:creationId xmlns:p14="http://schemas.microsoft.com/office/powerpoint/2010/main" val="195852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7BE3-8009-4478-ADFD-417DDE634094}"/>
              </a:ext>
            </a:extLst>
          </p:cNvPr>
          <p:cNvSpPr>
            <a:spLocks noGrp="1"/>
          </p:cNvSpPr>
          <p:nvPr>
            <p:ph type="title"/>
          </p:nvPr>
        </p:nvSpPr>
        <p:spPr>
          <a:xfrm>
            <a:off x="836612" y="117376"/>
            <a:ext cx="10515600" cy="640247"/>
          </a:xfrm>
        </p:spPr>
        <p:txBody>
          <a:bodyPr>
            <a:normAutofit fontScale="90000"/>
          </a:bodyPr>
          <a:lstStyle/>
          <a:p>
            <a:r>
              <a:rPr lang="en-US" b="1" dirty="0"/>
              <a:t>Method 1</a:t>
            </a:r>
            <a:r>
              <a:rPr lang="en-US" dirty="0"/>
              <a:t>: Generative method based chatbot</a:t>
            </a:r>
            <a:endParaRPr lang="en-IN" dirty="0"/>
          </a:p>
        </p:txBody>
      </p:sp>
      <p:sp>
        <p:nvSpPr>
          <p:cNvPr id="34" name="TextBox 33">
            <a:extLst>
              <a:ext uri="{FF2B5EF4-FFF2-40B4-BE49-F238E27FC236}">
                <a16:creationId xmlns:a16="http://schemas.microsoft.com/office/drawing/2014/main" id="{DE5E5CCB-4366-4648-8D7B-5EE2EE279A1C}"/>
              </a:ext>
            </a:extLst>
          </p:cNvPr>
          <p:cNvSpPr txBox="1"/>
          <p:nvPr/>
        </p:nvSpPr>
        <p:spPr>
          <a:xfrm>
            <a:off x="878888" y="840876"/>
            <a:ext cx="10434223" cy="3262432"/>
          </a:xfrm>
          <a:prstGeom prst="rect">
            <a:avLst/>
          </a:prstGeom>
          <a:noFill/>
        </p:spPr>
        <p:txBody>
          <a:bodyPr wrap="square" rtlCol="0">
            <a:spAutoFit/>
          </a:bodyPr>
          <a:lstStyle/>
          <a:p>
            <a:pPr algn="just"/>
            <a:r>
              <a:rPr lang="en-US" dirty="0"/>
              <a:t>As we have seen, </a:t>
            </a:r>
            <a:r>
              <a:rPr lang="en-US" sz="1800" b="0" i="0" dirty="0">
                <a:effectLst/>
                <a:latin typeface="Euclid Circular B"/>
              </a:rPr>
              <a:t>Chatbots that use generative methods can generate new dialogue based on large amounts of conversational training data. Here, we can use </a:t>
            </a:r>
            <a:r>
              <a:rPr lang="en-US" sz="1800" b="0" i="0" dirty="0">
                <a:effectLst/>
                <a:highlight>
                  <a:srgbClr val="FFFF00"/>
                </a:highlight>
                <a:latin typeface="Euclid Circular B"/>
              </a:rPr>
              <a:t>Sequence to sequence learning</a:t>
            </a:r>
            <a:r>
              <a:rPr lang="en-US" sz="1800" b="0" i="0" dirty="0">
                <a:effectLst/>
                <a:latin typeface="Euclid Circular B"/>
              </a:rPr>
              <a:t>.</a:t>
            </a:r>
          </a:p>
          <a:p>
            <a:pPr algn="just"/>
            <a:endParaRPr lang="en-US" dirty="0">
              <a:latin typeface="Euclid Circular B"/>
            </a:endParaRPr>
          </a:p>
          <a:p>
            <a:pPr algn="just"/>
            <a:r>
              <a:rPr lang="en-US" sz="3600" dirty="0">
                <a:latin typeface="Euclid Circular B"/>
              </a:rPr>
              <a:t>Sequence to Sequence Learning:</a:t>
            </a:r>
          </a:p>
          <a:p>
            <a:pPr marL="285750" indent="-285750" algn="just">
              <a:buFont typeface="Arial" panose="020B0604020202020204" pitchFamily="34" charset="0"/>
              <a:buChar char="•"/>
            </a:pPr>
            <a:r>
              <a:rPr lang="en-US" sz="1600" b="0" i="0" dirty="0">
                <a:solidFill>
                  <a:srgbClr val="404040"/>
                </a:solidFill>
                <a:effectLst/>
                <a:latin typeface="Euclid Circular B"/>
              </a:rPr>
              <a:t>The Sequence to Sequence model (seq2seq) consists of two RNNs - an encoder and a decoder. </a:t>
            </a:r>
          </a:p>
          <a:p>
            <a:pPr marL="285750" indent="-285750" algn="just">
              <a:buFont typeface="Arial" panose="020B0604020202020204" pitchFamily="34" charset="0"/>
              <a:buChar char="•"/>
            </a:pPr>
            <a:r>
              <a:rPr lang="en-US" sz="1600" b="0" i="0" dirty="0">
                <a:solidFill>
                  <a:srgbClr val="404040"/>
                </a:solidFill>
                <a:effectLst/>
                <a:highlight>
                  <a:srgbClr val="00FF00"/>
                </a:highlight>
                <a:latin typeface="Euclid Circular B"/>
              </a:rPr>
              <a:t>The Encoder </a:t>
            </a:r>
            <a:r>
              <a:rPr lang="en-US" sz="1600" b="0" i="0" dirty="0">
                <a:solidFill>
                  <a:srgbClr val="404040"/>
                </a:solidFill>
                <a:effectLst/>
                <a:latin typeface="Euclid Circular B"/>
              </a:rPr>
              <a:t>reads the input sequence, word by word and </a:t>
            </a:r>
            <a:r>
              <a:rPr lang="en-US" sz="1600" b="1" i="0" dirty="0">
                <a:solidFill>
                  <a:srgbClr val="404040"/>
                </a:solidFill>
                <a:effectLst/>
                <a:latin typeface="Euclid Circular B"/>
              </a:rPr>
              <a:t>emits a context </a:t>
            </a:r>
            <a:r>
              <a:rPr lang="en-US" sz="1600" b="0" i="0" dirty="0">
                <a:solidFill>
                  <a:srgbClr val="404040"/>
                </a:solidFill>
                <a:effectLst/>
                <a:latin typeface="Euclid Circular B"/>
              </a:rPr>
              <a:t>(a function of final hidden state of encoder), which would ideally capture the essence (semantic summary) of the input sequence. </a:t>
            </a:r>
          </a:p>
          <a:p>
            <a:pPr marL="285750" indent="-285750" algn="just">
              <a:buFont typeface="Arial" panose="020B0604020202020204" pitchFamily="34" charset="0"/>
              <a:buChar char="•"/>
            </a:pPr>
            <a:r>
              <a:rPr lang="en-US" sz="1600" b="0" i="0" dirty="0">
                <a:solidFill>
                  <a:srgbClr val="404040"/>
                </a:solidFill>
                <a:effectLst/>
                <a:latin typeface="Euclid Circular B"/>
              </a:rPr>
              <a:t>Based on this context, </a:t>
            </a:r>
            <a:r>
              <a:rPr lang="en-US" sz="1600" b="0" i="0" dirty="0">
                <a:solidFill>
                  <a:srgbClr val="404040"/>
                </a:solidFill>
                <a:effectLst/>
                <a:highlight>
                  <a:srgbClr val="00FF00"/>
                </a:highlight>
                <a:latin typeface="Euclid Circular B"/>
              </a:rPr>
              <a:t>the Decoder </a:t>
            </a:r>
            <a:r>
              <a:rPr lang="en-US" sz="1600" b="0" i="0" dirty="0">
                <a:solidFill>
                  <a:srgbClr val="404040"/>
                </a:solidFill>
                <a:effectLst/>
                <a:latin typeface="Euclid Circular B"/>
              </a:rPr>
              <a:t>generates the output sequence, one word at a time while looking at the context and the previous word during each timestep.</a:t>
            </a:r>
            <a:endParaRPr lang="en-US" sz="1600" dirty="0">
              <a:latin typeface="Euclid Circular B"/>
            </a:endParaRPr>
          </a:p>
          <a:p>
            <a:pPr algn="just"/>
            <a:endParaRPr lang="en-IN" sz="1800" dirty="0"/>
          </a:p>
          <a:p>
            <a:pPr algn="just"/>
            <a:endParaRPr lang="en-IN" dirty="0"/>
          </a:p>
        </p:txBody>
      </p:sp>
      <p:grpSp>
        <p:nvGrpSpPr>
          <p:cNvPr id="6" name="Group 5">
            <a:extLst>
              <a:ext uri="{FF2B5EF4-FFF2-40B4-BE49-F238E27FC236}">
                <a16:creationId xmlns:a16="http://schemas.microsoft.com/office/drawing/2014/main" id="{AC8E307E-B5F0-4891-B7B2-070BB966A80D}"/>
              </a:ext>
            </a:extLst>
          </p:cNvPr>
          <p:cNvGrpSpPr/>
          <p:nvPr/>
        </p:nvGrpSpPr>
        <p:grpSpPr>
          <a:xfrm>
            <a:off x="1536699" y="3624435"/>
            <a:ext cx="9115425" cy="2962275"/>
            <a:chOff x="1536699" y="3624435"/>
            <a:chExt cx="9115425" cy="2962275"/>
          </a:xfrm>
        </p:grpSpPr>
        <p:pic>
          <p:nvPicPr>
            <p:cNvPr id="4" name="Picture 3">
              <a:extLst>
                <a:ext uri="{FF2B5EF4-FFF2-40B4-BE49-F238E27FC236}">
                  <a16:creationId xmlns:a16="http://schemas.microsoft.com/office/drawing/2014/main" id="{47ECD2ED-CFC7-4446-9112-3FED6D4E03F0}"/>
                </a:ext>
              </a:extLst>
            </p:cNvPr>
            <p:cNvPicPr>
              <a:picLocks noChangeAspect="1"/>
            </p:cNvPicPr>
            <p:nvPr/>
          </p:nvPicPr>
          <p:blipFill>
            <a:blip r:embed="rId2"/>
            <a:stretch>
              <a:fillRect/>
            </a:stretch>
          </p:blipFill>
          <p:spPr>
            <a:xfrm>
              <a:off x="1536699" y="3624435"/>
              <a:ext cx="9115425" cy="2962275"/>
            </a:xfrm>
            <a:prstGeom prst="rect">
              <a:avLst/>
            </a:prstGeom>
          </p:spPr>
        </p:pic>
        <p:sp>
          <p:nvSpPr>
            <p:cNvPr id="5" name="TextBox 4">
              <a:extLst>
                <a:ext uri="{FF2B5EF4-FFF2-40B4-BE49-F238E27FC236}">
                  <a16:creationId xmlns:a16="http://schemas.microsoft.com/office/drawing/2014/main" id="{EDD31312-2F57-4DCC-9E6E-F003421C2F1B}"/>
                </a:ext>
              </a:extLst>
            </p:cNvPr>
            <p:cNvSpPr txBox="1"/>
            <p:nvPr/>
          </p:nvSpPr>
          <p:spPr>
            <a:xfrm>
              <a:off x="2858610" y="6107837"/>
              <a:ext cx="2006354" cy="369332"/>
            </a:xfrm>
            <a:prstGeom prst="rect">
              <a:avLst/>
            </a:prstGeom>
            <a:solidFill>
              <a:schemeClr val="bg1"/>
            </a:solidFill>
          </p:spPr>
          <p:txBody>
            <a:bodyPr wrap="square" rtlCol="0">
              <a:spAutoFit/>
            </a:bodyPr>
            <a:lstStyle/>
            <a:p>
              <a:r>
                <a:rPr lang="en-US" dirty="0"/>
                <a:t>Incoming message</a:t>
              </a:r>
              <a:endParaRPr lang="en-IN" dirty="0"/>
            </a:p>
          </p:txBody>
        </p:sp>
      </p:grpSp>
      <p:sp>
        <p:nvSpPr>
          <p:cNvPr id="8" name="TextBox 7">
            <a:extLst>
              <a:ext uri="{FF2B5EF4-FFF2-40B4-BE49-F238E27FC236}">
                <a16:creationId xmlns:a16="http://schemas.microsoft.com/office/drawing/2014/main" id="{BE44057B-5608-4F4C-B38A-CCC78DA266E0}"/>
              </a:ext>
            </a:extLst>
          </p:cNvPr>
          <p:cNvSpPr txBox="1"/>
          <p:nvPr/>
        </p:nvSpPr>
        <p:spPr>
          <a:xfrm>
            <a:off x="9333390" y="6406282"/>
            <a:ext cx="3710866" cy="369332"/>
          </a:xfrm>
          <a:prstGeom prst="rect">
            <a:avLst/>
          </a:prstGeom>
          <a:noFill/>
        </p:spPr>
        <p:txBody>
          <a:bodyPr wrap="square" rtlCol="0">
            <a:spAutoFit/>
          </a:bodyPr>
          <a:lstStyle/>
          <a:p>
            <a:r>
              <a:rPr lang="en-US" dirty="0"/>
              <a:t>Source: </a:t>
            </a:r>
            <a:r>
              <a:rPr lang="en-US" dirty="0">
                <a:hlinkClick r:id="rId3"/>
              </a:rPr>
              <a:t>parctical seq2seq</a:t>
            </a:r>
            <a:endParaRPr lang="en-IN" dirty="0"/>
          </a:p>
        </p:txBody>
      </p:sp>
    </p:spTree>
    <p:extLst>
      <p:ext uri="{BB962C8B-B14F-4D97-AF65-F5344CB8AC3E}">
        <p14:creationId xmlns:p14="http://schemas.microsoft.com/office/powerpoint/2010/main" val="2691459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6C1D4-604B-4679-8CFB-D25C7E8F9981}"/>
              </a:ext>
            </a:extLst>
          </p:cNvPr>
          <p:cNvSpPr>
            <a:spLocks noGrp="1"/>
          </p:cNvSpPr>
          <p:nvPr>
            <p:ph type="title"/>
          </p:nvPr>
        </p:nvSpPr>
        <p:spPr/>
        <p:txBody>
          <a:bodyPr/>
          <a:lstStyle/>
          <a:p>
            <a:r>
              <a:rPr lang="en-US" dirty="0"/>
              <a:t>Datasets</a:t>
            </a:r>
            <a:endParaRPr lang="en-IN" dirty="0"/>
          </a:p>
        </p:txBody>
      </p:sp>
      <p:sp>
        <p:nvSpPr>
          <p:cNvPr id="3" name="Content Placeholder 2">
            <a:extLst>
              <a:ext uri="{FF2B5EF4-FFF2-40B4-BE49-F238E27FC236}">
                <a16:creationId xmlns:a16="http://schemas.microsoft.com/office/drawing/2014/main" id="{C2E6E395-ADA9-45C3-95E0-66EE7C180E70}"/>
              </a:ext>
            </a:extLst>
          </p:cNvPr>
          <p:cNvSpPr>
            <a:spLocks noGrp="1"/>
          </p:cNvSpPr>
          <p:nvPr>
            <p:ph idx="1"/>
          </p:nvPr>
        </p:nvSpPr>
        <p:spPr>
          <a:xfrm>
            <a:off x="838200" y="1825625"/>
            <a:ext cx="10515600" cy="1325563"/>
          </a:xfrm>
        </p:spPr>
        <p:txBody>
          <a:bodyPr>
            <a:normAutofit/>
          </a:bodyPr>
          <a:lstStyle/>
          <a:p>
            <a:r>
              <a:rPr lang="en-US" dirty="0"/>
              <a:t>Json file with intents : </a:t>
            </a:r>
            <a:r>
              <a:rPr lang="en-US" dirty="0">
                <a:hlinkClick r:id="rId2"/>
              </a:rPr>
              <a:t>dataset</a:t>
            </a:r>
            <a:endParaRPr lang="en-US" dirty="0"/>
          </a:p>
          <a:p>
            <a:r>
              <a:rPr lang="en-US" dirty="0"/>
              <a:t>Cornell movie dataset for Seq2Seq model : </a:t>
            </a:r>
            <a:r>
              <a:rPr lang="en-US" dirty="0">
                <a:hlinkClick r:id="rId3"/>
              </a:rPr>
              <a:t>dataset</a:t>
            </a:r>
            <a:endParaRPr lang="en-US" dirty="0"/>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37272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DAD33EAF-1A8C-44EA-95FE-946B7192CF3A}"/>
              </a:ext>
            </a:extLst>
          </p:cNvPr>
          <p:cNvGrpSpPr/>
          <p:nvPr/>
        </p:nvGrpSpPr>
        <p:grpSpPr>
          <a:xfrm>
            <a:off x="3940206" y="1205422"/>
            <a:ext cx="4617870" cy="4850672"/>
            <a:chOff x="4171024" y="814805"/>
            <a:chExt cx="4617870" cy="4850672"/>
          </a:xfrm>
        </p:grpSpPr>
        <p:sp>
          <p:nvSpPr>
            <p:cNvPr id="2" name="TextBox 1">
              <a:extLst>
                <a:ext uri="{FF2B5EF4-FFF2-40B4-BE49-F238E27FC236}">
                  <a16:creationId xmlns:a16="http://schemas.microsoft.com/office/drawing/2014/main" id="{59E4CFB0-9671-4ABC-A994-98ED616E4846}"/>
                </a:ext>
              </a:extLst>
            </p:cNvPr>
            <p:cNvSpPr txBox="1"/>
            <p:nvPr/>
          </p:nvSpPr>
          <p:spPr>
            <a:xfrm>
              <a:off x="4171024" y="5019146"/>
              <a:ext cx="2068497" cy="646331"/>
            </a:xfrm>
            <a:prstGeom prst="rect">
              <a:avLst/>
            </a:prstGeom>
            <a:noFill/>
            <a:ln>
              <a:solidFill>
                <a:schemeClr val="tx1"/>
              </a:solidFill>
            </a:ln>
          </p:spPr>
          <p:txBody>
            <a:bodyPr wrap="square" rtlCol="0">
              <a:spAutoFit/>
            </a:bodyPr>
            <a:lstStyle/>
            <a:p>
              <a:pPr algn="ctr"/>
              <a:r>
                <a:rPr lang="en-US" dirty="0"/>
                <a:t>Generate response from intent.json</a:t>
              </a:r>
              <a:endParaRPr lang="en-IN" dirty="0"/>
            </a:p>
          </p:txBody>
        </p:sp>
        <p:sp>
          <p:nvSpPr>
            <p:cNvPr id="4" name="TextBox 3">
              <a:extLst>
                <a:ext uri="{FF2B5EF4-FFF2-40B4-BE49-F238E27FC236}">
                  <a16:creationId xmlns:a16="http://schemas.microsoft.com/office/drawing/2014/main" id="{DC2B9421-DBD9-45B4-9BF9-3908A4E35E84}"/>
                </a:ext>
              </a:extLst>
            </p:cNvPr>
            <p:cNvSpPr txBox="1"/>
            <p:nvPr/>
          </p:nvSpPr>
          <p:spPr>
            <a:xfrm>
              <a:off x="4171024" y="814805"/>
              <a:ext cx="2068497" cy="646331"/>
            </a:xfrm>
            <a:prstGeom prst="rect">
              <a:avLst/>
            </a:prstGeom>
            <a:noFill/>
            <a:ln>
              <a:solidFill>
                <a:schemeClr val="tx1"/>
              </a:solidFill>
            </a:ln>
          </p:spPr>
          <p:txBody>
            <a:bodyPr wrap="square" rtlCol="0">
              <a:spAutoFit/>
            </a:bodyPr>
            <a:lstStyle/>
            <a:p>
              <a:pPr algn="ctr"/>
              <a:r>
                <a:rPr lang="en-US" dirty="0"/>
                <a:t>Query/message from customer</a:t>
              </a:r>
              <a:endParaRPr lang="en-IN" dirty="0"/>
            </a:p>
          </p:txBody>
        </p:sp>
        <p:sp>
          <p:nvSpPr>
            <p:cNvPr id="5" name="TextBox 4">
              <a:extLst>
                <a:ext uri="{FF2B5EF4-FFF2-40B4-BE49-F238E27FC236}">
                  <a16:creationId xmlns:a16="http://schemas.microsoft.com/office/drawing/2014/main" id="{B096CE31-6665-4C52-B3B9-9BFCC9E3BB5C}"/>
                </a:ext>
              </a:extLst>
            </p:cNvPr>
            <p:cNvSpPr txBox="1"/>
            <p:nvPr/>
          </p:nvSpPr>
          <p:spPr>
            <a:xfrm>
              <a:off x="4171025" y="1626416"/>
              <a:ext cx="2068497" cy="646331"/>
            </a:xfrm>
            <a:prstGeom prst="rect">
              <a:avLst/>
            </a:prstGeom>
            <a:noFill/>
            <a:ln>
              <a:solidFill>
                <a:schemeClr val="tx1"/>
              </a:solidFill>
            </a:ln>
          </p:spPr>
          <p:txBody>
            <a:bodyPr wrap="square" rtlCol="0">
              <a:spAutoFit/>
            </a:bodyPr>
            <a:lstStyle/>
            <a:p>
              <a:pPr algn="ctr"/>
              <a:r>
                <a:rPr lang="en-US" dirty="0"/>
                <a:t>Preprocessing and Vectorization</a:t>
              </a:r>
              <a:endParaRPr lang="en-IN" dirty="0"/>
            </a:p>
          </p:txBody>
        </p:sp>
        <p:sp>
          <p:nvSpPr>
            <p:cNvPr id="6" name="TextBox 5">
              <a:extLst>
                <a:ext uri="{FF2B5EF4-FFF2-40B4-BE49-F238E27FC236}">
                  <a16:creationId xmlns:a16="http://schemas.microsoft.com/office/drawing/2014/main" id="{66D8FA7D-4B0C-4390-B229-1D94DD1D9D8E}"/>
                </a:ext>
              </a:extLst>
            </p:cNvPr>
            <p:cNvSpPr txBox="1"/>
            <p:nvPr/>
          </p:nvSpPr>
          <p:spPr>
            <a:xfrm>
              <a:off x="4171025" y="2472289"/>
              <a:ext cx="2068497" cy="369332"/>
            </a:xfrm>
            <a:prstGeom prst="rect">
              <a:avLst/>
            </a:prstGeom>
            <a:noFill/>
            <a:ln>
              <a:solidFill>
                <a:schemeClr val="tx1"/>
              </a:solidFill>
            </a:ln>
          </p:spPr>
          <p:txBody>
            <a:bodyPr wrap="square" rtlCol="0">
              <a:spAutoFit/>
            </a:bodyPr>
            <a:lstStyle/>
            <a:p>
              <a:pPr algn="ctr"/>
              <a:r>
                <a:rPr lang="en-US" dirty="0"/>
                <a:t>Intent classification </a:t>
              </a:r>
              <a:endParaRPr lang="en-IN" dirty="0"/>
            </a:p>
          </p:txBody>
        </p:sp>
        <p:sp>
          <p:nvSpPr>
            <p:cNvPr id="8" name="Diamond 7">
              <a:extLst>
                <a:ext uri="{FF2B5EF4-FFF2-40B4-BE49-F238E27FC236}">
                  <a16:creationId xmlns:a16="http://schemas.microsoft.com/office/drawing/2014/main" id="{BA156B0F-8BC2-40DB-8154-852E3AB75EB3}"/>
                </a:ext>
              </a:extLst>
            </p:cNvPr>
            <p:cNvSpPr/>
            <p:nvPr/>
          </p:nvSpPr>
          <p:spPr>
            <a:xfrm>
              <a:off x="4428476" y="3076525"/>
              <a:ext cx="1553592" cy="1464816"/>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FC92F8D6-64E0-44B6-9672-AED5FB780EE1}"/>
                </a:ext>
              </a:extLst>
            </p:cNvPr>
            <p:cNvSpPr txBox="1"/>
            <p:nvPr/>
          </p:nvSpPr>
          <p:spPr>
            <a:xfrm>
              <a:off x="4745114" y="3439601"/>
              <a:ext cx="1020932" cy="738664"/>
            </a:xfrm>
            <a:prstGeom prst="rect">
              <a:avLst/>
            </a:prstGeom>
            <a:noFill/>
          </p:spPr>
          <p:txBody>
            <a:bodyPr wrap="square" rtlCol="0">
              <a:spAutoFit/>
            </a:bodyPr>
            <a:lstStyle/>
            <a:p>
              <a:pPr algn="ctr"/>
              <a:r>
                <a:rPr lang="en-US" sz="1400" dirty="0"/>
                <a:t>If intent present In the dataset</a:t>
              </a:r>
              <a:endParaRPr lang="en-IN" sz="1400" dirty="0"/>
            </a:p>
          </p:txBody>
        </p:sp>
        <p:sp>
          <p:nvSpPr>
            <p:cNvPr id="10" name="TextBox 9">
              <a:extLst>
                <a:ext uri="{FF2B5EF4-FFF2-40B4-BE49-F238E27FC236}">
                  <a16:creationId xmlns:a16="http://schemas.microsoft.com/office/drawing/2014/main" id="{634338E8-FB9A-44BA-BB8B-4A3F5BC9BC17}"/>
                </a:ext>
              </a:extLst>
            </p:cNvPr>
            <p:cNvSpPr txBox="1"/>
            <p:nvPr/>
          </p:nvSpPr>
          <p:spPr>
            <a:xfrm>
              <a:off x="6720397" y="3624267"/>
              <a:ext cx="2068497" cy="369332"/>
            </a:xfrm>
            <a:prstGeom prst="rect">
              <a:avLst/>
            </a:prstGeom>
            <a:noFill/>
            <a:ln>
              <a:solidFill>
                <a:schemeClr val="tx1"/>
              </a:solidFill>
            </a:ln>
          </p:spPr>
          <p:txBody>
            <a:bodyPr wrap="square" rtlCol="0">
              <a:spAutoFit/>
            </a:bodyPr>
            <a:lstStyle/>
            <a:p>
              <a:pPr algn="ctr"/>
              <a:r>
                <a:rPr lang="en-US" dirty="0"/>
                <a:t>Use seq2seq model</a:t>
              </a:r>
              <a:endParaRPr lang="en-IN" dirty="0"/>
            </a:p>
          </p:txBody>
        </p:sp>
        <p:cxnSp>
          <p:nvCxnSpPr>
            <p:cNvPr id="12" name="Straight Arrow Connector 11">
              <a:extLst>
                <a:ext uri="{FF2B5EF4-FFF2-40B4-BE49-F238E27FC236}">
                  <a16:creationId xmlns:a16="http://schemas.microsoft.com/office/drawing/2014/main" id="{E8B5742F-2D83-49DD-9263-3C893B5D3E6D}"/>
                </a:ext>
              </a:extLst>
            </p:cNvPr>
            <p:cNvCxnSpPr>
              <a:stCxn id="4" idx="2"/>
              <a:endCxn id="5" idx="0"/>
            </p:cNvCxnSpPr>
            <p:nvPr/>
          </p:nvCxnSpPr>
          <p:spPr>
            <a:xfrm>
              <a:off x="5205273" y="1461136"/>
              <a:ext cx="1" cy="165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C55DDC0-6282-48E2-A86D-8C33C183321A}"/>
                </a:ext>
              </a:extLst>
            </p:cNvPr>
            <p:cNvCxnSpPr/>
            <p:nvPr/>
          </p:nvCxnSpPr>
          <p:spPr>
            <a:xfrm>
              <a:off x="5205271" y="2299161"/>
              <a:ext cx="1" cy="165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E365D05-7917-4788-961A-7793C69340DE}"/>
                </a:ext>
              </a:extLst>
            </p:cNvPr>
            <p:cNvCxnSpPr>
              <a:cxnSpLocks/>
              <a:stCxn id="6" idx="2"/>
            </p:cNvCxnSpPr>
            <p:nvPr/>
          </p:nvCxnSpPr>
          <p:spPr>
            <a:xfrm flipH="1">
              <a:off x="5205272" y="2841621"/>
              <a:ext cx="2" cy="246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17487C-70C8-4631-A8FB-0E4E264B324E}"/>
                </a:ext>
              </a:extLst>
            </p:cNvPr>
            <p:cNvCxnSpPr>
              <a:cxnSpLocks/>
            </p:cNvCxnSpPr>
            <p:nvPr/>
          </p:nvCxnSpPr>
          <p:spPr>
            <a:xfrm>
              <a:off x="5205271" y="4541341"/>
              <a:ext cx="0" cy="477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23E3473-D852-4FCA-B1E0-E5528AB385EC}"/>
                </a:ext>
              </a:extLst>
            </p:cNvPr>
            <p:cNvCxnSpPr>
              <a:cxnSpLocks/>
            </p:cNvCxnSpPr>
            <p:nvPr/>
          </p:nvCxnSpPr>
          <p:spPr>
            <a:xfrm>
              <a:off x="5982068" y="3808933"/>
              <a:ext cx="7383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363BB9B-E08C-4219-9E20-B599ED6A0C2D}"/>
                </a:ext>
              </a:extLst>
            </p:cNvPr>
            <p:cNvSpPr txBox="1"/>
            <p:nvPr/>
          </p:nvSpPr>
          <p:spPr>
            <a:xfrm>
              <a:off x="6082684" y="3492017"/>
              <a:ext cx="560774" cy="369332"/>
            </a:xfrm>
            <a:prstGeom prst="rect">
              <a:avLst/>
            </a:prstGeom>
            <a:noFill/>
          </p:spPr>
          <p:txBody>
            <a:bodyPr wrap="square" rtlCol="0">
              <a:spAutoFit/>
            </a:bodyPr>
            <a:lstStyle/>
            <a:p>
              <a:r>
                <a:rPr lang="en-US" dirty="0"/>
                <a:t>NO</a:t>
              </a:r>
              <a:endParaRPr lang="en-IN" dirty="0"/>
            </a:p>
          </p:txBody>
        </p:sp>
        <p:sp>
          <p:nvSpPr>
            <p:cNvPr id="23" name="TextBox 22">
              <a:extLst>
                <a:ext uri="{FF2B5EF4-FFF2-40B4-BE49-F238E27FC236}">
                  <a16:creationId xmlns:a16="http://schemas.microsoft.com/office/drawing/2014/main" id="{E1142B0E-2743-46A0-AE67-A8EC9D82C5EC}"/>
                </a:ext>
              </a:extLst>
            </p:cNvPr>
            <p:cNvSpPr txBox="1"/>
            <p:nvPr/>
          </p:nvSpPr>
          <p:spPr>
            <a:xfrm>
              <a:off x="5313283" y="4588877"/>
              <a:ext cx="560774" cy="369332"/>
            </a:xfrm>
            <a:prstGeom prst="rect">
              <a:avLst/>
            </a:prstGeom>
            <a:noFill/>
          </p:spPr>
          <p:txBody>
            <a:bodyPr wrap="square" rtlCol="0">
              <a:spAutoFit/>
            </a:bodyPr>
            <a:lstStyle/>
            <a:p>
              <a:r>
                <a:rPr lang="en-US" dirty="0"/>
                <a:t>Yes</a:t>
              </a:r>
              <a:endParaRPr lang="en-IN" dirty="0"/>
            </a:p>
          </p:txBody>
        </p:sp>
      </p:grpSp>
      <p:sp>
        <p:nvSpPr>
          <p:cNvPr id="25" name="Title 1">
            <a:extLst>
              <a:ext uri="{FF2B5EF4-FFF2-40B4-BE49-F238E27FC236}">
                <a16:creationId xmlns:a16="http://schemas.microsoft.com/office/drawing/2014/main" id="{268F58FF-61D2-46D8-B7FE-64AA80EEDE4A}"/>
              </a:ext>
            </a:extLst>
          </p:cNvPr>
          <p:cNvSpPr txBox="1">
            <a:spLocks/>
          </p:cNvSpPr>
          <p:nvPr/>
        </p:nvSpPr>
        <p:spPr>
          <a:xfrm>
            <a:off x="838200" y="365126"/>
            <a:ext cx="10515600" cy="69592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Using combination of both Method 1 and 2</a:t>
            </a:r>
            <a:endParaRPr lang="en-IN" dirty="0"/>
          </a:p>
        </p:txBody>
      </p:sp>
    </p:spTree>
    <p:extLst>
      <p:ext uri="{BB962C8B-B14F-4D97-AF65-F5344CB8AC3E}">
        <p14:creationId xmlns:p14="http://schemas.microsoft.com/office/powerpoint/2010/main" val="298397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2FE043-FEA1-45B4-9933-1FFEB7CAF026}"/>
              </a:ext>
            </a:extLst>
          </p:cNvPr>
          <p:cNvSpPr txBox="1"/>
          <p:nvPr/>
        </p:nvSpPr>
        <p:spPr>
          <a:xfrm>
            <a:off x="461639" y="2698811"/>
            <a:ext cx="11336784" cy="923330"/>
          </a:xfrm>
          <a:prstGeom prst="rect">
            <a:avLst/>
          </a:prstGeom>
          <a:noFill/>
        </p:spPr>
        <p:txBody>
          <a:bodyPr wrap="square" rtlCol="0">
            <a:spAutoFit/>
          </a:bodyPr>
          <a:lstStyle/>
          <a:p>
            <a:pPr algn="ctr"/>
            <a:r>
              <a:rPr lang="en-US" sz="5400" dirty="0"/>
              <a:t>Project Architecture / Project Flow</a:t>
            </a:r>
            <a:endParaRPr lang="en-IN" sz="5400" dirty="0"/>
          </a:p>
        </p:txBody>
      </p:sp>
    </p:spTree>
    <p:extLst>
      <p:ext uri="{BB962C8B-B14F-4D97-AF65-F5344CB8AC3E}">
        <p14:creationId xmlns:p14="http://schemas.microsoft.com/office/powerpoint/2010/main" val="1212122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1620</TotalTime>
  <Words>1320</Words>
  <Application>Microsoft Office PowerPoint</Application>
  <PresentationFormat>Widescreen</PresentationFormat>
  <Paragraphs>158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vt:lpstr>
      <vt:lpstr>Avenir</vt:lpstr>
      <vt:lpstr>Calibri</vt:lpstr>
      <vt:lpstr>Calibri Light</vt:lpstr>
      <vt:lpstr>Courier New</vt:lpstr>
      <vt:lpstr>Euclid Circular B</vt:lpstr>
      <vt:lpstr>Menlo</vt:lpstr>
      <vt:lpstr>Office Theme</vt:lpstr>
      <vt:lpstr>Food Delivery Chatbot</vt:lpstr>
      <vt:lpstr>Chatbots</vt:lpstr>
      <vt:lpstr>Zomato Chat:</vt:lpstr>
      <vt:lpstr>Types of Chatbots</vt:lpstr>
      <vt:lpstr>Method 2: Retrieval based chatbot</vt:lpstr>
      <vt:lpstr>Method 1: Generative method based chatbot</vt:lpstr>
      <vt:lpstr>Datasets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Delivery Chatbot</dc:title>
  <dc:creator>pradnya patil</dc:creator>
  <cp:lastModifiedBy>pradnya patil</cp:lastModifiedBy>
  <cp:revision>22</cp:revision>
  <cp:lastPrinted>2022-01-31T13:25:30Z</cp:lastPrinted>
  <dcterms:created xsi:type="dcterms:W3CDTF">2022-01-27T08:17:46Z</dcterms:created>
  <dcterms:modified xsi:type="dcterms:W3CDTF">2022-01-31T16:09:35Z</dcterms:modified>
</cp:coreProperties>
</file>