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9"/>
  </p:notesMasterIdLst>
  <p:sldIdLst>
    <p:sldId id="258" r:id="rId2"/>
    <p:sldId id="259" r:id="rId3"/>
    <p:sldId id="260" r:id="rId4"/>
    <p:sldId id="261" r:id="rId5"/>
    <p:sldId id="295" r:id="rId6"/>
    <p:sldId id="297" r:id="rId7"/>
    <p:sldId id="262" r:id="rId8"/>
    <p:sldId id="296" r:id="rId9"/>
    <p:sldId id="298" r:id="rId10"/>
    <p:sldId id="299" r:id="rId11"/>
    <p:sldId id="304" r:id="rId12"/>
    <p:sldId id="305" r:id="rId13"/>
    <p:sldId id="300" r:id="rId14"/>
    <p:sldId id="263" r:id="rId15"/>
    <p:sldId id="301" r:id="rId16"/>
    <p:sldId id="302" r:id="rId17"/>
    <p:sldId id="303" r:id="rId18"/>
  </p:sldIdLst>
  <p:sldSz cx="9144000" cy="5143500" type="screen16x9"/>
  <p:notesSz cx="6858000" cy="9144000"/>
  <p:embeddedFontLst>
    <p:embeddedFont>
      <p:font typeface="Barlow" panose="00000500000000000000" pitchFamily="2" charset="0"/>
      <p:regular r:id="rId20"/>
      <p:bold r:id="rId21"/>
      <p:italic r:id="rId22"/>
      <p:boldItalic r:id="rId23"/>
    </p:embeddedFont>
    <p:embeddedFont>
      <p:font typeface="Barlow Light" panose="00000400000000000000" pitchFamily="2" charset="0"/>
      <p:regular r:id="rId24"/>
      <p:bold r:id="rId25"/>
      <p:italic r:id="rId26"/>
      <p:boldItalic r:id="rId27"/>
    </p:embeddedFont>
    <p:embeddedFont>
      <p:font typeface="Barlow Medium" panose="00000600000000000000" pitchFamily="2" charset="0"/>
      <p:regular r:id="rId28"/>
      <p:bold r:id="rId29"/>
      <p:italic r:id="rId30"/>
      <p:boldItalic r:id="rId31"/>
    </p:embeddedFont>
    <p:embeddedFont>
      <p:font typeface="Bebas Neue"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EC5275-DAFC-4D1D-BB08-226AE4820BEA}">
  <a:tblStyle styleId="{26EC5275-DAFC-4D1D-BB08-226AE4820BE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7D29FD1-D880-4DB6-BB14-3170E5B727E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94660"/>
  </p:normalViewPr>
  <p:slideViewPr>
    <p:cSldViewPr>
      <p:cViewPr varScale="1">
        <p:scale>
          <a:sx n="68" d="100"/>
          <a:sy n="68" d="100"/>
        </p:scale>
        <p:origin x="1013" y="5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lt1"/>
            </a:gs>
            <a:gs pos="50000">
              <a:schemeClr val="accent1"/>
            </a:gs>
            <a:gs pos="100000">
              <a:schemeClr val="accent2"/>
            </a:gs>
          </a:gsLst>
          <a:path path="circle">
            <a:fillToRect/>
          </a:path>
          <a:tileRect/>
        </a:gra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26700" y="620225"/>
            <a:ext cx="7433400" cy="723300"/>
          </a:xfrm>
          <a:prstGeom prst="rect">
            <a:avLst/>
          </a:prstGeom>
        </p:spPr>
        <p:txBody>
          <a:bodyPr spcFirstLastPara="1" wrap="square" lIns="0" tIns="0" rIns="0" bIns="0" anchor="t"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5" name="Google Shape;15;p3"/>
          <p:cNvSpPr txBox="1">
            <a:spLocks noGrp="1"/>
          </p:cNvSpPr>
          <p:nvPr>
            <p:ph type="subTitle" idx="1"/>
          </p:nvPr>
        </p:nvSpPr>
        <p:spPr>
          <a:xfrm>
            <a:off x="626700" y="1419727"/>
            <a:ext cx="7433400" cy="4002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2400"/>
              <a:buNone/>
              <a:defRPr/>
            </a:lvl1pPr>
            <a:lvl2pPr lvl="1" rtl="0">
              <a:spcBef>
                <a:spcPts val="800"/>
              </a:spcBef>
              <a:spcAft>
                <a:spcPts val="0"/>
              </a:spcAft>
              <a:buClr>
                <a:schemeClr val="dk2"/>
              </a:buClr>
              <a:buSzPts val="3000"/>
              <a:buNone/>
              <a:defRPr sz="3000"/>
            </a:lvl2pPr>
            <a:lvl3pPr lvl="2" rtl="0">
              <a:spcBef>
                <a:spcPts val="800"/>
              </a:spcBef>
              <a:spcAft>
                <a:spcPts val="0"/>
              </a:spcAft>
              <a:buClr>
                <a:schemeClr val="dk2"/>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3"/>
            </a:gs>
            <a:gs pos="100000">
              <a:schemeClr val="dk1"/>
            </a:gs>
          </a:gsLst>
          <a:path path="circle">
            <a:fillToRect/>
          </a:path>
          <a:tileRect/>
        </a:gradFill>
        <a:effectLst/>
      </p:bgPr>
    </p:bg>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txBox="1">
            <a:spLocks noGrp="1"/>
          </p:cNvSpPr>
          <p:nvPr>
            <p:ph type="body" idx="1"/>
          </p:nvPr>
        </p:nvSpPr>
        <p:spPr>
          <a:xfrm>
            <a:off x="1007700" y="971525"/>
            <a:ext cx="6117300" cy="34158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1pPr>
            <a:lvl2pPr marL="914400" lvl="1" indent="-4572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2pPr>
            <a:lvl3pPr marL="1371600" lvl="2" indent="-4572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3pPr>
            <a:lvl4pPr marL="1828800" lvl="3" indent="-4572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4pPr>
            <a:lvl5pPr marL="2286000" lvl="4" indent="-4572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5pPr>
            <a:lvl6pPr marL="2743200" lvl="5" indent="-4572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6pPr>
            <a:lvl7pPr marL="3200400" lvl="6" indent="-4572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7pPr>
            <a:lvl8pPr marL="3657600" lvl="7" indent="-4572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8pPr>
            <a:lvl9pPr marL="4114800" lvl="8" indent="-457200" rtl="0">
              <a:spcBef>
                <a:spcPts val="800"/>
              </a:spcBef>
              <a:spcAft>
                <a:spcPts val="800"/>
              </a:spcAft>
              <a:buClr>
                <a:schemeClr val="lt1"/>
              </a:buClr>
              <a:buSzPts val="3600"/>
              <a:buFont typeface="Barlow Medium"/>
              <a:buChar char="■"/>
              <a:defRPr sz="3600">
                <a:solidFill>
                  <a:schemeClr val="lt1"/>
                </a:solidFill>
                <a:latin typeface="Barlow Medium"/>
                <a:ea typeface="Barlow Medium"/>
                <a:cs typeface="Barlow Medium"/>
                <a:sym typeface="Barlow Medium"/>
              </a:defRPr>
            </a:lvl9pPr>
          </a:lstStyle>
          <a:p>
            <a:endParaRPr/>
          </a:p>
        </p:txBody>
      </p:sp>
      <p:sp>
        <p:nvSpPr>
          <p:cNvPr id="19" name="Google Shape;19;p4"/>
          <p:cNvSpPr txBox="1"/>
          <p:nvPr/>
        </p:nvSpPr>
        <p:spPr>
          <a:xfrm>
            <a:off x="531375" y="607944"/>
            <a:ext cx="19572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600">
                <a:solidFill>
                  <a:schemeClr val="accent2"/>
                </a:solidFill>
                <a:latin typeface="Bebas Neue"/>
                <a:ea typeface="Bebas Neue"/>
                <a:cs typeface="Bebas Neue"/>
                <a:sym typeface="Bebas Neue"/>
              </a:rPr>
              <a:t>“</a:t>
            </a:r>
            <a:endParaRPr sz="9600">
              <a:solidFill>
                <a:schemeClr val="accent2"/>
              </a:solidFill>
              <a:latin typeface="Bebas Neue"/>
              <a:ea typeface="Bebas Neue"/>
              <a:cs typeface="Bebas Neue"/>
              <a:sym typeface="Bebas Neue"/>
            </a:endParaRPr>
          </a:p>
        </p:txBody>
      </p:sp>
      <p:sp>
        <p:nvSpPr>
          <p:cNvPr id="20" name="Google Shape;20;p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23" name="Google Shape;23;p5"/>
          <p:cNvSpPr/>
          <p:nvPr/>
        </p:nvSpPr>
        <p:spPr>
          <a:xfrm rot="5400000">
            <a:off x="728100" y="-727950"/>
            <a:ext cx="1877700" cy="33336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6" name="Google Shape;26;p5"/>
          <p:cNvSpPr txBox="1">
            <a:spLocks noGrp="1"/>
          </p:cNvSpPr>
          <p:nvPr>
            <p:ph type="body" idx="1"/>
          </p:nvPr>
        </p:nvSpPr>
        <p:spPr>
          <a:xfrm>
            <a:off x="855300" y="1576550"/>
            <a:ext cx="7440300" cy="28113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27" name="Google Shape;27;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pic>
        <p:nvPicPr>
          <p:cNvPr id="29" name="Google Shape;29;p6"/>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30" name="Google Shape;30;p6"/>
          <p:cNvSpPr/>
          <p:nvPr/>
        </p:nvSpPr>
        <p:spPr>
          <a:xfrm rot="5400000">
            <a:off x="728100" y="-727950"/>
            <a:ext cx="1877700" cy="33336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3" name="Google Shape;33;p6"/>
          <p:cNvSpPr txBox="1">
            <a:spLocks noGrp="1"/>
          </p:cNvSpPr>
          <p:nvPr>
            <p:ph type="body" idx="1"/>
          </p:nvPr>
        </p:nvSpPr>
        <p:spPr>
          <a:xfrm>
            <a:off x="855275" y="1576550"/>
            <a:ext cx="3473100" cy="3097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4" name="Google Shape;34;p6"/>
          <p:cNvSpPr txBox="1">
            <a:spLocks noGrp="1"/>
          </p:cNvSpPr>
          <p:nvPr>
            <p:ph type="body" idx="2"/>
          </p:nvPr>
        </p:nvSpPr>
        <p:spPr>
          <a:xfrm>
            <a:off x="4815599" y="1576550"/>
            <a:ext cx="3473100" cy="3097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5" name="Google Shape;35;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pic>
        <p:nvPicPr>
          <p:cNvPr id="58" name="Google Shape;58;p10"/>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59" name="Google Shape;59;p10"/>
          <p:cNvSpPr/>
          <p:nvPr/>
        </p:nvSpPr>
        <p:spPr>
          <a:xfrm rot="5400000">
            <a:off x="390600" y="-390600"/>
            <a:ext cx="1005900" cy="17871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0"/>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40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1pPr>
            <a:lvl2pPr lvl="1"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2pPr>
            <a:lvl3pPr lvl="2"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3pPr>
            <a:lvl4pPr lvl="3"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4pPr>
            <a:lvl5pPr lvl="4"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5pPr>
            <a:lvl6pPr lvl="5"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6pPr>
            <a:lvl7pPr lvl="6"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7pPr>
            <a:lvl8pPr lvl="7"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8pPr>
            <a:lvl9pPr lvl="8"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855300" y="1576550"/>
            <a:ext cx="7440300" cy="28113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Barlow Light"/>
              <a:buChar char="▸"/>
              <a:defRPr sz="2400">
                <a:solidFill>
                  <a:schemeClr val="dk2"/>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accent3"/>
              </a:buClr>
              <a:buSzPts val="2400"/>
              <a:buFont typeface="Barlow Light"/>
              <a:buChar char="▹"/>
              <a:defRPr sz="2400">
                <a:solidFill>
                  <a:schemeClr val="dk2"/>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accent3"/>
              </a:buClr>
              <a:buSzPts val="2400"/>
              <a:buFont typeface="Barlow Light"/>
              <a:buChar char="▹"/>
              <a:defRPr sz="2400">
                <a:solidFill>
                  <a:schemeClr val="dk2"/>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2"/>
              </a:buClr>
              <a:buSzPts val="2400"/>
              <a:buFont typeface="Barlow Light"/>
              <a:buChar char="■"/>
              <a:defRPr sz="2400">
                <a:solidFill>
                  <a:schemeClr val="dk2"/>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500">
                <a:solidFill>
                  <a:schemeClr val="lt1"/>
                </a:solidFill>
                <a:latin typeface="Bebas Neue"/>
                <a:ea typeface="Bebas Neue"/>
                <a:cs typeface="Bebas Neue"/>
                <a:sym typeface="Bebas Neue"/>
              </a:defRPr>
            </a:lvl1pPr>
            <a:lvl2pPr lvl="1" algn="r" rtl="0">
              <a:buNone/>
              <a:defRPr sz="1500">
                <a:solidFill>
                  <a:schemeClr val="lt1"/>
                </a:solidFill>
                <a:latin typeface="Bebas Neue"/>
                <a:ea typeface="Bebas Neue"/>
                <a:cs typeface="Bebas Neue"/>
                <a:sym typeface="Bebas Neue"/>
              </a:defRPr>
            </a:lvl2pPr>
            <a:lvl3pPr lvl="2" algn="r" rtl="0">
              <a:buNone/>
              <a:defRPr sz="1500">
                <a:solidFill>
                  <a:schemeClr val="lt1"/>
                </a:solidFill>
                <a:latin typeface="Bebas Neue"/>
                <a:ea typeface="Bebas Neue"/>
                <a:cs typeface="Bebas Neue"/>
                <a:sym typeface="Bebas Neue"/>
              </a:defRPr>
            </a:lvl3pPr>
            <a:lvl4pPr lvl="3" algn="r" rtl="0">
              <a:buNone/>
              <a:defRPr sz="1500">
                <a:solidFill>
                  <a:schemeClr val="lt1"/>
                </a:solidFill>
                <a:latin typeface="Bebas Neue"/>
                <a:ea typeface="Bebas Neue"/>
                <a:cs typeface="Bebas Neue"/>
                <a:sym typeface="Bebas Neue"/>
              </a:defRPr>
            </a:lvl4pPr>
            <a:lvl5pPr lvl="4" algn="r" rtl="0">
              <a:buNone/>
              <a:defRPr sz="1500">
                <a:solidFill>
                  <a:schemeClr val="lt1"/>
                </a:solidFill>
                <a:latin typeface="Bebas Neue"/>
                <a:ea typeface="Bebas Neue"/>
                <a:cs typeface="Bebas Neue"/>
                <a:sym typeface="Bebas Neue"/>
              </a:defRPr>
            </a:lvl5pPr>
            <a:lvl6pPr lvl="5" algn="r" rtl="0">
              <a:buNone/>
              <a:defRPr sz="1500">
                <a:solidFill>
                  <a:schemeClr val="lt1"/>
                </a:solidFill>
                <a:latin typeface="Bebas Neue"/>
                <a:ea typeface="Bebas Neue"/>
                <a:cs typeface="Bebas Neue"/>
                <a:sym typeface="Bebas Neue"/>
              </a:defRPr>
            </a:lvl6pPr>
            <a:lvl7pPr lvl="6" algn="r" rtl="0">
              <a:buNone/>
              <a:defRPr sz="1500">
                <a:solidFill>
                  <a:schemeClr val="lt1"/>
                </a:solidFill>
                <a:latin typeface="Bebas Neue"/>
                <a:ea typeface="Bebas Neue"/>
                <a:cs typeface="Bebas Neue"/>
                <a:sym typeface="Bebas Neue"/>
              </a:defRPr>
            </a:lvl7pPr>
            <a:lvl8pPr lvl="7" algn="r" rtl="0">
              <a:buNone/>
              <a:defRPr sz="1500">
                <a:solidFill>
                  <a:schemeClr val="lt1"/>
                </a:solidFill>
                <a:latin typeface="Bebas Neue"/>
                <a:ea typeface="Bebas Neue"/>
                <a:cs typeface="Bebas Neue"/>
                <a:sym typeface="Bebas Neue"/>
              </a:defRPr>
            </a:lvl8pPr>
            <a:lvl9pPr lvl="8" algn="r" rtl="0">
              <a:buNone/>
              <a:defRPr sz="1500">
                <a:solidFill>
                  <a:schemeClr val="lt1"/>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towardsdatascience.com/carnd-project-1-lane-lines-detection-a-complete-pipeline-6b815037d02c?p=6665d6e1089b" TargetMode="External"/><Relationship Id="rId2" Type="http://schemas.openxmlformats.org/officeDocument/2006/relationships/hyperlink" Target="https://www.youtube.com/watch?v=eLTLtUVuuy4"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0000">
              <a:schemeClr val="accent1"/>
            </a:gs>
            <a:gs pos="100000">
              <a:schemeClr val="accent2"/>
            </a:gs>
          </a:gsLst>
          <a:path path="circle">
            <a:fillToRect/>
          </a:path>
          <a:tileRect/>
        </a:gradFill>
        <a:effectLst/>
      </p:bgPr>
    </p:bg>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457200" y="361950"/>
            <a:ext cx="7433400" cy="723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4000" dirty="0"/>
              <a:t>InDex</a:t>
            </a:r>
            <a:endParaRPr sz="4000"/>
          </a:p>
        </p:txBody>
      </p:sp>
      <p:sp>
        <p:nvSpPr>
          <p:cNvPr id="92" name="Google Shape;92;p13"/>
          <p:cNvSpPr txBox="1">
            <a:spLocks noGrp="1"/>
          </p:cNvSpPr>
          <p:nvPr>
            <p:ph type="subTitle" idx="1"/>
          </p:nvPr>
        </p:nvSpPr>
        <p:spPr>
          <a:xfrm>
            <a:off x="609600" y="819150"/>
            <a:ext cx="7433400" cy="400200"/>
          </a:xfrm>
          <a:prstGeom prst="rect">
            <a:avLst/>
          </a:prstGeom>
        </p:spPr>
        <p:txBody>
          <a:bodyPr spcFirstLastPara="1" wrap="square" lIns="0" tIns="0" rIns="0" bIns="0" anchor="t" anchorCtr="0">
            <a:noAutofit/>
          </a:bodyPr>
          <a:lstStyle/>
          <a:p>
            <a:pPr marL="228600" lvl="0" indent="-228600">
              <a:lnSpc>
                <a:spcPct val="120000"/>
              </a:lnSpc>
              <a:buClr>
                <a:schemeClr val="lt1"/>
              </a:buClr>
              <a:buSzPct val="125000"/>
              <a:buChar char="•"/>
            </a:pPr>
            <a:r>
              <a:rPr lang="en-US" sz="1400" dirty="0">
                <a:solidFill>
                  <a:schemeClr val="tx1"/>
                </a:solidFill>
              </a:rPr>
              <a:t>PROBLEM DEFINITION</a:t>
            </a:r>
          </a:p>
          <a:p>
            <a:pPr marL="228600" lvl="0" indent="-228600">
              <a:lnSpc>
                <a:spcPct val="120000"/>
              </a:lnSpc>
              <a:spcBef>
                <a:spcPts val="1000"/>
              </a:spcBef>
              <a:buClr>
                <a:schemeClr val="lt1"/>
              </a:buClr>
              <a:buSzPct val="125000"/>
              <a:buChar char="•"/>
            </a:pPr>
            <a:r>
              <a:rPr lang="en-US" sz="1400" dirty="0">
                <a:solidFill>
                  <a:schemeClr val="tx1"/>
                </a:solidFill>
              </a:rPr>
              <a:t>INTRODUCTION</a:t>
            </a:r>
          </a:p>
          <a:p>
            <a:pPr marL="228600" lvl="0" indent="-228600">
              <a:lnSpc>
                <a:spcPct val="120000"/>
              </a:lnSpc>
              <a:spcBef>
                <a:spcPts val="1000"/>
              </a:spcBef>
              <a:buClr>
                <a:schemeClr val="lt1"/>
              </a:buClr>
              <a:buSzPct val="125000"/>
              <a:buChar char="•"/>
            </a:pPr>
            <a:r>
              <a:rPr lang="en-US" sz="1400" dirty="0">
                <a:solidFill>
                  <a:schemeClr val="tx1"/>
                </a:solidFill>
              </a:rPr>
              <a:t>MOTIVATION</a:t>
            </a:r>
          </a:p>
          <a:p>
            <a:pPr marL="228600" lvl="0" indent="-228600">
              <a:lnSpc>
                <a:spcPct val="120000"/>
              </a:lnSpc>
              <a:spcBef>
                <a:spcPts val="1000"/>
              </a:spcBef>
              <a:buClr>
                <a:schemeClr val="lt1"/>
              </a:buClr>
              <a:buSzPct val="125000"/>
              <a:buChar char="•"/>
            </a:pPr>
            <a:r>
              <a:rPr lang="en-US" sz="1400" dirty="0">
                <a:solidFill>
                  <a:schemeClr val="tx1"/>
                </a:solidFill>
              </a:rPr>
              <a:t>LITERATURE SURVEY</a:t>
            </a:r>
          </a:p>
          <a:p>
            <a:pPr marL="228600" lvl="0" indent="-228600">
              <a:lnSpc>
                <a:spcPct val="120000"/>
              </a:lnSpc>
              <a:spcBef>
                <a:spcPts val="1000"/>
              </a:spcBef>
              <a:buClr>
                <a:schemeClr val="lt1"/>
              </a:buClr>
              <a:buSzPct val="125000"/>
              <a:buChar char="•"/>
            </a:pPr>
            <a:r>
              <a:rPr lang="en-US" sz="1400" dirty="0">
                <a:solidFill>
                  <a:schemeClr val="tx1"/>
                </a:solidFill>
              </a:rPr>
              <a:t>BLOCK DIAGRAM OF MODEL</a:t>
            </a:r>
          </a:p>
          <a:p>
            <a:pPr marL="228600" lvl="0" indent="-228600">
              <a:lnSpc>
                <a:spcPct val="120000"/>
              </a:lnSpc>
              <a:spcBef>
                <a:spcPts val="1000"/>
              </a:spcBef>
              <a:buClr>
                <a:schemeClr val="lt1"/>
              </a:buClr>
              <a:buSzPct val="125000"/>
              <a:buChar char="•"/>
            </a:pPr>
            <a:r>
              <a:rPr lang="en-US" sz="1400" dirty="0">
                <a:solidFill>
                  <a:schemeClr val="tx1"/>
                </a:solidFill>
              </a:rPr>
              <a:t>IMPLEMENTATION OF MODEL</a:t>
            </a:r>
          </a:p>
          <a:p>
            <a:pPr marL="228600" lvl="0" indent="-228600">
              <a:lnSpc>
                <a:spcPct val="120000"/>
              </a:lnSpc>
              <a:spcBef>
                <a:spcPts val="1000"/>
              </a:spcBef>
              <a:buClr>
                <a:schemeClr val="lt1"/>
              </a:buClr>
              <a:buSzPct val="125000"/>
              <a:buChar char="•"/>
            </a:pPr>
            <a:r>
              <a:rPr lang="en-US" sz="1400" dirty="0">
                <a:solidFill>
                  <a:schemeClr val="tx1"/>
                </a:solidFill>
              </a:rPr>
              <a:t>CONCLUSION</a:t>
            </a:r>
          </a:p>
          <a:p>
            <a:pPr marL="228600" lvl="0" indent="-228600">
              <a:lnSpc>
                <a:spcPct val="120000"/>
              </a:lnSpc>
              <a:spcBef>
                <a:spcPts val="1000"/>
              </a:spcBef>
              <a:buClr>
                <a:schemeClr val="lt1"/>
              </a:buClr>
              <a:buSzPct val="125000"/>
              <a:buChar char="•"/>
            </a:pPr>
            <a:r>
              <a:rPr lang="en-US" sz="1400" dirty="0">
                <a:solidFill>
                  <a:schemeClr val="tx1"/>
                </a:solidFill>
              </a:rPr>
              <a:t>FUTURE ENHANCEMENT</a:t>
            </a:r>
          </a:p>
          <a:p>
            <a:pPr marL="228600" lvl="0" indent="-228600">
              <a:lnSpc>
                <a:spcPct val="120000"/>
              </a:lnSpc>
              <a:spcBef>
                <a:spcPts val="1000"/>
              </a:spcBef>
              <a:buClr>
                <a:schemeClr val="lt1"/>
              </a:buClr>
              <a:buSzPct val="125000"/>
              <a:buChar char="•"/>
            </a:pPr>
            <a:r>
              <a:rPr lang="en-US" sz="1400" dirty="0">
                <a:solidFill>
                  <a:schemeClr val="tx1"/>
                </a:solidFill>
              </a:rPr>
              <a:t>REFERENCES</a:t>
            </a:r>
          </a:p>
        </p:txBody>
      </p:sp>
      <p:sp>
        <p:nvSpPr>
          <p:cNvPr id="93" name="Google Shape;93;p13"/>
          <p:cNvSpPr/>
          <p:nvPr/>
        </p:nvSpPr>
        <p:spPr>
          <a:xfrm>
            <a:off x="7597255" y="2075575"/>
            <a:ext cx="861825" cy="2395050"/>
          </a:xfrm>
          <a:prstGeom prst="rect">
            <a:avLst/>
          </a:prstGeom>
        </p:spPr>
        <p:txBody>
          <a:bodyPr>
            <a:prstTxWarp prst="textPlain">
              <a:avLst/>
            </a:prstTxWarp>
          </a:bodyPr>
          <a:lstStyle/>
          <a:p>
            <a:pPr lvl="0" algn="ctr"/>
            <a:r>
              <a:rPr b="1" i="0">
                <a:ln>
                  <a:noFill/>
                </a:ln>
                <a:gradFill>
                  <a:gsLst>
                    <a:gs pos="0">
                      <a:schemeClr val="lt1"/>
                    </a:gs>
                    <a:gs pos="100000">
                      <a:schemeClr val="accent1"/>
                    </a:gs>
                  </a:gsLst>
                  <a:lin ang="5400012" scaled="0"/>
                </a:gradFill>
                <a:latin typeface="Bebas Neue"/>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sp>
        <p:nvSpPr>
          <p:cNvPr id="3" name="Rectangle 2"/>
          <p:cNvSpPr/>
          <p:nvPr/>
        </p:nvSpPr>
        <p:spPr>
          <a:xfrm>
            <a:off x="838200" y="514350"/>
            <a:ext cx="5105400" cy="1661993"/>
          </a:xfrm>
          <a:prstGeom prst="rect">
            <a:avLst/>
          </a:prstGeom>
        </p:spPr>
        <p:txBody>
          <a:bodyPr wrap="square">
            <a:spAutoFit/>
          </a:bodyPr>
          <a:lstStyle/>
          <a:p>
            <a:r>
              <a:rPr lang="en-US" sz="1800" b="1" dirty="0"/>
              <a:t>Canny Edge Detection:</a:t>
            </a:r>
          </a:p>
          <a:p>
            <a:pPr lvl="0"/>
            <a:r>
              <a:rPr lang="en-US" sz="1200" dirty="0">
                <a:latin typeface="Barlow Light" charset="0"/>
              </a:rPr>
              <a:t>Gradient changes identification</a:t>
            </a:r>
          </a:p>
          <a:p>
            <a:pPr lvl="0"/>
            <a:r>
              <a:rPr lang="en-US" sz="1200" dirty="0">
                <a:latin typeface="Barlow Light" charset="0"/>
              </a:rPr>
              <a:t>Derivative function , </a:t>
            </a:r>
            <a:r>
              <a:rPr lang="en-US" sz="1200" dirty="0" err="1">
                <a:latin typeface="Barlow Light" charset="0"/>
              </a:rPr>
              <a:t>pygain</a:t>
            </a:r>
            <a:r>
              <a:rPr lang="en-US" sz="1200" dirty="0">
                <a:latin typeface="Barlow Light" charset="0"/>
              </a:rPr>
              <a:t> function , avg , 50-50, derivative find  , drastic change detect as edge, derivative large then detect as edge ,</a:t>
            </a:r>
          </a:p>
          <a:p>
            <a:pPr lvl="0"/>
            <a:endParaRPr lang="en-US" sz="1600" dirty="0">
              <a:latin typeface="Barlow Light" charset="0"/>
            </a:endParaRPr>
          </a:p>
          <a:p>
            <a:endParaRPr lang="en-US" sz="1800" b="1" dirty="0"/>
          </a:p>
          <a:p>
            <a:endParaRPr lang="en-US" b="1" dirty="0"/>
          </a:p>
        </p:txBody>
      </p:sp>
      <p:pic>
        <p:nvPicPr>
          <p:cNvPr id="5" name="Picture 4" descr="Screenshot (219).png"/>
          <p:cNvPicPr>
            <a:picLocks noChangeAspect="1"/>
          </p:cNvPicPr>
          <p:nvPr/>
        </p:nvPicPr>
        <p:blipFill>
          <a:blip r:embed="rId2"/>
          <a:stretch>
            <a:fillRect/>
          </a:stretch>
        </p:blipFill>
        <p:spPr>
          <a:xfrm>
            <a:off x="2856265" y="1822451"/>
            <a:ext cx="5421313" cy="304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
        <p:nvSpPr>
          <p:cNvPr id="3" name="Rectangle 2"/>
          <p:cNvSpPr/>
          <p:nvPr/>
        </p:nvSpPr>
        <p:spPr>
          <a:xfrm>
            <a:off x="762000" y="666750"/>
            <a:ext cx="3752950" cy="1046440"/>
          </a:xfrm>
          <a:prstGeom prst="rect">
            <a:avLst/>
          </a:prstGeom>
        </p:spPr>
        <p:txBody>
          <a:bodyPr wrap="none">
            <a:spAutoFit/>
          </a:bodyPr>
          <a:lstStyle/>
          <a:p>
            <a:r>
              <a:rPr lang="en-US" sz="1200" b="1" dirty="0"/>
              <a:t>Finding Region of interest:</a:t>
            </a:r>
          </a:p>
          <a:p>
            <a:pPr lvl="0"/>
            <a:r>
              <a:rPr lang="en-US" sz="1200" dirty="0">
                <a:latin typeface="Barlow Light" charset="0"/>
              </a:rPr>
              <a:t>Polygon of triangular shape </a:t>
            </a:r>
          </a:p>
          <a:p>
            <a:pPr lvl="0"/>
            <a:r>
              <a:rPr lang="en-US" sz="1200" dirty="0">
                <a:latin typeface="Barlow Light" charset="0"/>
              </a:rPr>
              <a:t>Masking of image,  triangle shape  poly </a:t>
            </a:r>
            <a:r>
              <a:rPr lang="en-US" sz="1200" dirty="0" err="1">
                <a:latin typeface="Barlow Light" charset="0"/>
              </a:rPr>
              <a:t>gaon</a:t>
            </a:r>
            <a:r>
              <a:rPr lang="en-US" sz="1200" dirty="0">
                <a:latin typeface="Barlow Light" charset="0"/>
              </a:rPr>
              <a:t> draw </a:t>
            </a:r>
          </a:p>
          <a:p>
            <a:r>
              <a:rPr lang="en-US" sz="1200" b="1" dirty="0"/>
              <a:t>And paste image drawn by canny edge, merge it </a:t>
            </a:r>
          </a:p>
          <a:p>
            <a:endParaRPr lang="en-US" b="1" dirty="0"/>
          </a:p>
        </p:txBody>
      </p:sp>
      <p:pic>
        <p:nvPicPr>
          <p:cNvPr id="4" name="Picture 3" descr="Screenshot (220).png"/>
          <p:cNvPicPr>
            <a:picLocks noChangeAspect="1"/>
          </p:cNvPicPr>
          <p:nvPr/>
        </p:nvPicPr>
        <p:blipFill>
          <a:blip r:embed="rId2"/>
          <a:stretch>
            <a:fillRect/>
          </a:stretch>
        </p:blipFill>
        <p:spPr>
          <a:xfrm>
            <a:off x="1676400" y="1657350"/>
            <a:ext cx="5638800" cy="317027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sp>
        <p:nvSpPr>
          <p:cNvPr id="3" name="Rectangle 2"/>
          <p:cNvSpPr/>
          <p:nvPr/>
        </p:nvSpPr>
        <p:spPr>
          <a:xfrm>
            <a:off x="0" y="438150"/>
            <a:ext cx="2448106" cy="400110"/>
          </a:xfrm>
          <a:prstGeom prst="rect">
            <a:avLst/>
          </a:prstGeom>
        </p:spPr>
        <p:txBody>
          <a:bodyPr wrap="none">
            <a:spAutoFit/>
          </a:bodyPr>
          <a:lstStyle/>
          <a:p>
            <a:r>
              <a:rPr lang="en-US" sz="2000" b="1" dirty="0"/>
              <a:t>Region of interest:</a:t>
            </a:r>
          </a:p>
        </p:txBody>
      </p:sp>
      <p:pic>
        <p:nvPicPr>
          <p:cNvPr id="6" name="Picture 5" descr="Screenshot (219).png"/>
          <p:cNvPicPr>
            <a:picLocks noChangeAspect="1"/>
          </p:cNvPicPr>
          <p:nvPr/>
        </p:nvPicPr>
        <p:blipFill>
          <a:blip r:embed="rId2"/>
          <a:stretch>
            <a:fillRect/>
          </a:stretch>
        </p:blipFill>
        <p:spPr>
          <a:xfrm>
            <a:off x="2728286" y="285750"/>
            <a:ext cx="2710656" cy="1524000"/>
          </a:xfrm>
          <a:prstGeom prst="rect">
            <a:avLst/>
          </a:prstGeom>
        </p:spPr>
      </p:pic>
      <p:pic>
        <p:nvPicPr>
          <p:cNvPr id="7" name="Picture 6" descr="Screenshot (220).png"/>
          <p:cNvPicPr>
            <a:picLocks noChangeAspect="1"/>
          </p:cNvPicPr>
          <p:nvPr/>
        </p:nvPicPr>
        <p:blipFill>
          <a:blip r:embed="rId3"/>
          <a:stretch>
            <a:fillRect/>
          </a:stretch>
        </p:blipFill>
        <p:spPr>
          <a:xfrm>
            <a:off x="6019799" y="285750"/>
            <a:ext cx="2575123" cy="1447800"/>
          </a:xfrm>
          <a:prstGeom prst="rect">
            <a:avLst/>
          </a:prstGeom>
        </p:spPr>
      </p:pic>
      <p:sp>
        <p:nvSpPr>
          <p:cNvPr id="8" name="Rectangle 7"/>
          <p:cNvSpPr/>
          <p:nvPr/>
        </p:nvSpPr>
        <p:spPr>
          <a:xfrm>
            <a:off x="5442050" y="819856"/>
            <a:ext cx="500812" cy="523220"/>
          </a:xfrm>
          <a:prstGeom prst="rect">
            <a:avLst/>
          </a:prstGeom>
        </p:spPr>
        <p:txBody>
          <a:bodyPr wrap="square">
            <a:spAutoFit/>
          </a:bodyPr>
          <a:lstStyle/>
          <a:p>
            <a:r>
              <a:rPr lang="en-US" sz="2800" b="1" dirty="0"/>
              <a:t>&amp;</a:t>
            </a:r>
          </a:p>
        </p:txBody>
      </p:sp>
      <p:pic>
        <p:nvPicPr>
          <p:cNvPr id="10" name="Picture 9" descr="Screenshot (198).png"/>
          <p:cNvPicPr/>
          <p:nvPr/>
        </p:nvPicPr>
        <p:blipFill>
          <a:blip r:embed="rId4"/>
          <a:stretch>
            <a:fillRect/>
          </a:stretch>
        </p:blipFill>
        <p:spPr>
          <a:xfrm>
            <a:off x="3276600" y="2114550"/>
            <a:ext cx="5076825" cy="2854399"/>
          </a:xfrm>
          <a:prstGeom prst="rect">
            <a:avLst/>
          </a:prstGeom>
          <a:ln>
            <a:noFill/>
          </a:ln>
          <a:effectLst>
            <a:outerShdw blurRad="292100" dist="139700" dir="2700000" algn="tl" rotWithShape="0">
              <a:srgbClr val="333333">
                <a:alpha val="65000"/>
              </a:srgbClr>
            </a:outerShdw>
          </a:effectLst>
        </p:spPr>
      </p:pic>
      <p:sp>
        <p:nvSpPr>
          <p:cNvPr id="11" name="Rectangle 10"/>
          <p:cNvSpPr/>
          <p:nvPr/>
        </p:nvSpPr>
        <p:spPr>
          <a:xfrm>
            <a:off x="1981200" y="2952750"/>
            <a:ext cx="484428" cy="707886"/>
          </a:xfrm>
          <a:prstGeom prst="rect">
            <a:avLst/>
          </a:prstGeom>
        </p:spPr>
        <p:txBody>
          <a:bodyPr wrap="none">
            <a:spAutoFit/>
          </a:bodyPr>
          <a:lstStyle/>
          <a:p>
            <a:r>
              <a:rPr lang="en-US" sz="4000" b="1" dirty="0"/>
              <a:t>=</a:t>
            </a:r>
          </a:p>
        </p:txBody>
      </p:sp>
      <p:sp>
        <p:nvSpPr>
          <p:cNvPr id="12" name="Rectangle 11"/>
          <p:cNvSpPr/>
          <p:nvPr/>
        </p:nvSpPr>
        <p:spPr>
          <a:xfrm>
            <a:off x="33867" y="1594710"/>
            <a:ext cx="3366627" cy="830997"/>
          </a:xfrm>
          <a:prstGeom prst="rect">
            <a:avLst/>
          </a:prstGeom>
        </p:spPr>
        <p:txBody>
          <a:bodyPr wrap="none">
            <a:spAutoFit/>
          </a:bodyPr>
          <a:lstStyle/>
          <a:p>
            <a:pPr lvl="0"/>
            <a:r>
              <a:rPr lang="en-US" sz="1600" dirty="0">
                <a:latin typeface="Barlow Light" charset="0"/>
              </a:rPr>
              <a:t>&amp; operation-</a:t>
            </a:r>
          </a:p>
          <a:p>
            <a:pPr lvl="0"/>
            <a:r>
              <a:rPr lang="en-US" sz="1600" dirty="0">
                <a:latin typeface="Barlow Light" charset="0"/>
              </a:rPr>
              <a:t>Bitwise and operator </a:t>
            </a:r>
            <a:r>
              <a:rPr lang="en-US" sz="1600" dirty="0" err="1">
                <a:latin typeface="Barlow Light" charset="0"/>
              </a:rPr>
              <a:t>thrugh</a:t>
            </a:r>
            <a:r>
              <a:rPr lang="en-US" sz="1600" dirty="0">
                <a:latin typeface="Barlow Light" charset="0"/>
              </a:rPr>
              <a:t> </a:t>
            </a:r>
            <a:r>
              <a:rPr lang="en-US" sz="1600" dirty="0" err="1">
                <a:latin typeface="Barlow Light" charset="0"/>
              </a:rPr>
              <a:t>mearge</a:t>
            </a:r>
            <a:endParaRPr lang="en-US" sz="1600" dirty="0">
              <a:latin typeface="Barlow Light" charset="0"/>
            </a:endParaRPr>
          </a:p>
          <a:p>
            <a:pPr lvl="0"/>
            <a:endParaRPr lang="en-US" sz="1600" dirty="0">
              <a:latin typeface="Barlow Light"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pic>
        <p:nvPicPr>
          <p:cNvPr id="3" name="Picture 2" descr="Screenshot (200).png"/>
          <p:cNvPicPr/>
          <p:nvPr/>
        </p:nvPicPr>
        <p:blipFill>
          <a:blip r:embed="rId2"/>
          <a:stretch>
            <a:fillRect/>
          </a:stretch>
        </p:blipFill>
        <p:spPr>
          <a:xfrm>
            <a:off x="1447800" y="1581150"/>
            <a:ext cx="5562600" cy="3048000"/>
          </a:xfrm>
          <a:prstGeom prst="rect">
            <a:avLst/>
          </a:prstGeom>
          <a:ln>
            <a:noFill/>
          </a:ln>
          <a:effectLst>
            <a:outerShdw blurRad="292100" dist="139700" dir="2700000" algn="tl" rotWithShape="0">
              <a:srgbClr val="333333">
                <a:alpha val="65000"/>
              </a:srgbClr>
            </a:outerShdw>
          </a:effectLst>
        </p:spPr>
      </p:pic>
      <p:sp>
        <p:nvSpPr>
          <p:cNvPr id="1025" name="Rectangle 1"/>
          <p:cNvSpPr>
            <a:spLocks noChangeArrowheads="1"/>
          </p:cNvSpPr>
          <p:nvPr/>
        </p:nvSpPr>
        <p:spPr bwMode="auto">
          <a:xfrm>
            <a:off x="418082" y="590550"/>
            <a:ext cx="8717451" cy="61555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457200" marR="0" lvl="1" indent="0" algn="l" defTabSz="914400" rtl="0" eaLnBrk="1" fontAlgn="base" latinLnBrk="0" hangingPunct="1">
              <a:lnSpc>
                <a:spcPct val="100000"/>
              </a:lnSpc>
              <a:spcBef>
                <a:spcPct val="0"/>
              </a:spcBef>
              <a:spcAft>
                <a:spcPct val="0"/>
              </a:spcAft>
              <a:buClrTx/>
              <a:buSzTx/>
              <a:tabLst/>
            </a:pPr>
            <a:r>
              <a:rPr kumimoji="0" lang="en-US" sz="1800" b="1" i="0" u="none" strike="noStrike" cap="none" normalizeH="0" baseline="0" dirty="0">
                <a:ln>
                  <a:noFill/>
                </a:ln>
                <a:solidFill>
                  <a:schemeClr val="tx1"/>
                </a:solidFill>
                <a:effectLst/>
                <a:latin typeface="Arial" pitchFamily="34" charset="0"/>
                <a:ea typeface="Times New Roman" pitchFamily="18" charset="0"/>
                <a:cs typeface="Arial" pitchFamily="34" charset="0"/>
              </a:rPr>
              <a:t>Hough Transform:</a:t>
            </a:r>
          </a:p>
          <a:p>
            <a:pPr marL="457200" marR="0" lvl="1" indent="0" algn="l" defTabSz="914400" rtl="0" eaLnBrk="1" fontAlgn="base" latinLnBrk="0" hangingPunct="1">
              <a:lnSpc>
                <a:spcPct val="100000"/>
              </a:lnSpc>
              <a:spcBef>
                <a:spcPct val="0"/>
              </a:spcBef>
              <a:spcAft>
                <a:spcPct val="0"/>
              </a:spcAft>
              <a:buClrTx/>
              <a:buSzTx/>
              <a:tabLst/>
            </a:pPr>
            <a:r>
              <a:rPr lang="en-US" sz="1600" dirty="0">
                <a:solidFill>
                  <a:schemeClr val="tx1"/>
                </a:solidFill>
                <a:latin typeface="Arial" pitchFamily="34" charset="0"/>
                <a:cs typeface="Arial" pitchFamily="34" charset="0"/>
              </a:rPr>
              <a:t>Connection of series of points and getting optimal image Continues line connected by HT</a:t>
            </a:r>
            <a:endParaRPr kumimoji="0" lang="en-US" sz="200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p18"/>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Implementation-</a:t>
            </a:r>
            <a:endParaRPr/>
          </a:p>
        </p:txBody>
      </p:sp>
      <p:sp>
        <p:nvSpPr>
          <p:cNvPr id="148" name="Google Shape;148;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grpSp>
        <p:nvGrpSpPr>
          <p:cNvPr id="149" name="Google Shape;149;p18"/>
          <p:cNvGrpSpPr/>
          <p:nvPr/>
        </p:nvGrpSpPr>
        <p:grpSpPr>
          <a:xfrm>
            <a:off x="259022" y="538300"/>
            <a:ext cx="367686" cy="599441"/>
            <a:chOff x="6730350" y="2315900"/>
            <a:chExt cx="257700" cy="420100"/>
          </a:xfrm>
        </p:grpSpPr>
        <p:sp>
          <p:nvSpPr>
            <p:cNvPr id="150" name="Google Shape;150;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1" name="Google Shape;151;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2" name="Google Shape;152;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3" name="Google Shape;153;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4" name="Google Shape;154;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pic>
        <p:nvPicPr>
          <p:cNvPr id="12" name="Picture 11" descr="Screenshot (218).png"/>
          <p:cNvPicPr>
            <a:picLocks noChangeAspect="1"/>
          </p:cNvPicPr>
          <p:nvPr/>
        </p:nvPicPr>
        <p:blipFill>
          <a:blip r:embed="rId3"/>
          <a:stretch>
            <a:fillRect/>
          </a:stretch>
        </p:blipFill>
        <p:spPr>
          <a:xfrm>
            <a:off x="1143000" y="1544808"/>
            <a:ext cx="5410200" cy="304175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a:xfrm>
            <a:off x="838200" y="1657350"/>
            <a:ext cx="6612325" cy="2900200"/>
          </a:xfrm>
        </p:spPr>
        <p:txBody>
          <a:bodyPr/>
          <a:lstStyle/>
          <a:p>
            <a:r>
              <a:rPr lang="en-US" dirty="0">
                <a:solidFill>
                  <a:schemeClr val="tx1">
                    <a:lumMod val="75000"/>
                    <a:lumOff val="25000"/>
                  </a:schemeClr>
                </a:solidFill>
              </a:rPr>
              <a:t>Since AI Ml has given a lot of change to our life using it in the field of vehicles is surely a great idea.</a:t>
            </a:r>
          </a:p>
          <a:p>
            <a:r>
              <a:rPr lang="en-US" dirty="0">
                <a:solidFill>
                  <a:schemeClr val="tx1">
                    <a:lumMod val="75000"/>
                    <a:lumOff val="25000"/>
                  </a:schemeClr>
                </a:solidFill>
              </a:rPr>
              <a:t>It will bring a great change in our society.</a:t>
            </a:r>
          </a:p>
          <a:p>
            <a:r>
              <a:rPr lang="en-US" dirty="0">
                <a:solidFill>
                  <a:schemeClr val="tx1">
                    <a:lumMod val="75000"/>
                    <a:lumOff val="25000"/>
                  </a:schemeClr>
                </a:solidFill>
              </a:rPr>
              <a:t>By studying this got the basic Idea of how the image processing will be done in the an autonomous vehicles,</a:t>
            </a:r>
          </a:p>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sp>
        <p:nvSpPr>
          <p:cNvPr id="6" name="Title 1"/>
          <p:cNvSpPr txBox="1">
            <a:spLocks/>
          </p:cNvSpPr>
          <p:nvPr/>
        </p:nvSpPr>
        <p:spPr>
          <a:xfrm>
            <a:off x="1007700" y="988400"/>
            <a:ext cx="7440300" cy="396300"/>
          </a:xfrm>
          <a:prstGeom prst="rect">
            <a:avLst/>
          </a:prstGeom>
          <a:noFill/>
          <a:ln>
            <a:noFill/>
          </a:ln>
        </p:spPr>
        <p:txBody>
          <a:bodyPr spcFirstLastPara="1" wrap="square" lIns="0" tIns="0" rIns="0" bIns="0" anchor="b" anchorCtr="0">
            <a:noAutofit/>
          </a:bodyPr>
          <a:lstStyle/>
          <a:p>
            <a:pPr marL="0" marR="0" lvl="0" indent="0" algn="l" defTabSz="914400" rtl="0" eaLnBrk="1" fontAlgn="auto" latinLnBrk="0" hangingPunct="1">
              <a:lnSpc>
                <a:spcPct val="90000"/>
              </a:lnSpc>
              <a:spcBef>
                <a:spcPts val="0"/>
              </a:spcBef>
              <a:spcAft>
                <a:spcPts val="0"/>
              </a:spcAft>
              <a:buClr>
                <a:schemeClr val="dk1"/>
              </a:buClr>
              <a:buSzPts val="3600"/>
              <a:buFont typeface="Bebas Neue"/>
              <a:buNone/>
              <a:tabLst/>
              <a:defRPr/>
            </a:pPr>
            <a:r>
              <a:rPr lang="en-US" sz="3600" dirty="0">
                <a:solidFill>
                  <a:schemeClr val="dk1"/>
                </a:solidFill>
                <a:latin typeface="Bebas Neue"/>
                <a:ea typeface="Bebas Neue"/>
                <a:cs typeface="Bebas Neue"/>
                <a:sym typeface="Bebas Neue"/>
              </a:rPr>
              <a:t>FUTURE ENHANCEMENT</a:t>
            </a:r>
            <a:endParaRPr kumimoji="0" lang="en-US" sz="3600" b="0" i="0" u="none" strike="noStrike" kern="0" cap="none" spc="0" normalizeH="0" baseline="0" noProof="0" dirty="0">
              <a:ln>
                <a:noFill/>
              </a:ln>
              <a:solidFill>
                <a:schemeClr val="dk1"/>
              </a:solidFill>
              <a:effectLst/>
              <a:uLnTx/>
              <a:uFillTx/>
              <a:latin typeface="Bebas Neue"/>
              <a:ea typeface="Bebas Neue"/>
              <a:cs typeface="Bebas Neue"/>
              <a:sym typeface="Bebas Neue"/>
            </a:endParaRPr>
          </a:p>
        </p:txBody>
      </p:sp>
      <p:sp>
        <p:nvSpPr>
          <p:cNvPr id="7" name="Text Placeholder 2"/>
          <p:cNvSpPr txBox="1">
            <a:spLocks/>
          </p:cNvSpPr>
          <p:nvPr/>
        </p:nvSpPr>
        <p:spPr>
          <a:xfrm>
            <a:off x="990600" y="1809750"/>
            <a:ext cx="6612325" cy="2900200"/>
          </a:xfrm>
          <a:prstGeom prst="rect">
            <a:avLst/>
          </a:prstGeom>
          <a:noFill/>
          <a:ln>
            <a:noFill/>
          </a:ln>
        </p:spPr>
        <p:txBody>
          <a:bodyPr spcFirstLastPara="1" wrap="square" lIns="0" tIns="0" rIns="0" bIns="0" anchor="t" anchorCtr="0">
            <a:noAutofit/>
          </a:bodyPr>
          <a:lstStyle/>
          <a:p>
            <a:pPr marL="457200" marR="0" lvl="0" indent="-355600" algn="l" defTabSz="914400" rtl="0" eaLnBrk="1" fontAlgn="auto" latinLnBrk="0" hangingPunct="1">
              <a:lnSpc>
                <a:spcPct val="115000"/>
              </a:lnSpc>
              <a:spcBef>
                <a:spcPts val="0"/>
              </a:spcBef>
              <a:spcAft>
                <a:spcPts val="0"/>
              </a:spcAft>
              <a:buClr>
                <a:schemeClr val="accent2"/>
              </a:buClr>
              <a:buSzPts val="2000"/>
              <a:buFont typeface="Barlow Light"/>
              <a:buChar char="▸"/>
              <a:tabLst/>
              <a:defRPr/>
            </a:pPr>
            <a:r>
              <a:rPr lang="en-US" sz="2000" dirty="0">
                <a:solidFill>
                  <a:schemeClr val="dk2"/>
                </a:solidFill>
                <a:latin typeface="Barlow Light"/>
                <a:ea typeface="Barlow Light"/>
                <a:cs typeface="Barlow Light"/>
                <a:sym typeface="Barlow Light"/>
              </a:rPr>
              <a:t>Feature Identification</a:t>
            </a:r>
          </a:p>
          <a:p>
            <a:pPr marL="457200" marR="0" lvl="0" indent="-355600" algn="l" defTabSz="914400" rtl="0" eaLnBrk="1" fontAlgn="auto" latinLnBrk="0" hangingPunct="1">
              <a:lnSpc>
                <a:spcPct val="115000"/>
              </a:lnSpc>
              <a:spcBef>
                <a:spcPts val="0"/>
              </a:spcBef>
              <a:spcAft>
                <a:spcPts val="0"/>
              </a:spcAft>
              <a:buClr>
                <a:schemeClr val="accent2"/>
              </a:buClr>
              <a:buSzPts val="2000"/>
              <a:buFont typeface="Barlow Light"/>
              <a:buChar char="▸"/>
              <a:tabLst/>
              <a:defRPr/>
            </a:pPr>
            <a:r>
              <a:rPr kumimoji="0" lang="en-US" sz="2000" b="0" i="0" u="none" strike="noStrike" kern="0" cap="none" spc="0" normalizeH="0" baseline="0" noProof="0" dirty="0">
                <a:ln>
                  <a:noFill/>
                </a:ln>
                <a:solidFill>
                  <a:schemeClr val="dk2"/>
                </a:solidFill>
                <a:effectLst/>
                <a:uLnTx/>
                <a:uFillTx/>
                <a:latin typeface="Barlow Light"/>
                <a:ea typeface="Barlow Light"/>
                <a:cs typeface="Barlow Light"/>
                <a:sym typeface="Barlow Light"/>
              </a:rPr>
              <a:t>Taking</a:t>
            </a:r>
            <a:r>
              <a:rPr kumimoji="0" lang="en-US" sz="2000" b="0" i="0" u="none" strike="noStrike" kern="0" cap="none" spc="0" normalizeH="0" noProof="0" dirty="0">
                <a:ln>
                  <a:noFill/>
                </a:ln>
                <a:solidFill>
                  <a:schemeClr val="dk2"/>
                </a:solidFill>
                <a:effectLst/>
                <a:uLnTx/>
                <a:uFillTx/>
                <a:latin typeface="Barlow Light"/>
                <a:ea typeface="Barlow Light"/>
                <a:cs typeface="Barlow Light"/>
                <a:sym typeface="Barlow Light"/>
              </a:rPr>
              <a:t> decisions</a:t>
            </a:r>
          </a:p>
          <a:p>
            <a:pPr marL="457200" marR="0" lvl="0" indent="-355600" algn="l" defTabSz="914400" rtl="0" eaLnBrk="1" fontAlgn="auto" latinLnBrk="0" hangingPunct="1">
              <a:lnSpc>
                <a:spcPct val="115000"/>
              </a:lnSpc>
              <a:spcBef>
                <a:spcPts val="0"/>
              </a:spcBef>
              <a:spcAft>
                <a:spcPts val="0"/>
              </a:spcAft>
              <a:buClr>
                <a:schemeClr val="accent2"/>
              </a:buClr>
              <a:buSzPts val="2000"/>
              <a:buFont typeface="Barlow Light"/>
              <a:buChar char="▸"/>
              <a:tabLst/>
              <a:defRPr/>
            </a:pPr>
            <a:r>
              <a:rPr lang="en-US" sz="2000" baseline="0" dirty="0">
                <a:solidFill>
                  <a:schemeClr val="dk2"/>
                </a:solidFill>
                <a:latin typeface="Barlow Light"/>
                <a:ea typeface="Barlow Light"/>
                <a:cs typeface="Barlow Light"/>
                <a:sym typeface="Barlow Light"/>
              </a:rPr>
              <a:t>Identification</a:t>
            </a:r>
            <a:r>
              <a:rPr lang="en-US" sz="2000" dirty="0">
                <a:solidFill>
                  <a:schemeClr val="dk2"/>
                </a:solidFill>
                <a:latin typeface="Barlow Light"/>
                <a:ea typeface="Barlow Light"/>
                <a:cs typeface="Barlow Light"/>
                <a:sym typeface="Barlow Light"/>
              </a:rPr>
              <a:t> of the obstacles.</a:t>
            </a:r>
          </a:p>
          <a:p>
            <a:pPr marL="457200" marR="0" lvl="0" indent="-355600" algn="l" defTabSz="914400" rtl="0" eaLnBrk="1" fontAlgn="auto" latinLnBrk="0" hangingPunct="1">
              <a:lnSpc>
                <a:spcPct val="115000"/>
              </a:lnSpc>
              <a:spcBef>
                <a:spcPts val="0"/>
              </a:spcBef>
              <a:spcAft>
                <a:spcPts val="0"/>
              </a:spcAft>
              <a:buClr>
                <a:schemeClr val="accent2"/>
              </a:buClr>
              <a:buSzPts val="2000"/>
              <a:buFont typeface="Barlow Light"/>
              <a:buChar char="▸"/>
              <a:tabLst/>
              <a:defRPr/>
            </a:pPr>
            <a:r>
              <a:rPr kumimoji="0" lang="en-US" sz="2000" b="0" i="0" u="none" strike="noStrike" kern="0" cap="none" spc="0" normalizeH="0" baseline="0" noProof="0" dirty="0">
                <a:ln>
                  <a:noFill/>
                </a:ln>
                <a:solidFill>
                  <a:schemeClr val="dk2"/>
                </a:solidFill>
                <a:effectLst/>
                <a:uLnTx/>
                <a:uFillTx/>
                <a:latin typeface="Barlow Light"/>
                <a:ea typeface="Barlow Light"/>
                <a:cs typeface="Barlow Light"/>
                <a:sym typeface="Barlow Light"/>
              </a:rPr>
              <a:t>Identification of signs and symbols.</a:t>
            </a:r>
          </a:p>
        </p:txBody>
      </p:sp>
      <p:sp>
        <p:nvSpPr>
          <p:cNvPr id="8" name="Slide Number Placeholder 4"/>
          <p:cNvSpPr txBox="1">
            <a:spLocks/>
          </p:cNvSpPr>
          <p:nvPr/>
        </p:nvSpPr>
        <p:spPr>
          <a:xfrm>
            <a:off x="8556784" y="4826051"/>
            <a:ext cx="548700" cy="393600"/>
          </a:xfrm>
          <a:prstGeom prst="rect">
            <a:avLst/>
          </a:prstGeom>
          <a:noFill/>
          <a:ln>
            <a:noFill/>
          </a:ln>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500" b="0" i="0" u="none" strike="noStrike" kern="0" cap="none" spc="0" normalizeH="0" baseline="0" noProof="0" smtClean="0">
                <a:ln>
                  <a:noFill/>
                </a:ln>
                <a:solidFill>
                  <a:schemeClr val="lt1"/>
                </a:solidFill>
                <a:effectLst/>
                <a:uLnTx/>
                <a:uFillTx/>
                <a:latin typeface="Bebas Neue"/>
                <a:ea typeface="Bebas Neue"/>
                <a:cs typeface="Bebas Neue"/>
                <a:sym typeface="Bebas Neue"/>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lang="en" sz="1500" b="0" i="0" u="none" strike="noStrike" kern="0" cap="none" spc="0" normalizeH="0" baseline="0" noProof="0">
              <a:ln>
                <a:noFill/>
              </a:ln>
              <a:solidFill>
                <a:schemeClr val="lt1"/>
              </a:solidFill>
              <a:effectLst/>
              <a:uLnTx/>
              <a:uFillTx/>
              <a:latin typeface="Bebas Neue"/>
              <a:ea typeface="Bebas Neue"/>
              <a:cs typeface="Bebas Neue"/>
              <a:sym typeface="Bebas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sp>
        <p:nvSpPr>
          <p:cNvPr id="3" name="Slide Number Placeholder 4"/>
          <p:cNvSpPr txBox="1">
            <a:spLocks/>
          </p:cNvSpPr>
          <p:nvPr/>
        </p:nvSpPr>
        <p:spPr>
          <a:xfrm>
            <a:off x="8404384" y="4673651"/>
            <a:ext cx="548700" cy="393600"/>
          </a:xfrm>
          <a:prstGeom prst="rect">
            <a:avLst/>
          </a:prstGeom>
          <a:noFill/>
          <a:ln>
            <a:noFill/>
          </a:ln>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500" b="0" i="0" u="none" strike="noStrike" kern="0" cap="none" spc="0" normalizeH="0" baseline="0" noProof="0" smtClean="0">
                <a:ln>
                  <a:noFill/>
                </a:ln>
                <a:solidFill>
                  <a:schemeClr val="lt1"/>
                </a:solidFill>
                <a:effectLst/>
                <a:uLnTx/>
                <a:uFillTx/>
                <a:latin typeface="Bebas Neue"/>
                <a:ea typeface="Bebas Neue"/>
                <a:cs typeface="Bebas Neue"/>
                <a:sym typeface="Bebas Neue"/>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lang="en" sz="1500" b="0" i="0" u="none" strike="noStrike" kern="0" cap="none" spc="0" normalizeH="0" baseline="0" noProof="0">
              <a:ln>
                <a:noFill/>
              </a:ln>
              <a:solidFill>
                <a:schemeClr val="lt1"/>
              </a:solidFill>
              <a:effectLst/>
              <a:uLnTx/>
              <a:uFillTx/>
              <a:latin typeface="Bebas Neue"/>
              <a:ea typeface="Bebas Neue"/>
              <a:cs typeface="Bebas Neue"/>
              <a:sym typeface="Bebas Neue"/>
            </a:endParaRPr>
          </a:p>
        </p:txBody>
      </p:sp>
      <p:sp>
        <p:nvSpPr>
          <p:cNvPr id="4" name="Title 1"/>
          <p:cNvSpPr txBox="1">
            <a:spLocks/>
          </p:cNvSpPr>
          <p:nvPr/>
        </p:nvSpPr>
        <p:spPr>
          <a:xfrm>
            <a:off x="1007700" y="988400"/>
            <a:ext cx="7440300" cy="396300"/>
          </a:xfrm>
          <a:prstGeom prst="rect">
            <a:avLst/>
          </a:prstGeom>
          <a:noFill/>
          <a:ln>
            <a:noFill/>
          </a:ln>
        </p:spPr>
        <p:txBody>
          <a:bodyPr spcFirstLastPara="1" wrap="square" lIns="0" tIns="0" rIns="0" bIns="0" anchor="b" anchorCtr="0">
            <a:noAutofit/>
          </a:bodyPr>
          <a:lstStyle/>
          <a:p>
            <a:pPr marL="0" marR="0" lvl="0" indent="0" algn="l" defTabSz="914400" rtl="0" eaLnBrk="1" fontAlgn="auto" latinLnBrk="0" hangingPunct="1">
              <a:lnSpc>
                <a:spcPct val="90000"/>
              </a:lnSpc>
              <a:spcBef>
                <a:spcPts val="0"/>
              </a:spcBef>
              <a:spcAft>
                <a:spcPts val="0"/>
              </a:spcAft>
              <a:buClr>
                <a:schemeClr val="dk1"/>
              </a:buClr>
              <a:buSzPts val="3600"/>
              <a:buFont typeface="Bebas Neue"/>
              <a:buNone/>
              <a:tabLst/>
              <a:defRPr/>
            </a:pPr>
            <a:r>
              <a:rPr kumimoji="0" lang="en-US" sz="3600" b="0" i="0" u="none" strike="noStrike" kern="0" cap="none" spc="0" normalizeH="0" baseline="0" noProof="0" dirty="0" err="1">
                <a:ln>
                  <a:noFill/>
                </a:ln>
                <a:solidFill>
                  <a:schemeClr val="dk1"/>
                </a:solidFill>
                <a:effectLst/>
                <a:uLnTx/>
                <a:uFillTx/>
                <a:latin typeface="Bebas Neue"/>
                <a:ea typeface="Bebas Neue"/>
                <a:cs typeface="Bebas Neue"/>
                <a:sym typeface="Bebas Neue"/>
              </a:rPr>
              <a:t>ReFERENCES</a:t>
            </a:r>
            <a:r>
              <a:rPr kumimoji="0" lang="en-US" sz="3600" b="0" i="0" u="none" strike="noStrike" kern="0" cap="none" spc="0" normalizeH="0" baseline="0" noProof="0" dirty="0">
                <a:ln>
                  <a:noFill/>
                </a:ln>
                <a:solidFill>
                  <a:schemeClr val="dk1"/>
                </a:solidFill>
                <a:effectLst/>
                <a:uLnTx/>
                <a:uFillTx/>
                <a:latin typeface="Bebas Neue"/>
                <a:ea typeface="Bebas Neue"/>
                <a:cs typeface="Bebas Neue"/>
                <a:sym typeface="Bebas Neue"/>
              </a:rPr>
              <a:t>-</a:t>
            </a:r>
          </a:p>
        </p:txBody>
      </p:sp>
      <p:sp>
        <p:nvSpPr>
          <p:cNvPr id="5" name="Text Placeholder 2"/>
          <p:cNvSpPr txBox="1">
            <a:spLocks/>
          </p:cNvSpPr>
          <p:nvPr/>
        </p:nvSpPr>
        <p:spPr>
          <a:xfrm>
            <a:off x="990600" y="1809750"/>
            <a:ext cx="6612325" cy="2900200"/>
          </a:xfrm>
          <a:prstGeom prst="rect">
            <a:avLst/>
          </a:prstGeom>
          <a:noFill/>
          <a:ln>
            <a:noFill/>
          </a:ln>
        </p:spPr>
        <p:txBody>
          <a:bodyPr spcFirstLastPara="1" wrap="square" lIns="0" tIns="0" rIns="0" bIns="0" anchor="t" anchorCtr="0">
            <a:noAutofit/>
          </a:bodyPr>
          <a:lstStyle/>
          <a:p>
            <a:pPr marL="457200" lvl="0" indent="-355600">
              <a:lnSpc>
                <a:spcPct val="115000"/>
              </a:lnSpc>
              <a:buClr>
                <a:schemeClr val="accent2"/>
              </a:buClr>
              <a:buSzPts val="2000"/>
              <a:buFont typeface="Barlow Light"/>
              <a:buChar char="▸"/>
            </a:pPr>
            <a:r>
              <a:rPr lang="en-US" sz="1600" dirty="0">
                <a:solidFill>
                  <a:schemeClr val="dk2"/>
                </a:solidFill>
                <a:latin typeface="Barlow Light"/>
                <a:ea typeface="Barlow Light"/>
                <a:cs typeface="Barlow Light"/>
                <a:sym typeface="Barlow Light"/>
                <a:hlinkClick r:id="rId2"/>
              </a:rPr>
              <a:t>https://www.youtube.com/watch?v=eLTLtUVuuy4</a:t>
            </a:r>
            <a:endParaRPr lang="en-US" sz="1600" dirty="0">
              <a:solidFill>
                <a:schemeClr val="dk2"/>
              </a:solidFill>
              <a:latin typeface="Barlow Light"/>
              <a:ea typeface="Barlow Light"/>
              <a:cs typeface="Barlow Light"/>
              <a:sym typeface="Barlow Light"/>
            </a:endParaRPr>
          </a:p>
          <a:p>
            <a:pPr marL="457200" lvl="0" indent="-355600">
              <a:lnSpc>
                <a:spcPct val="115000"/>
              </a:lnSpc>
              <a:buClr>
                <a:schemeClr val="accent2"/>
              </a:buClr>
              <a:buSzPts val="2000"/>
              <a:buFont typeface="Barlow Light"/>
              <a:buChar char="▸"/>
            </a:pPr>
            <a:r>
              <a:rPr lang="en-US" sz="1600" dirty="0">
                <a:solidFill>
                  <a:schemeClr val="dk2"/>
                </a:solidFill>
                <a:latin typeface="Barlow Light"/>
                <a:ea typeface="Barlow Light"/>
                <a:cs typeface="Barlow Light"/>
                <a:sym typeface="Barlow Light"/>
                <a:hlinkClick r:id="rId3"/>
              </a:rPr>
              <a:t>https://towardsdatascience.com/carnd-project-1-lane-lines-detection-a-complete-pipeline-6b815037d02c?p=6665d6e1089b</a:t>
            </a:r>
            <a:endParaRPr lang="en-US" sz="1600" dirty="0">
              <a:solidFill>
                <a:schemeClr val="dk2"/>
              </a:solidFill>
              <a:latin typeface="Barlow Light"/>
              <a:ea typeface="Barlow Light"/>
              <a:cs typeface="Barlow Light"/>
              <a:sym typeface="Barlow Light"/>
            </a:endParaRPr>
          </a:p>
          <a:p>
            <a:pPr marL="457200" lvl="0" indent="-355600">
              <a:lnSpc>
                <a:spcPct val="115000"/>
              </a:lnSpc>
              <a:buClr>
                <a:schemeClr val="accent2"/>
              </a:buClr>
              <a:buSzPts val="2000"/>
              <a:buFont typeface="Barlow Light"/>
              <a:buChar char="▸"/>
            </a:pPr>
            <a:endParaRPr lang="en-US" sz="1600" dirty="0">
              <a:solidFill>
                <a:schemeClr val="dk2"/>
              </a:solidFill>
              <a:latin typeface="Barlow Light"/>
              <a:ea typeface="Barlow Light"/>
              <a:cs typeface="Barlow Light"/>
              <a:sym typeface="Barlow Light"/>
            </a:endParaRPr>
          </a:p>
          <a:p>
            <a:pPr marL="457200" indent="-355600">
              <a:lnSpc>
                <a:spcPct val="115000"/>
              </a:lnSpc>
              <a:buClr>
                <a:schemeClr val="accent2"/>
              </a:buClr>
              <a:buSzPts val="2000"/>
              <a:buFont typeface="Barlow Light"/>
              <a:buChar char="▸"/>
            </a:pPr>
            <a:r>
              <a:rPr lang="en-US" dirty="0"/>
              <a:t>Hironobu </a:t>
            </a:r>
            <a:r>
              <a:rPr lang="en-US" dirty="0" err="1"/>
              <a:t>Fujiyoshi</a:t>
            </a:r>
            <a:r>
              <a:rPr lang="en-US" dirty="0"/>
              <a:t>, </a:t>
            </a:r>
            <a:r>
              <a:rPr lang="en-US" dirty="0" err="1"/>
              <a:t>Tsubasa</a:t>
            </a:r>
            <a:r>
              <a:rPr lang="en-US" dirty="0"/>
              <a:t> </a:t>
            </a:r>
            <a:r>
              <a:rPr lang="en-US" dirty="0" err="1"/>
              <a:t>Hirakawa</a:t>
            </a:r>
            <a:r>
              <a:rPr lang="en-US" dirty="0"/>
              <a:t>, Takayoshi Yamashita, “Deep learning-based image recognition for autonomous </a:t>
            </a:r>
            <a:r>
              <a:rPr lang="en-US" dirty="0" err="1"/>
              <a:t>driving”,IATSS</a:t>
            </a:r>
            <a:r>
              <a:rPr lang="en-US" dirty="0"/>
              <a:t> </a:t>
            </a:r>
            <a:r>
              <a:rPr lang="en-US" dirty="0" err="1"/>
              <a:t>Research,Volume</a:t>
            </a:r>
            <a:r>
              <a:rPr lang="en-US" dirty="0"/>
              <a:t> 43, Issue 4,2019.</a:t>
            </a:r>
          </a:p>
          <a:p>
            <a:pPr marL="457200" indent="-355600">
              <a:lnSpc>
                <a:spcPct val="115000"/>
              </a:lnSpc>
              <a:buClr>
                <a:schemeClr val="accent2"/>
              </a:buClr>
              <a:buSzPts val="2000"/>
              <a:buFont typeface="Barlow Light"/>
              <a:buChar char="▸"/>
            </a:pPr>
            <a:endParaRPr lang="en-US" dirty="0"/>
          </a:p>
          <a:p>
            <a:pPr marL="457200" indent="-355600">
              <a:lnSpc>
                <a:spcPct val="115000"/>
              </a:lnSpc>
              <a:buClr>
                <a:schemeClr val="accent2"/>
              </a:buClr>
              <a:buSzPts val="2000"/>
              <a:buFont typeface="Barlow Light"/>
              <a:buChar char="▸"/>
            </a:pPr>
            <a:r>
              <a:rPr lang="en-US" dirty="0" err="1"/>
              <a:t>Krödel</a:t>
            </a:r>
            <a:r>
              <a:rPr lang="en-US" dirty="0"/>
              <a:t>, Michael &amp; </a:t>
            </a:r>
            <a:r>
              <a:rPr lang="en-US" dirty="0" err="1"/>
              <a:t>Kuhnert</a:t>
            </a:r>
            <a:r>
              <a:rPr lang="en-US" dirty="0"/>
              <a:t>, Klaus-Dieter. (2001). “Autonomous Driving through Intelligent Image Processing and Machine Learning”. 712-718. 10.1007/3-540-45493-4_70.</a:t>
            </a:r>
          </a:p>
          <a:p>
            <a:pPr marL="457200" lvl="0" indent="-355600">
              <a:lnSpc>
                <a:spcPct val="115000"/>
              </a:lnSpc>
              <a:buClr>
                <a:schemeClr val="accent2"/>
              </a:buClr>
              <a:buSzPts val="2000"/>
              <a:buFont typeface="Barlow Light"/>
              <a:buChar char="▸"/>
            </a:pPr>
            <a:endParaRPr lang="en-US" sz="1600" dirty="0">
              <a:solidFill>
                <a:schemeClr val="dk2"/>
              </a:solidFill>
              <a:latin typeface="Barlow Light"/>
              <a:ea typeface="Barlow Light"/>
              <a:cs typeface="Barlow Light"/>
              <a:sym typeface="Barlow Light"/>
            </a:endParaRPr>
          </a:p>
          <a:p>
            <a:r>
              <a:rPr lang="en-US" sz="1600" dirty="0"/>
              <a:t> </a:t>
            </a:r>
          </a:p>
          <a:p>
            <a:r>
              <a:rPr lang="en-US" sz="1600" dirty="0"/>
              <a:t> </a:t>
            </a:r>
          </a:p>
          <a:p>
            <a:pPr marL="457200" lvl="0" indent="-355600">
              <a:lnSpc>
                <a:spcPct val="115000"/>
              </a:lnSpc>
              <a:buClr>
                <a:schemeClr val="accent2"/>
              </a:buClr>
              <a:buSzPts val="2000"/>
              <a:buFont typeface="Barlow Light"/>
              <a:buChar char="▸"/>
            </a:pPr>
            <a:endParaRPr lang="en-US" sz="2000" dirty="0">
              <a:solidFill>
                <a:schemeClr val="dk2"/>
              </a:solidFill>
              <a:latin typeface="Barlow Light"/>
              <a:ea typeface="Barlow Light"/>
              <a:cs typeface="Barlow Light"/>
              <a:sym typeface="Barlow Light"/>
            </a:endParaRPr>
          </a:p>
        </p:txBody>
      </p:sp>
      <p:sp>
        <p:nvSpPr>
          <p:cNvPr id="6" name="Slide Number Placeholder 4"/>
          <p:cNvSpPr txBox="1">
            <a:spLocks/>
          </p:cNvSpPr>
          <p:nvPr/>
        </p:nvSpPr>
        <p:spPr>
          <a:xfrm>
            <a:off x="8556784" y="4826051"/>
            <a:ext cx="548700" cy="393600"/>
          </a:xfrm>
          <a:prstGeom prst="rect">
            <a:avLst/>
          </a:prstGeom>
          <a:noFill/>
          <a:ln>
            <a:noFill/>
          </a:ln>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500" b="0" i="0" u="none" strike="noStrike" kern="0" cap="none" spc="0" normalizeH="0" baseline="0" noProof="0" smtClean="0">
                <a:ln>
                  <a:noFill/>
                </a:ln>
                <a:solidFill>
                  <a:schemeClr val="lt1"/>
                </a:solidFill>
                <a:effectLst/>
                <a:uLnTx/>
                <a:uFillTx/>
                <a:latin typeface="Bebas Neue"/>
                <a:ea typeface="Bebas Neue"/>
                <a:cs typeface="Bebas Neue"/>
                <a:sym typeface="Bebas Neue"/>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lang="en" sz="1500" b="0" i="0" u="none" strike="noStrike" kern="0" cap="none" spc="0" normalizeH="0" baseline="0" noProof="0">
              <a:ln>
                <a:noFill/>
              </a:ln>
              <a:solidFill>
                <a:schemeClr val="lt1"/>
              </a:solidFill>
              <a:effectLst/>
              <a:uLnTx/>
              <a:uFillTx/>
              <a:latin typeface="Bebas Neue"/>
              <a:ea typeface="Bebas Neue"/>
              <a:cs typeface="Bebas Neue"/>
              <a:sym typeface="Bebas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4"/>
          <p:cNvPicPr preferRelativeResize="0"/>
          <p:nvPr/>
        </p:nvPicPr>
        <p:blipFill rotWithShape="1">
          <a:blip r:embed="rId3">
            <a:alphaModFix/>
          </a:blip>
          <a:srcRect r="10785" b="24812"/>
          <a:stretch/>
        </p:blipFill>
        <p:spPr>
          <a:xfrm>
            <a:off x="2680425" y="1507700"/>
            <a:ext cx="6463500" cy="3636000"/>
          </a:xfrm>
          <a:prstGeom prst="triangle">
            <a:avLst>
              <a:gd name="adj" fmla="val 100000"/>
            </a:avLst>
          </a:prstGeom>
          <a:noFill/>
          <a:ln>
            <a:noFill/>
          </a:ln>
        </p:spPr>
      </p:pic>
      <p:sp>
        <p:nvSpPr>
          <p:cNvPr id="99" name="Google Shape;99;p14"/>
          <p:cNvSpPr txBox="1">
            <a:spLocks noGrp="1"/>
          </p:cNvSpPr>
          <p:nvPr>
            <p:ph type="ctrTitle" idx="4294967295"/>
          </p:nvPr>
        </p:nvSpPr>
        <p:spPr>
          <a:xfrm>
            <a:off x="838200" y="971550"/>
            <a:ext cx="4101300"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dirty="0">
                <a:solidFill>
                  <a:schemeClr val="tx1"/>
                </a:solidFill>
              </a:rPr>
              <a:t>Problem definition:</a:t>
            </a:r>
            <a:endParaRPr sz="2800">
              <a:solidFill>
                <a:schemeClr val="tx1"/>
              </a:solidFill>
            </a:endParaRPr>
          </a:p>
        </p:txBody>
      </p:sp>
      <p:sp>
        <p:nvSpPr>
          <p:cNvPr id="100" name="Google Shape;100;p14"/>
          <p:cNvSpPr txBox="1">
            <a:spLocks noGrp="1"/>
          </p:cNvSpPr>
          <p:nvPr>
            <p:ph type="subTitle" idx="4294967295"/>
          </p:nvPr>
        </p:nvSpPr>
        <p:spPr>
          <a:xfrm>
            <a:off x="838200" y="1581150"/>
            <a:ext cx="4495800" cy="1600200"/>
          </a:xfrm>
          <a:prstGeom prst="rect">
            <a:avLst/>
          </a:prstGeom>
        </p:spPr>
        <p:txBody>
          <a:bodyPr spcFirstLastPara="1" wrap="square" lIns="0" tIns="0" rIns="0" bIns="0" anchor="t" anchorCtr="0">
            <a:noAutofit/>
          </a:bodyPr>
          <a:lstStyle/>
          <a:p>
            <a:pPr marL="0" lvl="0" indent="0">
              <a:buNone/>
            </a:pPr>
            <a:r>
              <a:rPr lang="en-US" dirty="0"/>
              <a:t>To develop a model for processing and recognition of the images in autonomous vehicles. </a:t>
            </a:r>
            <a:endParaRPr b="1"/>
          </a:p>
        </p:txBody>
      </p:sp>
      <p:sp>
        <p:nvSpPr>
          <p:cNvPr id="101" name="Google Shape;101;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body" idx="1"/>
          </p:nvPr>
        </p:nvSpPr>
        <p:spPr>
          <a:xfrm>
            <a:off x="990600" y="514350"/>
            <a:ext cx="6553200" cy="38100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sz="1600" b="1" dirty="0"/>
              <a:t>Introduction-</a:t>
            </a:r>
          </a:p>
          <a:p>
            <a:pPr marL="0" lvl="0" indent="0">
              <a:spcAft>
                <a:spcPts val="800"/>
              </a:spcAft>
              <a:buNone/>
            </a:pPr>
            <a:r>
              <a:rPr lang="en-US" sz="1400" dirty="0"/>
              <a:t>As the technology is evolving there is a greater need of automated, fully connected and online vehicles. Cameras are fitted on these autonomous vehicles and the images are captured at every moment through the cameras. These images are then can processed through the system that we have designed. Canny edge detection algorithm is first applied on the image and edges can be determined in the image which helps it to the easy identification of the lanes. After that image is transferred to the grayscale image so that all the noise can be removed from the image and easy to process. Hough transform technique can be applied to the image hence, the  straight lines can be identified in the image and image and lane lines can be detected. This also detects the obstacles on the way of the vehicle like other vehicles that are also running on the road, people walking on the road, traffic signals and signs etc. so the proposed system can be designed using this technique for the autonomous vehicles.</a:t>
            </a:r>
            <a:endParaRPr sz="1400"/>
          </a:p>
        </p:txBody>
      </p:sp>
      <p:sp>
        <p:nvSpPr>
          <p:cNvPr id="107" name="Google Shape;107;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Motivation-</a:t>
            </a:r>
            <a:endParaRPr/>
          </a:p>
        </p:txBody>
      </p:sp>
      <p:sp>
        <p:nvSpPr>
          <p:cNvPr id="113" name="Google Shape;113;p16"/>
          <p:cNvSpPr txBox="1">
            <a:spLocks noGrp="1"/>
          </p:cNvSpPr>
          <p:nvPr>
            <p:ph type="body" idx="1"/>
          </p:nvPr>
        </p:nvSpPr>
        <p:spPr>
          <a:xfrm>
            <a:off x="855300" y="1576550"/>
            <a:ext cx="7440300" cy="28113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US" sz="2000" dirty="0">
                <a:solidFill>
                  <a:schemeClr val="tx1"/>
                </a:solidFill>
              </a:rPr>
              <a:t>Autonomous vehicle is one of the popular study in the field of computer vision. Many researchers work in this to improve the image recognition using deep learning techniques.</a:t>
            </a:r>
            <a:endParaRPr sz="2000">
              <a:solidFill>
                <a:schemeClr val="tx1"/>
              </a:solidFill>
            </a:endParaRPr>
          </a:p>
          <a:p>
            <a:pPr marL="457200" lvl="0" indent="-381000" algn="l" rtl="0">
              <a:spcBef>
                <a:spcPts val="0"/>
              </a:spcBef>
              <a:spcAft>
                <a:spcPts val="0"/>
              </a:spcAft>
              <a:buSzPts val="2400"/>
              <a:buChar char="▸"/>
            </a:pPr>
            <a:r>
              <a:rPr lang="en-US" sz="2000" dirty="0">
                <a:solidFill>
                  <a:schemeClr val="tx1"/>
                </a:solidFill>
              </a:rPr>
              <a:t>Image processing helps to develop various applications that </a:t>
            </a:r>
            <a:r>
              <a:rPr lang="en-US" sz="2000" dirty="0" err="1">
                <a:solidFill>
                  <a:schemeClr val="tx1"/>
                </a:solidFill>
              </a:rPr>
              <a:t>todays</a:t>
            </a:r>
            <a:r>
              <a:rPr lang="en-US" sz="2000" dirty="0">
                <a:solidFill>
                  <a:schemeClr val="tx1"/>
                </a:solidFill>
              </a:rPr>
              <a:t> world needs the most.</a:t>
            </a:r>
          </a:p>
          <a:p>
            <a:pPr marL="457200" lvl="0" indent="-381000" algn="l" rtl="0">
              <a:spcBef>
                <a:spcPts val="0"/>
              </a:spcBef>
              <a:spcAft>
                <a:spcPts val="0"/>
              </a:spcAft>
              <a:buSzPts val="2400"/>
              <a:buChar char="▸"/>
            </a:pPr>
            <a:r>
              <a:rPr lang="en-US" sz="2000" dirty="0">
                <a:solidFill>
                  <a:schemeClr val="tx1"/>
                </a:solidFill>
              </a:rPr>
              <a:t>Autonomous vehicle will be the future of the transportation. As machine learning and Artificial intelligence is now added to every part of our life.</a:t>
            </a:r>
            <a:endParaRPr sz="2000">
              <a:solidFill>
                <a:schemeClr val="tx1"/>
              </a:solidFill>
            </a:endParaRPr>
          </a:p>
        </p:txBody>
      </p:sp>
      <p:sp>
        <p:nvSpPr>
          <p:cNvPr id="114" name="Google Shape;114;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grpSp>
        <p:nvGrpSpPr>
          <p:cNvPr id="115" name="Google Shape;115;p16"/>
          <p:cNvGrpSpPr/>
          <p:nvPr/>
        </p:nvGrpSpPr>
        <p:grpSpPr>
          <a:xfrm>
            <a:off x="259022" y="538300"/>
            <a:ext cx="367686" cy="599441"/>
            <a:chOff x="6730350" y="2315900"/>
            <a:chExt cx="257700" cy="420100"/>
          </a:xfrm>
        </p:grpSpPr>
        <p:sp>
          <p:nvSpPr>
            <p:cNvPr id="116" name="Google Shape;116;p16"/>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7" name="Google Shape;117;p16"/>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8" name="Google Shape;118;p16"/>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9" name="Google Shape;119;p16"/>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0" name="Google Shape;120;p16"/>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14350"/>
            <a:ext cx="7440300" cy="396300"/>
          </a:xfrm>
        </p:spPr>
        <p:txBody>
          <a:bodyPr/>
          <a:lstStyle/>
          <a:p>
            <a:r>
              <a:rPr lang="en-US" dirty="0"/>
              <a:t>Literature Survey-</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graphicFrame>
        <p:nvGraphicFramePr>
          <p:cNvPr id="5" name="Google Shape;232;p23"/>
          <p:cNvGraphicFramePr/>
          <p:nvPr/>
        </p:nvGraphicFramePr>
        <p:xfrm>
          <a:off x="533400" y="1047751"/>
          <a:ext cx="8077199" cy="3859108"/>
        </p:xfrm>
        <a:graphic>
          <a:graphicData uri="http://schemas.openxmlformats.org/drawingml/2006/table">
            <a:tbl>
              <a:tblPr>
                <a:noFill/>
                <a:tableStyleId>{26EC5275-DAFC-4D1D-BB08-226AE4820BEA}</a:tableStyleId>
              </a:tblPr>
              <a:tblGrid>
                <a:gridCol w="649061">
                  <a:extLst>
                    <a:ext uri="{9D8B030D-6E8A-4147-A177-3AD203B41FA5}">
                      <a16:colId xmlns:a16="http://schemas.microsoft.com/office/drawing/2014/main" val="20000"/>
                    </a:ext>
                  </a:extLst>
                </a:gridCol>
                <a:gridCol w="1802946">
                  <a:extLst>
                    <a:ext uri="{9D8B030D-6E8A-4147-A177-3AD203B41FA5}">
                      <a16:colId xmlns:a16="http://schemas.microsoft.com/office/drawing/2014/main" val="20001"/>
                    </a:ext>
                  </a:extLst>
                </a:gridCol>
                <a:gridCol w="1730828">
                  <a:extLst>
                    <a:ext uri="{9D8B030D-6E8A-4147-A177-3AD203B41FA5}">
                      <a16:colId xmlns:a16="http://schemas.microsoft.com/office/drawing/2014/main" val="20002"/>
                    </a:ext>
                  </a:extLst>
                </a:gridCol>
                <a:gridCol w="3894364">
                  <a:extLst>
                    <a:ext uri="{9D8B030D-6E8A-4147-A177-3AD203B41FA5}">
                      <a16:colId xmlns:a16="http://schemas.microsoft.com/office/drawing/2014/main" val="20003"/>
                    </a:ext>
                  </a:extLst>
                </a:gridCol>
              </a:tblGrid>
              <a:tr h="460618">
                <a:tc>
                  <a:txBody>
                    <a:bodyPr/>
                    <a:lstStyle/>
                    <a:p>
                      <a:pPr marL="0" lvl="0" indent="0" algn="l" rtl="0">
                        <a:spcBef>
                          <a:spcPts val="0"/>
                        </a:spcBef>
                        <a:spcAft>
                          <a:spcPts val="0"/>
                        </a:spcAft>
                        <a:buNone/>
                      </a:pPr>
                      <a:r>
                        <a:rPr lang="en-US" dirty="0">
                          <a:solidFill>
                            <a:schemeClr val="tx1"/>
                          </a:solidFill>
                          <a:latin typeface="Barlow"/>
                          <a:ea typeface="Barlow"/>
                          <a:cs typeface="Barlow"/>
                          <a:sym typeface="Barlow"/>
                        </a:rPr>
                        <a:t>Index</a:t>
                      </a:r>
                      <a:endParaRPr>
                        <a:solidFill>
                          <a:schemeClr val="tx1"/>
                        </a:solidFill>
                        <a:latin typeface="Barlow"/>
                        <a:ea typeface="Barlow"/>
                        <a:cs typeface="Barlow"/>
                        <a:sym typeface="Barlow"/>
                      </a:endParaRPr>
                    </a:p>
                  </a:txBody>
                  <a:tcPr marL="91425" marR="91425" marT="68575" marB="6857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chemeClr val="tx1"/>
                          </a:solidFill>
                          <a:latin typeface="Barlow"/>
                          <a:ea typeface="Barlow"/>
                          <a:cs typeface="Barlow"/>
                          <a:sym typeface="Barlow"/>
                        </a:rPr>
                        <a:t>Paper</a:t>
                      </a:r>
                      <a:r>
                        <a:rPr lang="en" sz="1100" baseline="0" dirty="0">
                          <a:solidFill>
                            <a:schemeClr val="tx1"/>
                          </a:solidFill>
                          <a:latin typeface="Barlow"/>
                          <a:ea typeface="Barlow"/>
                          <a:cs typeface="Barlow"/>
                          <a:sym typeface="Barlow"/>
                        </a:rPr>
                        <a:t> Name</a:t>
                      </a:r>
                      <a:endParaRPr sz="1100">
                        <a:solidFill>
                          <a:schemeClr val="tx1"/>
                        </a:solidFill>
                        <a:latin typeface="Barlow"/>
                        <a:ea typeface="Barlow"/>
                        <a:cs typeface="Barlow"/>
                        <a:sym typeface="Barlow"/>
                      </a:endParaRPr>
                    </a:p>
                  </a:txBody>
                  <a:tcPr marL="91425" marR="91425" marT="68575" marB="6857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chemeClr val="tx1"/>
                          </a:solidFill>
                          <a:latin typeface="Barlow"/>
                          <a:ea typeface="Barlow"/>
                          <a:cs typeface="Barlow"/>
                          <a:sym typeface="Barlow"/>
                        </a:rPr>
                        <a:t>Author</a:t>
                      </a:r>
                      <a:r>
                        <a:rPr lang="en" sz="1100" baseline="0" dirty="0">
                          <a:solidFill>
                            <a:schemeClr val="tx1"/>
                          </a:solidFill>
                          <a:latin typeface="Barlow"/>
                          <a:ea typeface="Barlow"/>
                          <a:cs typeface="Barlow"/>
                          <a:sym typeface="Barlow"/>
                        </a:rPr>
                        <a:t> Name</a:t>
                      </a:r>
                      <a:endParaRPr sz="1100">
                        <a:solidFill>
                          <a:schemeClr val="tx1"/>
                        </a:solidFill>
                        <a:latin typeface="Barlow"/>
                        <a:ea typeface="Barlow"/>
                        <a:cs typeface="Barlow"/>
                        <a:sym typeface="Barlow"/>
                      </a:endParaRPr>
                    </a:p>
                  </a:txBody>
                  <a:tcPr marL="91425" marR="91425" marT="68575" marB="6857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chemeClr val="tx1"/>
                          </a:solidFill>
                          <a:latin typeface="Barlow"/>
                          <a:ea typeface="Barlow"/>
                          <a:cs typeface="Barlow"/>
                          <a:sym typeface="Barlow"/>
                        </a:rPr>
                        <a:t>Conclusion</a:t>
                      </a:r>
                      <a:endParaRPr sz="1100">
                        <a:solidFill>
                          <a:schemeClr val="tx1"/>
                        </a:solidFill>
                        <a:latin typeface="Barlow"/>
                        <a:ea typeface="Barlow"/>
                        <a:cs typeface="Barlow"/>
                        <a:sym typeface="Barlow"/>
                      </a:endParaRPr>
                    </a:p>
                  </a:txBody>
                  <a:tcPr marL="91425" marR="91425" marT="68575" marB="6857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954867">
                <a:tc>
                  <a:txBody>
                    <a:bodyPr/>
                    <a:lstStyle/>
                    <a:p>
                      <a:pPr marL="0" lvl="0" indent="0" algn="r" rtl="0">
                        <a:spcBef>
                          <a:spcPts val="0"/>
                        </a:spcBef>
                        <a:spcAft>
                          <a:spcPts val="0"/>
                        </a:spcAft>
                        <a:buNone/>
                      </a:pPr>
                      <a:r>
                        <a:rPr lang="en-US" sz="1100" dirty="0">
                          <a:solidFill>
                            <a:schemeClr val="tx1"/>
                          </a:solidFill>
                          <a:latin typeface="Barlow"/>
                          <a:ea typeface="Barlow"/>
                          <a:cs typeface="Barlow"/>
                          <a:sym typeface="Barlow"/>
                        </a:rPr>
                        <a:t>1</a:t>
                      </a:r>
                      <a:endParaRPr sz="1100">
                        <a:solidFill>
                          <a:schemeClr val="tx1"/>
                        </a:solidFill>
                        <a:latin typeface="Barlow"/>
                        <a:ea typeface="Barlow"/>
                        <a:cs typeface="Barlow"/>
                        <a:sym typeface="Barlow"/>
                      </a:endParaRPr>
                    </a:p>
                  </a:txBody>
                  <a:tcPr marL="91425" marR="91425" marT="68575" marB="6857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r>
                        <a:rPr lang="en-US" dirty="0"/>
                        <a:t>Research on image classification methods based on DCNN</a:t>
                      </a:r>
                    </a:p>
                  </a:txBody>
                  <a:tcPr marL="91425" marR="91425" marT="68575" marB="6857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r>
                        <a:rPr lang="en-US" dirty="0"/>
                        <a:t>Chao Ma, </a:t>
                      </a:r>
                      <a:r>
                        <a:rPr lang="en-US" dirty="0" err="1"/>
                        <a:t>Xianyong</a:t>
                      </a:r>
                      <a:r>
                        <a:rPr lang="en-US" dirty="0"/>
                        <a:t> Yi and </a:t>
                      </a:r>
                      <a:r>
                        <a:rPr lang="en-US" dirty="0" err="1"/>
                        <a:t>Chenglong</a:t>
                      </a:r>
                      <a:r>
                        <a:rPr lang="en-US" dirty="0"/>
                        <a:t> Yu</a:t>
                      </a:r>
                    </a:p>
                  </a:txBody>
                  <a:tcPr marL="91425" marR="91425" marT="68575" marB="6857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r>
                        <a:rPr lang="en-US" sz="1400" b="0" i="0" u="none" strike="noStrike" cap="none" dirty="0">
                          <a:solidFill>
                            <a:srgbClr val="000000"/>
                          </a:solidFill>
                          <a:latin typeface="Arial"/>
                          <a:ea typeface="Arial"/>
                          <a:cs typeface="Arial"/>
                          <a:sym typeface="Arial"/>
                        </a:rPr>
                        <a:t>discussed about the large amount of image data produced by the various applications of the internet and study how to use this data to get the useful information from this data. </a:t>
                      </a:r>
                      <a:endParaRPr lang="en-US" dirty="0"/>
                    </a:p>
                  </a:txBody>
                  <a:tcPr marL="91425" marR="91425" marT="68575" marB="6857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1160532">
                <a:tc>
                  <a:txBody>
                    <a:bodyPr/>
                    <a:lstStyle/>
                    <a:p>
                      <a:pPr marL="0" lvl="0" indent="0" algn="r" rtl="0">
                        <a:spcBef>
                          <a:spcPts val="0"/>
                        </a:spcBef>
                        <a:spcAft>
                          <a:spcPts val="0"/>
                        </a:spcAft>
                        <a:buNone/>
                      </a:pPr>
                      <a:r>
                        <a:rPr lang="en-US" sz="1100" dirty="0">
                          <a:solidFill>
                            <a:schemeClr val="tx1"/>
                          </a:solidFill>
                          <a:latin typeface="Barlow"/>
                          <a:ea typeface="Barlow"/>
                          <a:cs typeface="Barlow"/>
                          <a:sym typeface="Barlow"/>
                        </a:rPr>
                        <a:t>2</a:t>
                      </a:r>
                      <a:endParaRPr sz="1100">
                        <a:solidFill>
                          <a:schemeClr val="tx1"/>
                        </a:solidFill>
                        <a:latin typeface="Barlow"/>
                        <a:ea typeface="Barlow"/>
                        <a:cs typeface="Barlow"/>
                        <a:sym typeface="Barlow"/>
                      </a:endParaRPr>
                    </a:p>
                  </a:txBody>
                  <a:tcPr marL="91425" marR="91425" marT="68575" marB="6857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r>
                        <a:rPr lang="en-US" dirty="0"/>
                        <a:t>Image classification using small </a:t>
                      </a:r>
                      <a:r>
                        <a:rPr lang="en-US" dirty="0" err="1"/>
                        <a:t>Convolutional</a:t>
                      </a:r>
                      <a:r>
                        <a:rPr lang="en-US" dirty="0"/>
                        <a:t> Neural Network</a:t>
                      </a:r>
                    </a:p>
                  </a:txBody>
                  <a:tcPr marL="91425" marR="91425" marT="68575" marB="6857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r>
                        <a:rPr lang="en-US" dirty="0" err="1"/>
                        <a:t>Shyava</a:t>
                      </a:r>
                      <a:r>
                        <a:rPr lang="en-US" dirty="0"/>
                        <a:t> </a:t>
                      </a:r>
                      <a:r>
                        <a:rPr lang="en-US" dirty="0" err="1"/>
                        <a:t>Tripathi</a:t>
                      </a:r>
                      <a:endParaRPr lang="en-US" dirty="0"/>
                    </a:p>
                  </a:txBody>
                  <a:tcPr marL="91425" marR="91425" marT="68575" marB="6857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r>
                        <a:rPr lang="en-US" sz="1400" b="0" i="0" u="none" strike="noStrike" cap="none" dirty="0">
                          <a:solidFill>
                            <a:srgbClr val="000000"/>
                          </a:solidFill>
                          <a:latin typeface="Arial"/>
                          <a:ea typeface="Arial"/>
                          <a:cs typeface="Arial"/>
                          <a:sym typeface="Arial"/>
                        </a:rPr>
                        <a:t>discussed the biological neural network with the Deep </a:t>
                      </a:r>
                      <a:r>
                        <a:rPr lang="en-US" sz="1400" b="0" i="0" u="none" strike="noStrike" cap="none" dirty="0" err="1">
                          <a:solidFill>
                            <a:srgbClr val="000000"/>
                          </a:solidFill>
                          <a:latin typeface="Arial"/>
                          <a:ea typeface="Arial"/>
                          <a:cs typeface="Arial"/>
                          <a:sym typeface="Arial"/>
                        </a:rPr>
                        <a:t>Covolutional</a:t>
                      </a:r>
                      <a:r>
                        <a:rPr lang="en-US" sz="1400" b="0" i="0" u="none" strike="noStrike" cap="none" dirty="0">
                          <a:solidFill>
                            <a:srgbClr val="000000"/>
                          </a:solidFill>
                          <a:latin typeface="Arial"/>
                          <a:ea typeface="Arial"/>
                          <a:cs typeface="Arial"/>
                          <a:sym typeface="Arial"/>
                        </a:rPr>
                        <a:t> Neural networks it applies various layers of feature </a:t>
                      </a:r>
                      <a:r>
                        <a:rPr lang="en-US" sz="1400" b="0" i="0" u="none" strike="noStrike" cap="none" dirty="0" err="1">
                          <a:solidFill>
                            <a:srgbClr val="000000"/>
                          </a:solidFill>
                          <a:latin typeface="Arial"/>
                          <a:ea typeface="Arial"/>
                          <a:cs typeface="Arial"/>
                          <a:sym typeface="Arial"/>
                        </a:rPr>
                        <a:t>recognision</a:t>
                      </a:r>
                      <a:r>
                        <a:rPr lang="en-US" sz="1400" b="0" i="0" u="none" strike="noStrike" cap="none" dirty="0">
                          <a:solidFill>
                            <a:srgbClr val="000000"/>
                          </a:solidFill>
                          <a:latin typeface="Arial"/>
                          <a:ea typeface="Arial"/>
                          <a:cs typeface="Arial"/>
                          <a:sym typeface="Arial"/>
                        </a:rPr>
                        <a:t> on the large dataset of the images and gives accurate output to the user. </a:t>
                      </a:r>
                      <a:endParaRPr lang="en-US" dirty="0"/>
                    </a:p>
                  </a:txBody>
                  <a:tcPr marL="91425" marR="91425" marT="68575" marB="6857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1157783">
                <a:tc>
                  <a:txBody>
                    <a:bodyPr/>
                    <a:lstStyle/>
                    <a:p>
                      <a:pPr marL="0" lvl="0" indent="0" algn="r" rtl="0">
                        <a:spcBef>
                          <a:spcPts val="0"/>
                        </a:spcBef>
                        <a:spcAft>
                          <a:spcPts val="0"/>
                        </a:spcAft>
                        <a:buNone/>
                      </a:pPr>
                      <a:r>
                        <a:rPr lang="en-US" sz="1100" dirty="0">
                          <a:solidFill>
                            <a:schemeClr val="tx1"/>
                          </a:solidFill>
                          <a:latin typeface="Barlow"/>
                          <a:ea typeface="Barlow"/>
                          <a:cs typeface="Barlow"/>
                          <a:sym typeface="Barlow"/>
                        </a:rPr>
                        <a:t>3</a:t>
                      </a:r>
                      <a:endParaRPr sz="1100">
                        <a:solidFill>
                          <a:schemeClr val="tx1"/>
                        </a:solidFill>
                        <a:latin typeface="Barlow"/>
                        <a:ea typeface="Barlow"/>
                        <a:cs typeface="Barlow"/>
                        <a:sym typeface="Barlow"/>
                      </a:endParaRPr>
                    </a:p>
                  </a:txBody>
                  <a:tcPr marL="91425" marR="91425" marT="68575" marB="6857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r>
                        <a:rPr lang="en-US" dirty="0"/>
                        <a:t>Application Of Deep Convolution Neural Network</a:t>
                      </a:r>
                    </a:p>
                  </a:txBody>
                  <a:tcPr marL="91425" marR="91425" marT="68575" marB="6857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r>
                        <a:rPr lang="en-US" dirty="0"/>
                        <a:t>JIUDONG YANG, JIANPING LI</a:t>
                      </a:r>
                    </a:p>
                  </a:txBody>
                  <a:tcPr marL="91425" marR="91425" marT="68575" marB="6857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r>
                        <a:rPr lang="en-US" sz="1400" b="0" i="0" u="none" strike="noStrike" cap="none" dirty="0">
                          <a:solidFill>
                            <a:srgbClr val="000000"/>
                          </a:solidFill>
                          <a:latin typeface="Arial"/>
                          <a:ea typeface="Arial"/>
                          <a:cs typeface="Arial"/>
                          <a:sym typeface="Arial"/>
                        </a:rPr>
                        <a:t>discussed about applications of the CNN and covered the basics of the CNN for the features </a:t>
                      </a:r>
                      <a:r>
                        <a:rPr lang="en-US" sz="1400" b="0" i="0" u="none" strike="noStrike" cap="none" dirty="0" err="1">
                          <a:solidFill>
                            <a:srgbClr val="000000"/>
                          </a:solidFill>
                          <a:latin typeface="Arial"/>
                          <a:ea typeface="Arial"/>
                          <a:cs typeface="Arial"/>
                          <a:sym typeface="Arial"/>
                        </a:rPr>
                        <a:t>recognision</a:t>
                      </a:r>
                      <a:r>
                        <a:rPr lang="en-US" sz="1400" b="0" i="0" u="none" strike="noStrike" cap="none" dirty="0">
                          <a:solidFill>
                            <a:srgbClr val="000000"/>
                          </a:solidFill>
                          <a:latin typeface="Arial"/>
                          <a:ea typeface="Arial"/>
                          <a:cs typeface="Arial"/>
                          <a:sym typeface="Arial"/>
                        </a:rPr>
                        <a:t> and accurate output. covered pooling </a:t>
                      </a:r>
                      <a:r>
                        <a:rPr lang="en-US" sz="1400" b="0" i="0" u="none" strike="noStrike" cap="none" dirty="0" err="1">
                          <a:solidFill>
                            <a:srgbClr val="000000"/>
                          </a:solidFill>
                          <a:latin typeface="Arial"/>
                          <a:ea typeface="Arial"/>
                          <a:cs typeface="Arial"/>
                          <a:sym typeface="Arial"/>
                        </a:rPr>
                        <a:t>layer,flattening</a:t>
                      </a:r>
                      <a:r>
                        <a:rPr lang="en-US" sz="1400" b="0" i="0" u="none" strike="noStrike" cap="none" dirty="0">
                          <a:solidFill>
                            <a:srgbClr val="000000"/>
                          </a:solidFill>
                          <a:latin typeface="Arial"/>
                          <a:ea typeface="Arial"/>
                          <a:cs typeface="Arial"/>
                          <a:sym typeface="Arial"/>
                        </a:rPr>
                        <a:t> layer, fully connected layer.etc.</a:t>
                      </a:r>
                      <a:endParaRPr lang="en-US" dirty="0"/>
                    </a:p>
                  </a:txBody>
                  <a:tcPr marL="91425" marR="91425" marT="68575" marB="6857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graphicFrame>
        <p:nvGraphicFramePr>
          <p:cNvPr id="5" name="Table 4"/>
          <p:cNvGraphicFramePr>
            <a:graphicFrameLocks noGrp="1"/>
          </p:cNvGraphicFramePr>
          <p:nvPr/>
        </p:nvGraphicFramePr>
        <p:xfrm>
          <a:off x="381000" y="1047750"/>
          <a:ext cx="8305800" cy="3398490"/>
        </p:xfrm>
        <a:graphic>
          <a:graphicData uri="http://schemas.openxmlformats.org/drawingml/2006/table">
            <a:tbl>
              <a:tblPr>
                <a:noFill/>
                <a:tableStyleId>{26EC5275-DAFC-4D1D-BB08-226AE4820BEA}</a:tableStyleId>
              </a:tblPr>
              <a:tblGrid>
                <a:gridCol w="5334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gridCol w="3733800">
                  <a:extLst>
                    <a:ext uri="{9D8B030D-6E8A-4147-A177-3AD203B41FA5}">
                      <a16:colId xmlns:a16="http://schemas.microsoft.com/office/drawing/2014/main" val="20003"/>
                    </a:ext>
                  </a:extLst>
                </a:gridCol>
              </a:tblGrid>
              <a:tr h="728950">
                <a:tc>
                  <a:txBody>
                    <a:bodyPr/>
                    <a:lstStyle/>
                    <a:p>
                      <a:pPr marL="0" lvl="0" indent="0" algn="r" rtl="0">
                        <a:spcBef>
                          <a:spcPts val="0"/>
                        </a:spcBef>
                        <a:spcAft>
                          <a:spcPts val="0"/>
                        </a:spcAft>
                        <a:buNone/>
                      </a:pPr>
                      <a:r>
                        <a:rPr lang="en-US" sz="1100" dirty="0">
                          <a:solidFill>
                            <a:schemeClr val="tx1"/>
                          </a:solidFill>
                          <a:latin typeface="Barlow"/>
                          <a:ea typeface="Barlow"/>
                          <a:cs typeface="Barlow"/>
                          <a:sym typeface="Barlow"/>
                        </a:rPr>
                        <a:t>4</a:t>
                      </a:r>
                      <a:endParaRPr sz="1100">
                        <a:solidFill>
                          <a:schemeClr val="tx1"/>
                        </a:solidFill>
                        <a:latin typeface="Barlow"/>
                        <a:ea typeface="Barlow"/>
                        <a:cs typeface="Barlow"/>
                        <a:sym typeface="Barlow"/>
                      </a:endParaRPr>
                    </a:p>
                  </a:txBody>
                  <a:tcPr marL="91425" marR="91425" marT="68575" marB="68575" anchor="ctr">
                    <a:lnL w="9525" cap="flat" cmpd="sng">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r>
                        <a:rPr lang="en-US" sz="1400" dirty="0"/>
                        <a:t>Simple </a:t>
                      </a:r>
                      <a:r>
                        <a:rPr lang="en-US" sz="1400" dirty="0" err="1"/>
                        <a:t>Convolutional</a:t>
                      </a:r>
                      <a:r>
                        <a:rPr lang="en-US" sz="1400" dirty="0"/>
                        <a:t> Neural Network on Image Classification</a:t>
                      </a:r>
                      <a:endParaRPr sz="1400">
                        <a:solidFill>
                          <a:schemeClr val="tx1"/>
                        </a:solidFill>
                        <a:latin typeface="Barlow"/>
                        <a:ea typeface="Barlow"/>
                        <a:cs typeface="Barlow"/>
                        <a:sym typeface="Barlow"/>
                      </a:endParaRPr>
                    </a:p>
                  </a:txBody>
                  <a:tcPr marL="91425" marR="91425" marT="68575" marB="68575" anchor="ctr">
                    <a:lnL w="9525" cap="flat" cmpd="sng" algn="ctr">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r>
                        <a:rPr lang="en-US" sz="1400" dirty="0" err="1"/>
                        <a:t>Tianmei</a:t>
                      </a:r>
                      <a:r>
                        <a:rPr lang="en-US" sz="1400" dirty="0"/>
                        <a:t> </a:t>
                      </a:r>
                      <a:r>
                        <a:rPr lang="en-US" sz="1400" dirty="0" err="1"/>
                        <a:t>Guo</a:t>
                      </a:r>
                      <a:r>
                        <a:rPr lang="en-US" sz="1400" dirty="0"/>
                        <a:t>, </a:t>
                      </a:r>
                      <a:r>
                        <a:rPr lang="en-US" sz="1400" dirty="0" err="1"/>
                        <a:t>Jiwen</a:t>
                      </a:r>
                      <a:r>
                        <a:rPr lang="en-US" sz="1400" dirty="0"/>
                        <a:t> Dong ,</a:t>
                      </a:r>
                      <a:r>
                        <a:rPr lang="en-US" sz="1400" dirty="0" err="1"/>
                        <a:t>Henjian</a:t>
                      </a:r>
                      <a:r>
                        <a:rPr lang="en-US" sz="1400" dirty="0"/>
                        <a:t> </a:t>
                      </a:r>
                      <a:r>
                        <a:rPr lang="en-US" sz="1400" dirty="0" err="1"/>
                        <a:t>LiˈYunxing</a:t>
                      </a:r>
                      <a:r>
                        <a:rPr lang="en-US" sz="1400" dirty="0"/>
                        <a:t> </a:t>
                      </a:r>
                      <a:r>
                        <a:rPr lang="en-US" sz="1400" dirty="0" err="1"/>
                        <a:t>Gao</a:t>
                      </a:r>
                      <a:endParaRPr sz="1400">
                        <a:solidFill>
                          <a:schemeClr val="tx1"/>
                        </a:solidFill>
                        <a:latin typeface="Barlow"/>
                        <a:ea typeface="Barlow"/>
                        <a:cs typeface="Barlow"/>
                        <a:sym typeface="Barlow"/>
                      </a:endParaRPr>
                    </a:p>
                  </a:txBody>
                  <a:tcPr marL="91425" marR="91425" marT="68575" marB="68575" anchor="ctr">
                    <a:lnL w="9525" cap="flat" cmpd="sng" algn="ctr">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r>
                        <a:rPr lang="en-US" sz="1400" b="0" i="0" u="none" strike="noStrike" cap="none" dirty="0">
                          <a:solidFill>
                            <a:srgbClr val="000000"/>
                          </a:solidFill>
                          <a:latin typeface="Arial"/>
                          <a:ea typeface="Arial"/>
                          <a:cs typeface="Arial"/>
                          <a:sym typeface="Arial"/>
                        </a:rPr>
                        <a:t>It</a:t>
                      </a:r>
                      <a:r>
                        <a:rPr lang="en-US" sz="1400" b="0" i="0" u="none" strike="noStrike" cap="none" baseline="0" dirty="0">
                          <a:solidFill>
                            <a:srgbClr val="000000"/>
                          </a:solidFill>
                          <a:latin typeface="Arial"/>
                          <a:ea typeface="Arial"/>
                          <a:cs typeface="Arial"/>
                          <a:sym typeface="Arial"/>
                        </a:rPr>
                        <a:t>  </a:t>
                      </a:r>
                      <a:r>
                        <a:rPr lang="en-US" sz="1400" b="0" i="0" u="none" strike="noStrike" cap="none" dirty="0">
                          <a:solidFill>
                            <a:srgbClr val="000000"/>
                          </a:solidFill>
                          <a:latin typeface="Arial"/>
                          <a:ea typeface="Arial"/>
                          <a:cs typeface="Arial"/>
                          <a:sym typeface="Arial"/>
                        </a:rPr>
                        <a:t>basically it worked to find the optimal algorithm for the field of image classification in the computer vision. </a:t>
                      </a:r>
                      <a:endParaRPr sz="2000">
                        <a:solidFill>
                          <a:schemeClr val="tx1"/>
                        </a:solidFill>
                        <a:latin typeface="Barlow"/>
                        <a:ea typeface="Barlow"/>
                        <a:cs typeface="Barlow"/>
                        <a:sym typeface="Barlow"/>
                      </a:endParaRPr>
                    </a:p>
                  </a:txBody>
                  <a:tcPr marL="91425" marR="91425" marT="68575" marB="68575" anchor="ctr">
                    <a:lnL w="9525" cap="flat" cmpd="sng" algn="ctr">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728950">
                <a:tc>
                  <a:txBody>
                    <a:bodyPr/>
                    <a:lstStyle/>
                    <a:p>
                      <a:pPr marL="0" lvl="0" indent="0" algn="r" rtl="0">
                        <a:spcBef>
                          <a:spcPts val="0"/>
                        </a:spcBef>
                        <a:spcAft>
                          <a:spcPts val="0"/>
                        </a:spcAft>
                        <a:buNone/>
                      </a:pPr>
                      <a:r>
                        <a:rPr lang="en-US" sz="1100" dirty="0">
                          <a:solidFill>
                            <a:schemeClr val="tx1"/>
                          </a:solidFill>
                          <a:latin typeface="Barlow"/>
                          <a:ea typeface="Barlow"/>
                          <a:cs typeface="Barlow"/>
                          <a:sym typeface="Barlow"/>
                        </a:rPr>
                        <a:t>5</a:t>
                      </a:r>
                      <a:endParaRPr sz="1100">
                        <a:solidFill>
                          <a:schemeClr val="tx1"/>
                        </a:solidFill>
                        <a:latin typeface="Barlow"/>
                        <a:ea typeface="Barlow"/>
                        <a:cs typeface="Barlow"/>
                        <a:sym typeface="Barlow"/>
                      </a:endParaRPr>
                    </a:p>
                  </a:txBody>
                  <a:tcPr marL="91425" marR="91425" marT="68575" marB="68575" anchor="ctr">
                    <a:lnL w="9525" cap="flat" cmpd="sng">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r>
                        <a:rPr lang="en-US" sz="1400" dirty="0"/>
                        <a:t>Deep learning based image recognition for autonomous driving</a:t>
                      </a:r>
                      <a:endParaRPr sz="1400">
                        <a:solidFill>
                          <a:schemeClr val="tx1"/>
                        </a:solidFill>
                        <a:latin typeface="Barlow"/>
                        <a:ea typeface="Barlow"/>
                        <a:cs typeface="Barlow"/>
                        <a:sym typeface="Barlow"/>
                      </a:endParaRPr>
                    </a:p>
                  </a:txBody>
                  <a:tcPr marL="91425" marR="91425" marT="68575" marB="68575" anchor="ctr">
                    <a:lnL w="9525" cap="flat" cmpd="sng" algn="ctr">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r>
                        <a:rPr lang="en-US" sz="1400" dirty="0"/>
                        <a:t>Hironobu </a:t>
                      </a:r>
                      <a:r>
                        <a:rPr lang="en-US" sz="1400" dirty="0" err="1"/>
                        <a:t>Fujiyoshi</a:t>
                      </a:r>
                      <a:r>
                        <a:rPr lang="en-US" sz="1400" dirty="0"/>
                        <a:t>, </a:t>
                      </a:r>
                      <a:r>
                        <a:rPr lang="en-US" sz="1400" dirty="0" err="1"/>
                        <a:t>Tsubasa</a:t>
                      </a:r>
                      <a:r>
                        <a:rPr lang="en-US" sz="1400" dirty="0"/>
                        <a:t> </a:t>
                      </a:r>
                      <a:r>
                        <a:rPr lang="en-US" sz="1400" dirty="0" err="1"/>
                        <a:t>Hirakawa</a:t>
                      </a:r>
                      <a:r>
                        <a:rPr lang="en-US" sz="1400" dirty="0"/>
                        <a:t>, Takayoshi Yamashita</a:t>
                      </a:r>
                      <a:endParaRPr sz="1400">
                        <a:solidFill>
                          <a:schemeClr val="tx1"/>
                        </a:solidFill>
                        <a:latin typeface="Barlow"/>
                        <a:ea typeface="Barlow"/>
                        <a:cs typeface="Barlow"/>
                        <a:sym typeface="Barlow"/>
                      </a:endParaRPr>
                    </a:p>
                  </a:txBody>
                  <a:tcPr marL="91425" marR="91425" marT="68575" marB="68575" anchor="ctr">
                    <a:lnL w="9525" cap="flat" cmpd="sng" algn="ctr">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r>
                        <a:rPr lang="en-US" sz="1400" dirty="0">
                          <a:solidFill>
                            <a:schemeClr val="tx1"/>
                          </a:solidFill>
                          <a:latin typeface="Arial" pitchFamily="34" charset="0"/>
                          <a:ea typeface="Barlow"/>
                          <a:cs typeface="Arial" pitchFamily="34" charset="0"/>
                          <a:sym typeface="Barlow"/>
                        </a:rPr>
                        <a:t>It works</a:t>
                      </a:r>
                      <a:r>
                        <a:rPr lang="en-US" sz="1400" baseline="0" dirty="0">
                          <a:solidFill>
                            <a:schemeClr val="tx1"/>
                          </a:solidFill>
                          <a:latin typeface="Arial" pitchFamily="34" charset="0"/>
                          <a:ea typeface="Barlow"/>
                          <a:cs typeface="Arial" pitchFamily="34" charset="0"/>
                          <a:sym typeface="Barlow"/>
                        </a:rPr>
                        <a:t> on basic idea and feature recognition. It</a:t>
                      </a:r>
                      <a:r>
                        <a:rPr lang="en-US" sz="1400" baseline="0" dirty="0">
                          <a:solidFill>
                            <a:schemeClr val="tx1"/>
                          </a:solidFill>
                          <a:latin typeface="Barlow"/>
                          <a:ea typeface="Barlow"/>
                          <a:cs typeface="Barlow"/>
                          <a:sym typeface="Barlow"/>
                        </a:rPr>
                        <a:t> </a:t>
                      </a:r>
                      <a:r>
                        <a:rPr lang="en-US" sz="1400" b="0" i="0" u="none" strike="noStrike" cap="none" dirty="0">
                          <a:solidFill>
                            <a:srgbClr val="000000"/>
                          </a:solidFill>
                          <a:latin typeface="Arial"/>
                          <a:ea typeface="Arial"/>
                          <a:cs typeface="Arial"/>
                          <a:sym typeface="Arial"/>
                        </a:rPr>
                        <a:t>also promotes to study deeper so that it can study to identify the obstacles and learn to control and </a:t>
                      </a:r>
                      <a:r>
                        <a:rPr lang="en-US" sz="1400" b="0" i="0" u="none" strike="noStrike" cap="none" dirty="0" err="1">
                          <a:solidFill>
                            <a:srgbClr val="000000"/>
                          </a:solidFill>
                          <a:latin typeface="Arial"/>
                          <a:ea typeface="Arial"/>
                          <a:cs typeface="Arial"/>
                          <a:sym typeface="Arial"/>
                        </a:rPr>
                        <a:t>judgement</a:t>
                      </a:r>
                      <a:r>
                        <a:rPr lang="en-US" sz="1400" b="0" i="0" u="none" strike="noStrike" cap="none" dirty="0">
                          <a:solidFill>
                            <a:srgbClr val="000000"/>
                          </a:solidFill>
                          <a:latin typeface="Arial"/>
                          <a:ea typeface="Arial"/>
                          <a:cs typeface="Arial"/>
                          <a:sym typeface="Arial"/>
                        </a:rPr>
                        <a:t> of the autonomous  vehicle </a:t>
                      </a:r>
                      <a:endParaRPr sz="2000">
                        <a:solidFill>
                          <a:schemeClr val="tx1"/>
                        </a:solidFill>
                        <a:latin typeface="Barlow"/>
                        <a:ea typeface="Barlow"/>
                        <a:cs typeface="Barlow"/>
                        <a:sym typeface="Barlow"/>
                      </a:endParaRPr>
                    </a:p>
                  </a:txBody>
                  <a:tcPr marL="91425" marR="91425" marT="68575" marB="68575" anchor="ctr">
                    <a:lnL w="9525" cap="flat" cmpd="sng" algn="ctr">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571944">
                <a:tc>
                  <a:txBody>
                    <a:bodyPr/>
                    <a:lstStyle/>
                    <a:p>
                      <a:pPr marL="0" lvl="0" indent="0" algn="r" rtl="0">
                        <a:spcBef>
                          <a:spcPts val="0"/>
                        </a:spcBef>
                        <a:spcAft>
                          <a:spcPts val="0"/>
                        </a:spcAft>
                        <a:buNone/>
                      </a:pPr>
                      <a:r>
                        <a:rPr lang="en-US" sz="1100" dirty="0">
                          <a:solidFill>
                            <a:schemeClr val="tx1"/>
                          </a:solidFill>
                          <a:latin typeface="Barlow"/>
                          <a:ea typeface="Barlow"/>
                          <a:cs typeface="Barlow"/>
                          <a:sym typeface="Barlow"/>
                        </a:rPr>
                        <a:t>6</a:t>
                      </a:r>
                      <a:endParaRPr sz="1100">
                        <a:solidFill>
                          <a:schemeClr val="tx1"/>
                        </a:solidFill>
                        <a:latin typeface="Barlow"/>
                        <a:ea typeface="Barlow"/>
                        <a:cs typeface="Barlow"/>
                        <a:sym typeface="Barlow"/>
                      </a:endParaRPr>
                    </a:p>
                  </a:txBody>
                  <a:tcPr marL="91425" marR="91425" marT="68575" marB="68575" anchor="ctr">
                    <a:lnL w="9525" cap="flat" cmpd="sng">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r>
                        <a:rPr lang="en-US" sz="1400" dirty="0"/>
                        <a:t>Autonomous Driving through Intelligent Image Processing and Machine Learning”</a:t>
                      </a:r>
                      <a:endParaRPr sz="1400">
                        <a:solidFill>
                          <a:schemeClr val="tx1"/>
                        </a:solidFill>
                        <a:latin typeface="Barlow"/>
                        <a:ea typeface="Barlow"/>
                        <a:cs typeface="Barlow"/>
                        <a:sym typeface="Barlow"/>
                      </a:endParaRPr>
                    </a:p>
                  </a:txBody>
                  <a:tcPr marL="91425" marR="91425" marT="68575" marB="68575" anchor="ctr">
                    <a:lnL w="9525" cap="flat" cmpd="sng" algn="ctr">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de-DE" sz="1400" dirty="0"/>
                        <a:t>Michael Krodel and Klaus-Dieter Kuhnert </a:t>
                      </a:r>
                      <a:endParaRPr sz="1400">
                        <a:solidFill>
                          <a:schemeClr val="tx1"/>
                        </a:solidFill>
                        <a:latin typeface="Barlow"/>
                        <a:ea typeface="Barlow"/>
                        <a:cs typeface="Barlow"/>
                        <a:sym typeface="Barlow"/>
                      </a:endParaRPr>
                    </a:p>
                  </a:txBody>
                  <a:tcPr marL="91425" marR="91425" marT="68575" marB="68575" anchor="ctr">
                    <a:lnL w="9525" cap="flat" cmpd="sng" algn="ctr">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r>
                        <a:rPr lang="en-US" sz="1400" dirty="0">
                          <a:solidFill>
                            <a:schemeClr val="tx1"/>
                          </a:solidFill>
                          <a:latin typeface="Arial" pitchFamily="34" charset="0"/>
                          <a:ea typeface="Barlow"/>
                          <a:cs typeface="Arial" pitchFamily="34" charset="0"/>
                          <a:sym typeface="Barlow"/>
                        </a:rPr>
                        <a:t>It studies the algorithm where they</a:t>
                      </a:r>
                      <a:r>
                        <a:rPr lang="en-US" sz="1400" baseline="0" dirty="0">
                          <a:solidFill>
                            <a:schemeClr val="tx1"/>
                          </a:solidFill>
                          <a:latin typeface="Arial" pitchFamily="34" charset="0"/>
                          <a:ea typeface="Barlow"/>
                          <a:cs typeface="Arial" pitchFamily="34" charset="0"/>
                          <a:sym typeface="Barlow"/>
                        </a:rPr>
                        <a:t> provided image dataset to the program and program analyzes </a:t>
                      </a:r>
                      <a:r>
                        <a:rPr lang="en-US" sz="1400" baseline="0" dirty="0" err="1">
                          <a:solidFill>
                            <a:schemeClr val="tx1"/>
                          </a:solidFill>
                          <a:latin typeface="Arial" pitchFamily="34" charset="0"/>
                          <a:ea typeface="Barlow"/>
                          <a:cs typeface="Arial" pitchFamily="34" charset="0"/>
                          <a:sym typeface="Barlow"/>
                        </a:rPr>
                        <a:t>pixels.image</a:t>
                      </a:r>
                      <a:r>
                        <a:rPr lang="en-US" sz="1400" baseline="0" dirty="0">
                          <a:solidFill>
                            <a:schemeClr val="tx1"/>
                          </a:solidFill>
                          <a:latin typeface="Arial" pitchFamily="34" charset="0"/>
                          <a:ea typeface="Barlow"/>
                          <a:cs typeface="Arial" pitchFamily="34" charset="0"/>
                          <a:sym typeface="Barlow"/>
                        </a:rPr>
                        <a:t> is classified into tiles. Tiles are then divided into pixels of size n*n. </a:t>
                      </a:r>
                      <a:endParaRPr sz="1400">
                        <a:solidFill>
                          <a:schemeClr val="tx1"/>
                        </a:solidFill>
                        <a:latin typeface="Arial" pitchFamily="34" charset="0"/>
                        <a:ea typeface="Barlow"/>
                        <a:cs typeface="Arial" pitchFamily="34" charset="0"/>
                        <a:sym typeface="Barlow"/>
                      </a:endParaRPr>
                    </a:p>
                  </a:txBody>
                  <a:tcPr marL="91425" marR="91425" marT="68575" marB="68575" anchor="ctr">
                    <a:lnL w="9525" cap="flat" cmpd="sng" algn="ctr">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ctrTitle" idx="4294967295"/>
          </p:nvPr>
        </p:nvSpPr>
        <p:spPr>
          <a:xfrm>
            <a:off x="838200" y="0"/>
            <a:ext cx="6840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solidFill>
                  <a:schemeClr val="accent2"/>
                </a:solidFill>
              </a:rPr>
              <a:t>B</a:t>
            </a:r>
            <a:r>
              <a:rPr lang="en-US" sz="4000" dirty="0">
                <a:solidFill>
                  <a:schemeClr val="accent2"/>
                </a:solidFill>
              </a:rPr>
              <a:t>l</a:t>
            </a:r>
            <a:r>
              <a:rPr lang="en" sz="4000" dirty="0">
                <a:solidFill>
                  <a:schemeClr val="accent2"/>
                </a:solidFill>
              </a:rPr>
              <a:t>ock diagram of Concept</a:t>
            </a:r>
            <a:endParaRPr sz="4000">
              <a:solidFill>
                <a:schemeClr val="accent2"/>
              </a:solidFill>
            </a:endParaRPr>
          </a:p>
        </p:txBody>
      </p:sp>
      <p:sp>
        <p:nvSpPr>
          <p:cNvPr id="127" name="Google Shape;127;p17"/>
          <p:cNvSpPr/>
          <p:nvPr/>
        </p:nvSpPr>
        <p:spPr>
          <a:xfrm>
            <a:off x="8534400" y="895350"/>
            <a:ext cx="352704" cy="33677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131;p17"/>
          <p:cNvGrpSpPr/>
          <p:nvPr/>
        </p:nvGrpSpPr>
        <p:grpSpPr>
          <a:xfrm rot="1056951">
            <a:off x="7519065" y="-43803"/>
            <a:ext cx="998267" cy="998380"/>
            <a:chOff x="570875" y="4322250"/>
            <a:chExt cx="443300" cy="443325"/>
          </a:xfrm>
        </p:grpSpPr>
        <p:sp>
          <p:nvSpPr>
            <p:cNvPr id="132" name="Google Shape;132;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gradFill>
              <a:gsLst>
                <a:gs pos="0">
                  <a:schemeClr val="accent1"/>
                </a:gs>
                <a:gs pos="50000">
                  <a:schemeClr val="accent2"/>
                </a:gs>
                <a:gs pos="100000">
                  <a:schemeClr val="accent3"/>
                </a:gs>
              </a:gsLst>
              <a:path path="circle">
                <a:fillToRect/>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gradFill>
              <a:gsLst>
                <a:gs pos="0">
                  <a:schemeClr val="accent1"/>
                </a:gs>
                <a:gs pos="50000">
                  <a:schemeClr val="accent2"/>
                </a:gs>
                <a:gs pos="100000">
                  <a:schemeClr val="accent3"/>
                </a:gs>
              </a:gsLst>
              <a:path path="circle">
                <a:fillToRect/>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gradFill>
              <a:gsLst>
                <a:gs pos="0">
                  <a:schemeClr val="accent1"/>
                </a:gs>
                <a:gs pos="50000">
                  <a:schemeClr val="accent2"/>
                </a:gs>
                <a:gs pos="100000">
                  <a:schemeClr val="accent3"/>
                </a:gs>
              </a:gsLst>
              <a:path path="circle">
                <a:fillToRect/>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gradFill>
              <a:gsLst>
                <a:gs pos="0">
                  <a:schemeClr val="accent1"/>
                </a:gs>
                <a:gs pos="50000">
                  <a:schemeClr val="accent2"/>
                </a:gs>
                <a:gs pos="100000">
                  <a:schemeClr val="accent3"/>
                </a:gs>
              </a:gsLst>
              <a:path path="circle">
                <a:fillToRect/>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17"/>
          <p:cNvSpPr/>
          <p:nvPr/>
        </p:nvSpPr>
        <p:spPr>
          <a:xfrm rot="-1609419">
            <a:off x="7067397" y="61447"/>
            <a:ext cx="352636" cy="33670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rot="2925970">
            <a:off x="8830086" y="189678"/>
            <a:ext cx="264105" cy="2521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rot="-1609560">
            <a:off x="8496658" y="479611"/>
            <a:ext cx="237924" cy="22717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
        <p:nvSpPr>
          <p:cNvPr id="69643" name="AutoShape 11"/>
          <p:cNvSpPr>
            <a:spLocks noChangeArrowheads="1"/>
          </p:cNvSpPr>
          <p:nvPr/>
        </p:nvSpPr>
        <p:spPr bwMode="auto">
          <a:xfrm>
            <a:off x="1285875" y="1924050"/>
            <a:ext cx="1066800" cy="485775"/>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dirty="0">
                <a:ln>
                  <a:noFill/>
                </a:ln>
                <a:solidFill>
                  <a:schemeClr val="tx1"/>
                </a:solidFill>
                <a:effectLst/>
                <a:latin typeface="Arial" pitchFamily="34" charset="0"/>
                <a:ea typeface="Times New Roman" pitchFamily="18" charset="0"/>
                <a:cs typeface="Arial" pitchFamily="34" charset="0"/>
              </a:rPr>
              <a:t>GrayScale Conversion</a:t>
            </a:r>
            <a:endParaRPr kumimoji="0" lang="en-US" sz="1800" b="0" i="0" u="none" strike="noStrike" cap="none" normalizeH="0" dirty="0">
              <a:ln>
                <a:noFill/>
              </a:ln>
              <a:solidFill>
                <a:schemeClr val="tx1"/>
              </a:solidFill>
              <a:effectLst/>
              <a:latin typeface="Arial" pitchFamily="34" charset="0"/>
              <a:cs typeface="Arial" pitchFamily="34" charset="0"/>
            </a:endParaRPr>
          </a:p>
        </p:txBody>
      </p:sp>
      <p:sp>
        <p:nvSpPr>
          <p:cNvPr id="69642" name="AutoShape 10"/>
          <p:cNvSpPr>
            <a:spLocks noChangeArrowheads="1"/>
          </p:cNvSpPr>
          <p:nvPr/>
        </p:nvSpPr>
        <p:spPr bwMode="auto">
          <a:xfrm>
            <a:off x="2933700" y="1924050"/>
            <a:ext cx="1066800" cy="485775"/>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dirty="0">
                <a:ln>
                  <a:noFill/>
                </a:ln>
                <a:solidFill>
                  <a:schemeClr val="tx1"/>
                </a:solidFill>
                <a:effectLst/>
                <a:latin typeface="Arial" pitchFamily="34" charset="0"/>
                <a:ea typeface="Times New Roman" pitchFamily="18" charset="0"/>
                <a:cs typeface="Arial" pitchFamily="34" charset="0"/>
              </a:rPr>
              <a:t>Gaussian Blur</a:t>
            </a:r>
            <a:endParaRPr kumimoji="0" lang="en-US" sz="1800" b="0" i="0" u="none" strike="noStrike" cap="none" normalizeH="0" dirty="0">
              <a:ln>
                <a:noFill/>
              </a:ln>
              <a:solidFill>
                <a:schemeClr val="tx1"/>
              </a:solidFill>
              <a:effectLst/>
              <a:latin typeface="Arial" pitchFamily="34" charset="0"/>
              <a:cs typeface="Arial" pitchFamily="34" charset="0"/>
            </a:endParaRPr>
          </a:p>
        </p:txBody>
      </p:sp>
      <p:sp>
        <p:nvSpPr>
          <p:cNvPr id="69641" name="AutoShape 9"/>
          <p:cNvSpPr>
            <a:spLocks noChangeArrowheads="1"/>
          </p:cNvSpPr>
          <p:nvPr/>
        </p:nvSpPr>
        <p:spPr bwMode="auto">
          <a:xfrm>
            <a:off x="4467225" y="1924050"/>
            <a:ext cx="1066800" cy="485775"/>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a:ln>
                  <a:noFill/>
                </a:ln>
                <a:solidFill>
                  <a:schemeClr val="tx1"/>
                </a:solidFill>
                <a:effectLst/>
                <a:latin typeface="Arial" pitchFamily="34" charset="0"/>
                <a:ea typeface="Times New Roman" pitchFamily="18" charset="0"/>
                <a:cs typeface="Arial" pitchFamily="34" charset="0"/>
              </a:rPr>
              <a:t>Canny Edge detection</a:t>
            </a:r>
            <a:endParaRPr kumimoji="0" lang="en-US" sz="1800" b="0" i="0" u="none" strike="noStrike" cap="none" normalizeH="0">
              <a:ln>
                <a:noFill/>
              </a:ln>
              <a:solidFill>
                <a:schemeClr val="tx1"/>
              </a:solidFill>
              <a:effectLst/>
              <a:latin typeface="Arial" pitchFamily="34" charset="0"/>
              <a:cs typeface="Arial" pitchFamily="34" charset="0"/>
            </a:endParaRPr>
          </a:p>
        </p:txBody>
      </p:sp>
      <p:sp>
        <p:nvSpPr>
          <p:cNvPr id="69640" name="AutoShape 8"/>
          <p:cNvSpPr>
            <a:spLocks noChangeArrowheads="1"/>
          </p:cNvSpPr>
          <p:nvPr/>
        </p:nvSpPr>
        <p:spPr bwMode="auto">
          <a:xfrm>
            <a:off x="6019800" y="1924050"/>
            <a:ext cx="1219200" cy="571500"/>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dirty="0">
                <a:ln>
                  <a:noFill/>
                </a:ln>
                <a:solidFill>
                  <a:schemeClr val="tx1"/>
                </a:solidFill>
                <a:effectLst/>
                <a:latin typeface="Arial" pitchFamily="34" charset="0"/>
                <a:ea typeface="Times New Roman" pitchFamily="18" charset="0"/>
                <a:cs typeface="Arial" pitchFamily="34" charset="0"/>
              </a:rPr>
              <a:t>Finding the region of interest</a:t>
            </a:r>
            <a:endParaRPr kumimoji="0" lang="en-US" sz="1800" b="0" i="0" u="none" strike="noStrike" cap="none" normalizeH="0" dirty="0">
              <a:ln>
                <a:noFill/>
              </a:ln>
              <a:solidFill>
                <a:schemeClr val="tx1"/>
              </a:solidFill>
              <a:effectLst/>
              <a:latin typeface="Arial" pitchFamily="34" charset="0"/>
              <a:cs typeface="Arial" pitchFamily="34" charset="0"/>
            </a:endParaRPr>
          </a:p>
        </p:txBody>
      </p:sp>
      <p:sp>
        <p:nvSpPr>
          <p:cNvPr id="69639" name="AutoShape 7"/>
          <p:cNvSpPr>
            <a:spLocks noChangeArrowheads="1"/>
          </p:cNvSpPr>
          <p:nvPr/>
        </p:nvSpPr>
        <p:spPr bwMode="auto">
          <a:xfrm>
            <a:off x="6124575" y="2924175"/>
            <a:ext cx="1066800" cy="485775"/>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dirty="0">
                <a:ln>
                  <a:noFill/>
                </a:ln>
                <a:solidFill>
                  <a:schemeClr val="tx1"/>
                </a:solidFill>
                <a:effectLst/>
                <a:latin typeface="Arial" pitchFamily="34" charset="0"/>
                <a:ea typeface="Times New Roman" pitchFamily="18" charset="0"/>
                <a:cs typeface="Arial" pitchFamily="34" charset="0"/>
              </a:rPr>
              <a:t>Hough Transform</a:t>
            </a:r>
            <a:endParaRPr kumimoji="0" lang="en-US" sz="1800" b="0" i="0" u="none" strike="noStrike" cap="none" normalizeH="0" dirty="0">
              <a:ln>
                <a:noFill/>
              </a:ln>
              <a:solidFill>
                <a:schemeClr val="tx1"/>
              </a:solidFill>
              <a:effectLst/>
              <a:latin typeface="Arial" pitchFamily="34" charset="0"/>
              <a:cs typeface="Arial" pitchFamily="34" charset="0"/>
            </a:endParaRPr>
          </a:p>
        </p:txBody>
      </p:sp>
      <p:sp>
        <p:nvSpPr>
          <p:cNvPr id="69638" name="AutoShape 6"/>
          <p:cNvSpPr>
            <a:spLocks noChangeArrowheads="1"/>
          </p:cNvSpPr>
          <p:nvPr/>
        </p:nvSpPr>
        <p:spPr bwMode="auto">
          <a:xfrm>
            <a:off x="4467225" y="2924175"/>
            <a:ext cx="1066800" cy="485775"/>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a:ln>
                  <a:noFill/>
                </a:ln>
                <a:solidFill>
                  <a:schemeClr val="tx1"/>
                </a:solidFill>
                <a:effectLst/>
                <a:latin typeface="Arial" pitchFamily="34" charset="0"/>
                <a:ea typeface="Times New Roman" pitchFamily="18" charset="0"/>
                <a:cs typeface="Arial" pitchFamily="34" charset="0"/>
              </a:rPr>
              <a:t>Optimization</a:t>
            </a:r>
            <a:endParaRPr kumimoji="0" lang="en-US" sz="1800" b="0" i="0" u="none" strike="noStrike" cap="none" normalizeH="0">
              <a:ln>
                <a:noFill/>
              </a:ln>
              <a:solidFill>
                <a:schemeClr val="tx1"/>
              </a:solidFill>
              <a:effectLst/>
              <a:latin typeface="Arial" pitchFamily="34" charset="0"/>
              <a:cs typeface="Arial" pitchFamily="34" charset="0"/>
            </a:endParaRPr>
          </a:p>
        </p:txBody>
      </p:sp>
      <p:sp>
        <p:nvSpPr>
          <p:cNvPr id="69633" name="AutoShape 1"/>
          <p:cNvSpPr>
            <a:spLocks noChangeShapeType="1"/>
          </p:cNvSpPr>
          <p:nvPr/>
        </p:nvSpPr>
        <p:spPr bwMode="auto">
          <a:xfrm>
            <a:off x="2400300" y="2133600"/>
            <a:ext cx="476250" cy="0"/>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69637" name="AutoShape 5"/>
          <p:cNvSpPr>
            <a:spLocks noChangeShapeType="1"/>
          </p:cNvSpPr>
          <p:nvPr/>
        </p:nvSpPr>
        <p:spPr bwMode="auto">
          <a:xfrm>
            <a:off x="4000500" y="2133600"/>
            <a:ext cx="476250" cy="0"/>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69636" name="AutoShape 4"/>
          <p:cNvSpPr>
            <a:spLocks noChangeShapeType="1"/>
          </p:cNvSpPr>
          <p:nvPr/>
        </p:nvSpPr>
        <p:spPr bwMode="auto">
          <a:xfrm>
            <a:off x="5534025" y="2133600"/>
            <a:ext cx="476250" cy="0"/>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69635" name="AutoShape 3"/>
          <p:cNvSpPr>
            <a:spLocks noChangeShapeType="1"/>
          </p:cNvSpPr>
          <p:nvPr/>
        </p:nvSpPr>
        <p:spPr bwMode="auto">
          <a:xfrm>
            <a:off x="6572250" y="2486025"/>
            <a:ext cx="9525" cy="438150"/>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69634" name="AutoShape 2"/>
          <p:cNvSpPr>
            <a:spLocks noChangeShapeType="1"/>
          </p:cNvSpPr>
          <p:nvPr/>
        </p:nvSpPr>
        <p:spPr bwMode="auto">
          <a:xfrm flipH="1">
            <a:off x="5534025" y="3171825"/>
            <a:ext cx="590550" cy="0"/>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69644"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352314" tIns="74589"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9651" name="Rectangle 19"/>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31" name="Picture 30" descr="Screenshot (200).png"/>
          <p:cNvPicPr/>
          <p:nvPr/>
        </p:nvPicPr>
        <p:blipFill>
          <a:blip r:embed="rId3"/>
          <a:stretch>
            <a:fillRect/>
          </a:stretch>
        </p:blipFill>
        <p:spPr>
          <a:xfrm>
            <a:off x="304800" y="2952750"/>
            <a:ext cx="3271838" cy="164921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
        <p:nvSpPr>
          <p:cNvPr id="3" name="Rectangle 2"/>
          <p:cNvSpPr/>
          <p:nvPr/>
        </p:nvSpPr>
        <p:spPr>
          <a:xfrm>
            <a:off x="685800" y="742950"/>
            <a:ext cx="6934200" cy="677108"/>
          </a:xfrm>
          <a:prstGeom prst="rect">
            <a:avLst/>
          </a:prstGeom>
        </p:spPr>
        <p:txBody>
          <a:bodyPr wrap="square">
            <a:spAutoFit/>
          </a:bodyPr>
          <a:lstStyle/>
          <a:p>
            <a:pPr lvl="0"/>
            <a:r>
              <a:rPr lang="en-US" sz="2000" b="1" dirty="0">
                <a:latin typeface="Barlow Light" charset="0"/>
              </a:rPr>
              <a:t>Grayscale Conversion-</a:t>
            </a:r>
          </a:p>
          <a:p>
            <a:pPr lvl="0"/>
            <a:r>
              <a:rPr lang="en-US" sz="1800" dirty="0">
                <a:latin typeface="Barlow Light" charset="0"/>
              </a:rPr>
              <a:t>1 color channel is more efficient than 3 channel-</a:t>
            </a:r>
            <a:endParaRPr lang="en-US" sz="1600" dirty="0">
              <a:latin typeface="Barlow Light" charset="0"/>
            </a:endParaRPr>
          </a:p>
        </p:txBody>
      </p:sp>
      <p:pic>
        <p:nvPicPr>
          <p:cNvPr id="4" name="Picture 3" descr="Screenshot (195).png"/>
          <p:cNvPicPr/>
          <p:nvPr/>
        </p:nvPicPr>
        <p:blipFill>
          <a:blip r:embed="rId2"/>
          <a:stretch>
            <a:fillRect/>
          </a:stretch>
        </p:blipFill>
        <p:spPr>
          <a:xfrm>
            <a:off x="1524000" y="1657350"/>
            <a:ext cx="5410200" cy="3048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
        <p:nvSpPr>
          <p:cNvPr id="3" name="Rectangle 2"/>
          <p:cNvSpPr/>
          <p:nvPr/>
        </p:nvSpPr>
        <p:spPr>
          <a:xfrm>
            <a:off x="914400" y="666750"/>
            <a:ext cx="6781800" cy="707886"/>
          </a:xfrm>
          <a:prstGeom prst="rect">
            <a:avLst/>
          </a:prstGeom>
        </p:spPr>
        <p:txBody>
          <a:bodyPr wrap="square">
            <a:spAutoFit/>
          </a:bodyPr>
          <a:lstStyle/>
          <a:p>
            <a:pPr lvl="1"/>
            <a:r>
              <a:rPr lang="en-US" sz="2000" b="1" dirty="0" err="1"/>
              <a:t>Guassian</a:t>
            </a:r>
            <a:r>
              <a:rPr lang="en-US" sz="2000" b="1" dirty="0"/>
              <a:t> Blur Filter-</a:t>
            </a:r>
          </a:p>
          <a:p>
            <a:pPr lvl="1"/>
            <a:r>
              <a:rPr lang="en-US" sz="2000" dirty="0">
                <a:latin typeface="Barlow Light" charset="0"/>
              </a:rPr>
              <a:t>Removal of noise from image</a:t>
            </a:r>
            <a:endParaRPr lang="en-US" sz="2000" b="1" dirty="0"/>
          </a:p>
        </p:txBody>
      </p:sp>
      <p:pic>
        <p:nvPicPr>
          <p:cNvPr id="4" name="Picture 3" descr="Screenshot (196).png"/>
          <p:cNvPicPr/>
          <p:nvPr/>
        </p:nvPicPr>
        <p:blipFill>
          <a:blip r:embed="rId2"/>
          <a:stretch>
            <a:fillRect/>
          </a:stretch>
        </p:blipFill>
        <p:spPr>
          <a:xfrm>
            <a:off x="1676400" y="1733550"/>
            <a:ext cx="5181600" cy="28956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theme1.xml><?xml version="1.0" encoding="utf-8"?>
<a:theme xmlns:a="http://schemas.openxmlformats.org/drawingml/2006/main" name="Fitzwalter template">
  <a:themeElements>
    <a:clrScheme name="Custom 347">
      <a:dk1>
        <a:srgbClr val="1A2A30"/>
      </a:dk1>
      <a:lt1>
        <a:srgbClr val="FFFFFF"/>
      </a:lt1>
      <a:dk2>
        <a:srgbClr val="66787E"/>
      </a:dk2>
      <a:lt2>
        <a:srgbClr val="E9F0EF"/>
      </a:lt2>
      <a:accent1>
        <a:srgbClr val="D6F075"/>
      </a:accent1>
      <a:accent2>
        <a:srgbClr val="50DD8B"/>
      </a:accent2>
      <a:accent3>
        <a:srgbClr val="0D89B1"/>
      </a:accent3>
      <a:accent4>
        <a:srgbClr val="EB5E76"/>
      </a:accent4>
      <a:accent5>
        <a:srgbClr val="F08148"/>
      </a:accent5>
      <a:accent6>
        <a:srgbClr val="FFCC00"/>
      </a:accent6>
      <a:hlink>
        <a:srgbClr val="00709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880</TotalTime>
  <Words>885</Words>
  <Application>Microsoft Office PowerPoint</Application>
  <PresentationFormat>On-screen Show (16:9)</PresentationFormat>
  <Paragraphs>113</Paragraphs>
  <Slides>17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Barlow</vt:lpstr>
      <vt:lpstr>Barlow Medium</vt:lpstr>
      <vt:lpstr>Barlow Light</vt:lpstr>
      <vt:lpstr>Bebas Neue</vt:lpstr>
      <vt:lpstr>Arial</vt:lpstr>
      <vt:lpstr>Fitzwalter template</vt:lpstr>
      <vt:lpstr>InDex</vt:lpstr>
      <vt:lpstr>Problem definition:</vt:lpstr>
      <vt:lpstr>PowerPoint Presentation</vt:lpstr>
      <vt:lpstr>Motivation-</vt:lpstr>
      <vt:lpstr>Literature Survey-</vt:lpstr>
      <vt:lpstr>PowerPoint Presentation</vt:lpstr>
      <vt:lpstr>Block diagram of Concept</vt:lpstr>
      <vt:lpstr>PowerPoint Presentation</vt:lpstr>
      <vt:lpstr>PowerPoint Presentation</vt:lpstr>
      <vt:lpstr>PowerPoint Presentation</vt:lpstr>
      <vt:lpstr>PowerPoint Presentation</vt:lpstr>
      <vt:lpstr>PowerPoint Presentation</vt:lpstr>
      <vt:lpstr>PowerPoint Presentation</vt:lpstr>
      <vt:lpstr>Implementation-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lenovo</dc:creator>
  <cp:lastModifiedBy>Pradnya Bhokare</cp:lastModifiedBy>
  <cp:revision>78</cp:revision>
  <dcterms:modified xsi:type="dcterms:W3CDTF">2022-01-06T20:55:11Z</dcterms:modified>
</cp:coreProperties>
</file>