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78" r:id="rId8"/>
    <p:sldId id="279" r:id="rId9"/>
    <p:sldId id="280" r:id="rId10"/>
    <p:sldId id="281" r:id="rId11"/>
    <p:sldId id="282" r:id="rId12"/>
    <p:sldId id="283" r:id="rId13"/>
    <p:sldId id="284" r:id="rId14"/>
    <p:sldId id="263" r:id="rId15"/>
    <p:sldId id="265" r:id="rId16"/>
    <p:sldId id="267" r:id="rId17"/>
    <p:sldId id="268" r:id="rId18"/>
    <p:sldId id="285" r:id="rId19"/>
    <p:sldId id="266" r:id="rId20"/>
    <p:sldId id="286" r:id="rId21"/>
    <p:sldId id="270" r:id="rId22"/>
    <p:sldId id="271" r:id="rId23"/>
    <p:sldId id="273" r:id="rId24"/>
    <p:sldId id="274" r:id="rId25"/>
    <p:sldId id="264" r:id="rId26"/>
    <p:sldId id="27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Contents slide layou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smtClean="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8/20/2024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8/20/2024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8/20/2024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8/20/2024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8/20/2024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8/20/2024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t>8/20/2024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3589" y="261257"/>
            <a:ext cx="8366209" cy="4480560"/>
          </a:xfrm>
        </p:spPr>
        <p:txBody>
          <a:bodyPr>
            <a:normAutofit/>
          </a:bodyPr>
          <a:lstStyle/>
          <a:p>
            <a:pPr algn="ctr">
              <a:spcBef>
                <a:spcPts val="0"/>
              </a:spcBef>
              <a:defRPr/>
            </a:pPr>
            <a:r>
              <a:rPr lang="en-IN" sz="6000" b="1" dirty="0" smtClean="0">
                <a:solidFill>
                  <a:schemeClr val="accent5">
                    <a:lumMod val="60000"/>
                    <a:lumOff val="40000"/>
                  </a:schemeClr>
                </a:solidFill>
              </a:rPr>
              <a:t>VyanjanVibes</a:t>
            </a:r>
            <a:r>
              <a:rPr lang="en-IN" b="1" dirty="0">
                <a:solidFill>
                  <a:schemeClr val="accent5">
                    <a:lumMod val="60000"/>
                    <a:lumOff val="40000"/>
                  </a:schemeClr>
                </a:solidFill>
              </a:rPr>
              <a:t/>
            </a:r>
            <a:br>
              <a:rPr lang="en-IN" b="1" dirty="0">
                <a:solidFill>
                  <a:schemeClr val="accent5">
                    <a:lumMod val="60000"/>
                    <a:lumOff val="40000"/>
                  </a:schemeClr>
                </a:solidFill>
              </a:rPr>
            </a:br>
            <a:r>
              <a:rPr lang="en-IN" sz="3600" b="1" dirty="0" smtClean="0">
                <a:solidFill>
                  <a:schemeClr val="tx1"/>
                </a:solidFill>
              </a:rPr>
              <a:t>Food Ordering system</a:t>
            </a:r>
            <a:r>
              <a:rPr lang="en-IN" sz="3600" b="1" dirty="0">
                <a:solidFill>
                  <a:schemeClr val="tx1"/>
                </a:solidFill>
              </a:rPr>
              <a:t/>
            </a:r>
            <a:br>
              <a:rPr lang="en-IN" sz="3600" b="1" dirty="0">
                <a:solidFill>
                  <a:schemeClr val="tx1"/>
                </a:solidFill>
              </a:rPr>
            </a:br>
            <a:r>
              <a:rPr lang="en-US" sz="3600" b="1" kern="0" spc="0" dirty="0">
                <a:ln w="0"/>
                <a:effectLst>
                  <a:outerShdw blurRad="38100" dist="25400" dir="5400000" algn="ctr" rotWithShape="0">
                    <a:srgbClr val="6E747A">
                      <a:alpha val="43000"/>
                    </a:srgbClr>
                  </a:outerShdw>
                </a:effectLst>
              </a:rPr>
              <a:t/>
            </a:r>
            <a:br>
              <a:rPr lang="en-US" sz="3600" b="1" kern="0" spc="0" dirty="0">
                <a:ln w="0"/>
                <a:effectLst>
                  <a:outerShdw blurRad="38100" dist="25400" dir="5400000" algn="ctr" rotWithShape="0">
                    <a:srgbClr val="6E747A">
                      <a:alpha val="43000"/>
                    </a:srgbClr>
                  </a:outerShdw>
                </a:effectLst>
              </a:rPr>
            </a:br>
            <a:endParaRPr lang="en-IN" sz="3600" dirty="0"/>
          </a:p>
        </p:txBody>
      </p:sp>
      <p:sp>
        <p:nvSpPr>
          <p:cNvPr id="5" name="Subtitle 4"/>
          <p:cNvSpPr>
            <a:spLocks noGrp="1"/>
          </p:cNvSpPr>
          <p:nvPr>
            <p:ph type="subTitle" idx="1"/>
          </p:nvPr>
        </p:nvSpPr>
        <p:spPr>
          <a:xfrm>
            <a:off x="98425" y="4284617"/>
            <a:ext cx="12093575" cy="24026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a:bodyPr>
          <a:lstStyle/>
          <a:p>
            <a:pPr algn="ctr"/>
            <a:r>
              <a:rPr lang="en-US" sz="2400" dirty="0">
                <a:solidFill>
                  <a:schemeClr val="bg1"/>
                </a:solidFill>
                <a:latin typeface="Cambria" panose="02040503050406030204" pitchFamily="18" charset="0"/>
                <a:ea typeface="Cambria" panose="02040503050406030204" pitchFamily="18" charset="0"/>
              </a:rPr>
              <a:t>Presented </a:t>
            </a:r>
            <a:r>
              <a:rPr lang="en-US" sz="2400" dirty="0" smtClean="0">
                <a:solidFill>
                  <a:schemeClr val="bg1"/>
                </a:solidFill>
                <a:latin typeface="Cambria" panose="02040503050406030204" pitchFamily="18" charset="0"/>
                <a:ea typeface="Cambria" panose="02040503050406030204" pitchFamily="18" charset="0"/>
              </a:rPr>
              <a:t>By</a:t>
            </a:r>
          </a:p>
          <a:p>
            <a:pPr algn="ctr"/>
            <a:r>
              <a:rPr lang="en-US" sz="2000" b="1" dirty="0" smtClean="0">
                <a:solidFill>
                  <a:schemeClr val="tx1"/>
                </a:solidFill>
                <a:latin typeface="Cambria" panose="02040503050406030204" pitchFamily="18" charset="0"/>
                <a:ea typeface="Cambria" panose="02040503050406030204" pitchFamily="18" charset="0"/>
              </a:rPr>
              <a:t>Pradnya Tukaram </a:t>
            </a:r>
            <a:r>
              <a:rPr lang="en-US" sz="2000" b="1" dirty="0">
                <a:solidFill>
                  <a:schemeClr val="tx1"/>
                </a:solidFill>
                <a:latin typeface="Cambria" panose="02040503050406030204" pitchFamily="18" charset="0"/>
                <a:ea typeface="Cambria" panose="02040503050406030204" pitchFamily="18" charset="0"/>
              </a:rPr>
              <a:t>P</a:t>
            </a:r>
            <a:r>
              <a:rPr lang="en-US" sz="2000" b="1" dirty="0" smtClean="0">
                <a:solidFill>
                  <a:schemeClr val="tx1"/>
                </a:solidFill>
                <a:latin typeface="Cambria" panose="02040503050406030204" pitchFamily="18" charset="0"/>
                <a:ea typeface="Cambria" panose="02040503050406030204" pitchFamily="18" charset="0"/>
              </a:rPr>
              <a:t>atil -243178</a:t>
            </a:r>
          </a:p>
          <a:p>
            <a:pPr algn="ctr"/>
            <a:r>
              <a:rPr lang="en-US" sz="2000" b="1" dirty="0" smtClean="0">
                <a:solidFill>
                  <a:schemeClr val="tx1"/>
                </a:solidFill>
                <a:latin typeface="Cambria" panose="02040503050406030204" pitchFamily="18" charset="0"/>
                <a:ea typeface="Cambria" panose="02040503050406030204" pitchFamily="18" charset="0"/>
              </a:rPr>
              <a:t>Pratibha Hanumant Tonpe-243184</a:t>
            </a:r>
          </a:p>
          <a:p>
            <a:pPr algn="ctr"/>
            <a:endParaRPr lang="en-US" sz="2000" dirty="0" smtClean="0">
              <a:solidFill>
                <a:schemeClr val="tx1"/>
              </a:solidFill>
              <a:latin typeface="Cambria" panose="02040503050406030204" pitchFamily="18" charset="0"/>
              <a:ea typeface="Cambria" panose="02040503050406030204" pitchFamily="18" charset="0"/>
            </a:endParaRPr>
          </a:p>
          <a:p>
            <a:pPr algn="ctr"/>
            <a:endParaRPr lang="en-US" sz="2800" dirty="0">
              <a:solidFill>
                <a:schemeClr val="tx1"/>
              </a:solidFill>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303363"/>
            <a:ext cx="6843252" cy="485248"/>
            <a:chOff x="0" y="545888"/>
            <a:chExt cx="7601830" cy="1005840"/>
          </a:xfrm>
          <a:solidFill>
            <a:schemeClr val="accent3">
              <a:lumMod val="60000"/>
              <a:lumOff val="40000"/>
            </a:schemeClr>
          </a:solidFill>
        </p:grpSpPr>
        <p:sp>
          <p:nvSpPr>
            <p:cNvPr id="11" name="Arrow: Chevron 17"/>
            <p:cNvSpPr/>
            <p:nvPr/>
          </p:nvSpPr>
          <p:spPr>
            <a:xfrm>
              <a:off x="6663477" y="545888"/>
              <a:ext cx="731520" cy="1005840"/>
            </a:xfrm>
            <a:prstGeom prst="chevron">
              <a:avLst>
                <a:gd name="adj" fmla="val 5673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b="1" kern="0">
                <a:solidFill>
                  <a:prstClr val="white"/>
                </a:solidFill>
                <a:latin typeface="Cambria" panose="02040503050406030204" pitchFamily="18" charset="0"/>
                <a:ea typeface="Cambria" panose="02040503050406030204" pitchFamily="18" charset="0"/>
              </a:endParaRPr>
            </a:p>
          </p:txBody>
        </p:sp>
        <p:sp>
          <p:nvSpPr>
            <p:cNvPr id="12" name="Arrow: Pentagon 1"/>
            <p:cNvSpPr/>
            <p:nvPr/>
          </p:nvSpPr>
          <p:spPr>
            <a:xfrm>
              <a:off x="0" y="545888"/>
              <a:ext cx="6427177" cy="1005840"/>
            </a:xfrm>
            <a:prstGeom prst="homePlate">
              <a:avLst>
                <a:gd name="adj" fmla="val 4090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b="1" kern="0" dirty="0" smtClean="0">
                  <a:solidFill>
                    <a:prstClr val="white"/>
                  </a:solidFill>
                  <a:latin typeface="Cambria" panose="02040503050406030204" pitchFamily="18" charset="0"/>
                  <a:ea typeface="Cambria" panose="02040503050406030204" pitchFamily="18" charset="0"/>
                </a:rPr>
                <a:t>Restaurant Module</a:t>
              </a:r>
              <a:endParaRPr lang="en-US" sz="3200" b="1" kern="0" dirty="0">
                <a:solidFill>
                  <a:prstClr val="white"/>
                </a:solidFill>
                <a:latin typeface="Cambria" panose="02040503050406030204" pitchFamily="18" charset="0"/>
                <a:ea typeface="Cambria" panose="02040503050406030204" pitchFamily="18" charset="0"/>
              </a:endParaRPr>
            </a:p>
          </p:txBody>
        </p:sp>
        <p:sp>
          <p:nvSpPr>
            <p:cNvPr id="13" name="Arrow: Chevron 18"/>
            <p:cNvSpPr/>
            <p:nvPr/>
          </p:nvSpPr>
          <p:spPr>
            <a:xfrm>
              <a:off x="7053190" y="545888"/>
              <a:ext cx="548640" cy="1005840"/>
            </a:xfrm>
            <a:prstGeom prst="chevron">
              <a:avLst>
                <a:gd name="adj" fmla="val 7470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b="1" kern="0">
                <a:solidFill>
                  <a:prstClr val="white"/>
                </a:solidFill>
                <a:latin typeface="Cambria" panose="02040503050406030204" pitchFamily="18" charset="0"/>
                <a:ea typeface="Cambria" panose="02040503050406030204" pitchFamily="18" charset="0"/>
              </a:endParaRPr>
            </a:p>
          </p:txBody>
        </p:sp>
        <p:sp>
          <p:nvSpPr>
            <p:cNvPr id="14" name="Arrow: Chevron 19"/>
            <p:cNvSpPr/>
            <p:nvPr/>
          </p:nvSpPr>
          <p:spPr>
            <a:xfrm>
              <a:off x="6083373" y="545888"/>
              <a:ext cx="914400" cy="1005840"/>
            </a:xfrm>
            <a:prstGeom prst="chevron">
              <a:avLst>
                <a:gd name="adj" fmla="val 4505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b="1" kern="0">
                <a:solidFill>
                  <a:prstClr val="white"/>
                </a:solidFill>
                <a:latin typeface="Cambria" panose="02040503050406030204" pitchFamily="18" charset="0"/>
                <a:ea typeface="Cambria" panose="02040503050406030204" pitchFamily="18" charset="0"/>
              </a:endParaRPr>
            </a:p>
          </p:txBody>
        </p:sp>
      </p:grpSp>
      <p:sp>
        <p:nvSpPr>
          <p:cNvPr id="20" name="TextBox 19"/>
          <p:cNvSpPr txBox="1"/>
          <p:nvPr/>
        </p:nvSpPr>
        <p:spPr>
          <a:xfrm>
            <a:off x="374484" y="1536174"/>
            <a:ext cx="11248103" cy="2323713"/>
          </a:xfrm>
          <a:prstGeom prst="rect">
            <a:avLst/>
          </a:prstGeom>
          <a:noFill/>
        </p:spPr>
        <p:txBody>
          <a:bodyPr wrap="square">
            <a:spAutoFit/>
          </a:bodyPr>
          <a:lstStyle/>
          <a:p>
            <a:pPr marL="342900" indent="-342900">
              <a:lnSpc>
                <a:spcPct val="150000"/>
              </a:lnSpc>
              <a:spcBef>
                <a:spcPts val="1000"/>
              </a:spcBef>
              <a:buClr>
                <a:schemeClr val="accent1"/>
              </a:buClr>
              <a:buSzPct val="80000"/>
              <a:buFont typeface="Wingdings 3" panose="05040102010807070707" charset="2"/>
              <a:buChar char=""/>
            </a:pPr>
            <a:r>
              <a:rPr lang="en-IN" sz="2000" dirty="0">
                <a:solidFill>
                  <a:schemeClr val="tx1">
                    <a:lumMod val="75000"/>
                    <a:lumOff val="25000"/>
                  </a:schemeClr>
                </a:solidFill>
              </a:rPr>
              <a:t>After successful registration and </a:t>
            </a:r>
            <a:r>
              <a:rPr lang="en-IN" sz="2000" dirty="0" smtClean="0">
                <a:solidFill>
                  <a:schemeClr val="tx1">
                    <a:lumMod val="75000"/>
                    <a:lumOff val="25000"/>
                  </a:schemeClr>
                </a:solidFill>
              </a:rPr>
              <a:t>authentication, </a:t>
            </a:r>
            <a:r>
              <a:rPr lang="en-IN" sz="2000" dirty="0">
                <a:solidFill>
                  <a:schemeClr val="tx1">
                    <a:lumMod val="75000"/>
                    <a:lumOff val="25000"/>
                  </a:schemeClr>
                </a:solidFill>
              </a:rPr>
              <a:t>the </a:t>
            </a:r>
            <a:r>
              <a:rPr lang="en-IN" sz="2000" dirty="0" smtClean="0">
                <a:solidFill>
                  <a:schemeClr val="tx1">
                    <a:lumMod val="75000"/>
                    <a:lumOff val="25000"/>
                  </a:schemeClr>
                </a:solidFill>
              </a:rPr>
              <a:t>restaurant can </a:t>
            </a:r>
            <a:endParaRPr lang="en-IN" sz="2000" dirty="0">
              <a:solidFill>
                <a:schemeClr val="tx1">
                  <a:lumMod val="75000"/>
                  <a:lumOff val="25000"/>
                </a:schemeClr>
              </a:solidFill>
            </a:endParaRPr>
          </a:p>
          <a:p>
            <a:pPr marL="342900" indent="-342900">
              <a:lnSpc>
                <a:spcPct val="150000"/>
              </a:lnSpc>
              <a:spcBef>
                <a:spcPts val="1000"/>
              </a:spcBef>
              <a:buClr>
                <a:schemeClr val="accent1"/>
              </a:buClr>
              <a:buSzPct val="80000"/>
              <a:buFont typeface="Wingdings 3" panose="05040102010807070707" charset="2"/>
              <a:buChar char=""/>
            </a:pPr>
            <a:r>
              <a:rPr lang="en-IN" sz="2000" dirty="0">
                <a:solidFill>
                  <a:schemeClr val="tx1">
                    <a:lumMod val="75000"/>
                    <a:lumOff val="25000"/>
                  </a:schemeClr>
                </a:solidFill>
              </a:rPr>
              <a:t>  </a:t>
            </a:r>
            <a:r>
              <a:rPr lang="en-IN" sz="2000" dirty="0" smtClean="0">
                <a:solidFill>
                  <a:schemeClr val="tx1">
                    <a:lumMod val="75000"/>
                    <a:lumOff val="25000"/>
                  </a:schemeClr>
                </a:solidFill>
              </a:rPr>
              <a:t>Upload menus . </a:t>
            </a:r>
            <a:endParaRPr lang="en-IN" sz="2000" dirty="0">
              <a:solidFill>
                <a:schemeClr val="tx1">
                  <a:lumMod val="75000"/>
                  <a:lumOff val="25000"/>
                </a:schemeClr>
              </a:solidFill>
            </a:endParaRPr>
          </a:p>
          <a:p>
            <a:pPr marL="342900" indent="-342900">
              <a:lnSpc>
                <a:spcPct val="150000"/>
              </a:lnSpc>
              <a:spcBef>
                <a:spcPts val="1000"/>
              </a:spcBef>
              <a:buClr>
                <a:schemeClr val="accent1"/>
              </a:buClr>
              <a:buSzPct val="80000"/>
              <a:buFont typeface="Wingdings 3" panose="05040102010807070707" charset="2"/>
              <a:buChar char=""/>
            </a:pPr>
            <a:r>
              <a:rPr lang="en-IN" sz="2000" dirty="0">
                <a:solidFill>
                  <a:schemeClr val="tx1">
                    <a:lumMod val="75000"/>
                    <a:lumOff val="25000"/>
                  </a:schemeClr>
                </a:solidFill>
              </a:rPr>
              <a:t>  The </a:t>
            </a:r>
            <a:r>
              <a:rPr lang="en-IN" sz="2000" dirty="0" smtClean="0">
                <a:solidFill>
                  <a:schemeClr val="tx1">
                    <a:lumMod val="75000"/>
                    <a:lumOff val="25000"/>
                  </a:schemeClr>
                </a:solidFill>
              </a:rPr>
              <a:t>restaurant can </a:t>
            </a:r>
            <a:r>
              <a:rPr lang="en-IN" sz="2000" dirty="0">
                <a:solidFill>
                  <a:schemeClr val="tx1">
                    <a:lumMod val="75000"/>
                    <a:lumOff val="25000"/>
                  </a:schemeClr>
                </a:solidFill>
              </a:rPr>
              <a:t>edit his/her profile ,</a:t>
            </a:r>
          </a:p>
          <a:p>
            <a:pPr marL="342900" indent="-342900">
              <a:lnSpc>
                <a:spcPct val="150000"/>
              </a:lnSpc>
              <a:spcBef>
                <a:spcPts val="1000"/>
              </a:spcBef>
              <a:buClr>
                <a:schemeClr val="accent1"/>
              </a:buClr>
              <a:buSzPct val="80000"/>
              <a:buFont typeface="Wingdings 3" panose="05040102010807070707" charset="2"/>
              <a:buChar char=""/>
            </a:pPr>
            <a:r>
              <a:rPr lang="en-IN" sz="2000" dirty="0">
                <a:solidFill>
                  <a:schemeClr val="tx1">
                    <a:lumMod val="75000"/>
                    <a:lumOff val="25000"/>
                  </a:schemeClr>
                </a:solidFill>
              </a:rPr>
              <a:t>  Can </a:t>
            </a:r>
            <a:r>
              <a:rPr lang="en-IN" sz="2000" dirty="0" smtClean="0">
                <a:solidFill>
                  <a:schemeClr val="tx1">
                    <a:lumMod val="75000"/>
                    <a:lumOff val="25000"/>
                  </a:schemeClr>
                </a:solidFill>
              </a:rPr>
              <a:t>manage restaurant menu</a:t>
            </a:r>
          </a:p>
        </p:txBody>
      </p:sp>
      <p:pic>
        <p:nvPicPr>
          <p:cNvPr id="8" name="Picture 2" descr="Human resources concept vector illustration Job interview. Employee hiring. HR management. Employment service. Candidates seeker. Human resources, HR team work, headhunter service concept. Vector isolated concept creative illustration job search background stock illust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81" y="5122843"/>
            <a:ext cx="3479991" cy="17351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0" y="139792"/>
            <a:ext cx="8461829" cy="963294"/>
            <a:chOff x="0" y="545888"/>
            <a:chExt cx="7601830" cy="1005840"/>
          </a:xfrm>
          <a:solidFill>
            <a:srgbClr val="EE6CC1">
              <a:lumMod val="50000"/>
            </a:srgbClr>
          </a:solidFill>
        </p:grpSpPr>
        <p:sp>
          <p:nvSpPr>
            <p:cNvPr id="13" name="Arrow: Chevron 17"/>
            <p:cNvSpPr/>
            <p:nvPr/>
          </p:nvSpPr>
          <p:spPr>
            <a:xfrm>
              <a:off x="6663477" y="545888"/>
              <a:ext cx="731520" cy="1005840"/>
            </a:xfrm>
            <a:prstGeom prst="chevron">
              <a:avLst>
                <a:gd name="adj" fmla="val 56731"/>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4" name="Arrow: Pentagon 1"/>
            <p:cNvSpPr/>
            <p:nvPr/>
          </p:nvSpPr>
          <p:spPr>
            <a:xfrm>
              <a:off x="0" y="545888"/>
              <a:ext cx="6427177" cy="1005840"/>
            </a:xfrm>
            <a:prstGeom prst="homePlate">
              <a:avLst>
                <a:gd name="adj" fmla="val 40909"/>
              </a:avLst>
            </a:prstGeom>
          </p:spPr>
          <p:style>
            <a:lnRef idx="1">
              <a:schemeClr val="accent2"/>
            </a:lnRef>
            <a:fillRef idx="2">
              <a:schemeClr val="accent2"/>
            </a:fillRef>
            <a:effectRef idx="1">
              <a:schemeClr val="accent2"/>
            </a:effectRef>
            <a:fontRef idx="minor">
              <a:schemeClr val="dk1"/>
            </a:fontRef>
          </p:style>
          <p:txBody>
            <a:bodyPr rtlCol="0" anchor="ctr"/>
            <a:lstStyle/>
            <a:p>
              <a:pPr lvl="0" algn="ctr">
                <a:defRPr/>
              </a:pPr>
              <a:r>
                <a:rPr lang="en-US" sz="3200" b="1" kern="0" dirty="0">
                  <a:solidFill>
                    <a:prstClr val="white"/>
                  </a:solidFill>
                  <a:latin typeface="Cambria" panose="02040503050406030204" pitchFamily="18" charset="0"/>
                  <a:ea typeface="Cambria" panose="02040503050406030204" pitchFamily="18" charset="0"/>
                </a:rPr>
                <a:t>Use Case diagram </a:t>
              </a:r>
              <a:r>
                <a:rPr lang="en-US" sz="3200" b="1" kern="0" dirty="0" smtClean="0">
                  <a:solidFill>
                    <a:prstClr val="white"/>
                  </a:solidFill>
                  <a:latin typeface="Cambria" panose="02040503050406030204" pitchFamily="18" charset="0"/>
                  <a:ea typeface="Cambria" panose="02040503050406030204" pitchFamily="18" charset="0"/>
                </a:rPr>
                <a:t>for </a:t>
              </a:r>
              <a:r>
                <a:rPr lang="en-US" sz="3200" b="1" kern="0" dirty="0" err="1" smtClean="0">
                  <a:solidFill>
                    <a:prstClr val="white"/>
                  </a:solidFill>
                  <a:latin typeface="Cambria" panose="02040503050406030204" pitchFamily="18" charset="0"/>
                  <a:ea typeface="Cambria" panose="02040503050406030204" pitchFamily="18" charset="0"/>
                </a:rPr>
                <a:t>Rs</a:t>
              </a:r>
              <a:endParaRPr lang="en-US" sz="3200" b="1" kern="0" dirty="0">
                <a:solidFill>
                  <a:prstClr val="white"/>
                </a:solidFill>
                <a:latin typeface="Cambria" panose="02040503050406030204" pitchFamily="18" charset="0"/>
                <a:ea typeface="Cambria" panose="02040503050406030204" pitchFamily="18" charset="0"/>
              </a:endParaRPr>
            </a:p>
          </p:txBody>
        </p:sp>
        <p:sp>
          <p:nvSpPr>
            <p:cNvPr id="15" name="Arrow: Chevron 18"/>
            <p:cNvSpPr/>
            <p:nvPr/>
          </p:nvSpPr>
          <p:spPr>
            <a:xfrm>
              <a:off x="7053190" y="545888"/>
              <a:ext cx="548640" cy="1005840"/>
            </a:xfrm>
            <a:prstGeom prst="chevron">
              <a:avLst>
                <a:gd name="adj" fmla="val 74706"/>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6" name="Arrow: Chevron 19"/>
            <p:cNvSpPr/>
            <p:nvPr/>
          </p:nvSpPr>
          <p:spPr>
            <a:xfrm>
              <a:off x="6083373" y="545888"/>
              <a:ext cx="914400" cy="1005840"/>
            </a:xfrm>
            <a:prstGeom prst="chevron">
              <a:avLst>
                <a:gd name="adj" fmla="val 45057"/>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pic>
        <p:nvPicPr>
          <p:cNvPr id="2" name="Picture 1"/>
          <p:cNvPicPr>
            <a:picLocks noChangeAspect="1"/>
          </p:cNvPicPr>
          <p:nvPr/>
        </p:nvPicPr>
        <p:blipFill>
          <a:blip r:embed="rId2"/>
          <a:stretch>
            <a:fillRect/>
          </a:stretch>
        </p:blipFill>
        <p:spPr>
          <a:xfrm>
            <a:off x="953037" y="1619987"/>
            <a:ext cx="7920507" cy="469066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303363"/>
            <a:ext cx="6843252" cy="665628"/>
            <a:chOff x="0" y="545888"/>
            <a:chExt cx="7601830" cy="1005840"/>
          </a:xfrm>
          <a:solidFill>
            <a:schemeClr val="accent3">
              <a:lumMod val="60000"/>
              <a:lumOff val="40000"/>
            </a:schemeClr>
          </a:solidFill>
        </p:grpSpPr>
        <p:sp>
          <p:nvSpPr>
            <p:cNvPr id="11" name="Arrow: Chevron 17"/>
            <p:cNvSpPr/>
            <p:nvPr/>
          </p:nvSpPr>
          <p:spPr>
            <a:xfrm>
              <a:off x="6663477" y="545888"/>
              <a:ext cx="731520" cy="1005840"/>
            </a:xfrm>
            <a:prstGeom prst="chevron">
              <a:avLst>
                <a:gd name="adj" fmla="val 5673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b="1" kern="0">
                <a:solidFill>
                  <a:prstClr val="white"/>
                </a:solidFill>
                <a:latin typeface="Cambria" panose="02040503050406030204" pitchFamily="18" charset="0"/>
                <a:ea typeface="Cambria" panose="02040503050406030204" pitchFamily="18" charset="0"/>
              </a:endParaRPr>
            </a:p>
          </p:txBody>
        </p:sp>
        <p:sp>
          <p:nvSpPr>
            <p:cNvPr id="12" name="Arrow: Pentagon 1"/>
            <p:cNvSpPr/>
            <p:nvPr/>
          </p:nvSpPr>
          <p:spPr>
            <a:xfrm>
              <a:off x="0" y="545888"/>
              <a:ext cx="6427177" cy="1005840"/>
            </a:xfrm>
            <a:prstGeom prst="homePlate">
              <a:avLst>
                <a:gd name="adj" fmla="val 4090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b="1" kern="0" dirty="0">
                  <a:solidFill>
                    <a:prstClr val="white"/>
                  </a:solidFill>
                  <a:latin typeface="Cambria" panose="02040503050406030204" pitchFamily="18" charset="0"/>
                  <a:ea typeface="Cambria" panose="02040503050406030204" pitchFamily="18" charset="0"/>
                </a:rPr>
                <a:t>Admin Module</a:t>
              </a:r>
            </a:p>
          </p:txBody>
        </p:sp>
        <p:sp>
          <p:nvSpPr>
            <p:cNvPr id="13" name="Arrow: Chevron 18"/>
            <p:cNvSpPr/>
            <p:nvPr/>
          </p:nvSpPr>
          <p:spPr>
            <a:xfrm>
              <a:off x="7053190" y="545888"/>
              <a:ext cx="548640" cy="1005840"/>
            </a:xfrm>
            <a:prstGeom prst="chevron">
              <a:avLst>
                <a:gd name="adj" fmla="val 7470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b="1" kern="0">
                <a:solidFill>
                  <a:prstClr val="white"/>
                </a:solidFill>
                <a:latin typeface="Cambria" panose="02040503050406030204" pitchFamily="18" charset="0"/>
                <a:ea typeface="Cambria" panose="02040503050406030204" pitchFamily="18" charset="0"/>
              </a:endParaRPr>
            </a:p>
          </p:txBody>
        </p:sp>
        <p:sp>
          <p:nvSpPr>
            <p:cNvPr id="14" name="Arrow: Chevron 19"/>
            <p:cNvSpPr/>
            <p:nvPr/>
          </p:nvSpPr>
          <p:spPr>
            <a:xfrm>
              <a:off x="6083373" y="545888"/>
              <a:ext cx="914400" cy="1005840"/>
            </a:xfrm>
            <a:prstGeom prst="chevron">
              <a:avLst>
                <a:gd name="adj" fmla="val 4505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b="1" kern="0">
                <a:solidFill>
                  <a:prstClr val="white"/>
                </a:solidFill>
                <a:latin typeface="Cambria" panose="02040503050406030204" pitchFamily="18" charset="0"/>
                <a:ea typeface="Cambria" panose="02040503050406030204" pitchFamily="18" charset="0"/>
              </a:endParaRPr>
            </a:p>
          </p:txBody>
        </p:sp>
      </p:grpSp>
      <p:sp>
        <p:nvSpPr>
          <p:cNvPr id="20" name="TextBox 19"/>
          <p:cNvSpPr txBox="1"/>
          <p:nvPr/>
        </p:nvSpPr>
        <p:spPr>
          <a:xfrm>
            <a:off x="943897" y="1685671"/>
            <a:ext cx="11248103" cy="1477328"/>
          </a:xfrm>
          <a:prstGeom prst="rect">
            <a:avLst/>
          </a:prstGeom>
          <a:noFill/>
        </p:spPr>
        <p:txBody>
          <a:bodyPr wrap="square">
            <a:spAutoFit/>
          </a:bodyPr>
          <a:lstStyle/>
          <a:p>
            <a:pPr marL="0" indent="0" algn="just">
              <a:lnSpc>
                <a:spcPct val="150000"/>
              </a:lnSpc>
              <a:buNone/>
            </a:pPr>
            <a:r>
              <a:rPr lang="en-IN" sz="2000" dirty="0">
                <a:solidFill>
                  <a:schemeClr val="tx1">
                    <a:lumMod val="75000"/>
                    <a:lumOff val="25000"/>
                  </a:schemeClr>
                </a:solidFill>
              </a:rPr>
              <a:t>The Admin can </a:t>
            </a:r>
          </a:p>
          <a:p>
            <a:pPr lvl="1" algn="just">
              <a:lnSpc>
                <a:spcPct val="150000"/>
              </a:lnSpc>
              <a:buFont typeface="Arial" panose="020B0604020202020204" pitchFamily="34" charset="0"/>
              <a:buChar char="•"/>
            </a:pPr>
            <a:r>
              <a:rPr lang="en-IN" sz="2000" dirty="0" smtClean="0">
                <a:solidFill>
                  <a:schemeClr val="tx1">
                    <a:lumMod val="75000"/>
                    <a:lumOff val="25000"/>
                  </a:schemeClr>
                </a:solidFill>
              </a:rPr>
              <a:t>He </a:t>
            </a:r>
            <a:r>
              <a:rPr lang="en-IN" sz="2000" dirty="0">
                <a:solidFill>
                  <a:schemeClr val="tx1">
                    <a:lumMod val="75000"/>
                    <a:lumOff val="25000"/>
                  </a:schemeClr>
                </a:solidFill>
              </a:rPr>
              <a:t>/she can see applicant details , </a:t>
            </a:r>
          </a:p>
          <a:p>
            <a:pPr lvl="1" algn="just">
              <a:lnSpc>
                <a:spcPct val="150000"/>
              </a:lnSpc>
              <a:buFont typeface="Arial" panose="020B0604020202020204" pitchFamily="34" charset="0"/>
              <a:buChar char="•"/>
            </a:pPr>
            <a:r>
              <a:rPr lang="en-IN" sz="2000" dirty="0">
                <a:solidFill>
                  <a:schemeClr val="tx1">
                    <a:lumMod val="75000"/>
                    <a:lumOff val="25000"/>
                  </a:schemeClr>
                </a:solidFill>
              </a:rPr>
              <a:t> Manage account and delete </a:t>
            </a:r>
            <a:r>
              <a:rPr lang="en-IN" sz="2000" dirty="0" smtClean="0">
                <a:solidFill>
                  <a:schemeClr val="tx1">
                    <a:lumMod val="75000"/>
                    <a:lumOff val="25000"/>
                  </a:schemeClr>
                </a:solidFill>
              </a:rPr>
              <a:t>restaurant account</a:t>
            </a:r>
            <a:r>
              <a:rPr lang="en-IN" sz="2000" dirty="0">
                <a:solidFill>
                  <a:schemeClr val="tx1">
                    <a:lumMod val="75000"/>
                    <a:lumOff val="25000"/>
                  </a:schemeClr>
                </a:solidFill>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0" y="204921"/>
            <a:ext cx="7634514" cy="941708"/>
            <a:chOff x="0" y="545888"/>
            <a:chExt cx="7601830" cy="1005840"/>
          </a:xfrm>
          <a:solidFill>
            <a:srgbClr val="EE6CC1">
              <a:lumMod val="50000"/>
            </a:srgbClr>
          </a:solidFill>
        </p:grpSpPr>
        <p:sp>
          <p:nvSpPr>
            <p:cNvPr id="16" name="Arrow: Chevron 17"/>
            <p:cNvSpPr/>
            <p:nvPr/>
          </p:nvSpPr>
          <p:spPr>
            <a:xfrm>
              <a:off x="6663477" y="545888"/>
              <a:ext cx="731520" cy="1005840"/>
            </a:xfrm>
            <a:prstGeom prst="chevron">
              <a:avLst>
                <a:gd name="adj" fmla="val 5673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b="1" kern="0">
                <a:solidFill>
                  <a:prstClr val="white"/>
                </a:solidFill>
                <a:latin typeface="Cambria" panose="02040503050406030204" pitchFamily="18" charset="0"/>
                <a:ea typeface="Cambria" panose="02040503050406030204" pitchFamily="18" charset="0"/>
              </a:endParaRPr>
            </a:p>
          </p:txBody>
        </p:sp>
        <p:sp>
          <p:nvSpPr>
            <p:cNvPr id="17" name="Arrow: Pentagon 1"/>
            <p:cNvSpPr/>
            <p:nvPr/>
          </p:nvSpPr>
          <p:spPr>
            <a:xfrm>
              <a:off x="0" y="545888"/>
              <a:ext cx="6427177" cy="1005840"/>
            </a:xfrm>
            <a:prstGeom prst="homePlate">
              <a:avLst>
                <a:gd name="adj" fmla="val 4090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b="1" kern="0" dirty="0">
                  <a:solidFill>
                    <a:prstClr val="white"/>
                  </a:solidFill>
                  <a:latin typeface="Cambria" panose="02040503050406030204" pitchFamily="18" charset="0"/>
                  <a:ea typeface="Cambria" panose="02040503050406030204" pitchFamily="18" charset="0"/>
                </a:rPr>
                <a:t>Use Case diagram for Admin</a:t>
              </a:r>
            </a:p>
          </p:txBody>
        </p:sp>
        <p:sp>
          <p:nvSpPr>
            <p:cNvPr id="18" name="Arrow: Chevron 18"/>
            <p:cNvSpPr/>
            <p:nvPr/>
          </p:nvSpPr>
          <p:spPr>
            <a:xfrm>
              <a:off x="7053190" y="545888"/>
              <a:ext cx="548640" cy="1005840"/>
            </a:xfrm>
            <a:prstGeom prst="chevron">
              <a:avLst>
                <a:gd name="adj" fmla="val 7470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b="1" kern="0">
                <a:solidFill>
                  <a:prstClr val="white"/>
                </a:solidFill>
                <a:latin typeface="Cambria" panose="02040503050406030204" pitchFamily="18" charset="0"/>
                <a:ea typeface="Cambria" panose="02040503050406030204" pitchFamily="18" charset="0"/>
              </a:endParaRPr>
            </a:p>
          </p:txBody>
        </p:sp>
        <p:sp>
          <p:nvSpPr>
            <p:cNvPr id="19" name="Arrow: Chevron 19"/>
            <p:cNvSpPr/>
            <p:nvPr/>
          </p:nvSpPr>
          <p:spPr>
            <a:xfrm>
              <a:off x="6083373" y="545888"/>
              <a:ext cx="914400" cy="1005840"/>
            </a:xfrm>
            <a:prstGeom prst="chevron">
              <a:avLst>
                <a:gd name="adj" fmla="val 4505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b="1" kern="0">
                <a:solidFill>
                  <a:prstClr val="white"/>
                </a:solidFill>
                <a:latin typeface="Cambria" panose="02040503050406030204" pitchFamily="18" charset="0"/>
                <a:ea typeface="Cambria" panose="02040503050406030204" pitchFamily="18" charset="0"/>
              </a:endParaRPr>
            </a:p>
          </p:txBody>
        </p:sp>
      </p:grpSp>
      <p:pic>
        <p:nvPicPr>
          <p:cNvPr id="2" name="Picture 1"/>
          <p:cNvPicPr>
            <a:picLocks noChangeAspect="1"/>
          </p:cNvPicPr>
          <p:nvPr/>
        </p:nvPicPr>
        <p:blipFill>
          <a:blip r:embed="rId2"/>
          <a:stretch>
            <a:fillRect/>
          </a:stretch>
        </p:blipFill>
        <p:spPr>
          <a:xfrm>
            <a:off x="1839572" y="1323667"/>
            <a:ext cx="6029420" cy="471652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03300"/>
          </a:xfrm>
        </p:spPr>
        <p:txBody>
          <a:bodyPr/>
          <a:lstStyle/>
          <a:p>
            <a:r>
              <a:rPr lang="en-US" u="sng" dirty="0"/>
              <a:t>Future extensions or scope :-</a:t>
            </a:r>
            <a:endParaRPr lang="en-IN" dirty="0"/>
          </a:p>
        </p:txBody>
      </p:sp>
      <p:sp>
        <p:nvSpPr>
          <p:cNvPr id="3" name="Content Placeholder 2"/>
          <p:cNvSpPr>
            <a:spLocks noGrp="1"/>
          </p:cNvSpPr>
          <p:nvPr>
            <p:ph idx="1"/>
          </p:nvPr>
        </p:nvSpPr>
        <p:spPr>
          <a:xfrm>
            <a:off x="677334" y="1612901"/>
            <a:ext cx="8596668" cy="3670299"/>
          </a:xfrm>
        </p:spPr>
        <p:txBody>
          <a:bodyPr/>
          <a:lstStyle/>
          <a:p>
            <a:r>
              <a:rPr lang="en-US" sz="2000" b="1" dirty="0"/>
              <a:t>AI-Powered Recommendations:</a:t>
            </a:r>
            <a:endParaRPr lang="en-US" sz="2000" dirty="0"/>
          </a:p>
          <a:p>
            <a:pPr lvl="1"/>
            <a:r>
              <a:rPr lang="en-US" sz="1800" dirty="0" smtClean="0"/>
              <a:t>Provide highly personalized food recommendation on user reference</a:t>
            </a:r>
            <a:endParaRPr lang="en-US" sz="1800" dirty="0"/>
          </a:p>
          <a:p>
            <a:r>
              <a:rPr lang="en-US" sz="2000" b="1" dirty="0" smtClean="0"/>
              <a:t>Mobile </a:t>
            </a:r>
            <a:r>
              <a:rPr lang="en-US" sz="2000" b="1" dirty="0"/>
              <a:t>App Development:</a:t>
            </a:r>
            <a:endParaRPr lang="en-US" sz="2000" dirty="0"/>
          </a:p>
          <a:p>
            <a:pPr lvl="1"/>
            <a:r>
              <a:rPr lang="en-US" sz="1800" dirty="0"/>
              <a:t>Access via smartphones with a mobile </a:t>
            </a:r>
            <a:r>
              <a:rPr lang="en-US" sz="1800" dirty="0" smtClean="0"/>
              <a:t>app</a:t>
            </a:r>
            <a:r>
              <a:rPr lang="en-US" sz="2000" dirty="0" smtClean="0"/>
              <a:t>.</a:t>
            </a:r>
          </a:p>
          <a:p>
            <a:r>
              <a:rPr lang="en-US" sz="2000" dirty="0" smtClean="0"/>
              <a:t>Voice assistance:</a:t>
            </a:r>
          </a:p>
          <a:p>
            <a:r>
              <a:rPr lang="en-US" sz="2000" dirty="0" smtClean="0"/>
              <a:t>Ordering become more common</a:t>
            </a:r>
          </a:p>
          <a:p>
            <a:endParaRPr lang="en-US" sz="2000" dirty="0" smtClean="0"/>
          </a:p>
        </p:txBody>
      </p:sp>
      <p:pic>
        <p:nvPicPr>
          <p:cNvPr id="7170" name="Picture 2" descr="Job Portal Images - Free Download on Freepi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499" y="5045075"/>
            <a:ext cx="3492501" cy="1812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err="1" smtClean="0"/>
              <a:t>HomePage</a:t>
            </a:r>
            <a:endParaRPr lang="en-IN"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853" y="2160588"/>
            <a:ext cx="6900332" cy="3881437"/>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Restaurant Registration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853" y="2160588"/>
            <a:ext cx="6900332" cy="3881437"/>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Restaurant </a:t>
            </a:r>
            <a:r>
              <a:rPr lang="en-IN" dirty="0" smtClean="0"/>
              <a:t>Dashboard</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395472"/>
            <a:ext cx="8402748" cy="4726546"/>
          </a:xfrm>
          <a:prstGeom prst="rect">
            <a:avLst/>
          </a:prstGeom>
        </p:spPr>
      </p:pic>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762" y="1712890"/>
            <a:ext cx="9232133" cy="514511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Manage Restaurant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853" y="2160588"/>
            <a:ext cx="6900332" cy="3881437"/>
          </a:xfrm>
        </p:spPr>
      </p:pic>
    </p:spTree>
    <p:extLst>
      <p:ext uri="{BB962C8B-B14F-4D97-AF65-F5344CB8AC3E}">
        <p14:creationId xmlns:p14="http://schemas.microsoft.com/office/powerpoint/2010/main" val="32073089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229" y="664392"/>
            <a:ext cx="8596668" cy="1320800"/>
          </a:xfrm>
        </p:spPr>
        <p:txBody>
          <a:bodyPr/>
          <a:lstStyle/>
          <a:p>
            <a:r>
              <a:rPr lang="en-IN" dirty="0" smtClean="0"/>
              <a:t>User Registration</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8648" y="2511380"/>
            <a:ext cx="6503831" cy="3529982"/>
          </a:xfrm>
          <a:prstGeom prst="rect">
            <a:avLst/>
          </a:prstGeom>
        </p:spPr>
      </p:pic>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853" y="2160588"/>
            <a:ext cx="6900332" cy="3881437"/>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95082"/>
          </a:xfrm>
        </p:spPr>
        <p:txBody>
          <a:bodyPr/>
          <a:lstStyle/>
          <a:p>
            <a:r>
              <a:rPr lang="en-US" b="1" dirty="0">
                <a:solidFill>
                  <a:schemeClr val="tx1"/>
                </a:solidFill>
              </a:rPr>
              <a:t>Index</a:t>
            </a:r>
            <a:endParaRPr lang="en-IN" b="1" dirty="0">
              <a:solidFill>
                <a:schemeClr val="tx1"/>
              </a:solidFill>
            </a:endParaRPr>
          </a:p>
        </p:txBody>
      </p:sp>
      <p:sp>
        <p:nvSpPr>
          <p:cNvPr id="3" name="Content Placeholder 2"/>
          <p:cNvSpPr>
            <a:spLocks noGrp="1"/>
          </p:cNvSpPr>
          <p:nvPr>
            <p:ph idx="1"/>
          </p:nvPr>
        </p:nvSpPr>
        <p:spPr>
          <a:xfrm>
            <a:off x="1103312" y="1346201"/>
            <a:ext cx="8946541" cy="3962400"/>
          </a:xfrm>
        </p:spPr>
        <p:txBody>
          <a:bodyPr>
            <a:normAutofit lnSpcReduction="10000"/>
          </a:bodyPr>
          <a:lstStyle/>
          <a:p>
            <a:pPr marL="285750" indent="-285750">
              <a:lnSpc>
                <a:spcPct val="150000"/>
              </a:lnSpc>
              <a:buFont typeface="Arial" panose="020B0604020202020204" pitchFamily="34" charset="0"/>
              <a:buChar char="•"/>
            </a:pPr>
            <a:r>
              <a:rPr lang="en-IN" sz="2400" b="1" dirty="0"/>
              <a:t>Introduction</a:t>
            </a:r>
          </a:p>
          <a:p>
            <a:pPr marL="285750" indent="-285750">
              <a:lnSpc>
                <a:spcPct val="150000"/>
              </a:lnSpc>
              <a:buFont typeface="Arial" panose="020B0604020202020204" pitchFamily="34" charset="0"/>
              <a:buChar char="•"/>
            </a:pPr>
            <a:r>
              <a:rPr lang="en-IN" sz="2400" b="1" dirty="0"/>
              <a:t>Architecture</a:t>
            </a:r>
          </a:p>
          <a:p>
            <a:pPr marL="285750" indent="-285750">
              <a:lnSpc>
                <a:spcPct val="150000"/>
              </a:lnSpc>
              <a:buFont typeface="Arial" panose="020B0604020202020204" pitchFamily="34" charset="0"/>
              <a:buChar char="•"/>
            </a:pPr>
            <a:r>
              <a:rPr lang="en-IN" sz="2400" b="1" dirty="0"/>
              <a:t>Technology platform used for project</a:t>
            </a:r>
          </a:p>
          <a:p>
            <a:pPr marL="285750" indent="-285750">
              <a:lnSpc>
                <a:spcPct val="150000"/>
              </a:lnSpc>
              <a:buFont typeface="Arial" panose="020B0604020202020204" pitchFamily="34" charset="0"/>
              <a:buChar char="•"/>
            </a:pPr>
            <a:r>
              <a:rPr lang="en-IN" sz="2400" b="1" dirty="0"/>
              <a:t>User roles and responsibilities</a:t>
            </a:r>
          </a:p>
          <a:p>
            <a:pPr marL="285750" indent="-285750">
              <a:lnSpc>
                <a:spcPct val="150000"/>
              </a:lnSpc>
              <a:buFont typeface="Arial" panose="020B0604020202020204" pitchFamily="34" charset="0"/>
              <a:buChar char="•"/>
            </a:pPr>
            <a:r>
              <a:rPr lang="en-IN" sz="2400" b="1" dirty="0"/>
              <a:t>Future extensions or scope</a:t>
            </a:r>
          </a:p>
          <a:p>
            <a:pPr marL="285750" indent="-285750">
              <a:lnSpc>
                <a:spcPct val="150000"/>
              </a:lnSpc>
              <a:buFont typeface="Arial" panose="020B0604020202020204" pitchFamily="34" charset="0"/>
              <a:buChar char="•"/>
            </a:pPr>
            <a:r>
              <a:rPr lang="en-IN" sz="2400" b="1" dirty="0"/>
              <a:t>Conclusion</a:t>
            </a:r>
          </a:p>
          <a:p>
            <a:endParaRPr lang="en-IN" dirty="0"/>
          </a:p>
        </p:txBody>
      </p:sp>
      <p:pic>
        <p:nvPicPr>
          <p:cNvPr id="9220" name="Picture 4" descr="Woman with briefcase is looking for a job, applicant fills out resume, employer is interviewing. Set of job search, resume, job interview. Vector illustration in flat design Woman with briefcase is looking for a job, applicant fills out resume, employer is interviewing. Set of job search, resume, job interview. Vector illustration in flat design job search background stock illust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5003800"/>
            <a:ext cx="5829300" cy="1854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Dashboard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853" y="2160588"/>
            <a:ext cx="6900332" cy="3881437"/>
          </a:xfrm>
        </p:spPr>
      </p:pic>
    </p:spTree>
    <p:extLst>
      <p:ext uri="{BB962C8B-B14F-4D97-AF65-F5344CB8AC3E}">
        <p14:creationId xmlns:p14="http://schemas.microsoft.com/office/powerpoint/2010/main" val="28124032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Cart View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853" y="2160588"/>
            <a:ext cx="6900332" cy="3881437"/>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Order  View</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853" y="2160588"/>
            <a:ext cx="6900332" cy="3881437"/>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Payment View</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853" y="2160588"/>
            <a:ext cx="6900332" cy="3881437"/>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Confirmation Page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853" y="2160588"/>
            <a:ext cx="6900332" cy="3881437"/>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52500"/>
          </a:xfrm>
        </p:spPr>
        <p:txBody>
          <a:bodyPr/>
          <a:lstStyle/>
          <a:p>
            <a:r>
              <a:rPr lang="en-US" u="sng" dirty="0"/>
              <a:t>Conclusion :-</a:t>
            </a:r>
            <a:endParaRPr lang="en-IN" dirty="0"/>
          </a:p>
        </p:txBody>
      </p:sp>
      <p:sp>
        <p:nvSpPr>
          <p:cNvPr id="3" name="Content Placeholder 2"/>
          <p:cNvSpPr>
            <a:spLocks noGrp="1"/>
          </p:cNvSpPr>
          <p:nvPr>
            <p:ph idx="1"/>
          </p:nvPr>
        </p:nvSpPr>
        <p:spPr>
          <a:xfrm>
            <a:off x="677334" y="1739901"/>
            <a:ext cx="8596668" cy="2690431"/>
          </a:xfrm>
        </p:spPr>
        <p:txBody>
          <a:bodyPr>
            <a:normAutofit fontScale="70000" lnSpcReduction="20000"/>
          </a:bodyPr>
          <a:lstStyle/>
          <a:p>
            <a:r>
              <a:rPr lang="en-US" sz="2000" dirty="0"/>
              <a:t>The food ordering system has revolutionized the way customers interact with restaurants, offering a seamless and efficient platform for both parties. By digitizing the ordering process, it eliminates the traditional barriers of time and location, allowing customers to access a wide range of dining options with just a few clicks. This system enhances customer satisfaction through convenience and reliability while providing restaurants with a scalable solution to manage orders and grow their business.</a:t>
            </a:r>
            <a:endParaRPr lang="en-IN" sz="2000" dirty="0"/>
          </a:p>
          <a:p>
            <a:r>
              <a:rPr lang="en-US" sz="2000" dirty="0"/>
              <a:t> </a:t>
            </a:r>
            <a:endParaRPr lang="en-IN" sz="2000" dirty="0"/>
          </a:p>
          <a:p>
            <a:r>
              <a:rPr lang="en-US" sz="2000" dirty="0"/>
              <a:t>Looking forward, the system holds the potential for further innovations, such as incorporating personalized recommendations, real-time analytics for restaurants, and enhanced user experiences through AI and machine learning. The food ordering system is not just a tool for today's market but a foundation for future advancements in the food service industry.</a:t>
            </a:r>
            <a:endParaRPr lang="en-IN" sz="2000" dirty="0"/>
          </a:p>
          <a:p>
            <a:pPr>
              <a:lnSpc>
                <a:spcPct val="150000"/>
              </a:lnSpc>
            </a:pPr>
            <a:endParaRPr lang="en-IN" sz="2000" dirty="0"/>
          </a:p>
        </p:txBody>
      </p:sp>
      <p:pic>
        <p:nvPicPr>
          <p:cNvPr id="8194" name="Picture 2" descr="Employer meeting job applicant at pre-employment assessment. Employee evaluation, assessment form and report, performance review concept, flat vector modern illustration Employer meeting job applicant at pre-employment assessment. Employee evaluation, assessment form and report, performance review concept, flat vector modern illustration job search background stock illust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4000500"/>
            <a:ext cx="5140325"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1222311"/>
            <a:ext cx="8596668" cy="2015411"/>
          </a:xfrm>
        </p:spPr>
        <p:txBody>
          <a:bodyPr>
            <a:normAutofit/>
          </a:bodyPr>
          <a:lstStyle/>
          <a:p>
            <a:pPr algn="ctr"/>
            <a:r>
              <a:rPr lang="en-IN" sz="6000" b="1" u="sng" dirty="0">
                <a:latin typeface="Arial" panose="020B0604020202020204" pitchFamily="34" charset="0"/>
                <a:cs typeface="Arial" panose="020B0604020202020204" pitchFamily="34" charset="0"/>
              </a:rPr>
              <a:t>Thank You</a:t>
            </a:r>
          </a:p>
        </p:txBody>
      </p:sp>
      <p:sp>
        <p:nvSpPr>
          <p:cNvPr id="3" name="Text Placeholder 2"/>
          <p:cNvSpPr>
            <a:spLocks noGrp="1"/>
          </p:cNvSpPr>
          <p:nvPr>
            <p:ph type="body" idx="1"/>
          </p:nvPr>
        </p:nvSpPr>
        <p:spPr/>
        <p:txBody>
          <a:bodyPr/>
          <a:lstStyle/>
          <a:p>
            <a:r>
              <a:rPr lang="en-IN" dirty="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a:solidFill>
                  <a:schemeClr val="accent1">
                    <a:lumMod val="75000"/>
                  </a:schemeClr>
                </a:solidFill>
              </a:rPr>
              <a:t>Introduction</a:t>
            </a:r>
            <a:endParaRPr lang="en-IN" sz="4000" u="sng" dirty="0">
              <a:solidFill>
                <a:schemeClr val="accent1">
                  <a:lumMod val="75000"/>
                </a:schemeClr>
              </a:solidFill>
            </a:endParaRPr>
          </a:p>
        </p:txBody>
      </p:sp>
      <p:sp>
        <p:nvSpPr>
          <p:cNvPr id="3" name="Content Placeholder 2"/>
          <p:cNvSpPr>
            <a:spLocks noGrp="1"/>
          </p:cNvSpPr>
          <p:nvPr>
            <p:ph idx="1"/>
          </p:nvPr>
        </p:nvSpPr>
        <p:spPr>
          <a:xfrm>
            <a:off x="1193800" y="1714499"/>
            <a:ext cx="8080202" cy="4326863"/>
          </a:xfrm>
        </p:spPr>
        <p:txBody>
          <a:bodyPr>
            <a:normAutofit/>
          </a:bodyPr>
          <a:lstStyle/>
          <a:p>
            <a:r>
              <a:rPr lang="en-US" sz="2400" kern="50" dirty="0">
                <a:latin typeface="Calibri" panose="020F0502020204030204" pitchFamily="34" charset="0"/>
                <a:ea typeface="SimSun" panose="02010600030101010101" pitchFamily="2" charset="-122"/>
                <a:cs typeface="Calibri" panose="020F0502020204030204" pitchFamily="34" charset="0"/>
              </a:rPr>
              <a:t>Purpose :- </a:t>
            </a:r>
          </a:p>
          <a:p>
            <a:pPr>
              <a:lnSpc>
                <a:spcPct val="160000"/>
              </a:lnSpc>
            </a:pPr>
            <a:r>
              <a:rPr lang="en-US" sz="2000" dirty="0"/>
              <a:t>The "Food Ordering System" project is designed to streamline the process of ordering food from restaurants. It offers a user-friendly interface for customers to browse restaurant menus, manage their cart, and place orders with ease. For restaurant owners, the system simplifies managing their menu items, processing orders, and handling customer interactions. By automating various aspects of food ordering and </a:t>
            </a:r>
            <a:r>
              <a:rPr lang="en-US" sz="2000" dirty="0" smtClean="0"/>
              <a:t>management.</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279" y="5636413"/>
            <a:ext cx="2391692" cy="163285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Architecture</a:t>
            </a:r>
            <a:r>
              <a:rPr lang="en-US" sz="4000" u="sng" dirty="0"/>
              <a:t> :-</a:t>
            </a:r>
            <a:endParaRPr lang="en-IN" dirty="0"/>
          </a:p>
        </p:txBody>
      </p:sp>
      <p:sp>
        <p:nvSpPr>
          <p:cNvPr id="3" name="Content Placeholder 2"/>
          <p:cNvSpPr>
            <a:spLocks noGrp="1"/>
          </p:cNvSpPr>
          <p:nvPr>
            <p:ph idx="1"/>
          </p:nvPr>
        </p:nvSpPr>
        <p:spPr>
          <a:xfrm>
            <a:off x="677334" y="2064794"/>
            <a:ext cx="8596668" cy="3880773"/>
          </a:xfrm>
        </p:spPr>
        <p:txBody>
          <a:bodyPr>
            <a:normAutofit fontScale="85000" lnSpcReduction="10000"/>
          </a:bodyPr>
          <a:lstStyle/>
          <a:p>
            <a:pPr>
              <a:lnSpc>
                <a:spcPct val="150000"/>
              </a:lnSpc>
            </a:pPr>
            <a:r>
              <a:rPr lang="en-IN" sz="2800" dirty="0"/>
              <a:t>Front End :- </a:t>
            </a:r>
            <a:r>
              <a:rPr lang="en-IN" sz="2800" dirty="0">
                <a:solidFill>
                  <a:schemeClr val="bg2">
                    <a:lumMod val="75000"/>
                  </a:schemeClr>
                </a:solidFill>
              </a:rPr>
              <a:t>React </a:t>
            </a:r>
            <a:r>
              <a:rPr lang="en-IN" sz="2800" dirty="0" smtClean="0">
                <a:solidFill>
                  <a:schemeClr val="bg2">
                    <a:lumMod val="75000"/>
                  </a:schemeClr>
                </a:solidFill>
              </a:rPr>
              <a:t>JS (Version 18) , Bootstrap 5.3.3,MUI </a:t>
            </a:r>
            <a:endParaRPr lang="en-IN" sz="2800" dirty="0">
              <a:solidFill>
                <a:schemeClr val="bg2">
                  <a:lumMod val="75000"/>
                </a:schemeClr>
              </a:solidFill>
            </a:endParaRPr>
          </a:p>
          <a:p>
            <a:pPr>
              <a:lnSpc>
                <a:spcPct val="150000"/>
              </a:lnSpc>
            </a:pPr>
            <a:r>
              <a:rPr lang="en-IN" sz="2800" dirty="0"/>
              <a:t>Back End :- </a:t>
            </a:r>
            <a:r>
              <a:rPr lang="en-IN" sz="2800" dirty="0" smtClean="0">
                <a:solidFill>
                  <a:schemeClr val="bg2">
                    <a:lumMod val="75000"/>
                  </a:schemeClr>
                </a:solidFill>
              </a:rPr>
              <a:t>Java 11, </a:t>
            </a:r>
            <a:r>
              <a:rPr lang="en-IN" sz="2800" dirty="0">
                <a:solidFill>
                  <a:schemeClr val="bg2">
                    <a:lumMod val="75000"/>
                  </a:schemeClr>
                </a:solidFill>
              </a:rPr>
              <a:t>Spring Boot </a:t>
            </a:r>
            <a:r>
              <a:rPr lang="en-IN" sz="2800" dirty="0" smtClean="0">
                <a:solidFill>
                  <a:schemeClr val="bg2">
                    <a:lumMod val="75000"/>
                  </a:schemeClr>
                </a:solidFill>
              </a:rPr>
              <a:t>3.9.18</a:t>
            </a:r>
          </a:p>
          <a:p>
            <a:pPr>
              <a:lnSpc>
                <a:spcPct val="150000"/>
              </a:lnSpc>
            </a:pPr>
            <a:r>
              <a:rPr lang="en-IN" sz="2800" dirty="0" smtClean="0"/>
              <a:t>Database </a:t>
            </a:r>
            <a:r>
              <a:rPr lang="en-IN" sz="2800" smtClean="0"/>
              <a:t>:- </a:t>
            </a:r>
            <a:r>
              <a:rPr lang="en-IN" sz="2800" smtClean="0">
                <a:solidFill>
                  <a:schemeClr val="bg2">
                    <a:lumMod val="75000"/>
                  </a:schemeClr>
                </a:solidFill>
              </a:rPr>
              <a:t>MySQL </a:t>
            </a:r>
            <a:r>
              <a:rPr lang="en-IN" sz="2800" dirty="0" smtClean="0">
                <a:solidFill>
                  <a:schemeClr val="bg2">
                    <a:lumMod val="75000"/>
                  </a:schemeClr>
                </a:solidFill>
              </a:rPr>
              <a:t>8</a:t>
            </a:r>
            <a:endParaRPr lang="en-IN" sz="2800" dirty="0">
              <a:solidFill>
                <a:schemeClr val="bg2">
                  <a:lumMod val="75000"/>
                </a:schemeClr>
              </a:solidFill>
            </a:endParaRPr>
          </a:p>
          <a:p>
            <a:pPr>
              <a:lnSpc>
                <a:spcPct val="150000"/>
              </a:lnSpc>
            </a:pPr>
            <a:endParaRPr lang="en-IN" sz="2800" b="1" dirty="0" smtClean="0">
              <a:solidFill>
                <a:schemeClr val="bg2">
                  <a:lumMod val="75000"/>
                </a:schemeClr>
              </a:solidFill>
            </a:endParaRPr>
          </a:p>
          <a:p>
            <a:pPr>
              <a:lnSpc>
                <a:spcPct val="150000"/>
              </a:lnSpc>
            </a:pPr>
            <a:endParaRPr lang="en-IN" sz="2800" dirty="0" smtClean="0">
              <a:solidFill>
                <a:schemeClr val="bg2">
                  <a:lumMod val="75000"/>
                </a:schemeClr>
              </a:solidFill>
            </a:endParaRPr>
          </a:p>
          <a:p>
            <a:pPr>
              <a:lnSpc>
                <a:spcPct val="150000"/>
              </a:lnSpc>
            </a:pPr>
            <a:r>
              <a:rPr lang="en-IN" sz="2800" dirty="0" smtClean="0"/>
              <a:t>Database </a:t>
            </a:r>
            <a:r>
              <a:rPr lang="en-IN" sz="2800" dirty="0"/>
              <a:t>:- </a:t>
            </a:r>
            <a:r>
              <a:rPr lang="en-IN" sz="2800" dirty="0" smtClean="0">
                <a:solidFill>
                  <a:schemeClr val="bg2">
                    <a:lumMod val="75000"/>
                  </a:schemeClr>
                </a:solidFill>
              </a:rPr>
              <a:t>MySQL </a:t>
            </a:r>
            <a:r>
              <a:rPr lang="en-IN" sz="2800" dirty="0">
                <a:solidFill>
                  <a:schemeClr val="bg2">
                    <a:lumMod val="75000"/>
                  </a:schemeClr>
                </a:solidFill>
              </a:rPr>
              <a:t>8.0. 34</a:t>
            </a:r>
          </a:p>
          <a:p>
            <a:endParaRPr lang="en-IN" dirty="0"/>
          </a:p>
        </p:txBody>
      </p:sp>
      <p:pic>
        <p:nvPicPr>
          <p:cNvPr id="4100" name="Picture 4" descr="Hr agency. Applicants queue for consideration, people group of resume background, candidates consideration. Job hiring talents vacancy in company recruiter search employees vector concept Hr agency. Applicants queue for consideration, people group of resume background, candidates consideration. Job hiring talents, vacancy in company recruiter search employees vector cartoon concept job search background stock illust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4359275"/>
            <a:ext cx="5829300" cy="2498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031" y="570412"/>
            <a:ext cx="8801100" cy="749300"/>
          </a:xfrm>
        </p:spPr>
        <p:txBody>
          <a:bodyPr>
            <a:normAutofit fontScale="90000"/>
          </a:bodyPr>
          <a:lstStyle/>
          <a:p>
            <a:r>
              <a:rPr lang="en-US" u="sng" dirty="0"/>
              <a:t>Reason for selecting the specific technology :-</a:t>
            </a:r>
            <a:endParaRPr lang="en-IN" u="sng" dirty="0"/>
          </a:p>
        </p:txBody>
      </p:sp>
      <p:sp>
        <p:nvSpPr>
          <p:cNvPr id="4" name="Subtitle 4"/>
          <p:cNvSpPr>
            <a:spLocks noGrp="1"/>
          </p:cNvSpPr>
          <p:nvPr>
            <p:ph idx="1"/>
          </p:nvPr>
        </p:nvSpPr>
        <p:spPr>
          <a:xfrm>
            <a:off x="677862" y="1549401"/>
            <a:ext cx="9418637" cy="4038599"/>
          </a:xfrm>
        </p:spPr>
        <p:txBody>
          <a:bodyPr>
            <a:normAutofit fontScale="92500"/>
          </a:bodyPr>
          <a:lstStyle/>
          <a:p>
            <a:pPr marL="342900" indent="-342900" algn="l">
              <a:lnSpc>
                <a:spcPct val="150000"/>
              </a:lnSpc>
              <a:buFont typeface="Arial" panose="020B0604020202020204" pitchFamily="34" charset="0"/>
              <a:buChar char="•"/>
            </a:pPr>
            <a:r>
              <a:rPr lang="en-US" sz="2400" i="0" dirty="0">
                <a:solidFill>
                  <a:schemeClr val="tx1"/>
                </a:solidFill>
                <a:effectLst/>
                <a:latin typeface="Calibri" panose="020F0502020204030204" pitchFamily="34" charset="0"/>
                <a:cs typeface="Calibri" panose="020F0502020204030204" pitchFamily="34" charset="0"/>
              </a:rPr>
              <a:t>React allows developers to create large web applications that can change data, without reloading the page. The main purpose of React is to be fast, scalable, and simple. It works only on user interfaces in the application. </a:t>
            </a:r>
            <a:endParaRPr lang="en-US" sz="2400" dirty="0">
              <a:solidFill>
                <a:schemeClr val="tx1"/>
              </a:solidFill>
              <a:latin typeface="Calibri" panose="020F0502020204030204" pitchFamily="34" charset="0"/>
              <a:cs typeface="Calibri" panose="020F0502020204030204" pitchFamily="34" charset="0"/>
            </a:endParaRPr>
          </a:p>
          <a:p>
            <a:pPr marL="342900" indent="-342900" algn="l">
              <a:lnSpc>
                <a:spcPct val="150000"/>
              </a:lnSpc>
              <a:buFont typeface="Arial" panose="020B0604020202020204" pitchFamily="34" charset="0"/>
              <a:buChar char="•"/>
            </a:pPr>
            <a:r>
              <a:rPr lang="en-US" sz="2400" b="0" i="0" dirty="0">
                <a:solidFill>
                  <a:schemeClr val="tx1"/>
                </a:solidFill>
                <a:effectLst/>
                <a:latin typeface="Calibri" panose="020F0502020204030204" pitchFamily="34" charset="0"/>
                <a:cs typeface="Calibri" panose="020F0502020204030204" pitchFamily="34" charset="0"/>
              </a:rPr>
              <a:t>Spring Boot provides a flexible way to configure Java Beans, XML configurations, and Database Transactions. It provides a powerful batch processing and manages REST endpoints. In Spring Boot, everything is auto configured; no manual configurations are needed.</a:t>
            </a:r>
          </a:p>
          <a:p>
            <a:pPr algn="l">
              <a:lnSpc>
                <a:spcPct val="150000"/>
              </a:lnSpc>
            </a:pPr>
            <a:endParaRPr lang="en-IN" sz="2400" dirty="0">
              <a:latin typeface="Calibri" panose="020F0502020204030204" pitchFamily="34" charset="0"/>
              <a:cs typeface="Calibri" panose="020F0502020204030204" pitchFamily="34" charset="0"/>
            </a:endParaRPr>
          </a:p>
          <a:p>
            <a:pPr algn="l">
              <a:lnSpc>
                <a:spcPct val="150000"/>
              </a:lnSpc>
            </a:pPr>
            <a:endParaRPr lang="en-IN" dirty="0"/>
          </a:p>
        </p:txBody>
      </p:sp>
      <p:pic>
        <p:nvPicPr>
          <p:cNvPr id="5136" name="Picture 16" descr="Spring Boot React.js Full Stack Tutorial By Example – Colin Willia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100" y="5457825"/>
            <a:ext cx="3276600" cy="1400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65200"/>
          </a:xfrm>
        </p:spPr>
        <p:txBody>
          <a:bodyPr/>
          <a:lstStyle/>
          <a:p>
            <a:r>
              <a:rPr lang="en-US" u="sng" dirty="0"/>
              <a:t>User Roles And Responsibilities :-</a:t>
            </a:r>
            <a:endParaRPr lang="en-IN" dirty="0"/>
          </a:p>
        </p:txBody>
      </p:sp>
      <p:sp>
        <p:nvSpPr>
          <p:cNvPr id="3" name="Content Placeholder 2"/>
          <p:cNvSpPr>
            <a:spLocks noGrp="1"/>
          </p:cNvSpPr>
          <p:nvPr>
            <p:ph idx="1"/>
          </p:nvPr>
        </p:nvSpPr>
        <p:spPr>
          <a:xfrm>
            <a:off x="677334" y="1741490"/>
            <a:ext cx="8860366" cy="2259011"/>
          </a:xfrm>
        </p:spPr>
        <p:txBody>
          <a:bodyPr>
            <a:normAutofit lnSpcReduction="10000"/>
          </a:bodyPr>
          <a:lstStyle/>
          <a:p>
            <a:r>
              <a:rPr lang="en-US" sz="2400" kern="50" dirty="0" smtClean="0">
                <a:latin typeface="Segoe UI" panose="020B0502040204020203" pitchFamily="34" charset="0"/>
                <a:ea typeface="SimSun" panose="02010600030101010101" pitchFamily="2" charset="-122"/>
                <a:cs typeface="Mangal" panose="02040503050203030202" pitchFamily="18" charset="0"/>
              </a:rPr>
              <a:t>Food Ordering System consists </a:t>
            </a:r>
            <a:r>
              <a:rPr lang="en-US" sz="2400" kern="50" dirty="0">
                <a:latin typeface="Segoe UI" panose="020B0502040204020203" pitchFamily="34" charset="0"/>
                <a:ea typeface="SimSun" panose="02010600030101010101" pitchFamily="2" charset="-122"/>
                <a:cs typeface="Mangal" panose="02040503050203030202" pitchFamily="18" charset="0"/>
              </a:rPr>
              <a:t>of three roles described as below :-</a:t>
            </a:r>
            <a:endParaRPr lang="en-IN" sz="2400" kern="50" dirty="0">
              <a:latin typeface="Times New Roman" panose="02020603050405020304" pitchFamily="18" charset="0"/>
              <a:ea typeface="SimSun" panose="02010600030101010101" pitchFamily="2" charset="-122"/>
              <a:cs typeface="Mangal" panose="02040503050203030202" pitchFamily="18" charset="0"/>
            </a:endParaRPr>
          </a:p>
          <a:p>
            <a:pPr lvl="0">
              <a:buFont typeface="+mj-lt"/>
              <a:buAutoNum type="arabicPeriod"/>
            </a:pPr>
            <a:r>
              <a:rPr lang="en-US" sz="2400" kern="50" dirty="0">
                <a:solidFill>
                  <a:schemeClr val="tx1"/>
                </a:solidFill>
                <a:latin typeface="Segoe UI" panose="020B0502040204020203" pitchFamily="34" charset="0"/>
                <a:ea typeface="SimSun" panose="02010600030101010101" pitchFamily="2" charset="-122"/>
                <a:cs typeface="Mangal" panose="02040503050203030202" pitchFamily="18" charset="0"/>
              </a:rPr>
              <a:t>Admin	</a:t>
            </a:r>
            <a:endParaRPr lang="en-IN" sz="2400" kern="50" dirty="0">
              <a:solidFill>
                <a:schemeClr val="tx1"/>
              </a:solidFill>
              <a:latin typeface="Times New Roman" panose="02020603050405020304" pitchFamily="18" charset="0"/>
              <a:ea typeface="SimSun" panose="02010600030101010101" pitchFamily="2" charset="-122"/>
              <a:cs typeface="Mangal" panose="02040503050203030202" pitchFamily="18" charset="0"/>
            </a:endParaRPr>
          </a:p>
          <a:p>
            <a:pPr lvl="0">
              <a:buFont typeface="+mj-lt"/>
              <a:buAutoNum type="arabicPeriod"/>
            </a:pPr>
            <a:r>
              <a:rPr lang="en-IN" sz="2400" kern="50" dirty="0" smtClean="0">
                <a:solidFill>
                  <a:schemeClr val="tx1"/>
                </a:solidFill>
                <a:latin typeface="Times New Roman" panose="02020603050405020304" pitchFamily="18" charset="0"/>
                <a:ea typeface="SimSun" panose="02010600030101010101" pitchFamily="2" charset="-122"/>
                <a:cs typeface="Mangal" panose="02040503050203030202" pitchFamily="18" charset="0"/>
              </a:rPr>
              <a:t>User/Customer</a:t>
            </a:r>
          </a:p>
          <a:p>
            <a:pPr lvl="0">
              <a:buFont typeface="+mj-lt"/>
              <a:buAutoNum type="arabicPeriod"/>
            </a:pPr>
            <a:r>
              <a:rPr lang="en-IN" sz="2400" kern="50" dirty="0" smtClean="0">
                <a:solidFill>
                  <a:schemeClr val="tx1"/>
                </a:solidFill>
                <a:latin typeface="Times New Roman" panose="02020603050405020304" pitchFamily="18" charset="0"/>
                <a:ea typeface="SimSun" panose="02010600030101010101" pitchFamily="2" charset="-122"/>
                <a:cs typeface="Mangal" panose="02040503050203030202" pitchFamily="18" charset="0"/>
              </a:rPr>
              <a:t>Restaurant</a:t>
            </a:r>
            <a:endParaRPr lang="en-IN" sz="2400" kern="50" dirty="0">
              <a:solidFill>
                <a:schemeClr val="tx1"/>
              </a:solidFill>
              <a:latin typeface="Times New Roman" panose="02020603050405020304" pitchFamily="18" charset="0"/>
              <a:ea typeface="SimSun" panose="02010600030101010101" pitchFamily="2" charset="-122"/>
              <a:cs typeface="Mangal" panose="02040503050203030202" pitchFamily="18" charset="0"/>
            </a:endParaRPr>
          </a:p>
          <a:p>
            <a:endParaRPr lang="en-IN" dirty="0"/>
          </a:p>
        </p:txBody>
      </p:sp>
      <p:pic>
        <p:nvPicPr>
          <p:cNvPr id="6146" name="Picture 2" descr="Vector illustration concept of human resources, career, employment, CV, job search, professional skill. Creative flat design for web banner, marketing material, business presentation, online advertising. job search background stock illust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000501"/>
            <a:ext cx="5829300" cy="28574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883" y="4167190"/>
            <a:ext cx="5364617" cy="290797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342692"/>
            <a:ext cx="7601830" cy="1005840"/>
            <a:chOff x="0" y="545888"/>
            <a:chExt cx="7601830" cy="1005840"/>
          </a:xfrm>
          <a:solidFill>
            <a:schemeClr val="accent3">
              <a:lumMod val="60000"/>
              <a:lumOff val="40000"/>
            </a:schemeClr>
          </a:solidFill>
        </p:grpSpPr>
        <p:sp>
          <p:nvSpPr>
            <p:cNvPr id="11" name="Arrow: Chevron 17"/>
            <p:cNvSpPr/>
            <p:nvPr/>
          </p:nvSpPr>
          <p:spPr>
            <a:xfrm>
              <a:off x="6663477" y="545888"/>
              <a:ext cx="731520" cy="1005840"/>
            </a:xfrm>
            <a:prstGeom prst="chevron">
              <a:avLst>
                <a:gd name="adj" fmla="val 56731"/>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Pentagon 1"/>
            <p:cNvSpPr/>
            <p:nvPr/>
          </p:nvSpPr>
          <p:spPr>
            <a:xfrm>
              <a:off x="0" y="545888"/>
              <a:ext cx="6427177" cy="1005840"/>
            </a:xfrm>
            <a:prstGeom prst="homePlate">
              <a:avLst>
                <a:gd name="adj" fmla="val 4090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b="1" kern="0" dirty="0">
                  <a:solidFill>
                    <a:prstClr val="white"/>
                  </a:solidFill>
                  <a:latin typeface="Cambria" panose="02040503050406030204" pitchFamily="18" charset="0"/>
                  <a:ea typeface="Cambria" panose="02040503050406030204" pitchFamily="18" charset="0"/>
                </a:rPr>
                <a:t>User Classes </a:t>
              </a:r>
            </a:p>
          </p:txBody>
        </p:sp>
        <p:sp>
          <p:nvSpPr>
            <p:cNvPr id="13" name="Arrow: Chevron 18"/>
            <p:cNvSpPr/>
            <p:nvPr/>
          </p:nvSpPr>
          <p:spPr>
            <a:xfrm>
              <a:off x="7053190" y="545888"/>
              <a:ext cx="548640" cy="1005840"/>
            </a:xfrm>
            <a:prstGeom prst="chevron">
              <a:avLst>
                <a:gd name="adj" fmla="val 7470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hevron 19"/>
            <p:cNvSpPr/>
            <p:nvPr/>
          </p:nvSpPr>
          <p:spPr>
            <a:xfrm>
              <a:off x="6083373" y="545888"/>
              <a:ext cx="914400" cy="1005840"/>
            </a:xfrm>
            <a:prstGeom prst="chevron">
              <a:avLst>
                <a:gd name="adj" fmla="val 45057"/>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5" name="Straight Connector 14"/>
          <p:cNvCxnSpPr/>
          <p:nvPr/>
        </p:nvCxnSpPr>
        <p:spPr>
          <a:xfrm rot="5400000">
            <a:off x="1270317" y="3468591"/>
            <a:ext cx="1632869" cy="22416"/>
          </a:xfrm>
          <a:prstGeom prst="line">
            <a:avLst/>
          </a:prstGeom>
          <a:ln w="25400">
            <a:solidFill>
              <a:schemeClr val="accent6"/>
            </a:solidFill>
            <a:tailEnd type="ova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85371" y="3251201"/>
            <a:ext cx="2525486" cy="566057"/>
          </a:xfrm>
          <a:prstGeom prst="rect">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b="1" dirty="0" smtClean="0">
                <a:solidFill>
                  <a:schemeClr val="tx1"/>
                </a:solidFill>
                <a:latin typeface="Cambria" panose="02040503050406030204" pitchFamily="18" charset="0"/>
                <a:ea typeface="Cambria" panose="02040503050406030204" pitchFamily="18" charset="0"/>
              </a:rPr>
              <a:t>Customer </a:t>
            </a:r>
            <a:endParaRPr lang="ko-KR" altLang="en-US" sz="2700" b="1" dirty="0">
              <a:solidFill>
                <a:schemeClr val="tx1"/>
              </a:solidFill>
              <a:latin typeface="Cambria" panose="02040503050406030204" pitchFamily="18" charset="0"/>
            </a:endParaRPr>
          </a:p>
        </p:txBody>
      </p:sp>
      <p:cxnSp>
        <p:nvCxnSpPr>
          <p:cNvPr id="19" name="Straight Connector 18"/>
          <p:cNvCxnSpPr/>
          <p:nvPr/>
        </p:nvCxnSpPr>
        <p:spPr>
          <a:xfrm rot="16200000" flipH="1">
            <a:off x="9427028" y="3432634"/>
            <a:ext cx="1596572" cy="14513"/>
          </a:xfrm>
          <a:prstGeom prst="line">
            <a:avLst/>
          </a:prstGeom>
          <a:ln w="2540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897255" y="3193144"/>
            <a:ext cx="2569029" cy="580571"/>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b="1" dirty="0">
                <a:solidFill>
                  <a:schemeClr val="tx1"/>
                </a:solidFill>
                <a:latin typeface="Cambria" panose="02040503050406030204" pitchFamily="18" charset="0"/>
              </a:rPr>
              <a:t>Admin</a:t>
            </a:r>
            <a:endParaRPr lang="ko-KR" altLang="en-US" sz="2700" b="1" dirty="0">
              <a:solidFill>
                <a:schemeClr val="tx1"/>
              </a:solidFill>
              <a:latin typeface="Cambria" panose="02040503050406030204" pitchFamily="18" charset="0"/>
            </a:endParaRPr>
          </a:p>
        </p:txBody>
      </p:sp>
      <p:cxnSp>
        <p:nvCxnSpPr>
          <p:cNvPr id="23" name="Straight Connector 22"/>
          <p:cNvCxnSpPr/>
          <p:nvPr/>
        </p:nvCxnSpPr>
        <p:spPr>
          <a:xfrm rot="5400000">
            <a:off x="5177297" y="3436927"/>
            <a:ext cx="1603842" cy="27693"/>
          </a:xfrm>
          <a:prstGeom prst="line">
            <a:avLst/>
          </a:prstGeom>
          <a:ln w="2540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586514" y="3264550"/>
            <a:ext cx="2830286" cy="552710"/>
          </a:xfrm>
          <a:prstGeom prst="rect">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b="1" dirty="0" smtClean="0">
                <a:solidFill>
                  <a:schemeClr val="tx1"/>
                </a:solidFill>
                <a:latin typeface="Cambria" panose="02040503050406030204" pitchFamily="18" charset="0"/>
                <a:ea typeface="Cambria" panose="02040503050406030204" pitchFamily="18" charset="0"/>
              </a:rPr>
              <a:t>Restaurant</a:t>
            </a:r>
            <a:endParaRPr lang="ko-KR" altLang="en-US" sz="2700" b="1" dirty="0">
              <a:solidFill>
                <a:schemeClr val="tx1"/>
              </a:solidFill>
              <a:latin typeface="Cambria" panose="02040503050406030204" pitchFamily="18" charset="0"/>
            </a:endParaRPr>
          </a:p>
        </p:txBody>
      </p:sp>
      <p:sp>
        <p:nvSpPr>
          <p:cNvPr id="29" name="TextBox 28"/>
          <p:cNvSpPr txBox="1"/>
          <p:nvPr/>
        </p:nvSpPr>
        <p:spPr>
          <a:xfrm>
            <a:off x="348344" y="4505602"/>
            <a:ext cx="3672114" cy="1631216"/>
          </a:xfrm>
          <a:prstGeom prst="rect">
            <a:avLst/>
          </a:prstGeom>
          <a:noFill/>
        </p:spPr>
        <p:txBody>
          <a:bodyPr wrap="square" numCol="1" rtlCol="0">
            <a:spAutoFit/>
          </a:bodyPr>
          <a:lstStyle/>
          <a:p>
            <a:r>
              <a:rPr lang="en-US" sz="2000" dirty="0">
                <a:latin typeface="Cambria" panose="02040503050406030204" pitchFamily="18" charset="0"/>
                <a:ea typeface="Cambria" panose="02040503050406030204" pitchFamily="18" charset="0"/>
              </a:rPr>
              <a:t>In this module, customers can register and manage their profiles, explore restaurant menus, place food orders, and track their order status. </a:t>
            </a:r>
          </a:p>
        </p:txBody>
      </p:sp>
      <p:sp>
        <p:nvSpPr>
          <p:cNvPr id="44" name="TextBox 43"/>
          <p:cNvSpPr txBox="1"/>
          <p:nvPr/>
        </p:nvSpPr>
        <p:spPr>
          <a:xfrm>
            <a:off x="4209144" y="4483833"/>
            <a:ext cx="4093028" cy="1631216"/>
          </a:xfrm>
          <a:prstGeom prst="rect">
            <a:avLst/>
          </a:prstGeom>
          <a:noFill/>
        </p:spPr>
        <p:txBody>
          <a:bodyPr wrap="square" rtlCol="0">
            <a:spAutoFit/>
          </a:bodyPr>
          <a:lstStyle/>
          <a:p>
            <a:pPr algn="ctr"/>
            <a:r>
              <a:rPr lang="en-US" sz="2000" dirty="0">
                <a:latin typeface="Cambria" panose="02040503050406030204" pitchFamily="18" charset="0"/>
                <a:ea typeface="Cambria" panose="02040503050406030204" pitchFamily="18" charset="0"/>
              </a:rPr>
              <a:t>In this module, restaurant owners can register and manage their profiles. </a:t>
            </a:r>
            <a:r>
              <a:rPr lang="en-US" sz="2000" dirty="0" smtClean="0">
                <a:latin typeface="Cambria" panose="02040503050406030204" pitchFamily="18" charset="0"/>
                <a:ea typeface="Cambria" panose="02040503050406030204" pitchFamily="18" charset="0"/>
              </a:rPr>
              <a:t>they </a:t>
            </a:r>
            <a:r>
              <a:rPr lang="en-US" sz="2000" dirty="0">
                <a:latin typeface="Cambria" panose="02040503050406030204" pitchFamily="18" charset="0"/>
                <a:ea typeface="Cambria" panose="02040503050406030204" pitchFamily="18" charset="0"/>
              </a:rPr>
              <a:t>can update their menu items, process customer orders, and track order statuses</a:t>
            </a:r>
            <a:r>
              <a:rPr lang="en-US" sz="2000" dirty="0" smtClean="0"/>
              <a:t>..</a:t>
            </a:r>
            <a:endParaRPr lang="ko-KR" altLang="en-US" sz="2000" b="1" dirty="0">
              <a:solidFill>
                <a:schemeClr val="tx1">
                  <a:lumMod val="75000"/>
                  <a:lumOff val="25000"/>
                </a:schemeClr>
              </a:solidFill>
              <a:latin typeface="Cambria" panose="02040503050406030204" pitchFamily="18" charset="0"/>
              <a:cs typeface="Arial" panose="020B0604020202020204" pitchFamily="34" charset="0"/>
            </a:endParaRPr>
          </a:p>
        </p:txBody>
      </p:sp>
      <p:sp>
        <p:nvSpPr>
          <p:cNvPr id="45" name="TextBox 44"/>
          <p:cNvSpPr txBox="1"/>
          <p:nvPr/>
        </p:nvSpPr>
        <p:spPr>
          <a:xfrm>
            <a:off x="8476343" y="4411262"/>
            <a:ext cx="3367314" cy="1323439"/>
          </a:xfrm>
          <a:prstGeom prst="rect">
            <a:avLst/>
          </a:prstGeom>
          <a:noFill/>
        </p:spPr>
        <p:txBody>
          <a:bodyPr wrap="square" rtlCol="0">
            <a:spAutoFit/>
          </a:bodyPr>
          <a:lstStyle/>
          <a:p>
            <a:pPr algn="ctr"/>
            <a:r>
              <a:rPr lang="en-US" sz="2000" dirty="0">
                <a:latin typeface="Cambria" panose="02040503050406030204" pitchFamily="18" charset="0"/>
                <a:ea typeface="Cambria" panose="02040503050406030204" pitchFamily="18" charset="0"/>
              </a:rPr>
              <a:t>In this module Admin can manage </a:t>
            </a:r>
            <a:r>
              <a:rPr lang="en-US" sz="2000" dirty="0" smtClean="0">
                <a:latin typeface="Cambria" panose="02040503050406030204" pitchFamily="18" charset="0"/>
                <a:ea typeface="Cambria" panose="02040503050406030204" pitchFamily="18" charset="0"/>
              </a:rPr>
              <a:t>restaurants and customers. </a:t>
            </a:r>
            <a:r>
              <a:rPr lang="en-US" sz="2000" dirty="0">
                <a:latin typeface="Cambria" panose="02040503050406030204" pitchFamily="18" charset="0"/>
                <a:ea typeface="Cambria" panose="02040503050406030204" pitchFamily="18" charset="0"/>
              </a:rPr>
              <a:t>Will  </a:t>
            </a:r>
            <a:r>
              <a:rPr lang="en-US" sz="2000" dirty="0" smtClean="0">
                <a:latin typeface="Cambria" panose="02040503050406030204" pitchFamily="18" charset="0"/>
                <a:ea typeface="Cambria" panose="02040503050406030204" pitchFamily="18" charset="0"/>
              </a:rPr>
              <a:t>manage the restaurants.</a:t>
            </a:r>
            <a:endParaRPr lang="ko-KR" altLang="en-US" sz="2000" b="1" dirty="0">
              <a:solidFill>
                <a:schemeClr val="tx1">
                  <a:lumMod val="75000"/>
                  <a:lumOff val="25000"/>
                </a:schemeClr>
              </a:solidFill>
              <a:latin typeface="Cambria" panose="02040503050406030204" pitchFamily="18" charset="0"/>
              <a:cs typeface="Arial" panose="020B0604020202020204" pitchFamily="34" charset="0"/>
            </a:endParaRPr>
          </a:p>
        </p:txBody>
      </p:sp>
      <p:pic>
        <p:nvPicPr>
          <p:cNvPr id="47" name="Picture 46" descr="user png.PNG"/>
          <p:cNvPicPr>
            <a:picLocks noChangeAspect="1"/>
          </p:cNvPicPr>
          <p:nvPr/>
        </p:nvPicPr>
        <p:blipFill>
          <a:blip r:embed="rId2" cstate="print"/>
          <a:stretch>
            <a:fillRect/>
          </a:stretch>
        </p:blipFill>
        <p:spPr>
          <a:xfrm>
            <a:off x="1470585" y="1546785"/>
            <a:ext cx="1267971" cy="1267971"/>
          </a:xfrm>
          <a:prstGeom prst="rect">
            <a:avLst/>
          </a:prstGeom>
        </p:spPr>
      </p:pic>
      <p:pic>
        <p:nvPicPr>
          <p:cNvPr id="48" name="Picture 47" descr="admin.png"/>
          <p:cNvPicPr>
            <a:picLocks noChangeAspect="1"/>
          </p:cNvPicPr>
          <p:nvPr/>
        </p:nvPicPr>
        <p:blipFill>
          <a:blip r:embed="rId3"/>
          <a:stretch>
            <a:fillRect/>
          </a:stretch>
        </p:blipFill>
        <p:spPr>
          <a:xfrm>
            <a:off x="9634096" y="1615857"/>
            <a:ext cx="1164533" cy="115288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8410" y="1626741"/>
            <a:ext cx="1309926" cy="1300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blinds(horizontal)">
                                      <p:cBhvr>
                                        <p:cTn id="13" dur="500"/>
                                        <p:tgtEl>
                                          <p:spTgt spid="29"/>
                                        </p:tgtEl>
                                      </p:cBhvr>
                                    </p:animEffect>
                                  </p:childTnLst>
                                </p:cTn>
                              </p:par>
                              <p:par>
                                <p:cTn id="14" presetID="3" presetClass="entr" presetSubtype="10" fill="hold"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blinds(horizontal)">
                                      <p:cBhvr>
                                        <p:cTn id="16" dur="500"/>
                                        <p:tgtEl>
                                          <p:spTgt spid="4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linds(horizontal)">
                                      <p:cBhvr>
                                        <p:cTn id="21" dur="500"/>
                                        <p:tgtEl>
                                          <p:spTgt spid="2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blinds(horizontal)">
                                      <p:cBhvr>
                                        <p:cTn id="24" dur="500"/>
                                        <p:tgtEl>
                                          <p:spTgt spid="2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blinds(horizontal)">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linds(horizontal)">
                                      <p:cBhvr>
                                        <p:cTn id="32" dur="500"/>
                                        <p:tgtEl>
                                          <p:spTgt spid="1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blinds(horizontal)">
                                      <p:cBhvr>
                                        <p:cTn id="35" dur="500"/>
                                        <p:tgtEl>
                                          <p:spTgt spid="21"/>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blinds(horizontal)">
                                      <p:cBhvr>
                                        <p:cTn id="38" dur="500"/>
                                        <p:tgtEl>
                                          <p:spTgt spid="45"/>
                                        </p:tgtEl>
                                      </p:cBhvr>
                                    </p:animEffect>
                                  </p:childTnLst>
                                </p:cTn>
                              </p:par>
                              <p:par>
                                <p:cTn id="39" presetID="3" presetClass="entr" presetSubtype="1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blinds(horizontal)">
                                      <p:cBhvr>
                                        <p:cTn id="4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5" grpId="0" animBg="1"/>
      <p:bldP spid="29" grpId="0"/>
      <p:bldP spid="44" grpId="0"/>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303362"/>
            <a:ext cx="6843252" cy="856697"/>
            <a:chOff x="0" y="545888"/>
            <a:chExt cx="7601830" cy="1005840"/>
          </a:xfrm>
          <a:solidFill>
            <a:schemeClr val="accent3">
              <a:lumMod val="60000"/>
              <a:lumOff val="40000"/>
            </a:schemeClr>
          </a:solidFill>
        </p:grpSpPr>
        <p:sp>
          <p:nvSpPr>
            <p:cNvPr id="11" name="Arrow: Chevron 17"/>
            <p:cNvSpPr/>
            <p:nvPr/>
          </p:nvSpPr>
          <p:spPr>
            <a:xfrm>
              <a:off x="6663477" y="545888"/>
              <a:ext cx="731520" cy="1005840"/>
            </a:xfrm>
            <a:prstGeom prst="chevron">
              <a:avLst>
                <a:gd name="adj" fmla="val 5673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b="1" kern="0">
                <a:solidFill>
                  <a:prstClr val="white"/>
                </a:solidFill>
                <a:latin typeface="Cambria" panose="02040503050406030204" pitchFamily="18" charset="0"/>
                <a:ea typeface="Cambria" panose="02040503050406030204" pitchFamily="18" charset="0"/>
              </a:endParaRPr>
            </a:p>
          </p:txBody>
        </p:sp>
        <p:sp>
          <p:nvSpPr>
            <p:cNvPr id="12" name="Arrow: Pentagon 1"/>
            <p:cNvSpPr/>
            <p:nvPr/>
          </p:nvSpPr>
          <p:spPr>
            <a:xfrm>
              <a:off x="0" y="545888"/>
              <a:ext cx="6427177" cy="1005840"/>
            </a:xfrm>
            <a:prstGeom prst="homePlate">
              <a:avLst>
                <a:gd name="adj" fmla="val 4090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b="1" kern="0" dirty="0" smtClean="0">
                  <a:solidFill>
                    <a:prstClr val="white"/>
                  </a:solidFill>
                  <a:latin typeface="Cambria" panose="02040503050406030204" pitchFamily="18" charset="0"/>
                  <a:ea typeface="Cambria" panose="02040503050406030204" pitchFamily="18" charset="0"/>
                </a:rPr>
                <a:t>User  </a:t>
              </a:r>
              <a:r>
                <a:rPr lang="en-US" sz="3200" b="1" kern="0" dirty="0">
                  <a:solidFill>
                    <a:prstClr val="white"/>
                  </a:solidFill>
                  <a:latin typeface="Cambria" panose="02040503050406030204" pitchFamily="18" charset="0"/>
                  <a:ea typeface="Cambria" panose="02040503050406030204" pitchFamily="18" charset="0"/>
                </a:rPr>
                <a:t>Module</a:t>
              </a:r>
            </a:p>
          </p:txBody>
        </p:sp>
        <p:sp>
          <p:nvSpPr>
            <p:cNvPr id="13" name="Arrow: Chevron 18"/>
            <p:cNvSpPr/>
            <p:nvPr/>
          </p:nvSpPr>
          <p:spPr>
            <a:xfrm>
              <a:off x="7053190" y="545888"/>
              <a:ext cx="548640" cy="1005840"/>
            </a:xfrm>
            <a:prstGeom prst="chevron">
              <a:avLst>
                <a:gd name="adj" fmla="val 7470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b="1" kern="0">
                <a:solidFill>
                  <a:prstClr val="white"/>
                </a:solidFill>
                <a:latin typeface="Cambria" panose="02040503050406030204" pitchFamily="18" charset="0"/>
                <a:ea typeface="Cambria" panose="02040503050406030204" pitchFamily="18" charset="0"/>
              </a:endParaRPr>
            </a:p>
          </p:txBody>
        </p:sp>
        <p:sp>
          <p:nvSpPr>
            <p:cNvPr id="14" name="Arrow: Chevron 19"/>
            <p:cNvSpPr/>
            <p:nvPr/>
          </p:nvSpPr>
          <p:spPr>
            <a:xfrm>
              <a:off x="6083373" y="545888"/>
              <a:ext cx="914400" cy="1005840"/>
            </a:xfrm>
            <a:prstGeom prst="chevron">
              <a:avLst>
                <a:gd name="adj" fmla="val 4505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b="1" kern="0">
                <a:solidFill>
                  <a:prstClr val="white"/>
                </a:solidFill>
                <a:latin typeface="Cambria" panose="02040503050406030204" pitchFamily="18" charset="0"/>
                <a:ea typeface="Cambria" panose="02040503050406030204" pitchFamily="18" charset="0"/>
              </a:endParaRPr>
            </a:p>
          </p:txBody>
        </p:sp>
      </p:grpSp>
      <p:sp>
        <p:nvSpPr>
          <p:cNvPr id="20" name="TextBox 19"/>
          <p:cNvSpPr txBox="1"/>
          <p:nvPr/>
        </p:nvSpPr>
        <p:spPr>
          <a:xfrm>
            <a:off x="470018" y="1563469"/>
            <a:ext cx="9091993" cy="3375283"/>
          </a:xfrm>
          <a:prstGeom prst="rect">
            <a:avLst/>
          </a:prstGeom>
          <a:noFill/>
        </p:spPr>
        <p:txBody>
          <a:bodyPr wrap="square">
            <a:spAutoFit/>
          </a:bodyPr>
          <a:lstStyle/>
          <a:p>
            <a:pPr marL="342900" indent="-342900">
              <a:lnSpc>
                <a:spcPct val="150000"/>
              </a:lnSpc>
              <a:spcBef>
                <a:spcPts val="1000"/>
              </a:spcBef>
              <a:buClr>
                <a:schemeClr val="accent1"/>
              </a:buClr>
              <a:buSzPct val="80000"/>
              <a:buFont typeface="Wingdings 3" panose="05040102010807070707" charset="2"/>
              <a:buChar char=""/>
            </a:pPr>
            <a:r>
              <a:rPr lang="en-IN" sz="2000" dirty="0">
                <a:solidFill>
                  <a:schemeClr val="tx1">
                    <a:lumMod val="75000"/>
                    <a:lumOff val="25000"/>
                  </a:schemeClr>
                </a:solidFill>
              </a:rPr>
              <a:t>After successful registration ,the </a:t>
            </a:r>
            <a:r>
              <a:rPr lang="en-IN" sz="2000" dirty="0" smtClean="0">
                <a:solidFill>
                  <a:schemeClr val="tx1">
                    <a:lumMod val="75000"/>
                    <a:lumOff val="25000"/>
                  </a:schemeClr>
                </a:solidFill>
              </a:rPr>
              <a:t>User </a:t>
            </a:r>
            <a:r>
              <a:rPr lang="en-IN" sz="2000" dirty="0">
                <a:solidFill>
                  <a:schemeClr val="tx1">
                    <a:lumMod val="75000"/>
                    <a:lumOff val="25000"/>
                  </a:schemeClr>
                </a:solidFill>
              </a:rPr>
              <a:t>can </a:t>
            </a:r>
          </a:p>
          <a:p>
            <a:pPr marL="342900" indent="-342900">
              <a:lnSpc>
                <a:spcPct val="150000"/>
              </a:lnSpc>
              <a:spcBef>
                <a:spcPts val="1000"/>
              </a:spcBef>
              <a:buClr>
                <a:schemeClr val="accent1"/>
              </a:buClr>
              <a:buSzPct val="80000"/>
              <a:buFont typeface="Wingdings 3" panose="05040102010807070707" charset="2"/>
              <a:buChar char=""/>
            </a:pPr>
            <a:r>
              <a:rPr lang="en-US" sz="2000" dirty="0"/>
              <a:t>Users can search for restaurant </a:t>
            </a:r>
            <a:r>
              <a:rPr lang="en-US" sz="2000" dirty="0" smtClean="0"/>
              <a:t>menus</a:t>
            </a:r>
            <a:r>
              <a:rPr lang="en-IN" sz="2000" dirty="0" smtClean="0">
                <a:solidFill>
                  <a:schemeClr val="tx1">
                    <a:lumMod val="75000"/>
                    <a:lumOff val="25000"/>
                  </a:schemeClr>
                </a:solidFill>
              </a:rPr>
              <a:t>,</a:t>
            </a:r>
          </a:p>
          <a:p>
            <a:pPr marL="342900" indent="-342900">
              <a:lnSpc>
                <a:spcPct val="150000"/>
              </a:lnSpc>
              <a:spcBef>
                <a:spcPts val="1000"/>
              </a:spcBef>
              <a:buClr>
                <a:schemeClr val="accent1"/>
              </a:buClr>
              <a:buSzPct val="80000"/>
              <a:buFont typeface="Wingdings 3" panose="05040102010807070707" charset="2"/>
              <a:buChar char=""/>
            </a:pPr>
            <a:r>
              <a:rPr lang="en-US" sz="2000" dirty="0"/>
              <a:t>Users can update their profile information, including their personal details, </a:t>
            </a:r>
            <a:r>
              <a:rPr lang="en-US" sz="2000" dirty="0" smtClean="0"/>
              <a:t>address</a:t>
            </a:r>
            <a:endParaRPr lang="en-IN" sz="2000" dirty="0" smtClean="0">
              <a:solidFill>
                <a:schemeClr val="tx1">
                  <a:lumMod val="75000"/>
                  <a:lumOff val="25000"/>
                </a:schemeClr>
              </a:solidFill>
            </a:endParaRPr>
          </a:p>
          <a:p>
            <a:pPr marL="342900" indent="-342900">
              <a:lnSpc>
                <a:spcPct val="150000"/>
              </a:lnSpc>
              <a:spcBef>
                <a:spcPts val="1000"/>
              </a:spcBef>
              <a:buClr>
                <a:schemeClr val="accent1"/>
              </a:buClr>
              <a:buSzPct val="80000"/>
              <a:buFont typeface="Wingdings 3" panose="05040102010807070707" charset="2"/>
              <a:buChar char=""/>
            </a:pPr>
            <a:r>
              <a:rPr lang="en-US" sz="2000" dirty="0" smtClean="0">
                <a:solidFill>
                  <a:schemeClr val="tx1">
                    <a:lumMod val="75000"/>
                    <a:lumOff val="25000"/>
                  </a:schemeClr>
                </a:solidFill>
              </a:rPr>
              <a:t>Users can order food from various restaurants</a:t>
            </a:r>
          </a:p>
          <a:p>
            <a:pPr marL="342900" indent="-342900">
              <a:lnSpc>
                <a:spcPct val="150000"/>
              </a:lnSpc>
              <a:spcBef>
                <a:spcPts val="1000"/>
              </a:spcBef>
              <a:buClr>
                <a:schemeClr val="accent1"/>
              </a:buClr>
              <a:buSzPct val="80000"/>
              <a:buFont typeface="Wingdings 3" panose="05040102010807070707" charset="2"/>
              <a:buChar char=""/>
            </a:pPr>
            <a:endParaRPr lang="en-US" sz="2000"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0" y="139792"/>
            <a:ext cx="8461829" cy="963294"/>
            <a:chOff x="0" y="545888"/>
            <a:chExt cx="7601830" cy="1005840"/>
          </a:xfrm>
          <a:solidFill>
            <a:srgbClr val="EE6CC1">
              <a:lumMod val="50000"/>
            </a:srgbClr>
          </a:solidFill>
        </p:grpSpPr>
        <p:sp>
          <p:nvSpPr>
            <p:cNvPr id="20" name="Arrow: Chevron 17"/>
            <p:cNvSpPr/>
            <p:nvPr/>
          </p:nvSpPr>
          <p:spPr>
            <a:xfrm>
              <a:off x="6663477" y="545888"/>
              <a:ext cx="731520" cy="1005840"/>
            </a:xfrm>
            <a:prstGeom prst="chevron">
              <a:avLst>
                <a:gd name="adj" fmla="val 5673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b="1" kern="0">
                <a:solidFill>
                  <a:prstClr val="white"/>
                </a:solidFill>
                <a:latin typeface="Cambria" panose="02040503050406030204" pitchFamily="18" charset="0"/>
                <a:ea typeface="Cambria" panose="02040503050406030204" pitchFamily="18" charset="0"/>
              </a:endParaRPr>
            </a:p>
          </p:txBody>
        </p:sp>
        <p:sp>
          <p:nvSpPr>
            <p:cNvPr id="21" name="Arrow: Pentagon 1"/>
            <p:cNvSpPr/>
            <p:nvPr/>
          </p:nvSpPr>
          <p:spPr>
            <a:xfrm>
              <a:off x="0" y="545888"/>
              <a:ext cx="6427177" cy="1005840"/>
            </a:xfrm>
            <a:prstGeom prst="homePlate">
              <a:avLst>
                <a:gd name="adj" fmla="val 4090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b="1" kern="0" dirty="0">
                  <a:solidFill>
                    <a:prstClr val="white"/>
                  </a:solidFill>
                  <a:latin typeface="Cambria" panose="02040503050406030204" pitchFamily="18" charset="0"/>
                  <a:ea typeface="Cambria" panose="02040503050406030204" pitchFamily="18" charset="0"/>
                </a:rPr>
                <a:t>Use Case diagram for  </a:t>
              </a:r>
              <a:r>
                <a:rPr lang="en-US" sz="3200" b="1" kern="0" dirty="0" smtClean="0">
                  <a:solidFill>
                    <a:prstClr val="white"/>
                  </a:solidFill>
                  <a:latin typeface="Cambria" panose="02040503050406030204" pitchFamily="18" charset="0"/>
                  <a:ea typeface="Cambria" panose="02040503050406030204" pitchFamily="18" charset="0"/>
                </a:rPr>
                <a:t>Customers/Users</a:t>
              </a:r>
              <a:endParaRPr lang="en-US" sz="3200" b="1" kern="0" dirty="0">
                <a:solidFill>
                  <a:prstClr val="white"/>
                </a:solidFill>
                <a:latin typeface="Cambria" panose="02040503050406030204" pitchFamily="18" charset="0"/>
                <a:ea typeface="Cambria" panose="02040503050406030204" pitchFamily="18" charset="0"/>
              </a:endParaRPr>
            </a:p>
          </p:txBody>
        </p:sp>
        <p:sp>
          <p:nvSpPr>
            <p:cNvPr id="22" name="Arrow: Chevron 18"/>
            <p:cNvSpPr/>
            <p:nvPr/>
          </p:nvSpPr>
          <p:spPr>
            <a:xfrm>
              <a:off x="7053190" y="545888"/>
              <a:ext cx="548640" cy="1005840"/>
            </a:xfrm>
            <a:prstGeom prst="chevron">
              <a:avLst>
                <a:gd name="adj" fmla="val 7470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b="1" kern="0">
                <a:solidFill>
                  <a:prstClr val="white"/>
                </a:solidFill>
                <a:latin typeface="Cambria" panose="02040503050406030204" pitchFamily="18" charset="0"/>
                <a:ea typeface="Cambria" panose="02040503050406030204" pitchFamily="18" charset="0"/>
              </a:endParaRPr>
            </a:p>
          </p:txBody>
        </p:sp>
        <p:sp>
          <p:nvSpPr>
            <p:cNvPr id="25" name="Arrow: Chevron 19"/>
            <p:cNvSpPr/>
            <p:nvPr/>
          </p:nvSpPr>
          <p:spPr>
            <a:xfrm>
              <a:off x="6083373" y="545888"/>
              <a:ext cx="914400" cy="1005840"/>
            </a:xfrm>
            <a:prstGeom prst="chevron">
              <a:avLst>
                <a:gd name="adj" fmla="val 4505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200" b="1" kern="0">
                <a:solidFill>
                  <a:prstClr val="white"/>
                </a:solidFill>
                <a:latin typeface="Cambria" panose="02040503050406030204" pitchFamily="18" charset="0"/>
                <a:ea typeface="Cambria" panose="02040503050406030204" pitchFamily="18" charset="0"/>
              </a:endParaRPr>
            </a:p>
          </p:txBody>
        </p:sp>
      </p:grpSp>
      <p:pic>
        <p:nvPicPr>
          <p:cNvPr id="2" name="Picture 1"/>
          <p:cNvPicPr>
            <a:picLocks noChangeAspect="1"/>
          </p:cNvPicPr>
          <p:nvPr/>
        </p:nvPicPr>
        <p:blipFill>
          <a:blip r:embed="rId2"/>
          <a:stretch>
            <a:fillRect/>
          </a:stretch>
        </p:blipFill>
        <p:spPr>
          <a:xfrm>
            <a:off x="633216" y="1337725"/>
            <a:ext cx="7523259" cy="505663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182</TotalTime>
  <Words>473</Words>
  <Application>Microsoft Office PowerPoint</Application>
  <PresentationFormat>Widescreen</PresentationFormat>
  <Paragraphs>76</Paragraphs>
  <Slides>26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SimSun</vt:lpstr>
      <vt:lpstr>Arial</vt:lpstr>
      <vt:lpstr>Calibri</vt:lpstr>
      <vt:lpstr>Cambria</vt:lpstr>
      <vt:lpstr>HY그래픽M</vt:lpstr>
      <vt:lpstr>Mangal</vt:lpstr>
      <vt:lpstr>Segoe UI</vt:lpstr>
      <vt:lpstr>Times New Roman</vt:lpstr>
      <vt:lpstr>Trebuchet MS</vt:lpstr>
      <vt:lpstr>Wingdings 3</vt:lpstr>
      <vt:lpstr>Facet</vt:lpstr>
      <vt:lpstr>VyanjanVibes Food Ordering system  </vt:lpstr>
      <vt:lpstr>Index</vt:lpstr>
      <vt:lpstr>Introduction</vt:lpstr>
      <vt:lpstr>Architecture :-</vt:lpstr>
      <vt:lpstr>Reason for selecting the specific technology :-</vt:lpstr>
      <vt:lpstr>User Roles And Responsibilities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extensions or scope :-</vt:lpstr>
      <vt:lpstr>HomePage</vt:lpstr>
      <vt:lpstr>Restaurant Registration</vt:lpstr>
      <vt:lpstr>Restaurant Dashboard</vt:lpstr>
      <vt:lpstr> Manage Restaurant</vt:lpstr>
      <vt:lpstr>User Registration</vt:lpstr>
      <vt:lpstr>User Dashboard</vt:lpstr>
      <vt:lpstr>Cart View </vt:lpstr>
      <vt:lpstr>Order  View</vt:lpstr>
      <vt:lpstr>Payment View</vt:lpstr>
      <vt:lpstr>Confirmation Page</vt:lpstr>
      <vt:lpstr>Conclusion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PROJECT REPORT</dc:title>
  <dc:creator>Admin</dc:creator>
  <cp:lastModifiedBy>OM</cp:lastModifiedBy>
  <cp:revision>45</cp:revision>
  <dcterms:created xsi:type="dcterms:W3CDTF">2023-08-28T10:50:00Z</dcterms:created>
  <dcterms:modified xsi:type="dcterms:W3CDTF">2024-08-19T19:38:07Z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839FF3D9532945A8A161CCDF707CBB7D_12</vt:lpwstr>
  </property>
  <property fmtid="{D5CDD505-2E9C-101B-9397-08002B2CF9AE}" pid="3" name="KSOProductBuildVer">
    <vt:lpwstr>1033-12.2.0.13472</vt:lpwstr>
  </property>
</Properties>
</file>