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6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9" r:id="rId6"/>
    <p:sldId id="281" r:id="rId7"/>
    <p:sldId id="283" r:id="rId8"/>
    <p:sldId id="285" r:id="rId9"/>
    <p:sldId id="28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A40F3-A891-420C-B9DD-6D36F869809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F55C-8438-4530-AF9E-DB1AC1C0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DF55C-8438-4530-AF9E-DB1AC1C054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74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54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D890-7CE8-4685-BFC9-0DB81B98B615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9BD195-5BE3-4AE8-BBF7-AAE3F1B7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  <p:sldLayoutId id="2147484170" r:id="rId14"/>
    <p:sldLayoutId id="2147484171" r:id="rId15"/>
    <p:sldLayoutId id="21474841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DB9F2D-96CC-0081-EF92-5D431CD6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" y="1113630"/>
            <a:ext cx="6336393" cy="541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Mrs.Pradnya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Vivek Rajmane</a:t>
            </a:r>
          </a:p>
          <a:p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4B061D6-EAB0-D02C-0965-5FF1989EE2A1}"/>
              </a:ext>
            </a:extLst>
          </p:cNvPr>
          <p:cNvSpPr/>
          <p:nvPr/>
        </p:nvSpPr>
        <p:spPr>
          <a:xfrm>
            <a:off x="0" y="615156"/>
            <a:ext cx="6676571" cy="6090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Project: 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240553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636E-97FE-240E-4E32-E9589DC5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357313"/>
            <a:ext cx="9293226" cy="5100637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>
                <a:solidFill>
                  <a:srgbClr val="374151"/>
                </a:solidFill>
              </a:rPr>
              <a:t>A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 profit of $55 million on a $446 million loan amount</a:t>
            </a:r>
          </a:p>
          <a:p>
            <a:r>
              <a:rPr lang="en-US" sz="1900" dirty="0">
                <a:solidFill>
                  <a:srgbClr val="374151"/>
                </a:solidFill>
              </a:rPr>
              <a:t>A 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profitability ratio of 12.34% suggests a reasonably favorable outcome</a:t>
            </a:r>
            <a:endParaRPr lang="en-US" sz="1900" dirty="0">
              <a:solidFill>
                <a:srgbClr val="374151"/>
              </a:solidFill>
            </a:endParaRPr>
          </a:p>
          <a:p>
            <a:r>
              <a:rPr lang="en-US" sz="1900" dirty="0">
                <a:solidFill>
                  <a:srgbClr val="374151"/>
                </a:solidFill>
              </a:rPr>
              <a:t>Charged off amount is $34M overall considering recovered payment and interest.</a:t>
            </a:r>
          </a:p>
          <a:p>
            <a:r>
              <a:rPr lang="en-US" sz="1900" b="0" i="0" dirty="0">
                <a:solidFill>
                  <a:srgbClr val="343541"/>
                </a:solidFill>
                <a:effectLst/>
              </a:rPr>
              <a:t>Purpose of loan is debt consolidation $237M over $446M total loan amount </a:t>
            </a:r>
            <a:r>
              <a:rPr lang="en-US" sz="1900" b="0" i="0" dirty="0">
                <a:solidFill>
                  <a:srgbClr val="374151"/>
                </a:solidFill>
                <a:effectLst/>
              </a:rPr>
              <a:t>implies that the borrower intends to streamline their debt and simplify the repayment process. </a:t>
            </a:r>
          </a:p>
          <a:p>
            <a:endParaRPr lang="en-US" sz="1900" b="0" i="0" dirty="0">
              <a:solidFill>
                <a:srgbClr val="374151"/>
              </a:solidFill>
              <a:effectLst/>
            </a:endParaRPr>
          </a:p>
          <a:p>
            <a:endParaRPr lang="en-US" sz="1900" b="0" i="0" dirty="0">
              <a:solidFill>
                <a:srgbClr val="374151"/>
              </a:solidFill>
              <a:effectLst/>
            </a:endParaRPr>
          </a:p>
          <a:p>
            <a:r>
              <a:rPr lang="en-US" sz="1900" b="0" i="0" dirty="0">
                <a:solidFill>
                  <a:srgbClr val="374151"/>
                </a:solidFill>
                <a:effectLst/>
              </a:rPr>
              <a:t>Analyze the reasons for the charge-off: Investigate why a portion of the loan became uncollectible and evaluate the bank's risk assessment and credit management processes. Identify any potential improvements or adjustments needed.</a:t>
            </a:r>
          </a:p>
          <a:p>
            <a:r>
              <a:rPr lang="en-US" sz="1900" b="0" i="0" dirty="0">
                <a:solidFill>
                  <a:srgbClr val="374151"/>
                </a:solidFill>
                <a:effectLst/>
              </a:rPr>
              <a:t>Diversification: Consider diversifying the loan portfolio to minimize concentration risk. Spreading loans across various sectors, industries, or geographies can help reduce the impact of potential charge-offs on overall profitability.</a:t>
            </a:r>
          </a:p>
          <a:p>
            <a:r>
              <a:rPr lang="en-US" sz="1900" b="0" i="0" dirty="0">
                <a:solidFill>
                  <a:srgbClr val="374151"/>
                </a:solidFill>
                <a:effectLst/>
              </a:rPr>
              <a:t>Loan Recovery: Explore options for recovering a portion of the charged-off amount. This could involve engaging in debt collection efforts or negotiating settlements with borrowers, potentially reducing the loss for the bank.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04640B2-EB79-9E9A-4214-27AC800EC7C8}"/>
              </a:ext>
            </a:extLst>
          </p:cNvPr>
          <p:cNvSpPr/>
          <p:nvPr/>
        </p:nvSpPr>
        <p:spPr>
          <a:xfrm>
            <a:off x="0" y="685800"/>
            <a:ext cx="4557712" cy="569551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Summary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7C7A818-B280-AD48-00B5-296546566130}"/>
              </a:ext>
            </a:extLst>
          </p:cNvPr>
          <p:cNvSpPr/>
          <p:nvPr/>
        </p:nvSpPr>
        <p:spPr>
          <a:xfrm>
            <a:off x="152400" y="2973749"/>
            <a:ext cx="4557712" cy="455251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467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61F8-4C6E-ABEB-34CB-15B3CB7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25" y="805085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5999E-5F92-D648-81FA-17AAB9266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24" t="11476" r="23303" b="12909"/>
          <a:stretch/>
        </p:blipFill>
        <p:spPr>
          <a:xfrm>
            <a:off x="1973943" y="449942"/>
            <a:ext cx="9614423" cy="6066971"/>
          </a:xfrm>
        </p:spPr>
      </p:pic>
    </p:spTree>
    <p:extLst>
      <p:ext uri="{BB962C8B-B14F-4D97-AF65-F5344CB8AC3E}">
        <p14:creationId xmlns:p14="http://schemas.microsoft.com/office/powerpoint/2010/main" val="40520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029A-4CC8-59A2-4B57-51C8071E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00" y="663521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3EA1-340A-389C-A164-8B553D81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E2DB7-AF50-C839-F95E-0D8F2572E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7" t="17346" r="20703" b="24154"/>
          <a:stretch/>
        </p:blipFill>
        <p:spPr>
          <a:xfrm>
            <a:off x="1885951" y="328613"/>
            <a:ext cx="9618662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767-97AF-8B00-1B9F-C95FD20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97" y="72571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b="1" dirty="0"/>
              <a:t>Tableau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90112C-7D7F-70FC-EA73-E3E6459C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ABCC-89EA-0807-FB49-B4869203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60114"/>
            <a:ext cx="9863137" cy="6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D89EC8-E943-B0DA-7499-6F8CBB11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68071"/>
              </p:ext>
            </p:extLst>
          </p:nvPr>
        </p:nvGraphicFramePr>
        <p:xfrm>
          <a:off x="514351" y="1491190"/>
          <a:ext cx="6543675" cy="4575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54">
                  <a:extLst>
                    <a:ext uri="{9D8B030D-6E8A-4147-A177-3AD203B41FA5}">
                      <a16:colId xmlns:a16="http://schemas.microsoft.com/office/drawing/2014/main" val="2961040251"/>
                    </a:ext>
                  </a:extLst>
                </a:gridCol>
                <a:gridCol w="5154421">
                  <a:extLst>
                    <a:ext uri="{9D8B030D-6E8A-4147-A177-3AD203B41FA5}">
                      <a16:colId xmlns:a16="http://schemas.microsoft.com/office/drawing/2014/main" val="3241640151"/>
                    </a:ext>
                  </a:extLst>
                </a:gridCol>
              </a:tblGrid>
              <a:tr h="1394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In 2007 to 2008, significant increase in the loan amount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</a:rPr>
                        <a:t>subsequent years, the increase remained relatively steady with only a 2-3 fold increase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98663"/>
                  </a:ext>
                </a:extLst>
              </a:tr>
              <a:tr h="1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specific factors or events in 2008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Economic conditions, market factors, or specific initiatives taken during that period.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4372"/>
                  </a:ext>
                </a:extLst>
              </a:tr>
              <a:tr h="17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Assess the bank's marketing and sales strategies during the years of steady increase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 and manage their loan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017"/>
                  </a:ext>
                </a:extLst>
              </a:tr>
            </a:tbl>
          </a:graphicData>
        </a:graphic>
      </p:graphicFrame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F01BAF5-52DC-12B9-4E52-0059ACC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1700214"/>
            <a:ext cx="987787" cy="642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C808D4-BBFF-EFF2-90BF-30E1ED51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05152"/>
            <a:ext cx="966788" cy="96678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768040-62F7-67A9-1EEC-98776F1A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4514849"/>
            <a:ext cx="987787" cy="987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0ABD67-8390-B198-CFF7-A2231B53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2" y="1435894"/>
            <a:ext cx="4876798" cy="4575708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DFE9B9E-036E-6ED5-7820-24554289E275}"/>
              </a:ext>
            </a:extLst>
          </p:cNvPr>
          <p:cNvSpPr/>
          <p:nvPr/>
        </p:nvSpPr>
        <p:spPr>
          <a:xfrm>
            <a:off x="0" y="729190"/>
            <a:ext cx="7815263" cy="484632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KPI 1 : Year wise Loan amount</a:t>
            </a:r>
          </a:p>
        </p:txBody>
      </p:sp>
    </p:spTree>
    <p:extLst>
      <p:ext uri="{BB962C8B-B14F-4D97-AF65-F5344CB8AC3E}">
        <p14:creationId xmlns:p14="http://schemas.microsoft.com/office/powerpoint/2010/main" val="71893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D89EC8-E943-B0DA-7499-6F8CBB11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85341"/>
              </p:ext>
            </p:extLst>
          </p:nvPr>
        </p:nvGraphicFramePr>
        <p:xfrm>
          <a:off x="514351" y="1519766"/>
          <a:ext cx="6543675" cy="4561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54">
                  <a:extLst>
                    <a:ext uri="{9D8B030D-6E8A-4147-A177-3AD203B41FA5}">
                      <a16:colId xmlns:a16="http://schemas.microsoft.com/office/drawing/2014/main" val="2961040251"/>
                    </a:ext>
                  </a:extLst>
                </a:gridCol>
                <a:gridCol w="5154421">
                  <a:extLst>
                    <a:ext uri="{9D8B030D-6E8A-4147-A177-3AD203B41FA5}">
                      <a16:colId xmlns:a16="http://schemas.microsoft.com/office/drawing/2014/main" val="3241640151"/>
                    </a:ext>
                  </a:extLst>
                </a:gridCol>
              </a:tblGrid>
              <a:tr h="1380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Grade B showed highest revolving balance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Overall in all grade the revolving balance amount is more than the loan amount except grade 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Grade G is availing loan credit more effectively than the other grades.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98663"/>
                  </a:ext>
                </a:extLst>
              </a:tr>
              <a:tr h="1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borrower has not utilized the full available credit limit on their revolving credit account.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4372"/>
                  </a:ext>
                </a:extLst>
              </a:tr>
              <a:tr h="17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Provide education and guidance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Offer incentives or rewards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Strengthen customer relationships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017"/>
                  </a:ext>
                </a:extLst>
              </a:tr>
            </a:tbl>
          </a:graphicData>
        </a:graphic>
      </p:graphicFrame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F01BAF5-52DC-12B9-4E52-0059ACC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1700214"/>
            <a:ext cx="987787" cy="642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C808D4-BBFF-EFF2-90BF-30E1ED51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05152"/>
            <a:ext cx="966788" cy="96678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768040-62F7-67A9-1EEC-98776F1A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4514849"/>
            <a:ext cx="987787" cy="987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3576D-CD6A-EBFC-2B2D-23E44225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6" y="1491190"/>
            <a:ext cx="4991097" cy="4561421"/>
          </a:xfrm>
          <a:prstGeom prst="rect">
            <a:avLst/>
          </a:prstGeom>
        </p:spPr>
      </p:pic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ADBBDC2-09EE-DFA4-4314-C1126E590C39}"/>
              </a:ext>
            </a:extLst>
          </p:cNvPr>
          <p:cNvSpPr/>
          <p:nvPr/>
        </p:nvSpPr>
        <p:spPr>
          <a:xfrm>
            <a:off x="0" y="613030"/>
            <a:ext cx="7815263" cy="742334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KPI 2 : Grade and sub-grade wise revolving balance</a:t>
            </a:r>
          </a:p>
        </p:txBody>
      </p:sp>
    </p:spTree>
    <p:extLst>
      <p:ext uri="{BB962C8B-B14F-4D97-AF65-F5344CB8AC3E}">
        <p14:creationId xmlns:p14="http://schemas.microsoft.com/office/powerpoint/2010/main" val="257980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D89EC8-E943-B0DA-7499-6F8CBB11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13857"/>
              </p:ext>
            </p:extLst>
          </p:nvPr>
        </p:nvGraphicFramePr>
        <p:xfrm>
          <a:off x="514351" y="1491190"/>
          <a:ext cx="6543675" cy="475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54">
                  <a:extLst>
                    <a:ext uri="{9D8B030D-6E8A-4147-A177-3AD203B41FA5}">
                      <a16:colId xmlns:a16="http://schemas.microsoft.com/office/drawing/2014/main" val="2961040251"/>
                    </a:ext>
                  </a:extLst>
                </a:gridCol>
                <a:gridCol w="5154421">
                  <a:extLst>
                    <a:ext uri="{9D8B030D-6E8A-4147-A177-3AD203B41FA5}">
                      <a16:colId xmlns:a16="http://schemas.microsoft.com/office/drawing/2014/main" val="3241640151"/>
                    </a:ext>
                  </a:extLst>
                </a:gridCol>
              </a:tblGrid>
              <a:tr h="1380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Verification status for loans was at 0% in 2007 and gradually increased to 66% by 2011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98663"/>
                  </a:ext>
                </a:extLst>
              </a:tr>
              <a:tr h="1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weakness: The low verification status in 2007 indicates that banks had inadequate or less stringent verification processes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Progressive improvement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However, a 66% verification rate suggests that there is still room for improvement.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4372"/>
                  </a:ext>
                </a:extLst>
              </a:tr>
              <a:tr h="17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Compliance and fraud prevention: Ensure strict adherence to regulatory guidelines, such as KYC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Continuous monitoring and improvement: effectiveness of verification processes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017"/>
                  </a:ext>
                </a:extLst>
              </a:tr>
            </a:tbl>
          </a:graphicData>
        </a:graphic>
      </p:graphicFrame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F01BAF5-52DC-12B9-4E52-0059ACC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1700214"/>
            <a:ext cx="987787" cy="642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C808D4-BBFF-EFF2-90BF-30E1ED51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05152"/>
            <a:ext cx="966788" cy="96678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768040-62F7-67A9-1EEC-98776F1A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4663892"/>
            <a:ext cx="987787" cy="987787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6B9EFBA-149B-7F2A-B146-63EC01B00082}"/>
              </a:ext>
            </a:extLst>
          </p:cNvPr>
          <p:cNvSpPr/>
          <p:nvPr/>
        </p:nvSpPr>
        <p:spPr>
          <a:xfrm>
            <a:off x="0" y="482201"/>
            <a:ext cx="7815263" cy="742334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KPI 3 : Verified vs Non verified status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7DE04-8130-9A82-3DB8-61F06993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99" y="2400300"/>
            <a:ext cx="4333873" cy="3251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56FDA-7AFE-244B-297F-332DA4715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6" y="3428999"/>
            <a:ext cx="7" cy="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C6C66B-F66F-B7C9-4DE0-D0E4C7F90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4463" y="1730747"/>
            <a:ext cx="973137" cy="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5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D89EC8-E943-B0DA-7499-6F8CBB11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4041"/>
              </p:ext>
            </p:extLst>
          </p:nvPr>
        </p:nvGraphicFramePr>
        <p:xfrm>
          <a:off x="514352" y="1491190"/>
          <a:ext cx="5454642" cy="5403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47">
                  <a:extLst>
                    <a:ext uri="{9D8B030D-6E8A-4147-A177-3AD203B41FA5}">
                      <a16:colId xmlns:a16="http://schemas.microsoft.com/office/drawing/2014/main" val="2961040251"/>
                    </a:ext>
                  </a:extLst>
                </a:gridCol>
                <a:gridCol w="4296595">
                  <a:extLst>
                    <a:ext uri="{9D8B030D-6E8A-4147-A177-3AD203B41FA5}">
                      <a16:colId xmlns:a16="http://schemas.microsoft.com/office/drawing/2014/main" val="3241640151"/>
                    </a:ext>
                  </a:extLst>
                </a:gridCol>
              </a:tblGrid>
              <a:tr h="1380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California (CA) has the highest amount of fully paid loans and charged off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Maine : one record of fully paid loans and no charged-off loans in Maine for the year 2007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98663"/>
                  </a:ext>
                </a:extLst>
              </a:tr>
              <a:tr h="1391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California have a relatively higher rate of successfully repaying their loans. It reflects a positive trend in loan repayment behavior in the state.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Relatively lower loan activity in Maine state during year 2007 period.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4372"/>
                  </a:ext>
                </a:extLst>
              </a:tr>
              <a:tr h="17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Further investigate the reasons behind the higher percentage of charged-off loans in California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Analyze the factors contributing to the lower loan activity in Maine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Implement risk management strategies and credit monitoring practices to mitigate the risk of loan defaults and improve overall loan portfolio performance.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017"/>
                  </a:ext>
                </a:extLst>
              </a:tr>
            </a:tbl>
          </a:graphicData>
        </a:graphic>
      </p:graphicFrame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F01BAF5-52DC-12B9-4E52-0059ACC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1700214"/>
            <a:ext cx="987787" cy="642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C808D4-BBFF-EFF2-90BF-30E1ED51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05152"/>
            <a:ext cx="966788" cy="96678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768040-62F7-67A9-1EEC-98776F1A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" y="4663892"/>
            <a:ext cx="987787" cy="987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56FDA-7AFE-244B-297F-332DA4715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6" y="3428999"/>
            <a:ext cx="7" cy="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3F25D7-4BE1-C681-0A69-3625B45B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5" y="1398604"/>
            <a:ext cx="4972050" cy="5153025"/>
          </a:xfrm>
          <a:prstGeom prst="rect">
            <a:avLst/>
          </a:prstGeom>
        </p:spPr>
      </p:pic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93C9B49-9184-6968-C984-62D44A2BC6DD}"/>
              </a:ext>
            </a:extLst>
          </p:cNvPr>
          <p:cNvSpPr/>
          <p:nvPr/>
        </p:nvSpPr>
        <p:spPr>
          <a:xfrm>
            <a:off x="0" y="613030"/>
            <a:ext cx="7815263" cy="742334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KPI 4 : State wise &amp; month wise loan status</a:t>
            </a:r>
          </a:p>
        </p:txBody>
      </p:sp>
    </p:spTree>
    <p:extLst>
      <p:ext uri="{BB962C8B-B14F-4D97-AF65-F5344CB8AC3E}">
        <p14:creationId xmlns:p14="http://schemas.microsoft.com/office/powerpoint/2010/main" val="189823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D89EC8-E943-B0DA-7499-6F8CBB11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14942"/>
              </p:ext>
            </p:extLst>
          </p:nvPr>
        </p:nvGraphicFramePr>
        <p:xfrm>
          <a:off x="635793" y="1739900"/>
          <a:ext cx="5853907" cy="452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813">
                  <a:extLst>
                    <a:ext uri="{9D8B030D-6E8A-4147-A177-3AD203B41FA5}">
                      <a16:colId xmlns:a16="http://schemas.microsoft.com/office/drawing/2014/main" val="2961040251"/>
                    </a:ext>
                  </a:extLst>
                </a:gridCol>
                <a:gridCol w="4611094">
                  <a:extLst>
                    <a:ext uri="{9D8B030D-6E8A-4147-A177-3AD203B41FA5}">
                      <a16:colId xmlns:a16="http://schemas.microsoft.com/office/drawing/2014/main" val="3241640151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2012, the last payment amount for mortgage and rent was $28.66 million over a loan amount of $89.83 million.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9866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14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last payment amount suggests that the borrower made a substantial effort to reduce their outstanding mortgage and rent obligations.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04372"/>
                  </a:ext>
                </a:extLst>
              </a:tr>
              <a:tr h="17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would be beneficial to review the terms of the mortgage and rent agreement to understand the specific terms and conditions.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Assess the borrower's financial situation to ensure their ability to make future payments and meet their obligations.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Consider consulting with a financial advisor or mortgage professional to evaluate the borrower's options for optimizing their mortgage and rent payments.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017"/>
                  </a:ext>
                </a:extLst>
              </a:tr>
            </a:tbl>
          </a:graphicData>
        </a:graphic>
      </p:graphicFrame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2F01BAF5-52DC-12B9-4E52-0059ACC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1860642"/>
            <a:ext cx="987787" cy="6429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C808D4-BBFF-EFF2-90BF-30E1ED51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5" y="2747525"/>
            <a:ext cx="833075" cy="83307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3768040-62F7-67A9-1EEC-98776F1A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098849"/>
            <a:ext cx="987787" cy="987787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57851BA-C4A7-28E0-E43E-6108462CB618}"/>
              </a:ext>
            </a:extLst>
          </p:cNvPr>
          <p:cNvSpPr/>
          <p:nvPr/>
        </p:nvSpPr>
        <p:spPr>
          <a:xfrm>
            <a:off x="0" y="613030"/>
            <a:ext cx="7815263" cy="742334"/>
          </a:xfrm>
          <a:prstGeom prst="homePlate">
            <a:avLst/>
          </a:prstGeom>
          <a:ln>
            <a:solidFill>
              <a:srgbClr val="750D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KPI 5 : Home ownership vs last payment date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681EAE0-C081-C1CF-E557-134A4B92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2786765"/>
            <a:ext cx="5056423" cy="377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36A66-F65F-E1D5-853B-B9226F891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63" y="1490225"/>
            <a:ext cx="1501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16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5055</TotalTime>
  <Words>659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Wingdings</vt:lpstr>
      <vt:lpstr>Wingdings 3</vt:lpstr>
      <vt:lpstr>Wisp</vt:lpstr>
      <vt:lpstr>PowerPoint Presentation</vt:lpstr>
      <vt:lpstr>Excel</vt:lpstr>
      <vt:lpstr>Power BI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Rajmane</dc:creator>
  <cp:lastModifiedBy>Vivek Rajmane</cp:lastModifiedBy>
  <cp:revision>15</cp:revision>
  <dcterms:created xsi:type="dcterms:W3CDTF">2023-06-08T07:14:07Z</dcterms:created>
  <dcterms:modified xsi:type="dcterms:W3CDTF">2024-02-10T06:09:15Z</dcterms:modified>
</cp:coreProperties>
</file>