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BFE3AC-AD39-42FC-878B-BEFEB7508845}"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360886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BFE3AC-AD39-42FC-878B-BEFEB7508845}"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117657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BFE3AC-AD39-42FC-878B-BEFEB7508845}"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251125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BFE3AC-AD39-42FC-878B-BEFEB7508845}"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217994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BFE3AC-AD39-42FC-878B-BEFEB7508845}"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29612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BFE3AC-AD39-42FC-878B-BEFEB7508845}"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5319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BFE3AC-AD39-42FC-878B-BEFEB7508845}"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12706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BFE3AC-AD39-42FC-878B-BEFEB7508845}"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320919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FE3AC-AD39-42FC-878B-BEFEB7508845}"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54270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FE3AC-AD39-42FC-878B-BEFEB7508845}"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29199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FE3AC-AD39-42FC-878B-BEFEB7508845}"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9AA54-FBAF-4EE7-A72A-7B8F54CD54F9}" type="slidenum">
              <a:rPr lang="en-IN" smtClean="0"/>
              <a:t>‹#›</a:t>
            </a:fld>
            <a:endParaRPr lang="en-IN"/>
          </a:p>
        </p:txBody>
      </p:sp>
    </p:spTree>
    <p:extLst>
      <p:ext uri="{BB962C8B-B14F-4D97-AF65-F5344CB8AC3E}">
        <p14:creationId xmlns:p14="http://schemas.microsoft.com/office/powerpoint/2010/main" val="33537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FE3AC-AD39-42FC-878B-BEFEB7508845}" type="datetimeFigureOut">
              <a:rPr lang="en-IN" smtClean="0"/>
              <a:t>07-04-2023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9AA54-FBAF-4EE7-A72A-7B8F54CD54F9}" type="slidenum">
              <a:rPr lang="en-IN" smtClean="0"/>
              <a:t>‹#›</a:t>
            </a:fld>
            <a:endParaRPr lang="en-IN"/>
          </a:p>
        </p:txBody>
      </p:sp>
    </p:spTree>
    <p:extLst>
      <p:ext uri="{BB962C8B-B14F-4D97-AF65-F5344CB8AC3E}">
        <p14:creationId xmlns:p14="http://schemas.microsoft.com/office/powerpoint/2010/main" val="41957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199" y="714779"/>
            <a:ext cx="11463755" cy="2031325"/>
          </a:xfrm>
          <a:prstGeom prst="rect">
            <a:avLst/>
          </a:prstGeom>
        </p:spPr>
        <p:txBody>
          <a:bodyPr wrap="square">
            <a:spAutoFit/>
          </a:bodyPr>
          <a:lstStyle/>
          <a:p>
            <a:r>
              <a:rPr lang="en-US" dirty="0" smtClean="0"/>
              <a:t>Creating and manipulation of Array:</a:t>
            </a:r>
          </a:p>
          <a:p>
            <a:r>
              <a:rPr lang="en-US" dirty="0" smtClean="0"/>
              <a:t>An array is a data structure that stores one or more similar type of values in a single value. </a:t>
            </a:r>
            <a:endParaRPr lang="en-US" dirty="0"/>
          </a:p>
          <a:p>
            <a:r>
              <a:rPr lang="en-US" dirty="0" smtClean="0"/>
              <a:t>There are three different kind of arrays:</a:t>
            </a:r>
          </a:p>
          <a:p>
            <a:r>
              <a:rPr lang="en-US" b="1" dirty="0" smtClean="0"/>
              <a:t>Numeric array </a:t>
            </a:r>
            <a:r>
              <a:rPr lang="en-US" dirty="0" smtClean="0"/>
              <a:t>− An array with a numeric index. Values are stored and accessed in linear fashion. </a:t>
            </a:r>
          </a:p>
          <a:p>
            <a:r>
              <a:rPr lang="en-US" b="1" dirty="0" smtClean="0"/>
              <a:t>Associative array </a:t>
            </a:r>
            <a:r>
              <a:rPr lang="en-US" dirty="0" smtClean="0"/>
              <a:t>− An array with strings as index. This stores element values in association with key values rather than in a strict linear index order. </a:t>
            </a:r>
          </a:p>
          <a:p>
            <a:r>
              <a:rPr lang="en-US" b="1" dirty="0" smtClean="0"/>
              <a:t>Multidimensional array </a:t>
            </a:r>
            <a:r>
              <a:rPr lang="en-US" dirty="0" smtClean="0"/>
              <a:t>− An array containing one or more arrays and values are accessed using multiple indices</a:t>
            </a:r>
            <a:endParaRPr lang="en-IN" dirty="0"/>
          </a:p>
        </p:txBody>
      </p:sp>
      <p:sp>
        <p:nvSpPr>
          <p:cNvPr id="5" name="Rectangle 4"/>
          <p:cNvSpPr/>
          <p:nvPr/>
        </p:nvSpPr>
        <p:spPr>
          <a:xfrm>
            <a:off x="476198" y="3386079"/>
            <a:ext cx="11077715" cy="1477328"/>
          </a:xfrm>
          <a:prstGeom prst="rect">
            <a:avLst/>
          </a:prstGeom>
        </p:spPr>
        <p:txBody>
          <a:bodyPr wrap="square">
            <a:spAutoFit/>
          </a:bodyPr>
          <a:lstStyle/>
          <a:p>
            <a:r>
              <a:rPr lang="en-US" b="1" dirty="0" smtClean="0"/>
              <a:t>Numeric Array :</a:t>
            </a:r>
          </a:p>
          <a:p>
            <a:r>
              <a:rPr lang="en-US" dirty="0" smtClean="0"/>
              <a:t>It</a:t>
            </a:r>
            <a:r>
              <a:rPr lang="en-US" dirty="0"/>
              <a:t> allow us to store multiple values of the same data type in a single variable without having to create separate variables for each value. </a:t>
            </a:r>
            <a:endParaRPr lang="en-US" b="1" dirty="0" smtClean="0"/>
          </a:p>
          <a:p>
            <a:r>
              <a:rPr lang="en-US" dirty="0" smtClean="0"/>
              <a:t>These arrays can store numbers, strings and any object but their index will be represented by numbers. By default array index starts from zero. </a:t>
            </a:r>
            <a:endParaRPr lang="en-IN" dirty="0"/>
          </a:p>
        </p:txBody>
      </p:sp>
    </p:spTree>
    <p:extLst>
      <p:ext uri="{BB962C8B-B14F-4D97-AF65-F5344CB8AC3E}">
        <p14:creationId xmlns:p14="http://schemas.microsoft.com/office/powerpoint/2010/main" val="231106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466"/>
            <a:ext cx="11317480" cy="2800767"/>
          </a:xfrm>
          <a:prstGeom prst="rect">
            <a:avLst/>
          </a:prstGeom>
        </p:spPr>
        <p:txBody>
          <a:bodyPr wrap="square">
            <a:spAutoFit/>
          </a:bodyPr>
          <a:lstStyle/>
          <a:p>
            <a:r>
              <a:rPr lang="en-US" sz="1600" b="1" dirty="0" smtClean="0">
                <a:solidFill>
                  <a:srgbClr val="273239"/>
                </a:solidFill>
              </a:rPr>
              <a:t>Extracting </a:t>
            </a:r>
            <a:r>
              <a:rPr lang="en-US" sz="1600" b="1" dirty="0">
                <a:solidFill>
                  <a:srgbClr val="273239"/>
                </a:solidFill>
              </a:rPr>
              <a:t>data from </a:t>
            </a:r>
            <a:r>
              <a:rPr lang="en-US" sz="1600" b="1" dirty="0" smtClean="0">
                <a:solidFill>
                  <a:srgbClr val="273239"/>
                </a:solidFill>
              </a:rPr>
              <a:t>Array </a:t>
            </a:r>
            <a:r>
              <a:rPr lang="en-US" sz="1600" b="1" dirty="0">
                <a:solidFill>
                  <a:srgbClr val="273239"/>
                </a:solidFill>
              </a:rPr>
              <a:t>in </a:t>
            </a:r>
            <a:r>
              <a:rPr lang="en-US" sz="1600" b="1" dirty="0" err="1" smtClean="0">
                <a:solidFill>
                  <a:srgbClr val="273239"/>
                </a:solidFill>
              </a:rPr>
              <a:t>php</a:t>
            </a:r>
            <a:endParaRPr lang="en-US" sz="1600" b="1" dirty="0" smtClean="0">
              <a:solidFill>
                <a:srgbClr val="273239"/>
              </a:solidFill>
            </a:endParaRPr>
          </a:p>
          <a:p>
            <a:endParaRPr lang="en-US" sz="1600" b="1" dirty="0">
              <a:solidFill>
                <a:srgbClr val="273239"/>
              </a:solidFill>
            </a:endParaRPr>
          </a:p>
          <a:p>
            <a:r>
              <a:rPr lang="en-US" sz="1600" b="1" dirty="0" smtClean="0">
                <a:solidFill>
                  <a:srgbClr val="273239"/>
                </a:solidFill>
              </a:rPr>
              <a:t>extract</a:t>
            </a:r>
            <a:r>
              <a:rPr lang="en-US" sz="1600" b="1" dirty="0">
                <a:solidFill>
                  <a:srgbClr val="273239"/>
                </a:solidFill>
              </a:rPr>
              <a:t>()</a:t>
            </a:r>
            <a:endParaRPr lang="en-US" sz="1600" b="1" dirty="0" smtClean="0">
              <a:solidFill>
                <a:srgbClr val="273239"/>
              </a:solidFill>
            </a:endParaRPr>
          </a:p>
          <a:p>
            <a:pPr lvl="1"/>
            <a:r>
              <a:rPr lang="en-US" sz="1600" dirty="0" smtClean="0">
                <a:solidFill>
                  <a:srgbClr val="273239"/>
                </a:solidFill>
              </a:rPr>
              <a:t>The </a:t>
            </a:r>
            <a:r>
              <a:rPr lang="en-US" sz="1600" dirty="0">
                <a:solidFill>
                  <a:srgbClr val="273239"/>
                </a:solidFill>
              </a:rPr>
              <a:t>extract() Function is an inbuilt function in PHP. The extract() function does array to variable conversion. </a:t>
            </a:r>
            <a:endParaRPr lang="en-US" sz="1600" dirty="0" smtClean="0">
              <a:solidFill>
                <a:srgbClr val="273239"/>
              </a:solidFill>
            </a:endParaRPr>
          </a:p>
          <a:p>
            <a:pPr lvl="1"/>
            <a:r>
              <a:rPr lang="en-US" sz="1600" dirty="0" smtClean="0">
                <a:solidFill>
                  <a:srgbClr val="273239"/>
                </a:solidFill>
              </a:rPr>
              <a:t>That </a:t>
            </a:r>
            <a:r>
              <a:rPr lang="en-US" sz="1600" dirty="0">
                <a:solidFill>
                  <a:srgbClr val="273239"/>
                </a:solidFill>
              </a:rPr>
              <a:t>is it converts array keys into variable names and array values into variable value</a:t>
            </a:r>
            <a:r>
              <a:rPr lang="en-US" sz="1600" dirty="0" smtClean="0">
                <a:solidFill>
                  <a:srgbClr val="273239"/>
                </a:solidFill>
              </a:rPr>
              <a:t>.</a:t>
            </a:r>
          </a:p>
          <a:p>
            <a:pPr lvl="1"/>
            <a:r>
              <a:rPr lang="en-US" sz="1600" dirty="0"/>
              <a:t>Syntax: </a:t>
            </a:r>
          </a:p>
          <a:p>
            <a:pPr lvl="1"/>
            <a:endParaRPr lang="en-US" sz="1600" dirty="0"/>
          </a:p>
          <a:p>
            <a:pPr lvl="1"/>
            <a:r>
              <a:rPr lang="en-US" sz="1600" dirty="0"/>
              <a:t>int extract($</a:t>
            </a:r>
            <a:r>
              <a:rPr lang="en-US" sz="1600" dirty="0" err="1"/>
              <a:t>input_array</a:t>
            </a:r>
            <a:r>
              <a:rPr lang="en-US" sz="1600" dirty="0"/>
              <a:t>, $</a:t>
            </a:r>
            <a:r>
              <a:rPr lang="en-US" sz="1600" dirty="0" err="1"/>
              <a:t>extract_rule</a:t>
            </a:r>
            <a:r>
              <a:rPr lang="en-US" sz="1600" dirty="0"/>
              <a:t>, $prefix</a:t>
            </a:r>
            <a:r>
              <a:rPr lang="en-US" sz="1600" dirty="0" smtClean="0"/>
              <a:t>)</a:t>
            </a:r>
          </a:p>
          <a:p>
            <a:pPr lvl="1"/>
            <a:r>
              <a:rPr lang="en-US" sz="1600" dirty="0" smtClean="0"/>
              <a:t>$</a:t>
            </a:r>
            <a:r>
              <a:rPr lang="en-US" sz="1600" dirty="0" err="1"/>
              <a:t>input_array</a:t>
            </a:r>
            <a:r>
              <a:rPr lang="en-US" sz="1600" dirty="0"/>
              <a:t>: This parameter is required. This specifies the array to use.</a:t>
            </a:r>
          </a:p>
          <a:p>
            <a:pPr lvl="1"/>
            <a:r>
              <a:rPr lang="en-US" sz="1600" dirty="0"/>
              <a:t>$</a:t>
            </a:r>
            <a:r>
              <a:rPr lang="en-US" sz="1600" dirty="0" err="1"/>
              <a:t>extract_rule</a:t>
            </a:r>
            <a:r>
              <a:rPr lang="en-US" sz="1600" dirty="0"/>
              <a:t>: This parameter is optional. </a:t>
            </a:r>
            <a:endParaRPr lang="en-US" sz="1600" dirty="0" smtClean="0"/>
          </a:p>
          <a:p>
            <a:pPr lvl="1"/>
            <a:r>
              <a:rPr lang="en-US" sz="1600" dirty="0" smtClean="0"/>
              <a:t>$</a:t>
            </a:r>
            <a:r>
              <a:rPr lang="en-US" sz="1600" dirty="0"/>
              <a:t>prefix: This parameter is optional. </a:t>
            </a:r>
            <a:endParaRPr lang="en-IN" sz="1600" dirty="0"/>
          </a:p>
        </p:txBody>
      </p:sp>
      <p:sp>
        <p:nvSpPr>
          <p:cNvPr id="4" name="Rectangle 3"/>
          <p:cNvSpPr/>
          <p:nvPr/>
        </p:nvSpPr>
        <p:spPr>
          <a:xfrm>
            <a:off x="381711" y="3148277"/>
            <a:ext cx="9052845" cy="1323439"/>
          </a:xfrm>
          <a:prstGeom prst="rect">
            <a:avLst/>
          </a:prstGeom>
        </p:spPr>
        <p:txBody>
          <a:bodyPr wrap="square">
            <a:spAutoFit/>
          </a:bodyPr>
          <a:lstStyle/>
          <a:p>
            <a:pPr lvl="2"/>
            <a:r>
              <a:rPr lang="en-IN" sz="1600" dirty="0"/>
              <a:t>&lt;?</a:t>
            </a:r>
            <a:r>
              <a:rPr lang="en-IN" sz="1600" dirty="0" err="1"/>
              <a:t>php</a:t>
            </a:r>
            <a:endParaRPr lang="en-IN" sz="1600" dirty="0"/>
          </a:p>
          <a:p>
            <a:pPr lvl="2"/>
            <a:r>
              <a:rPr lang="en-IN" sz="1600" dirty="0"/>
              <a:t>     $state = array("AS"=&gt;"ASSAM", "OR"=&gt;"ORISSA", "KR"=&gt;"KERALA"); </a:t>
            </a:r>
          </a:p>
          <a:p>
            <a:pPr lvl="2"/>
            <a:r>
              <a:rPr lang="en-IN" sz="1600" dirty="0"/>
              <a:t>       extract($state);</a:t>
            </a:r>
          </a:p>
          <a:p>
            <a:pPr lvl="2"/>
            <a:r>
              <a:rPr lang="en-IN" sz="1600" dirty="0"/>
              <a:t>     echo"\$AS is $AS\n\$KR is $KR\n\$OR is $OR</a:t>
            </a:r>
            <a:r>
              <a:rPr lang="en-IN" sz="1600" dirty="0" smtClean="0"/>
              <a:t>";  </a:t>
            </a:r>
            <a:endParaRPr lang="en-IN" sz="1600" dirty="0"/>
          </a:p>
          <a:p>
            <a:pPr lvl="2"/>
            <a:r>
              <a:rPr lang="en-IN" sz="1600" dirty="0"/>
              <a:t>?&gt;</a:t>
            </a:r>
          </a:p>
        </p:txBody>
      </p:sp>
      <p:sp>
        <p:nvSpPr>
          <p:cNvPr id="5" name="Rectangle 4"/>
          <p:cNvSpPr/>
          <p:nvPr/>
        </p:nvSpPr>
        <p:spPr>
          <a:xfrm>
            <a:off x="381711" y="4672768"/>
            <a:ext cx="12983910" cy="2062103"/>
          </a:xfrm>
          <a:prstGeom prst="rect">
            <a:avLst/>
          </a:prstGeom>
        </p:spPr>
        <p:txBody>
          <a:bodyPr wrap="square">
            <a:spAutoFit/>
          </a:bodyPr>
          <a:lstStyle/>
          <a:p>
            <a:pPr lvl="2"/>
            <a:r>
              <a:rPr lang="en-IN" sz="1600" dirty="0"/>
              <a:t>&lt;?</a:t>
            </a:r>
            <a:r>
              <a:rPr lang="en-IN" sz="1600" dirty="0" err="1" smtClean="0"/>
              <a:t>php</a:t>
            </a:r>
            <a:endParaRPr lang="en-IN" sz="1600" dirty="0"/>
          </a:p>
          <a:p>
            <a:pPr lvl="2"/>
            <a:r>
              <a:rPr lang="en-IN" sz="1600" dirty="0"/>
              <a:t>    $AS="Original";</a:t>
            </a:r>
          </a:p>
          <a:p>
            <a:pPr lvl="2"/>
            <a:r>
              <a:rPr lang="en-IN" sz="1600" dirty="0" smtClean="0"/>
              <a:t>    $</a:t>
            </a:r>
            <a:r>
              <a:rPr lang="en-IN" sz="1600" dirty="0"/>
              <a:t>state = array("AS"=&gt;"ASSAM", "OR"=&gt;"ORISSA", "KR"=&gt;"KERALA");</a:t>
            </a:r>
          </a:p>
          <a:p>
            <a:pPr lvl="2"/>
            <a:r>
              <a:rPr lang="en-IN" sz="1600" dirty="0" smtClean="0"/>
              <a:t>	// </a:t>
            </a:r>
            <a:r>
              <a:rPr lang="en-IN" sz="1600" dirty="0"/>
              <a:t>handling collisions with extract() function</a:t>
            </a:r>
          </a:p>
          <a:p>
            <a:pPr lvl="2"/>
            <a:r>
              <a:rPr lang="en-IN" sz="1600" dirty="0"/>
              <a:t>    extract($state, EXTR_PREFIX_SAME, "dup");</a:t>
            </a:r>
          </a:p>
          <a:p>
            <a:pPr lvl="2"/>
            <a:r>
              <a:rPr lang="en-IN" sz="1600" dirty="0" smtClean="0"/>
              <a:t>     echo</a:t>
            </a:r>
            <a:r>
              <a:rPr lang="en-IN" sz="1600" dirty="0"/>
              <a:t>"\$AS is $AS\n\$KR is $KR\n\$OR if $OR \n\$</a:t>
            </a:r>
            <a:r>
              <a:rPr lang="en-IN" sz="1600" dirty="0" err="1"/>
              <a:t>dup_AS</a:t>
            </a:r>
            <a:r>
              <a:rPr lang="en-IN" sz="1600" dirty="0"/>
              <a:t> = $</a:t>
            </a:r>
            <a:r>
              <a:rPr lang="en-IN" sz="1600" dirty="0" err="1"/>
              <a:t>dup_AS</a:t>
            </a:r>
            <a:r>
              <a:rPr lang="en-IN" sz="1600" dirty="0"/>
              <a:t>";</a:t>
            </a:r>
          </a:p>
          <a:p>
            <a:pPr lvl="2"/>
            <a:r>
              <a:rPr lang="en-IN" sz="1600" dirty="0"/>
              <a:t>     </a:t>
            </a:r>
          </a:p>
          <a:p>
            <a:pPr lvl="2"/>
            <a:r>
              <a:rPr lang="en-IN" sz="1600" dirty="0"/>
              <a:t>?&gt;</a:t>
            </a:r>
          </a:p>
        </p:txBody>
      </p:sp>
      <p:sp>
        <p:nvSpPr>
          <p:cNvPr id="7" name="Rectangle 6"/>
          <p:cNvSpPr/>
          <p:nvPr/>
        </p:nvSpPr>
        <p:spPr>
          <a:xfrm>
            <a:off x="8705316" y="3275285"/>
            <a:ext cx="1604692" cy="923330"/>
          </a:xfrm>
          <a:prstGeom prst="rect">
            <a:avLst/>
          </a:prstGeom>
        </p:spPr>
        <p:txBody>
          <a:bodyPr wrap="square">
            <a:spAutoFit/>
          </a:bodyPr>
          <a:lstStyle/>
          <a:p>
            <a:r>
              <a:rPr lang="en-IN" dirty="0"/>
              <a:t>$AS is ASSAM</a:t>
            </a:r>
          </a:p>
          <a:p>
            <a:r>
              <a:rPr lang="en-IN" dirty="0"/>
              <a:t>$KR is KERALA</a:t>
            </a:r>
          </a:p>
          <a:p>
            <a:r>
              <a:rPr lang="en-IN" dirty="0"/>
              <a:t>$OR is ORISSA</a:t>
            </a:r>
          </a:p>
        </p:txBody>
      </p:sp>
      <p:sp>
        <p:nvSpPr>
          <p:cNvPr id="8" name="Rectangle 7"/>
          <p:cNvSpPr/>
          <p:nvPr/>
        </p:nvSpPr>
        <p:spPr>
          <a:xfrm>
            <a:off x="8705316" y="5103654"/>
            <a:ext cx="2460915" cy="1200329"/>
          </a:xfrm>
          <a:prstGeom prst="rect">
            <a:avLst/>
          </a:prstGeom>
        </p:spPr>
        <p:txBody>
          <a:bodyPr wrap="square">
            <a:spAutoFit/>
          </a:bodyPr>
          <a:lstStyle/>
          <a:p>
            <a:r>
              <a:rPr lang="en-IN" dirty="0"/>
              <a:t>$AS is Original</a:t>
            </a:r>
          </a:p>
          <a:p>
            <a:r>
              <a:rPr lang="en-IN" dirty="0"/>
              <a:t>$KR is KERALA</a:t>
            </a:r>
          </a:p>
          <a:p>
            <a:r>
              <a:rPr lang="en-IN" dirty="0"/>
              <a:t>$OR is ORISSA </a:t>
            </a:r>
          </a:p>
          <a:p>
            <a:r>
              <a:rPr lang="en-IN" dirty="0"/>
              <a:t>$</a:t>
            </a:r>
            <a:r>
              <a:rPr lang="en-IN" dirty="0" err="1"/>
              <a:t>dup_AS</a:t>
            </a:r>
            <a:r>
              <a:rPr lang="en-IN" dirty="0"/>
              <a:t> = ASSAM</a:t>
            </a:r>
          </a:p>
        </p:txBody>
      </p:sp>
    </p:spTree>
    <p:extLst>
      <p:ext uri="{BB962C8B-B14F-4D97-AF65-F5344CB8AC3E}">
        <p14:creationId xmlns:p14="http://schemas.microsoft.com/office/powerpoint/2010/main" val="40939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69" y="0"/>
            <a:ext cx="11898594" cy="923330"/>
          </a:xfrm>
          <a:prstGeom prst="rect">
            <a:avLst/>
          </a:prstGeom>
        </p:spPr>
        <p:txBody>
          <a:bodyPr wrap="square">
            <a:spAutoFit/>
          </a:bodyPr>
          <a:lstStyle/>
          <a:p>
            <a:r>
              <a:rPr lang="en-IN" b="1" dirty="0"/>
              <a:t>PHP implode() and explode()</a:t>
            </a:r>
          </a:p>
          <a:p>
            <a:r>
              <a:rPr lang="en-IN" dirty="0"/>
              <a:t>The implode() function takes an array, joins it with the given string, and returns the </a:t>
            </a:r>
            <a:r>
              <a:rPr lang="en-IN" dirty="0" smtClean="0"/>
              <a:t>joined string</a:t>
            </a:r>
            <a:r>
              <a:rPr lang="en-IN" dirty="0"/>
              <a:t>.</a:t>
            </a:r>
          </a:p>
          <a:p>
            <a:r>
              <a:rPr lang="en-IN" dirty="0"/>
              <a:t>The explode() function takes a string, splits it by specified string, and returns an array.</a:t>
            </a:r>
          </a:p>
        </p:txBody>
      </p:sp>
      <p:sp>
        <p:nvSpPr>
          <p:cNvPr id="3" name="Rectangle 2"/>
          <p:cNvSpPr/>
          <p:nvPr/>
        </p:nvSpPr>
        <p:spPr>
          <a:xfrm>
            <a:off x="-1" y="1468288"/>
            <a:ext cx="12075207" cy="2031325"/>
          </a:xfrm>
          <a:prstGeom prst="rect">
            <a:avLst/>
          </a:prstGeom>
        </p:spPr>
        <p:txBody>
          <a:bodyPr wrap="square">
            <a:spAutoFit/>
          </a:bodyPr>
          <a:lstStyle/>
          <a:p>
            <a:r>
              <a:rPr lang="en-US" b="1" dirty="0"/>
              <a:t>implode() </a:t>
            </a:r>
            <a:endParaRPr lang="en-US" b="1" dirty="0" smtClean="0"/>
          </a:p>
          <a:p>
            <a:r>
              <a:rPr lang="en-US" dirty="0" smtClean="0"/>
              <a:t>	implode</a:t>
            </a:r>
            <a:r>
              <a:rPr lang="en-US" dirty="0"/>
              <a:t>() function is used to join arrays. It joins an array with a given glue and returns a string. </a:t>
            </a:r>
            <a:endParaRPr lang="en-US" dirty="0" smtClean="0"/>
          </a:p>
          <a:p>
            <a:r>
              <a:rPr lang="en-US" dirty="0"/>
              <a:t>	</a:t>
            </a:r>
            <a:r>
              <a:rPr lang="en-US" dirty="0" smtClean="0"/>
              <a:t>The </a:t>
            </a:r>
            <a:r>
              <a:rPr lang="en-US" dirty="0"/>
              <a:t>implode function has two arguments. </a:t>
            </a:r>
            <a:endParaRPr lang="en-US" dirty="0" smtClean="0"/>
          </a:p>
          <a:p>
            <a:r>
              <a:rPr lang="en-US" dirty="0"/>
              <a:t>	</a:t>
            </a:r>
            <a:r>
              <a:rPr lang="en-US" dirty="0" smtClean="0"/>
              <a:t>	syntax:</a:t>
            </a:r>
          </a:p>
          <a:p>
            <a:r>
              <a:rPr lang="en-US" dirty="0"/>
              <a:t>	</a:t>
            </a:r>
            <a:r>
              <a:rPr lang="en-US" dirty="0" smtClean="0"/>
              <a:t>		implode(glue</a:t>
            </a:r>
            <a:r>
              <a:rPr lang="en-US" dirty="0"/>
              <a:t>, array) </a:t>
            </a:r>
            <a:endParaRPr lang="en-US" dirty="0" smtClean="0"/>
          </a:p>
          <a:p>
            <a:r>
              <a:rPr lang="en-US" dirty="0"/>
              <a:t>	</a:t>
            </a:r>
            <a:r>
              <a:rPr lang="en-US" dirty="0" smtClean="0"/>
              <a:t>				glue </a:t>
            </a:r>
            <a:r>
              <a:rPr lang="en-US" dirty="0"/>
              <a:t>- the string which connects each array element </a:t>
            </a:r>
            <a:endParaRPr lang="en-US" dirty="0" smtClean="0"/>
          </a:p>
          <a:p>
            <a:r>
              <a:rPr lang="en-US" dirty="0"/>
              <a:t>	</a:t>
            </a:r>
            <a:r>
              <a:rPr lang="en-US" dirty="0" smtClean="0"/>
              <a:t>				array </a:t>
            </a:r>
            <a:r>
              <a:rPr lang="en-US" dirty="0"/>
              <a:t>- the array to be joined </a:t>
            </a:r>
            <a:endParaRPr lang="en-IN" dirty="0"/>
          </a:p>
        </p:txBody>
      </p:sp>
      <p:sp>
        <p:nvSpPr>
          <p:cNvPr id="5" name="Rectangle 4"/>
          <p:cNvSpPr/>
          <p:nvPr/>
        </p:nvSpPr>
        <p:spPr>
          <a:xfrm>
            <a:off x="475716" y="3831940"/>
            <a:ext cx="6096000" cy="2031325"/>
          </a:xfrm>
          <a:prstGeom prst="rect">
            <a:avLst/>
          </a:prstGeom>
        </p:spPr>
        <p:txBody>
          <a:bodyPr>
            <a:spAutoFit/>
          </a:bodyPr>
          <a:lstStyle/>
          <a:p>
            <a:r>
              <a:rPr lang="en-IN" dirty="0"/>
              <a:t>implode() with indexed arrays</a:t>
            </a:r>
          </a:p>
          <a:p>
            <a:r>
              <a:rPr lang="en-IN" dirty="0"/>
              <a:t>&lt;?</a:t>
            </a:r>
            <a:r>
              <a:rPr lang="en-IN" dirty="0" err="1"/>
              <a:t>php</a:t>
            </a:r>
            <a:endParaRPr lang="en-IN" dirty="0"/>
          </a:p>
          <a:p>
            <a:r>
              <a:rPr lang="en-IN" dirty="0"/>
              <a:t>$array = ['Breakfast', 'Lunch', 'Dinner'];</a:t>
            </a:r>
          </a:p>
          <a:p>
            <a:r>
              <a:rPr lang="en-IN" dirty="0"/>
              <a:t>echo implode(', ', $array);</a:t>
            </a:r>
          </a:p>
          <a:p>
            <a:r>
              <a:rPr lang="en-IN" dirty="0"/>
              <a:t>?&gt;</a:t>
            </a:r>
          </a:p>
          <a:p>
            <a:r>
              <a:rPr lang="en-IN" dirty="0"/>
              <a:t>Output</a:t>
            </a:r>
          </a:p>
          <a:p>
            <a:r>
              <a:rPr lang="en-IN" dirty="0"/>
              <a:t>Breakfast, Lunch, Dinner</a:t>
            </a:r>
          </a:p>
        </p:txBody>
      </p:sp>
    </p:spTree>
    <p:extLst>
      <p:ext uri="{BB962C8B-B14F-4D97-AF65-F5344CB8AC3E}">
        <p14:creationId xmlns:p14="http://schemas.microsoft.com/office/powerpoint/2010/main" val="340677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55" y="204990"/>
            <a:ext cx="11761862" cy="5909310"/>
          </a:xfrm>
          <a:prstGeom prst="rect">
            <a:avLst/>
          </a:prstGeom>
        </p:spPr>
        <p:txBody>
          <a:bodyPr wrap="square">
            <a:spAutoFit/>
          </a:bodyPr>
          <a:lstStyle/>
          <a:p>
            <a:r>
              <a:rPr lang="en-US" b="1" dirty="0"/>
              <a:t>explode() </a:t>
            </a:r>
            <a:endParaRPr lang="en-US" b="1" dirty="0" smtClean="0"/>
          </a:p>
          <a:p>
            <a:r>
              <a:rPr lang="en-US" b="1" dirty="0"/>
              <a:t>	</a:t>
            </a:r>
            <a:r>
              <a:rPr lang="en-US" dirty="0" smtClean="0"/>
              <a:t>explode</a:t>
            </a:r>
            <a:r>
              <a:rPr lang="en-US" dirty="0"/>
              <a:t>() function is used to split strings. </a:t>
            </a:r>
            <a:endParaRPr lang="en-US" dirty="0" smtClean="0"/>
          </a:p>
          <a:p>
            <a:r>
              <a:rPr lang="en-US" dirty="0"/>
              <a:t>	</a:t>
            </a:r>
            <a:r>
              <a:rPr lang="en-US" dirty="0" smtClean="0"/>
              <a:t>It </a:t>
            </a:r>
            <a:r>
              <a:rPr lang="en-US" dirty="0"/>
              <a:t>splits a string by a delimiter, and returns an array. </a:t>
            </a:r>
            <a:endParaRPr lang="en-US" dirty="0" smtClean="0"/>
          </a:p>
          <a:p>
            <a:r>
              <a:rPr lang="en-US" dirty="0"/>
              <a:t>	</a:t>
            </a:r>
            <a:r>
              <a:rPr lang="en-US" dirty="0" smtClean="0"/>
              <a:t>Syntax:</a:t>
            </a:r>
          </a:p>
          <a:p>
            <a:r>
              <a:rPr lang="en-US" dirty="0"/>
              <a:t>	</a:t>
            </a:r>
            <a:r>
              <a:rPr lang="en-US" dirty="0" smtClean="0"/>
              <a:t>	explode(delimiter</a:t>
            </a:r>
            <a:r>
              <a:rPr lang="en-US" dirty="0"/>
              <a:t>, string, </a:t>
            </a:r>
            <a:r>
              <a:rPr lang="en-US" dirty="0" err="1"/>
              <a:t>NoOfElements</a:t>
            </a:r>
            <a:r>
              <a:rPr lang="en-US" dirty="0"/>
              <a:t>) </a:t>
            </a:r>
            <a:endParaRPr lang="en-US" dirty="0" smtClean="0"/>
          </a:p>
          <a:p>
            <a:r>
              <a:rPr lang="en-US" dirty="0"/>
              <a:t>	</a:t>
            </a:r>
            <a:r>
              <a:rPr lang="en-US" dirty="0" smtClean="0"/>
              <a:t>		delimiter </a:t>
            </a:r>
            <a:r>
              <a:rPr lang="en-US" dirty="0"/>
              <a:t>- the string which is used to split. (The boundary) </a:t>
            </a:r>
            <a:endParaRPr lang="en-US" dirty="0" smtClean="0"/>
          </a:p>
          <a:p>
            <a:r>
              <a:rPr lang="en-US" dirty="0"/>
              <a:t>	</a:t>
            </a:r>
            <a:r>
              <a:rPr lang="en-US" dirty="0" smtClean="0"/>
              <a:t>		string </a:t>
            </a:r>
            <a:r>
              <a:rPr lang="en-US" dirty="0"/>
              <a:t>- the string to be </a:t>
            </a:r>
            <a:r>
              <a:rPr lang="en-US" dirty="0" err="1" smtClean="0"/>
              <a:t>splitted</a:t>
            </a:r>
            <a:endParaRPr lang="en-US" dirty="0" smtClean="0"/>
          </a:p>
          <a:p>
            <a:r>
              <a:rPr lang="en-US" dirty="0"/>
              <a:t>	</a:t>
            </a:r>
            <a:r>
              <a:rPr lang="en-US" dirty="0" smtClean="0"/>
              <a:t>		</a:t>
            </a:r>
            <a:r>
              <a:rPr lang="en-US" dirty="0" err="1"/>
              <a:t>NoOfElements</a:t>
            </a:r>
            <a:r>
              <a:rPr lang="en-US" b="1" dirty="0"/>
              <a:t> :</a:t>
            </a:r>
            <a:r>
              <a:rPr lang="en-US" dirty="0"/>
              <a:t> This is optional. It is used to specify the number of elements of the array. </a:t>
            </a:r>
          </a:p>
          <a:p>
            <a:r>
              <a:rPr lang="en-IN" dirty="0"/>
              <a:t>&lt;?</a:t>
            </a:r>
            <a:r>
              <a:rPr lang="en-IN" dirty="0" err="1"/>
              <a:t>php</a:t>
            </a:r>
            <a:endParaRPr lang="en-IN" dirty="0"/>
          </a:p>
          <a:p>
            <a:r>
              <a:rPr lang="en-IN" dirty="0"/>
              <a:t>  </a:t>
            </a:r>
          </a:p>
          <a:p>
            <a:r>
              <a:rPr lang="en-IN" dirty="0"/>
              <a:t>    // original string</a:t>
            </a:r>
          </a:p>
          <a:p>
            <a:r>
              <a:rPr lang="en-IN" dirty="0"/>
              <a:t>    $</a:t>
            </a:r>
            <a:r>
              <a:rPr lang="en-IN" dirty="0" err="1"/>
              <a:t>OriginalString</a:t>
            </a:r>
            <a:r>
              <a:rPr lang="en-IN" dirty="0"/>
              <a:t> = "Hello, How can we help you?";</a:t>
            </a:r>
          </a:p>
          <a:p>
            <a:r>
              <a:rPr lang="en-IN" dirty="0"/>
              <a:t>      </a:t>
            </a:r>
          </a:p>
          <a:p>
            <a:r>
              <a:rPr lang="en-IN" dirty="0"/>
              <a:t>    // Without optional parameter </a:t>
            </a:r>
            <a:r>
              <a:rPr lang="en-IN" dirty="0" err="1"/>
              <a:t>NoOfElements</a:t>
            </a:r>
            <a:endParaRPr lang="en-IN" dirty="0"/>
          </a:p>
          <a:p>
            <a:r>
              <a:rPr lang="en-IN" dirty="0"/>
              <a:t>    </a:t>
            </a:r>
            <a:r>
              <a:rPr lang="en-IN" dirty="0" err="1"/>
              <a:t>print_r</a:t>
            </a:r>
            <a:r>
              <a:rPr lang="en-IN" dirty="0"/>
              <a:t>(explode(" ",$</a:t>
            </a:r>
            <a:r>
              <a:rPr lang="en-IN" dirty="0" err="1"/>
              <a:t>OriginalString</a:t>
            </a:r>
            <a:r>
              <a:rPr lang="en-IN" dirty="0"/>
              <a:t>));</a:t>
            </a:r>
          </a:p>
          <a:p>
            <a:r>
              <a:rPr lang="en-IN" dirty="0"/>
              <a:t>    // with positive </a:t>
            </a:r>
            <a:r>
              <a:rPr lang="en-IN" dirty="0" err="1"/>
              <a:t>NoOfElements</a:t>
            </a:r>
            <a:endParaRPr lang="en-IN" dirty="0"/>
          </a:p>
          <a:p>
            <a:r>
              <a:rPr lang="en-IN" dirty="0"/>
              <a:t>    </a:t>
            </a:r>
            <a:r>
              <a:rPr lang="en-IN" dirty="0" err="1"/>
              <a:t>print_r</a:t>
            </a:r>
            <a:r>
              <a:rPr lang="en-IN" dirty="0"/>
              <a:t>(explode(" ",$OriginalString,3));</a:t>
            </a:r>
          </a:p>
          <a:p>
            <a:r>
              <a:rPr lang="en-IN" dirty="0"/>
              <a:t>    // with negative </a:t>
            </a:r>
            <a:r>
              <a:rPr lang="en-IN" dirty="0" err="1"/>
              <a:t>NoOfElements</a:t>
            </a:r>
            <a:endParaRPr lang="en-IN" dirty="0"/>
          </a:p>
          <a:p>
            <a:r>
              <a:rPr lang="en-IN" dirty="0"/>
              <a:t>    </a:t>
            </a:r>
            <a:r>
              <a:rPr lang="en-IN" dirty="0" err="1"/>
              <a:t>print_r</a:t>
            </a:r>
            <a:r>
              <a:rPr lang="en-IN" dirty="0"/>
              <a:t>(explode(" ",$OriginalString,-1));</a:t>
            </a:r>
          </a:p>
          <a:p>
            <a:r>
              <a:rPr lang="en-IN" dirty="0"/>
              <a:t>      </a:t>
            </a:r>
          </a:p>
          <a:p>
            <a:r>
              <a:rPr lang="en-IN" dirty="0"/>
              <a:t>?&gt;</a:t>
            </a:r>
          </a:p>
        </p:txBody>
      </p:sp>
      <p:sp>
        <p:nvSpPr>
          <p:cNvPr id="6" name="Rectangle 5"/>
          <p:cNvSpPr/>
          <p:nvPr/>
        </p:nvSpPr>
        <p:spPr>
          <a:xfrm>
            <a:off x="5321182" y="2882646"/>
            <a:ext cx="6096000" cy="2585323"/>
          </a:xfrm>
          <a:prstGeom prst="rect">
            <a:avLst/>
          </a:prstGeom>
        </p:spPr>
        <p:txBody>
          <a:bodyPr>
            <a:spAutoFit/>
          </a:bodyPr>
          <a:lstStyle/>
          <a:p>
            <a:r>
              <a:rPr lang="en-IN" dirty="0" smtClean="0"/>
              <a:t>Array		</a:t>
            </a:r>
            <a:endParaRPr lang="en-IN" dirty="0"/>
          </a:p>
          <a:p>
            <a:r>
              <a:rPr lang="en-IN" dirty="0"/>
              <a:t>(</a:t>
            </a:r>
          </a:p>
          <a:p>
            <a:r>
              <a:rPr lang="en-IN" dirty="0"/>
              <a:t>    [0] =&gt; Hello,</a:t>
            </a:r>
          </a:p>
          <a:p>
            <a:r>
              <a:rPr lang="en-IN" dirty="0"/>
              <a:t>    [1] =&gt; How</a:t>
            </a:r>
          </a:p>
          <a:p>
            <a:r>
              <a:rPr lang="en-IN" dirty="0"/>
              <a:t>    [2] =&gt; can</a:t>
            </a:r>
          </a:p>
          <a:p>
            <a:r>
              <a:rPr lang="en-IN" dirty="0"/>
              <a:t>    [3] =&gt; we</a:t>
            </a:r>
          </a:p>
          <a:p>
            <a:r>
              <a:rPr lang="en-IN" dirty="0"/>
              <a:t>    [4] =&gt; help</a:t>
            </a:r>
          </a:p>
          <a:p>
            <a:r>
              <a:rPr lang="en-IN" dirty="0"/>
              <a:t>    [5] =&gt; you?</a:t>
            </a:r>
          </a:p>
          <a:p>
            <a:r>
              <a:rPr lang="en-IN" dirty="0" smtClean="0"/>
              <a:t>)</a:t>
            </a:r>
            <a:endParaRPr lang="en-IN" dirty="0"/>
          </a:p>
        </p:txBody>
      </p:sp>
      <p:sp>
        <p:nvSpPr>
          <p:cNvPr id="7" name="Rectangle 6"/>
          <p:cNvSpPr/>
          <p:nvPr/>
        </p:nvSpPr>
        <p:spPr>
          <a:xfrm>
            <a:off x="7141435" y="3252592"/>
            <a:ext cx="6096000" cy="1754326"/>
          </a:xfrm>
          <a:prstGeom prst="rect">
            <a:avLst/>
          </a:prstGeom>
        </p:spPr>
        <p:txBody>
          <a:bodyPr>
            <a:spAutoFit/>
          </a:bodyPr>
          <a:lstStyle/>
          <a:p>
            <a:r>
              <a:rPr lang="en-IN" dirty="0"/>
              <a:t>Array</a:t>
            </a:r>
          </a:p>
          <a:p>
            <a:r>
              <a:rPr lang="en-IN" dirty="0"/>
              <a:t>(</a:t>
            </a:r>
          </a:p>
          <a:p>
            <a:r>
              <a:rPr lang="en-IN" dirty="0"/>
              <a:t>    [0] =&gt; Hello,</a:t>
            </a:r>
          </a:p>
          <a:p>
            <a:r>
              <a:rPr lang="en-IN" dirty="0"/>
              <a:t>    [1] =&gt; How</a:t>
            </a:r>
          </a:p>
          <a:p>
            <a:r>
              <a:rPr lang="en-IN" dirty="0"/>
              <a:t>    [2] =&gt; can we help you?</a:t>
            </a:r>
          </a:p>
          <a:p>
            <a:r>
              <a:rPr lang="en-IN" dirty="0"/>
              <a:t>)</a:t>
            </a:r>
          </a:p>
        </p:txBody>
      </p:sp>
      <p:sp>
        <p:nvSpPr>
          <p:cNvPr id="8" name="Rectangle 7"/>
          <p:cNvSpPr/>
          <p:nvPr/>
        </p:nvSpPr>
        <p:spPr>
          <a:xfrm>
            <a:off x="9756449" y="3159645"/>
            <a:ext cx="6096000" cy="2308324"/>
          </a:xfrm>
          <a:prstGeom prst="rect">
            <a:avLst/>
          </a:prstGeom>
        </p:spPr>
        <p:txBody>
          <a:bodyPr>
            <a:spAutoFit/>
          </a:bodyPr>
          <a:lstStyle/>
          <a:p>
            <a:r>
              <a:rPr lang="en-IN" dirty="0"/>
              <a:t>Array</a:t>
            </a:r>
          </a:p>
          <a:p>
            <a:r>
              <a:rPr lang="en-IN" dirty="0"/>
              <a:t>(</a:t>
            </a:r>
          </a:p>
          <a:p>
            <a:r>
              <a:rPr lang="en-IN" dirty="0"/>
              <a:t>    [0] =&gt; Hello,</a:t>
            </a:r>
          </a:p>
          <a:p>
            <a:r>
              <a:rPr lang="en-IN" dirty="0"/>
              <a:t>    [1] =&gt; How</a:t>
            </a:r>
          </a:p>
          <a:p>
            <a:r>
              <a:rPr lang="en-IN" dirty="0"/>
              <a:t>    [2] =&gt; can</a:t>
            </a:r>
          </a:p>
          <a:p>
            <a:r>
              <a:rPr lang="en-IN" dirty="0"/>
              <a:t>    [3] =&gt; we</a:t>
            </a:r>
          </a:p>
          <a:p>
            <a:r>
              <a:rPr lang="en-IN" dirty="0"/>
              <a:t>    [4] =&gt; help</a:t>
            </a:r>
          </a:p>
          <a:p>
            <a:r>
              <a:rPr lang="en-IN" dirty="0"/>
              <a:t>)</a:t>
            </a:r>
          </a:p>
        </p:txBody>
      </p:sp>
    </p:spTree>
    <p:extLst>
      <p:ext uri="{BB962C8B-B14F-4D97-AF65-F5344CB8AC3E}">
        <p14:creationId xmlns:p14="http://schemas.microsoft.com/office/powerpoint/2010/main" val="57950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2" y="200265"/>
            <a:ext cx="11249115" cy="1200329"/>
          </a:xfrm>
          <a:prstGeom prst="rect">
            <a:avLst/>
          </a:prstGeom>
        </p:spPr>
        <p:txBody>
          <a:bodyPr wrap="square">
            <a:spAutoFit/>
          </a:bodyPr>
          <a:lstStyle/>
          <a:p>
            <a:r>
              <a:rPr lang="en-US" dirty="0" err="1"/>
              <a:t>array_flip</a:t>
            </a:r>
            <a:r>
              <a:rPr lang="en-US" dirty="0"/>
              <a:t>() </a:t>
            </a:r>
            <a:endParaRPr lang="en-US" dirty="0" smtClean="0"/>
          </a:p>
          <a:p>
            <a:r>
              <a:rPr lang="en-US" dirty="0"/>
              <a:t>	</a:t>
            </a:r>
            <a:r>
              <a:rPr lang="en-US" dirty="0" smtClean="0"/>
              <a:t>The </a:t>
            </a:r>
            <a:r>
              <a:rPr lang="en-US" dirty="0" err="1"/>
              <a:t>array_flip</a:t>
            </a:r>
            <a:r>
              <a:rPr lang="en-US" dirty="0"/>
              <a:t>() function flips/exchanges all keys with their associated values in an array. </a:t>
            </a:r>
            <a:endParaRPr lang="en-US" dirty="0" smtClean="0"/>
          </a:p>
          <a:p>
            <a:r>
              <a:rPr lang="en-US" dirty="0"/>
              <a:t>	</a:t>
            </a:r>
            <a:r>
              <a:rPr lang="en-US" dirty="0" smtClean="0"/>
              <a:t>	Syntax </a:t>
            </a:r>
          </a:p>
          <a:p>
            <a:r>
              <a:rPr lang="en-US" dirty="0"/>
              <a:t>	</a:t>
            </a:r>
            <a:r>
              <a:rPr lang="en-US" dirty="0" smtClean="0"/>
              <a:t>		</a:t>
            </a:r>
            <a:r>
              <a:rPr lang="en-US" dirty="0" err="1" smtClean="0"/>
              <a:t>array_flip</a:t>
            </a:r>
            <a:r>
              <a:rPr lang="en-US" dirty="0" smtClean="0"/>
              <a:t>(array</a:t>
            </a:r>
            <a:r>
              <a:rPr lang="en-US" dirty="0"/>
              <a:t>)</a:t>
            </a:r>
            <a:endParaRPr lang="en-IN" dirty="0"/>
          </a:p>
        </p:txBody>
      </p:sp>
      <p:sp>
        <p:nvSpPr>
          <p:cNvPr id="3" name="Rectangle 2"/>
          <p:cNvSpPr/>
          <p:nvPr/>
        </p:nvSpPr>
        <p:spPr>
          <a:xfrm>
            <a:off x="450079" y="1274980"/>
            <a:ext cx="6096000" cy="2308324"/>
          </a:xfrm>
          <a:prstGeom prst="rect">
            <a:avLst/>
          </a:prstGeom>
        </p:spPr>
        <p:txBody>
          <a:bodyPr>
            <a:spAutoFit/>
          </a:bodyPr>
          <a:lstStyle/>
          <a:p>
            <a:r>
              <a:rPr lang="en-IN" dirty="0"/>
              <a:t>&lt;?</a:t>
            </a:r>
            <a:r>
              <a:rPr lang="en-IN" dirty="0" err="1"/>
              <a:t>php</a:t>
            </a:r>
            <a:endParaRPr lang="en-IN" dirty="0"/>
          </a:p>
          <a:p>
            <a:r>
              <a:rPr lang="en-IN" dirty="0"/>
              <a:t>$input = array("a" =&gt; 1, "b" =&gt; 2, "c" =&gt; 3);</a:t>
            </a:r>
          </a:p>
          <a:p>
            <a:r>
              <a:rPr lang="en-IN" dirty="0"/>
              <a:t>$flipped = </a:t>
            </a:r>
            <a:r>
              <a:rPr lang="en-IN" dirty="0" err="1"/>
              <a:t>array_flip</a:t>
            </a:r>
            <a:r>
              <a:rPr lang="en-IN" dirty="0"/>
              <a:t>($input);</a:t>
            </a:r>
          </a:p>
          <a:p>
            <a:r>
              <a:rPr lang="en-IN" dirty="0" err="1"/>
              <a:t>print_r</a:t>
            </a:r>
            <a:r>
              <a:rPr lang="en-IN" dirty="0"/>
              <a:t>($flipped);</a:t>
            </a:r>
          </a:p>
          <a:p>
            <a:r>
              <a:rPr lang="en-IN" dirty="0"/>
              <a:t>?&gt;</a:t>
            </a:r>
          </a:p>
          <a:p>
            <a:endParaRPr lang="en-IN" dirty="0"/>
          </a:p>
          <a:p>
            <a:r>
              <a:rPr lang="en-IN" dirty="0"/>
              <a:t>output:</a:t>
            </a:r>
          </a:p>
          <a:p>
            <a:r>
              <a:rPr lang="en-IN" dirty="0"/>
              <a:t>Array ( [1] =&gt; a [2] =&gt; b [3] =&gt; c )</a:t>
            </a:r>
          </a:p>
        </p:txBody>
      </p:sp>
    </p:spTree>
    <p:extLst>
      <p:ext uri="{BB962C8B-B14F-4D97-AF65-F5344CB8AC3E}">
        <p14:creationId xmlns:p14="http://schemas.microsoft.com/office/powerpoint/2010/main" val="115284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753" y="321672"/>
            <a:ext cx="11460626" cy="2308324"/>
          </a:xfrm>
          <a:prstGeom prst="rect">
            <a:avLst/>
          </a:prstGeom>
        </p:spPr>
        <p:txBody>
          <a:bodyPr wrap="square">
            <a:spAutoFit/>
          </a:bodyPr>
          <a:lstStyle/>
          <a:p>
            <a:r>
              <a:rPr lang="en-IN" b="1" dirty="0"/>
              <a:t>Function and its </a:t>
            </a:r>
            <a:r>
              <a:rPr lang="en-IN" b="1" dirty="0" smtClean="0"/>
              <a:t>types</a:t>
            </a:r>
          </a:p>
          <a:p>
            <a:r>
              <a:rPr lang="en-US" dirty="0" smtClean="0"/>
              <a:t>PHP </a:t>
            </a:r>
            <a:r>
              <a:rPr lang="en-US" dirty="0"/>
              <a:t>functions are similar to other programming languages. </a:t>
            </a:r>
            <a:endParaRPr lang="en-US" dirty="0" smtClean="0"/>
          </a:p>
          <a:p>
            <a:r>
              <a:rPr lang="en-US" dirty="0" smtClean="0"/>
              <a:t>A </a:t>
            </a:r>
            <a:r>
              <a:rPr lang="en-US" dirty="0"/>
              <a:t>function is a piece of code </a:t>
            </a:r>
            <a:r>
              <a:rPr lang="en-US" dirty="0" smtClean="0"/>
              <a:t>which takes </a:t>
            </a:r>
            <a:r>
              <a:rPr lang="en-US" dirty="0"/>
              <a:t>one more input in the form of parameter and does some processing and returns </a:t>
            </a:r>
            <a:r>
              <a:rPr lang="en-US" dirty="0" smtClean="0"/>
              <a:t>a value.</a:t>
            </a:r>
          </a:p>
          <a:p>
            <a:endParaRPr lang="en-US" dirty="0"/>
          </a:p>
          <a:p>
            <a:r>
              <a:rPr lang="en-IN" b="1" dirty="0" smtClean="0"/>
              <a:t>Creating PHP Function:</a:t>
            </a:r>
          </a:p>
          <a:p>
            <a:r>
              <a:rPr lang="en-US" dirty="0" smtClean="0"/>
              <a:t>	 while creating a function its name should start with keyword </a:t>
            </a:r>
            <a:r>
              <a:rPr lang="en-US" b="1" dirty="0" smtClean="0"/>
              <a:t>function </a:t>
            </a:r>
            <a:r>
              <a:rPr lang="en-US" dirty="0" smtClean="0"/>
              <a:t>and all the PHP code should be put inside { and } braces</a:t>
            </a:r>
            <a:endParaRPr lang="en-IN" dirty="0"/>
          </a:p>
        </p:txBody>
      </p:sp>
      <p:sp>
        <p:nvSpPr>
          <p:cNvPr id="3" name="Rectangle 2"/>
          <p:cNvSpPr/>
          <p:nvPr/>
        </p:nvSpPr>
        <p:spPr>
          <a:xfrm>
            <a:off x="629540" y="2694773"/>
            <a:ext cx="6096000" cy="4247317"/>
          </a:xfrm>
          <a:prstGeom prst="rect">
            <a:avLst/>
          </a:prstGeom>
        </p:spPr>
        <p:txBody>
          <a:bodyPr>
            <a:spAutoFit/>
          </a:bodyPr>
          <a:lstStyle/>
          <a:p>
            <a:r>
              <a:rPr lang="en-IN" dirty="0"/>
              <a:t>&lt;html&gt;</a:t>
            </a:r>
          </a:p>
          <a:p>
            <a:r>
              <a:rPr lang="en-IN" dirty="0"/>
              <a:t>&lt;head&gt;</a:t>
            </a:r>
          </a:p>
          <a:p>
            <a:r>
              <a:rPr lang="en-IN" dirty="0"/>
              <a:t>&lt;title&gt;Writing PHP Function&lt;/title&gt;</a:t>
            </a:r>
          </a:p>
          <a:p>
            <a:r>
              <a:rPr lang="en-IN" dirty="0"/>
              <a:t>&lt;/head&gt;</a:t>
            </a:r>
          </a:p>
          <a:p>
            <a:r>
              <a:rPr lang="en-IN" dirty="0"/>
              <a:t>&lt;body&gt;</a:t>
            </a:r>
          </a:p>
          <a:p>
            <a:r>
              <a:rPr lang="en-IN" dirty="0"/>
              <a:t>&lt;?</a:t>
            </a:r>
            <a:r>
              <a:rPr lang="en-IN" dirty="0" err="1" smtClean="0"/>
              <a:t>php</a:t>
            </a:r>
            <a:endParaRPr lang="en-IN" dirty="0"/>
          </a:p>
          <a:p>
            <a:pPr lvl="2"/>
            <a:r>
              <a:rPr lang="en-IN" dirty="0"/>
              <a:t>function </a:t>
            </a:r>
            <a:r>
              <a:rPr lang="en-IN" dirty="0" err="1"/>
              <a:t>writeMessage</a:t>
            </a:r>
            <a:r>
              <a:rPr lang="en-IN" dirty="0"/>
              <a:t>() </a:t>
            </a:r>
            <a:endParaRPr lang="en-IN" dirty="0" smtClean="0"/>
          </a:p>
          <a:p>
            <a:pPr lvl="2"/>
            <a:r>
              <a:rPr lang="en-IN" dirty="0" smtClean="0"/>
              <a:t>{</a:t>
            </a:r>
            <a:endParaRPr lang="en-IN" dirty="0"/>
          </a:p>
          <a:p>
            <a:pPr lvl="2"/>
            <a:r>
              <a:rPr lang="en-IN" dirty="0" smtClean="0"/>
              <a:t>	echo “Hello all…";</a:t>
            </a:r>
            <a:endParaRPr lang="en-IN" dirty="0"/>
          </a:p>
          <a:p>
            <a:pPr lvl="2"/>
            <a:r>
              <a:rPr lang="en-IN" dirty="0" smtClean="0"/>
              <a:t>}</a:t>
            </a:r>
            <a:endParaRPr lang="en-IN" dirty="0"/>
          </a:p>
          <a:p>
            <a:r>
              <a:rPr lang="en-IN" dirty="0" err="1"/>
              <a:t>writeMessage</a:t>
            </a:r>
            <a:r>
              <a:rPr lang="en-IN" dirty="0"/>
              <a:t>();</a:t>
            </a:r>
          </a:p>
          <a:p>
            <a:r>
              <a:rPr lang="en-IN" dirty="0"/>
              <a:t>?&gt;</a:t>
            </a:r>
          </a:p>
          <a:p>
            <a:r>
              <a:rPr lang="en-IN" dirty="0"/>
              <a:t>&lt;/body&gt;</a:t>
            </a:r>
          </a:p>
          <a:p>
            <a:r>
              <a:rPr lang="en-IN" dirty="0"/>
              <a:t>&lt;/html&gt;</a:t>
            </a:r>
          </a:p>
          <a:p>
            <a:r>
              <a:rPr lang="en-IN" dirty="0" smtClean="0"/>
              <a:t>	</a:t>
            </a:r>
            <a:endParaRPr lang="en-IN" dirty="0"/>
          </a:p>
        </p:txBody>
      </p:sp>
      <p:sp>
        <p:nvSpPr>
          <p:cNvPr id="4" name="Rectangle 3"/>
          <p:cNvSpPr/>
          <p:nvPr/>
        </p:nvSpPr>
        <p:spPr>
          <a:xfrm>
            <a:off x="6628056" y="4587598"/>
            <a:ext cx="1099981" cy="369332"/>
          </a:xfrm>
          <a:prstGeom prst="rect">
            <a:avLst/>
          </a:prstGeom>
        </p:spPr>
        <p:txBody>
          <a:bodyPr wrap="none">
            <a:spAutoFit/>
          </a:bodyPr>
          <a:lstStyle/>
          <a:p>
            <a:r>
              <a:rPr lang="en-IN" dirty="0"/>
              <a:t>Hello all…</a:t>
            </a:r>
          </a:p>
        </p:txBody>
      </p:sp>
    </p:spTree>
    <p:extLst>
      <p:ext uri="{BB962C8B-B14F-4D97-AF65-F5344CB8AC3E}">
        <p14:creationId xmlns:p14="http://schemas.microsoft.com/office/powerpoint/2010/main" val="113959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790" y="193486"/>
            <a:ext cx="11749883" cy="923330"/>
          </a:xfrm>
          <a:prstGeom prst="rect">
            <a:avLst/>
          </a:prstGeom>
        </p:spPr>
        <p:txBody>
          <a:bodyPr wrap="none">
            <a:spAutoFit/>
          </a:bodyPr>
          <a:lstStyle/>
          <a:p>
            <a:r>
              <a:rPr lang="en-IN" dirty="0"/>
              <a:t>PHP Functions with </a:t>
            </a:r>
            <a:r>
              <a:rPr lang="en-IN" dirty="0" smtClean="0"/>
              <a:t>Parameters:</a:t>
            </a:r>
          </a:p>
          <a:p>
            <a:r>
              <a:rPr lang="en-US" dirty="0"/>
              <a:t>	PHP gives you the option to pass your parameters inside a function. You can pass as many parameters as you like. </a:t>
            </a:r>
            <a:endParaRPr lang="en-US" dirty="0" smtClean="0"/>
          </a:p>
          <a:p>
            <a:r>
              <a:rPr lang="en-US" dirty="0" smtClean="0"/>
              <a:t>These </a:t>
            </a:r>
            <a:r>
              <a:rPr lang="en-US" dirty="0"/>
              <a:t>parameters work like variables inside your function.</a:t>
            </a:r>
            <a:endParaRPr lang="en-IN" dirty="0"/>
          </a:p>
        </p:txBody>
      </p:sp>
      <p:sp>
        <p:nvSpPr>
          <p:cNvPr id="4" name="Rectangle 3"/>
          <p:cNvSpPr/>
          <p:nvPr/>
        </p:nvSpPr>
        <p:spPr>
          <a:xfrm>
            <a:off x="689360" y="1500128"/>
            <a:ext cx="6096000" cy="4801314"/>
          </a:xfrm>
          <a:prstGeom prst="rect">
            <a:avLst/>
          </a:prstGeom>
        </p:spPr>
        <p:txBody>
          <a:bodyPr>
            <a:spAutoFit/>
          </a:bodyPr>
          <a:lstStyle/>
          <a:p>
            <a:r>
              <a:rPr lang="en-IN" dirty="0"/>
              <a:t>&lt;html&gt;</a:t>
            </a:r>
          </a:p>
          <a:p>
            <a:r>
              <a:rPr lang="en-IN" dirty="0"/>
              <a:t>&lt;head&gt;</a:t>
            </a:r>
          </a:p>
          <a:p>
            <a:r>
              <a:rPr lang="en-IN" dirty="0"/>
              <a:t>&lt;title&gt;Writing PHP Function with Parameters&lt;/title&gt;</a:t>
            </a:r>
          </a:p>
          <a:p>
            <a:r>
              <a:rPr lang="en-IN" dirty="0"/>
              <a:t>&lt;/head&gt;</a:t>
            </a:r>
          </a:p>
          <a:p>
            <a:r>
              <a:rPr lang="en-IN" dirty="0"/>
              <a:t>&lt;body&gt;</a:t>
            </a:r>
          </a:p>
          <a:p>
            <a:r>
              <a:rPr lang="en-IN" dirty="0"/>
              <a:t>&lt;?</a:t>
            </a:r>
            <a:r>
              <a:rPr lang="en-IN" dirty="0" err="1"/>
              <a:t>php</a:t>
            </a:r>
            <a:endParaRPr lang="en-IN" dirty="0"/>
          </a:p>
          <a:p>
            <a:pPr lvl="1"/>
            <a:r>
              <a:rPr lang="en-IN" dirty="0"/>
              <a:t>function </a:t>
            </a:r>
            <a:r>
              <a:rPr lang="en-IN" dirty="0" err="1"/>
              <a:t>addFunction</a:t>
            </a:r>
            <a:r>
              <a:rPr lang="en-IN" dirty="0"/>
              <a:t>($num1, $num2) </a:t>
            </a:r>
            <a:endParaRPr lang="en-IN" dirty="0" smtClean="0"/>
          </a:p>
          <a:p>
            <a:pPr lvl="1"/>
            <a:r>
              <a:rPr lang="en-IN" dirty="0" smtClean="0"/>
              <a:t>{</a:t>
            </a:r>
            <a:endParaRPr lang="en-IN" dirty="0"/>
          </a:p>
          <a:p>
            <a:pPr lvl="2"/>
            <a:r>
              <a:rPr lang="en-IN" dirty="0"/>
              <a:t>$sum = $num1 + $num2;</a:t>
            </a:r>
          </a:p>
          <a:p>
            <a:pPr lvl="2"/>
            <a:r>
              <a:rPr lang="en-IN" dirty="0"/>
              <a:t>echo "Sum of the two numbers is : $sum";</a:t>
            </a:r>
          </a:p>
          <a:p>
            <a:pPr lvl="1"/>
            <a:r>
              <a:rPr lang="en-IN" dirty="0"/>
              <a:t>}</a:t>
            </a:r>
          </a:p>
          <a:p>
            <a:r>
              <a:rPr lang="en-IN" dirty="0" err="1"/>
              <a:t>addFunction</a:t>
            </a:r>
            <a:r>
              <a:rPr lang="en-IN" dirty="0"/>
              <a:t>(10, 20);</a:t>
            </a:r>
          </a:p>
          <a:p>
            <a:r>
              <a:rPr lang="en-IN" dirty="0"/>
              <a:t>?&gt;</a:t>
            </a:r>
          </a:p>
          <a:p>
            <a:r>
              <a:rPr lang="en-IN" dirty="0"/>
              <a:t>&lt;/body&gt;</a:t>
            </a:r>
          </a:p>
          <a:p>
            <a:r>
              <a:rPr lang="en-IN" dirty="0"/>
              <a:t>&lt;/html&gt;</a:t>
            </a:r>
          </a:p>
          <a:p>
            <a:endParaRPr lang="en-IN" dirty="0" smtClean="0"/>
          </a:p>
          <a:p>
            <a:r>
              <a:rPr lang="en-IN" dirty="0" smtClean="0"/>
              <a:t>Sum </a:t>
            </a:r>
            <a:r>
              <a:rPr lang="en-IN" dirty="0"/>
              <a:t>of the two numbers is : 30</a:t>
            </a:r>
          </a:p>
        </p:txBody>
      </p:sp>
    </p:spTree>
    <p:extLst>
      <p:ext uri="{BB962C8B-B14F-4D97-AF65-F5344CB8AC3E}">
        <p14:creationId xmlns:p14="http://schemas.microsoft.com/office/powerpoint/2010/main" val="265622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064" y="219123"/>
            <a:ext cx="13453042" cy="1200329"/>
          </a:xfrm>
          <a:prstGeom prst="rect">
            <a:avLst/>
          </a:prstGeom>
        </p:spPr>
        <p:txBody>
          <a:bodyPr wrap="none">
            <a:spAutoFit/>
          </a:bodyPr>
          <a:lstStyle/>
          <a:p>
            <a:r>
              <a:rPr lang="en-US" b="1" dirty="0"/>
              <a:t>Passing Arguments by Reference</a:t>
            </a:r>
            <a:r>
              <a:rPr lang="en-US" dirty="0"/>
              <a:t> </a:t>
            </a:r>
            <a:endParaRPr lang="en-US" dirty="0" smtClean="0"/>
          </a:p>
          <a:p>
            <a:r>
              <a:rPr lang="en-US" dirty="0"/>
              <a:t>	</a:t>
            </a:r>
            <a:r>
              <a:rPr lang="en-US" dirty="0" smtClean="0"/>
              <a:t>It </a:t>
            </a:r>
            <a:r>
              <a:rPr lang="en-US" dirty="0"/>
              <a:t>is possible to pass arguments to functions by reference</a:t>
            </a:r>
            <a:r>
              <a:rPr lang="en-US" dirty="0" smtClean="0"/>
              <a:t>.</a:t>
            </a:r>
          </a:p>
          <a:p>
            <a:r>
              <a:rPr lang="en-US" dirty="0"/>
              <a:t>	 Any changes made to an argument in these cases will change the value of the original variable. </a:t>
            </a:r>
            <a:endParaRPr lang="en-US" dirty="0" smtClean="0"/>
          </a:p>
          <a:p>
            <a:r>
              <a:rPr lang="en-US" dirty="0" smtClean="0"/>
              <a:t>You </a:t>
            </a:r>
            <a:r>
              <a:rPr lang="en-US" dirty="0"/>
              <a:t>can pass an argument by reference by adding an </a:t>
            </a:r>
            <a:r>
              <a:rPr lang="en-US" b="1" dirty="0" smtClean="0"/>
              <a:t>ampersand(&amp;)</a:t>
            </a:r>
            <a:r>
              <a:rPr lang="en-US" dirty="0" smtClean="0"/>
              <a:t> </a:t>
            </a:r>
            <a:r>
              <a:rPr lang="en-US" dirty="0"/>
              <a:t>to the variable name in either the function call or the function definition. </a:t>
            </a:r>
            <a:endParaRPr lang="en-IN" dirty="0"/>
          </a:p>
        </p:txBody>
      </p:sp>
      <p:sp>
        <p:nvSpPr>
          <p:cNvPr id="3" name="Rectangle 2"/>
          <p:cNvSpPr/>
          <p:nvPr/>
        </p:nvSpPr>
        <p:spPr>
          <a:xfrm>
            <a:off x="537486" y="1513399"/>
            <a:ext cx="6096000" cy="5016758"/>
          </a:xfrm>
          <a:prstGeom prst="rect">
            <a:avLst/>
          </a:prstGeom>
        </p:spPr>
        <p:txBody>
          <a:bodyPr>
            <a:spAutoFit/>
          </a:bodyPr>
          <a:lstStyle/>
          <a:p>
            <a:r>
              <a:rPr lang="en-IN" sz="1600" dirty="0"/>
              <a:t>&lt;html&gt;</a:t>
            </a:r>
          </a:p>
          <a:p>
            <a:r>
              <a:rPr lang="en-IN" sz="1600" dirty="0"/>
              <a:t>&lt;head&gt;</a:t>
            </a:r>
          </a:p>
          <a:p>
            <a:r>
              <a:rPr lang="en-IN" sz="1600" dirty="0"/>
              <a:t>&lt;title&gt;Passing Argument by Reference&lt;/title&gt;</a:t>
            </a:r>
          </a:p>
          <a:p>
            <a:r>
              <a:rPr lang="en-IN" sz="1600" dirty="0"/>
              <a:t>&lt;/head&gt;</a:t>
            </a:r>
          </a:p>
          <a:p>
            <a:r>
              <a:rPr lang="en-IN" sz="1600" dirty="0"/>
              <a:t>&lt;body&gt;</a:t>
            </a:r>
          </a:p>
          <a:p>
            <a:r>
              <a:rPr lang="en-IN" sz="1600" dirty="0"/>
              <a:t>&lt;?</a:t>
            </a:r>
            <a:r>
              <a:rPr lang="en-IN" sz="1600" dirty="0" err="1"/>
              <a:t>php</a:t>
            </a:r>
            <a:endParaRPr lang="en-IN" sz="1600" dirty="0"/>
          </a:p>
          <a:p>
            <a:pPr lvl="2"/>
            <a:r>
              <a:rPr lang="en-IN" sz="1600" dirty="0"/>
              <a:t>function </a:t>
            </a:r>
            <a:r>
              <a:rPr lang="en-IN" sz="1600" dirty="0" err="1"/>
              <a:t>addFive</a:t>
            </a:r>
            <a:r>
              <a:rPr lang="en-IN" sz="1600" dirty="0"/>
              <a:t>($num) {</a:t>
            </a:r>
          </a:p>
          <a:p>
            <a:pPr lvl="2"/>
            <a:r>
              <a:rPr lang="en-IN" sz="1600" dirty="0"/>
              <a:t>$num += 5</a:t>
            </a:r>
            <a:r>
              <a:rPr lang="en-IN" sz="1600" dirty="0" smtClean="0"/>
              <a:t>;</a:t>
            </a:r>
            <a:endParaRPr lang="en-IN" sz="1600" dirty="0"/>
          </a:p>
          <a:p>
            <a:pPr lvl="2"/>
            <a:r>
              <a:rPr lang="en-IN" sz="1600" dirty="0"/>
              <a:t>}</a:t>
            </a:r>
          </a:p>
          <a:p>
            <a:pPr lvl="2"/>
            <a:r>
              <a:rPr lang="en-IN" sz="1600" dirty="0"/>
              <a:t>function </a:t>
            </a:r>
            <a:r>
              <a:rPr lang="en-IN" sz="1600" dirty="0" err="1"/>
              <a:t>addSix</a:t>
            </a:r>
            <a:r>
              <a:rPr lang="en-IN" sz="1600" dirty="0"/>
              <a:t>(&amp;$num) {</a:t>
            </a:r>
          </a:p>
          <a:p>
            <a:pPr lvl="2"/>
            <a:r>
              <a:rPr lang="en-IN" sz="1600" dirty="0"/>
              <a:t>$num += 6;</a:t>
            </a:r>
          </a:p>
          <a:p>
            <a:pPr lvl="2"/>
            <a:r>
              <a:rPr lang="en-IN" sz="1600" dirty="0"/>
              <a:t>}</a:t>
            </a:r>
          </a:p>
          <a:p>
            <a:pPr lvl="2"/>
            <a:r>
              <a:rPr lang="en-IN" sz="1600" dirty="0"/>
              <a:t>$</a:t>
            </a:r>
            <a:r>
              <a:rPr lang="en-IN" sz="1600" dirty="0" err="1"/>
              <a:t>orignum</a:t>
            </a:r>
            <a:r>
              <a:rPr lang="en-IN" sz="1600" dirty="0"/>
              <a:t> = 10;</a:t>
            </a:r>
          </a:p>
          <a:p>
            <a:pPr lvl="2"/>
            <a:r>
              <a:rPr lang="en-IN" sz="1600" dirty="0" err="1"/>
              <a:t>addFive</a:t>
            </a:r>
            <a:r>
              <a:rPr lang="en-IN" sz="1600" dirty="0"/>
              <a:t>( $</a:t>
            </a:r>
            <a:r>
              <a:rPr lang="en-IN" sz="1600" dirty="0" err="1"/>
              <a:t>orignum</a:t>
            </a:r>
            <a:r>
              <a:rPr lang="en-IN" sz="1600" dirty="0"/>
              <a:t> );</a:t>
            </a:r>
          </a:p>
          <a:p>
            <a:pPr lvl="2"/>
            <a:r>
              <a:rPr lang="en-IN" sz="1600" dirty="0" smtClean="0"/>
              <a:t>echo "Original Value is $</a:t>
            </a:r>
            <a:r>
              <a:rPr lang="en-IN" sz="1600" dirty="0" err="1" smtClean="0"/>
              <a:t>orignum</a:t>
            </a:r>
            <a:r>
              <a:rPr lang="en-IN" sz="1600" dirty="0" smtClean="0"/>
              <a:t>&lt;</a:t>
            </a:r>
            <a:r>
              <a:rPr lang="en-IN" sz="1600" dirty="0" err="1" smtClean="0"/>
              <a:t>br</a:t>
            </a:r>
            <a:r>
              <a:rPr lang="en-IN" sz="1600" dirty="0" smtClean="0"/>
              <a:t> /&gt;";</a:t>
            </a:r>
          </a:p>
          <a:p>
            <a:pPr lvl="2"/>
            <a:r>
              <a:rPr lang="en-IN" sz="1600" dirty="0" err="1" smtClean="0"/>
              <a:t>addSix</a:t>
            </a:r>
            <a:r>
              <a:rPr lang="en-IN" sz="1600" dirty="0"/>
              <a:t>( $</a:t>
            </a:r>
            <a:r>
              <a:rPr lang="en-IN" sz="1600" dirty="0" err="1"/>
              <a:t>orignum</a:t>
            </a:r>
            <a:r>
              <a:rPr lang="en-IN" sz="1600" dirty="0"/>
              <a:t> );</a:t>
            </a:r>
          </a:p>
          <a:p>
            <a:pPr lvl="2"/>
            <a:r>
              <a:rPr lang="en-IN" sz="1600" dirty="0" smtClean="0"/>
              <a:t>echo "Original Value is $</a:t>
            </a:r>
            <a:r>
              <a:rPr lang="en-IN" sz="1600" dirty="0" err="1" smtClean="0"/>
              <a:t>orignum</a:t>
            </a:r>
            <a:r>
              <a:rPr lang="en-IN" sz="1600" dirty="0" smtClean="0"/>
              <a:t>&lt;</a:t>
            </a:r>
            <a:r>
              <a:rPr lang="en-IN" sz="1600" dirty="0" err="1" smtClean="0"/>
              <a:t>br</a:t>
            </a:r>
            <a:r>
              <a:rPr lang="en-IN" sz="1600" dirty="0" smtClean="0"/>
              <a:t> /&gt;";</a:t>
            </a:r>
            <a:endParaRPr lang="en-IN" sz="1600" dirty="0"/>
          </a:p>
          <a:p>
            <a:r>
              <a:rPr lang="en-IN" sz="1600" dirty="0"/>
              <a:t>?&gt;</a:t>
            </a:r>
          </a:p>
          <a:p>
            <a:r>
              <a:rPr lang="en-IN" sz="1600" dirty="0"/>
              <a:t>&lt;/body&gt;</a:t>
            </a:r>
          </a:p>
          <a:p>
            <a:r>
              <a:rPr lang="en-IN" sz="1600" dirty="0"/>
              <a:t>&lt;/html</a:t>
            </a:r>
            <a:r>
              <a:rPr lang="en-IN" sz="1600" dirty="0" smtClean="0"/>
              <a:t>&gt;</a:t>
            </a:r>
            <a:endParaRPr lang="en-IN" sz="1600" dirty="0"/>
          </a:p>
        </p:txBody>
      </p:sp>
      <p:sp>
        <p:nvSpPr>
          <p:cNvPr id="4" name="Rectangle 3"/>
          <p:cNvSpPr/>
          <p:nvPr/>
        </p:nvSpPr>
        <p:spPr>
          <a:xfrm>
            <a:off x="6695444" y="2907515"/>
            <a:ext cx="6096000" cy="646331"/>
          </a:xfrm>
          <a:prstGeom prst="rect">
            <a:avLst/>
          </a:prstGeom>
        </p:spPr>
        <p:txBody>
          <a:bodyPr>
            <a:spAutoFit/>
          </a:bodyPr>
          <a:lstStyle/>
          <a:p>
            <a:r>
              <a:rPr lang="en-IN" dirty="0" smtClean="0"/>
              <a:t>Original </a:t>
            </a:r>
            <a:r>
              <a:rPr lang="en-IN" dirty="0"/>
              <a:t>Value is 10</a:t>
            </a:r>
          </a:p>
          <a:p>
            <a:r>
              <a:rPr lang="en-IN" dirty="0"/>
              <a:t>Original Value is 16</a:t>
            </a:r>
          </a:p>
        </p:txBody>
      </p:sp>
    </p:spTree>
    <p:extLst>
      <p:ext uri="{BB962C8B-B14F-4D97-AF65-F5344CB8AC3E}">
        <p14:creationId xmlns:p14="http://schemas.microsoft.com/office/powerpoint/2010/main" val="141355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546" y="253306"/>
            <a:ext cx="11571284" cy="1200329"/>
          </a:xfrm>
          <a:prstGeom prst="rect">
            <a:avLst/>
          </a:prstGeom>
        </p:spPr>
        <p:txBody>
          <a:bodyPr wrap="square">
            <a:spAutoFit/>
          </a:bodyPr>
          <a:lstStyle/>
          <a:p>
            <a:r>
              <a:rPr lang="en-IN" dirty="0"/>
              <a:t>PHP Functions returning </a:t>
            </a:r>
            <a:r>
              <a:rPr lang="en-IN" dirty="0" smtClean="0"/>
              <a:t>value:</a:t>
            </a:r>
          </a:p>
          <a:p>
            <a:pPr marL="742950" lvl="1" indent="-285750">
              <a:buFont typeface="Arial" panose="020B0604020202020204" pitchFamily="34" charset="0"/>
              <a:buChar char="•"/>
            </a:pPr>
            <a:r>
              <a:rPr lang="en-IN" dirty="0"/>
              <a:t>	</a:t>
            </a:r>
            <a:r>
              <a:rPr lang="en-US" dirty="0"/>
              <a:t>A function can return a value using the </a:t>
            </a:r>
            <a:r>
              <a:rPr lang="en-US" b="1" dirty="0"/>
              <a:t>return statement </a:t>
            </a:r>
            <a:r>
              <a:rPr lang="en-US" dirty="0" smtClean="0"/>
              <a:t>with </a:t>
            </a:r>
            <a:r>
              <a:rPr lang="en-US" dirty="0"/>
              <a:t>a value or object. </a:t>
            </a:r>
            <a:endParaRPr lang="en-US" dirty="0" smtClean="0"/>
          </a:p>
          <a:p>
            <a:pPr marL="742950" lvl="1" indent="-285750">
              <a:buFont typeface="Arial" panose="020B0604020202020204" pitchFamily="34" charset="0"/>
              <a:buChar char="•"/>
            </a:pPr>
            <a:r>
              <a:rPr lang="en-US" dirty="0" smtClean="0"/>
              <a:t>	return </a:t>
            </a:r>
            <a:r>
              <a:rPr lang="en-US" dirty="0"/>
              <a:t>stops the execution of the function and sends the value back to the calling code.</a:t>
            </a:r>
            <a:r>
              <a:rPr lang="en-IN" dirty="0" smtClean="0"/>
              <a:t> </a:t>
            </a:r>
          </a:p>
          <a:p>
            <a:pPr marL="742950" lvl="1" indent="-285750">
              <a:buFont typeface="Arial" panose="020B0604020202020204" pitchFamily="34" charset="0"/>
              <a:buChar char="•"/>
            </a:pPr>
            <a:r>
              <a:rPr lang="en-US" dirty="0" smtClean="0"/>
              <a:t>	You </a:t>
            </a:r>
            <a:r>
              <a:rPr lang="en-US" dirty="0"/>
              <a:t>can return more than one value from a function using the return array(1,2,3,4). </a:t>
            </a:r>
            <a:endParaRPr lang="en-IN" dirty="0"/>
          </a:p>
        </p:txBody>
      </p:sp>
      <p:sp>
        <p:nvSpPr>
          <p:cNvPr id="3" name="Rectangle 2"/>
          <p:cNvSpPr/>
          <p:nvPr/>
        </p:nvSpPr>
        <p:spPr>
          <a:xfrm>
            <a:off x="723544" y="1746190"/>
            <a:ext cx="6096000" cy="4801314"/>
          </a:xfrm>
          <a:prstGeom prst="rect">
            <a:avLst/>
          </a:prstGeom>
        </p:spPr>
        <p:txBody>
          <a:bodyPr>
            <a:spAutoFit/>
          </a:bodyPr>
          <a:lstStyle/>
          <a:p>
            <a:r>
              <a:rPr lang="en-IN" dirty="0"/>
              <a:t>&lt;html&gt;</a:t>
            </a:r>
          </a:p>
          <a:p>
            <a:r>
              <a:rPr lang="en-IN" dirty="0"/>
              <a:t>&lt;head&gt;</a:t>
            </a:r>
          </a:p>
          <a:p>
            <a:r>
              <a:rPr lang="en-IN" dirty="0"/>
              <a:t>&lt;title&gt;Writing PHP Function which returns value&lt;/title&gt;</a:t>
            </a:r>
          </a:p>
          <a:p>
            <a:r>
              <a:rPr lang="en-IN" dirty="0"/>
              <a:t>&lt;/head&gt;</a:t>
            </a:r>
          </a:p>
          <a:p>
            <a:r>
              <a:rPr lang="en-IN" dirty="0"/>
              <a:t>&lt;body&gt;</a:t>
            </a:r>
          </a:p>
          <a:p>
            <a:r>
              <a:rPr lang="en-IN" dirty="0"/>
              <a:t>&lt;?</a:t>
            </a:r>
            <a:r>
              <a:rPr lang="en-IN" dirty="0" err="1"/>
              <a:t>php</a:t>
            </a:r>
            <a:endParaRPr lang="en-IN" dirty="0"/>
          </a:p>
          <a:p>
            <a:r>
              <a:rPr lang="en-IN" dirty="0"/>
              <a:t>function </a:t>
            </a:r>
            <a:r>
              <a:rPr lang="en-IN" dirty="0" err="1"/>
              <a:t>addFunction</a:t>
            </a:r>
            <a:r>
              <a:rPr lang="en-IN" dirty="0"/>
              <a:t>($num1, $num2) {</a:t>
            </a:r>
          </a:p>
          <a:p>
            <a:r>
              <a:rPr lang="en-IN" dirty="0"/>
              <a:t>$sum = $num1 + $num2;</a:t>
            </a:r>
          </a:p>
          <a:p>
            <a:r>
              <a:rPr lang="en-IN" dirty="0"/>
              <a:t>return $sum;</a:t>
            </a:r>
          </a:p>
          <a:p>
            <a:r>
              <a:rPr lang="en-IN" dirty="0"/>
              <a:t>}</a:t>
            </a:r>
          </a:p>
          <a:p>
            <a:r>
              <a:rPr lang="en-IN" dirty="0"/>
              <a:t>$</a:t>
            </a:r>
            <a:r>
              <a:rPr lang="en-IN" dirty="0" err="1"/>
              <a:t>return_value</a:t>
            </a:r>
            <a:r>
              <a:rPr lang="en-IN" dirty="0"/>
              <a:t> = </a:t>
            </a:r>
            <a:r>
              <a:rPr lang="en-IN" dirty="0" err="1"/>
              <a:t>addFunction</a:t>
            </a:r>
            <a:r>
              <a:rPr lang="en-IN" dirty="0"/>
              <a:t>(10, 20);</a:t>
            </a:r>
          </a:p>
          <a:p>
            <a:r>
              <a:rPr lang="en-IN" dirty="0"/>
              <a:t>echo "Returned value from the function : $</a:t>
            </a:r>
            <a:r>
              <a:rPr lang="en-IN" dirty="0" err="1"/>
              <a:t>return_value</a:t>
            </a:r>
            <a:r>
              <a:rPr lang="en-IN" dirty="0"/>
              <a:t>";</a:t>
            </a:r>
          </a:p>
          <a:p>
            <a:r>
              <a:rPr lang="en-IN" dirty="0"/>
              <a:t>?&gt;</a:t>
            </a:r>
          </a:p>
          <a:p>
            <a:r>
              <a:rPr lang="en-IN" dirty="0"/>
              <a:t>&lt;/body&gt;</a:t>
            </a:r>
          </a:p>
          <a:p>
            <a:r>
              <a:rPr lang="en-IN" dirty="0"/>
              <a:t>&lt;/html</a:t>
            </a:r>
            <a:r>
              <a:rPr lang="en-IN" dirty="0" smtClean="0"/>
              <a:t>&gt;</a:t>
            </a:r>
          </a:p>
          <a:p>
            <a:endParaRPr lang="en-IN" dirty="0" smtClean="0"/>
          </a:p>
          <a:p>
            <a:r>
              <a:rPr lang="en-IN" dirty="0" smtClean="0"/>
              <a:t>Returned value from the function : 30</a:t>
            </a:r>
            <a:endParaRPr lang="en-IN" dirty="0"/>
          </a:p>
        </p:txBody>
      </p:sp>
    </p:spTree>
    <p:extLst>
      <p:ext uri="{BB962C8B-B14F-4D97-AF65-F5344CB8AC3E}">
        <p14:creationId xmlns:p14="http://schemas.microsoft.com/office/powerpoint/2010/main" val="207142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IN" dirty="0"/>
              <a:t>&lt;html&gt;</a:t>
            </a:r>
          </a:p>
          <a:p>
            <a:r>
              <a:rPr lang="en-IN" dirty="0"/>
              <a:t>&lt;head&gt;</a:t>
            </a:r>
          </a:p>
          <a:p>
            <a:r>
              <a:rPr lang="en-IN" dirty="0"/>
              <a:t>&lt;title&gt;Writing PHP Function which returns value&lt;/title&gt;</a:t>
            </a:r>
          </a:p>
          <a:p>
            <a:r>
              <a:rPr lang="en-IN" dirty="0"/>
              <a:t>&lt;/head&gt;</a:t>
            </a:r>
          </a:p>
          <a:p>
            <a:r>
              <a:rPr lang="en-IN" dirty="0"/>
              <a:t>&lt;body&gt;</a:t>
            </a:r>
          </a:p>
          <a:p>
            <a:r>
              <a:rPr lang="en-IN" dirty="0"/>
              <a:t>&lt;?</a:t>
            </a:r>
            <a:r>
              <a:rPr lang="en-IN" dirty="0" err="1"/>
              <a:t>php</a:t>
            </a:r>
            <a:endParaRPr lang="en-IN" dirty="0"/>
          </a:p>
          <a:p>
            <a:r>
              <a:rPr lang="en-IN" dirty="0"/>
              <a:t>function </a:t>
            </a:r>
            <a:r>
              <a:rPr lang="en-IN" dirty="0" err="1"/>
              <a:t>printMe</a:t>
            </a:r>
            <a:r>
              <a:rPr lang="en-IN" dirty="0"/>
              <a:t>($</a:t>
            </a:r>
            <a:r>
              <a:rPr lang="en-IN" dirty="0" err="1"/>
              <a:t>param</a:t>
            </a:r>
            <a:r>
              <a:rPr lang="en-IN" dirty="0"/>
              <a:t> = "Hello") {</a:t>
            </a:r>
          </a:p>
          <a:p>
            <a:r>
              <a:rPr lang="en-IN" dirty="0"/>
              <a:t>echo $</a:t>
            </a:r>
            <a:r>
              <a:rPr lang="en-IN" dirty="0" err="1"/>
              <a:t>param</a:t>
            </a:r>
            <a:r>
              <a:rPr lang="en-IN" dirty="0"/>
              <a:t>;</a:t>
            </a:r>
          </a:p>
          <a:p>
            <a:r>
              <a:rPr lang="en-IN" dirty="0"/>
              <a:t>}</a:t>
            </a:r>
          </a:p>
          <a:p>
            <a:r>
              <a:rPr lang="en-IN" dirty="0" err="1"/>
              <a:t>printMe</a:t>
            </a:r>
            <a:r>
              <a:rPr lang="en-IN" dirty="0"/>
              <a:t>("This is test");</a:t>
            </a:r>
          </a:p>
          <a:p>
            <a:r>
              <a:rPr lang="en-IN" dirty="0" err="1"/>
              <a:t>printMe</a:t>
            </a:r>
            <a:r>
              <a:rPr lang="en-IN" dirty="0"/>
              <a:t>();</a:t>
            </a:r>
          </a:p>
          <a:p>
            <a:r>
              <a:rPr lang="en-IN" dirty="0"/>
              <a:t>?&gt;</a:t>
            </a:r>
          </a:p>
          <a:p>
            <a:r>
              <a:rPr lang="en-IN" dirty="0"/>
              <a:t>&lt;/body&gt;</a:t>
            </a:r>
          </a:p>
          <a:p>
            <a:r>
              <a:rPr lang="en-IN" dirty="0"/>
              <a:t>&lt;/html&gt;</a:t>
            </a:r>
          </a:p>
        </p:txBody>
      </p:sp>
      <p:sp>
        <p:nvSpPr>
          <p:cNvPr id="3" name="Rectangle 2"/>
          <p:cNvSpPr/>
          <p:nvPr/>
        </p:nvSpPr>
        <p:spPr>
          <a:xfrm>
            <a:off x="2199049" y="5961897"/>
            <a:ext cx="1697901" cy="369332"/>
          </a:xfrm>
          <a:prstGeom prst="rect">
            <a:avLst/>
          </a:prstGeom>
        </p:spPr>
        <p:txBody>
          <a:bodyPr wrap="none">
            <a:spAutoFit/>
          </a:bodyPr>
          <a:lstStyle/>
          <a:p>
            <a:r>
              <a:rPr lang="en-IN" dirty="0">
                <a:solidFill>
                  <a:srgbClr val="000000"/>
                </a:solidFill>
                <a:latin typeface="Times New Roman" panose="02020603050405020304" pitchFamily="18" charset="0"/>
              </a:rPr>
              <a:t>This is </a:t>
            </a:r>
            <a:r>
              <a:rPr lang="en-IN" dirty="0" err="1">
                <a:solidFill>
                  <a:srgbClr val="000000"/>
                </a:solidFill>
                <a:latin typeface="Times New Roman" panose="02020603050405020304" pitchFamily="18" charset="0"/>
              </a:rPr>
              <a:t>testHello</a:t>
            </a:r>
            <a:endParaRPr lang="en-IN" dirty="0"/>
          </a:p>
        </p:txBody>
      </p:sp>
      <p:sp>
        <p:nvSpPr>
          <p:cNvPr id="4" name="Rectangle 3"/>
          <p:cNvSpPr/>
          <p:nvPr/>
        </p:nvSpPr>
        <p:spPr>
          <a:xfrm>
            <a:off x="313346" y="162548"/>
            <a:ext cx="11402938" cy="646331"/>
          </a:xfrm>
          <a:prstGeom prst="rect">
            <a:avLst/>
          </a:prstGeom>
        </p:spPr>
        <p:txBody>
          <a:bodyPr wrap="square">
            <a:spAutoFit/>
          </a:bodyPr>
          <a:lstStyle/>
          <a:p>
            <a:r>
              <a:rPr lang="en-US" b="1" dirty="0"/>
              <a:t>Setting Default Values for Function Parameters </a:t>
            </a:r>
            <a:endParaRPr lang="en-US" b="1" dirty="0" smtClean="0"/>
          </a:p>
          <a:p>
            <a:r>
              <a:rPr lang="en-US" dirty="0" smtClean="0"/>
              <a:t>You </a:t>
            </a:r>
            <a:r>
              <a:rPr lang="en-US" dirty="0"/>
              <a:t>can set a parameter to have a default value if the </a:t>
            </a:r>
            <a:r>
              <a:rPr lang="en-US" dirty="0" smtClean="0"/>
              <a:t>function</a:t>
            </a:r>
            <a:r>
              <a:rPr lang="en-US" dirty="0"/>
              <a:t> </a:t>
            </a:r>
            <a:r>
              <a:rPr lang="en-US" dirty="0" smtClean="0"/>
              <a:t>parameter are  doesn't passed.</a:t>
            </a:r>
            <a:endParaRPr lang="en-IN" dirty="0"/>
          </a:p>
        </p:txBody>
      </p:sp>
    </p:spTree>
    <p:extLst>
      <p:ext uri="{BB962C8B-B14F-4D97-AF65-F5344CB8AC3E}">
        <p14:creationId xmlns:p14="http://schemas.microsoft.com/office/powerpoint/2010/main" val="177406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568" y="474345"/>
            <a:ext cx="10801884" cy="5632311"/>
          </a:xfrm>
          <a:prstGeom prst="rect">
            <a:avLst/>
          </a:prstGeom>
        </p:spPr>
        <p:txBody>
          <a:bodyPr wrap="square">
            <a:spAutoFit/>
          </a:bodyPr>
          <a:lstStyle/>
          <a:p>
            <a:r>
              <a:rPr lang="en-IN" b="1" dirty="0" smtClean="0"/>
              <a:t>Variable function /Dynamic </a:t>
            </a:r>
            <a:r>
              <a:rPr lang="en-IN" b="1" dirty="0"/>
              <a:t>Function Calls</a:t>
            </a:r>
          </a:p>
          <a:p>
            <a:r>
              <a:rPr lang="en-IN" dirty="0"/>
              <a:t>It is possible to assign function names as strings to variables and then treat these variables</a:t>
            </a:r>
          </a:p>
          <a:p>
            <a:r>
              <a:rPr lang="en-IN" dirty="0"/>
              <a:t>exactly as you would the function name itself</a:t>
            </a:r>
            <a:r>
              <a:rPr lang="en-IN" dirty="0" smtClean="0"/>
              <a:t>.</a:t>
            </a:r>
          </a:p>
          <a:p>
            <a:endParaRPr lang="en-IN" dirty="0"/>
          </a:p>
          <a:p>
            <a:r>
              <a:rPr lang="en-IN" dirty="0" smtClean="0"/>
              <a:t>&lt;html</a:t>
            </a:r>
            <a:r>
              <a:rPr lang="en-IN" dirty="0"/>
              <a:t>&gt;</a:t>
            </a:r>
          </a:p>
          <a:p>
            <a:r>
              <a:rPr lang="en-IN" dirty="0"/>
              <a:t>&lt;head&gt;</a:t>
            </a:r>
          </a:p>
          <a:p>
            <a:r>
              <a:rPr lang="en-IN" dirty="0"/>
              <a:t>&lt;title&gt;Dynamic Function Calls&lt;/title&gt;</a:t>
            </a:r>
          </a:p>
          <a:p>
            <a:r>
              <a:rPr lang="en-IN" dirty="0"/>
              <a:t>&lt;/head&gt;</a:t>
            </a:r>
          </a:p>
          <a:p>
            <a:r>
              <a:rPr lang="en-IN" dirty="0"/>
              <a:t>&lt;body&gt;</a:t>
            </a:r>
          </a:p>
          <a:p>
            <a:pPr lvl="1"/>
            <a:r>
              <a:rPr lang="en-IN" dirty="0"/>
              <a:t>&lt;?</a:t>
            </a:r>
            <a:r>
              <a:rPr lang="en-IN" dirty="0" err="1"/>
              <a:t>php</a:t>
            </a:r>
            <a:endParaRPr lang="en-IN" dirty="0"/>
          </a:p>
          <a:p>
            <a:pPr lvl="1"/>
            <a:r>
              <a:rPr lang="en-IN" dirty="0"/>
              <a:t>function </a:t>
            </a:r>
            <a:r>
              <a:rPr lang="en-IN" dirty="0" err="1"/>
              <a:t>sayHello</a:t>
            </a:r>
            <a:r>
              <a:rPr lang="en-IN" dirty="0"/>
              <a:t>() {</a:t>
            </a:r>
          </a:p>
          <a:p>
            <a:pPr lvl="1"/>
            <a:r>
              <a:rPr lang="en-IN" dirty="0"/>
              <a:t>echo "</a:t>
            </a:r>
            <a:r>
              <a:rPr lang="en-IN" dirty="0" smtClean="0"/>
              <a:t>Hello";</a:t>
            </a:r>
            <a:endParaRPr lang="en-IN" dirty="0"/>
          </a:p>
          <a:p>
            <a:pPr lvl="1"/>
            <a:r>
              <a:rPr lang="en-IN" dirty="0"/>
              <a:t>}</a:t>
            </a:r>
          </a:p>
          <a:p>
            <a:pPr lvl="1"/>
            <a:r>
              <a:rPr lang="en-IN" dirty="0"/>
              <a:t>$</a:t>
            </a:r>
            <a:r>
              <a:rPr lang="en-IN" dirty="0" err="1"/>
              <a:t>function_holder</a:t>
            </a:r>
            <a:r>
              <a:rPr lang="en-IN" dirty="0"/>
              <a:t> = "</a:t>
            </a:r>
            <a:r>
              <a:rPr lang="en-IN" dirty="0" err="1"/>
              <a:t>sayHello</a:t>
            </a:r>
            <a:r>
              <a:rPr lang="en-IN" dirty="0"/>
              <a:t>";</a:t>
            </a:r>
          </a:p>
          <a:p>
            <a:pPr lvl="1"/>
            <a:r>
              <a:rPr lang="en-IN" dirty="0"/>
              <a:t>$</a:t>
            </a:r>
            <a:r>
              <a:rPr lang="en-IN" dirty="0" err="1"/>
              <a:t>function_holder</a:t>
            </a:r>
            <a:r>
              <a:rPr lang="en-IN" dirty="0"/>
              <a:t>();</a:t>
            </a:r>
          </a:p>
          <a:p>
            <a:pPr lvl="1"/>
            <a:r>
              <a:rPr lang="en-IN" dirty="0"/>
              <a:t>?&gt;</a:t>
            </a:r>
          </a:p>
          <a:p>
            <a:r>
              <a:rPr lang="en-IN" dirty="0"/>
              <a:t>&lt;/body&gt;</a:t>
            </a:r>
          </a:p>
          <a:p>
            <a:r>
              <a:rPr lang="en-IN" dirty="0"/>
              <a:t>&lt;/html&gt;</a:t>
            </a:r>
          </a:p>
          <a:p>
            <a:endParaRPr lang="en-IN" dirty="0"/>
          </a:p>
          <a:p>
            <a:r>
              <a:rPr lang="en-IN" dirty="0" smtClean="0"/>
              <a:t>Hello</a:t>
            </a:r>
            <a:endParaRPr lang="en-IN" dirty="0"/>
          </a:p>
        </p:txBody>
      </p:sp>
    </p:spTree>
    <p:extLst>
      <p:ext uri="{BB962C8B-B14F-4D97-AF65-F5344CB8AC3E}">
        <p14:creationId xmlns:p14="http://schemas.microsoft.com/office/powerpoint/2010/main" val="309962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882" y="278943"/>
            <a:ext cx="4378122" cy="369332"/>
          </a:xfrm>
          <a:prstGeom prst="rect">
            <a:avLst/>
          </a:prstGeom>
        </p:spPr>
        <p:txBody>
          <a:bodyPr wrap="none">
            <a:spAutoFit/>
          </a:bodyPr>
          <a:lstStyle/>
          <a:p>
            <a:r>
              <a:rPr lang="en-US" b="1" dirty="0">
                <a:latin typeface="var(--font-family-heading-lesson-markdown)"/>
              </a:rPr>
              <a:t>How to declare and initialize an array?</a:t>
            </a:r>
            <a:endParaRPr lang="en-US" b="1" i="0" dirty="0">
              <a:effectLst/>
              <a:latin typeface="var(--font-family-heading-lesson-markdown)"/>
            </a:endParaRPr>
          </a:p>
        </p:txBody>
      </p:sp>
      <p:sp>
        <p:nvSpPr>
          <p:cNvPr id="6" name="Rectangle 5"/>
          <p:cNvSpPr/>
          <p:nvPr/>
        </p:nvSpPr>
        <p:spPr>
          <a:xfrm>
            <a:off x="163882" y="900156"/>
            <a:ext cx="6096000" cy="4801314"/>
          </a:xfrm>
          <a:prstGeom prst="rect">
            <a:avLst/>
          </a:prstGeom>
        </p:spPr>
        <p:txBody>
          <a:bodyPr>
            <a:spAutoFit/>
          </a:bodyPr>
          <a:lstStyle/>
          <a:p>
            <a:r>
              <a:rPr lang="en-IN" dirty="0"/>
              <a:t>&lt;?</a:t>
            </a:r>
            <a:r>
              <a:rPr lang="en-IN" dirty="0" err="1"/>
              <a:t>php</a:t>
            </a:r>
            <a:r>
              <a:rPr lang="en-IN" dirty="0"/>
              <a:t> </a:t>
            </a:r>
          </a:p>
          <a:p>
            <a:r>
              <a:rPr lang="en-IN" dirty="0"/>
              <a:t>  //creating an empty array</a:t>
            </a:r>
          </a:p>
          <a:p>
            <a:r>
              <a:rPr lang="en-IN" dirty="0"/>
              <a:t>  $</a:t>
            </a:r>
            <a:r>
              <a:rPr lang="en-IN" dirty="0" err="1"/>
              <a:t>empty_array</a:t>
            </a:r>
            <a:r>
              <a:rPr lang="en-IN" dirty="0"/>
              <a:t> = array();</a:t>
            </a:r>
          </a:p>
          <a:p>
            <a:r>
              <a:rPr lang="en-IN" dirty="0"/>
              <a:t>  </a:t>
            </a:r>
          </a:p>
          <a:p>
            <a:r>
              <a:rPr lang="en-IN" dirty="0"/>
              <a:t>  //Method 1 to create an array</a:t>
            </a:r>
          </a:p>
          <a:p>
            <a:r>
              <a:rPr lang="en-IN" dirty="0"/>
              <a:t>  $my_array1 = array("apple", "banana", "mango", "peach");</a:t>
            </a:r>
          </a:p>
          <a:p>
            <a:r>
              <a:rPr lang="en-IN" dirty="0"/>
              <a:t>  </a:t>
            </a:r>
          </a:p>
          <a:p>
            <a:r>
              <a:rPr lang="en-IN" dirty="0"/>
              <a:t>  //Method 2 to create an array</a:t>
            </a:r>
          </a:p>
          <a:p>
            <a:r>
              <a:rPr lang="en-IN" dirty="0"/>
              <a:t>  $my_array2[0] = "</a:t>
            </a:r>
            <a:r>
              <a:rPr lang="en-IN" dirty="0" err="1"/>
              <a:t>joe</a:t>
            </a:r>
            <a:r>
              <a:rPr lang="en-IN" dirty="0"/>
              <a:t>";</a:t>
            </a:r>
          </a:p>
          <a:p>
            <a:r>
              <a:rPr lang="en-IN" dirty="0"/>
              <a:t>  $my_array2[1] = "</a:t>
            </a:r>
            <a:r>
              <a:rPr lang="en-IN" dirty="0" err="1"/>
              <a:t>jonas</a:t>
            </a:r>
            <a:r>
              <a:rPr lang="en-IN" dirty="0"/>
              <a:t>";</a:t>
            </a:r>
          </a:p>
          <a:p>
            <a:r>
              <a:rPr lang="en-IN" dirty="0"/>
              <a:t>  $my_array2[2] = "nick";</a:t>
            </a:r>
          </a:p>
          <a:p>
            <a:endParaRPr lang="en-IN" dirty="0"/>
          </a:p>
          <a:p>
            <a:r>
              <a:rPr lang="en-IN" dirty="0"/>
              <a:t>  //displaying output</a:t>
            </a:r>
          </a:p>
          <a:p>
            <a:r>
              <a:rPr lang="en-IN" dirty="0"/>
              <a:t>  echo $my_array1[0]."\n";</a:t>
            </a:r>
          </a:p>
          <a:p>
            <a:r>
              <a:rPr lang="en-IN" dirty="0"/>
              <a:t>  echo $my_array2[0];</a:t>
            </a:r>
          </a:p>
          <a:p>
            <a:r>
              <a:rPr lang="en-IN" dirty="0"/>
              <a:t>  </a:t>
            </a:r>
          </a:p>
          <a:p>
            <a:r>
              <a:rPr lang="en-IN" dirty="0"/>
              <a:t>?&gt; </a:t>
            </a:r>
          </a:p>
        </p:txBody>
      </p:sp>
      <p:sp>
        <p:nvSpPr>
          <p:cNvPr id="7" name="Rectangle 6"/>
          <p:cNvSpPr/>
          <p:nvPr/>
        </p:nvSpPr>
        <p:spPr>
          <a:xfrm>
            <a:off x="7757144" y="219122"/>
            <a:ext cx="2813591" cy="369332"/>
          </a:xfrm>
          <a:prstGeom prst="rect">
            <a:avLst/>
          </a:prstGeom>
        </p:spPr>
        <p:txBody>
          <a:bodyPr wrap="none">
            <a:spAutoFit/>
          </a:bodyPr>
          <a:lstStyle/>
          <a:p>
            <a:r>
              <a:rPr lang="en-IN" b="1" dirty="0">
                <a:latin typeface="var(--font-family-heading-lesson-markdown)"/>
              </a:rPr>
              <a:t>Accessing the elements</a:t>
            </a:r>
            <a:endParaRPr lang="en-IN" b="1" i="0" dirty="0">
              <a:effectLst/>
              <a:latin typeface="var(--font-family-heading-lesson-markdown)"/>
            </a:endParaRPr>
          </a:p>
        </p:txBody>
      </p:sp>
      <p:sp>
        <p:nvSpPr>
          <p:cNvPr id="8" name="Rectangle 7"/>
          <p:cNvSpPr/>
          <p:nvPr/>
        </p:nvSpPr>
        <p:spPr>
          <a:xfrm>
            <a:off x="6346677" y="996215"/>
            <a:ext cx="6096000" cy="3139321"/>
          </a:xfrm>
          <a:prstGeom prst="rect">
            <a:avLst/>
          </a:prstGeom>
        </p:spPr>
        <p:txBody>
          <a:bodyPr>
            <a:spAutoFit/>
          </a:bodyPr>
          <a:lstStyle/>
          <a:p>
            <a:r>
              <a:rPr lang="en-IN" dirty="0"/>
              <a:t>&lt;?</a:t>
            </a:r>
            <a:r>
              <a:rPr lang="en-IN" dirty="0" err="1"/>
              <a:t>php</a:t>
            </a:r>
            <a:r>
              <a:rPr lang="en-IN" dirty="0"/>
              <a:t> </a:t>
            </a:r>
          </a:p>
          <a:p>
            <a:r>
              <a:rPr lang="en-IN" dirty="0"/>
              <a:t>  </a:t>
            </a:r>
          </a:p>
          <a:p>
            <a:r>
              <a:rPr lang="en-IN" dirty="0"/>
              <a:t>  //Method 1 to create an array</a:t>
            </a:r>
          </a:p>
          <a:p>
            <a:r>
              <a:rPr lang="en-IN" dirty="0"/>
              <a:t>  $my_array1 = array("apple", "banana", "mango", "peach");</a:t>
            </a:r>
          </a:p>
          <a:p>
            <a:r>
              <a:rPr lang="en-IN" dirty="0"/>
              <a:t>  //accessing elements of array using their index</a:t>
            </a:r>
          </a:p>
          <a:p>
            <a:r>
              <a:rPr lang="en-IN" dirty="0"/>
              <a:t>  echo $my_array1[0],"\n";</a:t>
            </a:r>
          </a:p>
          <a:p>
            <a:r>
              <a:rPr lang="en-IN" dirty="0"/>
              <a:t>  echo $my_array1[1],"\n";</a:t>
            </a:r>
          </a:p>
          <a:p>
            <a:r>
              <a:rPr lang="en-IN" dirty="0"/>
              <a:t>  echo $my_array1[2],"\n";</a:t>
            </a:r>
          </a:p>
          <a:p>
            <a:r>
              <a:rPr lang="en-IN" dirty="0"/>
              <a:t>  echo $my_array1[3],"\n";</a:t>
            </a:r>
          </a:p>
          <a:p>
            <a:r>
              <a:rPr lang="en-IN" dirty="0"/>
              <a:t>    </a:t>
            </a:r>
          </a:p>
          <a:p>
            <a:r>
              <a:rPr lang="en-IN" dirty="0"/>
              <a:t>?&gt; </a:t>
            </a:r>
          </a:p>
        </p:txBody>
      </p:sp>
      <p:cxnSp>
        <p:nvCxnSpPr>
          <p:cNvPr id="10" name="Straight Connector 9"/>
          <p:cNvCxnSpPr/>
          <p:nvPr/>
        </p:nvCxnSpPr>
        <p:spPr>
          <a:xfrm>
            <a:off x="5964964" y="219122"/>
            <a:ext cx="25638" cy="61902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53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372" y="2259513"/>
            <a:ext cx="6096000" cy="3693319"/>
          </a:xfrm>
          <a:prstGeom prst="rect">
            <a:avLst/>
          </a:prstGeom>
        </p:spPr>
        <p:txBody>
          <a:bodyPr>
            <a:spAutoFit/>
          </a:bodyPr>
          <a:lstStyle/>
          <a:p>
            <a:r>
              <a:rPr lang="en-IN" dirty="0"/>
              <a:t>&lt;?</a:t>
            </a:r>
            <a:r>
              <a:rPr lang="en-IN" dirty="0" err="1" smtClean="0"/>
              <a:t>php</a:t>
            </a:r>
            <a:endParaRPr lang="en-IN" dirty="0" smtClean="0"/>
          </a:p>
          <a:p>
            <a:endParaRPr lang="en-IN" dirty="0"/>
          </a:p>
          <a:p>
            <a:r>
              <a:rPr lang="en-IN" dirty="0"/>
              <a:t>$</a:t>
            </a:r>
            <a:r>
              <a:rPr lang="en-IN" dirty="0" err="1"/>
              <a:t>unnamedFunction</a:t>
            </a:r>
            <a:r>
              <a:rPr lang="en-IN" dirty="0"/>
              <a:t> = function($name</a:t>
            </a:r>
            <a:r>
              <a:rPr lang="en-IN" dirty="0" smtClean="0"/>
              <a:t>)</a:t>
            </a:r>
          </a:p>
          <a:p>
            <a:r>
              <a:rPr lang="en-IN" dirty="0" smtClean="0"/>
              <a:t>{</a:t>
            </a:r>
            <a:endParaRPr lang="en-IN" dirty="0"/>
          </a:p>
          <a:p>
            <a:r>
              <a:rPr lang="en-IN" dirty="0" smtClean="0"/>
              <a:t>	echo </a:t>
            </a:r>
            <a:r>
              <a:rPr lang="en-IN" dirty="0"/>
              <a:t>"</a:t>
            </a:r>
            <a:r>
              <a:rPr lang="en-IN" dirty="0" err="1"/>
              <a:t>Hello".$name</a:t>
            </a:r>
            <a:r>
              <a:rPr lang="en-IN" dirty="0"/>
              <a:t>;</a:t>
            </a:r>
          </a:p>
          <a:p>
            <a:r>
              <a:rPr lang="en-IN" dirty="0" smtClean="0"/>
              <a:t>};</a:t>
            </a:r>
          </a:p>
          <a:p>
            <a:endParaRPr lang="en-IN" dirty="0"/>
          </a:p>
          <a:p>
            <a:r>
              <a:rPr lang="en-IN" dirty="0"/>
              <a:t>$</a:t>
            </a:r>
            <a:r>
              <a:rPr lang="en-IN" dirty="0" err="1"/>
              <a:t>unnamedFunction</a:t>
            </a:r>
            <a:r>
              <a:rPr lang="en-IN" dirty="0"/>
              <a:t>('World');</a:t>
            </a:r>
          </a:p>
          <a:p>
            <a:r>
              <a:rPr lang="en-IN" dirty="0"/>
              <a:t>$</a:t>
            </a:r>
            <a:r>
              <a:rPr lang="en-IN" dirty="0" err="1"/>
              <a:t>unnamedFunction</a:t>
            </a:r>
            <a:r>
              <a:rPr lang="en-IN" dirty="0"/>
              <a:t>('PHP');</a:t>
            </a:r>
          </a:p>
          <a:p>
            <a:r>
              <a:rPr lang="en-IN" dirty="0" smtClean="0"/>
              <a:t>?&gt;</a:t>
            </a:r>
          </a:p>
          <a:p>
            <a:endParaRPr lang="en-US" dirty="0"/>
          </a:p>
          <a:p>
            <a:endParaRPr lang="en-IN" dirty="0" smtClean="0"/>
          </a:p>
          <a:p>
            <a:r>
              <a:rPr lang="en-IN" dirty="0" err="1"/>
              <a:t>HelloWorldHelloPHP</a:t>
            </a:r>
            <a:endParaRPr lang="en-IN" dirty="0"/>
          </a:p>
        </p:txBody>
      </p:sp>
      <p:sp>
        <p:nvSpPr>
          <p:cNvPr id="3" name="Rectangle 2"/>
          <p:cNvSpPr/>
          <p:nvPr/>
        </p:nvSpPr>
        <p:spPr>
          <a:xfrm>
            <a:off x="296254" y="301047"/>
            <a:ext cx="11172202"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Anonymous function is a function without any user defined name. Such a function is also </a:t>
            </a:r>
            <a:r>
              <a:rPr lang="en-US" dirty="0" smtClean="0">
                <a:solidFill>
                  <a:srgbClr val="000000"/>
                </a:solidFill>
              </a:rPr>
              <a:t>	called</a:t>
            </a:r>
            <a:r>
              <a:rPr lang="en-US" dirty="0">
                <a:solidFill>
                  <a:srgbClr val="000000"/>
                </a:solidFill>
              </a:rPr>
              <a:t> </a:t>
            </a:r>
            <a:r>
              <a:rPr lang="en-US" b="1" dirty="0">
                <a:solidFill>
                  <a:srgbClr val="000000"/>
                </a:solidFill>
              </a:rPr>
              <a:t>closure</a:t>
            </a:r>
            <a:r>
              <a:rPr lang="en-US" dirty="0">
                <a:solidFill>
                  <a:srgbClr val="000000"/>
                </a:solidFill>
              </a:rPr>
              <a:t> or </a:t>
            </a:r>
            <a:r>
              <a:rPr lang="en-US" b="1" dirty="0">
                <a:solidFill>
                  <a:srgbClr val="000000"/>
                </a:solidFill>
              </a:rPr>
              <a:t>lambda</a:t>
            </a:r>
            <a:r>
              <a:rPr lang="en-US" dirty="0">
                <a:solidFill>
                  <a:srgbClr val="000000"/>
                </a:solidFill>
              </a:rPr>
              <a:t> function</a:t>
            </a:r>
            <a:r>
              <a:rPr lang="en-US" dirty="0" smtClean="0">
                <a:solidFill>
                  <a:srgbClr val="000000"/>
                </a:solidFill>
              </a:rPr>
              <a:t>.</a:t>
            </a:r>
          </a:p>
          <a:p>
            <a:pPr marL="285750" indent="-285750">
              <a:buFont typeface="Arial" panose="020B0604020202020204" pitchFamily="34" charset="0"/>
              <a:buChar char="•"/>
            </a:pPr>
            <a:r>
              <a:rPr lang="en-US" dirty="0"/>
              <a:t>There is no function name between the function keyword and the opening parenthesis.</a:t>
            </a:r>
          </a:p>
          <a:p>
            <a:pPr marL="285750" indent="-285750">
              <a:buFont typeface="Arial" panose="020B0604020202020204" pitchFamily="34" charset="0"/>
              <a:buChar char="•"/>
            </a:pPr>
            <a:r>
              <a:rPr lang="en-US" dirty="0"/>
              <a:t>There is a semicolon after the function definition because anonymous function definitions are expressions</a:t>
            </a:r>
          </a:p>
          <a:p>
            <a:pPr marL="285750" indent="-285750">
              <a:buFont typeface="Arial" panose="020B0604020202020204" pitchFamily="34" charset="0"/>
              <a:buChar char="•"/>
            </a:pPr>
            <a:r>
              <a:rPr lang="en-US" dirty="0"/>
              <a:t>Function is assigned to a variable, and called later using the variable’s name.</a:t>
            </a:r>
          </a:p>
          <a:p>
            <a:endParaRPr lang="en-IN" dirty="0"/>
          </a:p>
        </p:txBody>
      </p:sp>
    </p:spTree>
    <p:extLst>
      <p:ext uri="{BB962C8B-B14F-4D97-AF65-F5344CB8AC3E}">
        <p14:creationId xmlns:p14="http://schemas.microsoft.com/office/powerpoint/2010/main" val="21530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214" y="193485"/>
            <a:ext cx="4005455" cy="369332"/>
          </a:xfrm>
          <a:prstGeom prst="rect">
            <a:avLst/>
          </a:prstGeom>
        </p:spPr>
        <p:txBody>
          <a:bodyPr wrap="none">
            <a:spAutoFit/>
          </a:bodyPr>
          <a:lstStyle/>
          <a:p>
            <a:r>
              <a:rPr lang="en-US" dirty="0" smtClean="0"/>
              <a:t> </a:t>
            </a:r>
            <a:r>
              <a:rPr lang="en-US" dirty="0"/>
              <a:t>Operation on string and string function</a:t>
            </a:r>
            <a:endParaRPr lang="en-IN" dirty="0"/>
          </a:p>
        </p:txBody>
      </p:sp>
      <p:sp>
        <p:nvSpPr>
          <p:cNvPr id="3" name="Rectangle 2"/>
          <p:cNvSpPr/>
          <p:nvPr/>
        </p:nvSpPr>
        <p:spPr>
          <a:xfrm>
            <a:off x="350214" y="720982"/>
            <a:ext cx="10528582" cy="3416320"/>
          </a:xfrm>
          <a:prstGeom prst="rect">
            <a:avLst/>
          </a:prstGeom>
        </p:spPr>
        <p:txBody>
          <a:bodyPr wrap="square">
            <a:spAutoFit/>
          </a:bodyPr>
          <a:lstStyle/>
          <a:p>
            <a:r>
              <a:rPr lang="en-IN" b="1" dirty="0"/>
              <a:t>1) PHP </a:t>
            </a:r>
            <a:r>
              <a:rPr lang="en-IN" b="1" dirty="0" err="1"/>
              <a:t>strtolower</a:t>
            </a:r>
            <a:r>
              <a:rPr lang="en-IN" b="1" dirty="0"/>
              <a:t>() function</a:t>
            </a:r>
          </a:p>
          <a:p>
            <a:r>
              <a:rPr lang="en-IN" dirty="0"/>
              <a:t>The </a:t>
            </a:r>
            <a:r>
              <a:rPr lang="en-IN" dirty="0" err="1"/>
              <a:t>strtolower</a:t>
            </a:r>
            <a:r>
              <a:rPr lang="en-IN" dirty="0"/>
              <a:t>() function returns string in lowercase letter.</a:t>
            </a:r>
          </a:p>
          <a:p>
            <a:r>
              <a:rPr lang="en-IN" dirty="0"/>
              <a:t>Syntax</a:t>
            </a:r>
          </a:p>
          <a:p>
            <a:r>
              <a:rPr lang="en-IN" dirty="0" smtClean="0"/>
              <a:t>	string </a:t>
            </a:r>
            <a:r>
              <a:rPr lang="en-IN" dirty="0" err="1"/>
              <a:t>strtolower</a:t>
            </a:r>
            <a:r>
              <a:rPr lang="en-IN" dirty="0"/>
              <a:t> ( string $string )</a:t>
            </a:r>
          </a:p>
          <a:p>
            <a:r>
              <a:rPr lang="en-IN" dirty="0"/>
              <a:t>Example</a:t>
            </a:r>
          </a:p>
          <a:p>
            <a:pPr lvl="2"/>
            <a:r>
              <a:rPr lang="en-IN" dirty="0"/>
              <a:t>&lt;?</a:t>
            </a:r>
            <a:r>
              <a:rPr lang="en-IN" dirty="0" err="1"/>
              <a:t>php</a:t>
            </a:r>
            <a:endParaRPr lang="en-IN" dirty="0"/>
          </a:p>
          <a:p>
            <a:pPr lvl="2"/>
            <a:r>
              <a:rPr lang="en-IN" dirty="0"/>
              <a:t>$</a:t>
            </a:r>
            <a:r>
              <a:rPr lang="en-IN" dirty="0" err="1"/>
              <a:t>str</a:t>
            </a:r>
            <a:r>
              <a:rPr lang="en-IN" dirty="0"/>
              <a:t>="My name is </a:t>
            </a:r>
            <a:r>
              <a:rPr lang="en-IN" dirty="0" smtClean="0"/>
              <a:t>KHAN</a:t>
            </a:r>
            <a:r>
              <a:rPr lang="en-IN" dirty="0"/>
              <a:t>";</a:t>
            </a:r>
          </a:p>
          <a:p>
            <a:pPr lvl="2"/>
            <a:r>
              <a:rPr lang="en-IN" dirty="0"/>
              <a:t>$</a:t>
            </a:r>
            <a:r>
              <a:rPr lang="en-IN" dirty="0" err="1"/>
              <a:t>str</a:t>
            </a:r>
            <a:r>
              <a:rPr lang="en-IN" dirty="0"/>
              <a:t>=</a:t>
            </a:r>
            <a:r>
              <a:rPr lang="en-IN" dirty="0" err="1"/>
              <a:t>strtolower</a:t>
            </a:r>
            <a:r>
              <a:rPr lang="en-IN" dirty="0"/>
              <a:t>($</a:t>
            </a:r>
            <a:r>
              <a:rPr lang="en-IN" dirty="0" err="1"/>
              <a:t>str</a:t>
            </a:r>
            <a:r>
              <a:rPr lang="en-IN" dirty="0"/>
              <a:t>);</a:t>
            </a:r>
          </a:p>
          <a:p>
            <a:pPr lvl="2"/>
            <a:r>
              <a:rPr lang="en-IN" dirty="0"/>
              <a:t>echo $</a:t>
            </a:r>
            <a:r>
              <a:rPr lang="en-IN" dirty="0" err="1"/>
              <a:t>str</a:t>
            </a:r>
            <a:r>
              <a:rPr lang="en-IN" dirty="0"/>
              <a:t>;</a:t>
            </a:r>
          </a:p>
          <a:p>
            <a:pPr lvl="2"/>
            <a:r>
              <a:rPr lang="en-IN" dirty="0"/>
              <a:t>?&gt;</a:t>
            </a:r>
          </a:p>
          <a:p>
            <a:pPr lvl="4"/>
            <a:r>
              <a:rPr lang="en-IN" dirty="0"/>
              <a:t>Output:</a:t>
            </a:r>
          </a:p>
          <a:p>
            <a:pPr lvl="4"/>
            <a:r>
              <a:rPr lang="en-IN" dirty="0"/>
              <a:t>my name is </a:t>
            </a:r>
            <a:r>
              <a:rPr lang="en-IN" dirty="0" smtClean="0"/>
              <a:t>khan</a:t>
            </a:r>
            <a:endParaRPr lang="en-IN" dirty="0"/>
          </a:p>
        </p:txBody>
      </p:sp>
      <p:sp>
        <p:nvSpPr>
          <p:cNvPr id="5" name="Rectangle 4"/>
          <p:cNvSpPr/>
          <p:nvPr/>
        </p:nvSpPr>
        <p:spPr>
          <a:xfrm>
            <a:off x="6227036" y="720982"/>
            <a:ext cx="6096000" cy="3416320"/>
          </a:xfrm>
          <a:prstGeom prst="rect">
            <a:avLst/>
          </a:prstGeom>
        </p:spPr>
        <p:txBody>
          <a:bodyPr>
            <a:spAutoFit/>
          </a:bodyPr>
          <a:lstStyle/>
          <a:p>
            <a:r>
              <a:rPr lang="en-IN" b="1" dirty="0"/>
              <a:t>2) PHP </a:t>
            </a:r>
            <a:r>
              <a:rPr lang="en-IN" b="1" dirty="0" err="1"/>
              <a:t>strtoupper</a:t>
            </a:r>
            <a:r>
              <a:rPr lang="en-IN" b="1" dirty="0"/>
              <a:t>() function</a:t>
            </a:r>
          </a:p>
          <a:p>
            <a:r>
              <a:rPr lang="en-IN" dirty="0"/>
              <a:t>The </a:t>
            </a:r>
            <a:r>
              <a:rPr lang="en-IN" dirty="0" err="1"/>
              <a:t>strtoupper</a:t>
            </a:r>
            <a:r>
              <a:rPr lang="en-IN" dirty="0"/>
              <a:t>() function returns a string in uppercase letter.</a:t>
            </a:r>
          </a:p>
          <a:p>
            <a:r>
              <a:rPr lang="en-IN" dirty="0"/>
              <a:t>Syntax</a:t>
            </a:r>
          </a:p>
          <a:p>
            <a:r>
              <a:rPr lang="en-IN" dirty="0" smtClean="0"/>
              <a:t>	string </a:t>
            </a:r>
            <a:r>
              <a:rPr lang="en-IN" dirty="0" err="1"/>
              <a:t>strtoupper</a:t>
            </a:r>
            <a:r>
              <a:rPr lang="en-IN" dirty="0"/>
              <a:t> ( string $string )</a:t>
            </a:r>
          </a:p>
          <a:p>
            <a:r>
              <a:rPr lang="en-IN" dirty="0"/>
              <a:t>Example</a:t>
            </a:r>
          </a:p>
          <a:p>
            <a:pPr lvl="2"/>
            <a:r>
              <a:rPr lang="en-IN" dirty="0"/>
              <a:t>&lt;?</a:t>
            </a:r>
            <a:r>
              <a:rPr lang="en-IN" dirty="0" err="1"/>
              <a:t>php</a:t>
            </a:r>
            <a:endParaRPr lang="en-IN" dirty="0"/>
          </a:p>
          <a:p>
            <a:pPr lvl="2"/>
            <a:r>
              <a:rPr lang="en-IN" dirty="0"/>
              <a:t>$</a:t>
            </a:r>
            <a:r>
              <a:rPr lang="en-IN" dirty="0" err="1"/>
              <a:t>str</a:t>
            </a:r>
            <a:r>
              <a:rPr lang="en-IN" dirty="0"/>
              <a:t>="My name is </a:t>
            </a:r>
            <a:r>
              <a:rPr lang="en-IN" dirty="0" smtClean="0"/>
              <a:t>KHAN</a:t>
            </a:r>
            <a:r>
              <a:rPr lang="en-IN" dirty="0"/>
              <a:t>";</a:t>
            </a:r>
          </a:p>
          <a:p>
            <a:pPr lvl="2"/>
            <a:r>
              <a:rPr lang="en-IN" dirty="0"/>
              <a:t>$</a:t>
            </a:r>
            <a:r>
              <a:rPr lang="en-IN" dirty="0" err="1"/>
              <a:t>str</a:t>
            </a:r>
            <a:r>
              <a:rPr lang="en-IN" dirty="0"/>
              <a:t>=</a:t>
            </a:r>
            <a:r>
              <a:rPr lang="en-IN" dirty="0" err="1"/>
              <a:t>strtoupper</a:t>
            </a:r>
            <a:r>
              <a:rPr lang="en-IN" dirty="0"/>
              <a:t>($</a:t>
            </a:r>
            <a:r>
              <a:rPr lang="en-IN" dirty="0" err="1"/>
              <a:t>str</a:t>
            </a:r>
            <a:r>
              <a:rPr lang="en-IN" dirty="0"/>
              <a:t>);</a:t>
            </a:r>
          </a:p>
          <a:p>
            <a:pPr lvl="2"/>
            <a:r>
              <a:rPr lang="en-IN" dirty="0"/>
              <a:t>echo $</a:t>
            </a:r>
            <a:r>
              <a:rPr lang="en-IN" dirty="0" err="1"/>
              <a:t>str</a:t>
            </a:r>
            <a:r>
              <a:rPr lang="en-IN" dirty="0"/>
              <a:t>;</a:t>
            </a:r>
          </a:p>
          <a:p>
            <a:pPr lvl="2"/>
            <a:r>
              <a:rPr lang="en-IN" dirty="0"/>
              <a:t>?&gt;</a:t>
            </a:r>
          </a:p>
          <a:p>
            <a:r>
              <a:rPr lang="en-IN" dirty="0" smtClean="0"/>
              <a:t>	Output</a:t>
            </a:r>
            <a:r>
              <a:rPr lang="en-IN" dirty="0"/>
              <a:t>:</a:t>
            </a:r>
          </a:p>
          <a:p>
            <a:r>
              <a:rPr lang="en-IN" dirty="0" smtClean="0"/>
              <a:t>	MY </a:t>
            </a:r>
            <a:r>
              <a:rPr lang="en-IN" dirty="0"/>
              <a:t>NAME IS </a:t>
            </a:r>
            <a:r>
              <a:rPr lang="en-IN" dirty="0" smtClean="0"/>
              <a:t>KHAN</a:t>
            </a:r>
            <a:endParaRPr lang="en-IN" dirty="0"/>
          </a:p>
        </p:txBody>
      </p:sp>
    </p:spTree>
    <p:extLst>
      <p:ext uri="{BB962C8B-B14F-4D97-AF65-F5344CB8AC3E}">
        <p14:creationId xmlns:p14="http://schemas.microsoft.com/office/powerpoint/2010/main" val="493910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4262" y="743086"/>
            <a:ext cx="10915828" cy="4247317"/>
          </a:xfrm>
          <a:prstGeom prst="rect">
            <a:avLst/>
          </a:prstGeom>
        </p:spPr>
        <p:txBody>
          <a:bodyPr wrap="square">
            <a:spAutoFit/>
          </a:bodyPr>
          <a:lstStyle/>
          <a:p>
            <a:r>
              <a:rPr lang="en-IN" b="1" dirty="0"/>
              <a:t>3) PHP </a:t>
            </a:r>
            <a:r>
              <a:rPr lang="en-IN" b="1" dirty="0" err="1"/>
              <a:t>ucfirst</a:t>
            </a:r>
            <a:r>
              <a:rPr lang="en-IN" b="1" dirty="0"/>
              <a:t>() function</a:t>
            </a:r>
          </a:p>
          <a:p>
            <a:r>
              <a:rPr lang="en-IN" dirty="0"/>
              <a:t>The </a:t>
            </a:r>
            <a:r>
              <a:rPr lang="en-IN" dirty="0" err="1"/>
              <a:t>ucfirst</a:t>
            </a:r>
            <a:r>
              <a:rPr lang="en-IN" dirty="0"/>
              <a:t>() function returns string converting first </a:t>
            </a:r>
            <a:endParaRPr lang="en-IN" dirty="0" smtClean="0"/>
          </a:p>
          <a:p>
            <a:r>
              <a:rPr lang="en-IN" dirty="0" smtClean="0"/>
              <a:t>character </a:t>
            </a:r>
            <a:r>
              <a:rPr lang="en-IN" dirty="0"/>
              <a:t>into uppercase</a:t>
            </a:r>
            <a:r>
              <a:rPr lang="en-IN" dirty="0" smtClean="0"/>
              <a:t>.</a:t>
            </a:r>
          </a:p>
          <a:p>
            <a:r>
              <a:rPr lang="en-IN" dirty="0" smtClean="0"/>
              <a:t>Syntax</a:t>
            </a:r>
            <a:endParaRPr lang="en-IN" dirty="0"/>
          </a:p>
          <a:p>
            <a:r>
              <a:rPr lang="en-IN" dirty="0" smtClean="0"/>
              <a:t>	string </a:t>
            </a:r>
            <a:r>
              <a:rPr lang="en-IN" dirty="0" err="1"/>
              <a:t>ucfirst</a:t>
            </a:r>
            <a:r>
              <a:rPr lang="en-IN" dirty="0"/>
              <a:t> ( string $</a:t>
            </a:r>
            <a:r>
              <a:rPr lang="en-IN" dirty="0" err="1"/>
              <a:t>str</a:t>
            </a:r>
            <a:r>
              <a:rPr lang="en-IN" dirty="0"/>
              <a:t> )</a:t>
            </a:r>
          </a:p>
          <a:p>
            <a:r>
              <a:rPr lang="en-IN" dirty="0"/>
              <a:t>Example</a:t>
            </a:r>
          </a:p>
          <a:p>
            <a:pPr lvl="2"/>
            <a:endParaRPr lang="en-US" dirty="0"/>
          </a:p>
          <a:p>
            <a:pPr lvl="2"/>
            <a:r>
              <a:rPr lang="en-US" dirty="0"/>
              <a:t>&lt;?</a:t>
            </a:r>
            <a:r>
              <a:rPr lang="en-US" dirty="0" err="1"/>
              <a:t>php</a:t>
            </a:r>
            <a:endParaRPr lang="en-US" dirty="0"/>
          </a:p>
          <a:p>
            <a:pPr lvl="2"/>
            <a:r>
              <a:rPr lang="en-US" dirty="0"/>
              <a:t>$</a:t>
            </a:r>
            <a:r>
              <a:rPr lang="en-US" dirty="0" err="1"/>
              <a:t>str</a:t>
            </a:r>
            <a:r>
              <a:rPr lang="en-US" dirty="0"/>
              <a:t>="my name is khan";</a:t>
            </a:r>
          </a:p>
          <a:p>
            <a:pPr lvl="2"/>
            <a:r>
              <a:rPr lang="en-US" dirty="0"/>
              <a:t>$</a:t>
            </a:r>
            <a:r>
              <a:rPr lang="en-US" dirty="0" err="1"/>
              <a:t>str</a:t>
            </a:r>
            <a:r>
              <a:rPr lang="en-US" dirty="0"/>
              <a:t>=</a:t>
            </a:r>
            <a:r>
              <a:rPr lang="en-US" dirty="0" err="1"/>
              <a:t>ucfirst</a:t>
            </a:r>
            <a:r>
              <a:rPr lang="en-US" dirty="0"/>
              <a:t>($</a:t>
            </a:r>
            <a:r>
              <a:rPr lang="en-US" dirty="0" err="1"/>
              <a:t>str</a:t>
            </a:r>
            <a:r>
              <a:rPr lang="en-US" dirty="0"/>
              <a:t>);</a:t>
            </a:r>
          </a:p>
          <a:p>
            <a:pPr lvl="2"/>
            <a:r>
              <a:rPr lang="en-US" dirty="0"/>
              <a:t>echo $</a:t>
            </a:r>
            <a:r>
              <a:rPr lang="en-US" dirty="0" err="1"/>
              <a:t>str</a:t>
            </a:r>
            <a:r>
              <a:rPr lang="en-US" dirty="0"/>
              <a:t>;</a:t>
            </a:r>
          </a:p>
          <a:p>
            <a:pPr lvl="2"/>
            <a:r>
              <a:rPr lang="en-US" dirty="0"/>
              <a:t>?&gt;</a:t>
            </a:r>
          </a:p>
          <a:p>
            <a:pPr lvl="2"/>
            <a:endParaRPr lang="en-US" dirty="0"/>
          </a:p>
          <a:p>
            <a:r>
              <a:rPr lang="en-IN" dirty="0" smtClean="0"/>
              <a:t>Output</a:t>
            </a:r>
            <a:r>
              <a:rPr lang="en-IN" dirty="0"/>
              <a:t>:</a:t>
            </a:r>
          </a:p>
          <a:p>
            <a:r>
              <a:rPr lang="en-IN" b="1" dirty="0"/>
              <a:t>M</a:t>
            </a:r>
            <a:r>
              <a:rPr lang="en-IN" dirty="0"/>
              <a:t>y name is khan</a:t>
            </a:r>
          </a:p>
        </p:txBody>
      </p:sp>
      <p:sp>
        <p:nvSpPr>
          <p:cNvPr id="4" name="Rectangle 3"/>
          <p:cNvSpPr/>
          <p:nvPr/>
        </p:nvSpPr>
        <p:spPr>
          <a:xfrm>
            <a:off x="6096000" y="819998"/>
            <a:ext cx="6096000" cy="3970318"/>
          </a:xfrm>
          <a:prstGeom prst="rect">
            <a:avLst/>
          </a:prstGeom>
        </p:spPr>
        <p:txBody>
          <a:bodyPr>
            <a:spAutoFit/>
          </a:bodyPr>
          <a:lstStyle/>
          <a:p>
            <a:r>
              <a:rPr lang="en-IN" b="1" dirty="0"/>
              <a:t>4) PHP </a:t>
            </a:r>
            <a:r>
              <a:rPr lang="en-IN" b="1" dirty="0" err="1"/>
              <a:t>lcfirst</a:t>
            </a:r>
            <a:r>
              <a:rPr lang="en-IN" b="1" dirty="0"/>
              <a:t>() function</a:t>
            </a:r>
          </a:p>
          <a:p>
            <a:r>
              <a:rPr lang="en-IN" dirty="0"/>
              <a:t>The </a:t>
            </a:r>
            <a:r>
              <a:rPr lang="en-IN" dirty="0" err="1"/>
              <a:t>lcfirst</a:t>
            </a:r>
            <a:r>
              <a:rPr lang="en-IN" dirty="0"/>
              <a:t>() function returns a string converting the first character into lowercase. It doesn't</a:t>
            </a:r>
          </a:p>
          <a:p>
            <a:r>
              <a:rPr lang="en-IN" dirty="0"/>
              <a:t>change the case of other characters.</a:t>
            </a:r>
          </a:p>
          <a:p>
            <a:r>
              <a:rPr lang="en-IN" dirty="0"/>
              <a:t>Syntax</a:t>
            </a:r>
          </a:p>
          <a:p>
            <a:r>
              <a:rPr lang="en-IN" dirty="0"/>
              <a:t>string </a:t>
            </a:r>
            <a:r>
              <a:rPr lang="en-IN" dirty="0" err="1"/>
              <a:t>lcfirst</a:t>
            </a:r>
            <a:r>
              <a:rPr lang="en-IN" dirty="0"/>
              <a:t> ( string $</a:t>
            </a:r>
            <a:r>
              <a:rPr lang="en-IN" dirty="0" err="1"/>
              <a:t>str</a:t>
            </a:r>
            <a:r>
              <a:rPr lang="en-IN" dirty="0"/>
              <a:t> )</a:t>
            </a:r>
          </a:p>
          <a:p>
            <a:r>
              <a:rPr lang="en-IN" dirty="0"/>
              <a:t>Example</a:t>
            </a:r>
          </a:p>
          <a:p>
            <a:r>
              <a:rPr lang="en-US" dirty="0"/>
              <a:t>&lt;?</a:t>
            </a:r>
            <a:r>
              <a:rPr lang="en-US" dirty="0" err="1"/>
              <a:t>php</a:t>
            </a:r>
            <a:endParaRPr lang="en-US" dirty="0"/>
          </a:p>
          <a:p>
            <a:r>
              <a:rPr lang="en-US" dirty="0"/>
              <a:t>$</a:t>
            </a:r>
            <a:r>
              <a:rPr lang="en-US" dirty="0" err="1"/>
              <a:t>str</a:t>
            </a:r>
            <a:r>
              <a:rPr lang="en-US" dirty="0"/>
              <a:t>="MY NAME IS KHAN";</a:t>
            </a:r>
          </a:p>
          <a:p>
            <a:r>
              <a:rPr lang="en-US" dirty="0"/>
              <a:t>$</a:t>
            </a:r>
            <a:r>
              <a:rPr lang="en-US" dirty="0" err="1"/>
              <a:t>str</a:t>
            </a:r>
            <a:r>
              <a:rPr lang="en-US" dirty="0"/>
              <a:t>=</a:t>
            </a:r>
            <a:r>
              <a:rPr lang="en-US" dirty="0" err="1"/>
              <a:t>lcfirst</a:t>
            </a:r>
            <a:r>
              <a:rPr lang="en-US" dirty="0"/>
              <a:t>($</a:t>
            </a:r>
            <a:r>
              <a:rPr lang="en-US" dirty="0" err="1"/>
              <a:t>str</a:t>
            </a:r>
            <a:r>
              <a:rPr lang="en-US" dirty="0"/>
              <a:t>);</a:t>
            </a:r>
          </a:p>
          <a:p>
            <a:r>
              <a:rPr lang="en-US" dirty="0"/>
              <a:t>echo $</a:t>
            </a:r>
            <a:r>
              <a:rPr lang="en-US" dirty="0" err="1"/>
              <a:t>str</a:t>
            </a:r>
            <a:r>
              <a:rPr lang="en-US" dirty="0"/>
              <a:t>;</a:t>
            </a:r>
          </a:p>
          <a:p>
            <a:r>
              <a:rPr lang="en-US" dirty="0" smtClean="0"/>
              <a:t>?&gt;</a:t>
            </a:r>
          </a:p>
          <a:p>
            <a:r>
              <a:rPr lang="en-IN" dirty="0" smtClean="0"/>
              <a:t>Output</a:t>
            </a:r>
            <a:r>
              <a:rPr lang="en-IN" dirty="0"/>
              <a:t>:</a:t>
            </a:r>
          </a:p>
          <a:p>
            <a:r>
              <a:rPr lang="en-IN" b="1" dirty="0" err="1"/>
              <a:t>m</a:t>
            </a:r>
            <a:r>
              <a:rPr lang="en-IN" dirty="0" err="1"/>
              <a:t>Y</a:t>
            </a:r>
            <a:r>
              <a:rPr lang="en-IN" dirty="0"/>
              <a:t> NAME IS KHAN</a:t>
            </a:r>
          </a:p>
        </p:txBody>
      </p:sp>
    </p:spTree>
    <p:extLst>
      <p:ext uri="{BB962C8B-B14F-4D97-AF65-F5344CB8AC3E}">
        <p14:creationId xmlns:p14="http://schemas.microsoft.com/office/powerpoint/2010/main" val="1348335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625" y="727762"/>
            <a:ext cx="6096000" cy="3693319"/>
          </a:xfrm>
          <a:prstGeom prst="rect">
            <a:avLst/>
          </a:prstGeom>
        </p:spPr>
        <p:txBody>
          <a:bodyPr>
            <a:spAutoFit/>
          </a:bodyPr>
          <a:lstStyle/>
          <a:p>
            <a:r>
              <a:rPr lang="en-IN" b="1" dirty="0"/>
              <a:t>5) PHP </a:t>
            </a:r>
            <a:r>
              <a:rPr lang="en-IN" b="1" dirty="0" err="1"/>
              <a:t>ucwords</a:t>
            </a:r>
            <a:r>
              <a:rPr lang="en-IN" b="1" dirty="0"/>
              <a:t>() function</a:t>
            </a:r>
          </a:p>
          <a:p>
            <a:r>
              <a:rPr lang="en-IN" dirty="0"/>
              <a:t>The </a:t>
            </a:r>
            <a:r>
              <a:rPr lang="en-IN" dirty="0" err="1"/>
              <a:t>ucwords</a:t>
            </a:r>
            <a:r>
              <a:rPr lang="en-IN" dirty="0"/>
              <a:t>() function returns string converting first character of each word into uppercase.</a:t>
            </a:r>
          </a:p>
          <a:p>
            <a:r>
              <a:rPr lang="en-IN" dirty="0"/>
              <a:t>Syntax</a:t>
            </a:r>
          </a:p>
          <a:p>
            <a:r>
              <a:rPr lang="en-IN" dirty="0" smtClean="0"/>
              <a:t>	string </a:t>
            </a:r>
            <a:r>
              <a:rPr lang="en-IN" dirty="0" err="1"/>
              <a:t>ucwords</a:t>
            </a:r>
            <a:r>
              <a:rPr lang="en-IN" dirty="0"/>
              <a:t> ( string $</a:t>
            </a:r>
            <a:r>
              <a:rPr lang="en-IN" dirty="0" err="1"/>
              <a:t>str</a:t>
            </a:r>
            <a:r>
              <a:rPr lang="en-IN" dirty="0"/>
              <a:t> )</a:t>
            </a:r>
          </a:p>
          <a:p>
            <a:r>
              <a:rPr lang="en-IN" dirty="0"/>
              <a:t>Example</a:t>
            </a:r>
          </a:p>
          <a:p>
            <a:pPr lvl="1"/>
            <a:r>
              <a:rPr lang="en-IN" dirty="0"/>
              <a:t>&lt;?</a:t>
            </a:r>
            <a:r>
              <a:rPr lang="en-IN" dirty="0" err="1"/>
              <a:t>php</a:t>
            </a:r>
            <a:endParaRPr lang="en-IN" dirty="0"/>
          </a:p>
          <a:p>
            <a:pPr lvl="1"/>
            <a:r>
              <a:rPr lang="en-IN" dirty="0"/>
              <a:t>$</a:t>
            </a:r>
            <a:r>
              <a:rPr lang="en-IN" dirty="0" err="1"/>
              <a:t>str</a:t>
            </a:r>
            <a:r>
              <a:rPr lang="en-IN" dirty="0"/>
              <a:t>="my name is khan";</a:t>
            </a:r>
          </a:p>
          <a:p>
            <a:pPr lvl="1"/>
            <a:r>
              <a:rPr lang="en-IN" dirty="0"/>
              <a:t>$</a:t>
            </a:r>
            <a:r>
              <a:rPr lang="en-IN" dirty="0" err="1"/>
              <a:t>str</a:t>
            </a:r>
            <a:r>
              <a:rPr lang="en-IN" dirty="0"/>
              <a:t>=</a:t>
            </a:r>
            <a:r>
              <a:rPr lang="en-IN" dirty="0" err="1"/>
              <a:t>ucwords</a:t>
            </a:r>
            <a:r>
              <a:rPr lang="en-IN" dirty="0"/>
              <a:t>($</a:t>
            </a:r>
            <a:r>
              <a:rPr lang="en-IN" dirty="0" err="1"/>
              <a:t>str</a:t>
            </a:r>
            <a:r>
              <a:rPr lang="en-IN" dirty="0"/>
              <a:t>);</a:t>
            </a:r>
          </a:p>
          <a:p>
            <a:pPr lvl="1"/>
            <a:r>
              <a:rPr lang="en-IN" dirty="0"/>
              <a:t>echo $</a:t>
            </a:r>
            <a:r>
              <a:rPr lang="en-IN" dirty="0" err="1"/>
              <a:t>str</a:t>
            </a:r>
            <a:r>
              <a:rPr lang="en-IN" dirty="0"/>
              <a:t>;</a:t>
            </a:r>
          </a:p>
          <a:p>
            <a:pPr lvl="1"/>
            <a:r>
              <a:rPr lang="en-IN" dirty="0"/>
              <a:t>?&gt;</a:t>
            </a:r>
          </a:p>
          <a:p>
            <a:r>
              <a:rPr lang="en-IN" dirty="0" smtClean="0"/>
              <a:t>	Output</a:t>
            </a:r>
            <a:r>
              <a:rPr lang="en-IN" dirty="0"/>
              <a:t>:</a:t>
            </a:r>
          </a:p>
          <a:p>
            <a:r>
              <a:rPr lang="en-IN" dirty="0" smtClean="0"/>
              <a:t>	My </a:t>
            </a:r>
            <a:r>
              <a:rPr lang="en-IN" dirty="0"/>
              <a:t>Name Is Khan</a:t>
            </a:r>
          </a:p>
        </p:txBody>
      </p:sp>
      <p:sp>
        <p:nvSpPr>
          <p:cNvPr id="3" name="Rectangle 2"/>
          <p:cNvSpPr/>
          <p:nvPr/>
        </p:nvSpPr>
        <p:spPr>
          <a:xfrm>
            <a:off x="6554625" y="727762"/>
            <a:ext cx="6096000" cy="3416320"/>
          </a:xfrm>
          <a:prstGeom prst="rect">
            <a:avLst/>
          </a:prstGeom>
        </p:spPr>
        <p:txBody>
          <a:bodyPr>
            <a:spAutoFit/>
          </a:bodyPr>
          <a:lstStyle/>
          <a:p>
            <a:r>
              <a:rPr lang="en-IN" b="1" dirty="0"/>
              <a:t>6) PHP </a:t>
            </a:r>
            <a:r>
              <a:rPr lang="en-IN" b="1" dirty="0" err="1"/>
              <a:t>strrev</a:t>
            </a:r>
            <a:r>
              <a:rPr lang="en-IN" b="1" dirty="0"/>
              <a:t>() function</a:t>
            </a:r>
          </a:p>
          <a:p>
            <a:r>
              <a:rPr lang="en-IN" dirty="0"/>
              <a:t>The </a:t>
            </a:r>
            <a:r>
              <a:rPr lang="en-IN" dirty="0" err="1"/>
              <a:t>strrev</a:t>
            </a:r>
            <a:r>
              <a:rPr lang="en-IN" dirty="0"/>
              <a:t>() function returns a reversed string.</a:t>
            </a:r>
          </a:p>
          <a:p>
            <a:r>
              <a:rPr lang="en-IN" dirty="0"/>
              <a:t>Syntax</a:t>
            </a:r>
          </a:p>
          <a:p>
            <a:r>
              <a:rPr lang="en-IN" dirty="0"/>
              <a:t>string </a:t>
            </a:r>
            <a:r>
              <a:rPr lang="en-IN" dirty="0" err="1"/>
              <a:t>strrev</a:t>
            </a:r>
            <a:r>
              <a:rPr lang="en-IN" dirty="0"/>
              <a:t> ( string $string )</a:t>
            </a:r>
          </a:p>
          <a:p>
            <a:r>
              <a:rPr lang="en-IN" dirty="0"/>
              <a:t>Example</a:t>
            </a:r>
          </a:p>
          <a:p>
            <a:r>
              <a:rPr lang="en-IN" dirty="0"/>
              <a:t>&lt;?</a:t>
            </a:r>
            <a:r>
              <a:rPr lang="en-IN" dirty="0" err="1"/>
              <a:t>php</a:t>
            </a:r>
            <a:endParaRPr lang="en-IN" dirty="0"/>
          </a:p>
          <a:p>
            <a:r>
              <a:rPr lang="en-IN" dirty="0"/>
              <a:t>$</a:t>
            </a:r>
            <a:r>
              <a:rPr lang="en-IN" dirty="0" err="1"/>
              <a:t>str</a:t>
            </a:r>
            <a:r>
              <a:rPr lang="en-IN" dirty="0"/>
              <a:t>="my name is khan";</a:t>
            </a:r>
          </a:p>
          <a:p>
            <a:r>
              <a:rPr lang="en-IN" dirty="0"/>
              <a:t>$</a:t>
            </a:r>
            <a:r>
              <a:rPr lang="en-IN" dirty="0" err="1"/>
              <a:t>str</a:t>
            </a:r>
            <a:r>
              <a:rPr lang="en-IN" dirty="0"/>
              <a:t>=</a:t>
            </a:r>
            <a:r>
              <a:rPr lang="en-IN" dirty="0" err="1"/>
              <a:t>strrev</a:t>
            </a:r>
            <a:r>
              <a:rPr lang="en-IN" dirty="0"/>
              <a:t>($</a:t>
            </a:r>
            <a:r>
              <a:rPr lang="en-IN" dirty="0" err="1"/>
              <a:t>str</a:t>
            </a:r>
            <a:r>
              <a:rPr lang="en-IN" dirty="0"/>
              <a:t>);</a:t>
            </a:r>
          </a:p>
          <a:p>
            <a:r>
              <a:rPr lang="en-IN" dirty="0"/>
              <a:t>echo $</a:t>
            </a:r>
            <a:r>
              <a:rPr lang="en-IN" dirty="0" err="1"/>
              <a:t>str</a:t>
            </a:r>
            <a:r>
              <a:rPr lang="en-IN" dirty="0"/>
              <a:t>;</a:t>
            </a:r>
          </a:p>
          <a:p>
            <a:r>
              <a:rPr lang="en-IN" dirty="0"/>
              <a:t>?&gt;</a:t>
            </a:r>
          </a:p>
          <a:p>
            <a:r>
              <a:rPr lang="en-IN" dirty="0"/>
              <a:t>Output:</a:t>
            </a:r>
          </a:p>
          <a:p>
            <a:r>
              <a:rPr lang="en-IN" dirty="0" err="1"/>
              <a:t>nahk</a:t>
            </a:r>
            <a:r>
              <a:rPr lang="en-IN" dirty="0"/>
              <a:t> </a:t>
            </a:r>
            <a:r>
              <a:rPr lang="en-IN" dirty="0" err="1"/>
              <a:t>si</a:t>
            </a:r>
            <a:r>
              <a:rPr lang="en-IN" dirty="0"/>
              <a:t> </a:t>
            </a:r>
            <a:r>
              <a:rPr lang="en-IN" dirty="0" err="1"/>
              <a:t>eman</a:t>
            </a:r>
            <a:r>
              <a:rPr lang="en-IN" dirty="0"/>
              <a:t> </a:t>
            </a:r>
            <a:r>
              <a:rPr lang="en-IN" dirty="0" err="1"/>
              <a:t>ym</a:t>
            </a:r>
            <a:endParaRPr lang="en-IN" dirty="0"/>
          </a:p>
        </p:txBody>
      </p:sp>
    </p:spTree>
    <p:extLst>
      <p:ext uri="{BB962C8B-B14F-4D97-AF65-F5344CB8AC3E}">
        <p14:creationId xmlns:p14="http://schemas.microsoft.com/office/powerpoint/2010/main" val="224816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067" y="1018318"/>
            <a:ext cx="6788210" cy="3416320"/>
          </a:xfrm>
          <a:prstGeom prst="rect">
            <a:avLst/>
          </a:prstGeom>
        </p:spPr>
        <p:txBody>
          <a:bodyPr wrap="square">
            <a:spAutoFit/>
          </a:bodyPr>
          <a:lstStyle/>
          <a:p>
            <a:r>
              <a:rPr lang="en-IN" b="1" dirty="0"/>
              <a:t>7) PHP </a:t>
            </a:r>
            <a:r>
              <a:rPr lang="en-IN" b="1" dirty="0" err="1"/>
              <a:t>strlen</a:t>
            </a:r>
            <a:r>
              <a:rPr lang="en-IN" b="1" dirty="0"/>
              <a:t>() function</a:t>
            </a:r>
          </a:p>
          <a:p>
            <a:r>
              <a:rPr lang="en-IN" dirty="0"/>
              <a:t>The </a:t>
            </a:r>
            <a:r>
              <a:rPr lang="en-IN" dirty="0" err="1"/>
              <a:t>strlen</a:t>
            </a:r>
            <a:r>
              <a:rPr lang="en-IN" dirty="0"/>
              <a:t>() function returns length of the string.</a:t>
            </a:r>
          </a:p>
          <a:p>
            <a:r>
              <a:rPr lang="en-IN" dirty="0"/>
              <a:t>Syntax</a:t>
            </a:r>
          </a:p>
          <a:p>
            <a:r>
              <a:rPr lang="en-IN" dirty="0" smtClean="0"/>
              <a:t>	int </a:t>
            </a:r>
            <a:r>
              <a:rPr lang="en-IN" dirty="0" err="1"/>
              <a:t>strlen</a:t>
            </a:r>
            <a:r>
              <a:rPr lang="en-IN" dirty="0"/>
              <a:t> ( string $string )</a:t>
            </a:r>
          </a:p>
          <a:p>
            <a:r>
              <a:rPr lang="en-IN" dirty="0"/>
              <a:t>Example</a:t>
            </a:r>
          </a:p>
          <a:p>
            <a:pPr lvl="2"/>
            <a:r>
              <a:rPr lang="en-IN" dirty="0"/>
              <a:t>&lt;?</a:t>
            </a:r>
            <a:r>
              <a:rPr lang="en-IN" dirty="0" err="1"/>
              <a:t>php</a:t>
            </a:r>
            <a:endParaRPr lang="en-IN" dirty="0"/>
          </a:p>
          <a:p>
            <a:pPr lvl="2"/>
            <a:r>
              <a:rPr lang="en-IN" dirty="0"/>
              <a:t>$</a:t>
            </a:r>
            <a:r>
              <a:rPr lang="en-IN" dirty="0" err="1"/>
              <a:t>str</a:t>
            </a:r>
            <a:r>
              <a:rPr lang="en-IN" dirty="0"/>
              <a:t>="my name is khan";</a:t>
            </a:r>
          </a:p>
          <a:p>
            <a:pPr lvl="2"/>
            <a:r>
              <a:rPr lang="en-IN" dirty="0"/>
              <a:t>$</a:t>
            </a:r>
            <a:r>
              <a:rPr lang="en-IN" dirty="0" err="1"/>
              <a:t>str</a:t>
            </a:r>
            <a:r>
              <a:rPr lang="en-IN" dirty="0"/>
              <a:t>=</a:t>
            </a:r>
            <a:r>
              <a:rPr lang="en-IN" dirty="0" err="1"/>
              <a:t>strlen</a:t>
            </a:r>
            <a:r>
              <a:rPr lang="en-IN" dirty="0"/>
              <a:t>($</a:t>
            </a:r>
            <a:r>
              <a:rPr lang="en-IN" dirty="0" err="1"/>
              <a:t>str</a:t>
            </a:r>
            <a:r>
              <a:rPr lang="en-IN" dirty="0"/>
              <a:t>);</a:t>
            </a:r>
          </a:p>
          <a:p>
            <a:pPr lvl="2"/>
            <a:r>
              <a:rPr lang="en-IN" dirty="0"/>
              <a:t>echo $</a:t>
            </a:r>
            <a:r>
              <a:rPr lang="en-IN" dirty="0" err="1"/>
              <a:t>str</a:t>
            </a:r>
            <a:r>
              <a:rPr lang="en-IN" dirty="0"/>
              <a:t>;</a:t>
            </a:r>
          </a:p>
          <a:p>
            <a:pPr lvl="2"/>
            <a:r>
              <a:rPr lang="en-IN" dirty="0"/>
              <a:t>?&gt;</a:t>
            </a:r>
          </a:p>
          <a:p>
            <a:pPr lvl="2"/>
            <a:r>
              <a:rPr lang="en-IN" dirty="0"/>
              <a:t>Output:</a:t>
            </a:r>
          </a:p>
          <a:p>
            <a:pPr lvl="2"/>
            <a:r>
              <a:rPr lang="en-IN" dirty="0" smtClean="0"/>
              <a:t>	15</a:t>
            </a:r>
            <a:endParaRPr lang="en-IN" dirty="0"/>
          </a:p>
        </p:txBody>
      </p:sp>
      <p:sp>
        <p:nvSpPr>
          <p:cNvPr id="3" name="Rectangle 2"/>
          <p:cNvSpPr/>
          <p:nvPr/>
        </p:nvSpPr>
        <p:spPr>
          <a:xfrm>
            <a:off x="5500643" y="917535"/>
            <a:ext cx="6096000" cy="3970318"/>
          </a:xfrm>
          <a:prstGeom prst="rect">
            <a:avLst/>
          </a:prstGeom>
        </p:spPr>
        <p:txBody>
          <a:bodyPr>
            <a:spAutoFit/>
          </a:bodyPr>
          <a:lstStyle/>
          <a:p>
            <a:r>
              <a:rPr lang="en-IN" b="1" dirty="0"/>
              <a:t>8.str_word_count() Function</a:t>
            </a:r>
          </a:p>
          <a:p>
            <a:r>
              <a:rPr lang="en-IN" dirty="0"/>
              <a:t>The </a:t>
            </a:r>
            <a:r>
              <a:rPr lang="en-IN" dirty="0" err="1"/>
              <a:t>str_word_count</a:t>
            </a:r>
            <a:r>
              <a:rPr lang="en-IN" dirty="0"/>
              <a:t>() is in-built function of PHP. It is used </a:t>
            </a:r>
          </a:p>
          <a:p>
            <a:r>
              <a:rPr lang="en-IN" dirty="0"/>
              <a:t> counts the number of words in a string.</a:t>
            </a:r>
          </a:p>
          <a:p>
            <a:r>
              <a:rPr lang="en-IN" dirty="0"/>
              <a:t>Syntax:</a:t>
            </a:r>
          </a:p>
          <a:p>
            <a:r>
              <a:rPr lang="en-IN" dirty="0" smtClean="0"/>
              <a:t>	</a:t>
            </a:r>
            <a:r>
              <a:rPr lang="en-IN" dirty="0" err="1" smtClean="0"/>
              <a:t>str_word_count</a:t>
            </a:r>
            <a:r>
              <a:rPr lang="en-IN" dirty="0" smtClean="0"/>
              <a:t>(string)</a:t>
            </a:r>
          </a:p>
          <a:p>
            <a:r>
              <a:rPr lang="en-US" dirty="0" smtClean="0"/>
              <a:t>Example</a:t>
            </a:r>
            <a:endParaRPr lang="en-IN" dirty="0"/>
          </a:p>
          <a:p>
            <a:pPr lvl="2"/>
            <a:r>
              <a:rPr lang="en-IN" dirty="0" smtClean="0"/>
              <a:t>&lt;?</a:t>
            </a:r>
            <a:r>
              <a:rPr lang="en-IN" dirty="0" err="1" smtClean="0"/>
              <a:t>php</a:t>
            </a:r>
            <a:endParaRPr lang="en-IN" dirty="0" smtClean="0"/>
          </a:p>
          <a:p>
            <a:pPr lvl="2"/>
            <a:r>
              <a:rPr lang="en-IN" dirty="0" smtClean="0"/>
              <a:t>$</a:t>
            </a:r>
            <a:r>
              <a:rPr lang="en-IN" dirty="0" err="1" smtClean="0"/>
              <a:t>str</a:t>
            </a:r>
            <a:r>
              <a:rPr lang="en-IN" dirty="0" smtClean="0"/>
              <a:t>="my name is khan";</a:t>
            </a:r>
          </a:p>
          <a:p>
            <a:pPr lvl="2"/>
            <a:r>
              <a:rPr lang="en-IN" dirty="0" smtClean="0"/>
              <a:t>echo "By using </a:t>
            </a:r>
            <a:r>
              <a:rPr lang="en-IN" dirty="0" err="1" smtClean="0"/>
              <a:t>str_word_count</a:t>
            </a:r>
            <a:r>
              <a:rPr lang="en-IN" dirty="0" smtClean="0"/>
              <a:t>(): ".</a:t>
            </a:r>
            <a:r>
              <a:rPr lang="en-IN" dirty="0" err="1" smtClean="0"/>
              <a:t>str_word_count</a:t>
            </a:r>
            <a:r>
              <a:rPr lang="en-IN" dirty="0" smtClean="0"/>
              <a:t>($</a:t>
            </a:r>
            <a:r>
              <a:rPr lang="en-IN" dirty="0" err="1" smtClean="0"/>
              <a:t>str</a:t>
            </a:r>
            <a:r>
              <a:rPr lang="en-IN" dirty="0" smtClean="0"/>
              <a:t>);</a:t>
            </a:r>
          </a:p>
          <a:p>
            <a:pPr lvl="2"/>
            <a:r>
              <a:rPr lang="en-IN" dirty="0" smtClean="0"/>
              <a:t>?&gt;</a:t>
            </a:r>
          </a:p>
          <a:p>
            <a:pPr lvl="2"/>
            <a:r>
              <a:rPr lang="en-IN" dirty="0" smtClean="0"/>
              <a:t>Output:</a:t>
            </a:r>
          </a:p>
          <a:p>
            <a:endParaRPr lang="en-IN" dirty="0"/>
          </a:p>
          <a:p>
            <a:r>
              <a:rPr lang="en-IN" dirty="0"/>
              <a:t>By using </a:t>
            </a:r>
            <a:r>
              <a:rPr lang="en-IN" dirty="0" err="1"/>
              <a:t>str_word_count</a:t>
            </a:r>
            <a:r>
              <a:rPr lang="en-IN" dirty="0"/>
              <a:t>(): 4</a:t>
            </a:r>
          </a:p>
        </p:txBody>
      </p:sp>
    </p:spTree>
    <p:extLst>
      <p:ext uri="{BB962C8B-B14F-4D97-AF65-F5344CB8AC3E}">
        <p14:creationId xmlns:p14="http://schemas.microsoft.com/office/powerpoint/2010/main" val="148396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93" y="688278"/>
            <a:ext cx="5805442" cy="5078313"/>
          </a:xfrm>
          <a:prstGeom prst="rect">
            <a:avLst/>
          </a:prstGeom>
        </p:spPr>
        <p:txBody>
          <a:bodyPr wrap="square">
            <a:spAutoFit/>
          </a:bodyPr>
          <a:lstStyle/>
          <a:p>
            <a:r>
              <a:rPr lang="en-IN" b="1" dirty="0" err="1"/>
              <a:t>strpos</a:t>
            </a:r>
            <a:r>
              <a:rPr lang="en-IN" b="1" dirty="0"/>
              <a:t>() </a:t>
            </a:r>
            <a:r>
              <a:rPr lang="en-IN" dirty="0"/>
              <a:t>Function: This function helps us to find the position of the first occurrence of a string in another string. </a:t>
            </a:r>
          </a:p>
          <a:p>
            <a:r>
              <a:rPr lang="en-IN" dirty="0"/>
              <a:t>Syntax:</a:t>
            </a:r>
          </a:p>
          <a:p>
            <a:r>
              <a:rPr lang="en-IN" dirty="0"/>
              <a:t>	</a:t>
            </a:r>
            <a:r>
              <a:rPr lang="en-IN" dirty="0" err="1"/>
              <a:t>strpos</a:t>
            </a:r>
            <a:r>
              <a:rPr lang="en-IN" dirty="0"/>
              <a:t>(</a:t>
            </a:r>
            <a:r>
              <a:rPr lang="en-IN" dirty="0" err="1"/>
              <a:t>original_str</a:t>
            </a:r>
            <a:r>
              <a:rPr lang="en-IN" dirty="0"/>
              <a:t>, </a:t>
            </a:r>
            <a:r>
              <a:rPr lang="en-IN" dirty="0" err="1"/>
              <a:t>search_str</a:t>
            </a:r>
            <a:r>
              <a:rPr lang="en-IN" dirty="0"/>
              <a:t>, </a:t>
            </a:r>
            <a:r>
              <a:rPr lang="en-IN" dirty="0" err="1"/>
              <a:t>start_pos</a:t>
            </a:r>
            <a:r>
              <a:rPr lang="en-IN" dirty="0" smtClean="0"/>
              <a:t>);</a:t>
            </a:r>
          </a:p>
          <a:p>
            <a:endParaRPr lang="en-IN" dirty="0"/>
          </a:p>
          <a:p>
            <a:r>
              <a:rPr lang="en-IN" dirty="0" err="1"/>
              <a:t>original_str</a:t>
            </a:r>
            <a:r>
              <a:rPr lang="en-IN" dirty="0"/>
              <a:t>:  original string in which we need to search the </a:t>
            </a:r>
            <a:r>
              <a:rPr lang="en-IN" dirty="0" smtClean="0"/>
              <a:t>	occurrence </a:t>
            </a:r>
            <a:r>
              <a:rPr lang="en-IN" dirty="0"/>
              <a:t>of the required string.</a:t>
            </a:r>
          </a:p>
          <a:p>
            <a:r>
              <a:rPr lang="en-IN" dirty="0" err="1"/>
              <a:t>search_str</a:t>
            </a:r>
            <a:r>
              <a:rPr lang="en-IN" dirty="0"/>
              <a:t>:  string that we need to search.</a:t>
            </a:r>
          </a:p>
          <a:p>
            <a:r>
              <a:rPr lang="en-IN" dirty="0" err="1"/>
              <a:t>start_pos</a:t>
            </a:r>
            <a:r>
              <a:rPr lang="en-IN" dirty="0"/>
              <a:t>:  position of the string from where the search </a:t>
            </a:r>
            <a:r>
              <a:rPr lang="en-IN" dirty="0" smtClean="0"/>
              <a:t>	must </a:t>
            </a:r>
            <a:r>
              <a:rPr lang="en-IN" dirty="0"/>
              <a:t>begin</a:t>
            </a:r>
            <a:r>
              <a:rPr lang="en-IN" dirty="0" smtClean="0"/>
              <a:t>.</a:t>
            </a:r>
          </a:p>
          <a:p>
            <a:endParaRPr lang="en-IN" dirty="0"/>
          </a:p>
          <a:p>
            <a:pPr lvl="2"/>
            <a:r>
              <a:rPr lang="en-IN" dirty="0"/>
              <a:t>&lt;?</a:t>
            </a:r>
            <a:r>
              <a:rPr lang="en-IN" dirty="0" err="1"/>
              <a:t>php</a:t>
            </a:r>
            <a:endParaRPr lang="en-IN" dirty="0"/>
          </a:p>
          <a:p>
            <a:pPr lvl="2"/>
            <a:r>
              <a:rPr lang="en-IN" dirty="0"/>
              <a:t>$</a:t>
            </a:r>
            <a:r>
              <a:rPr lang="en-IN" dirty="0" err="1"/>
              <a:t>str</a:t>
            </a:r>
            <a:r>
              <a:rPr lang="en-IN" dirty="0"/>
              <a:t>="my name is khan";</a:t>
            </a:r>
          </a:p>
          <a:p>
            <a:pPr lvl="2"/>
            <a:r>
              <a:rPr lang="en-IN" dirty="0"/>
              <a:t>echo "position of the first occurrence of is: ". </a:t>
            </a:r>
            <a:r>
              <a:rPr lang="en-IN" dirty="0" err="1"/>
              <a:t>strpos</a:t>
            </a:r>
            <a:r>
              <a:rPr lang="en-IN" dirty="0"/>
              <a:t>($</a:t>
            </a:r>
            <a:r>
              <a:rPr lang="en-IN" dirty="0" err="1"/>
              <a:t>str</a:t>
            </a:r>
            <a:r>
              <a:rPr lang="en-IN" dirty="0"/>
              <a:t>, "is", 0);</a:t>
            </a:r>
          </a:p>
          <a:p>
            <a:pPr lvl="2"/>
            <a:r>
              <a:rPr lang="en-IN" dirty="0"/>
              <a:t>?&gt;</a:t>
            </a:r>
          </a:p>
          <a:p>
            <a:r>
              <a:rPr lang="en-US" dirty="0" smtClean="0"/>
              <a:t>Output:</a:t>
            </a:r>
            <a:endParaRPr lang="en-IN" dirty="0"/>
          </a:p>
          <a:p>
            <a:r>
              <a:rPr lang="en-IN" dirty="0" smtClean="0"/>
              <a:t>	position </a:t>
            </a:r>
            <a:r>
              <a:rPr lang="en-IN" dirty="0"/>
              <a:t>of the first occurrence of is: 8</a:t>
            </a:r>
          </a:p>
        </p:txBody>
      </p:sp>
      <p:sp>
        <p:nvSpPr>
          <p:cNvPr id="3" name="Rectangle 2"/>
          <p:cNvSpPr/>
          <p:nvPr/>
        </p:nvSpPr>
        <p:spPr>
          <a:xfrm>
            <a:off x="6355222" y="1214872"/>
            <a:ext cx="6096000" cy="3693319"/>
          </a:xfrm>
          <a:prstGeom prst="rect">
            <a:avLst/>
          </a:prstGeom>
        </p:spPr>
        <p:txBody>
          <a:bodyPr>
            <a:spAutoFit/>
          </a:bodyPr>
          <a:lstStyle/>
          <a:p>
            <a:r>
              <a:rPr lang="en-IN" b="1" dirty="0" err="1" smtClean="0"/>
              <a:t>str_replace</a:t>
            </a:r>
            <a:r>
              <a:rPr lang="en-IN" b="1" dirty="0"/>
              <a:t>() function </a:t>
            </a:r>
            <a:r>
              <a:rPr lang="en-IN" dirty="0" smtClean="0"/>
              <a:t>:replaces </a:t>
            </a:r>
            <a:r>
              <a:rPr lang="en-IN" dirty="0"/>
              <a:t>all occurrences of a string with another string.</a:t>
            </a:r>
          </a:p>
          <a:p>
            <a:r>
              <a:rPr lang="en-IN" dirty="0"/>
              <a:t>Syntax:</a:t>
            </a:r>
          </a:p>
          <a:p>
            <a:r>
              <a:rPr lang="en-IN" dirty="0"/>
              <a:t>	</a:t>
            </a:r>
            <a:r>
              <a:rPr lang="en-IN" dirty="0" err="1"/>
              <a:t>str_replace</a:t>
            </a:r>
            <a:r>
              <a:rPr lang="en-IN" dirty="0"/>
              <a:t>(find, replace, string)</a:t>
            </a:r>
          </a:p>
          <a:p>
            <a:r>
              <a:rPr lang="en-IN" dirty="0"/>
              <a:t>&lt;?</a:t>
            </a:r>
            <a:r>
              <a:rPr lang="en-IN" dirty="0" err="1"/>
              <a:t>php</a:t>
            </a:r>
            <a:endParaRPr lang="en-IN" dirty="0"/>
          </a:p>
          <a:p>
            <a:r>
              <a:rPr lang="en-IN" dirty="0"/>
              <a:t>// Sample string</a:t>
            </a:r>
          </a:p>
          <a:p>
            <a:r>
              <a:rPr lang="en-IN" dirty="0"/>
              <a:t>$</a:t>
            </a:r>
            <a:r>
              <a:rPr lang="en-IN" dirty="0" err="1"/>
              <a:t>str</a:t>
            </a:r>
            <a:r>
              <a:rPr lang="en-IN" dirty="0"/>
              <a:t> = "Twinkle </a:t>
            </a:r>
            <a:r>
              <a:rPr lang="en-IN" dirty="0" err="1"/>
              <a:t>Twinkle</a:t>
            </a:r>
            <a:r>
              <a:rPr lang="en-IN" dirty="0"/>
              <a:t> Little Star";</a:t>
            </a:r>
          </a:p>
          <a:p>
            <a:endParaRPr lang="en-IN" dirty="0"/>
          </a:p>
          <a:p>
            <a:r>
              <a:rPr lang="en-IN" dirty="0"/>
              <a:t>// Performing replacement</a:t>
            </a:r>
          </a:p>
          <a:p>
            <a:r>
              <a:rPr lang="en-IN" dirty="0"/>
              <a:t>echo </a:t>
            </a:r>
            <a:r>
              <a:rPr lang="en-IN" dirty="0" err="1"/>
              <a:t>str_replace</a:t>
            </a:r>
            <a:r>
              <a:rPr lang="en-IN" dirty="0"/>
              <a:t>("Twinkle", "Shiny", $</a:t>
            </a:r>
            <a:r>
              <a:rPr lang="en-IN" dirty="0" err="1"/>
              <a:t>str</a:t>
            </a:r>
            <a:r>
              <a:rPr lang="en-IN" dirty="0"/>
              <a:t>);</a:t>
            </a:r>
          </a:p>
          <a:p>
            <a:r>
              <a:rPr lang="en-IN" dirty="0"/>
              <a:t>?&gt;</a:t>
            </a:r>
          </a:p>
          <a:p>
            <a:endParaRPr lang="en-IN" dirty="0"/>
          </a:p>
          <a:p>
            <a:r>
              <a:rPr lang="en-IN" dirty="0"/>
              <a:t>Shiny </a:t>
            </a:r>
            <a:r>
              <a:rPr lang="en-IN" dirty="0" err="1"/>
              <a:t>Shiny</a:t>
            </a:r>
            <a:r>
              <a:rPr lang="en-IN" dirty="0"/>
              <a:t> Little Star</a:t>
            </a:r>
          </a:p>
        </p:txBody>
      </p:sp>
    </p:spTree>
    <p:extLst>
      <p:ext uri="{BB962C8B-B14F-4D97-AF65-F5344CB8AC3E}">
        <p14:creationId xmlns:p14="http://schemas.microsoft.com/office/powerpoint/2010/main" val="261050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438" y="185842"/>
            <a:ext cx="8300814" cy="4247317"/>
          </a:xfrm>
          <a:prstGeom prst="rect">
            <a:avLst/>
          </a:prstGeom>
        </p:spPr>
        <p:txBody>
          <a:bodyPr wrap="square">
            <a:spAutoFit/>
          </a:bodyPr>
          <a:lstStyle/>
          <a:p>
            <a:r>
              <a:rPr lang="en-IN" b="1" dirty="0"/>
              <a:t>The </a:t>
            </a:r>
            <a:r>
              <a:rPr lang="en-IN" b="1" dirty="0" err="1"/>
              <a:t>strncmp</a:t>
            </a:r>
            <a:r>
              <a:rPr lang="en-IN" b="1" dirty="0"/>
              <a:t>() </a:t>
            </a:r>
            <a:r>
              <a:rPr lang="en-IN" dirty="0" smtClean="0"/>
              <a:t>function:</a:t>
            </a:r>
          </a:p>
          <a:p>
            <a:r>
              <a:rPr lang="en-IN" dirty="0"/>
              <a:t>	</a:t>
            </a:r>
            <a:r>
              <a:rPr lang="en-IN" dirty="0" smtClean="0"/>
              <a:t> </a:t>
            </a:r>
            <a:r>
              <a:rPr lang="en-IN" dirty="0"/>
              <a:t>compares two strings up to a specified length.</a:t>
            </a:r>
          </a:p>
          <a:p>
            <a:r>
              <a:rPr lang="en-IN" dirty="0"/>
              <a:t>Syntax:</a:t>
            </a:r>
          </a:p>
          <a:p>
            <a:r>
              <a:rPr lang="en-IN" dirty="0"/>
              <a:t>	</a:t>
            </a:r>
            <a:r>
              <a:rPr lang="en-IN" dirty="0" err="1"/>
              <a:t>strncmp</a:t>
            </a:r>
            <a:r>
              <a:rPr lang="en-IN" dirty="0"/>
              <a:t>(string1, string2, length);</a:t>
            </a:r>
          </a:p>
          <a:p>
            <a:r>
              <a:rPr lang="en-IN" dirty="0"/>
              <a:t>&lt;?</a:t>
            </a:r>
            <a:r>
              <a:rPr lang="en-IN" dirty="0" err="1"/>
              <a:t>php</a:t>
            </a:r>
            <a:endParaRPr lang="en-IN" dirty="0"/>
          </a:p>
          <a:p>
            <a:r>
              <a:rPr lang="en-IN" dirty="0"/>
              <a:t>// Sample strings</a:t>
            </a:r>
          </a:p>
          <a:p>
            <a:r>
              <a:rPr lang="en-IN" dirty="0"/>
              <a:t>$str1 = "Hello Apple!";</a:t>
            </a:r>
          </a:p>
          <a:p>
            <a:r>
              <a:rPr lang="en-IN" dirty="0"/>
              <a:t>$str2 = "Hello Ball!";</a:t>
            </a:r>
          </a:p>
          <a:p>
            <a:endParaRPr lang="en-IN" dirty="0"/>
          </a:p>
          <a:p>
            <a:r>
              <a:rPr lang="en-IN" dirty="0"/>
              <a:t>// Comparing the first five characters</a:t>
            </a:r>
          </a:p>
          <a:p>
            <a:r>
              <a:rPr lang="en-IN" dirty="0"/>
              <a:t>echo </a:t>
            </a:r>
            <a:r>
              <a:rPr lang="en-IN" dirty="0" err="1"/>
              <a:t>strncmp</a:t>
            </a:r>
            <a:r>
              <a:rPr lang="en-IN" dirty="0"/>
              <a:t>($str1, $str2, 7);</a:t>
            </a:r>
          </a:p>
          <a:p>
            <a:r>
              <a:rPr lang="en-IN" dirty="0"/>
              <a:t>?&gt;</a:t>
            </a:r>
          </a:p>
          <a:p>
            <a:r>
              <a:rPr lang="en-IN" dirty="0"/>
              <a:t>-</a:t>
            </a:r>
            <a:r>
              <a:rPr lang="en-IN" dirty="0" smtClean="0"/>
              <a:t>1</a:t>
            </a:r>
          </a:p>
          <a:p>
            <a:endParaRPr lang="en-US" dirty="0"/>
          </a:p>
          <a:p>
            <a:endParaRPr lang="en-IN" dirty="0"/>
          </a:p>
        </p:txBody>
      </p:sp>
      <p:sp>
        <p:nvSpPr>
          <p:cNvPr id="3" name="Rectangle 2"/>
          <p:cNvSpPr/>
          <p:nvPr/>
        </p:nvSpPr>
        <p:spPr>
          <a:xfrm>
            <a:off x="5483551" y="777845"/>
            <a:ext cx="6096000" cy="1200329"/>
          </a:xfrm>
          <a:prstGeom prst="rect">
            <a:avLst/>
          </a:prstGeom>
        </p:spPr>
        <p:txBody>
          <a:bodyPr>
            <a:spAutoFit/>
          </a:bodyPr>
          <a:lstStyle/>
          <a:p>
            <a:r>
              <a:rPr lang="en-US" dirty="0"/>
              <a:t>Here </a:t>
            </a:r>
          </a:p>
          <a:p>
            <a:r>
              <a:rPr lang="en-US" dirty="0"/>
              <a:t>Str1== str2  =&gt; 0</a:t>
            </a:r>
          </a:p>
          <a:p>
            <a:r>
              <a:rPr lang="en-US" dirty="0"/>
              <a:t>Str1&lt;str2     =&gt; -1</a:t>
            </a:r>
          </a:p>
          <a:p>
            <a:r>
              <a:rPr lang="en-US" dirty="0"/>
              <a:t>Str1&gt;str2	    =&gt; 1</a:t>
            </a:r>
            <a:endParaRPr lang="en-IN" dirty="0"/>
          </a:p>
        </p:txBody>
      </p:sp>
    </p:spTree>
    <p:extLst>
      <p:ext uri="{BB962C8B-B14F-4D97-AF65-F5344CB8AC3E}">
        <p14:creationId xmlns:p14="http://schemas.microsoft.com/office/powerpoint/2010/main" val="1686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93" y="0"/>
            <a:ext cx="11471304" cy="6463308"/>
          </a:xfrm>
          <a:prstGeom prst="rect">
            <a:avLst/>
          </a:prstGeom>
        </p:spPr>
        <p:txBody>
          <a:bodyPr wrap="square">
            <a:spAutoFit/>
          </a:bodyPr>
          <a:lstStyle/>
          <a:p>
            <a:r>
              <a:rPr lang="en-IN" b="1" dirty="0" smtClean="0"/>
              <a:t>Creating </a:t>
            </a:r>
            <a:r>
              <a:rPr lang="en-IN" b="1" dirty="0"/>
              <a:t>Image</a:t>
            </a:r>
          </a:p>
          <a:p>
            <a:r>
              <a:rPr lang="en-IN" dirty="0" smtClean="0"/>
              <a:t>1.</a:t>
            </a:r>
            <a:r>
              <a:rPr lang="en-IN" dirty="0"/>
              <a:t> content-Type </a:t>
            </a:r>
            <a:r>
              <a:rPr lang="en-IN" dirty="0" smtClean="0"/>
              <a:t>:</a:t>
            </a:r>
          </a:p>
          <a:p>
            <a:r>
              <a:rPr lang="en-IN" dirty="0"/>
              <a:t>	</a:t>
            </a:r>
            <a:r>
              <a:rPr lang="en-IN" dirty="0" smtClean="0"/>
              <a:t>To send </a:t>
            </a:r>
            <a:r>
              <a:rPr lang="en-IN" dirty="0"/>
              <a:t>content-Type header to the browser with appropriate content type </a:t>
            </a:r>
            <a:r>
              <a:rPr lang="en-IN" dirty="0" smtClean="0"/>
              <a:t>for the </a:t>
            </a:r>
            <a:r>
              <a:rPr lang="en-IN" dirty="0"/>
              <a:t>kind of image being create.</a:t>
            </a:r>
          </a:p>
          <a:p>
            <a:r>
              <a:rPr lang="en-IN" dirty="0" smtClean="0"/>
              <a:t>		header</a:t>
            </a:r>
            <a:r>
              <a:rPr lang="en-IN" dirty="0"/>
              <a:t>(‘</a:t>
            </a:r>
            <a:r>
              <a:rPr lang="en-IN" dirty="0" err="1"/>
              <a:t>Content-Type:image.jpeg</a:t>
            </a:r>
            <a:r>
              <a:rPr lang="en-IN" dirty="0"/>
              <a:t>’);</a:t>
            </a:r>
          </a:p>
          <a:p>
            <a:r>
              <a:rPr lang="en-IN" dirty="0"/>
              <a:t>2.Creating Image</a:t>
            </a:r>
          </a:p>
          <a:p>
            <a:r>
              <a:rPr lang="en-IN" dirty="0"/>
              <a:t>We can create an image in PHP using </a:t>
            </a:r>
            <a:r>
              <a:rPr lang="en-IN" dirty="0" err="1"/>
              <a:t>imagecreate</a:t>
            </a:r>
            <a:r>
              <a:rPr lang="en-IN" dirty="0"/>
              <a:t>() function.</a:t>
            </a:r>
          </a:p>
          <a:p>
            <a:r>
              <a:rPr lang="en-IN" dirty="0" smtClean="0"/>
              <a:t>	Syntax </a:t>
            </a:r>
            <a:r>
              <a:rPr lang="en-IN" dirty="0"/>
              <a:t>$image=</a:t>
            </a:r>
            <a:r>
              <a:rPr lang="en-IN" dirty="0" err="1"/>
              <a:t>imagecreate</a:t>
            </a:r>
            <a:r>
              <a:rPr lang="en-IN" dirty="0"/>
              <a:t>(</a:t>
            </a:r>
            <a:r>
              <a:rPr lang="en-IN" dirty="0" err="1"/>
              <a:t>width,height</a:t>
            </a:r>
            <a:r>
              <a:rPr lang="en-IN" dirty="0"/>
              <a:t>)</a:t>
            </a:r>
          </a:p>
          <a:p>
            <a:r>
              <a:rPr lang="en-IN" dirty="0"/>
              <a:t>3.imagecolorallocate() function:-The </a:t>
            </a:r>
            <a:r>
              <a:rPr lang="en-IN" dirty="0" err="1"/>
              <a:t>imagecolorallocate</a:t>
            </a:r>
            <a:r>
              <a:rPr lang="en-IN" dirty="0"/>
              <a:t>() function is an inbuilt function in </a:t>
            </a:r>
            <a:r>
              <a:rPr lang="en-IN" dirty="0" smtClean="0"/>
              <a:t>PHP which </a:t>
            </a:r>
            <a:r>
              <a:rPr lang="en-IN" dirty="0"/>
              <a:t>is used to set the </a:t>
            </a:r>
            <a:r>
              <a:rPr lang="en-IN" dirty="0" err="1"/>
              <a:t>color</a:t>
            </a:r>
            <a:r>
              <a:rPr lang="en-IN" dirty="0"/>
              <a:t> in an image. This function returns a </a:t>
            </a:r>
            <a:r>
              <a:rPr lang="en-IN" dirty="0" err="1"/>
              <a:t>color</a:t>
            </a:r>
            <a:r>
              <a:rPr lang="en-IN" dirty="0"/>
              <a:t> which is given in </a:t>
            </a:r>
            <a:r>
              <a:rPr lang="en-IN" dirty="0" smtClean="0"/>
              <a:t>RGB format</a:t>
            </a:r>
            <a:r>
              <a:rPr lang="en-IN" dirty="0"/>
              <a:t>.</a:t>
            </a:r>
          </a:p>
          <a:p>
            <a:r>
              <a:rPr lang="en-IN" dirty="0"/>
              <a:t>Syntax:</a:t>
            </a:r>
          </a:p>
          <a:p>
            <a:r>
              <a:rPr lang="en-IN" dirty="0" smtClean="0"/>
              <a:t>	</a:t>
            </a:r>
            <a:r>
              <a:rPr lang="en-IN" dirty="0" err="1" smtClean="0"/>
              <a:t>imagecolorallocate</a:t>
            </a:r>
            <a:r>
              <a:rPr lang="en-IN" dirty="0" smtClean="0"/>
              <a:t> </a:t>
            </a:r>
            <a:r>
              <a:rPr lang="en-IN" dirty="0"/>
              <a:t>( $image, $red, $green, $blue )</a:t>
            </a:r>
          </a:p>
          <a:p>
            <a:r>
              <a:rPr lang="en-IN" dirty="0" err="1"/>
              <a:t>E.g</a:t>
            </a:r>
            <a:r>
              <a:rPr lang="en-IN" dirty="0"/>
              <a:t> </a:t>
            </a:r>
            <a:endParaRPr lang="en-IN" dirty="0" smtClean="0"/>
          </a:p>
          <a:p>
            <a:pPr lvl="2"/>
            <a:r>
              <a:rPr lang="en-IN" dirty="0" smtClean="0"/>
              <a:t>&lt;?</a:t>
            </a:r>
            <a:r>
              <a:rPr lang="en-IN" dirty="0" err="1"/>
              <a:t>php</a:t>
            </a:r>
            <a:endParaRPr lang="en-IN" dirty="0"/>
          </a:p>
          <a:p>
            <a:pPr lvl="2"/>
            <a:r>
              <a:rPr lang="en-IN" dirty="0"/>
              <a:t>header ("Content-type: image/</a:t>
            </a:r>
            <a:r>
              <a:rPr lang="en-IN" dirty="0" err="1"/>
              <a:t>png</a:t>
            </a:r>
            <a:r>
              <a:rPr lang="en-IN" dirty="0"/>
              <a:t>");</a:t>
            </a:r>
          </a:p>
          <a:p>
            <a:pPr lvl="2"/>
            <a:r>
              <a:rPr lang="en-IN" dirty="0"/>
              <a:t>$a = </a:t>
            </a:r>
            <a:r>
              <a:rPr lang="en-IN" dirty="0" err="1"/>
              <a:t>ImageCreate</a:t>
            </a:r>
            <a:r>
              <a:rPr lang="en-IN" dirty="0"/>
              <a:t> (200, 200</a:t>
            </a:r>
            <a:r>
              <a:rPr lang="en-IN" dirty="0" smtClean="0"/>
              <a:t>);</a:t>
            </a:r>
          </a:p>
          <a:p>
            <a:pPr lvl="2"/>
            <a:r>
              <a:rPr lang="en-IN" dirty="0"/>
              <a:t>	</a:t>
            </a:r>
            <a:r>
              <a:rPr lang="en-IN" dirty="0" smtClean="0"/>
              <a:t>//</a:t>
            </a:r>
            <a:r>
              <a:rPr lang="en-IN" dirty="0" err="1"/>
              <a:t>imagecreate</a:t>
            </a:r>
            <a:r>
              <a:rPr lang="en-IN" dirty="0"/>
              <a:t>(</a:t>
            </a:r>
            <a:r>
              <a:rPr lang="en-IN" dirty="0" err="1"/>
              <a:t>x_size</a:t>
            </a:r>
            <a:r>
              <a:rPr lang="en-IN" dirty="0"/>
              <a:t>, </a:t>
            </a:r>
            <a:r>
              <a:rPr lang="en-IN" dirty="0" err="1"/>
              <a:t>y_size</a:t>
            </a:r>
            <a:r>
              <a:rPr lang="en-IN" dirty="0"/>
              <a:t>);</a:t>
            </a:r>
          </a:p>
          <a:p>
            <a:pPr lvl="2"/>
            <a:r>
              <a:rPr lang="en-IN" dirty="0"/>
              <a:t>$</a:t>
            </a:r>
            <a:r>
              <a:rPr lang="en-IN" dirty="0" err="1"/>
              <a:t>bg</a:t>
            </a:r>
            <a:r>
              <a:rPr lang="en-IN" dirty="0"/>
              <a:t> = </a:t>
            </a:r>
            <a:r>
              <a:rPr lang="en-IN" dirty="0" err="1"/>
              <a:t>ImageColorAllocate</a:t>
            </a:r>
            <a:r>
              <a:rPr lang="en-IN" dirty="0"/>
              <a:t> ($a, 240, 0,0);</a:t>
            </a:r>
          </a:p>
          <a:p>
            <a:pPr lvl="2"/>
            <a:r>
              <a:rPr lang="en-IN" dirty="0" smtClean="0"/>
              <a:t>	//</a:t>
            </a:r>
            <a:r>
              <a:rPr lang="en-IN" dirty="0" err="1"/>
              <a:t>imagecolorallocate</a:t>
            </a:r>
            <a:r>
              <a:rPr lang="en-IN" dirty="0"/>
              <a:t>(image, red, green, blue)</a:t>
            </a:r>
          </a:p>
          <a:p>
            <a:pPr lvl="2"/>
            <a:r>
              <a:rPr lang="en-IN" dirty="0"/>
              <a:t>$</a:t>
            </a:r>
            <a:r>
              <a:rPr lang="en-IN" dirty="0" err="1"/>
              <a:t>txt_color</a:t>
            </a:r>
            <a:r>
              <a:rPr lang="en-IN" dirty="0"/>
              <a:t> = </a:t>
            </a:r>
            <a:r>
              <a:rPr lang="en-IN" dirty="0" err="1"/>
              <a:t>ImageColorAllocate</a:t>
            </a:r>
            <a:r>
              <a:rPr lang="en-IN" dirty="0"/>
              <a:t> ($a, 0, 23, 0);</a:t>
            </a:r>
          </a:p>
          <a:p>
            <a:pPr lvl="2"/>
            <a:r>
              <a:rPr lang="en-IN" dirty="0" err="1"/>
              <a:t>ImageString</a:t>
            </a:r>
            <a:r>
              <a:rPr lang="en-IN" dirty="0"/>
              <a:t> ($a, 10, 10, 18, </a:t>
            </a:r>
            <a:r>
              <a:rPr lang="en-IN" dirty="0" smtClean="0"/>
              <a:t>“Hello World", </a:t>
            </a:r>
            <a:r>
              <a:rPr lang="en-IN" dirty="0"/>
              <a:t>$</a:t>
            </a:r>
            <a:r>
              <a:rPr lang="en-IN" dirty="0" err="1"/>
              <a:t>txt_color</a:t>
            </a:r>
            <a:r>
              <a:rPr lang="en-IN" dirty="0" smtClean="0"/>
              <a:t>);</a:t>
            </a:r>
          </a:p>
          <a:p>
            <a:pPr lvl="2"/>
            <a:r>
              <a:rPr lang="en-IN" dirty="0" smtClean="0"/>
              <a:t>	//</a:t>
            </a:r>
            <a:r>
              <a:rPr lang="en-IN" dirty="0"/>
              <a:t>bool </a:t>
            </a:r>
            <a:r>
              <a:rPr lang="en-IN" dirty="0" err="1"/>
              <a:t>imagestring</a:t>
            </a:r>
            <a:r>
              <a:rPr lang="en-IN" dirty="0"/>
              <a:t>( $</a:t>
            </a:r>
            <a:r>
              <a:rPr lang="en-IN" dirty="0" err="1"/>
              <a:t>image</a:t>
            </a:r>
            <a:r>
              <a:rPr lang="en-IN" dirty="0" err="1" smtClean="0"/>
              <a:t>,$</a:t>
            </a:r>
            <a:r>
              <a:rPr lang="en-IN" dirty="0" err="1"/>
              <a:t>font</a:t>
            </a:r>
            <a:r>
              <a:rPr lang="en-IN" dirty="0"/>
              <a:t>, $x, $y, $string, $</a:t>
            </a:r>
            <a:r>
              <a:rPr lang="en-IN" dirty="0" err="1"/>
              <a:t>color</a:t>
            </a:r>
            <a:r>
              <a:rPr lang="en-IN" dirty="0"/>
              <a:t> )</a:t>
            </a:r>
          </a:p>
          <a:p>
            <a:pPr lvl="2"/>
            <a:r>
              <a:rPr lang="en-IN" dirty="0" err="1"/>
              <a:t>imagepng</a:t>
            </a:r>
            <a:r>
              <a:rPr lang="en-IN" dirty="0"/>
              <a:t>($a</a:t>
            </a:r>
            <a:r>
              <a:rPr lang="en-IN" dirty="0" smtClean="0"/>
              <a:t>);</a:t>
            </a:r>
            <a:endParaRPr lang="en-IN" dirty="0"/>
          </a:p>
          <a:p>
            <a:pPr lvl="2"/>
            <a:r>
              <a:rPr lang="en-IN" dirty="0"/>
              <a:t>?&gt;</a:t>
            </a:r>
          </a:p>
        </p:txBody>
      </p:sp>
      <p:pic>
        <p:nvPicPr>
          <p:cNvPr id="3" name="Picture 2"/>
          <p:cNvPicPr>
            <a:picLocks noChangeAspect="1"/>
          </p:cNvPicPr>
          <p:nvPr/>
        </p:nvPicPr>
        <p:blipFill>
          <a:blip r:embed="rId2"/>
          <a:stretch>
            <a:fillRect/>
          </a:stretch>
        </p:blipFill>
        <p:spPr>
          <a:xfrm>
            <a:off x="7552834" y="3235283"/>
            <a:ext cx="3941259" cy="2555783"/>
          </a:xfrm>
          <a:prstGeom prst="rect">
            <a:avLst/>
          </a:prstGeom>
        </p:spPr>
      </p:pic>
    </p:spTree>
    <p:extLst>
      <p:ext uri="{BB962C8B-B14F-4D97-AF65-F5344CB8AC3E}">
        <p14:creationId xmlns:p14="http://schemas.microsoft.com/office/powerpoint/2010/main" val="552569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08" y="162548"/>
            <a:ext cx="11821683" cy="923330"/>
          </a:xfrm>
          <a:prstGeom prst="rect">
            <a:avLst/>
          </a:prstGeom>
        </p:spPr>
        <p:txBody>
          <a:bodyPr wrap="square">
            <a:spAutoFit/>
          </a:bodyPr>
          <a:lstStyle/>
          <a:p>
            <a:r>
              <a:rPr lang="en-US" b="1" dirty="0"/>
              <a:t>Scaling Images</a:t>
            </a:r>
            <a:r>
              <a:rPr lang="en-US" dirty="0"/>
              <a:t>:- </a:t>
            </a:r>
            <a:endParaRPr lang="en-US" dirty="0" smtClean="0"/>
          </a:p>
          <a:p>
            <a:r>
              <a:rPr lang="en-US" dirty="0" smtClean="0"/>
              <a:t>Scaling </a:t>
            </a:r>
            <a:r>
              <a:rPr lang="en-US" dirty="0"/>
              <a:t>an image means making the image either smaller in size or larger in size than original. </a:t>
            </a:r>
            <a:endParaRPr lang="en-US" dirty="0" smtClean="0"/>
          </a:p>
          <a:p>
            <a:r>
              <a:rPr lang="en-US" dirty="0" smtClean="0"/>
              <a:t>Using </a:t>
            </a:r>
            <a:r>
              <a:rPr lang="en-US" dirty="0"/>
              <a:t>PHP we can resize or rescale the image using the function </a:t>
            </a:r>
            <a:r>
              <a:rPr lang="en-US" dirty="0" err="1"/>
              <a:t>Imagescale</a:t>
            </a:r>
            <a:r>
              <a:rPr lang="en-US" dirty="0" smtClean="0"/>
              <a:t>().</a:t>
            </a:r>
            <a:endParaRPr lang="en-IN" dirty="0"/>
          </a:p>
        </p:txBody>
      </p:sp>
      <p:sp>
        <p:nvSpPr>
          <p:cNvPr id="3" name="Rectangle 2"/>
          <p:cNvSpPr/>
          <p:nvPr/>
        </p:nvSpPr>
        <p:spPr>
          <a:xfrm>
            <a:off x="205099" y="991682"/>
            <a:ext cx="10998437" cy="4770537"/>
          </a:xfrm>
          <a:prstGeom prst="rect">
            <a:avLst/>
          </a:prstGeom>
        </p:spPr>
        <p:txBody>
          <a:bodyPr wrap="square">
            <a:spAutoFit/>
          </a:bodyPr>
          <a:lstStyle/>
          <a:p>
            <a:endParaRPr lang="en-IN" sz="1600" dirty="0" smtClean="0"/>
          </a:p>
          <a:p>
            <a:r>
              <a:rPr lang="en-IN" sz="1600" dirty="0" smtClean="0"/>
              <a:t>&lt;?</a:t>
            </a:r>
            <a:r>
              <a:rPr lang="en-IN" sz="1600" dirty="0" err="1"/>
              <a:t>php</a:t>
            </a:r>
            <a:r>
              <a:rPr lang="en-IN" sz="1600" dirty="0"/>
              <a:t> </a:t>
            </a:r>
          </a:p>
          <a:p>
            <a:r>
              <a:rPr lang="en-IN" sz="1600" dirty="0"/>
              <a:t>    </a:t>
            </a:r>
          </a:p>
          <a:p>
            <a:r>
              <a:rPr lang="en-IN" sz="1600" dirty="0"/>
              <a:t>$a = </a:t>
            </a:r>
            <a:r>
              <a:rPr lang="en-IN" sz="1600" dirty="0" err="1"/>
              <a:t>ImageCreate</a:t>
            </a:r>
            <a:r>
              <a:rPr lang="en-IN" sz="1600" dirty="0"/>
              <a:t> (200, 200);</a:t>
            </a:r>
          </a:p>
          <a:p>
            <a:r>
              <a:rPr lang="en-IN" sz="1600" dirty="0"/>
              <a:t>	//</a:t>
            </a:r>
            <a:r>
              <a:rPr lang="en-IN" sz="1600" dirty="0" err="1"/>
              <a:t>imagecreate</a:t>
            </a:r>
            <a:r>
              <a:rPr lang="en-IN" sz="1600" dirty="0"/>
              <a:t>(</a:t>
            </a:r>
            <a:r>
              <a:rPr lang="en-IN" sz="1600" dirty="0" err="1"/>
              <a:t>x_size</a:t>
            </a:r>
            <a:r>
              <a:rPr lang="en-IN" sz="1600" dirty="0"/>
              <a:t>, </a:t>
            </a:r>
            <a:r>
              <a:rPr lang="en-IN" sz="1600" dirty="0" err="1"/>
              <a:t>y_size</a:t>
            </a:r>
            <a:r>
              <a:rPr lang="en-IN" sz="1600" dirty="0"/>
              <a:t>);</a:t>
            </a:r>
          </a:p>
          <a:p>
            <a:r>
              <a:rPr lang="en-IN" sz="1600" dirty="0"/>
              <a:t>$</a:t>
            </a:r>
            <a:r>
              <a:rPr lang="en-IN" sz="1600" dirty="0" err="1"/>
              <a:t>bg</a:t>
            </a:r>
            <a:r>
              <a:rPr lang="en-IN" sz="1600" dirty="0"/>
              <a:t> = </a:t>
            </a:r>
            <a:r>
              <a:rPr lang="en-IN" sz="1600" dirty="0" err="1"/>
              <a:t>ImageColorAllocate</a:t>
            </a:r>
            <a:r>
              <a:rPr lang="en-IN" sz="1600" dirty="0"/>
              <a:t> ($a, 240, 0,0);</a:t>
            </a:r>
          </a:p>
          <a:p>
            <a:r>
              <a:rPr lang="en-IN" sz="1600" dirty="0"/>
              <a:t>	//</a:t>
            </a:r>
            <a:r>
              <a:rPr lang="en-IN" sz="1600" dirty="0" err="1"/>
              <a:t>imagecolorallocate</a:t>
            </a:r>
            <a:r>
              <a:rPr lang="en-IN" sz="1600" dirty="0"/>
              <a:t>(image, red, green, blue)</a:t>
            </a:r>
          </a:p>
          <a:p>
            <a:r>
              <a:rPr lang="en-IN" sz="1600" dirty="0"/>
              <a:t>$</a:t>
            </a:r>
            <a:r>
              <a:rPr lang="en-IN" sz="1600" dirty="0" err="1"/>
              <a:t>txt_color</a:t>
            </a:r>
            <a:r>
              <a:rPr lang="en-IN" sz="1600" dirty="0"/>
              <a:t> = </a:t>
            </a:r>
            <a:r>
              <a:rPr lang="en-IN" sz="1600" dirty="0" err="1"/>
              <a:t>ImageColorAllocate</a:t>
            </a:r>
            <a:r>
              <a:rPr lang="en-IN" sz="1600" dirty="0"/>
              <a:t> ($a, 0, 23, 0);</a:t>
            </a:r>
          </a:p>
          <a:p>
            <a:r>
              <a:rPr lang="en-IN" sz="1600" dirty="0" err="1"/>
              <a:t>ImageString</a:t>
            </a:r>
            <a:r>
              <a:rPr lang="en-IN" sz="1600" dirty="0"/>
              <a:t> ($a, 10, 10, 18, "Hello World", $</a:t>
            </a:r>
            <a:r>
              <a:rPr lang="en-IN" sz="1600" dirty="0" err="1"/>
              <a:t>txt_color</a:t>
            </a:r>
            <a:r>
              <a:rPr lang="en-IN" sz="1600" dirty="0"/>
              <a:t>);</a:t>
            </a:r>
          </a:p>
          <a:p>
            <a:r>
              <a:rPr lang="en-IN" sz="1600" dirty="0"/>
              <a:t>	//bool </a:t>
            </a:r>
            <a:r>
              <a:rPr lang="en-IN" sz="1600" dirty="0" err="1"/>
              <a:t>imagestring</a:t>
            </a:r>
            <a:r>
              <a:rPr lang="en-IN" sz="1600" dirty="0"/>
              <a:t>( $</a:t>
            </a:r>
            <a:r>
              <a:rPr lang="en-IN" sz="1600" dirty="0" err="1"/>
              <a:t>image,$font</a:t>
            </a:r>
            <a:r>
              <a:rPr lang="en-IN" sz="1600" dirty="0"/>
              <a:t>, $x, $y, $string, $</a:t>
            </a:r>
            <a:r>
              <a:rPr lang="en-IN" sz="1600" dirty="0" err="1"/>
              <a:t>color</a:t>
            </a:r>
            <a:r>
              <a:rPr lang="en-IN" sz="1600" dirty="0"/>
              <a:t> )</a:t>
            </a:r>
          </a:p>
          <a:p>
            <a:endParaRPr lang="en-IN" sz="1600" dirty="0"/>
          </a:p>
          <a:p>
            <a:r>
              <a:rPr lang="en-IN" sz="1600" dirty="0"/>
              <a:t>// Use </a:t>
            </a:r>
            <a:r>
              <a:rPr lang="en-IN" sz="1600" dirty="0" err="1"/>
              <a:t>imagescale</a:t>
            </a:r>
            <a:r>
              <a:rPr lang="en-IN" sz="1600" dirty="0"/>
              <a:t>() function to scale the image</a:t>
            </a:r>
          </a:p>
          <a:p>
            <a:r>
              <a:rPr lang="en-IN" sz="1600" dirty="0"/>
              <a:t>$</a:t>
            </a:r>
            <a:r>
              <a:rPr lang="en-IN" sz="1600" dirty="0" err="1"/>
              <a:t>img</a:t>
            </a:r>
            <a:r>
              <a:rPr lang="en-IN" sz="1600" dirty="0"/>
              <a:t> = </a:t>
            </a:r>
            <a:r>
              <a:rPr lang="en-IN" sz="1600" dirty="0" err="1"/>
              <a:t>imagescale</a:t>
            </a:r>
            <a:r>
              <a:rPr lang="en-IN" sz="1600" dirty="0"/>
              <a:t> ( $a, 700, 500 );</a:t>
            </a:r>
          </a:p>
          <a:p>
            <a:r>
              <a:rPr lang="en-IN" sz="1600" dirty="0"/>
              <a:t>  </a:t>
            </a:r>
          </a:p>
          <a:p>
            <a:r>
              <a:rPr lang="en-IN" sz="1600" dirty="0"/>
              <a:t>// Output image in the browser </a:t>
            </a:r>
          </a:p>
          <a:p>
            <a:r>
              <a:rPr lang="en-IN" sz="1600" dirty="0"/>
              <a:t>header("Content-type: image/</a:t>
            </a:r>
            <a:r>
              <a:rPr lang="en-IN" sz="1600" dirty="0" err="1"/>
              <a:t>png</a:t>
            </a:r>
            <a:r>
              <a:rPr lang="en-IN" sz="1600" dirty="0"/>
              <a:t>"); </a:t>
            </a:r>
          </a:p>
          <a:p>
            <a:r>
              <a:rPr lang="en-IN" sz="1600" dirty="0" err="1"/>
              <a:t>imagepng</a:t>
            </a:r>
            <a:r>
              <a:rPr lang="en-IN" sz="1600" dirty="0"/>
              <a:t>($</a:t>
            </a:r>
            <a:r>
              <a:rPr lang="en-IN" sz="1600" dirty="0" err="1"/>
              <a:t>img</a:t>
            </a:r>
            <a:r>
              <a:rPr lang="en-IN" sz="1600" dirty="0"/>
              <a:t>); </a:t>
            </a:r>
          </a:p>
          <a:p>
            <a:r>
              <a:rPr lang="en-IN" sz="1600" dirty="0"/>
              <a:t>  </a:t>
            </a:r>
          </a:p>
          <a:p>
            <a:r>
              <a:rPr lang="en-IN" sz="1600" dirty="0"/>
              <a:t>?&gt; </a:t>
            </a:r>
          </a:p>
        </p:txBody>
      </p:sp>
      <p:pic>
        <p:nvPicPr>
          <p:cNvPr id="4" name="Picture 3"/>
          <p:cNvPicPr>
            <a:picLocks noChangeAspect="1"/>
          </p:cNvPicPr>
          <p:nvPr/>
        </p:nvPicPr>
        <p:blipFill>
          <a:blip r:embed="rId2"/>
          <a:stretch>
            <a:fillRect/>
          </a:stretch>
        </p:blipFill>
        <p:spPr>
          <a:xfrm>
            <a:off x="6113062" y="1793148"/>
            <a:ext cx="4906695" cy="3402695"/>
          </a:xfrm>
          <a:prstGeom prst="rect">
            <a:avLst/>
          </a:prstGeom>
        </p:spPr>
      </p:pic>
    </p:spTree>
    <p:extLst>
      <p:ext uri="{BB962C8B-B14F-4D97-AF65-F5344CB8AC3E}">
        <p14:creationId xmlns:p14="http://schemas.microsoft.com/office/powerpoint/2010/main" val="3713150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78" y="3291788"/>
            <a:ext cx="6096000" cy="2308324"/>
          </a:xfrm>
          <a:prstGeom prst="rect">
            <a:avLst/>
          </a:prstGeom>
        </p:spPr>
        <p:txBody>
          <a:bodyPr>
            <a:spAutoFit/>
          </a:bodyPr>
          <a:lstStyle/>
          <a:p>
            <a:r>
              <a:rPr lang="en-IN" dirty="0"/>
              <a:t>&lt;?</a:t>
            </a:r>
            <a:r>
              <a:rPr lang="en-IN" dirty="0" err="1"/>
              <a:t>php</a:t>
            </a:r>
            <a:endParaRPr lang="en-IN" dirty="0"/>
          </a:p>
          <a:p>
            <a:pPr lvl="1"/>
            <a:r>
              <a:rPr lang="en-IN" dirty="0"/>
              <a:t>require('</a:t>
            </a:r>
            <a:r>
              <a:rPr lang="en-IN" dirty="0" err="1"/>
              <a:t>fpdf.php</a:t>
            </a:r>
            <a:r>
              <a:rPr lang="en-IN" dirty="0"/>
              <a:t>');</a:t>
            </a:r>
          </a:p>
          <a:p>
            <a:pPr lvl="1"/>
            <a:r>
              <a:rPr lang="en-IN" dirty="0"/>
              <a:t>$pdf=new FPDF();</a:t>
            </a:r>
          </a:p>
          <a:p>
            <a:pPr lvl="1"/>
            <a:r>
              <a:rPr lang="en-IN" dirty="0"/>
              <a:t>$pdf-&gt;</a:t>
            </a:r>
            <a:r>
              <a:rPr lang="en-IN" dirty="0" err="1"/>
              <a:t>AddPage</a:t>
            </a:r>
            <a:r>
              <a:rPr lang="en-IN" dirty="0"/>
              <a:t>();</a:t>
            </a:r>
          </a:p>
          <a:p>
            <a:pPr lvl="1"/>
            <a:r>
              <a:rPr lang="en-IN" dirty="0"/>
              <a:t>$pdf-&gt;</a:t>
            </a:r>
            <a:r>
              <a:rPr lang="en-IN" dirty="0" err="1"/>
              <a:t>SetFont</a:t>
            </a:r>
            <a:r>
              <a:rPr lang="en-IN" dirty="0"/>
              <a:t>('Arial','B',16);</a:t>
            </a:r>
          </a:p>
          <a:p>
            <a:pPr lvl="1"/>
            <a:r>
              <a:rPr lang="en-IN" dirty="0"/>
              <a:t>$pdf-&gt;Cell(60,10,'Hello PHP World</a:t>
            </a:r>
            <a:r>
              <a:rPr lang="en-IN" dirty="0" smtClean="0"/>
              <a:t>!');</a:t>
            </a:r>
            <a:endParaRPr lang="en-IN" dirty="0"/>
          </a:p>
          <a:p>
            <a:pPr lvl="1"/>
            <a:r>
              <a:rPr lang="en-IN" dirty="0"/>
              <a:t>$pdf-&gt;Output();</a:t>
            </a:r>
          </a:p>
          <a:p>
            <a:r>
              <a:rPr lang="en-IN" dirty="0"/>
              <a:t>?&gt;</a:t>
            </a:r>
          </a:p>
        </p:txBody>
      </p:sp>
      <p:sp>
        <p:nvSpPr>
          <p:cNvPr id="3" name="Rectangle 2"/>
          <p:cNvSpPr/>
          <p:nvPr/>
        </p:nvSpPr>
        <p:spPr>
          <a:xfrm>
            <a:off x="185158" y="93606"/>
            <a:ext cx="11026923" cy="2862322"/>
          </a:xfrm>
          <a:prstGeom prst="rect">
            <a:avLst/>
          </a:prstGeom>
        </p:spPr>
        <p:txBody>
          <a:bodyPr wrap="square">
            <a:spAutoFit/>
          </a:bodyPr>
          <a:lstStyle/>
          <a:p>
            <a:r>
              <a:rPr lang="en-IN" b="1" dirty="0"/>
              <a:t>Creation of PDF document</a:t>
            </a:r>
          </a:p>
          <a:p>
            <a:r>
              <a:rPr lang="en-IN" dirty="0"/>
              <a:t>FPDF is an open source library which is used for creating a PDF </a:t>
            </a:r>
            <a:r>
              <a:rPr lang="en-IN" dirty="0" smtClean="0"/>
              <a:t>document.</a:t>
            </a:r>
          </a:p>
          <a:p>
            <a:r>
              <a:rPr lang="en-US" dirty="0" smtClean="0"/>
              <a:t>To use this inside </a:t>
            </a:r>
            <a:r>
              <a:rPr lang="en-US" dirty="0" err="1" smtClean="0"/>
              <a:t>php</a:t>
            </a:r>
            <a:r>
              <a:rPr lang="en-US" dirty="0" smtClean="0"/>
              <a:t> code we need to download FPDF file from official website.</a:t>
            </a:r>
          </a:p>
          <a:p>
            <a:r>
              <a:rPr lang="en-US" dirty="0" smtClean="0"/>
              <a:t>And then copy </a:t>
            </a:r>
            <a:r>
              <a:rPr lang="en-US" dirty="0" err="1" smtClean="0"/>
              <a:t>fpdf</a:t>
            </a:r>
            <a:r>
              <a:rPr lang="en-US" dirty="0" smtClean="0"/>
              <a:t> file and font folder and paste where the code is saved.</a:t>
            </a:r>
            <a:endParaRPr lang="en-IN" dirty="0" smtClean="0"/>
          </a:p>
          <a:p>
            <a:r>
              <a:rPr lang="en-IN" dirty="0" smtClean="0"/>
              <a:t>Features </a:t>
            </a:r>
            <a:r>
              <a:rPr lang="en-IN" dirty="0"/>
              <a:t>of </a:t>
            </a:r>
            <a:r>
              <a:rPr lang="en-IN" dirty="0" err="1" smtClean="0"/>
              <a:t>fpdf</a:t>
            </a:r>
            <a:r>
              <a:rPr lang="en-IN" dirty="0" smtClean="0"/>
              <a:t>,</a:t>
            </a:r>
            <a:endParaRPr lang="en-IN" dirty="0"/>
          </a:p>
          <a:p>
            <a:r>
              <a:rPr lang="en-IN" dirty="0"/>
              <a:t>1)It is an open source package</a:t>
            </a:r>
            <a:r>
              <a:rPr lang="en-IN" dirty="0" smtClean="0"/>
              <a:t>, hence </a:t>
            </a:r>
            <a:r>
              <a:rPr lang="en-IN" dirty="0"/>
              <a:t>freely available on internet</a:t>
            </a:r>
          </a:p>
          <a:p>
            <a:r>
              <a:rPr lang="en-IN" dirty="0"/>
              <a:t>2)it provides the choice of measure </a:t>
            </a:r>
            <a:r>
              <a:rPr lang="en-IN" dirty="0" err="1"/>
              <a:t>unit,page</a:t>
            </a:r>
            <a:r>
              <a:rPr lang="en-IN" dirty="0"/>
              <a:t> format and margins for pdf page</a:t>
            </a:r>
          </a:p>
          <a:p>
            <a:r>
              <a:rPr lang="en-IN" dirty="0"/>
              <a:t>3)it provides page header and footer management.</a:t>
            </a:r>
          </a:p>
          <a:p>
            <a:r>
              <a:rPr lang="en-IN" dirty="0"/>
              <a:t>4)It provides automatic page breaks to the pdf document</a:t>
            </a:r>
          </a:p>
          <a:p>
            <a:r>
              <a:rPr lang="en-IN" dirty="0"/>
              <a:t>5)it provides the support for various </a:t>
            </a:r>
            <a:r>
              <a:rPr lang="en-IN" dirty="0" err="1"/>
              <a:t>fonts,colors,encoding</a:t>
            </a:r>
            <a:r>
              <a:rPr lang="en-IN" dirty="0"/>
              <a:t> and image </a:t>
            </a:r>
            <a:r>
              <a:rPr lang="en-IN" dirty="0" err="1"/>
              <a:t>formate</a:t>
            </a:r>
            <a:r>
              <a:rPr lang="en-IN" dirty="0"/>
              <a:t>.</a:t>
            </a:r>
          </a:p>
        </p:txBody>
      </p:sp>
    </p:spTree>
    <p:extLst>
      <p:ext uri="{BB962C8B-B14F-4D97-AF65-F5344CB8AC3E}">
        <p14:creationId xmlns:p14="http://schemas.microsoft.com/office/powerpoint/2010/main" val="109365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333" y="219123"/>
            <a:ext cx="12101326" cy="646331"/>
          </a:xfrm>
          <a:prstGeom prst="rect">
            <a:avLst/>
          </a:prstGeom>
        </p:spPr>
        <p:txBody>
          <a:bodyPr wrap="none">
            <a:spAutoFit/>
          </a:bodyPr>
          <a:lstStyle/>
          <a:p>
            <a:r>
              <a:rPr lang="en-IN" b="1" dirty="0"/>
              <a:t>Length of an </a:t>
            </a:r>
            <a:r>
              <a:rPr lang="en-IN" b="1" dirty="0" smtClean="0"/>
              <a:t>array:</a:t>
            </a:r>
          </a:p>
          <a:p>
            <a:r>
              <a:rPr lang="en-US" dirty="0" smtClean="0"/>
              <a:t>             The </a:t>
            </a:r>
            <a:r>
              <a:rPr lang="en-US" dirty="0"/>
              <a:t>length of an array, </a:t>
            </a:r>
            <a:r>
              <a:rPr lang="en-US" dirty="0" err="1"/>
              <a:t>i.e</a:t>
            </a:r>
            <a:r>
              <a:rPr lang="en-US" dirty="0"/>
              <a:t>, the number of elements present in the array can be counted using the in-built function count.</a:t>
            </a:r>
            <a:endParaRPr lang="en-IN" i="0" dirty="0">
              <a:effectLst/>
            </a:endParaRPr>
          </a:p>
        </p:txBody>
      </p:sp>
      <p:sp>
        <p:nvSpPr>
          <p:cNvPr id="6" name="Rectangle 5"/>
          <p:cNvSpPr/>
          <p:nvPr/>
        </p:nvSpPr>
        <p:spPr>
          <a:xfrm>
            <a:off x="740635" y="1008294"/>
            <a:ext cx="6096000" cy="2585323"/>
          </a:xfrm>
          <a:prstGeom prst="rect">
            <a:avLst/>
          </a:prstGeom>
        </p:spPr>
        <p:txBody>
          <a:bodyPr>
            <a:spAutoFit/>
          </a:bodyPr>
          <a:lstStyle/>
          <a:p>
            <a:r>
              <a:rPr lang="en-IN" dirty="0"/>
              <a:t>&lt;?</a:t>
            </a:r>
            <a:r>
              <a:rPr lang="en-IN" dirty="0" err="1"/>
              <a:t>php</a:t>
            </a:r>
            <a:r>
              <a:rPr lang="en-IN" dirty="0"/>
              <a:t> </a:t>
            </a:r>
          </a:p>
          <a:p>
            <a:r>
              <a:rPr lang="en-IN" dirty="0"/>
              <a:t>  </a:t>
            </a:r>
          </a:p>
          <a:p>
            <a:r>
              <a:rPr lang="en-IN" dirty="0"/>
              <a:t>  //Method 1 to create an array</a:t>
            </a:r>
          </a:p>
          <a:p>
            <a:r>
              <a:rPr lang="en-IN" dirty="0"/>
              <a:t>  $my_array1 = array("apple", "banana", "mango", "peach");</a:t>
            </a:r>
          </a:p>
          <a:p>
            <a:r>
              <a:rPr lang="en-IN" dirty="0"/>
              <a:t>  </a:t>
            </a:r>
          </a:p>
          <a:p>
            <a:r>
              <a:rPr lang="en-IN" dirty="0"/>
              <a:t>  //calculating length of the array</a:t>
            </a:r>
          </a:p>
          <a:p>
            <a:r>
              <a:rPr lang="en-IN" dirty="0"/>
              <a:t>  echo "Length of the array is: ".count($my_array1);</a:t>
            </a:r>
          </a:p>
          <a:p>
            <a:r>
              <a:rPr lang="en-IN" dirty="0"/>
              <a:t>     </a:t>
            </a:r>
          </a:p>
          <a:p>
            <a:r>
              <a:rPr lang="en-IN" dirty="0"/>
              <a:t>?&gt; </a:t>
            </a:r>
          </a:p>
        </p:txBody>
      </p:sp>
    </p:spTree>
    <p:extLst>
      <p:ext uri="{BB962C8B-B14F-4D97-AF65-F5344CB8AC3E}">
        <p14:creationId xmlns:p14="http://schemas.microsoft.com/office/powerpoint/2010/main" val="3783637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919" y="514116"/>
            <a:ext cx="11545369" cy="5909310"/>
          </a:xfrm>
          <a:prstGeom prst="rect">
            <a:avLst/>
          </a:prstGeom>
        </p:spPr>
        <p:txBody>
          <a:bodyPr wrap="square">
            <a:spAutoFit/>
          </a:bodyPr>
          <a:lstStyle/>
          <a:p>
            <a:r>
              <a:rPr lang="en-IN" dirty="0"/>
              <a:t>require('</a:t>
            </a:r>
            <a:r>
              <a:rPr lang="en-IN" dirty="0" err="1"/>
              <a:t>fpdf.php</a:t>
            </a:r>
            <a:r>
              <a:rPr lang="en-IN" dirty="0"/>
              <a:t>');</a:t>
            </a:r>
          </a:p>
          <a:p>
            <a:r>
              <a:rPr lang="en-IN" dirty="0"/>
              <a:t>This line includes our FPDF class that we need to create the PDF file.</a:t>
            </a:r>
          </a:p>
          <a:p>
            <a:endParaRPr lang="en-IN" dirty="0"/>
          </a:p>
          <a:p>
            <a:r>
              <a:rPr lang="en-IN" dirty="0"/>
              <a:t>$pdf=new FPDF();</a:t>
            </a:r>
          </a:p>
          <a:p>
            <a:r>
              <a:rPr lang="en-IN" dirty="0"/>
              <a:t>This line creates a new instance of the FPDF class which will be </a:t>
            </a:r>
            <a:r>
              <a:rPr lang="en-IN" dirty="0" err="1"/>
              <a:t>binded</a:t>
            </a:r>
            <a:r>
              <a:rPr lang="en-IN" dirty="0"/>
              <a:t> to $pdf</a:t>
            </a:r>
          </a:p>
          <a:p>
            <a:endParaRPr lang="en-IN" dirty="0"/>
          </a:p>
          <a:p>
            <a:r>
              <a:rPr lang="en-IN" dirty="0"/>
              <a:t>$pdf-&gt;</a:t>
            </a:r>
            <a:r>
              <a:rPr lang="en-IN" dirty="0" err="1"/>
              <a:t>AddPage</a:t>
            </a:r>
            <a:r>
              <a:rPr lang="en-IN" dirty="0"/>
              <a:t>();</a:t>
            </a:r>
          </a:p>
          <a:p>
            <a:r>
              <a:rPr lang="en-IN" dirty="0"/>
              <a:t>This line tells FPDF to add a new page to the PDF file; obviously we need one page so we will call this function once.</a:t>
            </a:r>
          </a:p>
          <a:p>
            <a:endParaRPr lang="en-IN" dirty="0"/>
          </a:p>
          <a:p>
            <a:r>
              <a:rPr lang="en-IN" dirty="0"/>
              <a:t>$pdf-&gt;</a:t>
            </a:r>
            <a:r>
              <a:rPr lang="en-IN" dirty="0" err="1"/>
              <a:t>SetFont</a:t>
            </a:r>
            <a:r>
              <a:rPr lang="en-IN" dirty="0"/>
              <a:t>('Arial','B</a:t>
            </a:r>
            <a:r>
              <a:rPr lang="en-IN" dirty="0" smtClean="0"/>
              <a:t>',16)</a:t>
            </a:r>
          </a:p>
          <a:p>
            <a:r>
              <a:rPr lang="en-US" dirty="0"/>
              <a:t>This line tells the FPDF class to change the font to Arial, bold, </a:t>
            </a:r>
            <a:r>
              <a:rPr lang="en-US" dirty="0" smtClean="0"/>
              <a:t>and 16pt size</a:t>
            </a:r>
          </a:p>
          <a:p>
            <a:pPr marL="0" lvl="1"/>
            <a:endParaRPr lang="en-IN" dirty="0" smtClean="0"/>
          </a:p>
          <a:p>
            <a:pPr marL="0" lvl="1"/>
            <a:r>
              <a:rPr lang="en-IN" dirty="0" smtClean="0"/>
              <a:t>$</a:t>
            </a:r>
            <a:r>
              <a:rPr lang="en-IN" dirty="0"/>
              <a:t>pdf-&gt;Cell(60,10,'Hello PHP World</a:t>
            </a:r>
            <a:r>
              <a:rPr lang="en-IN" dirty="0" smtClean="0"/>
              <a:t>!');</a:t>
            </a:r>
            <a:endParaRPr lang="en-US" dirty="0"/>
          </a:p>
          <a:p>
            <a:r>
              <a:rPr lang="en-US" dirty="0"/>
              <a:t>This line is just like the “echo” of PHP, the text fields in PDF files are just sort of rectangles with text in them, so we want the width of 4, pt. and a height of ,pt., the third value is the text to be written in that rectangular box</a:t>
            </a:r>
            <a:r>
              <a:rPr lang="en-US" dirty="0" smtClean="0"/>
              <a:t>.</a:t>
            </a:r>
          </a:p>
          <a:p>
            <a:endParaRPr lang="en-US" dirty="0"/>
          </a:p>
          <a:p>
            <a:r>
              <a:rPr lang="en-US" dirty="0"/>
              <a:t>`$pdf-&gt;Output();`  </a:t>
            </a:r>
          </a:p>
          <a:p>
            <a:r>
              <a:rPr lang="en-US" dirty="0"/>
              <a:t>Our final line, which pretty much means: “we're done, show us our PDF!” </a:t>
            </a:r>
          </a:p>
          <a:p>
            <a:endParaRPr lang="en-US" dirty="0" smtClean="0"/>
          </a:p>
          <a:p>
            <a:endParaRPr lang="en-US" dirty="0"/>
          </a:p>
          <a:p>
            <a:endParaRPr lang="en-IN" dirty="0"/>
          </a:p>
        </p:txBody>
      </p:sp>
    </p:spTree>
    <p:extLst>
      <p:ext uri="{BB962C8B-B14F-4D97-AF65-F5344CB8AC3E}">
        <p14:creationId xmlns:p14="http://schemas.microsoft.com/office/powerpoint/2010/main" val="332770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76107"/>
            <a:ext cx="12083753" cy="1200329"/>
          </a:xfrm>
          <a:prstGeom prst="rect">
            <a:avLst/>
          </a:prstGeom>
        </p:spPr>
        <p:txBody>
          <a:bodyPr wrap="square">
            <a:spAutoFit/>
          </a:bodyPr>
          <a:lstStyle/>
          <a:p>
            <a:r>
              <a:rPr lang="en-US" b="1" dirty="0">
                <a:solidFill>
                  <a:srgbClr val="273239"/>
                </a:solidFill>
              </a:rPr>
              <a:t>Associative arrays</a:t>
            </a:r>
            <a:endParaRPr lang="en-US" b="1" dirty="0" smtClean="0">
              <a:solidFill>
                <a:srgbClr val="273239"/>
              </a:solidFill>
            </a:endParaRPr>
          </a:p>
          <a:p>
            <a:r>
              <a:rPr lang="en-US" dirty="0" smtClean="0">
                <a:solidFill>
                  <a:srgbClr val="273239"/>
                </a:solidFill>
              </a:rPr>
              <a:t>Associative </a:t>
            </a:r>
            <a:r>
              <a:rPr lang="en-US" dirty="0">
                <a:solidFill>
                  <a:srgbClr val="273239"/>
                </a:solidFill>
              </a:rPr>
              <a:t>arrays are used to store key value pairs. For example, to store the marks of different subject of a student in an array, a numerically indexed array would not be the best choice. Instead, we could use the respective subject’s names as the keys in our associative array, and the value would be their respective marks gained.</a:t>
            </a:r>
            <a:endParaRPr lang="en-IN" dirty="0"/>
          </a:p>
        </p:txBody>
      </p:sp>
      <p:sp>
        <p:nvSpPr>
          <p:cNvPr id="5" name="Rectangle 4"/>
          <p:cNvSpPr/>
          <p:nvPr/>
        </p:nvSpPr>
        <p:spPr>
          <a:xfrm>
            <a:off x="407350" y="1376436"/>
            <a:ext cx="10129614" cy="5355312"/>
          </a:xfrm>
          <a:prstGeom prst="rect">
            <a:avLst/>
          </a:prstGeom>
        </p:spPr>
        <p:txBody>
          <a:bodyPr wrap="square">
            <a:spAutoFit/>
          </a:bodyPr>
          <a:lstStyle/>
          <a:p>
            <a:r>
              <a:rPr lang="en-IN" dirty="0"/>
              <a:t>&lt;?</a:t>
            </a:r>
            <a:r>
              <a:rPr lang="en-IN" dirty="0" err="1"/>
              <a:t>php</a:t>
            </a:r>
            <a:endParaRPr lang="en-IN" dirty="0"/>
          </a:p>
          <a:p>
            <a:r>
              <a:rPr lang="en-IN" dirty="0"/>
              <a:t>/* First method to create an associate array. */</a:t>
            </a:r>
          </a:p>
          <a:p>
            <a:r>
              <a:rPr lang="en-IN" dirty="0"/>
              <a:t>$</a:t>
            </a:r>
            <a:r>
              <a:rPr lang="en-IN" dirty="0" err="1"/>
              <a:t>student_one</a:t>
            </a:r>
            <a:r>
              <a:rPr lang="en-IN" dirty="0"/>
              <a:t> = array("Maths"=&gt;95, "Physics"=&gt;90</a:t>
            </a:r>
            <a:r>
              <a:rPr lang="en-IN" dirty="0" smtClean="0"/>
              <a:t>,"</a:t>
            </a:r>
            <a:r>
              <a:rPr lang="en-IN" dirty="0"/>
              <a:t>Chemistry"=&gt;96, "English"=&gt;93</a:t>
            </a:r>
            <a:r>
              <a:rPr lang="en-IN" dirty="0" smtClean="0"/>
              <a:t>,"</a:t>
            </a:r>
            <a:r>
              <a:rPr lang="en-IN" dirty="0"/>
              <a:t>Computer"=&gt;98);</a:t>
            </a:r>
          </a:p>
          <a:p>
            <a:r>
              <a:rPr lang="en-IN" dirty="0"/>
              <a:t>	</a:t>
            </a:r>
          </a:p>
          <a:p>
            <a:r>
              <a:rPr lang="en-IN" dirty="0"/>
              <a:t>/* Second method to create an associate array. */</a:t>
            </a:r>
          </a:p>
          <a:p>
            <a:r>
              <a:rPr lang="en-IN" dirty="0"/>
              <a:t>$</a:t>
            </a:r>
            <a:r>
              <a:rPr lang="en-IN" dirty="0" err="1"/>
              <a:t>student_two</a:t>
            </a:r>
            <a:r>
              <a:rPr lang="en-IN" dirty="0"/>
              <a:t>["Maths"] = 95;</a:t>
            </a:r>
          </a:p>
          <a:p>
            <a:r>
              <a:rPr lang="en-IN" dirty="0"/>
              <a:t>$</a:t>
            </a:r>
            <a:r>
              <a:rPr lang="en-IN" dirty="0" err="1"/>
              <a:t>student_two</a:t>
            </a:r>
            <a:r>
              <a:rPr lang="en-IN" dirty="0"/>
              <a:t>["Physics"] = 90;</a:t>
            </a:r>
          </a:p>
          <a:p>
            <a:r>
              <a:rPr lang="en-IN" dirty="0"/>
              <a:t>$</a:t>
            </a:r>
            <a:r>
              <a:rPr lang="en-IN" dirty="0" err="1"/>
              <a:t>student_two</a:t>
            </a:r>
            <a:r>
              <a:rPr lang="en-IN" dirty="0"/>
              <a:t>["Chemistry"] = 96;</a:t>
            </a:r>
          </a:p>
          <a:p>
            <a:r>
              <a:rPr lang="en-IN" dirty="0"/>
              <a:t>$</a:t>
            </a:r>
            <a:r>
              <a:rPr lang="en-IN" dirty="0" err="1"/>
              <a:t>student_two</a:t>
            </a:r>
            <a:r>
              <a:rPr lang="en-IN" dirty="0"/>
              <a:t>["English"] = 93;</a:t>
            </a:r>
          </a:p>
          <a:p>
            <a:r>
              <a:rPr lang="en-IN" dirty="0"/>
              <a:t>$</a:t>
            </a:r>
            <a:r>
              <a:rPr lang="en-IN" dirty="0" err="1"/>
              <a:t>student_two</a:t>
            </a:r>
            <a:r>
              <a:rPr lang="en-IN" dirty="0"/>
              <a:t>["Computer"] = 98;</a:t>
            </a:r>
          </a:p>
          <a:p>
            <a:r>
              <a:rPr lang="en-IN" dirty="0"/>
              <a:t>	</a:t>
            </a:r>
          </a:p>
          <a:p>
            <a:r>
              <a:rPr lang="en-IN" dirty="0"/>
              <a:t>/* Accessing the elements directly */</a:t>
            </a:r>
          </a:p>
          <a:p>
            <a:r>
              <a:rPr lang="en-IN" dirty="0"/>
              <a:t>echo "Marks for student one is:\n";</a:t>
            </a:r>
          </a:p>
          <a:p>
            <a:r>
              <a:rPr lang="en-IN" dirty="0"/>
              <a:t>echo "Maths:" . $</a:t>
            </a:r>
            <a:r>
              <a:rPr lang="en-IN" dirty="0" err="1"/>
              <a:t>student_two</a:t>
            </a:r>
            <a:r>
              <a:rPr lang="en-IN" dirty="0"/>
              <a:t>["Maths"], "\n";</a:t>
            </a:r>
          </a:p>
          <a:p>
            <a:r>
              <a:rPr lang="en-IN" dirty="0"/>
              <a:t>echo "Physics:" . $</a:t>
            </a:r>
            <a:r>
              <a:rPr lang="en-IN" dirty="0" err="1"/>
              <a:t>student_two</a:t>
            </a:r>
            <a:r>
              <a:rPr lang="en-IN" dirty="0"/>
              <a:t>["Physics"], "\n";</a:t>
            </a:r>
          </a:p>
          <a:p>
            <a:r>
              <a:rPr lang="en-IN" dirty="0"/>
              <a:t>echo "Chemistry:" . $</a:t>
            </a:r>
            <a:r>
              <a:rPr lang="en-IN" dirty="0" err="1"/>
              <a:t>student_two</a:t>
            </a:r>
            <a:r>
              <a:rPr lang="en-IN" dirty="0"/>
              <a:t>["Chemistry"], "\n";</a:t>
            </a:r>
          </a:p>
          <a:p>
            <a:r>
              <a:rPr lang="en-IN" dirty="0"/>
              <a:t>echo "English:" . $</a:t>
            </a:r>
            <a:r>
              <a:rPr lang="en-IN" dirty="0" err="1"/>
              <a:t>student_one</a:t>
            </a:r>
            <a:r>
              <a:rPr lang="en-IN" dirty="0"/>
              <a:t>["English"], "\n";</a:t>
            </a:r>
          </a:p>
          <a:p>
            <a:r>
              <a:rPr lang="en-IN" dirty="0"/>
              <a:t>echo "Computer:" . $</a:t>
            </a:r>
            <a:r>
              <a:rPr lang="en-IN" dirty="0" err="1"/>
              <a:t>student_one</a:t>
            </a:r>
            <a:r>
              <a:rPr lang="en-IN" dirty="0"/>
              <a:t>["Computer"], "\n";</a:t>
            </a:r>
          </a:p>
          <a:p>
            <a:r>
              <a:rPr lang="en-IN" dirty="0"/>
              <a:t>?&gt;</a:t>
            </a:r>
          </a:p>
        </p:txBody>
      </p:sp>
    </p:spTree>
    <p:extLst>
      <p:ext uri="{BB962C8B-B14F-4D97-AF65-F5344CB8AC3E}">
        <p14:creationId xmlns:p14="http://schemas.microsoft.com/office/powerpoint/2010/main" val="70922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3664"/>
            <a:ext cx="12019085" cy="923330"/>
          </a:xfrm>
          <a:prstGeom prst="rect">
            <a:avLst/>
          </a:prstGeom>
        </p:spPr>
        <p:txBody>
          <a:bodyPr wrap="square">
            <a:spAutoFit/>
          </a:bodyPr>
          <a:lstStyle/>
          <a:p>
            <a:r>
              <a:rPr lang="en-IN" b="1" dirty="0"/>
              <a:t>Traversing the Associative Array</a:t>
            </a:r>
            <a:r>
              <a:rPr lang="en-IN" b="1" dirty="0" smtClean="0"/>
              <a:t>:</a:t>
            </a:r>
          </a:p>
          <a:p>
            <a:r>
              <a:rPr lang="en-US" dirty="0"/>
              <a:t>We can traverse associative arrays using loops. We can loop through the associative array in two ways. First by using </a:t>
            </a:r>
            <a:r>
              <a:rPr lang="en-US" b="1" dirty="0"/>
              <a:t>for</a:t>
            </a:r>
            <a:r>
              <a:rPr lang="en-US" dirty="0"/>
              <a:t> loop and secondly by using </a:t>
            </a:r>
            <a:r>
              <a:rPr lang="en-US" b="1" dirty="0" err="1"/>
              <a:t>foreach</a:t>
            </a:r>
            <a:r>
              <a:rPr lang="en-US" dirty="0"/>
              <a:t>.</a:t>
            </a:r>
            <a:endParaRPr lang="en-IN" b="1" dirty="0"/>
          </a:p>
        </p:txBody>
      </p:sp>
      <p:sp>
        <p:nvSpPr>
          <p:cNvPr id="5" name="Rectangle 4"/>
          <p:cNvSpPr/>
          <p:nvPr/>
        </p:nvSpPr>
        <p:spPr>
          <a:xfrm>
            <a:off x="142430" y="1056994"/>
            <a:ext cx="11565308" cy="646331"/>
          </a:xfrm>
          <a:prstGeom prst="rect">
            <a:avLst/>
          </a:prstGeom>
        </p:spPr>
        <p:txBody>
          <a:bodyPr wrap="square">
            <a:spAutoFit/>
          </a:bodyPr>
          <a:lstStyle/>
          <a:p>
            <a:r>
              <a:rPr lang="en-US" dirty="0">
                <a:solidFill>
                  <a:srgbClr val="273239"/>
                </a:solidFill>
                <a:latin typeface="urw-din"/>
              </a:rPr>
              <a:t>Here </a:t>
            </a:r>
            <a:r>
              <a:rPr lang="en-US" b="1" dirty="0" err="1">
                <a:solidFill>
                  <a:srgbClr val="273239"/>
                </a:solidFill>
                <a:latin typeface="urw-din"/>
              </a:rPr>
              <a:t>array_keys</a:t>
            </a:r>
            <a:r>
              <a:rPr lang="en-US" b="1" dirty="0">
                <a:solidFill>
                  <a:srgbClr val="273239"/>
                </a:solidFill>
                <a:latin typeface="urw-din"/>
              </a:rPr>
              <a:t>()</a:t>
            </a:r>
            <a:r>
              <a:rPr lang="en-US" dirty="0">
                <a:solidFill>
                  <a:srgbClr val="273239"/>
                </a:solidFill>
                <a:latin typeface="urw-din"/>
              </a:rPr>
              <a:t> function is used to find indices names given to them and </a:t>
            </a:r>
            <a:r>
              <a:rPr lang="en-US" b="1" dirty="0">
                <a:solidFill>
                  <a:srgbClr val="273239"/>
                </a:solidFill>
                <a:latin typeface="urw-din"/>
              </a:rPr>
              <a:t>count()</a:t>
            </a:r>
            <a:r>
              <a:rPr lang="en-US" dirty="0">
                <a:solidFill>
                  <a:srgbClr val="273239"/>
                </a:solidFill>
                <a:latin typeface="urw-din"/>
              </a:rPr>
              <a:t> function is used to count number of indices in associative arrays.</a:t>
            </a:r>
            <a:endParaRPr lang="en-IN" dirty="0"/>
          </a:p>
        </p:txBody>
      </p:sp>
      <p:sp>
        <p:nvSpPr>
          <p:cNvPr id="6" name="Rectangle 5"/>
          <p:cNvSpPr/>
          <p:nvPr/>
        </p:nvSpPr>
        <p:spPr>
          <a:xfrm>
            <a:off x="450079" y="1629506"/>
            <a:ext cx="10078340" cy="4247317"/>
          </a:xfrm>
          <a:prstGeom prst="rect">
            <a:avLst/>
          </a:prstGeom>
        </p:spPr>
        <p:txBody>
          <a:bodyPr wrap="square">
            <a:spAutoFit/>
          </a:bodyPr>
          <a:lstStyle/>
          <a:p>
            <a:r>
              <a:rPr lang="en-IN" dirty="0"/>
              <a:t>&lt;?</a:t>
            </a:r>
            <a:r>
              <a:rPr lang="en-IN" dirty="0" err="1" smtClean="0"/>
              <a:t>php</a:t>
            </a:r>
            <a:r>
              <a:rPr lang="en-IN" dirty="0"/>
              <a:t>	</a:t>
            </a:r>
          </a:p>
          <a:p>
            <a:r>
              <a:rPr lang="en-IN" dirty="0" smtClean="0"/>
              <a:t>$</a:t>
            </a:r>
            <a:r>
              <a:rPr lang="en-IN" dirty="0" err="1"/>
              <a:t>student_one</a:t>
            </a:r>
            <a:r>
              <a:rPr lang="en-IN" dirty="0"/>
              <a:t> = array("Maths"=&gt;95, "Physics"=&gt;90</a:t>
            </a:r>
            <a:r>
              <a:rPr lang="en-IN" dirty="0" smtClean="0"/>
              <a:t>,"</a:t>
            </a:r>
            <a:r>
              <a:rPr lang="en-IN" dirty="0"/>
              <a:t>Chemistry"=&gt;96, "English"=&gt;93</a:t>
            </a:r>
            <a:r>
              <a:rPr lang="en-IN" dirty="0" smtClean="0"/>
              <a:t>,"</a:t>
            </a:r>
            <a:r>
              <a:rPr lang="en-IN" dirty="0"/>
              <a:t>Computer"=&gt;98);</a:t>
            </a:r>
          </a:p>
          <a:p>
            <a:r>
              <a:rPr lang="en-IN" dirty="0"/>
              <a:t>		</a:t>
            </a:r>
          </a:p>
          <a:p>
            <a:r>
              <a:rPr lang="en-IN" dirty="0" smtClean="0"/>
              <a:t>echo </a:t>
            </a:r>
            <a:r>
              <a:rPr lang="en-IN" dirty="0"/>
              <a:t>"Looping using </a:t>
            </a:r>
            <a:r>
              <a:rPr lang="en-IN" dirty="0" err="1"/>
              <a:t>foreach</a:t>
            </a:r>
            <a:r>
              <a:rPr lang="en-IN" dirty="0"/>
              <a:t>: \n";</a:t>
            </a:r>
          </a:p>
          <a:p>
            <a:r>
              <a:rPr lang="en-IN" dirty="0" err="1"/>
              <a:t>foreach</a:t>
            </a:r>
            <a:r>
              <a:rPr lang="en-IN" dirty="0"/>
              <a:t> ($</a:t>
            </a:r>
            <a:r>
              <a:rPr lang="en-IN" dirty="0" err="1"/>
              <a:t>student_one</a:t>
            </a:r>
            <a:r>
              <a:rPr lang="en-IN" dirty="0"/>
              <a:t> as $subject =&gt; $marks){</a:t>
            </a:r>
          </a:p>
          <a:p>
            <a:r>
              <a:rPr lang="en-IN" dirty="0"/>
              <a:t>	echo "Student one got ".$marks." in ".$subject."\n";</a:t>
            </a:r>
          </a:p>
          <a:p>
            <a:r>
              <a:rPr lang="en-IN" dirty="0" smtClean="0"/>
              <a:t>}</a:t>
            </a:r>
          </a:p>
          <a:p>
            <a:endParaRPr lang="en-IN" dirty="0"/>
          </a:p>
          <a:p>
            <a:r>
              <a:rPr lang="en-IN" dirty="0" smtClean="0"/>
              <a:t>$</a:t>
            </a:r>
            <a:r>
              <a:rPr lang="en-IN" dirty="0"/>
              <a:t>subject = </a:t>
            </a:r>
            <a:r>
              <a:rPr lang="en-IN" dirty="0" err="1"/>
              <a:t>array_keys</a:t>
            </a:r>
            <a:r>
              <a:rPr lang="en-IN" dirty="0"/>
              <a:t>($</a:t>
            </a:r>
            <a:r>
              <a:rPr lang="en-IN" dirty="0" err="1"/>
              <a:t>student_one</a:t>
            </a:r>
            <a:r>
              <a:rPr lang="en-IN" dirty="0"/>
              <a:t>);</a:t>
            </a:r>
          </a:p>
          <a:p>
            <a:r>
              <a:rPr lang="en-IN" dirty="0" smtClean="0"/>
              <a:t>$</a:t>
            </a:r>
            <a:r>
              <a:rPr lang="en-IN" dirty="0" err="1" smtClean="0"/>
              <a:t>len</a:t>
            </a:r>
            <a:r>
              <a:rPr lang="en-IN" dirty="0" smtClean="0"/>
              <a:t> </a:t>
            </a:r>
            <a:r>
              <a:rPr lang="en-IN" dirty="0"/>
              <a:t>= count($</a:t>
            </a:r>
            <a:r>
              <a:rPr lang="en-IN" dirty="0" err="1"/>
              <a:t>student_one</a:t>
            </a:r>
            <a:r>
              <a:rPr lang="en-IN" dirty="0"/>
              <a:t>);</a:t>
            </a:r>
          </a:p>
          <a:p>
            <a:r>
              <a:rPr lang="en-IN" dirty="0"/>
              <a:t>	</a:t>
            </a:r>
          </a:p>
          <a:p>
            <a:r>
              <a:rPr lang="en-IN" dirty="0"/>
              <a:t>for($</a:t>
            </a:r>
            <a:r>
              <a:rPr lang="en-IN" dirty="0" err="1"/>
              <a:t>i</a:t>
            </a:r>
            <a:r>
              <a:rPr lang="en-IN" dirty="0"/>
              <a:t>=0; $</a:t>
            </a:r>
            <a:r>
              <a:rPr lang="en-IN" dirty="0" err="1"/>
              <a:t>i</a:t>
            </a:r>
            <a:r>
              <a:rPr lang="en-IN" dirty="0"/>
              <a:t> &lt; </a:t>
            </a:r>
            <a:r>
              <a:rPr lang="en-IN" dirty="0" smtClean="0"/>
              <a:t>$</a:t>
            </a:r>
            <a:r>
              <a:rPr lang="en-IN" dirty="0" err="1" smtClean="0"/>
              <a:t>len</a:t>
            </a:r>
            <a:r>
              <a:rPr lang="en-IN" dirty="0" smtClean="0"/>
              <a:t>; </a:t>
            </a:r>
            <a:r>
              <a:rPr lang="en-IN" dirty="0"/>
              <a:t>++$</a:t>
            </a:r>
            <a:r>
              <a:rPr lang="en-IN" dirty="0" err="1"/>
              <a:t>i</a:t>
            </a:r>
            <a:r>
              <a:rPr lang="en-IN" dirty="0"/>
              <a:t>) {</a:t>
            </a:r>
          </a:p>
          <a:p>
            <a:r>
              <a:rPr lang="en-IN" dirty="0"/>
              <a:t>	echo $subject[$</a:t>
            </a:r>
            <a:r>
              <a:rPr lang="en-IN" dirty="0" err="1"/>
              <a:t>i</a:t>
            </a:r>
            <a:r>
              <a:rPr lang="en-IN" dirty="0"/>
              <a:t>] . ' ' . $</a:t>
            </a:r>
            <a:r>
              <a:rPr lang="en-IN" dirty="0" err="1"/>
              <a:t>student_one</a:t>
            </a:r>
            <a:r>
              <a:rPr lang="en-IN" dirty="0"/>
              <a:t>[$subject[$</a:t>
            </a:r>
            <a:r>
              <a:rPr lang="en-IN" dirty="0" err="1"/>
              <a:t>i</a:t>
            </a:r>
            <a:r>
              <a:rPr lang="en-IN" dirty="0"/>
              <a:t>]] . "\n";</a:t>
            </a:r>
          </a:p>
          <a:p>
            <a:r>
              <a:rPr lang="en-IN" dirty="0"/>
              <a:t>}</a:t>
            </a:r>
          </a:p>
          <a:p>
            <a:r>
              <a:rPr lang="en-IN" dirty="0"/>
              <a:t>?&gt;</a:t>
            </a:r>
          </a:p>
        </p:txBody>
      </p:sp>
    </p:spTree>
    <p:extLst>
      <p:ext uri="{BB962C8B-B14F-4D97-AF65-F5344CB8AC3E}">
        <p14:creationId xmlns:p14="http://schemas.microsoft.com/office/powerpoint/2010/main" val="307140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533" y="103918"/>
            <a:ext cx="9830512" cy="4247317"/>
          </a:xfrm>
          <a:prstGeom prst="rect">
            <a:avLst/>
          </a:prstGeom>
        </p:spPr>
        <p:txBody>
          <a:bodyPr wrap="square">
            <a:spAutoFit/>
          </a:bodyPr>
          <a:lstStyle/>
          <a:p>
            <a:r>
              <a:rPr lang="en-IN" b="1" dirty="0"/>
              <a:t>Creating an associative array of mixed types</a:t>
            </a:r>
          </a:p>
          <a:p>
            <a:r>
              <a:rPr lang="en-IN" dirty="0"/>
              <a:t>&lt;?</a:t>
            </a:r>
            <a:r>
              <a:rPr lang="en-IN" dirty="0" err="1"/>
              <a:t>php</a:t>
            </a:r>
            <a:endParaRPr lang="en-IN" dirty="0"/>
          </a:p>
          <a:p>
            <a:r>
              <a:rPr lang="en-IN" dirty="0"/>
              <a:t>/* Creating an associative array of mixed types </a:t>
            </a:r>
            <a:r>
              <a:rPr lang="en-IN" dirty="0" smtClean="0"/>
              <a:t>*/</a:t>
            </a:r>
          </a:p>
          <a:p>
            <a:r>
              <a:rPr lang="en-US" dirty="0" smtClean="0"/>
              <a:t>$</a:t>
            </a:r>
            <a:r>
              <a:rPr lang="en-US" dirty="0" err="1" smtClean="0"/>
              <a:t>arr</a:t>
            </a:r>
            <a:r>
              <a:rPr lang="en-US" dirty="0" smtClean="0"/>
              <a:t>= array(“xyz”=&gt;95, 100=&gt;”abc”,11.25=&gt;100,”abc”=&gt;);</a:t>
            </a:r>
          </a:p>
          <a:p>
            <a:r>
              <a:rPr lang="en-US" dirty="0" smtClean="0"/>
              <a:t>Or </a:t>
            </a:r>
            <a:endParaRPr lang="en-IN" dirty="0"/>
          </a:p>
          <a:p>
            <a:r>
              <a:rPr lang="en-IN" dirty="0"/>
              <a:t>$</a:t>
            </a:r>
            <a:r>
              <a:rPr lang="en-IN" dirty="0" err="1"/>
              <a:t>arr</a:t>
            </a:r>
            <a:r>
              <a:rPr lang="en-IN" dirty="0"/>
              <a:t>["xyz"] = 95;</a:t>
            </a:r>
          </a:p>
          <a:p>
            <a:r>
              <a:rPr lang="en-IN" dirty="0"/>
              <a:t>$</a:t>
            </a:r>
            <a:r>
              <a:rPr lang="en-IN" dirty="0" err="1"/>
              <a:t>arr</a:t>
            </a:r>
            <a:r>
              <a:rPr lang="en-IN" dirty="0"/>
              <a:t>[100] = "</a:t>
            </a:r>
            <a:r>
              <a:rPr lang="en-IN" dirty="0" err="1"/>
              <a:t>abc</a:t>
            </a:r>
            <a:r>
              <a:rPr lang="en-IN" dirty="0"/>
              <a:t>";</a:t>
            </a:r>
          </a:p>
          <a:p>
            <a:r>
              <a:rPr lang="en-IN" dirty="0"/>
              <a:t>$</a:t>
            </a:r>
            <a:r>
              <a:rPr lang="en-IN" dirty="0" err="1"/>
              <a:t>arr</a:t>
            </a:r>
            <a:r>
              <a:rPr lang="en-IN" dirty="0"/>
              <a:t>[11.25] = 100;</a:t>
            </a:r>
          </a:p>
          <a:p>
            <a:r>
              <a:rPr lang="en-IN" dirty="0"/>
              <a:t>$</a:t>
            </a:r>
            <a:r>
              <a:rPr lang="en-IN" dirty="0" err="1"/>
              <a:t>arr</a:t>
            </a:r>
            <a:r>
              <a:rPr lang="en-IN" dirty="0"/>
              <a:t>["</a:t>
            </a:r>
            <a:r>
              <a:rPr lang="en-IN" dirty="0" err="1"/>
              <a:t>abc</a:t>
            </a:r>
            <a:r>
              <a:rPr lang="en-IN" dirty="0"/>
              <a:t>"] = "</a:t>
            </a:r>
            <a:r>
              <a:rPr lang="en-IN" dirty="0" err="1"/>
              <a:t>pqr</a:t>
            </a:r>
            <a:r>
              <a:rPr lang="en-IN" dirty="0"/>
              <a:t>";</a:t>
            </a:r>
          </a:p>
          <a:p>
            <a:r>
              <a:rPr lang="en-IN" dirty="0"/>
              <a:t>	</a:t>
            </a:r>
          </a:p>
          <a:p>
            <a:r>
              <a:rPr lang="en-IN" dirty="0"/>
              <a:t>/* Looping through an array using </a:t>
            </a:r>
            <a:r>
              <a:rPr lang="en-IN" dirty="0" err="1"/>
              <a:t>foreach</a:t>
            </a:r>
            <a:r>
              <a:rPr lang="en-IN" dirty="0"/>
              <a:t> */</a:t>
            </a:r>
          </a:p>
          <a:p>
            <a:r>
              <a:rPr lang="en-IN" dirty="0" err="1"/>
              <a:t>foreach</a:t>
            </a:r>
            <a:r>
              <a:rPr lang="en-IN" dirty="0"/>
              <a:t> ($</a:t>
            </a:r>
            <a:r>
              <a:rPr lang="en-IN" dirty="0" err="1"/>
              <a:t>arr</a:t>
            </a:r>
            <a:r>
              <a:rPr lang="en-IN" dirty="0"/>
              <a:t> as $key =&gt; $</a:t>
            </a:r>
            <a:r>
              <a:rPr lang="en-IN" dirty="0" err="1"/>
              <a:t>val</a:t>
            </a:r>
            <a:r>
              <a:rPr lang="en-IN" dirty="0"/>
              <a:t>){</a:t>
            </a:r>
          </a:p>
          <a:p>
            <a:r>
              <a:rPr lang="en-IN" dirty="0"/>
              <a:t>	echo $key."==&gt;".$val."\n";</a:t>
            </a:r>
          </a:p>
          <a:p>
            <a:r>
              <a:rPr lang="en-IN" dirty="0"/>
              <a:t>}</a:t>
            </a:r>
          </a:p>
          <a:p>
            <a:r>
              <a:rPr lang="en-IN" dirty="0"/>
              <a:t>?&gt;</a:t>
            </a:r>
          </a:p>
        </p:txBody>
      </p:sp>
    </p:spTree>
    <p:extLst>
      <p:ext uri="{BB962C8B-B14F-4D97-AF65-F5344CB8AC3E}">
        <p14:creationId xmlns:p14="http://schemas.microsoft.com/office/powerpoint/2010/main" val="352642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92" y="145457"/>
            <a:ext cx="12009690" cy="1754326"/>
          </a:xfrm>
          <a:prstGeom prst="rect">
            <a:avLst/>
          </a:prstGeom>
        </p:spPr>
        <p:txBody>
          <a:bodyPr wrap="square">
            <a:spAutoFit/>
          </a:bodyPr>
          <a:lstStyle/>
          <a:p>
            <a:r>
              <a:rPr lang="en-US" b="1" dirty="0">
                <a:solidFill>
                  <a:srgbClr val="273239"/>
                </a:solidFill>
              </a:rPr>
              <a:t>Multi-dimensional array</a:t>
            </a:r>
            <a:endParaRPr lang="en-US" b="1" dirty="0" smtClean="0">
              <a:solidFill>
                <a:srgbClr val="273239"/>
              </a:solidFill>
            </a:endParaRPr>
          </a:p>
          <a:p>
            <a:r>
              <a:rPr lang="en-US" dirty="0" smtClean="0">
                <a:solidFill>
                  <a:srgbClr val="273239"/>
                </a:solidFill>
              </a:rPr>
              <a:t>Multi-dimensional </a:t>
            </a:r>
            <a:r>
              <a:rPr lang="en-US" dirty="0">
                <a:solidFill>
                  <a:srgbClr val="273239"/>
                </a:solidFill>
              </a:rPr>
              <a:t>arrays are such arrays that store another array at each index instead of a single element. In other words, we can define multi-dimensional arrays as an array of arrays. </a:t>
            </a:r>
            <a:endParaRPr lang="en-US" dirty="0" smtClean="0">
              <a:solidFill>
                <a:srgbClr val="273239"/>
              </a:solidFill>
            </a:endParaRPr>
          </a:p>
          <a:p>
            <a:r>
              <a:rPr lang="en-US" dirty="0" smtClean="0"/>
              <a:t>Elements can </a:t>
            </a:r>
            <a:r>
              <a:rPr lang="en-US" dirty="0"/>
              <a:t>be accessed using multiple dimensions</a:t>
            </a:r>
            <a:r>
              <a:rPr lang="en-US" dirty="0" smtClean="0"/>
              <a:t>.</a:t>
            </a:r>
          </a:p>
          <a:p>
            <a:pPr lvl="0" eaLnBrk="0" fontAlgn="base" hangingPunct="0">
              <a:spcBef>
                <a:spcPct val="0"/>
              </a:spcBef>
              <a:spcAft>
                <a:spcPct val="0"/>
              </a:spcAft>
            </a:pPr>
            <a:r>
              <a:rPr lang="en-US" dirty="0">
                <a:solidFill>
                  <a:srgbClr val="000000"/>
                </a:solidFill>
              </a:rPr>
              <a:t>A two-dimensional array is an array of arrays (a three-dimensional array is an array of arrays of arrays).</a:t>
            </a:r>
            <a:endParaRPr lang="en-US" dirty="0"/>
          </a:p>
          <a:p>
            <a:r>
              <a:rPr lang="en-US" dirty="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48502782"/>
              </p:ext>
            </p:extLst>
          </p:nvPr>
        </p:nvGraphicFramePr>
        <p:xfrm>
          <a:off x="1252280" y="2215935"/>
          <a:ext cx="7756092" cy="1981200"/>
        </p:xfrm>
        <a:graphic>
          <a:graphicData uri="http://schemas.openxmlformats.org/drawingml/2006/table">
            <a:tbl>
              <a:tblPr/>
              <a:tblGrid>
                <a:gridCol w="2585364"/>
                <a:gridCol w="2585364"/>
                <a:gridCol w="2585364"/>
              </a:tblGrid>
              <a:tr h="0">
                <a:tc>
                  <a:txBody>
                    <a:bodyPr/>
                    <a:lstStyle/>
                    <a:p>
                      <a:pPr algn="l" fontAlgn="t"/>
                      <a:r>
                        <a:rPr lang="en-IN" dirty="0">
                          <a:effectLst/>
                        </a:rPr>
                        <a:t>Name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Stock</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Sold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Volvo</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18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dirty="0">
                          <a:effectLst/>
                        </a:rPr>
                        <a:t>BMW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dirty="0">
                          <a:effectLst/>
                        </a:rPr>
                        <a:t>Saab</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Land Rover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8" name="Rectangle 7"/>
          <p:cNvSpPr/>
          <p:nvPr/>
        </p:nvSpPr>
        <p:spPr>
          <a:xfrm>
            <a:off x="903005" y="4611373"/>
            <a:ext cx="6096000" cy="1754326"/>
          </a:xfrm>
          <a:prstGeom prst="rect">
            <a:avLst/>
          </a:prstGeom>
        </p:spPr>
        <p:txBody>
          <a:bodyPr>
            <a:spAutoFit/>
          </a:bodyPr>
          <a:lstStyle/>
          <a:p>
            <a:r>
              <a:rPr lang="en-US" dirty="0">
                <a:solidFill>
                  <a:srgbClr val="000000"/>
                </a:solidFill>
                <a:latin typeface="Consolas" panose="020B0609020204030204" pitchFamily="49" charset="0"/>
              </a:rPr>
              <a:t>$cars = array (</a:t>
            </a:r>
            <a:r>
              <a:rPr lang="en-US" dirty="0"/>
              <a:t/>
            </a:r>
            <a:br>
              <a:rPr lang="en-US" dirty="0"/>
            </a:br>
            <a:r>
              <a:rPr lang="en-US" dirty="0">
                <a:solidFill>
                  <a:srgbClr val="000000"/>
                </a:solidFill>
                <a:latin typeface="Consolas" panose="020B0609020204030204" pitchFamily="49" charset="0"/>
              </a:rPr>
              <a:t>  array("Volvo",22,18</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array("BMW",15,13),</a:t>
            </a:r>
            <a:r>
              <a:rPr lang="en-US" dirty="0"/>
              <a:t/>
            </a:r>
            <a:br>
              <a:rPr lang="en-US" dirty="0"/>
            </a:br>
            <a:r>
              <a:rPr lang="en-US" dirty="0">
                <a:solidFill>
                  <a:srgbClr val="000000"/>
                </a:solidFill>
                <a:latin typeface="Consolas" panose="020B0609020204030204" pitchFamily="49" charset="0"/>
              </a:rPr>
              <a:t>  array("Saab",5,2),</a:t>
            </a:r>
            <a:r>
              <a:rPr lang="en-US" dirty="0"/>
              <a:t/>
            </a:r>
            <a:br>
              <a:rPr lang="en-US" dirty="0"/>
            </a:br>
            <a:r>
              <a:rPr lang="en-US" dirty="0">
                <a:solidFill>
                  <a:srgbClr val="000000"/>
                </a:solidFill>
                <a:latin typeface="Consolas" panose="020B0609020204030204" pitchFamily="49" charset="0"/>
              </a:rPr>
              <a:t>  array("Land Rover",17,15)</a:t>
            </a:r>
            <a:r>
              <a:rPr lang="en-US" dirty="0"/>
              <a:t/>
            </a:r>
            <a:br>
              <a:rPr lang="en-US" dirty="0"/>
            </a:br>
            <a:r>
              <a:rPr lang="en-US"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8249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526" y="215589"/>
            <a:ext cx="11702040" cy="369332"/>
          </a:xfrm>
          <a:prstGeom prst="rect">
            <a:avLst/>
          </a:prstGeom>
        </p:spPr>
        <p:txBody>
          <a:bodyPr wrap="square">
            <a:spAutoFit/>
          </a:bodyPr>
          <a:lstStyle/>
          <a:p>
            <a:r>
              <a:rPr lang="en-US" dirty="0">
                <a:solidFill>
                  <a:srgbClr val="000000"/>
                </a:solidFill>
              </a:rPr>
              <a:t>To get access to the elements of the $cars array we must point to the two indices (row and column):</a:t>
            </a:r>
            <a:endParaRPr lang="en-IN" dirty="0"/>
          </a:p>
        </p:txBody>
      </p:sp>
      <p:sp>
        <p:nvSpPr>
          <p:cNvPr id="5" name="Rectangle 4"/>
          <p:cNvSpPr/>
          <p:nvPr/>
        </p:nvSpPr>
        <p:spPr>
          <a:xfrm>
            <a:off x="672269" y="690332"/>
            <a:ext cx="11608038" cy="1754326"/>
          </a:xfrm>
          <a:prstGeom prst="rect">
            <a:avLst/>
          </a:prstGeom>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$cars[</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In stock: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sold: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$cars[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In stock: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sold: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$cars[</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In stock: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sold: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$cars[</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In stock: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sold: "</a:t>
            </a:r>
            <a:r>
              <a:rPr lang="en-US" dirty="0">
                <a:solidFill>
                  <a:srgbClr val="000000"/>
                </a:solidFill>
                <a:latin typeface="Consolas" panose="020B0609020204030204" pitchFamily="49" charset="0"/>
              </a:rPr>
              <a:t>.$cars[</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IN" dirty="0"/>
          </a:p>
        </p:txBody>
      </p:sp>
      <p:sp>
        <p:nvSpPr>
          <p:cNvPr id="7" name="Rectangle 6"/>
          <p:cNvSpPr/>
          <p:nvPr/>
        </p:nvSpPr>
        <p:spPr>
          <a:xfrm>
            <a:off x="253525" y="2892190"/>
            <a:ext cx="11855865" cy="369332"/>
          </a:xfrm>
          <a:prstGeom prst="rect">
            <a:avLst/>
          </a:prstGeom>
        </p:spPr>
        <p:txBody>
          <a:bodyPr wrap="square">
            <a:spAutoFit/>
          </a:bodyPr>
          <a:lstStyle/>
          <a:p>
            <a:r>
              <a:rPr lang="en-IN" dirty="0"/>
              <a:t>We can also put a for loop inside another for loop to get the elements of the $cars array</a:t>
            </a:r>
          </a:p>
        </p:txBody>
      </p:sp>
      <p:sp>
        <p:nvSpPr>
          <p:cNvPr id="8" name="Rectangle 7"/>
          <p:cNvSpPr/>
          <p:nvPr/>
        </p:nvSpPr>
        <p:spPr>
          <a:xfrm>
            <a:off x="877369" y="3709054"/>
            <a:ext cx="6096000" cy="2862322"/>
          </a:xfrm>
          <a:prstGeom prst="rect">
            <a:avLst/>
          </a:prstGeom>
        </p:spPr>
        <p:txBody>
          <a:bodyPr>
            <a:spAutoFit/>
          </a:bodyPr>
          <a:lstStyle/>
          <a:p>
            <a:r>
              <a:rPr lang="en-IN" dirty="0"/>
              <a:t>&lt;?</a:t>
            </a:r>
            <a:r>
              <a:rPr lang="en-IN" dirty="0" err="1"/>
              <a:t>php</a:t>
            </a:r>
            <a:endParaRPr lang="en-IN" dirty="0"/>
          </a:p>
          <a:p>
            <a:r>
              <a:rPr lang="en-IN" dirty="0"/>
              <a:t>for ($row = 0; $row &lt; 4; $row++) {</a:t>
            </a:r>
          </a:p>
          <a:p>
            <a:r>
              <a:rPr lang="en-IN" dirty="0"/>
              <a:t>  echo </a:t>
            </a:r>
            <a:r>
              <a:rPr lang="en-IN" dirty="0" smtClean="0"/>
              <a:t>"Row </a:t>
            </a:r>
            <a:r>
              <a:rPr lang="en-IN" dirty="0"/>
              <a:t>number $row&lt;/</a:t>
            </a:r>
            <a:r>
              <a:rPr lang="en-IN" dirty="0" err="1" smtClean="0"/>
              <a:t>br</a:t>
            </a:r>
            <a:r>
              <a:rPr lang="en-IN" dirty="0" smtClean="0"/>
              <a:t>&gt;";</a:t>
            </a:r>
            <a:endParaRPr lang="en-IN" dirty="0"/>
          </a:p>
          <a:p>
            <a:r>
              <a:rPr lang="en-IN" dirty="0"/>
              <a:t> </a:t>
            </a:r>
          </a:p>
          <a:p>
            <a:r>
              <a:rPr lang="en-IN" dirty="0"/>
              <a:t>  for ($col = 0; $col &lt; 3; $col++) {</a:t>
            </a:r>
          </a:p>
          <a:p>
            <a:r>
              <a:rPr lang="en-IN" dirty="0"/>
              <a:t>    echo  </a:t>
            </a:r>
            <a:r>
              <a:rPr lang="en-IN" dirty="0" smtClean="0"/>
              <a:t>$</a:t>
            </a:r>
            <a:r>
              <a:rPr lang="en-IN" dirty="0"/>
              <a:t>cars[$row][$col</a:t>
            </a:r>
            <a:r>
              <a:rPr lang="en-IN" dirty="0" smtClean="0"/>
              <a:t>];</a:t>
            </a:r>
            <a:endParaRPr lang="en-IN" dirty="0"/>
          </a:p>
          <a:p>
            <a:r>
              <a:rPr lang="en-IN" dirty="0"/>
              <a:t>  }</a:t>
            </a:r>
          </a:p>
          <a:p>
            <a:r>
              <a:rPr lang="en-IN" dirty="0"/>
              <a:t>  echo </a:t>
            </a:r>
            <a:r>
              <a:rPr lang="en-IN" dirty="0" smtClean="0"/>
              <a:t>"&lt;/</a:t>
            </a:r>
            <a:r>
              <a:rPr lang="en-IN" dirty="0" err="1" smtClean="0"/>
              <a:t>br</a:t>
            </a:r>
            <a:r>
              <a:rPr lang="en-IN" dirty="0" smtClean="0"/>
              <a:t>&gt;";</a:t>
            </a:r>
            <a:endParaRPr lang="en-IN" dirty="0"/>
          </a:p>
          <a:p>
            <a:r>
              <a:rPr lang="en-IN" dirty="0"/>
              <a:t>}</a:t>
            </a:r>
          </a:p>
          <a:p>
            <a:r>
              <a:rPr lang="en-IN" dirty="0"/>
              <a:t>?&gt;</a:t>
            </a:r>
          </a:p>
        </p:txBody>
      </p:sp>
    </p:spTree>
    <p:extLst>
      <p:ext uri="{BB962C8B-B14F-4D97-AF65-F5344CB8AC3E}">
        <p14:creationId xmlns:p14="http://schemas.microsoft.com/office/powerpoint/2010/main" val="173741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067" y="458445"/>
            <a:ext cx="6096000" cy="5632311"/>
          </a:xfrm>
          <a:prstGeom prst="rect">
            <a:avLst/>
          </a:prstGeom>
        </p:spPr>
        <p:txBody>
          <a:bodyPr>
            <a:spAutoFit/>
          </a:bodyPr>
          <a:lstStyle/>
          <a:p>
            <a:r>
              <a:rPr lang="en-IN" dirty="0"/>
              <a:t>&lt;html&gt;</a:t>
            </a:r>
          </a:p>
          <a:p>
            <a:r>
              <a:rPr lang="en-IN" dirty="0"/>
              <a:t>&lt;body&gt;</a:t>
            </a:r>
          </a:p>
          <a:p>
            <a:r>
              <a:rPr lang="en-IN" dirty="0"/>
              <a:t>&lt;?</a:t>
            </a:r>
            <a:r>
              <a:rPr lang="en-IN" dirty="0" err="1"/>
              <a:t>php</a:t>
            </a:r>
            <a:endParaRPr lang="en-IN" dirty="0"/>
          </a:p>
          <a:p>
            <a:r>
              <a:rPr lang="en-IN" dirty="0"/>
              <a:t>$marks = array</a:t>
            </a:r>
            <a:r>
              <a:rPr lang="en-IN" dirty="0" smtClean="0"/>
              <a:t>(</a:t>
            </a:r>
          </a:p>
          <a:p>
            <a:r>
              <a:rPr lang="en-IN" dirty="0" smtClean="0"/>
              <a:t>"</a:t>
            </a:r>
            <a:r>
              <a:rPr lang="en-IN" dirty="0" err="1" smtClean="0"/>
              <a:t>mohammad</a:t>
            </a:r>
            <a:r>
              <a:rPr lang="en-IN" dirty="0" smtClean="0"/>
              <a:t>" =&gt; array (</a:t>
            </a:r>
          </a:p>
          <a:p>
            <a:r>
              <a:rPr lang="en-IN" dirty="0" smtClean="0"/>
              <a:t>"physics" =&gt; 35,</a:t>
            </a:r>
          </a:p>
          <a:p>
            <a:r>
              <a:rPr lang="en-IN" dirty="0" smtClean="0"/>
              <a:t>"</a:t>
            </a:r>
            <a:r>
              <a:rPr lang="en-IN" dirty="0"/>
              <a:t>maths" =&gt; 30,</a:t>
            </a:r>
          </a:p>
          <a:p>
            <a:r>
              <a:rPr lang="en-IN" dirty="0"/>
              <a:t>"chemistry" =&gt; 39</a:t>
            </a:r>
          </a:p>
          <a:p>
            <a:r>
              <a:rPr lang="en-IN" dirty="0"/>
              <a:t>),</a:t>
            </a:r>
          </a:p>
          <a:p>
            <a:r>
              <a:rPr lang="en-IN" dirty="0"/>
              <a:t>"</a:t>
            </a:r>
            <a:r>
              <a:rPr lang="en-IN" dirty="0" err="1"/>
              <a:t>qadir</a:t>
            </a:r>
            <a:r>
              <a:rPr lang="en-IN" dirty="0"/>
              <a:t>" =&gt; array (</a:t>
            </a:r>
          </a:p>
          <a:p>
            <a:r>
              <a:rPr lang="en-IN" dirty="0"/>
              <a:t>"physics" =&gt; 30,</a:t>
            </a:r>
          </a:p>
          <a:p>
            <a:r>
              <a:rPr lang="en-IN" dirty="0"/>
              <a:t>"maths" =&gt; 32,</a:t>
            </a:r>
          </a:p>
          <a:p>
            <a:r>
              <a:rPr lang="en-IN" dirty="0"/>
              <a:t>"chemistry" =&gt; 29</a:t>
            </a:r>
          </a:p>
          <a:p>
            <a:r>
              <a:rPr lang="en-IN" dirty="0"/>
              <a:t>),</a:t>
            </a:r>
          </a:p>
          <a:p>
            <a:r>
              <a:rPr lang="en-IN" dirty="0"/>
              <a:t>"</a:t>
            </a:r>
            <a:r>
              <a:rPr lang="en-IN" dirty="0" err="1"/>
              <a:t>zara</a:t>
            </a:r>
            <a:r>
              <a:rPr lang="en-IN" dirty="0"/>
              <a:t>" =&gt; array (</a:t>
            </a:r>
          </a:p>
          <a:p>
            <a:r>
              <a:rPr lang="en-IN" dirty="0"/>
              <a:t>"physics" =&gt; 31,</a:t>
            </a:r>
          </a:p>
          <a:p>
            <a:r>
              <a:rPr lang="en-IN" dirty="0"/>
              <a:t>"maths" =&gt; 22,</a:t>
            </a:r>
          </a:p>
          <a:p>
            <a:r>
              <a:rPr lang="en-IN" dirty="0"/>
              <a:t>"chemistry" =&gt; 39</a:t>
            </a:r>
          </a:p>
          <a:p>
            <a:r>
              <a:rPr lang="en-IN" dirty="0"/>
              <a:t>)</a:t>
            </a:r>
          </a:p>
          <a:p>
            <a:r>
              <a:rPr lang="en-IN" dirty="0" smtClean="0"/>
              <a:t>);</a:t>
            </a:r>
            <a:endParaRPr lang="en-IN" dirty="0"/>
          </a:p>
        </p:txBody>
      </p:sp>
      <p:sp>
        <p:nvSpPr>
          <p:cNvPr id="5" name="Rectangle 4"/>
          <p:cNvSpPr/>
          <p:nvPr/>
        </p:nvSpPr>
        <p:spPr>
          <a:xfrm>
            <a:off x="2595073" y="254497"/>
            <a:ext cx="6096000" cy="2862322"/>
          </a:xfrm>
          <a:prstGeom prst="rect">
            <a:avLst/>
          </a:prstGeom>
        </p:spPr>
        <p:txBody>
          <a:bodyPr>
            <a:spAutoFit/>
          </a:bodyPr>
          <a:lstStyle/>
          <a:p>
            <a:r>
              <a:rPr lang="en-IN" dirty="0"/>
              <a:t>/* Accessing multi-dimensional array values */</a:t>
            </a:r>
          </a:p>
          <a:p>
            <a:r>
              <a:rPr lang="en-IN" dirty="0"/>
              <a:t>echo "Marks for </a:t>
            </a:r>
            <a:r>
              <a:rPr lang="en-IN" dirty="0" err="1"/>
              <a:t>mohammad</a:t>
            </a:r>
            <a:r>
              <a:rPr lang="en-IN" dirty="0"/>
              <a:t> in physics : " ;</a:t>
            </a:r>
          </a:p>
          <a:p>
            <a:r>
              <a:rPr lang="en-IN" dirty="0"/>
              <a:t>echo $marks['</a:t>
            </a:r>
            <a:r>
              <a:rPr lang="en-IN" dirty="0" err="1"/>
              <a:t>mohammad</a:t>
            </a:r>
            <a:r>
              <a:rPr lang="en-IN" dirty="0"/>
              <a:t>']['physics'] . "&lt;</a:t>
            </a:r>
            <a:r>
              <a:rPr lang="en-IN" dirty="0" err="1"/>
              <a:t>br</a:t>
            </a:r>
            <a:r>
              <a:rPr lang="en-IN" dirty="0"/>
              <a:t> /&gt;";</a:t>
            </a:r>
          </a:p>
          <a:p>
            <a:r>
              <a:rPr lang="en-IN" dirty="0"/>
              <a:t>echo "Marks for </a:t>
            </a:r>
            <a:r>
              <a:rPr lang="en-IN" dirty="0" err="1"/>
              <a:t>qadir</a:t>
            </a:r>
            <a:r>
              <a:rPr lang="en-IN" dirty="0"/>
              <a:t> in maths : ";</a:t>
            </a:r>
          </a:p>
          <a:p>
            <a:r>
              <a:rPr lang="en-IN" dirty="0"/>
              <a:t>echo $marks['</a:t>
            </a:r>
            <a:r>
              <a:rPr lang="en-IN" dirty="0" err="1"/>
              <a:t>qadir</a:t>
            </a:r>
            <a:r>
              <a:rPr lang="en-IN" dirty="0"/>
              <a:t>']['maths'] . "&lt;</a:t>
            </a:r>
            <a:r>
              <a:rPr lang="en-IN" dirty="0" err="1"/>
              <a:t>br</a:t>
            </a:r>
            <a:r>
              <a:rPr lang="en-IN" dirty="0"/>
              <a:t> /&gt;";</a:t>
            </a:r>
          </a:p>
          <a:p>
            <a:r>
              <a:rPr lang="en-IN" dirty="0"/>
              <a:t>echo "Marks for </a:t>
            </a:r>
            <a:r>
              <a:rPr lang="en-IN" dirty="0" err="1"/>
              <a:t>zara</a:t>
            </a:r>
            <a:r>
              <a:rPr lang="en-IN" dirty="0"/>
              <a:t> in chemistry : " ;</a:t>
            </a:r>
          </a:p>
          <a:p>
            <a:r>
              <a:rPr lang="en-IN" dirty="0"/>
              <a:t>echo $marks['</a:t>
            </a:r>
            <a:r>
              <a:rPr lang="en-IN" dirty="0" err="1"/>
              <a:t>zara</a:t>
            </a:r>
            <a:r>
              <a:rPr lang="en-IN" dirty="0"/>
              <a:t>']['chemistry'] . "&lt;</a:t>
            </a:r>
            <a:r>
              <a:rPr lang="en-IN" dirty="0" err="1"/>
              <a:t>br</a:t>
            </a:r>
            <a:r>
              <a:rPr lang="en-IN" dirty="0"/>
              <a:t> /&gt;";</a:t>
            </a:r>
          </a:p>
          <a:p>
            <a:r>
              <a:rPr lang="en-IN" dirty="0"/>
              <a:t>?&gt;</a:t>
            </a:r>
          </a:p>
          <a:p>
            <a:r>
              <a:rPr lang="en-IN" dirty="0"/>
              <a:t>&lt;/body&gt;</a:t>
            </a:r>
          </a:p>
          <a:p>
            <a:r>
              <a:rPr lang="en-IN" dirty="0"/>
              <a:t>&lt;/html&gt;</a:t>
            </a:r>
          </a:p>
        </p:txBody>
      </p:sp>
      <p:sp>
        <p:nvSpPr>
          <p:cNvPr id="6" name="Rectangle 5"/>
          <p:cNvSpPr/>
          <p:nvPr/>
        </p:nvSpPr>
        <p:spPr>
          <a:xfrm>
            <a:off x="3099275" y="3666078"/>
            <a:ext cx="6096000" cy="1200329"/>
          </a:xfrm>
          <a:prstGeom prst="rect">
            <a:avLst/>
          </a:prstGeom>
        </p:spPr>
        <p:txBody>
          <a:bodyPr>
            <a:spAutoFit/>
          </a:bodyPr>
          <a:lstStyle/>
          <a:p>
            <a:r>
              <a:rPr lang="en-US" dirty="0" smtClean="0"/>
              <a:t>Output:</a:t>
            </a:r>
          </a:p>
          <a:p>
            <a:r>
              <a:rPr lang="en-US" dirty="0" smtClean="0"/>
              <a:t>Marks </a:t>
            </a:r>
            <a:r>
              <a:rPr lang="en-US" dirty="0"/>
              <a:t>for </a:t>
            </a:r>
            <a:r>
              <a:rPr lang="en-US" dirty="0" err="1"/>
              <a:t>mohammad</a:t>
            </a:r>
            <a:r>
              <a:rPr lang="en-US" dirty="0"/>
              <a:t> in physics : 35 </a:t>
            </a:r>
            <a:endParaRPr lang="en-US" dirty="0" smtClean="0"/>
          </a:p>
          <a:p>
            <a:r>
              <a:rPr lang="en-US" dirty="0" smtClean="0"/>
              <a:t>Marks </a:t>
            </a:r>
            <a:r>
              <a:rPr lang="en-US" dirty="0"/>
              <a:t>for </a:t>
            </a:r>
            <a:r>
              <a:rPr lang="en-US" dirty="0" err="1"/>
              <a:t>qadir</a:t>
            </a:r>
            <a:r>
              <a:rPr lang="en-US" dirty="0"/>
              <a:t> in </a:t>
            </a:r>
            <a:r>
              <a:rPr lang="en-US" dirty="0" err="1"/>
              <a:t>maths</a:t>
            </a:r>
            <a:r>
              <a:rPr lang="en-US" dirty="0"/>
              <a:t> : 32 </a:t>
            </a:r>
            <a:endParaRPr lang="en-US" dirty="0" smtClean="0"/>
          </a:p>
          <a:p>
            <a:r>
              <a:rPr lang="en-US" dirty="0" smtClean="0"/>
              <a:t>Marks </a:t>
            </a:r>
            <a:r>
              <a:rPr lang="en-US" dirty="0"/>
              <a:t>for </a:t>
            </a:r>
            <a:r>
              <a:rPr lang="en-US" dirty="0" err="1"/>
              <a:t>zara</a:t>
            </a:r>
            <a:r>
              <a:rPr lang="en-US" dirty="0"/>
              <a:t> in chemistry : 39</a:t>
            </a:r>
            <a:endParaRPr lang="en-IN" dirty="0"/>
          </a:p>
        </p:txBody>
      </p:sp>
    </p:spTree>
    <p:extLst>
      <p:ext uri="{BB962C8B-B14F-4D97-AF65-F5344CB8AC3E}">
        <p14:creationId xmlns:p14="http://schemas.microsoft.com/office/powerpoint/2010/main" val="13021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2504</Words>
  <Application>Microsoft Office PowerPoint</Application>
  <PresentationFormat>Widescreen</PresentationFormat>
  <Paragraphs>645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Consolas</vt:lpstr>
      <vt:lpstr>Times New Roman</vt:lpstr>
      <vt:lpstr>urw-din</vt:lpstr>
      <vt:lpstr>var(--font-family-heading-lesson-markdown)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112</cp:revision>
  <dcterms:created xsi:type="dcterms:W3CDTF">2023-03-29T06:51:45Z</dcterms:created>
  <dcterms:modified xsi:type="dcterms:W3CDTF">2023-04-07T04:21:02Z</dcterms:modified>
</cp:coreProperties>
</file>