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02/04/2018</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02/04/2018</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acebook.com/hashtag/selfiewithmod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Sentimental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438400"/>
            <a:ext cx="5791200" cy="3201043"/>
          </a:xfrm>
          <a:ln w="28575">
            <a:solidFill>
              <a:schemeClr val="tx1"/>
            </a:solidFill>
          </a:ln>
          <a:effectLst/>
        </p:spPr>
      </p:pic>
    </p:spTree>
    <p:extLst>
      <p:ext uri="{BB962C8B-B14F-4D97-AF65-F5344CB8AC3E}">
        <p14:creationId xmlns:p14="http://schemas.microsoft.com/office/powerpoint/2010/main" val="3676422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579" y="267281"/>
            <a:ext cx="7886700" cy="2115701"/>
          </a:xfrm>
        </p:spPr>
        <p:txBody>
          <a:bodyPr>
            <a:normAutofit lnSpcReduction="10000"/>
          </a:bodyPr>
          <a:lstStyle/>
          <a:p>
            <a:r>
              <a:rPr lang="en-IN" b="1" dirty="0" smtClean="0"/>
              <a:t>Twitter </a:t>
            </a:r>
          </a:p>
          <a:p>
            <a:pPr marL="0" indent="0">
              <a:buNone/>
            </a:pPr>
            <a:r>
              <a:rPr lang="en-IN" dirty="0"/>
              <a:t>	</a:t>
            </a:r>
            <a:r>
              <a:rPr lang="en-US" dirty="0" smtClean="0"/>
              <a:t>Twitter </a:t>
            </a:r>
            <a:r>
              <a:rPr lang="en-US" dirty="0"/>
              <a:t>is where Narendra Modi has generated the </a:t>
            </a:r>
            <a:r>
              <a:rPr lang="en-US" dirty="0" smtClean="0"/>
              <a:t>	maximum </a:t>
            </a:r>
            <a:r>
              <a:rPr lang="en-US" dirty="0"/>
              <a:t>buzz. Surrounded by more than 3.5 million </a:t>
            </a:r>
            <a:r>
              <a:rPr lang="en-US" dirty="0" smtClean="0"/>
              <a:t>	followers</a:t>
            </a:r>
            <a:r>
              <a:rPr lang="en-US" dirty="0"/>
              <a:t>, his voice gets amplified as most of his tweets get </a:t>
            </a:r>
            <a:r>
              <a:rPr lang="en-US" dirty="0" smtClean="0"/>
              <a:t>	hundreds </a:t>
            </a:r>
            <a:r>
              <a:rPr lang="en-US" dirty="0"/>
              <a:t>of retweets in no time</a:t>
            </a:r>
            <a:r>
              <a:rPr lang="en-US" dirty="0" smtClean="0"/>
              <a:t>!</a:t>
            </a:r>
            <a:endParaRPr lang="en-IN" dirty="0"/>
          </a:p>
          <a:p>
            <a:pPr marL="0" indent="0">
              <a:buNone/>
            </a:pPr>
            <a:r>
              <a:rPr lang="en-IN"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382982"/>
            <a:ext cx="6705600" cy="3747685"/>
          </a:xfrm>
          <a:prstGeom prst="rect">
            <a:avLst/>
          </a:prstGeom>
        </p:spPr>
      </p:pic>
    </p:spTree>
    <p:extLst>
      <p:ext uri="{BB962C8B-B14F-4D97-AF65-F5344CB8AC3E}">
        <p14:creationId xmlns:p14="http://schemas.microsoft.com/office/powerpoint/2010/main" val="402703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sentiment analysis?</a:t>
            </a:r>
            <a:endParaRPr lang="en-US" dirty="0"/>
          </a:p>
        </p:txBody>
      </p:sp>
      <p:sp>
        <p:nvSpPr>
          <p:cNvPr id="3" name="Content Placeholder 2"/>
          <p:cNvSpPr>
            <a:spLocks noGrp="1"/>
          </p:cNvSpPr>
          <p:nvPr>
            <p:ph idx="1"/>
          </p:nvPr>
        </p:nvSpPr>
        <p:spPr/>
        <p:txBody>
          <a:bodyPr/>
          <a:lstStyle/>
          <a:p>
            <a:r>
              <a:rPr lang="en-US" dirty="0" smtClean="0"/>
              <a:t> It </a:t>
            </a:r>
            <a:r>
              <a:rPr lang="en-US" dirty="0"/>
              <a:t>is classification of the polarity of </a:t>
            </a:r>
            <a:r>
              <a:rPr lang="en-US" dirty="0" smtClean="0"/>
              <a:t>a given </a:t>
            </a:r>
            <a:r>
              <a:rPr lang="en-US" dirty="0"/>
              <a:t>text in the </a:t>
            </a:r>
            <a:r>
              <a:rPr lang="en-US" dirty="0" smtClean="0"/>
              <a:t>    document</a:t>
            </a:r>
            <a:r>
              <a:rPr lang="en-US" dirty="0"/>
              <a:t>, </a:t>
            </a:r>
            <a:r>
              <a:rPr lang="en-US" dirty="0" smtClean="0"/>
              <a:t>sentence or phrase.</a:t>
            </a:r>
            <a:endParaRPr lang="en-US" dirty="0"/>
          </a:p>
          <a:p>
            <a:r>
              <a:rPr lang="en-US" dirty="0" smtClean="0"/>
              <a:t> </a:t>
            </a:r>
            <a:r>
              <a:rPr lang="en-US" dirty="0"/>
              <a:t>The goal is to determine whether </a:t>
            </a:r>
            <a:r>
              <a:rPr lang="en-US" dirty="0" smtClean="0"/>
              <a:t>the expressed </a:t>
            </a:r>
            <a:r>
              <a:rPr lang="en-US" dirty="0"/>
              <a:t>opinion in the text </a:t>
            </a:r>
            <a:r>
              <a:rPr lang="en-US" dirty="0" smtClean="0"/>
              <a:t>is positive</a:t>
            </a:r>
            <a:r>
              <a:rPr lang="en-US" dirty="0"/>
              <a:t>, negative or neutral.</a:t>
            </a:r>
          </a:p>
        </p:txBody>
      </p:sp>
    </p:spTree>
    <p:extLst>
      <p:ext uri="{BB962C8B-B14F-4D97-AF65-F5344CB8AC3E}">
        <p14:creationId xmlns:p14="http://schemas.microsoft.com/office/powerpoint/2010/main" val="4030489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Sentiment Analysis is important?</a:t>
            </a:r>
            <a:endParaRPr lang="en-US" dirty="0"/>
          </a:p>
        </p:txBody>
      </p:sp>
      <p:sp>
        <p:nvSpPr>
          <p:cNvPr id="3" name="Content Placeholder 2"/>
          <p:cNvSpPr>
            <a:spLocks noGrp="1"/>
          </p:cNvSpPr>
          <p:nvPr>
            <p:ph idx="1"/>
          </p:nvPr>
        </p:nvSpPr>
        <p:spPr/>
        <p:txBody>
          <a:bodyPr>
            <a:normAutofit/>
          </a:bodyPr>
          <a:lstStyle/>
          <a:p>
            <a:pPr marL="0" indent="0">
              <a:buNone/>
            </a:pPr>
            <a:r>
              <a:rPr lang="en-US" dirty="0"/>
              <a:t>• Microblogging has become popular communication tool</a:t>
            </a:r>
          </a:p>
          <a:p>
            <a:pPr marL="0" indent="0">
              <a:buNone/>
            </a:pPr>
            <a:r>
              <a:rPr lang="en-US" dirty="0"/>
              <a:t>• Opinion of the mass is important</a:t>
            </a:r>
          </a:p>
          <a:p>
            <a:pPr marL="0" indent="0">
              <a:buNone/>
            </a:pPr>
            <a:r>
              <a:rPr lang="en-US" dirty="0"/>
              <a:t>• Political party may want to know whether people support their </a:t>
            </a:r>
            <a:r>
              <a:rPr lang="en-US" dirty="0" smtClean="0"/>
              <a:t>            program </a:t>
            </a:r>
            <a:r>
              <a:rPr lang="en-US" dirty="0" smtClean="0"/>
              <a:t>or not</a:t>
            </a:r>
            <a:r>
              <a:rPr lang="en-US" dirty="0"/>
              <a:t>.</a:t>
            </a:r>
          </a:p>
          <a:p>
            <a:pPr marL="0" indent="0">
              <a:buNone/>
            </a:pPr>
            <a:r>
              <a:rPr lang="en-US" dirty="0"/>
              <a:t>• Before investing into a company, one can leverage the sentiment of the</a:t>
            </a:r>
          </a:p>
          <a:p>
            <a:pPr marL="0" indent="0">
              <a:buNone/>
            </a:pPr>
            <a:r>
              <a:rPr lang="en-US" dirty="0"/>
              <a:t>people for the company to find out where it stands.</a:t>
            </a:r>
          </a:p>
          <a:p>
            <a:pPr marL="0" indent="0">
              <a:buNone/>
            </a:pPr>
            <a:r>
              <a:rPr lang="en-US" dirty="0"/>
              <a:t>• A company might want find out the reviews of its products</a:t>
            </a:r>
          </a:p>
        </p:txBody>
      </p:sp>
    </p:spTree>
    <p:extLst>
      <p:ext uri="{BB962C8B-B14F-4D97-AF65-F5344CB8AC3E}">
        <p14:creationId xmlns:p14="http://schemas.microsoft.com/office/powerpoint/2010/main" val="1590741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b="1" dirty="0"/>
              <a:t>• Sentence Level Sentiment Analysis in Twitter:</a:t>
            </a:r>
          </a:p>
          <a:p>
            <a:pPr marL="0" indent="0">
              <a:buNone/>
            </a:pPr>
            <a:r>
              <a:rPr lang="en-US" dirty="0"/>
              <a:t>	</a:t>
            </a:r>
            <a:r>
              <a:rPr lang="en-US" dirty="0" smtClean="0"/>
              <a:t>Given </a:t>
            </a:r>
            <a:r>
              <a:rPr lang="en-US" dirty="0"/>
              <a:t>a message, decide whether the message is of </a:t>
            </a:r>
            <a:r>
              <a:rPr lang="en-US" dirty="0" smtClean="0"/>
              <a:t>	positive, negative</a:t>
            </a:r>
            <a:r>
              <a:rPr lang="en-US" dirty="0"/>
              <a:t>, </a:t>
            </a:r>
            <a:r>
              <a:rPr lang="en-US" dirty="0" smtClean="0"/>
              <a:t>or neutral </a:t>
            </a:r>
            <a:r>
              <a:rPr lang="en-US" dirty="0"/>
              <a:t>sentiment. For messages </a:t>
            </a:r>
            <a:r>
              <a:rPr lang="en-US" dirty="0" smtClean="0"/>
              <a:t>	conveying </a:t>
            </a:r>
            <a:r>
              <a:rPr lang="en-US" dirty="0"/>
              <a:t>both a positive and </a:t>
            </a:r>
            <a:r>
              <a:rPr lang="en-US" dirty="0" smtClean="0"/>
              <a:t>negative sentiment</a:t>
            </a:r>
            <a:r>
              <a:rPr lang="en-US" dirty="0"/>
              <a:t>, </a:t>
            </a:r>
            <a:r>
              <a:rPr lang="en-US" dirty="0" smtClean="0"/>
              <a:t>	whichever </a:t>
            </a:r>
            <a:r>
              <a:rPr lang="en-US" dirty="0"/>
              <a:t>is the stronger sentiment should be chosen.</a:t>
            </a:r>
          </a:p>
        </p:txBody>
      </p:sp>
    </p:spTree>
    <p:extLst>
      <p:ext uri="{BB962C8B-B14F-4D97-AF65-F5344CB8AC3E}">
        <p14:creationId xmlns:p14="http://schemas.microsoft.com/office/powerpoint/2010/main" val="3736759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hallenges</a:t>
            </a:r>
            <a:endParaRPr lang="en-US" dirty="0"/>
          </a:p>
        </p:txBody>
      </p:sp>
      <p:sp>
        <p:nvSpPr>
          <p:cNvPr id="3" name="Content Placeholder 2"/>
          <p:cNvSpPr>
            <a:spLocks noGrp="1"/>
          </p:cNvSpPr>
          <p:nvPr>
            <p:ph idx="1"/>
          </p:nvPr>
        </p:nvSpPr>
        <p:spPr/>
        <p:txBody>
          <a:bodyPr/>
          <a:lstStyle/>
          <a:p>
            <a:pPr marL="0" indent="0">
              <a:buNone/>
            </a:pPr>
            <a:r>
              <a:rPr lang="en-US" dirty="0"/>
              <a:t>• Tweets are highly unstructured and also </a:t>
            </a:r>
            <a:r>
              <a:rPr lang="en-US" dirty="0" smtClean="0"/>
              <a:t>non-grammatical </a:t>
            </a:r>
          </a:p>
          <a:p>
            <a:pPr marL="0" indent="0">
              <a:buNone/>
            </a:pPr>
            <a:r>
              <a:rPr lang="en-US" dirty="0"/>
              <a:t>• Out of Vocabulary </a:t>
            </a:r>
            <a:r>
              <a:rPr lang="en-US" dirty="0" smtClean="0"/>
              <a:t>Words</a:t>
            </a:r>
          </a:p>
          <a:p>
            <a:pPr marL="0" indent="0">
              <a:buNone/>
            </a:pPr>
            <a:r>
              <a:rPr lang="en-US" dirty="0"/>
              <a:t>• Lexical </a:t>
            </a:r>
            <a:r>
              <a:rPr lang="en-US" dirty="0" smtClean="0"/>
              <a:t>Variation</a:t>
            </a:r>
          </a:p>
          <a:p>
            <a:pPr marL="0" indent="0">
              <a:buNone/>
            </a:pPr>
            <a:r>
              <a:rPr lang="en-US" dirty="0"/>
              <a:t>• Extensive usage of acronyms like </a:t>
            </a:r>
            <a:r>
              <a:rPr lang="en-US" i="1" dirty="0"/>
              <a:t>asap, lol, afaik</a:t>
            </a:r>
            <a:endParaRPr lang="en-US" dirty="0"/>
          </a:p>
        </p:txBody>
      </p:sp>
    </p:spTree>
    <p:extLst>
      <p:ext uri="{BB962C8B-B14F-4D97-AF65-F5344CB8AC3E}">
        <p14:creationId xmlns:p14="http://schemas.microsoft.com/office/powerpoint/2010/main" val="3004719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88" y="1371601"/>
            <a:ext cx="5457825" cy="4729162"/>
          </a:xfrm>
        </p:spPr>
      </p:pic>
    </p:spTree>
    <p:extLst>
      <p:ext uri="{BB962C8B-B14F-4D97-AF65-F5344CB8AC3E}">
        <p14:creationId xmlns:p14="http://schemas.microsoft.com/office/powerpoint/2010/main" val="353357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idx="1"/>
          </p:nvPr>
        </p:nvSpPr>
        <p:spPr/>
        <p:txBody>
          <a:bodyPr/>
          <a:lstStyle/>
          <a:p>
            <a:r>
              <a:rPr lang="en-US" dirty="0" smtClean="0"/>
              <a:t>Positive </a:t>
            </a:r>
          </a:p>
          <a:p>
            <a:r>
              <a:rPr lang="en-US" dirty="0" smtClean="0"/>
              <a:t>Negative</a:t>
            </a:r>
          </a:p>
          <a:p>
            <a:r>
              <a:rPr lang="en-US" dirty="0" smtClean="0"/>
              <a:t>Neutral </a:t>
            </a:r>
            <a:endParaRPr lang="en-US" dirty="0"/>
          </a:p>
        </p:txBody>
      </p:sp>
    </p:spTree>
    <p:extLst>
      <p:ext uri="{BB962C8B-B14F-4D97-AF65-F5344CB8AC3E}">
        <p14:creationId xmlns:p14="http://schemas.microsoft.com/office/powerpoint/2010/main" val="188792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7620000" cy="4284158"/>
          </a:xfrm>
        </p:spPr>
      </p:pic>
    </p:spTree>
    <p:extLst>
      <p:ext uri="{BB962C8B-B14F-4D97-AF65-F5344CB8AC3E}">
        <p14:creationId xmlns:p14="http://schemas.microsoft.com/office/powerpoint/2010/main" val="762038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79" t="5969"/>
          <a:stretch/>
        </p:blipFill>
        <p:spPr>
          <a:xfrm>
            <a:off x="609600" y="1676400"/>
            <a:ext cx="7391697" cy="4255799"/>
          </a:xfrm>
        </p:spPr>
      </p:pic>
    </p:spTree>
    <p:extLst>
      <p:ext uri="{BB962C8B-B14F-4D97-AF65-F5344CB8AC3E}">
        <p14:creationId xmlns:p14="http://schemas.microsoft.com/office/powerpoint/2010/main" val="890241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39" t="2908"/>
          <a:stretch/>
        </p:blipFill>
        <p:spPr>
          <a:xfrm>
            <a:off x="533400" y="1752600"/>
            <a:ext cx="7918169" cy="4394345"/>
          </a:xfrm>
        </p:spPr>
      </p:pic>
    </p:spTree>
    <p:extLst>
      <p:ext uri="{BB962C8B-B14F-4D97-AF65-F5344CB8AC3E}">
        <p14:creationId xmlns:p14="http://schemas.microsoft.com/office/powerpoint/2010/main" val="1556242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 Popular microblogging site</a:t>
            </a:r>
          </a:p>
          <a:p>
            <a:pPr marL="0" indent="0">
              <a:buNone/>
            </a:pPr>
            <a:r>
              <a:rPr lang="en-US" dirty="0"/>
              <a:t>• Short Text Messages of 140 characters</a:t>
            </a:r>
          </a:p>
          <a:p>
            <a:pPr marL="0" indent="0">
              <a:buNone/>
            </a:pPr>
            <a:r>
              <a:rPr lang="en-US" dirty="0"/>
              <a:t>• 240+ million active users</a:t>
            </a:r>
          </a:p>
          <a:p>
            <a:pPr marL="0" indent="0">
              <a:buNone/>
            </a:pPr>
            <a:r>
              <a:rPr lang="en-US" dirty="0"/>
              <a:t>• 500 million tweets are generated everyday</a:t>
            </a:r>
          </a:p>
          <a:p>
            <a:pPr marL="0" indent="0">
              <a:buNone/>
            </a:pPr>
            <a:r>
              <a:rPr lang="en-US" dirty="0"/>
              <a:t>• Twitter audience varies from common man to celebrities</a:t>
            </a:r>
          </a:p>
          <a:p>
            <a:pPr marL="0" indent="0">
              <a:buNone/>
            </a:pPr>
            <a:r>
              <a:rPr lang="en-US" dirty="0"/>
              <a:t>• Users often discuss current affairs and share </a:t>
            </a:r>
            <a:r>
              <a:rPr lang="en-US" dirty="0" smtClean="0"/>
              <a:t>    personal </a:t>
            </a:r>
            <a:r>
              <a:rPr lang="en-US" dirty="0"/>
              <a:t>views </a:t>
            </a:r>
            <a:r>
              <a:rPr lang="en-US" dirty="0" smtClean="0"/>
              <a:t>on various </a:t>
            </a:r>
            <a:r>
              <a:rPr lang="en-US" dirty="0"/>
              <a:t>subjects</a:t>
            </a:r>
          </a:p>
          <a:p>
            <a:pPr marL="0" indent="0">
              <a:buNone/>
            </a:pPr>
            <a:r>
              <a:rPr lang="en-US" dirty="0"/>
              <a:t>• Tweets are small in length and hence unambiguous</a:t>
            </a:r>
          </a:p>
        </p:txBody>
      </p:sp>
    </p:spTree>
    <p:extLst>
      <p:ext uri="{BB962C8B-B14F-4D97-AF65-F5344CB8AC3E}">
        <p14:creationId xmlns:p14="http://schemas.microsoft.com/office/powerpoint/2010/main" val="2491680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Narendra Modi</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59831"/>
            <a:ext cx="3657600" cy="2743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9600" y="2459831"/>
            <a:ext cx="3657600" cy="2743200"/>
          </a:xfrm>
        </p:spPr>
      </p:pic>
    </p:spTree>
    <p:extLst>
      <p:ext uri="{BB962C8B-B14F-4D97-AF65-F5344CB8AC3E}">
        <p14:creationId xmlns:p14="http://schemas.microsoft.com/office/powerpoint/2010/main" val="1595076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M.S.Dhoni</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59831"/>
            <a:ext cx="3657600" cy="27432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9600" y="2459831"/>
            <a:ext cx="3657600" cy="2743200"/>
          </a:xfrm>
        </p:spPr>
      </p:pic>
    </p:spTree>
    <p:extLst>
      <p:ext uri="{BB962C8B-B14F-4D97-AF65-F5344CB8AC3E}">
        <p14:creationId xmlns:p14="http://schemas.microsoft.com/office/powerpoint/2010/main" val="2620797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Salman Khan</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59831"/>
            <a:ext cx="3657600" cy="2743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9600" y="2459831"/>
            <a:ext cx="3657600" cy="2743200"/>
          </a:xfrm>
        </p:spPr>
      </p:pic>
    </p:spTree>
    <p:extLst>
      <p:ext uri="{BB962C8B-B14F-4D97-AF65-F5344CB8AC3E}">
        <p14:creationId xmlns:p14="http://schemas.microsoft.com/office/powerpoint/2010/main" val="44060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endParaRPr lang="en-US" dirty="0"/>
          </a:p>
        </p:txBody>
      </p:sp>
      <p:sp>
        <p:nvSpPr>
          <p:cNvPr id="3" name="Content Placeholder 2"/>
          <p:cNvSpPr>
            <a:spLocks noGrp="1"/>
          </p:cNvSpPr>
          <p:nvPr>
            <p:ph idx="1"/>
          </p:nvPr>
        </p:nvSpPr>
        <p:spPr/>
        <p:txBody>
          <a:bodyPr/>
          <a:lstStyle/>
          <a:p>
            <a:r>
              <a:rPr lang="en-US" dirty="0" smtClean="0"/>
              <a:t>Knowing consumers attitude and trends</a:t>
            </a:r>
          </a:p>
          <a:p>
            <a:r>
              <a:rPr lang="en-US" dirty="0" smtClean="0"/>
              <a:t>Knowing public opinions for political leaders</a:t>
            </a:r>
          </a:p>
          <a:p>
            <a:r>
              <a:rPr lang="en-US" dirty="0" smtClean="0"/>
              <a:t>Movie review</a:t>
            </a:r>
          </a:p>
          <a:p>
            <a:r>
              <a:rPr lang="en-US" dirty="0" smtClean="0"/>
              <a:t>Product review</a:t>
            </a:r>
            <a:endParaRPr lang="en-US" dirty="0"/>
          </a:p>
        </p:txBody>
      </p:sp>
    </p:spTree>
    <p:extLst>
      <p:ext uri="{BB962C8B-B14F-4D97-AF65-F5344CB8AC3E}">
        <p14:creationId xmlns:p14="http://schemas.microsoft.com/office/powerpoint/2010/main" val="1188669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We conclude that extracting features and POS tagging of tweets gives the </a:t>
            </a:r>
            <a:r>
              <a:rPr lang="en-US" dirty="0" smtClean="0"/>
              <a:t>best result </a:t>
            </a:r>
            <a:r>
              <a:rPr lang="en-US" dirty="0"/>
              <a:t>using </a:t>
            </a:r>
            <a:r>
              <a:rPr lang="en-US" dirty="0" smtClean="0"/>
              <a:t>Navie Bayes </a:t>
            </a:r>
            <a:r>
              <a:rPr lang="en-US" dirty="0"/>
              <a:t>classifier</a:t>
            </a:r>
          </a:p>
        </p:txBody>
      </p:sp>
    </p:spTree>
    <p:extLst>
      <p:ext uri="{BB962C8B-B14F-4D97-AF65-F5344CB8AC3E}">
        <p14:creationId xmlns:p14="http://schemas.microsoft.com/office/powerpoint/2010/main" val="105677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endParaRPr lang="en-US" dirty="0"/>
          </a:p>
        </p:txBody>
      </p:sp>
      <p:sp>
        <p:nvSpPr>
          <p:cNvPr id="3" name="Content Placeholder 2"/>
          <p:cNvSpPr>
            <a:spLocks noGrp="1"/>
          </p:cNvSpPr>
          <p:nvPr>
            <p:ph idx="1"/>
          </p:nvPr>
        </p:nvSpPr>
        <p:spPr/>
        <p:txBody>
          <a:bodyPr>
            <a:noAutofit/>
          </a:bodyPr>
          <a:lstStyle/>
          <a:p>
            <a:r>
              <a:rPr lang="en-US" dirty="0" smtClean="0"/>
              <a:t>Case-Study</a:t>
            </a:r>
          </a:p>
          <a:p>
            <a:pPr marL="868680" lvl="1" indent="-457200">
              <a:buFont typeface="+mj-lt"/>
              <a:buAutoNum type="arabicPeriod"/>
            </a:pPr>
            <a:r>
              <a:rPr lang="en-US" sz="2200" dirty="0"/>
              <a:t> </a:t>
            </a:r>
            <a:r>
              <a:rPr lang="en-US" sz="2200" dirty="0" smtClean="0"/>
              <a:t>Business Analysis</a:t>
            </a:r>
          </a:p>
          <a:p>
            <a:pPr marL="868680" lvl="1" indent="-457200">
              <a:buFont typeface="+mj-lt"/>
              <a:buAutoNum type="arabicPeriod"/>
            </a:pPr>
            <a:r>
              <a:rPr lang="en-US" sz="2200" dirty="0" smtClean="0"/>
              <a:t> Political Leader</a:t>
            </a:r>
          </a:p>
          <a:p>
            <a:r>
              <a:rPr lang="en-US" dirty="0" smtClean="0"/>
              <a:t>What is Sentiment Analysis?</a:t>
            </a:r>
          </a:p>
          <a:p>
            <a:r>
              <a:rPr lang="en-US" dirty="0" smtClean="0"/>
              <a:t>Why Sentiment Analysis is important?</a:t>
            </a:r>
          </a:p>
          <a:p>
            <a:r>
              <a:rPr lang="en-US" dirty="0" smtClean="0"/>
              <a:t>Problem Statement</a:t>
            </a:r>
          </a:p>
          <a:p>
            <a:r>
              <a:rPr lang="en-US" dirty="0" smtClean="0"/>
              <a:t>Challenges</a:t>
            </a:r>
          </a:p>
          <a:p>
            <a:r>
              <a:rPr lang="en-US" dirty="0" smtClean="0"/>
              <a:t>Approach</a:t>
            </a:r>
          </a:p>
          <a:p>
            <a:r>
              <a:rPr lang="en-US" dirty="0" smtClean="0"/>
              <a:t>Result</a:t>
            </a:r>
          </a:p>
          <a:p>
            <a:r>
              <a:rPr lang="en-US" dirty="0" smtClean="0"/>
              <a:t>Application</a:t>
            </a:r>
          </a:p>
          <a:p>
            <a:r>
              <a:rPr lang="en-US" dirty="0" smtClean="0"/>
              <a:t>Conclusion</a:t>
            </a:r>
          </a:p>
          <a:p>
            <a:endParaRPr lang="en-US" dirty="0"/>
          </a:p>
          <a:p>
            <a:pPr marL="114300" indent="0">
              <a:buNone/>
            </a:pPr>
            <a:endParaRPr lang="en-US" dirty="0" smtClean="0"/>
          </a:p>
          <a:p>
            <a:pPr marL="114300" indent="0">
              <a:buNone/>
            </a:pPr>
            <a:endParaRPr lang="en-US" dirty="0" smtClean="0"/>
          </a:p>
          <a:p>
            <a:endParaRPr lang="en-US" dirty="0"/>
          </a:p>
        </p:txBody>
      </p:sp>
    </p:spTree>
    <p:extLst>
      <p:ext uri="{BB962C8B-B14F-4D97-AF65-F5344CB8AC3E}">
        <p14:creationId xmlns:p14="http://schemas.microsoft.com/office/powerpoint/2010/main" val="1825948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smtClean="0"/>
              <a:t>Case study 1 : Business Analysis</a:t>
            </a:r>
          </a:p>
          <a:p>
            <a:r>
              <a:rPr lang="en-US" dirty="0" smtClean="0"/>
              <a:t>Case study 2 :  Political Leader</a:t>
            </a:r>
            <a:endParaRPr lang="en-US" dirty="0"/>
          </a:p>
        </p:txBody>
      </p:sp>
    </p:spTree>
    <p:extLst>
      <p:ext uri="{BB962C8B-B14F-4D97-AF65-F5344CB8AC3E}">
        <p14:creationId xmlns:p14="http://schemas.microsoft.com/office/powerpoint/2010/main" val="80128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on flipkart and snapdeal</a:t>
            </a:r>
            <a:br>
              <a:rPr lang="en-US" dirty="0"/>
            </a:br>
            <a:endParaRPr lang="en-US" dirty="0"/>
          </a:p>
        </p:txBody>
      </p:sp>
      <p:sp>
        <p:nvSpPr>
          <p:cNvPr id="3" name="Content Placeholder 2"/>
          <p:cNvSpPr>
            <a:spLocks noGrp="1"/>
          </p:cNvSpPr>
          <p:nvPr>
            <p:ph idx="1"/>
          </p:nvPr>
        </p:nvSpPr>
        <p:spPr/>
        <p:txBody>
          <a:bodyPr/>
          <a:lstStyle/>
          <a:p>
            <a:r>
              <a:rPr lang="en-US" dirty="0"/>
              <a:t>With the big data growing bigger and bigger and social media disrupting every industry, monitoring data is one of the biggest challenges faced by the enterprises.</a:t>
            </a:r>
          </a:p>
          <a:p>
            <a:r>
              <a:rPr lang="en-US" dirty="0"/>
              <a:t>Using  Social Media analytics tool, a sentiment analysis of Flipkart and Snapdeal on the occasion of ‘World Book Day’.</a:t>
            </a:r>
          </a:p>
          <a:p>
            <a:pPr marL="0" indent="0">
              <a:buNone/>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061" b="5454"/>
          <a:stretch/>
        </p:blipFill>
        <p:spPr>
          <a:xfrm>
            <a:off x="2286000" y="3948544"/>
            <a:ext cx="4572000" cy="2528456"/>
          </a:xfrm>
          <a:prstGeom prst="rect">
            <a:avLst/>
          </a:prstGeom>
        </p:spPr>
      </p:pic>
    </p:spTree>
    <p:extLst>
      <p:ext uri="{BB962C8B-B14F-4D97-AF65-F5344CB8AC3E}">
        <p14:creationId xmlns:p14="http://schemas.microsoft.com/office/powerpoint/2010/main" val="1288168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Flipkart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0" y="1524000"/>
            <a:ext cx="6972300" cy="2971800"/>
          </a:xfrm>
          <a:prstGeom prst="rect">
            <a:avLst/>
          </a:prstGeom>
        </p:spPr>
      </p:pic>
      <p:sp>
        <p:nvSpPr>
          <p:cNvPr id="5" name="Rectangle 4"/>
          <p:cNvSpPr/>
          <p:nvPr/>
        </p:nvSpPr>
        <p:spPr>
          <a:xfrm>
            <a:off x="381000" y="4724400"/>
            <a:ext cx="7772400" cy="1785104"/>
          </a:xfrm>
          <a:prstGeom prst="rect">
            <a:avLst/>
          </a:prstGeom>
        </p:spPr>
        <p:txBody>
          <a:bodyPr wrap="square">
            <a:spAutoFit/>
          </a:bodyPr>
          <a:lstStyle/>
          <a:p>
            <a:r>
              <a:rPr lang="en-US" sz="2200" dirty="0"/>
              <a:t>Summary of the Sentiment Analysis of Flipkart and Snapdeal on Twitter</a:t>
            </a:r>
          </a:p>
          <a:p>
            <a:r>
              <a:rPr lang="en-US" sz="2200" dirty="0"/>
              <a:t>While Flipkart is clearly being talked about on books with keywords such as ‘Dickens’, ‘Copperfield’, ‘college’, etc — these words are entirely missing from Snapdeal related keywords. </a:t>
            </a:r>
          </a:p>
        </p:txBody>
      </p:sp>
    </p:spTree>
    <p:extLst>
      <p:ext uri="{BB962C8B-B14F-4D97-AF65-F5344CB8AC3E}">
        <p14:creationId xmlns:p14="http://schemas.microsoft.com/office/powerpoint/2010/main" val="94310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182" y="4495800"/>
            <a:ext cx="8305800" cy="2123658"/>
          </a:xfrm>
          <a:prstGeom prst="rect">
            <a:avLst/>
          </a:prstGeom>
        </p:spPr>
        <p:txBody>
          <a:bodyPr wrap="square">
            <a:spAutoFit/>
          </a:bodyPr>
          <a:lstStyle/>
          <a:p>
            <a:r>
              <a:rPr lang="en-US" sz="2200" dirty="0"/>
              <a:t>Needless to say, people are talking positive things about Flipkart on world book day. On the other hand, Snapdeal is missing out on the opportunity presented by this occasion. </a:t>
            </a:r>
          </a:p>
          <a:p>
            <a:r>
              <a:rPr lang="en-US" sz="2200" dirty="0"/>
              <a:t>This also presents an incredible opportunity for Flipkart to run a solid marketing campaign around books ( space they and through which they kicked-off years back).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292055"/>
            <a:ext cx="7658100" cy="2971801"/>
          </a:xfrm>
          <a:prstGeom prst="rect">
            <a:avLst/>
          </a:prstGeom>
        </p:spPr>
      </p:pic>
      <p:sp>
        <p:nvSpPr>
          <p:cNvPr id="4" name="TextBox 3"/>
          <p:cNvSpPr txBox="1"/>
          <p:nvPr/>
        </p:nvSpPr>
        <p:spPr>
          <a:xfrm>
            <a:off x="685800" y="457200"/>
            <a:ext cx="2819400" cy="800219"/>
          </a:xfrm>
          <a:prstGeom prst="rect">
            <a:avLst/>
          </a:prstGeom>
          <a:noFill/>
        </p:spPr>
        <p:txBody>
          <a:bodyPr wrap="square" rtlCol="0">
            <a:spAutoFit/>
          </a:bodyPr>
          <a:lstStyle/>
          <a:p>
            <a:r>
              <a:rPr lang="en-US" sz="4600" dirty="0" smtClean="0">
                <a:solidFill>
                  <a:schemeClr val="tx1">
                    <a:lumMod val="65000"/>
                    <a:lumOff val="35000"/>
                  </a:schemeClr>
                </a:solidFill>
                <a:latin typeface="+mj-lt"/>
              </a:rPr>
              <a:t>Snapdeal</a:t>
            </a:r>
            <a:endParaRPr lang="en-US" sz="4600" dirty="0">
              <a:solidFill>
                <a:schemeClr val="tx1">
                  <a:lumMod val="65000"/>
                  <a:lumOff val="35000"/>
                </a:schemeClr>
              </a:solidFill>
              <a:latin typeface="+mj-lt"/>
            </a:endParaRPr>
          </a:p>
        </p:txBody>
      </p:sp>
    </p:spTree>
    <p:extLst>
      <p:ext uri="{BB962C8B-B14F-4D97-AF65-F5344CB8AC3E}">
        <p14:creationId xmlns:p14="http://schemas.microsoft.com/office/powerpoint/2010/main" val="2665690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on Narendra </a:t>
            </a:r>
            <a:r>
              <a:rPr lang="en-IN" dirty="0"/>
              <a:t>M</a:t>
            </a:r>
            <a:r>
              <a:rPr lang="en-IN" dirty="0" smtClean="0"/>
              <a:t>odi</a:t>
            </a:r>
            <a:endParaRPr lang="en-IN" dirty="0"/>
          </a:p>
        </p:txBody>
      </p:sp>
      <p:sp>
        <p:nvSpPr>
          <p:cNvPr id="3" name="Content Placeholder 2"/>
          <p:cNvSpPr>
            <a:spLocks noGrp="1"/>
          </p:cNvSpPr>
          <p:nvPr>
            <p:ph idx="1"/>
          </p:nvPr>
        </p:nvSpPr>
        <p:spPr/>
        <p:txBody>
          <a:bodyPr>
            <a:normAutofit/>
          </a:bodyPr>
          <a:lstStyle/>
          <a:p>
            <a:r>
              <a:rPr lang="en-US" dirty="0"/>
              <a:t>India the largest democracy has chosen a leader through the democratic process of elections. </a:t>
            </a:r>
            <a:endParaRPr lang="en-US" dirty="0" smtClean="0"/>
          </a:p>
          <a:p>
            <a:r>
              <a:rPr lang="en-US" dirty="0"/>
              <a:t>Narendra Modi, (official prime ministerial candidate of BJP) has won with a spectacular victory and he will become the next prime minister of India after Dr. Manmohan </a:t>
            </a:r>
            <a:r>
              <a:rPr lang="en-US" dirty="0" smtClean="0"/>
              <a:t>Singh.by using the social media</a:t>
            </a:r>
          </a:p>
          <a:p>
            <a:r>
              <a:rPr lang="en-US" dirty="0"/>
              <a:t>As per a research conducted in meantime, it was predicted that Social Media can affect minimum 5% of total </a:t>
            </a:r>
            <a:r>
              <a:rPr lang="en-US" dirty="0" smtClean="0"/>
              <a:t>votes</a:t>
            </a:r>
          </a:p>
          <a:p>
            <a:r>
              <a:rPr lang="en-US" dirty="0"/>
              <a:t>Modi was leading in the election campaign since the beginning of it, in every kind of branding.  Thus it leads to the huge setback to the congress party like never before.</a:t>
            </a:r>
            <a:endParaRPr lang="en-IN" dirty="0"/>
          </a:p>
        </p:txBody>
      </p:sp>
    </p:spTree>
    <p:extLst>
      <p:ext uri="{BB962C8B-B14F-4D97-AF65-F5344CB8AC3E}">
        <p14:creationId xmlns:p14="http://schemas.microsoft.com/office/powerpoint/2010/main" val="500986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625" y="164251"/>
            <a:ext cx="8149376" cy="6507005"/>
          </a:xfrm>
        </p:spPr>
        <p:txBody>
          <a:bodyPr>
            <a:normAutofit lnSpcReduction="10000"/>
          </a:bodyPr>
          <a:lstStyle/>
          <a:p>
            <a:pPr marL="114300" indent="0">
              <a:buNone/>
            </a:pPr>
            <a:r>
              <a:rPr lang="en-IN" b="1" dirty="0" smtClean="0"/>
              <a:t>The following are the some social media </a:t>
            </a:r>
            <a:r>
              <a:rPr lang="en-IN" b="1" dirty="0" smtClean="0"/>
              <a:t>which </a:t>
            </a:r>
            <a:r>
              <a:rPr lang="en-IN" b="1" dirty="0" smtClean="0"/>
              <a:t>used by the narendra </a:t>
            </a:r>
            <a:r>
              <a:rPr lang="en-IN" b="1" dirty="0" smtClean="0"/>
              <a:t>modi</a:t>
            </a:r>
            <a:r>
              <a:rPr lang="en-IN" b="1" dirty="0"/>
              <a:t>:</a:t>
            </a:r>
            <a:endParaRPr lang="en-IN" b="1" dirty="0" smtClean="0"/>
          </a:p>
          <a:p>
            <a:pPr fontAlgn="base"/>
            <a:r>
              <a:rPr lang="en-IN" b="1" dirty="0" smtClean="0"/>
              <a:t>Mission </a:t>
            </a:r>
            <a:r>
              <a:rPr lang="en-IN" b="1" dirty="0"/>
              <a:t>India 272+.</a:t>
            </a:r>
            <a:r>
              <a:rPr lang="en-IN" b="1" dirty="0" smtClean="0"/>
              <a:t>com</a:t>
            </a:r>
            <a:r>
              <a:rPr lang="en-IN" dirty="0" smtClean="0"/>
              <a:t>  </a:t>
            </a:r>
          </a:p>
          <a:p>
            <a:pPr marL="0" indent="0" fontAlgn="base">
              <a:buNone/>
            </a:pPr>
            <a:r>
              <a:rPr lang="en-US" dirty="0"/>
              <a:t>	</a:t>
            </a:r>
            <a:r>
              <a:rPr lang="en-US" dirty="0" smtClean="0"/>
              <a:t>It </a:t>
            </a:r>
            <a:r>
              <a:rPr lang="en-US" dirty="0" smtClean="0"/>
              <a:t>was </a:t>
            </a:r>
            <a:r>
              <a:rPr lang="en-US" dirty="0"/>
              <a:t>the innovative decentralised electronic campaign </a:t>
            </a:r>
            <a:r>
              <a:rPr lang="en-US" dirty="0" smtClean="0"/>
              <a:t>	introduced by </a:t>
            </a:r>
            <a:r>
              <a:rPr lang="en-US" dirty="0"/>
              <a:t>the </a:t>
            </a:r>
            <a:r>
              <a:rPr lang="en-US" dirty="0" smtClean="0"/>
              <a:t>Narendra </a:t>
            </a:r>
            <a:r>
              <a:rPr lang="en-US" dirty="0"/>
              <a:t>Modi in this election. </a:t>
            </a:r>
          </a:p>
          <a:p>
            <a:pPr fontAlgn="base"/>
            <a:r>
              <a:rPr lang="en-IN" b="1" dirty="0" smtClean="0"/>
              <a:t>Blogging</a:t>
            </a:r>
            <a:endParaRPr lang="en-IN" b="1" dirty="0" smtClean="0"/>
          </a:p>
          <a:p>
            <a:pPr marL="0" indent="0" fontAlgn="base">
              <a:buNone/>
            </a:pPr>
            <a:r>
              <a:rPr lang="en-IN" b="1" dirty="0" smtClean="0"/>
              <a:t>	</a:t>
            </a:r>
            <a:r>
              <a:rPr lang="en-IN" dirty="0" smtClean="0"/>
              <a:t>Bolgging</a:t>
            </a:r>
            <a:r>
              <a:rPr lang="en-IN" b="1" dirty="0" smtClean="0"/>
              <a:t> </a:t>
            </a:r>
            <a:r>
              <a:rPr lang="en-US" dirty="0"/>
              <a:t>was the important medium throughout the </a:t>
            </a:r>
            <a:r>
              <a:rPr lang="en-US" dirty="0" smtClean="0"/>
              <a:t>	 	campaign</a:t>
            </a:r>
            <a:r>
              <a:rPr lang="en-US" dirty="0"/>
              <a:t>. Mr.Modi </a:t>
            </a:r>
            <a:r>
              <a:rPr lang="en-US" dirty="0" smtClean="0"/>
              <a:t>posted </a:t>
            </a:r>
            <a:r>
              <a:rPr lang="en-US" dirty="0"/>
              <a:t>maximum updates containing </a:t>
            </a:r>
            <a:r>
              <a:rPr lang="en-US" dirty="0" smtClean="0"/>
              <a:t>	information </a:t>
            </a:r>
            <a:r>
              <a:rPr lang="en-US" dirty="0"/>
              <a:t>related development model of Gujrat, summary </a:t>
            </a:r>
            <a:r>
              <a:rPr lang="en-US" dirty="0" smtClean="0"/>
              <a:t>	of </a:t>
            </a:r>
            <a:r>
              <a:rPr lang="en-US" dirty="0"/>
              <a:t>his speeches, his projection about developing India etc</a:t>
            </a:r>
            <a:r>
              <a:rPr lang="en-US" dirty="0" smtClean="0"/>
              <a:t>.</a:t>
            </a:r>
          </a:p>
          <a:p>
            <a:pPr fontAlgn="base"/>
            <a:r>
              <a:rPr lang="en-IN" b="1" dirty="0" smtClean="0"/>
              <a:t>Selfies</a:t>
            </a:r>
            <a:endParaRPr lang="en-IN" b="1" dirty="0"/>
          </a:p>
          <a:p>
            <a:pPr marL="0" indent="0">
              <a:buNone/>
            </a:pPr>
            <a:r>
              <a:rPr lang="en-IN" dirty="0"/>
              <a:t>	</a:t>
            </a:r>
            <a:r>
              <a:rPr lang="en-US" dirty="0" smtClean="0"/>
              <a:t>Mr</a:t>
            </a:r>
            <a:r>
              <a:rPr lang="en-US" dirty="0"/>
              <a:t>. Modi clicked and posted selfies to attract the youth. Some </a:t>
            </a:r>
            <a:r>
              <a:rPr lang="en-US" dirty="0" smtClean="0"/>
              <a:t>	small </a:t>
            </a:r>
            <a:r>
              <a:rPr lang="en-US" dirty="0" smtClean="0"/>
              <a:t>innovate </a:t>
            </a:r>
            <a:r>
              <a:rPr lang="en-US" dirty="0"/>
              <a:t>ideas such as using hash tag </a:t>
            </a:r>
            <a:r>
              <a:rPr lang="en-US" dirty="0">
                <a:hlinkClick r:id="rId2"/>
              </a:rPr>
              <a:t>#</a:t>
            </a:r>
            <a:r>
              <a:rPr lang="en-US" dirty="0" smtClean="0">
                <a:hlinkClick r:id="rId2"/>
              </a:rPr>
              <a:t>SelfieWithModi</a:t>
            </a:r>
            <a:r>
              <a:rPr lang="en-US" dirty="0" smtClean="0"/>
              <a:t>.</a:t>
            </a:r>
            <a:endParaRPr lang="en-IN" b="1" dirty="0"/>
          </a:p>
          <a:p>
            <a:pPr fontAlgn="base"/>
            <a:r>
              <a:rPr lang="en-IN" b="1" dirty="0" smtClean="0"/>
              <a:t>Appointment </a:t>
            </a:r>
            <a:r>
              <a:rPr lang="en-IN" b="1" dirty="0"/>
              <a:t>of Page </a:t>
            </a:r>
            <a:r>
              <a:rPr lang="en-IN" b="1" dirty="0" smtClean="0"/>
              <a:t>Administrators</a:t>
            </a:r>
            <a:endParaRPr lang="en-IN" b="1" dirty="0" smtClean="0"/>
          </a:p>
          <a:p>
            <a:pPr marL="114300" indent="0" fontAlgn="base">
              <a:buNone/>
            </a:pPr>
            <a:r>
              <a:rPr lang="en-US" dirty="0" smtClean="0"/>
              <a:t>	They </a:t>
            </a:r>
            <a:r>
              <a:rPr lang="en-US" dirty="0"/>
              <a:t>have chosen Facebook because it is more popular than </a:t>
            </a:r>
            <a:r>
              <a:rPr lang="en-US" dirty="0" smtClean="0"/>
              <a:t>	twitter </a:t>
            </a:r>
            <a:r>
              <a:rPr lang="en-US" dirty="0"/>
              <a:t>in rural area of the country.  They were imitating the </a:t>
            </a:r>
            <a:r>
              <a:rPr lang="en-US" dirty="0" smtClean="0"/>
              <a:t>	national </a:t>
            </a:r>
            <a:r>
              <a:rPr lang="en-US" dirty="0"/>
              <a:t>Modi campaign strategy on local level but with the </a:t>
            </a:r>
            <a:r>
              <a:rPr lang="en-US" dirty="0" smtClean="0"/>
              <a:t>	same </a:t>
            </a:r>
            <a:r>
              <a:rPr lang="en-US" dirty="0"/>
              <a:t>techniques.</a:t>
            </a:r>
            <a:endParaRPr lang="en-IN" b="1" dirty="0"/>
          </a:p>
          <a:p>
            <a:endParaRPr lang="en-US" dirty="0" smtClean="0"/>
          </a:p>
          <a:p>
            <a:pPr marL="0" indent="0" fontAlgn="base">
              <a:buNone/>
            </a:pPr>
            <a:endParaRPr lang="en-IN" b="1" dirty="0"/>
          </a:p>
        </p:txBody>
      </p:sp>
    </p:spTree>
    <p:extLst>
      <p:ext uri="{BB962C8B-B14F-4D97-AF65-F5344CB8AC3E}">
        <p14:creationId xmlns:p14="http://schemas.microsoft.com/office/powerpoint/2010/main" val="1399563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93</TotalTime>
  <Words>492</Words>
  <Application>Microsoft Office PowerPoint</Application>
  <PresentationFormat>On-screen Show (4:3)</PresentationFormat>
  <Paragraphs>88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Sentimental Analysis</vt:lpstr>
      <vt:lpstr>Introduction </vt:lpstr>
      <vt:lpstr>Index </vt:lpstr>
      <vt:lpstr>Case Study</vt:lpstr>
      <vt:lpstr>Case study on flipkart and snapdeal </vt:lpstr>
      <vt:lpstr>Flipkart</vt:lpstr>
      <vt:lpstr>PowerPoint Presentation</vt:lpstr>
      <vt:lpstr>Case study on Narendra Modi</vt:lpstr>
      <vt:lpstr>PowerPoint Presentation</vt:lpstr>
      <vt:lpstr>PowerPoint Presentation</vt:lpstr>
      <vt:lpstr>What is sentiment analysis?</vt:lpstr>
      <vt:lpstr>Why Sentiment Analysis is important?</vt:lpstr>
      <vt:lpstr>Problem Statement</vt:lpstr>
      <vt:lpstr>Challenges</vt:lpstr>
      <vt:lpstr>Approach </vt:lpstr>
      <vt:lpstr>Results </vt:lpstr>
      <vt:lpstr>Positive </vt:lpstr>
      <vt:lpstr>Negative</vt:lpstr>
      <vt:lpstr>Neutral</vt:lpstr>
      <vt:lpstr>Narendra Modi</vt:lpstr>
      <vt:lpstr>M.S.Dhoni</vt:lpstr>
      <vt:lpstr>Salman Khan</vt:lpstr>
      <vt:lpstr>Application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Administrator</dc:creator>
  <cp:lastModifiedBy>admin1</cp:lastModifiedBy>
  <cp:revision>34</cp:revision>
  <dcterms:created xsi:type="dcterms:W3CDTF">2006-08-16T00:00:00Z</dcterms:created>
  <dcterms:modified xsi:type="dcterms:W3CDTF">2018-04-02T13:26:59Z</dcterms:modified>
</cp:coreProperties>
</file>