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4">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9" r:id="rId12"/>
    <p:sldId id="279" r:id="rId13"/>
    <p:sldId id="266" r:id="rId14"/>
    <p:sldId id="280" r:id="rId15"/>
    <p:sldId id="275" r:id="rId16"/>
    <p:sldId id="276" r:id="rId17"/>
    <p:sldId id="282" r:id="rId18"/>
    <p:sldId id="289" r:id="rId19"/>
    <p:sldId id="283" r:id="rId20"/>
    <p:sldId id="290" r:id="rId21"/>
    <p:sldId id="312" r:id="rId22"/>
    <p:sldId id="284" r:id="rId23"/>
    <p:sldId id="291" r:id="rId24"/>
    <p:sldId id="292" r:id="rId25"/>
    <p:sldId id="293" r:id="rId26"/>
    <p:sldId id="294" r:id="rId27"/>
    <p:sldId id="295" r:id="rId28"/>
    <p:sldId id="285" r:id="rId29"/>
    <p:sldId id="301" r:id="rId30"/>
    <p:sldId id="302" r:id="rId31"/>
    <p:sldId id="303" r:id="rId32"/>
    <p:sldId id="304" r:id="rId33"/>
    <p:sldId id="305" r:id="rId34"/>
    <p:sldId id="306" r:id="rId35"/>
    <p:sldId id="307" r:id="rId36"/>
    <p:sldId id="311" r:id="rId37"/>
    <p:sldId id="286" r:id="rId38"/>
    <p:sldId id="297" r:id="rId39"/>
    <p:sldId id="313" r:id="rId40"/>
    <p:sldId id="287" r:id="rId41"/>
    <p:sldId id="300" r:id="rId42"/>
    <p:sldId id="298" r:id="rId43"/>
    <p:sldId id="299" r:id="rId44"/>
    <p:sldId id="314" r:id="rId45"/>
    <p:sldId id="288" r:id="rId46"/>
    <p:sldId id="277" r:id="rId47"/>
    <p:sldId id="278"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dnyan\Desktop\diabet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dnyan\Desktop\hea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adnyan\Desktop\parkins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adnyan\Desktop\breast%20canc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adnyan\Desktop\liver.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a:t>Diabetes</a:t>
            </a:r>
          </a:p>
          <a:p>
            <a:pPr algn="ctr">
              <a:defRPr/>
            </a:pPr>
            <a:r>
              <a:rPr lang="en-US"/>
              <a:t>ANALYSIS</a:t>
            </a:r>
            <a:r>
              <a:rPr lang="en-US" baseline="0"/>
              <a:t> (TRAIN SIZE=80%, TEST SIZE=20%)</a:t>
            </a:r>
            <a:endParaRPr lang="en-US"/>
          </a:p>
        </c:rich>
      </c:tx>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430577427821519"/>
          <c:y val="0.2774113767518549"/>
          <c:w val="0.51581780402449695"/>
          <c:h val="0.61335531739488869"/>
        </c:manualLayout>
      </c:layout>
      <c:barChart>
        <c:barDir val="col"/>
        <c:grouping val="clustered"/>
        <c:varyColors val="0"/>
        <c:ser>
          <c:idx val="2"/>
          <c:order val="2"/>
          <c:tx>
            <c:strRef>
              <c:f>'C:\Users\Pradnyan\Downloads\[Result analysis.xlsx]Sheet1'!$C$1:$C$3</c:f>
              <c:strCache>
                <c:ptCount val="1"/>
                <c:pt idx="0">
                  <c:v>Heart Accuracy(%) SVM</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[1]Sheet1!$C$4</c:f>
              <c:numCache>
                <c:formatCode>General</c:formatCode>
                <c:ptCount val="1"/>
                <c:pt idx="0">
                  <c:v>81.96</c:v>
                </c:pt>
              </c:numCache>
            </c:numRef>
          </c:val>
          <c:extLst>
            <c:ext xmlns:c16="http://schemas.microsoft.com/office/drawing/2014/chart" uri="{C3380CC4-5D6E-409C-BE32-E72D297353CC}">
              <c16:uniqueId val="{00000000-6024-450D-B01A-C133738D764B}"/>
            </c:ext>
          </c:extLst>
        </c:ser>
        <c:ser>
          <c:idx val="3"/>
          <c:order val="3"/>
          <c:tx>
            <c:strRef>
              <c:f>'C:\Users\Pradnyan\Downloads\[Result analysis.xlsx]Sheet1'!$D$1:$D$3</c:f>
              <c:strCache>
                <c:ptCount val="1"/>
                <c:pt idx="0">
                  <c:v>Heart Accuracy(%) LR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[1]Sheet1!$D$4</c:f>
              <c:numCache>
                <c:formatCode>General</c:formatCode>
                <c:ptCount val="1"/>
                <c:pt idx="0">
                  <c:v>81.96</c:v>
                </c:pt>
              </c:numCache>
            </c:numRef>
          </c:val>
          <c:extLst>
            <c:ext xmlns:c16="http://schemas.microsoft.com/office/drawing/2014/chart" uri="{C3380CC4-5D6E-409C-BE32-E72D297353CC}">
              <c16:uniqueId val="{00000001-6024-450D-B01A-C133738D764B}"/>
            </c:ext>
          </c:extLst>
        </c:ser>
        <c:ser>
          <c:idx val="4"/>
          <c:order val="4"/>
          <c:tx>
            <c:strRef>
              <c:f>'C:\Users\Pradnyan\Downloads\[Result analysis.xlsx]Sheet1'!$E$1:$E$3</c:f>
              <c:strCache>
                <c:ptCount val="1"/>
                <c:pt idx="0">
                  <c:v>Heart Accuracy(%) RF</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[1]Sheet1!$E$4</c:f>
              <c:numCache>
                <c:formatCode>General</c:formatCode>
                <c:ptCount val="1"/>
                <c:pt idx="0">
                  <c:v>77.05</c:v>
                </c:pt>
              </c:numCache>
            </c:numRef>
          </c:val>
          <c:extLst>
            <c:ext xmlns:c16="http://schemas.microsoft.com/office/drawing/2014/chart" uri="{C3380CC4-5D6E-409C-BE32-E72D297353CC}">
              <c16:uniqueId val="{00000002-6024-450D-B01A-C133738D764B}"/>
            </c:ext>
          </c:extLst>
        </c:ser>
        <c:dLbls>
          <c:dLblPos val="outEnd"/>
          <c:showLegendKey val="0"/>
          <c:showVal val="1"/>
          <c:showCatName val="0"/>
          <c:showSerName val="0"/>
          <c:showPercent val="0"/>
          <c:showBubbleSize val="0"/>
        </c:dLbls>
        <c:gapWidth val="219"/>
        <c:overlap val="-27"/>
        <c:axId val="553298639"/>
        <c:axId val="553299599"/>
        <c:extLst>
          <c:ext xmlns:c15="http://schemas.microsoft.com/office/drawing/2012/chart" uri="{02D57815-91ED-43cb-92C2-25804820EDAC}">
            <c15:filteredBarSeries>
              <c15:ser>
                <c:idx val="0"/>
                <c:order val="0"/>
                <c:tx>
                  <c:strRef>
                    <c:extLst>
                      <c:ext uri="{02D57815-91ED-43cb-92C2-25804820EDAC}">
                        <c15:formulaRef>
                          <c15:sqref>'C:\Users\Pradnyan\Downloads\[Result analysis.xlsx]Sheet1'!$A$1:$A$3</c15:sqref>
                        </c15:formulaRef>
                      </c:ext>
                    </c:extLst>
                    <c:strCache>
                      <c:ptCount val="1"/>
                      <c:pt idx="0">
                        <c:v>Heart Training Size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[1]Sheet1!$A$4</c15:sqref>
                        </c15:formulaRef>
                      </c:ext>
                    </c:extLst>
                    <c:numCache>
                      <c:formatCode>General</c:formatCode>
                      <c:ptCount val="1"/>
                      <c:pt idx="0">
                        <c:v>0.8</c:v>
                      </c:pt>
                    </c:numCache>
                  </c:numRef>
                </c:val>
                <c:extLst>
                  <c:ext xmlns:c16="http://schemas.microsoft.com/office/drawing/2014/chart" uri="{C3380CC4-5D6E-409C-BE32-E72D297353CC}">
                    <c16:uniqueId val="{00000003-6024-450D-B01A-C133738D764B}"/>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'C:\Users\Pradnyan\Downloads\[Result analysis.xlsx]Sheet1'!$B$1:$B$3</c15:sqref>
                        </c15:formulaRef>
                      </c:ext>
                    </c:extLst>
                    <c:strCache>
                      <c:ptCount val="1"/>
                      <c:pt idx="0">
                        <c:v>Heart Testing Size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[1]Sheet1!$B$4</c15:sqref>
                        </c15:formulaRef>
                      </c:ext>
                    </c:extLst>
                    <c:numCache>
                      <c:formatCode>General</c:formatCode>
                      <c:ptCount val="1"/>
                      <c:pt idx="0">
                        <c:v>0.2</c:v>
                      </c:pt>
                    </c:numCache>
                  </c:numRef>
                </c:val>
                <c:extLst xmlns:c15="http://schemas.microsoft.com/office/drawing/2012/chart">
                  <c:ext xmlns:c16="http://schemas.microsoft.com/office/drawing/2014/chart" uri="{C3380CC4-5D6E-409C-BE32-E72D297353CC}">
                    <c16:uniqueId val="{00000004-6024-450D-B01A-C133738D764B}"/>
                  </c:ext>
                </c:extLst>
              </c15:ser>
            </c15:filteredBarSeries>
          </c:ext>
        </c:extLst>
      </c:barChart>
      <c:catAx>
        <c:axId val="55329863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ALGORITHM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553299599"/>
        <c:crosses val="autoZero"/>
        <c:auto val="1"/>
        <c:lblAlgn val="ctr"/>
        <c:lblOffset val="100"/>
        <c:noMultiLvlLbl val="0"/>
      </c:catAx>
      <c:valAx>
        <c:axId val="553299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298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HEART DISEASE</a:t>
            </a:r>
          </a:p>
          <a:p>
            <a:pPr>
              <a:defRPr/>
            </a:pPr>
            <a:r>
              <a:rPr lang="en-US"/>
              <a:t>ANALYSIS</a:t>
            </a:r>
            <a:r>
              <a:rPr lang="en-US" baseline="0"/>
              <a:t> (TRAIN SIZE=80%, TEST SIZE=20%)</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2"/>
          <c:tx>
            <c:strRef>
              <c:f>'C:\Users\Pradnyan\Downloads\[Result analysis.xlsx]Sheet1'!$C$1:$C$3</c:f>
              <c:strCache>
                <c:ptCount val="1"/>
                <c:pt idx="0">
                  <c:v>Parkinson's Accuracy(%) SVM</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'C:\Users\Pradnyan\Downloads\[Result analysis.xlsx]Sheet1'!$C$4</c:f>
              <c:numCache>
                <c:formatCode>General</c:formatCode>
                <c:ptCount val="1"/>
                <c:pt idx="0">
                  <c:v>87.179000000000002</c:v>
                </c:pt>
              </c:numCache>
            </c:numRef>
          </c:val>
          <c:extLst>
            <c:ext xmlns:c16="http://schemas.microsoft.com/office/drawing/2014/chart" uri="{C3380CC4-5D6E-409C-BE32-E72D297353CC}">
              <c16:uniqueId val="{00000000-D828-43D8-ACE0-72EAB29DB9EF}"/>
            </c:ext>
          </c:extLst>
        </c:ser>
        <c:ser>
          <c:idx val="3"/>
          <c:order val="3"/>
          <c:tx>
            <c:strRef>
              <c:f>'C:\Users\Pradnyan\Downloads\[Result analysis.xlsx]Sheet1'!$D$1:$D$3</c:f>
              <c:strCache>
                <c:ptCount val="1"/>
                <c:pt idx="0">
                  <c:v>Parkinson's Accuracy(%) LR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'C:\Users\Pradnyan\Downloads\[Result analysis.xlsx]Sheet1'!$D$4</c:f>
              <c:numCache>
                <c:formatCode>General</c:formatCode>
                <c:ptCount val="1"/>
                <c:pt idx="0">
                  <c:v>87.18</c:v>
                </c:pt>
              </c:numCache>
            </c:numRef>
          </c:val>
          <c:extLst>
            <c:ext xmlns:c16="http://schemas.microsoft.com/office/drawing/2014/chart" uri="{C3380CC4-5D6E-409C-BE32-E72D297353CC}">
              <c16:uniqueId val="{00000001-D828-43D8-ACE0-72EAB29DB9EF}"/>
            </c:ext>
          </c:extLst>
        </c:ser>
        <c:ser>
          <c:idx val="4"/>
          <c:order val="4"/>
          <c:tx>
            <c:strRef>
              <c:f>'C:\Users\Pradnyan\Downloads\[Result analysis.xlsx]Sheet1'!$E$1:$E$3</c:f>
              <c:strCache>
                <c:ptCount val="1"/>
                <c:pt idx="0">
                  <c:v>Parkinson's Accuracy(%) RF</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'C:\Users\Pradnyan\Downloads\[Result analysis.xlsx]Sheet1'!$E$4</c:f>
              <c:numCache>
                <c:formatCode>General</c:formatCode>
                <c:ptCount val="1"/>
                <c:pt idx="0">
                  <c:v>84.61</c:v>
                </c:pt>
              </c:numCache>
            </c:numRef>
          </c:val>
          <c:extLst>
            <c:ext xmlns:c16="http://schemas.microsoft.com/office/drawing/2014/chart" uri="{C3380CC4-5D6E-409C-BE32-E72D297353CC}">
              <c16:uniqueId val="{00000002-D828-43D8-ACE0-72EAB29DB9EF}"/>
            </c:ext>
          </c:extLst>
        </c:ser>
        <c:dLbls>
          <c:dLblPos val="outEnd"/>
          <c:showLegendKey val="0"/>
          <c:showVal val="1"/>
          <c:showCatName val="0"/>
          <c:showSerName val="0"/>
          <c:showPercent val="0"/>
          <c:showBubbleSize val="0"/>
        </c:dLbls>
        <c:gapWidth val="219"/>
        <c:overlap val="-27"/>
        <c:axId val="553298639"/>
        <c:axId val="553299599"/>
        <c:extLst>
          <c:ext xmlns:c15="http://schemas.microsoft.com/office/drawing/2012/chart" uri="{02D57815-91ED-43cb-92C2-25804820EDAC}">
            <c15:filteredBarSeries>
              <c15:ser>
                <c:idx val="0"/>
                <c:order val="0"/>
                <c:tx>
                  <c:strRef>
                    <c:extLst>
                      <c:ext uri="{02D57815-91ED-43cb-92C2-25804820EDAC}">
                        <c15:formulaRef>
                          <c15:sqref>'C:\Users\Pradnyan\Downloads\[Result analysis.xlsx]Sheet1'!$A$1:$A$3</c15:sqref>
                        </c15:formulaRef>
                      </c:ext>
                    </c:extLst>
                    <c:strCache>
                      <c:ptCount val="1"/>
                      <c:pt idx="0">
                        <c:v>Parkinson's Training Size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'C:\Users\Pradnyan\Downloads\[Result analysis.xlsx]Sheet1'!$A$4</c15:sqref>
                        </c15:formulaRef>
                      </c:ext>
                    </c:extLst>
                    <c:numCache>
                      <c:formatCode>General</c:formatCode>
                      <c:ptCount val="1"/>
                      <c:pt idx="0">
                        <c:v>0.8</c:v>
                      </c:pt>
                    </c:numCache>
                  </c:numRef>
                </c:val>
                <c:extLst>
                  <c:ext xmlns:c16="http://schemas.microsoft.com/office/drawing/2014/chart" uri="{C3380CC4-5D6E-409C-BE32-E72D297353CC}">
                    <c16:uniqueId val="{00000003-D828-43D8-ACE0-72EAB29DB9EF}"/>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'C:\Users\Pradnyan\Downloads\[Result analysis.xlsx]Sheet1'!$B$1:$B$3</c15:sqref>
                        </c15:formulaRef>
                      </c:ext>
                    </c:extLst>
                    <c:strCache>
                      <c:ptCount val="1"/>
                      <c:pt idx="0">
                        <c:v>Parkinson's Testing Size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'C:\Users\Pradnyan\Downloads\[Result analysis.xlsx]Sheet1'!$B$4</c15:sqref>
                        </c15:formulaRef>
                      </c:ext>
                    </c:extLst>
                    <c:numCache>
                      <c:formatCode>General</c:formatCode>
                      <c:ptCount val="1"/>
                      <c:pt idx="0">
                        <c:v>0.2</c:v>
                      </c:pt>
                    </c:numCache>
                  </c:numRef>
                </c:val>
                <c:extLst xmlns:c15="http://schemas.microsoft.com/office/drawing/2012/chart">
                  <c:ext xmlns:c16="http://schemas.microsoft.com/office/drawing/2014/chart" uri="{C3380CC4-5D6E-409C-BE32-E72D297353CC}">
                    <c16:uniqueId val="{00000004-D828-43D8-ACE0-72EAB29DB9EF}"/>
                  </c:ext>
                </c:extLst>
              </c15:ser>
            </c15:filteredBarSeries>
          </c:ext>
        </c:extLst>
      </c:barChart>
      <c:catAx>
        <c:axId val="55329863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ALGORITHM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553299599"/>
        <c:crosses val="autoZero"/>
        <c:auto val="1"/>
        <c:lblAlgn val="ctr"/>
        <c:lblOffset val="100"/>
        <c:noMultiLvlLbl val="0"/>
      </c:catAx>
      <c:valAx>
        <c:axId val="553299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298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PARKINSON'S</a:t>
            </a:r>
          </a:p>
          <a:p>
            <a:pPr>
              <a:defRPr/>
            </a:pPr>
            <a:r>
              <a:rPr lang="en-US"/>
              <a:t>ANALYSIS</a:t>
            </a:r>
            <a:r>
              <a:rPr lang="en-US" baseline="0"/>
              <a:t> (TRAIN SIZE=80%, TEST SIZE=20%)</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2"/>
          <c:tx>
            <c:strRef>
              <c:f>'C:\Users\Pradnyan\Downloads\[Result analysis.xlsx]Sheet1'!$C$1:$C$3</c:f>
              <c:strCache>
                <c:ptCount val="1"/>
                <c:pt idx="0">
                  <c:v>Parkinson's Accuracy(%) SVM</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'C:\Users\Pradnyan\Downloads\[Result analysis.xlsx]Sheet1'!$C$4</c:f>
              <c:numCache>
                <c:formatCode>General</c:formatCode>
                <c:ptCount val="1"/>
                <c:pt idx="0">
                  <c:v>87.179000000000002</c:v>
                </c:pt>
              </c:numCache>
            </c:numRef>
          </c:val>
          <c:extLst>
            <c:ext xmlns:c16="http://schemas.microsoft.com/office/drawing/2014/chart" uri="{C3380CC4-5D6E-409C-BE32-E72D297353CC}">
              <c16:uniqueId val="{00000000-9F07-4BD9-9C99-B7DFFDE2A6E0}"/>
            </c:ext>
          </c:extLst>
        </c:ser>
        <c:ser>
          <c:idx val="3"/>
          <c:order val="3"/>
          <c:tx>
            <c:strRef>
              <c:f>'C:\Users\Pradnyan\Downloads\[Result analysis.xlsx]Sheet1'!$D$1:$D$3</c:f>
              <c:strCache>
                <c:ptCount val="1"/>
                <c:pt idx="0">
                  <c:v>Parkinson's Accuracy(%) LR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'C:\Users\Pradnyan\Downloads\[Result analysis.xlsx]Sheet1'!$D$4</c:f>
              <c:numCache>
                <c:formatCode>General</c:formatCode>
                <c:ptCount val="1"/>
                <c:pt idx="0">
                  <c:v>87.18</c:v>
                </c:pt>
              </c:numCache>
            </c:numRef>
          </c:val>
          <c:extLst>
            <c:ext xmlns:c16="http://schemas.microsoft.com/office/drawing/2014/chart" uri="{C3380CC4-5D6E-409C-BE32-E72D297353CC}">
              <c16:uniqueId val="{00000001-9F07-4BD9-9C99-B7DFFDE2A6E0}"/>
            </c:ext>
          </c:extLst>
        </c:ser>
        <c:ser>
          <c:idx val="4"/>
          <c:order val="4"/>
          <c:tx>
            <c:strRef>
              <c:f>'C:\Users\Pradnyan\Downloads\[Result analysis.xlsx]Sheet1'!$E$1:$E$3</c:f>
              <c:strCache>
                <c:ptCount val="1"/>
                <c:pt idx="0">
                  <c:v>Parkinson's Accuracy(%) RF</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'C:\Users\Pradnyan\Downloads\[Result analysis.xlsx]Sheet1'!$E$4</c:f>
              <c:numCache>
                <c:formatCode>General</c:formatCode>
                <c:ptCount val="1"/>
                <c:pt idx="0">
                  <c:v>84.61</c:v>
                </c:pt>
              </c:numCache>
            </c:numRef>
          </c:val>
          <c:extLst>
            <c:ext xmlns:c16="http://schemas.microsoft.com/office/drawing/2014/chart" uri="{C3380CC4-5D6E-409C-BE32-E72D297353CC}">
              <c16:uniqueId val="{00000002-9F07-4BD9-9C99-B7DFFDE2A6E0}"/>
            </c:ext>
          </c:extLst>
        </c:ser>
        <c:dLbls>
          <c:dLblPos val="outEnd"/>
          <c:showLegendKey val="0"/>
          <c:showVal val="1"/>
          <c:showCatName val="0"/>
          <c:showSerName val="0"/>
          <c:showPercent val="0"/>
          <c:showBubbleSize val="0"/>
        </c:dLbls>
        <c:gapWidth val="219"/>
        <c:overlap val="-27"/>
        <c:axId val="553298639"/>
        <c:axId val="553299599"/>
        <c:extLst>
          <c:ext xmlns:c15="http://schemas.microsoft.com/office/drawing/2012/chart" uri="{02D57815-91ED-43cb-92C2-25804820EDAC}">
            <c15:filteredBarSeries>
              <c15:ser>
                <c:idx val="0"/>
                <c:order val="0"/>
                <c:tx>
                  <c:strRef>
                    <c:extLst>
                      <c:ext uri="{02D57815-91ED-43cb-92C2-25804820EDAC}">
                        <c15:formulaRef>
                          <c15:sqref>'C:\Users\Pradnyan\Downloads\[Result analysis.xlsx]Sheet1'!$A$1:$A$3</c15:sqref>
                        </c15:formulaRef>
                      </c:ext>
                    </c:extLst>
                    <c:strCache>
                      <c:ptCount val="1"/>
                      <c:pt idx="0">
                        <c:v>Parkinson's Training Size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'C:\Users\Pradnyan\Downloads\[Result analysis.xlsx]Sheet1'!$A$4</c15:sqref>
                        </c15:formulaRef>
                      </c:ext>
                    </c:extLst>
                    <c:numCache>
                      <c:formatCode>General</c:formatCode>
                      <c:ptCount val="1"/>
                      <c:pt idx="0">
                        <c:v>0.8</c:v>
                      </c:pt>
                    </c:numCache>
                  </c:numRef>
                </c:val>
                <c:extLst>
                  <c:ext xmlns:c16="http://schemas.microsoft.com/office/drawing/2014/chart" uri="{C3380CC4-5D6E-409C-BE32-E72D297353CC}">
                    <c16:uniqueId val="{00000003-9F07-4BD9-9C99-B7DFFDE2A6E0}"/>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'C:\Users\Pradnyan\Downloads\[Result analysis.xlsx]Sheet1'!$B$1:$B$3</c15:sqref>
                        </c15:formulaRef>
                      </c:ext>
                    </c:extLst>
                    <c:strCache>
                      <c:ptCount val="1"/>
                      <c:pt idx="0">
                        <c:v>Parkinson's Testing Size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'C:\Users\Pradnyan\Downloads\[Result analysis.xlsx]Sheet1'!$B$4</c15:sqref>
                        </c15:formulaRef>
                      </c:ext>
                    </c:extLst>
                    <c:numCache>
                      <c:formatCode>General</c:formatCode>
                      <c:ptCount val="1"/>
                      <c:pt idx="0">
                        <c:v>0.2</c:v>
                      </c:pt>
                    </c:numCache>
                  </c:numRef>
                </c:val>
                <c:extLst xmlns:c15="http://schemas.microsoft.com/office/drawing/2012/chart">
                  <c:ext xmlns:c16="http://schemas.microsoft.com/office/drawing/2014/chart" uri="{C3380CC4-5D6E-409C-BE32-E72D297353CC}">
                    <c16:uniqueId val="{00000004-9F07-4BD9-9C99-B7DFFDE2A6E0}"/>
                  </c:ext>
                </c:extLst>
              </c15:ser>
            </c15:filteredBarSeries>
          </c:ext>
        </c:extLst>
      </c:barChart>
      <c:catAx>
        <c:axId val="55329863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ALGORITHM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553299599"/>
        <c:crosses val="autoZero"/>
        <c:auto val="1"/>
        <c:lblAlgn val="ctr"/>
        <c:lblOffset val="100"/>
        <c:noMultiLvlLbl val="0"/>
      </c:catAx>
      <c:valAx>
        <c:axId val="553299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298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BREAST</a:t>
            </a:r>
            <a:r>
              <a:rPr lang="en-US" baseline="0"/>
              <a:t> CANCER</a:t>
            </a:r>
            <a:endParaRPr lang="en-US"/>
          </a:p>
          <a:p>
            <a:pPr>
              <a:defRPr/>
            </a:pPr>
            <a:r>
              <a:rPr lang="en-US"/>
              <a:t>ANALYSIS</a:t>
            </a:r>
            <a:r>
              <a:rPr lang="en-US" baseline="0"/>
              <a:t> (TRAIN SIZE=80%, TEST SIZE=20%)</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2"/>
          <c:tx>
            <c:strRef>
              <c:f>'C:\Users\Pradnyan\Downloads\[Result analysis.xlsx]Sheet1'!$C$1:$C$3</c:f>
              <c:strCache>
                <c:ptCount val="1"/>
                <c:pt idx="0">
                  <c:v>Breast Cancer Accuracy(%) SVM</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'C:\Users\Pradnyan\Downloads\[Result analysis.xlsx]Sheet1'!$C$4</c:f>
              <c:numCache>
                <c:formatCode>General</c:formatCode>
                <c:ptCount val="1"/>
                <c:pt idx="0">
                  <c:v>94.74</c:v>
                </c:pt>
              </c:numCache>
            </c:numRef>
          </c:val>
          <c:extLst>
            <c:ext xmlns:c16="http://schemas.microsoft.com/office/drawing/2014/chart" uri="{C3380CC4-5D6E-409C-BE32-E72D297353CC}">
              <c16:uniqueId val="{00000000-5111-4ABA-8D92-67BAAF6E73F1}"/>
            </c:ext>
          </c:extLst>
        </c:ser>
        <c:ser>
          <c:idx val="3"/>
          <c:order val="3"/>
          <c:tx>
            <c:strRef>
              <c:f>'C:\Users\Pradnyan\Downloads\[Result analysis.xlsx]Sheet1'!$D$1:$D$3</c:f>
              <c:strCache>
                <c:ptCount val="1"/>
                <c:pt idx="0">
                  <c:v>Breast Cancer Accuracy(%) LR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'C:\Users\Pradnyan\Downloads\[Result analysis.xlsx]Sheet1'!$D$4</c:f>
              <c:numCache>
                <c:formatCode>General</c:formatCode>
                <c:ptCount val="1"/>
                <c:pt idx="0">
                  <c:v>92.98</c:v>
                </c:pt>
              </c:numCache>
            </c:numRef>
          </c:val>
          <c:extLst>
            <c:ext xmlns:c16="http://schemas.microsoft.com/office/drawing/2014/chart" uri="{C3380CC4-5D6E-409C-BE32-E72D297353CC}">
              <c16:uniqueId val="{00000001-5111-4ABA-8D92-67BAAF6E73F1}"/>
            </c:ext>
          </c:extLst>
        </c:ser>
        <c:ser>
          <c:idx val="4"/>
          <c:order val="4"/>
          <c:tx>
            <c:strRef>
              <c:f>'C:\Users\Pradnyan\Downloads\[Result analysis.xlsx]Sheet1'!$E$1:$E$3</c:f>
              <c:strCache>
                <c:ptCount val="1"/>
                <c:pt idx="0">
                  <c:v>Breast Cancer Accuracy(%) RF</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'C:\Users\Pradnyan\Downloads\[Result analysis.xlsx]Sheet1'!$E$4</c:f>
              <c:numCache>
                <c:formatCode>General</c:formatCode>
                <c:ptCount val="1"/>
                <c:pt idx="0">
                  <c:v>94.73</c:v>
                </c:pt>
              </c:numCache>
            </c:numRef>
          </c:val>
          <c:extLst>
            <c:ext xmlns:c16="http://schemas.microsoft.com/office/drawing/2014/chart" uri="{C3380CC4-5D6E-409C-BE32-E72D297353CC}">
              <c16:uniqueId val="{00000002-5111-4ABA-8D92-67BAAF6E73F1}"/>
            </c:ext>
          </c:extLst>
        </c:ser>
        <c:dLbls>
          <c:dLblPos val="outEnd"/>
          <c:showLegendKey val="0"/>
          <c:showVal val="1"/>
          <c:showCatName val="0"/>
          <c:showSerName val="0"/>
          <c:showPercent val="0"/>
          <c:showBubbleSize val="0"/>
        </c:dLbls>
        <c:gapWidth val="219"/>
        <c:overlap val="-27"/>
        <c:axId val="553298639"/>
        <c:axId val="553299599"/>
        <c:extLst>
          <c:ext xmlns:c15="http://schemas.microsoft.com/office/drawing/2012/chart" uri="{02D57815-91ED-43cb-92C2-25804820EDAC}">
            <c15:filteredBarSeries>
              <c15:ser>
                <c:idx val="0"/>
                <c:order val="0"/>
                <c:tx>
                  <c:strRef>
                    <c:extLst>
                      <c:ext uri="{02D57815-91ED-43cb-92C2-25804820EDAC}">
                        <c15:formulaRef>
                          <c15:sqref>'C:\Users\Pradnyan\Downloads\[Result analysis.xlsx]Sheet1'!$A$1:$A$3</c15:sqref>
                        </c15:formulaRef>
                      </c:ext>
                    </c:extLst>
                    <c:strCache>
                      <c:ptCount val="1"/>
                      <c:pt idx="0">
                        <c:v>Breast Cancer Training Size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'C:\Users\Pradnyan\Downloads\[Result analysis.xlsx]Sheet1'!$A$4</c15:sqref>
                        </c15:formulaRef>
                      </c:ext>
                    </c:extLst>
                    <c:numCache>
                      <c:formatCode>General</c:formatCode>
                      <c:ptCount val="1"/>
                      <c:pt idx="0">
                        <c:v>0.8</c:v>
                      </c:pt>
                    </c:numCache>
                  </c:numRef>
                </c:val>
                <c:extLst>
                  <c:ext xmlns:c16="http://schemas.microsoft.com/office/drawing/2014/chart" uri="{C3380CC4-5D6E-409C-BE32-E72D297353CC}">
                    <c16:uniqueId val="{00000003-5111-4ABA-8D92-67BAAF6E73F1}"/>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'C:\Users\Pradnyan\Downloads\[Result analysis.xlsx]Sheet1'!$B$1:$B$3</c15:sqref>
                        </c15:formulaRef>
                      </c:ext>
                    </c:extLst>
                    <c:strCache>
                      <c:ptCount val="1"/>
                      <c:pt idx="0">
                        <c:v>Breast Cancer Testing Size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'C:\Users\Pradnyan\Downloads\[Result analysis.xlsx]Sheet1'!$B$4</c15:sqref>
                        </c15:formulaRef>
                      </c:ext>
                    </c:extLst>
                    <c:numCache>
                      <c:formatCode>General</c:formatCode>
                      <c:ptCount val="1"/>
                      <c:pt idx="0">
                        <c:v>0.2</c:v>
                      </c:pt>
                    </c:numCache>
                  </c:numRef>
                </c:val>
                <c:extLst xmlns:c15="http://schemas.microsoft.com/office/drawing/2012/chart">
                  <c:ext xmlns:c16="http://schemas.microsoft.com/office/drawing/2014/chart" uri="{C3380CC4-5D6E-409C-BE32-E72D297353CC}">
                    <c16:uniqueId val="{00000004-5111-4ABA-8D92-67BAAF6E73F1}"/>
                  </c:ext>
                </c:extLst>
              </c15:ser>
            </c15:filteredBarSeries>
          </c:ext>
        </c:extLst>
      </c:barChart>
      <c:catAx>
        <c:axId val="55329863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ALGORITHM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553299599"/>
        <c:crosses val="autoZero"/>
        <c:auto val="1"/>
        <c:lblAlgn val="ctr"/>
        <c:lblOffset val="100"/>
        <c:noMultiLvlLbl val="0"/>
      </c:catAx>
      <c:valAx>
        <c:axId val="553299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298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LIVER</a:t>
            </a:r>
            <a:endParaRPr lang="en-US"/>
          </a:p>
          <a:p>
            <a:pPr>
              <a:defRPr/>
            </a:pPr>
            <a:r>
              <a:rPr lang="en-US"/>
              <a:t>ANALYSIS</a:t>
            </a:r>
            <a:r>
              <a:rPr lang="en-US" baseline="0"/>
              <a:t> (TRAIN SIZE=80%, TEST SIZE=20%)</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3"/>
          <c:order val="3"/>
          <c:tx>
            <c:strRef>
              <c:f>'C:\Users\Pradnyan\Downloads\[Result analysis.xlsx]Sheet1'!$D$1:$D$3</c:f>
              <c:strCache>
                <c:ptCount val="1"/>
                <c:pt idx="0">
                  <c:v>Liver Accuracy(%) LR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'C:\Users\Pradnyan\Downloads\[Result analysis.xlsx]Sheet1'!$D$4</c:f>
              <c:numCache>
                <c:formatCode>General</c:formatCode>
                <c:ptCount val="1"/>
                <c:pt idx="0">
                  <c:v>71.87</c:v>
                </c:pt>
              </c:numCache>
            </c:numRef>
          </c:val>
          <c:extLst>
            <c:ext xmlns:c16="http://schemas.microsoft.com/office/drawing/2014/chart" uri="{C3380CC4-5D6E-409C-BE32-E72D297353CC}">
              <c16:uniqueId val="{00000000-8C6F-44D5-8BAC-72EF555C687F}"/>
            </c:ext>
          </c:extLst>
        </c:ser>
        <c:ser>
          <c:idx val="4"/>
          <c:order val="4"/>
          <c:tx>
            <c:strRef>
              <c:f>'C:\Users\Pradnyan\Downloads\[Result analysis.xlsx]Sheet1'!$E$1:$E$3</c:f>
              <c:strCache>
                <c:ptCount val="1"/>
                <c:pt idx="0">
                  <c:v>Liver Accuracy(%) RF</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'C:\Users\Pradnyan\Downloads\[Result analysis.xlsx]Sheet1'!$E$4</c:f>
              <c:numCache>
                <c:formatCode>General</c:formatCode>
                <c:ptCount val="1"/>
                <c:pt idx="0">
                  <c:v>99.65</c:v>
                </c:pt>
              </c:numCache>
            </c:numRef>
          </c:val>
          <c:extLst>
            <c:ext xmlns:c16="http://schemas.microsoft.com/office/drawing/2014/chart" uri="{C3380CC4-5D6E-409C-BE32-E72D297353CC}">
              <c16:uniqueId val="{00000001-8C6F-44D5-8BAC-72EF555C687F}"/>
            </c:ext>
          </c:extLst>
        </c:ser>
        <c:dLbls>
          <c:dLblPos val="outEnd"/>
          <c:showLegendKey val="0"/>
          <c:showVal val="1"/>
          <c:showCatName val="0"/>
          <c:showSerName val="0"/>
          <c:showPercent val="0"/>
          <c:showBubbleSize val="0"/>
        </c:dLbls>
        <c:gapWidth val="219"/>
        <c:overlap val="-27"/>
        <c:axId val="553298639"/>
        <c:axId val="553299599"/>
        <c:extLst>
          <c:ext xmlns:c15="http://schemas.microsoft.com/office/drawing/2012/chart" uri="{02D57815-91ED-43cb-92C2-25804820EDAC}">
            <c15:filteredBarSeries>
              <c15:ser>
                <c:idx val="0"/>
                <c:order val="0"/>
                <c:tx>
                  <c:strRef>
                    <c:extLst>
                      <c:ext uri="{02D57815-91ED-43cb-92C2-25804820EDAC}">
                        <c15:formulaRef>
                          <c15:sqref>'C:\Users\Pradnyan\Downloads\[Result analysis.xlsx]Sheet1'!$A$1:$A$3</c15:sqref>
                        </c15:formulaRef>
                      </c:ext>
                    </c:extLst>
                    <c:strCache>
                      <c:ptCount val="1"/>
                      <c:pt idx="0">
                        <c:v>Liver Training Size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'C:\Users\Pradnyan\Downloads\[Result analysis.xlsx]Sheet1'!$A$4</c15:sqref>
                        </c15:formulaRef>
                      </c:ext>
                    </c:extLst>
                    <c:numCache>
                      <c:formatCode>General</c:formatCode>
                      <c:ptCount val="1"/>
                      <c:pt idx="0">
                        <c:v>0.8</c:v>
                      </c:pt>
                    </c:numCache>
                  </c:numRef>
                </c:val>
                <c:extLst>
                  <c:ext xmlns:c16="http://schemas.microsoft.com/office/drawing/2014/chart" uri="{C3380CC4-5D6E-409C-BE32-E72D297353CC}">
                    <c16:uniqueId val="{00000002-8C6F-44D5-8BAC-72EF555C687F}"/>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'C:\Users\Pradnyan\Downloads\[Result analysis.xlsx]Sheet1'!$B$1:$B$3</c15:sqref>
                        </c15:formulaRef>
                      </c:ext>
                    </c:extLst>
                    <c:strCache>
                      <c:ptCount val="1"/>
                      <c:pt idx="0">
                        <c:v>Liver Testing Size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'C:\Users\Pradnyan\Downloads\[Result analysis.xlsx]Sheet1'!$B$4</c15:sqref>
                        </c15:formulaRef>
                      </c:ext>
                    </c:extLst>
                    <c:numCache>
                      <c:formatCode>General</c:formatCode>
                      <c:ptCount val="1"/>
                      <c:pt idx="0">
                        <c:v>0.2</c:v>
                      </c:pt>
                    </c:numCache>
                  </c:numRef>
                </c:val>
                <c:extLst xmlns:c15="http://schemas.microsoft.com/office/drawing/2012/chart">
                  <c:ext xmlns:c16="http://schemas.microsoft.com/office/drawing/2014/chart" uri="{C3380CC4-5D6E-409C-BE32-E72D297353CC}">
                    <c16:uniqueId val="{00000003-8C6F-44D5-8BAC-72EF555C687F}"/>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'C:\Users\Pradnyan\Downloads\[Result analysis.xlsx]Sheet1'!$C$1:$C$3</c15:sqref>
                        </c15:formulaRef>
                      </c:ext>
                    </c:extLst>
                    <c:strCache>
                      <c:ptCount val="1"/>
                      <c:pt idx="0">
                        <c:v>Liver Accuracy(%) SVM</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'C:\Users\Pradnyan\Downloads\[Result analysis.xlsx]Sheet1'!$C$4</c15:sqref>
                        </c15:formulaRef>
                      </c:ext>
                    </c:extLst>
                    <c:numCache>
                      <c:formatCode>General</c:formatCode>
                      <c:ptCount val="1"/>
                      <c:pt idx="0">
                        <c:v>94.74</c:v>
                      </c:pt>
                    </c:numCache>
                  </c:numRef>
                </c:val>
                <c:extLst xmlns:c15="http://schemas.microsoft.com/office/drawing/2012/chart">
                  <c:ext xmlns:c16="http://schemas.microsoft.com/office/drawing/2014/chart" uri="{C3380CC4-5D6E-409C-BE32-E72D297353CC}">
                    <c16:uniqueId val="{00000004-8C6F-44D5-8BAC-72EF555C687F}"/>
                  </c:ext>
                </c:extLst>
              </c15:ser>
            </c15:filteredBarSeries>
          </c:ext>
        </c:extLst>
      </c:barChart>
      <c:catAx>
        <c:axId val="55329863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ALGORITHM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553299599"/>
        <c:crosses val="autoZero"/>
        <c:auto val="1"/>
        <c:lblAlgn val="ctr"/>
        <c:lblOffset val="100"/>
        <c:noMultiLvlLbl val="0"/>
      </c:catAx>
      <c:valAx>
        <c:axId val="553299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298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1795e9361d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1795e9361d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31795e9361d_0_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6d300258e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6d300258e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306d300258e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06d300258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06d300258e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306d300258e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06d300258e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06d300258e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306d300258e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214282" y="1857364"/>
            <a:ext cx="8643998" cy="114300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200"/>
              <a:buFont typeface="Times New Roman"/>
              <a:buNone/>
            </a:pPr>
            <a:r>
              <a:rPr lang="en-US" sz="2200" b="1">
                <a:latin typeface="Times New Roman"/>
                <a:ea typeface="Times New Roman"/>
                <a:cs typeface="Times New Roman"/>
                <a:sym typeface="Times New Roman"/>
              </a:rPr>
              <a:t>DEPARTMENT OF COMPUTER SCIENCE &amp; ENGINEERING</a:t>
            </a:r>
            <a:br>
              <a:rPr lang="en-US"/>
            </a:br>
            <a:endParaRPr/>
          </a:p>
        </p:txBody>
      </p:sp>
      <p:sp>
        <p:nvSpPr>
          <p:cNvPr id="89" name="Google Shape;89;p13"/>
          <p:cNvSpPr txBox="1">
            <a:spLocks noGrp="1"/>
          </p:cNvSpPr>
          <p:nvPr>
            <p:ph type="subTitle" idx="1"/>
          </p:nvPr>
        </p:nvSpPr>
        <p:spPr>
          <a:xfrm>
            <a:off x="1428728" y="2714620"/>
            <a:ext cx="6400800" cy="100013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2400"/>
              <a:buNone/>
            </a:pPr>
            <a:r>
              <a:rPr lang="en-US" sz="2400" b="1" cap="none">
                <a:solidFill>
                  <a:schemeClr val="dk1"/>
                </a:solidFill>
                <a:latin typeface="Times New Roman"/>
                <a:ea typeface="Times New Roman"/>
                <a:cs typeface="Times New Roman"/>
                <a:sym typeface="Times New Roman"/>
              </a:rPr>
              <a:t> “MULTIPLE DISEASE PREDICTION”</a:t>
            </a:r>
            <a:endParaRPr/>
          </a:p>
          <a:p>
            <a:pPr marL="0" lvl="0" indent="0" algn="ctr" rtl="0">
              <a:spcBef>
                <a:spcPts val="480"/>
              </a:spcBef>
              <a:spcAft>
                <a:spcPts val="0"/>
              </a:spcAft>
              <a:buClr>
                <a:srgbClr val="888888"/>
              </a:buClr>
              <a:buSzPts val="2400"/>
              <a:buNone/>
            </a:pPr>
            <a:endParaRPr sz="2400">
              <a:solidFill>
                <a:schemeClr val="dk1"/>
              </a:solidFill>
              <a:latin typeface="Times New Roman"/>
              <a:ea typeface="Times New Roman"/>
              <a:cs typeface="Times New Roman"/>
              <a:sym typeface="Times New Roman"/>
            </a:endParaRPr>
          </a:p>
          <a:p>
            <a:pPr marL="0" lvl="0" indent="0" algn="ctr" rtl="0">
              <a:spcBef>
                <a:spcPts val="480"/>
              </a:spcBef>
              <a:spcAft>
                <a:spcPts val="0"/>
              </a:spcAft>
              <a:buClr>
                <a:srgbClr val="888888"/>
              </a:buClr>
              <a:buSzPts val="2400"/>
              <a:buNone/>
            </a:pPr>
            <a:endParaRPr sz="2400">
              <a:solidFill>
                <a:schemeClr val="dk1"/>
              </a:solidFill>
              <a:latin typeface="Times New Roman"/>
              <a:ea typeface="Times New Roman"/>
              <a:cs typeface="Times New Roman"/>
              <a:sym typeface="Times New Roman"/>
            </a:endParaRPr>
          </a:p>
          <a:p>
            <a:pPr marL="0" lvl="0" indent="0" algn="ctr" rtl="0">
              <a:spcBef>
                <a:spcPts val="640"/>
              </a:spcBef>
              <a:spcAft>
                <a:spcPts val="0"/>
              </a:spcAft>
              <a:buClr>
                <a:srgbClr val="888888"/>
              </a:buClr>
              <a:buSzPts val="3200"/>
              <a:buNone/>
            </a:pPr>
            <a:endParaRPr/>
          </a:p>
        </p:txBody>
      </p:sp>
      <p:sp>
        <p:nvSpPr>
          <p:cNvPr id="90" name="Google Shape;90;p13"/>
          <p:cNvSpPr/>
          <p:nvPr/>
        </p:nvSpPr>
        <p:spPr>
          <a:xfrm>
            <a:off x="381000" y="1219200"/>
            <a:ext cx="8045985" cy="64633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a:solidFill>
                  <a:schemeClr val="dk1"/>
                </a:solidFill>
                <a:latin typeface="Times New Roman"/>
                <a:ea typeface="Times New Roman"/>
                <a:cs typeface="Times New Roman"/>
                <a:sym typeface="Times New Roman"/>
              </a:rPr>
              <a:t>SDM INSTITUTE OF TECHNOLOGY</a:t>
            </a:r>
            <a:endParaRPr sz="3600" b="0" i="0" u="none" strike="noStrike" cap="none">
              <a:solidFill>
                <a:schemeClr val="dk1"/>
              </a:solidFill>
              <a:latin typeface="Arial"/>
              <a:ea typeface="Arial"/>
              <a:cs typeface="Arial"/>
              <a:sym typeface="Arial"/>
            </a:endParaRPr>
          </a:p>
        </p:txBody>
      </p:sp>
      <p:pic>
        <p:nvPicPr>
          <p:cNvPr id="91" name="Google Shape;91;p13" descr="logo_ujire"/>
          <p:cNvPicPr preferRelativeResize="0"/>
          <p:nvPr/>
        </p:nvPicPr>
        <p:blipFill rotWithShape="1">
          <a:blip r:embed="rId3">
            <a:alphaModFix/>
          </a:blip>
          <a:srcRect/>
          <a:stretch/>
        </p:blipFill>
        <p:spPr>
          <a:xfrm>
            <a:off x="3786182" y="142852"/>
            <a:ext cx="1061085" cy="1152548"/>
          </a:xfrm>
          <a:prstGeom prst="rect">
            <a:avLst/>
          </a:prstGeom>
          <a:noFill/>
          <a:ln>
            <a:noFill/>
          </a:ln>
        </p:spPr>
      </p:pic>
      <p:sp>
        <p:nvSpPr>
          <p:cNvPr id="92" name="Google Shape;92;p13"/>
          <p:cNvSpPr txBox="1"/>
          <p:nvPr/>
        </p:nvSpPr>
        <p:spPr>
          <a:xfrm>
            <a:off x="304800" y="4648200"/>
            <a:ext cx="8482042" cy="2492950"/>
          </a:xfrm>
          <a:prstGeom prst="rect">
            <a:avLst/>
          </a:prstGeom>
          <a:noFill/>
          <a:ln>
            <a:noFill/>
          </a:ln>
        </p:spPr>
        <p:txBody>
          <a:bodyPr spcFirstLastPara="1" wrap="square" lIns="91425" tIns="45700" rIns="91425" bIns="45700" anchor="t" anchorCtr="0">
            <a:spAutoFit/>
          </a:bodyPr>
          <a:lstStyle/>
          <a:p>
            <a:pPr marL="0" marR="0" lvl="0" indent="0" algn="r" rtl="0">
              <a:lnSpc>
                <a:spcPct val="15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Presented By</a:t>
            </a:r>
          </a:p>
          <a:p>
            <a:pPr algn="r">
              <a:lnSpc>
                <a:spcPct val="150000"/>
              </a:lnSpc>
            </a:pPr>
            <a:r>
              <a:rPr lang="en-US" sz="1800" b="1" dirty="0" err="1">
                <a:solidFill>
                  <a:schemeClr val="dk1"/>
                </a:solidFill>
                <a:latin typeface="Times New Roman"/>
                <a:cs typeface="Times New Roman"/>
                <a:sym typeface="Times New Roman"/>
              </a:rPr>
              <a:t>Punith</a:t>
            </a:r>
            <a:r>
              <a:rPr lang="en-US" sz="1800" b="1" dirty="0">
                <a:solidFill>
                  <a:schemeClr val="dk1"/>
                </a:solidFill>
                <a:latin typeface="Times New Roman"/>
                <a:cs typeface="Times New Roman"/>
                <a:sym typeface="Times New Roman"/>
              </a:rPr>
              <a:t> L</a:t>
            </a:r>
            <a:endParaRPr sz="1800" b="1" dirty="0">
              <a:solidFill>
                <a:schemeClr val="dk1"/>
              </a:solidFill>
              <a:latin typeface="Times New Roman"/>
              <a:cs typeface="Times New Roman"/>
            </a:endParaRPr>
          </a:p>
          <a:p>
            <a:pPr algn="r">
              <a:lnSpc>
                <a:spcPct val="150000"/>
              </a:lnSpc>
            </a:pPr>
            <a:r>
              <a:rPr lang="en-US" sz="1800" b="1" dirty="0">
                <a:solidFill>
                  <a:schemeClr val="dk1"/>
                </a:solidFill>
                <a:latin typeface="Times New Roman"/>
                <a:cs typeface="Times New Roman"/>
                <a:sym typeface="Times New Roman"/>
              </a:rPr>
              <a:t>Sannidhi Rai</a:t>
            </a:r>
            <a:endParaRPr sz="1800" b="1" dirty="0">
              <a:solidFill>
                <a:schemeClr val="dk1"/>
              </a:solidFill>
              <a:latin typeface="Times New Roman"/>
              <a:cs typeface="Times New Roman"/>
            </a:endParaRPr>
          </a:p>
          <a:p>
            <a:pPr marL="0" marR="0" lvl="0" indent="0" algn="r" rtl="0">
              <a:lnSpc>
                <a:spcPct val="150000"/>
              </a:lnSpc>
              <a:spcBef>
                <a:spcPts val="0"/>
              </a:spcBef>
              <a:spcAft>
                <a:spcPts val="0"/>
              </a:spcAft>
              <a:buNone/>
            </a:pPr>
            <a:r>
              <a:rPr lang="en-US" sz="1800" b="1" i="0" u="none" strike="noStrike" cap="none" dirty="0" err="1">
                <a:solidFill>
                  <a:schemeClr val="dk1"/>
                </a:solidFill>
                <a:latin typeface="Times New Roman"/>
                <a:ea typeface="Times New Roman"/>
                <a:cs typeface="Times New Roman"/>
                <a:sym typeface="Times New Roman"/>
              </a:rPr>
              <a:t>Susha</a:t>
            </a:r>
            <a:r>
              <a:rPr lang="en-US" sz="1800" b="1" i="0" u="none" strike="noStrike" cap="none" dirty="0">
                <a:solidFill>
                  <a:schemeClr val="dk1"/>
                </a:solidFill>
                <a:latin typeface="Times New Roman"/>
                <a:ea typeface="Times New Roman"/>
                <a:cs typeface="Times New Roman"/>
                <a:sym typeface="Times New Roman"/>
              </a:rPr>
              <a:t> Jain</a:t>
            </a:r>
            <a:endParaRPr dirty="0"/>
          </a:p>
          <a:p>
            <a:pPr marL="0" marR="0" lvl="0" indent="0" algn="r" rtl="0">
              <a:lnSpc>
                <a:spcPct val="150000"/>
              </a:lnSpc>
              <a:spcBef>
                <a:spcPts val="0"/>
              </a:spcBef>
              <a:spcAft>
                <a:spcPts val="0"/>
              </a:spcAft>
              <a:buNone/>
            </a:pPr>
            <a:r>
              <a:rPr lang="en-US" sz="1800" b="1" i="0" u="none" strike="noStrike" cap="none" dirty="0" err="1">
                <a:solidFill>
                  <a:schemeClr val="dk1"/>
                </a:solidFill>
                <a:latin typeface="Times New Roman"/>
                <a:ea typeface="Times New Roman"/>
                <a:cs typeface="Times New Roman"/>
                <a:sym typeface="Times New Roman"/>
              </a:rPr>
              <a:t>Pradnyan</a:t>
            </a:r>
            <a:r>
              <a:rPr lang="en-US" sz="1800" b="1" i="0" u="none" strike="noStrike" cap="none" dirty="0">
                <a:solidFill>
                  <a:schemeClr val="dk1"/>
                </a:solidFill>
                <a:latin typeface="Times New Roman"/>
                <a:ea typeface="Times New Roman"/>
                <a:cs typeface="Times New Roman"/>
                <a:sym typeface="Times New Roman"/>
              </a:rPr>
              <a:t> Hegde</a:t>
            </a:r>
          </a:p>
          <a:p>
            <a:pPr marL="0" marR="0" lvl="0" indent="0" algn="r" rtl="0">
              <a:lnSpc>
                <a:spcPct val="150000"/>
              </a:lnSpc>
              <a:spcBef>
                <a:spcPts val="0"/>
              </a:spcBef>
              <a:spcAft>
                <a:spcPts val="0"/>
              </a:spcAft>
              <a:buNone/>
            </a:pPr>
            <a:endParaRPr dirty="0"/>
          </a:p>
        </p:txBody>
      </p:sp>
      <p:sp>
        <p:nvSpPr>
          <p:cNvPr id="93" name="Google Shape;93;p13"/>
          <p:cNvSpPr txBox="1"/>
          <p:nvPr/>
        </p:nvSpPr>
        <p:spPr>
          <a:xfrm>
            <a:off x="2362200" y="3276600"/>
            <a:ext cx="4857784" cy="16312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Under the guidance of  </a:t>
            </a:r>
            <a:endParaRPr/>
          </a:p>
          <a:p>
            <a:pPr marL="0" marR="0" lvl="0" indent="0" algn="ctr"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Mr. </a:t>
            </a:r>
            <a:r>
              <a:rPr lang="en-US" sz="2000" b="1" i="0" u="none" strike="noStrike" cap="none">
                <a:solidFill>
                  <a:schemeClr val="dk1"/>
                </a:solidFill>
                <a:latin typeface="Times New Roman"/>
                <a:ea typeface="Times New Roman"/>
                <a:cs typeface="Times New Roman"/>
                <a:sym typeface="Times New Roman"/>
              </a:rPr>
              <a:t>Pradeep G S</a:t>
            </a:r>
            <a:endParaRPr/>
          </a:p>
          <a:p>
            <a:pPr marL="0" marR="0" lvl="0" indent="0" algn="ctr"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Asst. Professor</a:t>
            </a:r>
            <a:endParaRPr/>
          </a:p>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CSE</a:t>
            </a:r>
            <a:endParaRPr/>
          </a:p>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SDMIT, Ujire</a:t>
            </a:r>
            <a:endParaRPr sz="1800" b="1" i="0" u="none" strike="noStrike" cap="none">
              <a:solidFill>
                <a:schemeClr val="dk1"/>
              </a:solidFill>
              <a:latin typeface="Times New Roman"/>
              <a:ea typeface="Times New Roman"/>
              <a:cs typeface="Times New Roman"/>
              <a:sym typeface="Times New Roman"/>
            </a:endParaRPr>
          </a:p>
        </p:txBody>
      </p:sp>
      <p:sp>
        <p:nvSpPr>
          <p:cNvPr id="94" name="Google Shape;94;p13"/>
          <p:cNvSpPr txBox="1"/>
          <p:nvPr/>
        </p:nvSpPr>
        <p:spPr>
          <a:xfrm>
            <a:off x="357158" y="5500702"/>
            <a:ext cx="2000264" cy="6140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TEAM ID: </a:t>
            </a:r>
            <a:r>
              <a:rPr lang="en-US" sz="1800" b="1" i="0" u="none" strike="noStrike" cap="none">
                <a:solidFill>
                  <a:schemeClr val="dk1"/>
                </a:solidFill>
                <a:latin typeface="Times New Roman"/>
                <a:ea typeface="Times New Roman"/>
                <a:cs typeface="Times New Roman"/>
                <a:sym typeface="Times New Roman"/>
              </a:rPr>
              <a:t>2024CSEPT23</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body" idx="1"/>
          </p:nvPr>
        </p:nvSpPr>
        <p:spPr>
          <a:xfrm>
            <a:off x="457200" y="779284"/>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dk1"/>
              </a:buClr>
              <a:buSzPct val="100000"/>
              <a:buChar char="•"/>
            </a:pPr>
            <a:r>
              <a:rPr lang="en-US" sz="2400" b="1" dirty="0">
                <a:latin typeface="Times New Roman"/>
                <a:ea typeface="Times New Roman"/>
                <a:cs typeface="Times New Roman"/>
                <a:sym typeface="Times New Roman"/>
              </a:rPr>
              <a:t>3. Resource Accessibility: </a:t>
            </a:r>
            <a:r>
              <a:rPr lang="en-US" sz="2400" dirty="0">
                <a:latin typeface="Times New Roman"/>
                <a:ea typeface="Times New Roman"/>
                <a:cs typeface="Times New Roman"/>
                <a:sym typeface="Times New Roman"/>
              </a:rPr>
              <a:t>Focus on making the diagnostic solution available in resource-limited areas to improve healthcare access for underserved populations.</a:t>
            </a:r>
            <a:endParaRPr sz="2400" dirty="0"/>
          </a:p>
          <a:p>
            <a:pPr marL="342900" lvl="0" indent="-175577" algn="just" rtl="0">
              <a:lnSpc>
                <a:spcPct val="150000"/>
              </a:lnSpc>
              <a:spcBef>
                <a:spcPts val="527"/>
              </a:spcBef>
              <a:spcAft>
                <a:spcPts val="0"/>
              </a:spcAft>
              <a:buClr>
                <a:schemeClr val="dk1"/>
              </a:buClr>
              <a:buSzPct val="100000"/>
              <a:buNone/>
            </a:pPr>
            <a:endParaRPr sz="2400" dirty="0">
              <a:latin typeface="Times New Roman"/>
              <a:ea typeface="Times New Roman"/>
              <a:cs typeface="Times New Roman"/>
              <a:sym typeface="Times New Roman"/>
            </a:endParaRPr>
          </a:p>
          <a:p>
            <a:pPr marL="342900" lvl="0" indent="-342900" algn="just" rtl="0">
              <a:lnSpc>
                <a:spcPct val="150000"/>
              </a:lnSpc>
              <a:spcBef>
                <a:spcPts val="527"/>
              </a:spcBef>
              <a:spcAft>
                <a:spcPts val="0"/>
              </a:spcAft>
              <a:buClr>
                <a:schemeClr val="dk1"/>
              </a:buClr>
              <a:buSzPct val="100000"/>
              <a:buChar char="•"/>
            </a:pPr>
            <a:r>
              <a:rPr lang="en-US" sz="2400" b="1" dirty="0">
                <a:latin typeface="Times New Roman"/>
                <a:ea typeface="Times New Roman"/>
                <a:cs typeface="Times New Roman"/>
                <a:sym typeface="Times New Roman"/>
              </a:rPr>
              <a:t>4. Impact Assessment</a:t>
            </a:r>
            <a:r>
              <a:rPr lang="en-US" sz="2400" dirty="0">
                <a:latin typeface="Times New Roman"/>
                <a:ea typeface="Times New Roman"/>
                <a:cs typeface="Times New Roman"/>
                <a:sym typeface="Times New Roman"/>
              </a:rPr>
              <a:t>: Evaluate the effectiveness of the predictive models in real-world settings to measure improvements in patient outcomes and overall public health.</a:t>
            </a:r>
            <a:endParaRPr sz="2400" dirty="0">
              <a:latin typeface="Times New Roman"/>
              <a:ea typeface="Times New Roman"/>
              <a:cs typeface="Times New Roman"/>
              <a:sym typeface="Times New Roman"/>
            </a:endParaRPr>
          </a:p>
          <a:p>
            <a:pPr marL="342900" lvl="0" indent="-170180" algn="l" rtl="0">
              <a:spcBef>
                <a:spcPts val="544"/>
              </a:spcBef>
              <a:spcAft>
                <a:spcPts val="0"/>
              </a:spcAft>
              <a:buClr>
                <a:schemeClr val="dk1"/>
              </a:buClr>
              <a:buSzPct val="100000"/>
              <a:buNone/>
            </a:pPr>
            <a:endParaRPr sz="2400" dirty="0"/>
          </a:p>
        </p:txBody>
      </p:sp>
      <p:sp>
        <p:nvSpPr>
          <p:cNvPr id="159" name="Google Shape;15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b="1" dirty="0">
                <a:latin typeface="Times New Roman"/>
                <a:ea typeface="Times New Roman"/>
                <a:cs typeface="Times New Roman"/>
                <a:sym typeface="Times New Roman"/>
              </a:rPr>
              <a:t>HARDWARE AND SOFTWARE REQUIREMETS</a:t>
            </a:r>
            <a:endParaRPr sz="3200" b="1" dirty="0">
              <a:latin typeface="Times New Roman"/>
              <a:ea typeface="Times New Roman"/>
              <a:cs typeface="Times New Roman"/>
              <a:sym typeface="Times New Roman"/>
            </a:endParaRPr>
          </a:p>
        </p:txBody>
      </p:sp>
      <p:sp>
        <p:nvSpPr>
          <p:cNvPr id="195" name="Google Shape;195;p2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graphicFrame>
        <p:nvGraphicFramePr>
          <p:cNvPr id="8" name="Table 7">
            <a:extLst>
              <a:ext uri="{FF2B5EF4-FFF2-40B4-BE49-F238E27FC236}">
                <a16:creationId xmlns:a16="http://schemas.microsoft.com/office/drawing/2014/main" id="{C1AEE20D-CBC6-E5E6-E10A-A2ACC9BAECDD}"/>
              </a:ext>
            </a:extLst>
          </p:cNvPr>
          <p:cNvGraphicFramePr>
            <a:graphicFrameLocks noGrp="1"/>
          </p:cNvGraphicFramePr>
          <p:nvPr>
            <p:extLst>
              <p:ext uri="{D42A27DB-BD31-4B8C-83A1-F6EECF244321}">
                <p14:modId xmlns:p14="http://schemas.microsoft.com/office/powerpoint/2010/main" val="3314588758"/>
              </p:ext>
            </p:extLst>
          </p:nvPr>
        </p:nvGraphicFramePr>
        <p:xfrm>
          <a:off x="1327354" y="2635045"/>
          <a:ext cx="6764594" cy="2599261"/>
        </p:xfrm>
        <a:graphic>
          <a:graphicData uri="http://schemas.openxmlformats.org/drawingml/2006/table">
            <a:tbl>
              <a:tblPr>
                <a:tableStyleId>{5C22544A-7EE6-4342-B048-85BDC9FD1C3A}</a:tableStyleId>
              </a:tblPr>
              <a:tblGrid>
                <a:gridCol w="955553">
                  <a:extLst>
                    <a:ext uri="{9D8B030D-6E8A-4147-A177-3AD203B41FA5}">
                      <a16:colId xmlns:a16="http://schemas.microsoft.com/office/drawing/2014/main" val="2552843496"/>
                    </a:ext>
                  </a:extLst>
                </a:gridCol>
                <a:gridCol w="2887736">
                  <a:extLst>
                    <a:ext uri="{9D8B030D-6E8A-4147-A177-3AD203B41FA5}">
                      <a16:colId xmlns:a16="http://schemas.microsoft.com/office/drawing/2014/main" val="3625004791"/>
                    </a:ext>
                  </a:extLst>
                </a:gridCol>
                <a:gridCol w="2921305">
                  <a:extLst>
                    <a:ext uri="{9D8B030D-6E8A-4147-A177-3AD203B41FA5}">
                      <a16:colId xmlns:a16="http://schemas.microsoft.com/office/drawing/2014/main" val="3335408190"/>
                    </a:ext>
                  </a:extLst>
                </a:gridCol>
              </a:tblGrid>
              <a:tr h="680705">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Sl. No</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Hardware/Equipment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Specification</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2175428"/>
                  </a:ext>
                </a:extLst>
              </a:tr>
              <a:tr h="1237851">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1.</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Graphics Card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Intel 621 Graphics card or 2GB</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825161"/>
                  </a:ext>
                </a:extLst>
              </a:tr>
              <a:tr h="680705">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RAM</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4GB or above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3385580"/>
                  </a:ext>
                </a:extLst>
              </a:tr>
            </a:tbl>
          </a:graphicData>
        </a:graphic>
      </p:graphicFrame>
      <p:sp>
        <p:nvSpPr>
          <p:cNvPr id="9" name="Rectangle 3">
            <a:extLst>
              <a:ext uri="{FF2B5EF4-FFF2-40B4-BE49-F238E27FC236}">
                <a16:creationId xmlns:a16="http://schemas.microsoft.com/office/drawing/2014/main" id="{FE01ABCF-73D6-BBA1-5BB6-BE1EAB0DC4A2}"/>
              </a:ext>
            </a:extLst>
          </p:cNvPr>
          <p:cNvSpPr>
            <a:spLocks noGrp="1" noChangeArrowheads="1"/>
          </p:cNvSpPr>
          <p:nvPr>
            <p:ph type="body" idx="1"/>
          </p:nvPr>
        </p:nvSpPr>
        <p:spPr bwMode="auto">
          <a:xfrm>
            <a:off x="801329" y="1645234"/>
            <a:ext cx="38886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E38CF5-2E16-991F-7149-2D9FDB0B0F37}"/>
              </a:ext>
            </a:extLst>
          </p:cNvPr>
          <p:cNvSpPr>
            <a:spLocks noGrp="1"/>
          </p:cNvSpPr>
          <p:nvPr>
            <p:ph type="sldNum" idx="12"/>
          </p:nvPr>
        </p:nvSpPr>
        <p:spPr>
          <a:xfrm>
            <a:off x="6519814" y="6179368"/>
            <a:ext cx="2133600"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p:graphicFrame>
        <p:nvGraphicFramePr>
          <p:cNvPr id="5" name="Table 4">
            <a:extLst>
              <a:ext uri="{FF2B5EF4-FFF2-40B4-BE49-F238E27FC236}">
                <a16:creationId xmlns:a16="http://schemas.microsoft.com/office/drawing/2014/main" id="{873FC18B-92F4-98AC-F8D1-55D1A9BAD40D}"/>
              </a:ext>
            </a:extLst>
          </p:cNvPr>
          <p:cNvGraphicFramePr>
            <a:graphicFrameLocks noGrp="1"/>
          </p:cNvGraphicFramePr>
          <p:nvPr>
            <p:extLst>
              <p:ext uri="{D42A27DB-BD31-4B8C-83A1-F6EECF244321}">
                <p14:modId xmlns:p14="http://schemas.microsoft.com/office/powerpoint/2010/main" val="629223017"/>
              </p:ext>
            </p:extLst>
          </p:nvPr>
        </p:nvGraphicFramePr>
        <p:xfrm>
          <a:off x="947786" y="1632153"/>
          <a:ext cx="7248428" cy="4315160"/>
        </p:xfrm>
        <a:graphic>
          <a:graphicData uri="http://schemas.openxmlformats.org/drawingml/2006/table">
            <a:tbl>
              <a:tblPr>
                <a:tableStyleId>{5C22544A-7EE6-4342-B048-85BDC9FD1C3A}</a:tableStyleId>
              </a:tblPr>
              <a:tblGrid>
                <a:gridCol w="1023899">
                  <a:extLst>
                    <a:ext uri="{9D8B030D-6E8A-4147-A177-3AD203B41FA5}">
                      <a16:colId xmlns:a16="http://schemas.microsoft.com/office/drawing/2014/main" val="1284033371"/>
                    </a:ext>
                  </a:extLst>
                </a:gridCol>
                <a:gridCol w="3094279">
                  <a:extLst>
                    <a:ext uri="{9D8B030D-6E8A-4147-A177-3AD203B41FA5}">
                      <a16:colId xmlns:a16="http://schemas.microsoft.com/office/drawing/2014/main" val="1731731749"/>
                    </a:ext>
                  </a:extLst>
                </a:gridCol>
                <a:gridCol w="3130250">
                  <a:extLst>
                    <a:ext uri="{9D8B030D-6E8A-4147-A177-3AD203B41FA5}">
                      <a16:colId xmlns:a16="http://schemas.microsoft.com/office/drawing/2014/main" val="3658335308"/>
                    </a:ext>
                  </a:extLst>
                </a:gridCol>
              </a:tblGrid>
              <a:tr h="676126">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Sl. No</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Software</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Specification</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5946666"/>
                  </a:ext>
                </a:extLst>
              </a:tr>
              <a:tr h="676126">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1.</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Anaconda</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Anaconda 64 bit</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7111927"/>
                  </a:ext>
                </a:extLst>
              </a:tr>
              <a:tr h="676126">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spyder</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Version 5.4.3</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2454505"/>
                  </a:ext>
                </a:extLst>
              </a:tr>
              <a:tr h="676126">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3.</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Framework</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Streamlit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048126"/>
                  </a:ext>
                </a:extLst>
              </a:tr>
              <a:tr h="676126">
                <a:tc>
                  <a:txBody>
                    <a:bodyPr/>
                    <a:lstStyle/>
                    <a:p>
                      <a:pPr algn="ct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Google collab</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Cloud based python notebook</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8697063"/>
                  </a:ext>
                </a:extLst>
              </a:tr>
              <a:tr h="676126">
                <a:tc>
                  <a:txBody>
                    <a:bodyPr/>
                    <a:lstStyle/>
                    <a:p>
                      <a:pPr algn="ct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Scikit-learn</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Version 1.3.0</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3896276"/>
                  </a:ext>
                </a:extLst>
              </a:tr>
            </a:tbl>
          </a:graphicData>
        </a:graphic>
      </p:graphicFrame>
      <p:sp>
        <p:nvSpPr>
          <p:cNvPr id="6" name="Rectangle 1">
            <a:extLst>
              <a:ext uri="{FF2B5EF4-FFF2-40B4-BE49-F238E27FC236}">
                <a16:creationId xmlns:a16="http://schemas.microsoft.com/office/drawing/2014/main" id="{08A972AC-C84B-14FD-F71E-AC9F46229450}"/>
              </a:ext>
            </a:extLst>
          </p:cNvPr>
          <p:cNvSpPr>
            <a:spLocks noGrp="1" noChangeArrowheads="1"/>
          </p:cNvSpPr>
          <p:nvPr>
            <p:ph type="body" idx="1"/>
          </p:nvPr>
        </p:nvSpPr>
        <p:spPr bwMode="auto">
          <a:xfrm>
            <a:off x="741309" y="731832"/>
            <a:ext cx="3288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73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METHODOLOGY </a:t>
            </a:r>
            <a:endParaRPr dirty="0"/>
          </a:p>
        </p:txBody>
      </p:sp>
      <p:sp>
        <p:nvSpPr>
          <p:cNvPr id="165" name="Google Shape;165;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90500" algn="just" rtl="0">
              <a:lnSpc>
                <a:spcPct val="150000"/>
              </a:lnSpc>
              <a:spcBef>
                <a:spcPts val="0"/>
              </a:spcBef>
              <a:spcAft>
                <a:spcPts val="0"/>
              </a:spcAft>
              <a:buClr>
                <a:schemeClr val="dk1"/>
              </a:buClr>
              <a:buSzPts val="2400"/>
              <a:buNone/>
            </a:pPr>
            <a:endParaRPr sz="2400" dirty="0">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dirty="0"/>
          </a:p>
        </p:txBody>
      </p:sp>
      <p:sp>
        <p:nvSpPr>
          <p:cNvPr id="166" name="Google Shape;16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cxnSp>
        <p:nvCxnSpPr>
          <p:cNvPr id="169" name="Google Shape;169;p23"/>
          <p:cNvCxnSpPr/>
          <p:nvPr/>
        </p:nvCxnSpPr>
        <p:spPr>
          <a:xfrm>
            <a:off x="7428825" y="3070875"/>
            <a:ext cx="1044600" cy="23100"/>
          </a:xfrm>
          <a:prstGeom prst="straightConnector1">
            <a:avLst/>
          </a:prstGeom>
          <a:noFill/>
          <a:ln w="228600" cap="flat" cmpd="sng">
            <a:solidFill>
              <a:schemeClr val="lt1"/>
            </a:solidFill>
            <a:prstDash val="solid"/>
            <a:round/>
            <a:headEnd type="none" w="med" len="med"/>
            <a:tailEnd type="none" w="med" len="med"/>
          </a:ln>
        </p:spPr>
      </p:cxnSp>
      <p:sp>
        <p:nvSpPr>
          <p:cNvPr id="3" name="TextBox 2">
            <a:extLst>
              <a:ext uri="{FF2B5EF4-FFF2-40B4-BE49-F238E27FC236}">
                <a16:creationId xmlns:a16="http://schemas.microsoft.com/office/drawing/2014/main" id="{988B10FB-AB94-38E2-0D28-532CED49CC39}"/>
              </a:ext>
            </a:extLst>
          </p:cNvPr>
          <p:cNvSpPr txBox="1"/>
          <p:nvPr/>
        </p:nvSpPr>
        <p:spPr>
          <a:xfrm>
            <a:off x="670575" y="896471"/>
            <a:ext cx="7868902" cy="5694188"/>
          </a:xfrm>
          <a:prstGeom prst="rect">
            <a:avLst/>
          </a:prstGeom>
          <a:noFill/>
        </p:spPr>
        <p:txBody>
          <a:bodyPr wrap="square">
            <a:spAutoFit/>
          </a:bodyPr>
          <a:lstStyle/>
          <a:p>
            <a:pPr algn="just">
              <a:lnSpc>
                <a:spcPct val="150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proposed multiple disease prediction system is implemented using the following steps: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aren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Gather data related to patients, such as demographic information (age, gender), medical history, clinical test results (blood pressure, cholesterol</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 genetic data.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Then the next step is data pre-processing. It is the process of converting raw data into a clean data. In this process missing values, noisy and inconsistent data in the dataset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are handled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8DFA2C-8E41-EF9D-8790-A4D68BF258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4" name="TextBox 3">
            <a:extLst>
              <a:ext uri="{FF2B5EF4-FFF2-40B4-BE49-F238E27FC236}">
                <a16:creationId xmlns:a16="http://schemas.microsoft.com/office/drawing/2014/main" id="{FA5879E4-6524-FF0B-4DB9-215C85B1DCCB}"/>
              </a:ext>
            </a:extLst>
          </p:cNvPr>
          <p:cNvSpPr txBox="1"/>
          <p:nvPr/>
        </p:nvSpPr>
        <p:spPr>
          <a:xfrm>
            <a:off x="586248" y="422788"/>
            <a:ext cx="7971503" cy="5565947"/>
          </a:xfrm>
          <a:prstGeom prst="rect">
            <a:avLst/>
          </a:prstGeom>
          <a:noFill/>
        </p:spPr>
        <p:txBody>
          <a:bodyPr wrap="square">
            <a:spAutoFit/>
          </a:bodyPr>
          <a:lstStyle/>
          <a:p>
            <a:pPr marL="457200" lvl="0" indent="-457200" algn="just">
              <a:lnSpc>
                <a:spcPct val="150000"/>
              </a:lnSpc>
              <a:buFont typeface="+mj-lt"/>
              <a:buAutoNum type="arabicPeriod" startAt="3"/>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Train Test split: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Here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data is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split for training and testing purpose. 70% of the data is used to train the model and remaining 30% of the data is used for testing. Then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ataset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will be trained using Support Vector Machine classifies and Logistic Regression.</a:t>
            </a:r>
          </a:p>
          <a:p>
            <a:pPr marL="457200" lvl="0" indent="-457200" algn="just">
              <a:lnSpc>
                <a:spcPct val="150000"/>
              </a:lnSpc>
              <a:buFont typeface="+mj-lt"/>
              <a:buAutoNum type="arabicPeriod" startAt="3"/>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startAt="3"/>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Modelling: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After the training and testing of the models, confusion matrix</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is plotted,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accuracy score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is computed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for each algorithm. Then based on the accuracy score best suited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algorithm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the prediction of disease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is identified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758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title"/>
          </p:nvPr>
        </p:nvSpPr>
        <p:spPr>
          <a:xfrm>
            <a:off x="457200" y="65394"/>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APPLICATIONS</a:t>
            </a:r>
            <a:endParaRPr dirty="0"/>
          </a:p>
        </p:txBody>
      </p:sp>
      <p:sp>
        <p:nvSpPr>
          <p:cNvPr id="238" name="Google Shape;238;p32"/>
          <p:cNvSpPr txBox="1">
            <a:spLocks noGrp="1"/>
          </p:cNvSpPr>
          <p:nvPr>
            <p:ph type="body" idx="1"/>
          </p:nvPr>
        </p:nvSpPr>
        <p:spPr>
          <a:xfrm>
            <a:off x="457200" y="1138391"/>
            <a:ext cx="8229600" cy="528796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475"/>
              </a:spcBef>
              <a:spcAft>
                <a:spcPts val="0"/>
              </a:spcAft>
              <a:buNone/>
            </a:pPr>
            <a:r>
              <a:rPr lang="en-US" sz="2400" dirty="0">
                <a:latin typeface="Times New Roman"/>
                <a:ea typeface="Times New Roman"/>
                <a:cs typeface="Times New Roman"/>
                <a:sym typeface="Times New Roman"/>
              </a:rPr>
              <a:t>1. D</a:t>
            </a:r>
            <a:r>
              <a:rPr lang="en-US" sz="2400" b="1" dirty="0">
                <a:latin typeface="Times New Roman"/>
                <a:ea typeface="Times New Roman"/>
                <a:cs typeface="Times New Roman"/>
                <a:sym typeface="Times New Roman"/>
              </a:rPr>
              <a:t>octor’s Tool: </a:t>
            </a:r>
            <a:r>
              <a:rPr lang="en-US" sz="2400" dirty="0">
                <a:latin typeface="Times New Roman"/>
                <a:ea typeface="Times New Roman"/>
                <a:cs typeface="Times New Roman"/>
                <a:sym typeface="Times New Roman"/>
              </a:rPr>
              <a:t>Help doctors identify health risks early and make better treatment decisions.</a:t>
            </a:r>
            <a:endParaRPr sz="2400" dirty="0"/>
          </a:p>
          <a:p>
            <a:pPr marL="0" lvl="0" indent="0" algn="just" rtl="0">
              <a:lnSpc>
                <a:spcPct val="150000"/>
              </a:lnSpc>
              <a:spcBef>
                <a:spcPts val="475"/>
              </a:spcBef>
              <a:spcAft>
                <a:spcPts val="0"/>
              </a:spcAft>
              <a:buNone/>
            </a:pPr>
            <a:endParaRPr sz="2400" dirty="0">
              <a:latin typeface="Times New Roman"/>
              <a:ea typeface="Times New Roman"/>
              <a:cs typeface="Times New Roman"/>
              <a:sym typeface="Times New Roman"/>
            </a:endParaRPr>
          </a:p>
          <a:p>
            <a:pPr marL="0" lvl="0" indent="0" algn="just" rtl="0">
              <a:lnSpc>
                <a:spcPct val="150000"/>
              </a:lnSpc>
              <a:spcBef>
                <a:spcPts val="475"/>
              </a:spcBef>
              <a:spcAft>
                <a:spcPts val="0"/>
              </a:spcAft>
              <a:buNone/>
            </a:pPr>
            <a:r>
              <a:rPr lang="en-US" sz="2400" dirty="0">
                <a:latin typeface="Times New Roman"/>
                <a:ea typeface="Times New Roman"/>
                <a:cs typeface="Times New Roman"/>
                <a:sym typeface="Times New Roman"/>
              </a:rPr>
              <a:t>2. </a:t>
            </a:r>
            <a:r>
              <a:rPr lang="en-US" sz="2400" b="1" dirty="0">
                <a:latin typeface="Times New Roman"/>
                <a:ea typeface="Times New Roman"/>
                <a:cs typeface="Times New Roman"/>
                <a:sym typeface="Times New Roman"/>
              </a:rPr>
              <a:t>Health Screenings: </a:t>
            </a:r>
            <a:r>
              <a:rPr lang="en-US" sz="2400" dirty="0">
                <a:latin typeface="Times New Roman"/>
                <a:ea typeface="Times New Roman"/>
                <a:cs typeface="Times New Roman"/>
                <a:sym typeface="Times New Roman"/>
              </a:rPr>
              <a:t>Use the tool in community health events to find at-risk individuals.</a:t>
            </a:r>
            <a:endParaRPr sz="2400" dirty="0"/>
          </a:p>
          <a:p>
            <a:pPr marL="0" lvl="0" indent="0" algn="just" rtl="0">
              <a:lnSpc>
                <a:spcPct val="150000"/>
              </a:lnSpc>
              <a:spcBef>
                <a:spcPts val="475"/>
              </a:spcBef>
              <a:spcAft>
                <a:spcPts val="0"/>
              </a:spcAft>
              <a:buNone/>
            </a:pPr>
            <a:endParaRPr sz="2400" dirty="0">
              <a:latin typeface="Times New Roman"/>
              <a:ea typeface="Times New Roman"/>
              <a:cs typeface="Times New Roman"/>
              <a:sym typeface="Times New Roman"/>
            </a:endParaRPr>
          </a:p>
          <a:p>
            <a:pPr marL="0" lvl="0" indent="0" algn="just" rtl="0">
              <a:lnSpc>
                <a:spcPct val="150000"/>
              </a:lnSpc>
              <a:spcBef>
                <a:spcPts val="475"/>
              </a:spcBef>
              <a:spcAft>
                <a:spcPts val="0"/>
              </a:spcAft>
              <a:buNone/>
            </a:pPr>
            <a:r>
              <a:rPr lang="en-US" sz="2400" dirty="0">
                <a:latin typeface="Times New Roman"/>
                <a:ea typeface="Times New Roman"/>
                <a:cs typeface="Times New Roman"/>
                <a:sym typeface="Times New Roman"/>
              </a:rPr>
              <a:t>3. </a:t>
            </a:r>
            <a:r>
              <a:rPr lang="en-US" sz="2400" b="1" dirty="0">
                <a:latin typeface="Times New Roman"/>
                <a:ea typeface="Times New Roman"/>
                <a:cs typeface="Times New Roman"/>
                <a:sym typeface="Times New Roman"/>
              </a:rPr>
              <a:t>Remote Care: </a:t>
            </a:r>
            <a:r>
              <a:rPr lang="en-US" sz="2400" dirty="0">
                <a:latin typeface="Times New Roman"/>
                <a:ea typeface="Times New Roman"/>
                <a:cs typeface="Times New Roman"/>
                <a:sym typeface="Times New Roman"/>
              </a:rPr>
              <a:t>Provide online consultations for patients in distant areas, improving access to healthcare.</a:t>
            </a:r>
            <a:endParaRPr sz="2400" dirty="0"/>
          </a:p>
          <a:p>
            <a:pPr marL="0" lvl="0" indent="0" algn="just" rtl="0">
              <a:lnSpc>
                <a:spcPct val="150000"/>
              </a:lnSpc>
              <a:spcBef>
                <a:spcPts val="475"/>
              </a:spcBef>
              <a:spcAft>
                <a:spcPts val="0"/>
              </a:spcAft>
              <a:buNone/>
            </a:pPr>
            <a:endParaRPr sz="2400" dirty="0">
              <a:latin typeface="Times New Roman"/>
              <a:ea typeface="Times New Roman"/>
              <a:cs typeface="Times New Roman"/>
              <a:sym typeface="Times New Roman"/>
            </a:endParaRPr>
          </a:p>
          <a:p>
            <a:pPr marL="0" lvl="0" indent="0" algn="l" rtl="0">
              <a:spcBef>
                <a:spcPts val="400"/>
              </a:spcBef>
              <a:spcAft>
                <a:spcPts val="0"/>
              </a:spcAft>
              <a:buNone/>
            </a:pPr>
            <a:endParaRPr sz="2400" dirty="0"/>
          </a:p>
        </p:txBody>
      </p:sp>
      <p:sp>
        <p:nvSpPr>
          <p:cNvPr id="239" name="Google Shape;239;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dirty="0"/>
          </a:p>
        </p:txBody>
      </p:sp>
      <p:sp>
        <p:nvSpPr>
          <p:cNvPr id="245" name="Google Shape;245;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r>
              <a:rPr lang="en-US" sz="2400" dirty="0">
                <a:latin typeface="Times New Roman"/>
                <a:ea typeface="Times New Roman"/>
                <a:cs typeface="Times New Roman"/>
                <a:sym typeface="Times New Roman"/>
              </a:rPr>
              <a:t>4. </a:t>
            </a:r>
            <a:r>
              <a:rPr lang="en-US" sz="2400" b="1" dirty="0">
                <a:latin typeface="Times New Roman"/>
                <a:ea typeface="Times New Roman"/>
                <a:cs typeface="Times New Roman"/>
                <a:sym typeface="Times New Roman"/>
              </a:rPr>
              <a:t>Patient Awareness</a:t>
            </a:r>
            <a:r>
              <a:rPr lang="en-US" sz="2400" dirty="0">
                <a:latin typeface="Times New Roman"/>
                <a:ea typeface="Times New Roman"/>
                <a:cs typeface="Times New Roman"/>
                <a:sym typeface="Times New Roman"/>
              </a:rPr>
              <a:t>: Educate patients about their health risks to encourage healthier lifestyle choices.</a:t>
            </a:r>
            <a:endParaRPr sz="2400" dirty="0"/>
          </a:p>
          <a:p>
            <a:pPr marL="0" lvl="0" indent="0" algn="just" rtl="0">
              <a:lnSpc>
                <a:spcPct val="150000"/>
              </a:lnSpc>
              <a:spcBef>
                <a:spcPts val="520"/>
              </a:spcBef>
              <a:spcAft>
                <a:spcPts val="0"/>
              </a:spcAft>
              <a:buNone/>
            </a:pPr>
            <a:endParaRPr sz="2400" dirty="0">
              <a:latin typeface="Times New Roman"/>
              <a:ea typeface="Times New Roman"/>
              <a:cs typeface="Times New Roman"/>
              <a:sym typeface="Times New Roman"/>
            </a:endParaRPr>
          </a:p>
          <a:p>
            <a:pPr marL="0" lvl="0" indent="0" algn="just" rtl="0">
              <a:lnSpc>
                <a:spcPct val="150000"/>
              </a:lnSpc>
              <a:spcBef>
                <a:spcPts val="520"/>
              </a:spcBef>
              <a:spcAft>
                <a:spcPts val="0"/>
              </a:spcAft>
              <a:buNone/>
            </a:pPr>
            <a:r>
              <a:rPr lang="en-US" sz="2400" dirty="0">
                <a:latin typeface="Times New Roman"/>
                <a:ea typeface="Times New Roman"/>
                <a:cs typeface="Times New Roman"/>
                <a:sym typeface="Times New Roman"/>
              </a:rPr>
              <a:t>5. </a:t>
            </a:r>
            <a:r>
              <a:rPr lang="en-US" sz="2400" b="1" dirty="0">
                <a:latin typeface="Times New Roman"/>
                <a:ea typeface="Times New Roman"/>
                <a:cs typeface="Times New Roman"/>
                <a:sym typeface="Times New Roman"/>
              </a:rPr>
              <a:t>Research Support</a:t>
            </a:r>
            <a:r>
              <a:rPr lang="en-US" sz="2400" dirty="0">
                <a:latin typeface="Times New Roman"/>
                <a:ea typeface="Times New Roman"/>
                <a:cs typeface="Times New Roman"/>
                <a:sym typeface="Times New Roman"/>
              </a:rPr>
              <a:t>: Analyze data to improve understanding of diseases and enhance predictive models.</a:t>
            </a: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p>
        </p:txBody>
      </p:sp>
      <p:sp>
        <p:nvSpPr>
          <p:cNvPr id="246" name="Google Shape;24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5B21-2166-736B-9EA5-CFA1EE6994D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SYSTEM DESIGN</a:t>
            </a:r>
          </a:p>
        </p:txBody>
      </p:sp>
      <p:sp>
        <p:nvSpPr>
          <p:cNvPr id="4" name="Slide Number Placeholder 3">
            <a:extLst>
              <a:ext uri="{FF2B5EF4-FFF2-40B4-BE49-F238E27FC236}">
                <a16:creationId xmlns:a16="http://schemas.microsoft.com/office/drawing/2014/main" id="{1A7D6AD0-6198-F02F-F91C-B3974527A8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167" name="Google Shape;167;p23"/>
          <p:cNvPicPr preferRelativeResize="0"/>
          <p:nvPr/>
        </p:nvPicPr>
        <p:blipFill>
          <a:blip r:embed="rId2"/>
          <a:srcRect l="8214" r="8686"/>
          <a:stretch/>
        </p:blipFill>
        <p:spPr>
          <a:xfrm>
            <a:off x="963561" y="1417637"/>
            <a:ext cx="6921910" cy="4708525"/>
          </a:xfrm>
          <a:prstGeom prst="rect">
            <a:avLst/>
          </a:prstGeom>
          <a:noFill/>
          <a:ln>
            <a:noFill/>
          </a:ln>
        </p:spPr>
      </p:pic>
      <p:sp>
        <p:nvSpPr>
          <p:cNvPr id="5" name="TextBox 4">
            <a:extLst>
              <a:ext uri="{FF2B5EF4-FFF2-40B4-BE49-F238E27FC236}">
                <a16:creationId xmlns:a16="http://schemas.microsoft.com/office/drawing/2014/main" id="{B158772D-5F24-05F2-86FC-54CD8F62DB98}"/>
              </a:ext>
            </a:extLst>
          </p:cNvPr>
          <p:cNvSpPr txBox="1"/>
          <p:nvPr/>
        </p:nvSpPr>
        <p:spPr>
          <a:xfrm>
            <a:off x="3775587" y="6263148"/>
            <a:ext cx="3313471" cy="30777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4070314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B74A-A138-3B2B-2A12-19740E3C97B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FA1DE3D-2CB2-A77F-C0E4-3FAED9986DBE}"/>
              </a:ext>
            </a:extLst>
          </p:cNvPr>
          <p:cNvSpPr>
            <a:spLocks noGrp="1"/>
          </p:cNvSpPr>
          <p:nvPr>
            <p:ph type="body" idx="1"/>
          </p:nvPr>
        </p:nvSpPr>
        <p:spPr>
          <a:xfrm>
            <a:off x="457200" y="1417638"/>
            <a:ext cx="8229600" cy="4708525"/>
          </a:xfrm>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6E6B8AB0-A8FC-5EDF-2295-61CB2906E0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5" name="Graphic 4">
            <a:extLst>
              <a:ext uri="{FF2B5EF4-FFF2-40B4-BE49-F238E27FC236}">
                <a16:creationId xmlns:a16="http://schemas.microsoft.com/office/drawing/2014/main" id="{A6860239-F0B1-6B13-C8EA-B8F76BC88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4142" y="892737"/>
            <a:ext cx="2617729" cy="4859104"/>
          </a:xfrm>
          <a:prstGeom prst="rect">
            <a:avLst/>
          </a:prstGeom>
        </p:spPr>
      </p:pic>
      <p:sp>
        <p:nvSpPr>
          <p:cNvPr id="6" name="TextBox 5">
            <a:extLst>
              <a:ext uri="{FF2B5EF4-FFF2-40B4-BE49-F238E27FC236}">
                <a16:creationId xmlns:a16="http://schemas.microsoft.com/office/drawing/2014/main" id="{3F8D7881-59C5-A096-4F5E-9922D48ECC49}"/>
              </a:ext>
            </a:extLst>
          </p:cNvPr>
          <p:cNvSpPr txBox="1"/>
          <p:nvPr/>
        </p:nvSpPr>
        <p:spPr>
          <a:xfrm>
            <a:off x="3824749" y="6212949"/>
            <a:ext cx="3372465" cy="30777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System Flowchart</a:t>
            </a:r>
          </a:p>
        </p:txBody>
      </p:sp>
    </p:spTree>
    <p:extLst>
      <p:ext uri="{BB962C8B-B14F-4D97-AF65-F5344CB8AC3E}">
        <p14:creationId xmlns:p14="http://schemas.microsoft.com/office/powerpoint/2010/main" val="3734415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F6B1-A69F-21E9-C8D7-803289F3FD56}"/>
              </a:ext>
            </a:extLst>
          </p:cNvPr>
          <p:cNvSpPr>
            <a:spLocks noGrp="1"/>
          </p:cNvSpPr>
          <p:nvPr>
            <p:ph type="title"/>
          </p:nvPr>
        </p:nvSpPr>
        <p:spPr>
          <a:xfrm>
            <a:off x="457200" y="0"/>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ALGORITHMS</a:t>
            </a:r>
          </a:p>
        </p:txBody>
      </p:sp>
      <p:sp>
        <p:nvSpPr>
          <p:cNvPr id="4" name="Slide Number Placeholder 3">
            <a:extLst>
              <a:ext uri="{FF2B5EF4-FFF2-40B4-BE49-F238E27FC236}">
                <a16:creationId xmlns:a16="http://schemas.microsoft.com/office/drawing/2014/main" id="{027B03B8-8A4C-F27E-9971-2162E1C37A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Rectangle 1">
            <a:extLst>
              <a:ext uri="{FF2B5EF4-FFF2-40B4-BE49-F238E27FC236}">
                <a16:creationId xmlns:a16="http://schemas.microsoft.com/office/drawing/2014/main" id="{CDC548A4-B368-1D79-9182-E20608EA528C}"/>
              </a:ext>
            </a:extLst>
          </p:cNvPr>
          <p:cNvSpPr>
            <a:spLocks noGrp="1" noChangeArrowheads="1"/>
          </p:cNvSpPr>
          <p:nvPr>
            <p:ph type="body" idx="1"/>
          </p:nvPr>
        </p:nvSpPr>
        <p:spPr bwMode="auto">
          <a:xfrm>
            <a:off x="457200" y="1139938"/>
            <a:ext cx="813373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lnSpc>
                <a:spcPct val="15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our multiple disease prediction project, we utilized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Vector Machines (SVM)</a:t>
            </a:r>
            <a:r>
              <a:rPr lang="en-US" altLang="en-US" sz="2400" dirty="0">
                <a:solidFill>
                  <a:schemeClr val="tx1"/>
                </a:solidFill>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model and Random Forest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achieve accurate and reliable results.</a:t>
            </a:r>
          </a:p>
          <a:p>
            <a:pPr marL="285750" indent="-285750" algn="just" eaLnBrk="0" fontAlgn="base" hangingPunct="0">
              <a:lnSpc>
                <a:spcPct val="15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SVM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robust classification algorithm that works by finding the optimal hyperplane that separates data points into distinct classes. </a:t>
            </a:r>
          </a:p>
          <a:p>
            <a:pPr marL="285750" indent="-285750" algn="just" eaLnBrk="0" fontAlgn="base" hangingPunct="0">
              <a:lnSpc>
                <a:spcPct val="15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particularly effective in handling high-dimensional datasets and ensures maximum margin separation, which makes it suitable for complex medical data with multiple features. </a:t>
            </a:r>
          </a:p>
        </p:txBody>
      </p:sp>
    </p:spTree>
    <p:extLst>
      <p:ext uri="{BB962C8B-B14F-4D97-AF65-F5344CB8AC3E}">
        <p14:creationId xmlns:p14="http://schemas.microsoft.com/office/powerpoint/2010/main" val="217279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INTRODUCTION</a:t>
            </a:r>
            <a:br>
              <a:rPr lang="en-US" sz="2800" b="1" dirty="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p:txBody>
      </p:sp>
      <p:sp>
        <p:nvSpPr>
          <p:cNvPr id="100" name="Google Shape;100;p14"/>
          <p:cNvSpPr txBox="1">
            <a:spLocks noGrp="1"/>
          </p:cNvSpPr>
          <p:nvPr>
            <p:ph type="body" idx="1"/>
          </p:nvPr>
        </p:nvSpPr>
        <p:spPr>
          <a:xfrm>
            <a:off x="457200" y="553065"/>
            <a:ext cx="8229600" cy="4931700"/>
          </a:xfrm>
          <a:prstGeom prst="rect">
            <a:avLst/>
          </a:prstGeom>
          <a:noFill/>
          <a:ln>
            <a:noFill/>
          </a:ln>
        </p:spPr>
        <p:txBody>
          <a:bodyPr spcFirstLastPara="1" wrap="square" lIns="91425" tIns="45700" rIns="91425" bIns="45700" anchor="t" anchorCtr="0">
            <a:noAutofit/>
          </a:bodyPr>
          <a:lstStyle/>
          <a:p>
            <a:pPr marL="171450" lvl="0" indent="-171450" algn="just">
              <a:lnSpc>
                <a:spcPct val="16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 type of age groups is under diseases so need of early detection of disease by using symptoms or reports is a must.</a:t>
            </a:r>
          </a:p>
          <a:p>
            <a:pPr marL="171450" indent="-171450" algn="just">
              <a:lnSpc>
                <a:spcPct val="16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can help a lot of people as one can monitor the person’s condition and take the necessary precautions thus increasing the life expectancy.</a:t>
            </a:r>
          </a:p>
          <a:p>
            <a:pPr marL="171450" indent="-171450" algn="just">
              <a:lnSpc>
                <a:spcPct val="16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implement multiple disease analysis used machine learning algorithms,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and python pickling is utilized to save the model behavior.</a:t>
            </a:r>
          </a:p>
          <a:p>
            <a:pPr marL="171450" lvl="0" indent="-171450" algn="just">
              <a:lnSpc>
                <a:spcPct val="16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ML model allows us to build models to get quickly cleaned and processed data and deliver results faster.</a:t>
            </a:r>
          </a:p>
          <a:p>
            <a:pPr marL="171450" indent="-171450" algn="just">
              <a:lnSpc>
                <a:spcPct val="16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considered five diseases for now that are Diabetes, Heart Disease, Parkinson’s, Breast Cancer and Liver Disease and in the future, many more diseases can be added. </a:t>
            </a:r>
            <a:endParaRPr lang="en-IN" sz="2000" dirty="0">
              <a:latin typeface="Times New Roman" panose="02020603050405020304" pitchFamily="18" charset="0"/>
              <a:cs typeface="Times New Roman" panose="02020603050405020304" pitchFamily="18" charset="0"/>
            </a:endParaRPr>
          </a:p>
          <a:p>
            <a:pPr marL="171450" lvl="0" indent="-171450" algn="just">
              <a:lnSpc>
                <a:spcPct val="16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101" name="Google Shape;10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7C01-C2E5-F3E6-EE2A-FE6B5A13F3A6}"/>
              </a:ext>
            </a:extLst>
          </p:cNvPr>
          <p:cNvSpPr>
            <a:spLocks noGrp="1"/>
          </p:cNvSpPr>
          <p:nvPr>
            <p:ph type="title"/>
          </p:nvPr>
        </p:nvSpPr>
        <p:spPr>
          <a:xfrm>
            <a:off x="457200" y="274638"/>
            <a:ext cx="8229600" cy="855422"/>
          </a:xfrm>
        </p:spPr>
        <p:txBody>
          <a:bodyPr/>
          <a:lstStyle/>
          <a:p>
            <a:endParaRPr lang="en-IN" dirty="0"/>
          </a:p>
        </p:txBody>
      </p:sp>
      <p:sp>
        <p:nvSpPr>
          <p:cNvPr id="3" name="Text Placeholder 2">
            <a:extLst>
              <a:ext uri="{FF2B5EF4-FFF2-40B4-BE49-F238E27FC236}">
                <a16:creationId xmlns:a16="http://schemas.microsoft.com/office/drawing/2014/main" id="{09A5912F-7BD4-03FD-230A-E06602640E3F}"/>
              </a:ext>
            </a:extLst>
          </p:cNvPr>
          <p:cNvSpPr>
            <a:spLocks noGrp="1"/>
          </p:cNvSpPr>
          <p:nvPr>
            <p:ph type="body" idx="1"/>
          </p:nvPr>
        </p:nvSpPr>
        <p:spPr>
          <a:xfrm>
            <a:off x="457200" y="274639"/>
            <a:ext cx="8229600" cy="6308724"/>
          </a:xfrm>
        </p:spPr>
        <p:txBody>
          <a:bodyPr>
            <a:noAutofit/>
          </a:bodyPr>
          <a:lstStyle/>
          <a:p>
            <a:pPr marL="285750" indent="-285750" algn="just" eaLnBrk="0" fontAlgn="base" hangingPunct="0">
              <a:lnSpc>
                <a:spcPct val="15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 the other hand, is a widely-used statistical model for binary and multi-class classification. It predicts the probability of an outcome using a sigmoid function and is highly interpretable, making it ideal for understanding relationships between predictors and disease outcomes. </a:t>
            </a:r>
          </a:p>
          <a:p>
            <a:pPr marL="285750" indent="-285750" algn="just" eaLnBrk="0" fontAlgn="base" hangingPunct="0">
              <a:lnSpc>
                <a:spcPct val="15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Together, these algorithms provided a comprehensive approach for predicting diseases, leveraging the strengths of SVM in handling non-linear relationships and Logistic Regression for its simplicity and interpretability in binary classification scenarios.</a:t>
            </a:r>
          </a:p>
          <a:p>
            <a:endParaRPr lang="en-IN" sz="2400" dirty="0"/>
          </a:p>
        </p:txBody>
      </p:sp>
      <p:sp>
        <p:nvSpPr>
          <p:cNvPr id="4" name="Slide Number Placeholder 3">
            <a:extLst>
              <a:ext uri="{FF2B5EF4-FFF2-40B4-BE49-F238E27FC236}">
                <a16:creationId xmlns:a16="http://schemas.microsoft.com/office/drawing/2014/main" id="{3A599B41-DDC6-B97D-3167-72FDAA95E0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733774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251E-375A-F180-EED2-FF6853E4602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7DE9133-08E3-498C-F752-46C3EA64F25F}"/>
              </a:ext>
            </a:extLst>
          </p:cNvPr>
          <p:cNvSpPr>
            <a:spLocks noGrp="1"/>
          </p:cNvSpPr>
          <p:nvPr>
            <p:ph type="body" idx="1"/>
          </p:nvPr>
        </p:nvSpPr>
        <p:spPr>
          <a:xfrm>
            <a:off x="457200" y="274638"/>
            <a:ext cx="8229600" cy="5851526"/>
          </a:xfrm>
        </p:spPr>
        <p:txBody>
          <a:bodyPr>
            <a:normAutofit fontScale="92500" lnSpcReduction="10000"/>
          </a:bodyPr>
          <a:lstStyle/>
          <a:p>
            <a:pPr>
              <a:lnSpc>
                <a:spcPct val="160000"/>
              </a:lnSpc>
            </a:pPr>
            <a:r>
              <a:rPr lang="en-US" sz="2600" b="1" dirty="0">
                <a:latin typeface="Times New Roman" panose="02020603050405020304" pitchFamily="18" charset="0"/>
                <a:cs typeface="Times New Roman" panose="02020603050405020304" pitchFamily="18" charset="0"/>
              </a:rPr>
              <a:t>Random Forest </a:t>
            </a:r>
            <a:r>
              <a:rPr lang="en-US" sz="2600" dirty="0">
                <a:latin typeface="Times New Roman" panose="02020603050405020304" pitchFamily="18" charset="0"/>
                <a:cs typeface="Times New Roman" panose="02020603050405020304" pitchFamily="18" charset="0"/>
              </a:rPr>
              <a:t>is an ensemble learning algorithm that builds multiple decision trees during training and merges their outputs (via majority voting for classification or averaging for regression) to enhance predictive accuracy and reduce overfitting. It operates by randomly selecting subsets of data and features for each tree, making it robust against noise and adaptable to both classification and regression tasks. This method is highly effective in handling large datasets and complex relationships while maintaining good generalization capabilities.</a:t>
            </a:r>
          </a:p>
          <a:p>
            <a:endParaRPr lang="en-IN" dirty="0"/>
          </a:p>
        </p:txBody>
      </p:sp>
      <p:sp>
        <p:nvSpPr>
          <p:cNvPr id="4" name="Slide Number Placeholder 3">
            <a:extLst>
              <a:ext uri="{FF2B5EF4-FFF2-40B4-BE49-F238E27FC236}">
                <a16:creationId xmlns:a16="http://schemas.microsoft.com/office/drawing/2014/main" id="{679EA6A6-331D-8360-6C71-DB8FF5E166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361138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545C-2352-53F3-505C-BF11C9711E30}"/>
              </a:ext>
            </a:extLst>
          </p:cNvPr>
          <p:cNvSpPr>
            <a:spLocks noGrp="1"/>
          </p:cNvSpPr>
          <p:nvPr>
            <p:ph type="title"/>
          </p:nvPr>
        </p:nvSpPr>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DATASETS</a:t>
            </a:r>
          </a:p>
        </p:txBody>
      </p:sp>
      <p:sp>
        <p:nvSpPr>
          <p:cNvPr id="3" name="Text Placeholder 2">
            <a:extLst>
              <a:ext uri="{FF2B5EF4-FFF2-40B4-BE49-F238E27FC236}">
                <a16:creationId xmlns:a16="http://schemas.microsoft.com/office/drawing/2014/main" id="{A35F961E-B127-4C37-FB37-8FEA7FAB6886}"/>
              </a:ext>
            </a:extLst>
          </p:cNvPr>
          <p:cNvSpPr>
            <a:spLocks noGrp="1"/>
          </p:cNvSpPr>
          <p:nvPr>
            <p:ph type="body" idx="1"/>
          </p:nvPr>
        </p:nvSpPr>
        <p:spPr>
          <a:xfrm>
            <a:off x="457200" y="1332781"/>
            <a:ext cx="8229600" cy="4525963"/>
          </a:xfrm>
        </p:spPr>
        <p:txBody>
          <a:bodyPr>
            <a:normAutofit/>
          </a:bodyPr>
          <a:lstStyle/>
          <a:p>
            <a:r>
              <a:rPr lang="en-US" sz="2400" dirty="0">
                <a:latin typeface="Times New Roman" panose="02020603050405020304" pitchFamily="18" charset="0"/>
                <a:cs typeface="Times New Roman" panose="02020603050405020304" pitchFamily="18" charset="0"/>
              </a:rPr>
              <a:t>The datasets were sourced from Kaggle and are well-suited for training models such as SVM, Logistic Regression and Random Forest.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FCC748B-6A65-6A6D-75E8-29AA963BC3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249526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30FC-B73A-B285-387D-47878A29C666}"/>
              </a:ext>
            </a:extLst>
          </p:cNvPr>
          <p:cNvSpPr>
            <a:spLocks noGrp="1"/>
          </p:cNvSpPr>
          <p:nvPr>
            <p:ph type="title"/>
          </p:nvPr>
        </p:nvSpPr>
        <p:spPr>
          <a:xfrm>
            <a:off x="457200" y="0"/>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Diabetes Dataset(768)</a:t>
            </a:r>
          </a:p>
        </p:txBody>
      </p:sp>
      <p:sp>
        <p:nvSpPr>
          <p:cNvPr id="3" name="Text Placeholder 2">
            <a:extLst>
              <a:ext uri="{FF2B5EF4-FFF2-40B4-BE49-F238E27FC236}">
                <a16:creationId xmlns:a16="http://schemas.microsoft.com/office/drawing/2014/main" id="{19653591-09E6-C6BE-91FF-D1100EB5E59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967BCCB-A58D-7842-6592-0232BB8586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6" name="Picture 5" descr="A screenshot of a computer">
            <a:extLst>
              <a:ext uri="{FF2B5EF4-FFF2-40B4-BE49-F238E27FC236}">
                <a16:creationId xmlns:a16="http://schemas.microsoft.com/office/drawing/2014/main" id="{E0572876-492E-7747-D8FB-8EEEDF18D3C7}"/>
              </a:ext>
            </a:extLst>
          </p:cNvPr>
          <p:cNvPicPr>
            <a:picLocks noChangeAspect="1"/>
          </p:cNvPicPr>
          <p:nvPr/>
        </p:nvPicPr>
        <p:blipFill>
          <a:blip r:embed="rId2"/>
          <a:stretch>
            <a:fillRect/>
          </a:stretch>
        </p:blipFill>
        <p:spPr>
          <a:xfrm>
            <a:off x="505108" y="1600200"/>
            <a:ext cx="8181692" cy="4346524"/>
          </a:xfrm>
          <a:prstGeom prst="rect">
            <a:avLst/>
          </a:prstGeom>
        </p:spPr>
      </p:pic>
    </p:spTree>
    <p:extLst>
      <p:ext uri="{BB962C8B-B14F-4D97-AF65-F5344CB8AC3E}">
        <p14:creationId xmlns:p14="http://schemas.microsoft.com/office/powerpoint/2010/main" val="86895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0349-2374-C870-765B-AC66C58C5E26}"/>
              </a:ext>
            </a:extLst>
          </p:cNvPr>
          <p:cNvSpPr>
            <a:spLocks noGrp="1"/>
          </p:cNvSpPr>
          <p:nvPr>
            <p:ph type="title"/>
          </p:nvPr>
        </p:nvSpPr>
        <p:spPr>
          <a:xfrm>
            <a:off x="457200" y="0"/>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Heart Disease dataset(303)</a:t>
            </a:r>
          </a:p>
        </p:txBody>
      </p:sp>
      <p:sp>
        <p:nvSpPr>
          <p:cNvPr id="3" name="Text Placeholder 2">
            <a:extLst>
              <a:ext uri="{FF2B5EF4-FFF2-40B4-BE49-F238E27FC236}">
                <a16:creationId xmlns:a16="http://schemas.microsoft.com/office/drawing/2014/main" id="{1B5631BD-1936-3DD8-AE75-02FB165754B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E69220-F043-110B-0096-6868563DE9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6" name="Picture 5" descr="A screenshot of a computer&#10;&#10;Description automatically generated">
            <a:extLst>
              <a:ext uri="{FF2B5EF4-FFF2-40B4-BE49-F238E27FC236}">
                <a16:creationId xmlns:a16="http://schemas.microsoft.com/office/drawing/2014/main" id="{98C22AC4-DFD2-20F0-65D3-D52F56961191}"/>
              </a:ext>
            </a:extLst>
          </p:cNvPr>
          <p:cNvPicPr>
            <a:picLocks noChangeAspect="1"/>
          </p:cNvPicPr>
          <p:nvPr/>
        </p:nvPicPr>
        <p:blipFill>
          <a:blip r:embed="rId2"/>
          <a:stretch>
            <a:fillRect/>
          </a:stretch>
        </p:blipFill>
        <p:spPr>
          <a:xfrm>
            <a:off x="656026" y="1493416"/>
            <a:ext cx="7831948" cy="4393650"/>
          </a:xfrm>
          <a:prstGeom prst="rect">
            <a:avLst/>
          </a:prstGeom>
        </p:spPr>
      </p:pic>
    </p:spTree>
    <p:extLst>
      <p:ext uri="{BB962C8B-B14F-4D97-AF65-F5344CB8AC3E}">
        <p14:creationId xmlns:p14="http://schemas.microsoft.com/office/powerpoint/2010/main" val="1186772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7718-8E26-2A9F-7F43-1F0C4F67921A}"/>
              </a:ext>
            </a:extLst>
          </p:cNvPr>
          <p:cNvSpPr>
            <a:spLocks noGrp="1"/>
          </p:cNvSpPr>
          <p:nvPr>
            <p:ph type="title"/>
          </p:nvPr>
        </p:nvSpPr>
        <p:spPr>
          <a:xfrm>
            <a:off x="527532" y="-6185"/>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Parkinson’s Dataset(195)</a:t>
            </a:r>
          </a:p>
        </p:txBody>
      </p:sp>
      <p:sp>
        <p:nvSpPr>
          <p:cNvPr id="3" name="Text Placeholder 2">
            <a:extLst>
              <a:ext uri="{FF2B5EF4-FFF2-40B4-BE49-F238E27FC236}">
                <a16:creationId xmlns:a16="http://schemas.microsoft.com/office/drawing/2014/main" id="{CCF3B152-DDF3-B2A7-9F3A-0E81A24C748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4DD51D1-83D6-F2D5-0355-6470C9F93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Picture 5" descr="A screenshot of a computer&#10;&#10;Description automatically generated">
            <a:extLst>
              <a:ext uri="{FF2B5EF4-FFF2-40B4-BE49-F238E27FC236}">
                <a16:creationId xmlns:a16="http://schemas.microsoft.com/office/drawing/2014/main" id="{15267CAD-8BA1-0836-522B-A15B0F9C2296}"/>
              </a:ext>
            </a:extLst>
          </p:cNvPr>
          <p:cNvPicPr>
            <a:picLocks noChangeAspect="1"/>
          </p:cNvPicPr>
          <p:nvPr/>
        </p:nvPicPr>
        <p:blipFill>
          <a:blip r:embed="rId2"/>
          <a:stretch>
            <a:fillRect/>
          </a:stretch>
        </p:blipFill>
        <p:spPr>
          <a:xfrm>
            <a:off x="383458" y="1600200"/>
            <a:ext cx="8517749" cy="4292765"/>
          </a:xfrm>
          <a:prstGeom prst="rect">
            <a:avLst/>
          </a:prstGeom>
        </p:spPr>
      </p:pic>
    </p:spTree>
    <p:extLst>
      <p:ext uri="{BB962C8B-B14F-4D97-AF65-F5344CB8AC3E}">
        <p14:creationId xmlns:p14="http://schemas.microsoft.com/office/powerpoint/2010/main" val="2735852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B5BA-ED6E-1A1D-257C-4F35F0FC12D0}"/>
              </a:ext>
            </a:extLst>
          </p:cNvPr>
          <p:cNvSpPr>
            <a:spLocks noGrp="1"/>
          </p:cNvSpPr>
          <p:nvPr>
            <p:ph type="title"/>
          </p:nvPr>
        </p:nvSpPr>
        <p:spPr>
          <a:xfrm>
            <a:off x="457200" y="36472"/>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Breast Cancer Dataset(569)</a:t>
            </a:r>
          </a:p>
        </p:txBody>
      </p:sp>
      <p:sp>
        <p:nvSpPr>
          <p:cNvPr id="3" name="Text Placeholder 2">
            <a:extLst>
              <a:ext uri="{FF2B5EF4-FFF2-40B4-BE49-F238E27FC236}">
                <a16:creationId xmlns:a16="http://schemas.microsoft.com/office/drawing/2014/main" id="{EFFC3D5B-A669-8FA4-6E77-7F339374F08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950AB9B-890E-7A2A-50E1-4234642848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6" name="Picture 5" descr="A screenshot of a computer">
            <a:extLst>
              <a:ext uri="{FF2B5EF4-FFF2-40B4-BE49-F238E27FC236}">
                <a16:creationId xmlns:a16="http://schemas.microsoft.com/office/drawing/2014/main" id="{A145D8D2-2D80-C11F-2EDB-CED78857E904}"/>
              </a:ext>
            </a:extLst>
          </p:cNvPr>
          <p:cNvPicPr>
            <a:picLocks noChangeAspect="1"/>
          </p:cNvPicPr>
          <p:nvPr/>
        </p:nvPicPr>
        <p:blipFill>
          <a:blip r:embed="rId2"/>
          <a:stretch>
            <a:fillRect/>
          </a:stretch>
        </p:blipFill>
        <p:spPr>
          <a:xfrm>
            <a:off x="441832" y="1600200"/>
            <a:ext cx="8244968" cy="4105235"/>
          </a:xfrm>
          <a:prstGeom prst="rect">
            <a:avLst/>
          </a:prstGeom>
        </p:spPr>
      </p:pic>
    </p:spTree>
    <p:extLst>
      <p:ext uri="{BB962C8B-B14F-4D97-AF65-F5344CB8AC3E}">
        <p14:creationId xmlns:p14="http://schemas.microsoft.com/office/powerpoint/2010/main" val="1918626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708B-0FEA-AF21-146C-0C587079140C}"/>
              </a:ext>
            </a:extLst>
          </p:cNvPr>
          <p:cNvSpPr>
            <a:spLocks noGrp="1"/>
          </p:cNvSpPr>
          <p:nvPr>
            <p:ph type="title"/>
          </p:nvPr>
        </p:nvSpPr>
        <p:spPr>
          <a:xfrm>
            <a:off x="457200" y="105902"/>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Liver Disease Dataset(30691)</a:t>
            </a:r>
          </a:p>
        </p:txBody>
      </p:sp>
      <p:sp>
        <p:nvSpPr>
          <p:cNvPr id="3" name="Text Placeholder 2">
            <a:extLst>
              <a:ext uri="{FF2B5EF4-FFF2-40B4-BE49-F238E27FC236}">
                <a16:creationId xmlns:a16="http://schemas.microsoft.com/office/drawing/2014/main" id="{F7DDA9C1-CF69-F480-7511-0F216B260B0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3C76CED-3FDC-3BA0-46AF-246147D3C1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6" name="Picture 5" descr="A screenshot of a computer&#10;&#10;Description automatically generated">
            <a:extLst>
              <a:ext uri="{FF2B5EF4-FFF2-40B4-BE49-F238E27FC236}">
                <a16:creationId xmlns:a16="http://schemas.microsoft.com/office/drawing/2014/main" id="{0FEEA1B6-D3C6-8249-2655-9F0AC8C8E904}"/>
              </a:ext>
            </a:extLst>
          </p:cNvPr>
          <p:cNvPicPr>
            <a:picLocks noChangeAspect="1"/>
          </p:cNvPicPr>
          <p:nvPr/>
        </p:nvPicPr>
        <p:blipFill>
          <a:blip r:embed="rId2"/>
          <a:stretch>
            <a:fillRect/>
          </a:stretch>
        </p:blipFill>
        <p:spPr>
          <a:xfrm>
            <a:off x="1386300" y="1417638"/>
            <a:ext cx="6371399" cy="5048979"/>
          </a:xfrm>
          <a:prstGeom prst="rect">
            <a:avLst/>
          </a:prstGeom>
        </p:spPr>
      </p:pic>
    </p:spTree>
    <p:extLst>
      <p:ext uri="{BB962C8B-B14F-4D97-AF65-F5344CB8AC3E}">
        <p14:creationId xmlns:p14="http://schemas.microsoft.com/office/powerpoint/2010/main" val="4176136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D3B1-6013-B725-D4F3-C9BA75CFE426}"/>
              </a:ext>
            </a:extLst>
          </p:cNvPr>
          <p:cNvSpPr>
            <a:spLocks noGrp="1"/>
          </p:cNvSpPr>
          <p:nvPr>
            <p:ph type="title"/>
          </p:nvPr>
        </p:nvSpPr>
        <p:spPr>
          <a:xfrm>
            <a:off x="457200" y="0"/>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IMPLEMENTATION</a:t>
            </a:r>
          </a:p>
        </p:txBody>
      </p:sp>
      <p:sp>
        <p:nvSpPr>
          <p:cNvPr id="3" name="Text Placeholder 2">
            <a:extLst>
              <a:ext uri="{FF2B5EF4-FFF2-40B4-BE49-F238E27FC236}">
                <a16:creationId xmlns:a16="http://schemas.microsoft.com/office/drawing/2014/main" id="{43A87878-5C4C-795D-8750-BF975D380007}"/>
              </a:ext>
            </a:extLst>
          </p:cNvPr>
          <p:cNvSpPr>
            <a:spLocks noGrp="1"/>
          </p:cNvSpPr>
          <p:nvPr>
            <p:ph type="body" idx="1"/>
          </p:nvPr>
        </p:nvSpPr>
        <p:spPr>
          <a:xfrm>
            <a:off x="457200" y="1268362"/>
            <a:ext cx="8229600" cy="4857802"/>
          </a:xfrm>
        </p:spPr>
        <p:txBody>
          <a:bodyPr/>
          <a:lstStyle/>
          <a:p>
            <a:pPr algn="ctr"/>
            <a:r>
              <a:rPr lang="en-IN" dirty="0">
                <a:latin typeface="Times New Roman" panose="02020603050405020304" pitchFamily="18" charset="0"/>
                <a:cs typeface="Times New Roman" panose="02020603050405020304" pitchFamily="18" charset="0"/>
              </a:rPr>
              <a:t>Create an account for the user</a:t>
            </a:r>
          </a:p>
        </p:txBody>
      </p:sp>
      <p:sp>
        <p:nvSpPr>
          <p:cNvPr id="4" name="Slide Number Placeholder 3">
            <a:extLst>
              <a:ext uri="{FF2B5EF4-FFF2-40B4-BE49-F238E27FC236}">
                <a16:creationId xmlns:a16="http://schemas.microsoft.com/office/drawing/2014/main" id="{A03707FD-6023-99E0-68C1-8A81ED4441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8" name="Picture 7">
            <a:extLst>
              <a:ext uri="{FF2B5EF4-FFF2-40B4-BE49-F238E27FC236}">
                <a16:creationId xmlns:a16="http://schemas.microsoft.com/office/drawing/2014/main" id="{C50B148A-CC9A-B0B5-CEB9-A350E577F488}"/>
              </a:ext>
            </a:extLst>
          </p:cNvPr>
          <p:cNvPicPr>
            <a:picLocks noChangeAspect="1"/>
          </p:cNvPicPr>
          <p:nvPr/>
        </p:nvPicPr>
        <p:blipFill>
          <a:blip r:embed="rId2"/>
          <a:srcRect t="11098" b="5528"/>
          <a:stretch/>
        </p:blipFill>
        <p:spPr>
          <a:xfrm>
            <a:off x="860961" y="2654710"/>
            <a:ext cx="7402232" cy="3471454"/>
          </a:xfrm>
          <a:prstGeom prst="rect">
            <a:avLst/>
          </a:prstGeom>
        </p:spPr>
      </p:pic>
    </p:spTree>
    <p:extLst>
      <p:ext uri="{BB962C8B-B14F-4D97-AF65-F5344CB8AC3E}">
        <p14:creationId xmlns:p14="http://schemas.microsoft.com/office/powerpoint/2010/main" val="146809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2495-4F87-D06D-6AAF-75CAFF150F36}"/>
              </a:ext>
            </a:extLst>
          </p:cNvPr>
          <p:cNvSpPr>
            <a:spLocks noGrp="1"/>
          </p:cNvSpPr>
          <p:nvPr>
            <p:ph type="title"/>
          </p:nvPr>
        </p:nvSpPr>
        <p:spPr>
          <a:xfrm>
            <a:off x="489630" y="-10959"/>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Login page</a:t>
            </a:r>
          </a:p>
        </p:txBody>
      </p:sp>
      <p:sp>
        <p:nvSpPr>
          <p:cNvPr id="3" name="Text Placeholder 2">
            <a:extLst>
              <a:ext uri="{FF2B5EF4-FFF2-40B4-BE49-F238E27FC236}">
                <a16:creationId xmlns:a16="http://schemas.microsoft.com/office/drawing/2014/main" id="{AA15973A-EEEA-2489-C6A6-70B12FDC16B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E04630A-7789-380E-B496-B3B5AD2137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pic>
        <p:nvPicPr>
          <p:cNvPr id="6" name="Picture 5">
            <a:extLst>
              <a:ext uri="{FF2B5EF4-FFF2-40B4-BE49-F238E27FC236}">
                <a16:creationId xmlns:a16="http://schemas.microsoft.com/office/drawing/2014/main" id="{520F7A4F-EBDD-1D6A-4294-FF71C0F4FB2C}"/>
              </a:ext>
            </a:extLst>
          </p:cNvPr>
          <p:cNvPicPr>
            <a:picLocks noChangeAspect="1"/>
          </p:cNvPicPr>
          <p:nvPr/>
        </p:nvPicPr>
        <p:blipFill>
          <a:blip r:embed="rId2"/>
          <a:srcRect/>
          <a:stretch/>
        </p:blipFill>
        <p:spPr>
          <a:xfrm>
            <a:off x="457200" y="2142459"/>
            <a:ext cx="8229600" cy="2784872"/>
          </a:xfrm>
          <a:prstGeom prst="rect">
            <a:avLst/>
          </a:prstGeom>
        </p:spPr>
      </p:pic>
    </p:spTree>
    <p:extLst>
      <p:ext uri="{BB962C8B-B14F-4D97-AF65-F5344CB8AC3E}">
        <p14:creationId xmlns:p14="http://schemas.microsoft.com/office/powerpoint/2010/main" val="104515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57200" y="136525"/>
            <a:ext cx="8229600" cy="73465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LITERATURE SURVEY</a:t>
            </a:r>
            <a:endParaRPr dirty="0"/>
          </a:p>
        </p:txBody>
      </p:sp>
      <p:sp>
        <p:nvSpPr>
          <p:cNvPr id="107" name="Google Shape;107;p15"/>
          <p:cNvSpPr txBox="1">
            <a:spLocks noGrp="1"/>
          </p:cNvSpPr>
          <p:nvPr>
            <p:ph type="body" idx="1"/>
          </p:nvPr>
        </p:nvSpPr>
        <p:spPr>
          <a:xfrm>
            <a:off x="246311" y="1009291"/>
            <a:ext cx="8509500" cy="5515500"/>
          </a:xfrm>
          <a:prstGeom prst="rect">
            <a:avLst/>
          </a:prstGeom>
          <a:noFill/>
          <a:ln>
            <a:noFill/>
          </a:ln>
        </p:spPr>
        <p:txBody>
          <a:bodyPr spcFirstLastPara="1" wrap="square" lIns="91425" tIns="45700" rIns="91425" bIns="45700" anchor="t" anchorCtr="0">
            <a:no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marL="5715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 the paper "Predictive Analytics for Disease Prevention and Diagnosis" by Bansal et al. (2021) explores the role of machine learning in early detection, diagnosis, and treatment of diseases, using techniques like decision trees and neural networks. It highlights challenges such as data quality, privacy, and interpretability, while emphasizing tools like Scikit-learn and TensorFlow. The study calls for addressing data imbalance and fostering collaboration to advance healthcare systems.</a:t>
            </a:r>
          </a:p>
        </p:txBody>
      </p:sp>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C75D-50E1-85D2-15D5-440C7C130D0E}"/>
              </a:ext>
            </a:extLst>
          </p:cNvPr>
          <p:cNvSpPr>
            <a:spLocks noGrp="1"/>
          </p:cNvSpPr>
          <p:nvPr>
            <p:ph type="title"/>
          </p:nvPr>
        </p:nvSpPr>
        <p:spPr>
          <a:xfrm>
            <a:off x="457200" y="0"/>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Diabetes prediction page</a:t>
            </a:r>
          </a:p>
        </p:txBody>
      </p:sp>
      <p:sp>
        <p:nvSpPr>
          <p:cNvPr id="3" name="Text Placeholder 2">
            <a:extLst>
              <a:ext uri="{FF2B5EF4-FFF2-40B4-BE49-F238E27FC236}">
                <a16:creationId xmlns:a16="http://schemas.microsoft.com/office/drawing/2014/main" id="{2F76801F-53D5-1493-8AEA-5B8B361EDA4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933BC22-AD94-362C-FB4D-4AF9FAD7FF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pic>
        <p:nvPicPr>
          <p:cNvPr id="10" name="Picture 9">
            <a:extLst>
              <a:ext uri="{FF2B5EF4-FFF2-40B4-BE49-F238E27FC236}">
                <a16:creationId xmlns:a16="http://schemas.microsoft.com/office/drawing/2014/main" id="{1C06240C-6DE2-D452-FBB2-5541D08BB622}"/>
              </a:ext>
            </a:extLst>
          </p:cNvPr>
          <p:cNvPicPr>
            <a:picLocks noChangeAspect="1"/>
          </p:cNvPicPr>
          <p:nvPr/>
        </p:nvPicPr>
        <p:blipFill>
          <a:blip r:embed="rId2"/>
          <a:srcRect/>
          <a:stretch/>
        </p:blipFill>
        <p:spPr>
          <a:xfrm>
            <a:off x="457200" y="1942460"/>
            <a:ext cx="8229600" cy="3504161"/>
          </a:xfrm>
          <a:prstGeom prst="rect">
            <a:avLst/>
          </a:prstGeom>
        </p:spPr>
      </p:pic>
    </p:spTree>
    <p:extLst>
      <p:ext uri="{BB962C8B-B14F-4D97-AF65-F5344CB8AC3E}">
        <p14:creationId xmlns:p14="http://schemas.microsoft.com/office/powerpoint/2010/main" val="571092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26E2-322B-A51B-8B93-EE88E80DC5C0}"/>
              </a:ext>
            </a:extLst>
          </p:cNvPr>
          <p:cNvSpPr>
            <a:spLocks noGrp="1"/>
          </p:cNvSpPr>
          <p:nvPr>
            <p:ph type="title"/>
          </p:nvPr>
        </p:nvSpPr>
        <p:spPr>
          <a:xfrm>
            <a:off x="457200" y="0"/>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Heart Disease prediction page</a:t>
            </a:r>
          </a:p>
        </p:txBody>
      </p:sp>
      <p:sp>
        <p:nvSpPr>
          <p:cNvPr id="3" name="Text Placeholder 2">
            <a:extLst>
              <a:ext uri="{FF2B5EF4-FFF2-40B4-BE49-F238E27FC236}">
                <a16:creationId xmlns:a16="http://schemas.microsoft.com/office/drawing/2014/main" id="{0BD44935-E251-3237-6CBC-2BF04DC1263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CE16C38-1714-DEE6-858E-FB96F47515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pic>
        <p:nvPicPr>
          <p:cNvPr id="6" name="Picture 5">
            <a:extLst>
              <a:ext uri="{FF2B5EF4-FFF2-40B4-BE49-F238E27FC236}">
                <a16:creationId xmlns:a16="http://schemas.microsoft.com/office/drawing/2014/main" id="{1DA3CBF2-7B72-C803-53D0-E3AFE2FB9D81}"/>
              </a:ext>
            </a:extLst>
          </p:cNvPr>
          <p:cNvPicPr>
            <a:picLocks noChangeAspect="1"/>
          </p:cNvPicPr>
          <p:nvPr/>
        </p:nvPicPr>
        <p:blipFill>
          <a:blip r:embed="rId2"/>
          <a:srcRect/>
          <a:stretch/>
        </p:blipFill>
        <p:spPr>
          <a:xfrm>
            <a:off x="457200" y="1716735"/>
            <a:ext cx="8337212" cy="4012585"/>
          </a:xfrm>
          <a:prstGeom prst="rect">
            <a:avLst/>
          </a:prstGeom>
        </p:spPr>
      </p:pic>
    </p:spTree>
    <p:extLst>
      <p:ext uri="{BB962C8B-B14F-4D97-AF65-F5344CB8AC3E}">
        <p14:creationId xmlns:p14="http://schemas.microsoft.com/office/powerpoint/2010/main" val="1318965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2AB1-D318-ED3B-7612-F2D19CCBADF2}"/>
              </a:ext>
            </a:extLst>
          </p:cNvPr>
          <p:cNvSpPr>
            <a:spLocks noGrp="1"/>
          </p:cNvSpPr>
          <p:nvPr>
            <p:ph type="title"/>
          </p:nvPr>
        </p:nvSpPr>
        <p:spPr>
          <a:xfrm>
            <a:off x="457200" y="0"/>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Parkinson’s prediction page</a:t>
            </a:r>
          </a:p>
        </p:txBody>
      </p:sp>
      <p:sp>
        <p:nvSpPr>
          <p:cNvPr id="3" name="Text Placeholder 2">
            <a:extLst>
              <a:ext uri="{FF2B5EF4-FFF2-40B4-BE49-F238E27FC236}">
                <a16:creationId xmlns:a16="http://schemas.microsoft.com/office/drawing/2014/main" id="{4643F6CD-8B6C-8BDF-FB6B-BC33A73BFCA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482E78-2179-0EBF-A3EA-B9C295FD59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pic>
        <p:nvPicPr>
          <p:cNvPr id="8" name="Picture 7">
            <a:extLst>
              <a:ext uri="{FF2B5EF4-FFF2-40B4-BE49-F238E27FC236}">
                <a16:creationId xmlns:a16="http://schemas.microsoft.com/office/drawing/2014/main" id="{529638E7-4B86-550E-8330-52A575F404B3}"/>
              </a:ext>
            </a:extLst>
          </p:cNvPr>
          <p:cNvPicPr>
            <a:picLocks noChangeAspect="1"/>
          </p:cNvPicPr>
          <p:nvPr/>
        </p:nvPicPr>
        <p:blipFill>
          <a:blip r:embed="rId2"/>
          <a:srcRect/>
          <a:stretch/>
        </p:blipFill>
        <p:spPr>
          <a:xfrm>
            <a:off x="457199" y="1809135"/>
            <a:ext cx="8425311" cy="4085199"/>
          </a:xfrm>
          <a:prstGeom prst="rect">
            <a:avLst/>
          </a:prstGeom>
        </p:spPr>
      </p:pic>
    </p:spTree>
    <p:extLst>
      <p:ext uri="{BB962C8B-B14F-4D97-AF65-F5344CB8AC3E}">
        <p14:creationId xmlns:p14="http://schemas.microsoft.com/office/powerpoint/2010/main" val="2107096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C45E-9172-16BD-D834-B3EEC30EBD3E}"/>
              </a:ext>
            </a:extLst>
          </p:cNvPr>
          <p:cNvSpPr>
            <a:spLocks noGrp="1"/>
          </p:cNvSpPr>
          <p:nvPr>
            <p:ph type="title"/>
          </p:nvPr>
        </p:nvSpPr>
        <p:spPr>
          <a:xfrm>
            <a:off x="457200" y="0"/>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Breast Cancer prediction page</a:t>
            </a:r>
          </a:p>
        </p:txBody>
      </p:sp>
      <p:sp>
        <p:nvSpPr>
          <p:cNvPr id="3" name="Text Placeholder 2">
            <a:extLst>
              <a:ext uri="{FF2B5EF4-FFF2-40B4-BE49-F238E27FC236}">
                <a16:creationId xmlns:a16="http://schemas.microsoft.com/office/drawing/2014/main" id="{B2931C9F-ED8A-ACA6-A2D1-9B2572749E7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A6B02CA-F94B-1CE7-D22B-7F3A4077E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pic>
        <p:nvPicPr>
          <p:cNvPr id="10" name="Picture 9">
            <a:extLst>
              <a:ext uri="{FF2B5EF4-FFF2-40B4-BE49-F238E27FC236}">
                <a16:creationId xmlns:a16="http://schemas.microsoft.com/office/drawing/2014/main" id="{B610BD9D-7217-088C-5EF4-66E13BD1FF70}"/>
              </a:ext>
            </a:extLst>
          </p:cNvPr>
          <p:cNvPicPr>
            <a:picLocks noChangeAspect="1"/>
          </p:cNvPicPr>
          <p:nvPr/>
        </p:nvPicPr>
        <p:blipFill>
          <a:blip r:embed="rId2"/>
          <a:srcRect/>
          <a:stretch/>
        </p:blipFill>
        <p:spPr>
          <a:xfrm>
            <a:off x="280336" y="1714528"/>
            <a:ext cx="8726013" cy="4036302"/>
          </a:xfrm>
          <a:prstGeom prst="rect">
            <a:avLst/>
          </a:prstGeom>
        </p:spPr>
      </p:pic>
    </p:spTree>
    <p:extLst>
      <p:ext uri="{BB962C8B-B14F-4D97-AF65-F5344CB8AC3E}">
        <p14:creationId xmlns:p14="http://schemas.microsoft.com/office/powerpoint/2010/main" val="328090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9C2C-7AF5-4A68-3EF0-C83804652883}"/>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Liver Disease prediction page</a:t>
            </a:r>
          </a:p>
        </p:txBody>
      </p:sp>
      <p:sp>
        <p:nvSpPr>
          <p:cNvPr id="3" name="Text Placeholder 2">
            <a:extLst>
              <a:ext uri="{FF2B5EF4-FFF2-40B4-BE49-F238E27FC236}">
                <a16:creationId xmlns:a16="http://schemas.microsoft.com/office/drawing/2014/main" id="{990922C2-B7BC-1E7A-A8B0-69ACB1281EC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F1857CC-A89D-1CC8-559F-F39BBC539A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pic>
        <p:nvPicPr>
          <p:cNvPr id="12" name="Picture 11">
            <a:extLst>
              <a:ext uri="{FF2B5EF4-FFF2-40B4-BE49-F238E27FC236}">
                <a16:creationId xmlns:a16="http://schemas.microsoft.com/office/drawing/2014/main" id="{97D04AC9-A867-D282-1208-2A1F22331F74}"/>
              </a:ext>
            </a:extLst>
          </p:cNvPr>
          <p:cNvPicPr>
            <a:picLocks noChangeAspect="1"/>
          </p:cNvPicPr>
          <p:nvPr/>
        </p:nvPicPr>
        <p:blipFill>
          <a:blip r:embed="rId2"/>
          <a:srcRect/>
          <a:stretch/>
        </p:blipFill>
        <p:spPr>
          <a:xfrm>
            <a:off x="697255" y="2010033"/>
            <a:ext cx="7749489" cy="3597682"/>
          </a:xfrm>
          <a:prstGeom prst="rect">
            <a:avLst/>
          </a:prstGeom>
        </p:spPr>
      </p:pic>
    </p:spTree>
    <p:extLst>
      <p:ext uri="{BB962C8B-B14F-4D97-AF65-F5344CB8AC3E}">
        <p14:creationId xmlns:p14="http://schemas.microsoft.com/office/powerpoint/2010/main" val="1160477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EC9F-C060-3F61-AAE6-9EED4E88E079}"/>
              </a:ext>
            </a:extLst>
          </p:cNvPr>
          <p:cNvSpPr>
            <a:spLocks noGrp="1"/>
          </p:cNvSpPr>
          <p:nvPr>
            <p:ph type="title"/>
          </p:nvPr>
        </p:nvSpPr>
        <p:spPr>
          <a:xfrm>
            <a:off x="457200" y="-250411"/>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SYSTEM TESTING</a:t>
            </a:r>
          </a:p>
        </p:txBody>
      </p:sp>
      <p:sp>
        <p:nvSpPr>
          <p:cNvPr id="4" name="Slide Number Placeholder 3">
            <a:extLst>
              <a:ext uri="{FF2B5EF4-FFF2-40B4-BE49-F238E27FC236}">
                <a16:creationId xmlns:a16="http://schemas.microsoft.com/office/drawing/2014/main" id="{A56FC80B-211C-11B8-0FFA-D0D3D3241F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pic>
        <p:nvPicPr>
          <p:cNvPr id="1038" name="Picture 7">
            <a:extLst>
              <a:ext uri="{FF2B5EF4-FFF2-40B4-BE49-F238E27FC236}">
                <a16:creationId xmlns:a16="http://schemas.microsoft.com/office/drawing/2014/main" id="{0EE34532-7254-32DD-D58C-80F6A0724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363" cy="222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62853794-B050-7B58-451D-81465A507997}"/>
              </a:ext>
            </a:extLst>
          </p:cNvPr>
          <p:cNvGraphicFramePr>
            <a:graphicFrameLocks noGrp="1"/>
          </p:cNvGraphicFramePr>
          <p:nvPr>
            <p:extLst>
              <p:ext uri="{D42A27DB-BD31-4B8C-83A1-F6EECF244321}">
                <p14:modId xmlns:p14="http://schemas.microsoft.com/office/powerpoint/2010/main" val="3530907634"/>
              </p:ext>
            </p:extLst>
          </p:nvPr>
        </p:nvGraphicFramePr>
        <p:xfrm>
          <a:off x="231060" y="717550"/>
          <a:ext cx="8440992" cy="5638800"/>
        </p:xfrm>
        <a:graphic>
          <a:graphicData uri="http://schemas.openxmlformats.org/drawingml/2006/table">
            <a:tbl>
              <a:tblPr firstRow="1" bandRow="1">
                <a:tableStyleId>{5940675A-B579-460E-94D1-54222C63F5DA}</a:tableStyleId>
              </a:tblPr>
              <a:tblGrid>
                <a:gridCol w="875071">
                  <a:extLst>
                    <a:ext uri="{9D8B030D-6E8A-4147-A177-3AD203B41FA5}">
                      <a16:colId xmlns:a16="http://schemas.microsoft.com/office/drawing/2014/main" val="630410418"/>
                    </a:ext>
                  </a:extLst>
                </a:gridCol>
                <a:gridCol w="2394153">
                  <a:extLst>
                    <a:ext uri="{9D8B030D-6E8A-4147-A177-3AD203B41FA5}">
                      <a16:colId xmlns:a16="http://schemas.microsoft.com/office/drawing/2014/main" val="3839898670"/>
                    </a:ext>
                  </a:extLst>
                </a:gridCol>
                <a:gridCol w="786581">
                  <a:extLst>
                    <a:ext uri="{9D8B030D-6E8A-4147-A177-3AD203B41FA5}">
                      <a16:colId xmlns:a16="http://schemas.microsoft.com/office/drawing/2014/main" val="1536277770"/>
                    </a:ext>
                  </a:extLst>
                </a:gridCol>
                <a:gridCol w="1170038">
                  <a:extLst>
                    <a:ext uri="{9D8B030D-6E8A-4147-A177-3AD203B41FA5}">
                      <a16:colId xmlns:a16="http://schemas.microsoft.com/office/drawing/2014/main" val="1901333137"/>
                    </a:ext>
                  </a:extLst>
                </a:gridCol>
                <a:gridCol w="2384325">
                  <a:extLst>
                    <a:ext uri="{9D8B030D-6E8A-4147-A177-3AD203B41FA5}">
                      <a16:colId xmlns:a16="http://schemas.microsoft.com/office/drawing/2014/main" val="909545573"/>
                    </a:ext>
                  </a:extLst>
                </a:gridCol>
                <a:gridCol w="830824">
                  <a:extLst>
                    <a:ext uri="{9D8B030D-6E8A-4147-A177-3AD203B41FA5}">
                      <a16:colId xmlns:a16="http://schemas.microsoft.com/office/drawing/2014/main" val="1870211517"/>
                    </a:ext>
                  </a:extLst>
                </a:gridCol>
              </a:tblGrid>
              <a:tr h="370840">
                <a:tc>
                  <a:txBody>
                    <a:bodyPr/>
                    <a:lstStyle/>
                    <a:p>
                      <a:pPr algn="ctr"/>
                      <a:r>
                        <a:rPr lang="en-IN" sz="1600" dirty="0">
                          <a:latin typeface="Times New Roman" panose="02020603050405020304" pitchFamily="18" charset="0"/>
                          <a:cs typeface="Times New Roman" panose="02020603050405020304" pitchFamily="18" charset="0"/>
                        </a:rPr>
                        <a:t>Test Case Number </a:t>
                      </a:r>
                    </a:p>
                  </a:txBody>
                  <a:tcPr/>
                </a:tc>
                <a:tc>
                  <a:txBody>
                    <a:bodyPr/>
                    <a:lstStyle/>
                    <a:p>
                      <a:pPr algn="ctr"/>
                      <a:r>
                        <a:rPr lang="en-IN" sz="1600" dirty="0">
                          <a:latin typeface="Times New Roman" panose="02020603050405020304" pitchFamily="18" charset="0"/>
                          <a:cs typeface="Times New Roman" panose="02020603050405020304" pitchFamily="18" charset="0"/>
                        </a:rPr>
                        <a:t>Input </a:t>
                      </a:r>
                    </a:p>
                  </a:txBody>
                  <a:tcPr/>
                </a:tc>
                <a:tc>
                  <a:txBody>
                    <a:bodyPr/>
                    <a:lstStyle/>
                    <a:p>
                      <a:pPr algn="ctr"/>
                      <a:r>
                        <a:rPr lang="en-IN" sz="1600" dirty="0">
                          <a:latin typeface="Times New Roman" panose="02020603050405020304" pitchFamily="18" charset="0"/>
                          <a:cs typeface="Times New Roman" panose="02020603050405020304" pitchFamily="18" charset="0"/>
                        </a:rPr>
                        <a:t>Stage</a:t>
                      </a:r>
                    </a:p>
                  </a:txBody>
                  <a:tcPr/>
                </a:tc>
                <a:tc>
                  <a:txBody>
                    <a:bodyPr/>
                    <a:lstStyle/>
                    <a:p>
                      <a:pPr algn="ctr"/>
                      <a:r>
                        <a:rPr lang="en-IN" sz="1600" dirty="0">
                          <a:latin typeface="Times New Roman" panose="02020603050405020304" pitchFamily="18" charset="0"/>
                          <a:cs typeface="Times New Roman" panose="02020603050405020304" pitchFamily="18" charset="0"/>
                        </a:rPr>
                        <a:t>Expected behaviour</a:t>
                      </a:r>
                    </a:p>
                  </a:txBody>
                  <a:tcPr/>
                </a:tc>
                <a:tc>
                  <a:txBody>
                    <a:bodyPr/>
                    <a:lstStyle/>
                    <a:p>
                      <a:pPr algn="ctr"/>
                      <a:r>
                        <a:rPr lang="en-IN" sz="1600" dirty="0">
                          <a:latin typeface="Times New Roman" panose="02020603050405020304" pitchFamily="18" charset="0"/>
                          <a:cs typeface="Times New Roman" panose="02020603050405020304" pitchFamily="18" charset="0"/>
                        </a:rPr>
                        <a:t>Observed behaviour</a:t>
                      </a:r>
                    </a:p>
                  </a:txBody>
                  <a:tcPr/>
                </a:tc>
                <a:tc>
                  <a:txBody>
                    <a:bodyPr/>
                    <a:lstStyle/>
                    <a:p>
                      <a:pPr algn="ctr"/>
                      <a:r>
                        <a:rPr lang="en-IN" sz="1600" dirty="0">
                          <a:latin typeface="Times New Roman" panose="02020603050405020304" pitchFamily="18" charset="0"/>
                          <a:cs typeface="Times New Roman" panose="02020603050405020304" pitchFamily="18" charset="0"/>
                        </a:rPr>
                        <a:t>Status P = Pass F= Fail</a:t>
                      </a:r>
                    </a:p>
                  </a:txBody>
                  <a:tcPr/>
                </a:tc>
                <a:extLst>
                  <a:ext uri="{0D108BD9-81ED-4DB2-BD59-A6C34878D82A}">
                    <a16:rowId xmlns:a16="http://schemas.microsoft.com/office/drawing/2014/main" val="2887089098"/>
                  </a:ext>
                </a:extLst>
              </a:tr>
              <a:tr h="230403">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pPr algn="ctr"/>
                      <a:r>
                        <a:rPr lang="en-US" sz="1600" dirty="0">
                          <a:latin typeface="Times New Roman" panose="02020603050405020304" pitchFamily="18" charset="0"/>
                          <a:cs typeface="Times New Roman" panose="02020603050405020304" pitchFamily="18" charset="0"/>
                        </a:rPr>
                        <a:t>Insert all the values to the displayed parameters in diabetes prediction Page (person is diabetic)</a:t>
                      </a: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Preview page</a:t>
                      </a:r>
                    </a:p>
                  </a:txBody>
                  <a:tcPr/>
                </a:tc>
                <a:tc>
                  <a:txBody>
                    <a:bodyPr/>
                    <a:lstStyle/>
                    <a:p>
                      <a:pPr algn="ctr"/>
                      <a:r>
                        <a:rPr lang="en-US" sz="1600" dirty="0">
                          <a:latin typeface="Times New Roman" panose="02020603050405020304" pitchFamily="18" charset="0"/>
                          <a:cs typeface="Times New Roman" panose="02020603050405020304" pitchFamily="18" charset="0"/>
                        </a:rPr>
                        <a:t>Should display result as The person is diabetic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The person is diabetic</a:t>
                      </a: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P</a:t>
                      </a:r>
                    </a:p>
                  </a:txBody>
                  <a:tcPr/>
                </a:tc>
                <a:extLst>
                  <a:ext uri="{0D108BD9-81ED-4DB2-BD59-A6C34878D82A}">
                    <a16:rowId xmlns:a16="http://schemas.microsoft.com/office/drawing/2014/main" val="3311507560"/>
                  </a:ext>
                </a:extLst>
              </a:tr>
              <a:tr h="902970">
                <a:tc>
                  <a:txBody>
                    <a:bodyPr/>
                    <a:lstStyle/>
                    <a:p>
                      <a:pPr algn="ctr"/>
                      <a:r>
                        <a:rPr lang="en-IN" sz="1600" dirty="0">
                          <a:latin typeface="Times New Roman" panose="02020603050405020304" pitchFamily="18" charset="0"/>
                          <a:cs typeface="Times New Roman" panose="02020603050405020304" pitchFamily="18" charset="0"/>
                        </a:rPr>
                        <a:t>2</a:t>
                      </a:r>
                    </a:p>
                  </a:txBody>
                  <a:tcPr/>
                </a:tc>
                <a:tc>
                  <a:txBody>
                    <a:bodyPr/>
                    <a:lstStyle/>
                    <a:p>
                      <a:pPr algn="ctr"/>
                      <a:r>
                        <a:rPr lang="en-US" sz="1600" dirty="0">
                          <a:latin typeface="Times New Roman" panose="02020603050405020304" pitchFamily="18" charset="0"/>
                          <a:cs typeface="Times New Roman" panose="02020603050405020304" pitchFamily="18" charset="0"/>
                        </a:rPr>
                        <a:t>Insert all the values to the displayed parameters in diabetes prediction Page (person is not diabetic) </a:t>
                      </a: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Preview page</a:t>
                      </a:r>
                    </a:p>
                  </a:txBody>
                  <a:tcPr/>
                </a:tc>
                <a:tc>
                  <a:txBody>
                    <a:bodyPr/>
                    <a:lstStyle/>
                    <a:p>
                      <a:pPr algn="ctr"/>
                      <a:r>
                        <a:rPr lang="en-US" sz="1600" dirty="0">
                          <a:latin typeface="Times New Roman" panose="02020603050405020304" pitchFamily="18" charset="0"/>
                          <a:cs typeface="Times New Roman" panose="02020603050405020304" pitchFamily="18" charset="0"/>
                        </a:rPr>
                        <a:t>Should display result as The person is not diabetic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The person is not diabetic</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P</a:t>
                      </a:r>
                    </a:p>
                  </a:txBody>
                  <a:tcPr/>
                </a:tc>
                <a:extLst>
                  <a:ext uri="{0D108BD9-81ED-4DB2-BD59-A6C34878D82A}">
                    <a16:rowId xmlns:a16="http://schemas.microsoft.com/office/drawing/2014/main" val="2983780850"/>
                  </a:ext>
                </a:extLst>
              </a:tr>
            </a:tbl>
          </a:graphicData>
        </a:graphic>
      </p:graphicFrame>
      <p:pic>
        <p:nvPicPr>
          <p:cNvPr id="10" name="Picture 9">
            <a:extLst>
              <a:ext uri="{FF2B5EF4-FFF2-40B4-BE49-F238E27FC236}">
                <a16:creationId xmlns:a16="http://schemas.microsoft.com/office/drawing/2014/main" id="{3BE24009-0F32-55C0-379D-527A9F4A05D9}"/>
              </a:ext>
            </a:extLst>
          </p:cNvPr>
          <p:cNvPicPr>
            <a:picLocks noChangeAspect="1"/>
          </p:cNvPicPr>
          <p:nvPr/>
        </p:nvPicPr>
        <p:blipFill>
          <a:blip r:embed="rId3"/>
          <a:srcRect r="21397"/>
          <a:stretch/>
        </p:blipFill>
        <p:spPr>
          <a:xfrm>
            <a:off x="5532286" y="2402463"/>
            <a:ext cx="2087714" cy="1232408"/>
          </a:xfrm>
          <a:prstGeom prst="rect">
            <a:avLst/>
          </a:prstGeom>
        </p:spPr>
      </p:pic>
      <p:pic>
        <p:nvPicPr>
          <p:cNvPr id="12" name="Picture 11">
            <a:extLst>
              <a:ext uri="{FF2B5EF4-FFF2-40B4-BE49-F238E27FC236}">
                <a16:creationId xmlns:a16="http://schemas.microsoft.com/office/drawing/2014/main" id="{BBC50303-1D37-4F23-FD54-830E9BA800FB}"/>
              </a:ext>
            </a:extLst>
          </p:cNvPr>
          <p:cNvPicPr>
            <a:picLocks noChangeAspect="1"/>
          </p:cNvPicPr>
          <p:nvPr/>
        </p:nvPicPr>
        <p:blipFill>
          <a:blip r:embed="rId4"/>
          <a:srcRect r="21183"/>
          <a:stretch/>
        </p:blipFill>
        <p:spPr>
          <a:xfrm>
            <a:off x="1415846" y="2866053"/>
            <a:ext cx="1809135" cy="1099405"/>
          </a:xfrm>
          <a:prstGeom prst="rect">
            <a:avLst/>
          </a:prstGeom>
        </p:spPr>
      </p:pic>
      <p:pic>
        <p:nvPicPr>
          <p:cNvPr id="15" name="Picture 14">
            <a:extLst>
              <a:ext uri="{FF2B5EF4-FFF2-40B4-BE49-F238E27FC236}">
                <a16:creationId xmlns:a16="http://schemas.microsoft.com/office/drawing/2014/main" id="{A89B7565-0A14-083B-5FD4-3056ABCA7D4C}"/>
              </a:ext>
            </a:extLst>
          </p:cNvPr>
          <p:cNvPicPr>
            <a:picLocks noChangeAspect="1"/>
          </p:cNvPicPr>
          <p:nvPr/>
        </p:nvPicPr>
        <p:blipFill>
          <a:blip r:embed="rId4"/>
          <a:srcRect r="21183"/>
          <a:stretch/>
        </p:blipFill>
        <p:spPr>
          <a:xfrm>
            <a:off x="1415846" y="5154401"/>
            <a:ext cx="1809135" cy="1099405"/>
          </a:xfrm>
          <a:prstGeom prst="rect">
            <a:avLst/>
          </a:prstGeom>
        </p:spPr>
      </p:pic>
      <p:pic>
        <p:nvPicPr>
          <p:cNvPr id="17" name="Picture 16">
            <a:extLst>
              <a:ext uri="{FF2B5EF4-FFF2-40B4-BE49-F238E27FC236}">
                <a16:creationId xmlns:a16="http://schemas.microsoft.com/office/drawing/2014/main" id="{8BF2BFA8-1579-9E34-8E46-A40DB8BE37EF}"/>
              </a:ext>
            </a:extLst>
          </p:cNvPr>
          <p:cNvPicPr>
            <a:picLocks noChangeAspect="1"/>
          </p:cNvPicPr>
          <p:nvPr/>
        </p:nvPicPr>
        <p:blipFill>
          <a:blip r:embed="rId5"/>
          <a:srcRect t="7662" r="19892"/>
          <a:stretch/>
        </p:blipFill>
        <p:spPr>
          <a:xfrm>
            <a:off x="5624052" y="4602832"/>
            <a:ext cx="2098406" cy="1099405"/>
          </a:xfrm>
          <a:prstGeom prst="rect">
            <a:avLst/>
          </a:prstGeom>
        </p:spPr>
      </p:pic>
    </p:spTree>
    <p:extLst>
      <p:ext uri="{BB962C8B-B14F-4D97-AF65-F5344CB8AC3E}">
        <p14:creationId xmlns:p14="http://schemas.microsoft.com/office/powerpoint/2010/main" val="1489006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C4E6DA-1062-3FF6-DE9E-AA826ABDC5DE}"/>
              </a:ext>
            </a:extLst>
          </p:cNvPr>
          <p:cNvSpPr>
            <a:spLocks noGrp="1"/>
          </p:cNvSpPr>
          <p:nvPr>
            <p:ph type="body" idx="1"/>
          </p:nvPr>
        </p:nvSpPr>
        <p:spPr>
          <a:xfrm>
            <a:off x="457200" y="304800"/>
            <a:ext cx="8229600" cy="5821363"/>
          </a:xfrm>
        </p:spPr>
        <p:txBody>
          <a:bodyPr/>
          <a:lstStyle/>
          <a:p>
            <a:endParaRPr lang="en-IN" dirty="0"/>
          </a:p>
        </p:txBody>
      </p:sp>
      <p:sp>
        <p:nvSpPr>
          <p:cNvPr id="4" name="Slide Number Placeholder 3">
            <a:extLst>
              <a:ext uri="{FF2B5EF4-FFF2-40B4-BE49-F238E27FC236}">
                <a16:creationId xmlns:a16="http://schemas.microsoft.com/office/drawing/2014/main" id="{B852A971-66B5-FE06-4426-509B1857DD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graphicFrame>
        <p:nvGraphicFramePr>
          <p:cNvPr id="5" name="Table 4">
            <a:extLst>
              <a:ext uri="{FF2B5EF4-FFF2-40B4-BE49-F238E27FC236}">
                <a16:creationId xmlns:a16="http://schemas.microsoft.com/office/drawing/2014/main" id="{D96E25A6-B54C-5D64-FF91-3C2B22CC11E5}"/>
              </a:ext>
            </a:extLst>
          </p:cNvPr>
          <p:cNvGraphicFramePr>
            <a:graphicFrameLocks noGrp="1"/>
          </p:cNvGraphicFramePr>
          <p:nvPr>
            <p:extLst>
              <p:ext uri="{D42A27DB-BD31-4B8C-83A1-F6EECF244321}">
                <p14:modId xmlns:p14="http://schemas.microsoft.com/office/powerpoint/2010/main" val="1963341462"/>
              </p:ext>
            </p:extLst>
          </p:nvPr>
        </p:nvGraphicFramePr>
        <p:xfrm>
          <a:off x="457200" y="156190"/>
          <a:ext cx="8229600" cy="6614160"/>
        </p:xfrm>
        <a:graphic>
          <a:graphicData uri="http://schemas.openxmlformats.org/drawingml/2006/table">
            <a:tbl>
              <a:tblPr firstRow="1" bandRow="1">
                <a:tableStyleId>{5940675A-B579-460E-94D1-54222C63F5DA}</a:tableStyleId>
              </a:tblPr>
              <a:tblGrid>
                <a:gridCol w="464574">
                  <a:extLst>
                    <a:ext uri="{9D8B030D-6E8A-4147-A177-3AD203B41FA5}">
                      <a16:colId xmlns:a16="http://schemas.microsoft.com/office/drawing/2014/main" val="1358931161"/>
                    </a:ext>
                  </a:extLst>
                </a:gridCol>
                <a:gridCol w="2922639">
                  <a:extLst>
                    <a:ext uri="{9D8B030D-6E8A-4147-A177-3AD203B41FA5}">
                      <a16:colId xmlns:a16="http://schemas.microsoft.com/office/drawing/2014/main" val="3977448265"/>
                    </a:ext>
                  </a:extLst>
                </a:gridCol>
                <a:gridCol w="727587">
                  <a:extLst>
                    <a:ext uri="{9D8B030D-6E8A-4147-A177-3AD203B41FA5}">
                      <a16:colId xmlns:a16="http://schemas.microsoft.com/office/drawing/2014/main" val="3052671093"/>
                    </a:ext>
                  </a:extLst>
                </a:gridCol>
                <a:gridCol w="1130710">
                  <a:extLst>
                    <a:ext uri="{9D8B030D-6E8A-4147-A177-3AD203B41FA5}">
                      <a16:colId xmlns:a16="http://schemas.microsoft.com/office/drawing/2014/main" val="648035505"/>
                    </a:ext>
                  </a:extLst>
                </a:gridCol>
                <a:gridCol w="2487561">
                  <a:extLst>
                    <a:ext uri="{9D8B030D-6E8A-4147-A177-3AD203B41FA5}">
                      <a16:colId xmlns:a16="http://schemas.microsoft.com/office/drawing/2014/main" val="2916097073"/>
                    </a:ext>
                  </a:extLst>
                </a:gridCol>
                <a:gridCol w="496529">
                  <a:extLst>
                    <a:ext uri="{9D8B030D-6E8A-4147-A177-3AD203B41FA5}">
                      <a16:colId xmlns:a16="http://schemas.microsoft.com/office/drawing/2014/main" val="573467304"/>
                    </a:ext>
                  </a:extLst>
                </a:gridCol>
              </a:tblGrid>
              <a:tr h="2108277">
                <a:tc>
                  <a:txBody>
                    <a:bodyPr/>
                    <a:lstStyle/>
                    <a:p>
                      <a:pPr algn="ctr"/>
                      <a:r>
                        <a:rPr lang="en-IN" sz="1600" dirty="0">
                          <a:latin typeface="Times New Roman" panose="02020603050405020304" pitchFamily="18" charset="0"/>
                          <a:cs typeface="Times New Roman" panose="02020603050405020304" pitchFamily="18" charset="0"/>
                        </a:rPr>
                        <a:t>3</a:t>
                      </a:r>
                    </a:p>
                  </a:txBody>
                  <a:tcPr/>
                </a:tc>
                <a:tc>
                  <a:txBody>
                    <a:bodyPr/>
                    <a:lstStyle/>
                    <a:p>
                      <a:pPr algn="ctr"/>
                      <a:r>
                        <a:rPr lang="en-US" sz="1600" dirty="0">
                          <a:latin typeface="Times New Roman" panose="02020603050405020304" pitchFamily="18" charset="0"/>
                          <a:cs typeface="Times New Roman" panose="02020603050405020304" pitchFamily="18" charset="0"/>
                        </a:rPr>
                        <a:t>Insert all the values to the displayed parameters heart disease prediction Page (person does not have a heart disease)</a:t>
                      </a: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Times New Roman" panose="02020603050405020304" pitchFamily="18" charset="0"/>
                          <a:cs typeface="Times New Roman" panose="02020603050405020304" pitchFamily="18" charset="0"/>
                        </a:rPr>
                        <a:t>Preview page</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Should display result as The person does not have heart disease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The person does not have heart disease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P</a:t>
                      </a:r>
                    </a:p>
                  </a:txBody>
                  <a:tcPr/>
                </a:tc>
                <a:extLst>
                  <a:ext uri="{0D108BD9-81ED-4DB2-BD59-A6C34878D82A}">
                    <a16:rowId xmlns:a16="http://schemas.microsoft.com/office/drawing/2014/main" val="878724084"/>
                  </a:ext>
                </a:extLst>
              </a:tr>
              <a:tr h="1856543">
                <a:tc>
                  <a:txBody>
                    <a:bodyPr/>
                    <a:lstStyle/>
                    <a:p>
                      <a:pPr algn="ctr"/>
                      <a:r>
                        <a:rPr lang="en-IN" sz="1600" dirty="0">
                          <a:latin typeface="Times New Roman" panose="02020603050405020304" pitchFamily="18" charset="0"/>
                          <a:cs typeface="Times New Roman" panose="02020603050405020304" pitchFamily="18" charset="0"/>
                        </a:rPr>
                        <a:t>4</a:t>
                      </a:r>
                    </a:p>
                  </a:txBody>
                  <a:tcPr/>
                </a:tc>
                <a:tc>
                  <a:txBody>
                    <a:bodyPr/>
                    <a:lstStyle/>
                    <a:p>
                      <a:pPr algn="ctr"/>
                      <a:r>
                        <a:rPr lang="en-US" sz="1600" dirty="0">
                          <a:latin typeface="Times New Roman" panose="02020603050405020304" pitchFamily="18" charset="0"/>
                          <a:cs typeface="Times New Roman" panose="02020603050405020304" pitchFamily="18" charset="0"/>
                        </a:rPr>
                        <a:t>Insert all the values to the displayed parameters in Parkinson’s prediction Page (person has Parkinson’s)</a:t>
                      </a: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Times New Roman" panose="02020603050405020304" pitchFamily="18" charset="0"/>
                          <a:cs typeface="Times New Roman" panose="02020603050405020304" pitchFamily="18" charset="0"/>
                        </a:rPr>
                        <a:t>Preview page</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Should display result as The person has Parkinson’ s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The person has Parkinson’s</a:t>
                      </a:r>
                    </a:p>
                  </a:txBody>
                  <a:tcPr/>
                </a:tc>
                <a:tc>
                  <a:txBody>
                    <a:bodyPr/>
                    <a:lstStyle/>
                    <a:p>
                      <a:pPr algn="ctr"/>
                      <a:r>
                        <a:rPr lang="en-IN" sz="1600" dirty="0">
                          <a:latin typeface="Times New Roman" panose="02020603050405020304" pitchFamily="18" charset="0"/>
                          <a:cs typeface="Times New Roman" panose="02020603050405020304" pitchFamily="18" charset="0"/>
                        </a:rPr>
                        <a:t>P</a:t>
                      </a:r>
                    </a:p>
                  </a:txBody>
                  <a:tcPr/>
                </a:tc>
                <a:extLst>
                  <a:ext uri="{0D108BD9-81ED-4DB2-BD59-A6C34878D82A}">
                    <a16:rowId xmlns:a16="http://schemas.microsoft.com/office/drawing/2014/main" val="695230378"/>
                  </a:ext>
                </a:extLst>
              </a:tr>
              <a:tr h="1856543">
                <a:tc>
                  <a:txBody>
                    <a:bodyPr/>
                    <a:lstStyle/>
                    <a:p>
                      <a:pPr algn="ctr"/>
                      <a:r>
                        <a:rPr lang="en-IN" sz="1600" dirty="0">
                          <a:latin typeface="Times New Roman" panose="02020603050405020304" pitchFamily="18" charset="0"/>
                          <a:cs typeface="Times New Roman" panose="02020603050405020304" pitchFamily="18" charset="0"/>
                        </a:rPr>
                        <a:t>5</a:t>
                      </a:r>
                    </a:p>
                  </a:txBody>
                  <a:tcPr/>
                </a:tc>
                <a:tc>
                  <a:txBody>
                    <a:bodyPr/>
                    <a:lstStyle/>
                    <a:p>
                      <a:pPr algn="ctr"/>
                      <a:r>
                        <a:rPr lang="en-US" sz="1600" dirty="0">
                          <a:latin typeface="Times New Roman" panose="02020603050405020304" pitchFamily="18" charset="0"/>
                          <a:cs typeface="Times New Roman" panose="02020603050405020304" pitchFamily="18" charset="0"/>
                        </a:rPr>
                        <a:t>Insert all the values to the displayed parameters in Breast Cancer prediction Page (person has Breast Cancer)</a:t>
                      </a: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Times New Roman" panose="02020603050405020304" pitchFamily="18" charset="0"/>
                          <a:cs typeface="Times New Roman" panose="02020603050405020304" pitchFamily="18" charset="0"/>
                        </a:rPr>
                        <a:t>Preview page</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Should display result as The person has Breast Cancer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The person has Breast Cancer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P</a:t>
                      </a:r>
                    </a:p>
                  </a:txBody>
                  <a:tcPr/>
                </a:tc>
                <a:extLst>
                  <a:ext uri="{0D108BD9-81ED-4DB2-BD59-A6C34878D82A}">
                    <a16:rowId xmlns:a16="http://schemas.microsoft.com/office/drawing/2014/main" val="2452331599"/>
                  </a:ext>
                </a:extLst>
              </a:tr>
            </a:tbl>
          </a:graphicData>
        </a:graphic>
      </p:graphicFrame>
      <p:pic>
        <p:nvPicPr>
          <p:cNvPr id="7" name="Picture 6">
            <a:extLst>
              <a:ext uri="{FF2B5EF4-FFF2-40B4-BE49-F238E27FC236}">
                <a16:creationId xmlns:a16="http://schemas.microsoft.com/office/drawing/2014/main" id="{66E6A738-E80A-5142-38E8-02747B771A7A}"/>
              </a:ext>
            </a:extLst>
          </p:cNvPr>
          <p:cNvPicPr>
            <a:picLocks noChangeAspect="1"/>
          </p:cNvPicPr>
          <p:nvPr/>
        </p:nvPicPr>
        <p:blipFill>
          <a:blip r:embed="rId2"/>
          <a:srcRect t="8183" r="18602"/>
          <a:stretch/>
        </p:blipFill>
        <p:spPr>
          <a:xfrm>
            <a:off x="1229031" y="1199534"/>
            <a:ext cx="2226981" cy="1219201"/>
          </a:xfrm>
          <a:prstGeom prst="rect">
            <a:avLst/>
          </a:prstGeom>
        </p:spPr>
      </p:pic>
      <p:pic>
        <p:nvPicPr>
          <p:cNvPr id="9" name="Picture 8">
            <a:extLst>
              <a:ext uri="{FF2B5EF4-FFF2-40B4-BE49-F238E27FC236}">
                <a16:creationId xmlns:a16="http://schemas.microsoft.com/office/drawing/2014/main" id="{FE1E2B6E-EB0A-9133-4D16-4FF0F08A140E}"/>
              </a:ext>
            </a:extLst>
          </p:cNvPr>
          <p:cNvPicPr>
            <a:picLocks noChangeAspect="1"/>
          </p:cNvPicPr>
          <p:nvPr/>
        </p:nvPicPr>
        <p:blipFill>
          <a:blip r:embed="rId3"/>
          <a:srcRect t="4209" r="17742"/>
          <a:stretch/>
        </p:blipFill>
        <p:spPr>
          <a:xfrm>
            <a:off x="5813383" y="905798"/>
            <a:ext cx="2315469" cy="1302755"/>
          </a:xfrm>
          <a:prstGeom prst="rect">
            <a:avLst/>
          </a:prstGeom>
        </p:spPr>
      </p:pic>
      <p:pic>
        <p:nvPicPr>
          <p:cNvPr id="11" name="Picture 10">
            <a:extLst>
              <a:ext uri="{FF2B5EF4-FFF2-40B4-BE49-F238E27FC236}">
                <a16:creationId xmlns:a16="http://schemas.microsoft.com/office/drawing/2014/main" id="{0DB0F0AB-06CF-BF56-8AAF-7B47C4AD4F35}"/>
              </a:ext>
            </a:extLst>
          </p:cNvPr>
          <p:cNvPicPr>
            <a:picLocks noChangeAspect="1"/>
          </p:cNvPicPr>
          <p:nvPr/>
        </p:nvPicPr>
        <p:blipFill>
          <a:blip r:embed="rId4"/>
          <a:srcRect t="7078" r="11506"/>
          <a:stretch/>
        </p:blipFill>
        <p:spPr>
          <a:xfrm>
            <a:off x="1501864" y="3484022"/>
            <a:ext cx="1838632" cy="941914"/>
          </a:xfrm>
          <a:prstGeom prst="rect">
            <a:avLst/>
          </a:prstGeom>
        </p:spPr>
      </p:pic>
      <p:pic>
        <p:nvPicPr>
          <p:cNvPr id="13" name="Picture 12">
            <a:extLst>
              <a:ext uri="{FF2B5EF4-FFF2-40B4-BE49-F238E27FC236}">
                <a16:creationId xmlns:a16="http://schemas.microsoft.com/office/drawing/2014/main" id="{7156E1C7-D453-C11F-2F91-450CA9C0EA95}"/>
              </a:ext>
            </a:extLst>
          </p:cNvPr>
          <p:cNvPicPr>
            <a:picLocks noChangeAspect="1"/>
          </p:cNvPicPr>
          <p:nvPr/>
        </p:nvPicPr>
        <p:blipFill>
          <a:blip r:embed="rId5"/>
          <a:srcRect t="6040" r="10000"/>
          <a:stretch/>
        </p:blipFill>
        <p:spPr>
          <a:xfrm>
            <a:off x="5882162" y="2975024"/>
            <a:ext cx="2177912" cy="1105363"/>
          </a:xfrm>
          <a:prstGeom prst="rect">
            <a:avLst/>
          </a:prstGeom>
        </p:spPr>
      </p:pic>
      <p:pic>
        <p:nvPicPr>
          <p:cNvPr id="15" name="Picture 14">
            <a:extLst>
              <a:ext uri="{FF2B5EF4-FFF2-40B4-BE49-F238E27FC236}">
                <a16:creationId xmlns:a16="http://schemas.microsoft.com/office/drawing/2014/main" id="{4E7B561D-5D22-EB41-1118-12F921DE7CB2}"/>
              </a:ext>
            </a:extLst>
          </p:cNvPr>
          <p:cNvPicPr>
            <a:picLocks noChangeAspect="1"/>
          </p:cNvPicPr>
          <p:nvPr/>
        </p:nvPicPr>
        <p:blipFill>
          <a:blip r:embed="rId6"/>
          <a:srcRect t="6627" r="8710"/>
          <a:stretch/>
        </p:blipFill>
        <p:spPr>
          <a:xfrm>
            <a:off x="1393709" y="5623986"/>
            <a:ext cx="2054942" cy="1004354"/>
          </a:xfrm>
          <a:prstGeom prst="rect">
            <a:avLst/>
          </a:prstGeom>
        </p:spPr>
      </p:pic>
      <p:pic>
        <p:nvPicPr>
          <p:cNvPr id="17" name="Picture 16">
            <a:extLst>
              <a:ext uri="{FF2B5EF4-FFF2-40B4-BE49-F238E27FC236}">
                <a16:creationId xmlns:a16="http://schemas.microsoft.com/office/drawing/2014/main" id="{399FD281-CE2F-CC7B-550B-FF708ED1AB07}"/>
              </a:ext>
            </a:extLst>
          </p:cNvPr>
          <p:cNvPicPr>
            <a:picLocks noChangeAspect="1"/>
          </p:cNvPicPr>
          <p:nvPr/>
        </p:nvPicPr>
        <p:blipFill>
          <a:blip r:embed="rId7"/>
          <a:srcRect t="8963" r="7957"/>
          <a:stretch/>
        </p:blipFill>
        <p:spPr>
          <a:xfrm>
            <a:off x="5813383" y="5168760"/>
            <a:ext cx="2226981" cy="910452"/>
          </a:xfrm>
          <a:prstGeom prst="rect">
            <a:avLst/>
          </a:prstGeom>
        </p:spPr>
      </p:pic>
    </p:spTree>
    <p:extLst>
      <p:ext uri="{BB962C8B-B14F-4D97-AF65-F5344CB8AC3E}">
        <p14:creationId xmlns:p14="http://schemas.microsoft.com/office/powerpoint/2010/main" val="3885199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C619-C6EC-A0D3-F7C9-7B8C33EEA8F3}"/>
              </a:ext>
            </a:extLst>
          </p:cNvPr>
          <p:cNvSpPr>
            <a:spLocks noGrp="1"/>
          </p:cNvSpPr>
          <p:nvPr>
            <p:ph type="title"/>
          </p:nvPr>
        </p:nvSpPr>
        <p:spPr>
          <a:xfrm>
            <a:off x="457200" y="0"/>
            <a:ext cx="8229600" cy="1143000"/>
          </a:xfrm>
        </p:spPr>
        <p:txBody>
          <a:bodyPr>
            <a:normAutofit/>
          </a:bodyPr>
          <a:lstStyle/>
          <a:p>
            <a:r>
              <a:rPr lang="en-IN" b="1" dirty="0">
                <a:latin typeface="Times New Roman" panose="02020603050405020304" pitchFamily="18" charset="0"/>
                <a:cs typeface="Times New Roman" panose="02020603050405020304" pitchFamily="18" charset="0"/>
              </a:rPr>
              <a:t>Result Analysis</a:t>
            </a:r>
          </a:p>
        </p:txBody>
      </p:sp>
      <p:sp>
        <p:nvSpPr>
          <p:cNvPr id="3" name="Text Placeholder 2">
            <a:extLst>
              <a:ext uri="{FF2B5EF4-FFF2-40B4-BE49-F238E27FC236}">
                <a16:creationId xmlns:a16="http://schemas.microsoft.com/office/drawing/2014/main" id="{FEC30BFB-5BF8-D76E-6E0B-3DE018C3647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325AD1B-F645-D0E5-48E4-D5C55A188D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graphicFrame>
        <p:nvGraphicFramePr>
          <p:cNvPr id="9" name="Table 8">
            <a:extLst>
              <a:ext uri="{FF2B5EF4-FFF2-40B4-BE49-F238E27FC236}">
                <a16:creationId xmlns:a16="http://schemas.microsoft.com/office/drawing/2014/main" id="{3B5CE1C7-9E01-00A8-1A01-077AD6C31E5D}"/>
              </a:ext>
            </a:extLst>
          </p:cNvPr>
          <p:cNvGraphicFramePr>
            <a:graphicFrameLocks noGrp="1"/>
          </p:cNvGraphicFramePr>
          <p:nvPr>
            <p:extLst>
              <p:ext uri="{D42A27DB-BD31-4B8C-83A1-F6EECF244321}">
                <p14:modId xmlns:p14="http://schemas.microsoft.com/office/powerpoint/2010/main" val="1553425978"/>
              </p:ext>
            </p:extLst>
          </p:nvPr>
        </p:nvGraphicFramePr>
        <p:xfrm>
          <a:off x="1609344" y="1600200"/>
          <a:ext cx="5693472" cy="1996440"/>
        </p:xfrm>
        <a:graphic>
          <a:graphicData uri="http://schemas.openxmlformats.org/drawingml/2006/table">
            <a:tbl>
              <a:tblPr firstRow="1" firstCol="1" lastRow="1" lastCol="1" bandRow="1" bandCol="1">
                <a:tableStyleId>{5C22544A-7EE6-4342-B048-85BDC9FD1C3A}</a:tableStyleId>
              </a:tblPr>
              <a:tblGrid>
                <a:gridCol w="1325233">
                  <a:extLst>
                    <a:ext uri="{9D8B030D-6E8A-4147-A177-3AD203B41FA5}">
                      <a16:colId xmlns:a16="http://schemas.microsoft.com/office/drawing/2014/main" val="319978050"/>
                    </a:ext>
                  </a:extLst>
                </a:gridCol>
                <a:gridCol w="1256391">
                  <a:extLst>
                    <a:ext uri="{9D8B030D-6E8A-4147-A177-3AD203B41FA5}">
                      <a16:colId xmlns:a16="http://schemas.microsoft.com/office/drawing/2014/main" val="3112352662"/>
                    </a:ext>
                  </a:extLst>
                </a:gridCol>
                <a:gridCol w="1165040">
                  <a:extLst>
                    <a:ext uri="{9D8B030D-6E8A-4147-A177-3AD203B41FA5}">
                      <a16:colId xmlns:a16="http://schemas.microsoft.com/office/drawing/2014/main" val="4001370436"/>
                    </a:ext>
                  </a:extLst>
                </a:gridCol>
                <a:gridCol w="1165040">
                  <a:extLst>
                    <a:ext uri="{9D8B030D-6E8A-4147-A177-3AD203B41FA5}">
                      <a16:colId xmlns:a16="http://schemas.microsoft.com/office/drawing/2014/main" val="924254694"/>
                    </a:ext>
                  </a:extLst>
                </a:gridCol>
                <a:gridCol w="781768">
                  <a:extLst>
                    <a:ext uri="{9D8B030D-6E8A-4147-A177-3AD203B41FA5}">
                      <a16:colId xmlns:a16="http://schemas.microsoft.com/office/drawing/2014/main" val="1962147470"/>
                    </a:ext>
                  </a:extLst>
                </a:gridCol>
              </a:tblGrid>
              <a:tr h="652127">
                <a:tc rowSpan="2">
                  <a:txBody>
                    <a:bodyPr/>
                    <a:lstStyle/>
                    <a:p>
                      <a:pPr marL="67945" algn="ctr">
                        <a:spcBef>
                          <a:spcPts val="65"/>
                        </a:spcBef>
                      </a:pPr>
                      <a:r>
                        <a:rPr lang="en-US" sz="1200" dirty="0">
                          <a:effectLst/>
                        </a:rPr>
                        <a:t>Training</a:t>
                      </a:r>
                      <a:r>
                        <a:rPr lang="en-US" sz="1200" spc="-5" dirty="0">
                          <a:effectLst/>
                        </a:rPr>
                        <a:t> </a:t>
                      </a:r>
                      <a:r>
                        <a:rPr lang="en-US" sz="1200" spc="-20" dirty="0">
                          <a:effectLst/>
                        </a:rPr>
                        <a:t>Size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2">
                  <a:txBody>
                    <a:bodyPr/>
                    <a:lstStyle/>
                    <a:p>
                      <a:pPr marL="67945" algn="ctr">
                        <a:spcBef>
                          <a:spcPts val="65"/>
                        </a:spcBef>
                      </a:pPr>
                      <a:r>
                        <a:rPr lang="en-US" sz="1200" dirty="0">
                          <a:effectLst/>
                        </a:rPr>
                        <a:t>Testing</a:t>
                      </a:r>
                      <a:r>
                        <a:rPr lang="en-US" sz="1200" spc="-5" dirty="0">
                          <a:effectLst/>
                        </a:rPr>
                        <a:t> </a:t>
                      </a:r>
                      <a:r>
                        <a:rPr lang="en-US" sz="1200" spc="-20" dirty="0">
                          <a:effectLst/>
                        </a:rPr>
                        <a:t>Size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3">
                  <a:txBody>
                    <a:bodyPr/>
                    <a:lstStyle/>
                    <a:p>
                      <a:pPr marL="68580" marR="137160" algn="ctr">
                        <a:spcBef>
                          <a:spcPts val="65"/>
                        </a:spcBef>
                      </a:pPr>
                      <a:r>
                        <a:rPr lang="en-US" sz="1200">
                          <a:effectLst/>
                        </a:rPr>
                        <a:t>Accuracy</a:t>
                      </a:r>
                      <a:r>
                        <a:rPr lang="en-US" sz="1200" spc="-30">
                          <a:effectLst/>
                        </a:rPr>
                        <a:t> </a:t>
                      </a:r>
                      <a:r>
                        <a:rPr lang="en-US" sz="12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44347876"/>
                  </a:ext>
                </a:extLst>
              </a:tr>
              <a:tr h="692186">
                <a:tc vMerge="1">
                  <a:txBody>
                    <a:bodyPr/>
                    <a:lstStyle/>
                    <a:p>
                      <a:endParaRPr lang="en-IN"/>
                    </a:p>
                  </a:txBody>
                  <a:tcPr/>
                </a:tc>
                <a:tc vMerge="1">
                  <a:txBody>
                    <a:bodyPr/>
                    <a:lstStyle/>
                    <a:p>
                      <a:endParaRPr lang="en-IN"/>
                    </a:p>
                  </a:txBody>
                  <a:tcPr/>
                </a:tc>
                <a:tc>
                  <a:txBody>
                    <a:bodyPr/>
                    <a:lstStyle/>
                    <a:p>
                      <a:pPr marR="324485" algn="ctr">
                        <a:spcBef>
                          <a:spcPts val="75"/>
                        </a:spcBef>
                      </a:pPr>
                      <a:r>
                        <a:rPr lang="en-US" sz="1200" dirty="0">
                          <a:effectLst/>
                        </a:rPr>
                        <a:t>SVM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ctr">
                        <a:spcBef>
                          <a:spcPts val="75"/>
                        </a:spcBef>
                      </a:pPr>
                      <a:r>
                        <a:rPr lang="en-US" sz="1200" spc="-10">
                          <a:effectLst/>
                        </a:rPr>
                        <a:t>LR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231775" algn="ctr">
                        <a:spcBef>
                          <a:spcPts val="75"/>
                        </a:spcBef>
                      </a:pPr>
                      <a:r>
                        <a:rPr lang="en-US" sz="1200" spc="-10">
                          <a:effectLst/>
                        </a:rPr>
                        <a:t>RF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94834092"/>
                  </a:ext>
                </a:extLst>
              </a:tr>
              <a:tr h="652127">
                <a:tc>
                  <a:txBody>
                    <a:bodyPr/>
                    <a:lstStyle/>
                    <a:p>
                      <a:pPr marL="8255" algn="ctr">
                        <a:spcBef>
                          <a:spcPts val="65"/>
                        </a:spcBef>
                      </a:pPr>
                      <a:r>
                        <a:rPr lang="en-US" sz="1200" spc="-25">
                          <a:effectLst/>
                        </a:rPr>
                        <a:t>80%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algn="ctr">
                        <a:spcBef>
                          <a:spcPts val="65"/>
                        </a:spcBef>
                      </a:pPr>
                      <a:r>
                        <a:rPr lang="en-US" sz="1200" spc="-25">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84480" algn="ctr">
                        <a:spcBef>
                          <a:spcPts val="65"/>
                        </a:spcBef>
                      </a:pPr>
                      <a:r>
                        <a:rPr lang="en-US" sz="1200" spc="-10">
                          <a:effectLst/>
                        </a:rPr>
                        <a:t>77.27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 algn="ctr">
                        <a:spcBef>
                          <a:spcPts val="65"/>
                        </a:spcBef>
                      </a:pPr>
                      <a:r>
                        <a:rPr lang="en-US" sz="1200" spc="-10" dirty="0">
                          <a:effectLst/>
                        </a:rPr>
                        <a:t>75.32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795" algn="ctr">
                        <a:spcBef>
                          <a:spcPts val="65"/>
                        </a:spcBef>
                      </a:pPr>
                      <a:r>
                        <a:rPr lang="en-US" sz="1200" spc="-10" dirty="0">
                          <a:effectLst/>
                        </a:rPr>
                        <a:t>75.32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71439191"/>
                  </a:ext>
                </a:extLst>
              </a:tr>
            </a:tbl>
          </a:graphicData>
        </a:graphic>
      </p:graphicFrame>
      <p:graphicFrame>
        <p:nvGraphicFramePr>
          <p:cNvPr id="10" name="Table 9">
            <a:extLst>
              <a:ext uri="{FF2B5EF4-FFF2-40B4-BE49-F238E27FC236}">
                <a16:creationId xmlns:a16="http://schemas.microsoft.com/office/drawing/2014/main" id="{97747280-57F4-CA9F-A50B-03A2647369D2}"/>
              </a:ext>
            </a:extLst>
          </p:cNvPr>
          <p:cNvGraphicFramePr>
            <a:graphicFrameLocks noGrp="1"/>
          </p:cNvGraphicFramePr>
          <p:nvPr>
            <p:extLst>
              <p:ext uri="{D42A27DB-BD31-4B8C-83A1-F6EECF244321}">
                <p14:modId xmlns:p14="http://schemas.microsoft.com/office/powerpoint/2010/main" val="983584559"/>
              </p:ext>
            </p:extLst>
          </p:nvPr>
        </p:nvGraphicFramePr>
        <p:xfrm>
          <a:off x="1609344" y="4129722"/>
          <a:ext cx="5693472" cy="1996441"/>
        </p:xfrm>
        <a:graphic>
          <a:graphicData uri="http://schemas.openxmlformats.org/drawingml/2006/table">
            <a:tbl>
              <a:tblPr firstRow="1" firstCol="1" lastRow="1" lastCol="1" bandRow="1" bandCol="1">
                <a:tableStyleId>{5C22544A-7EE6-4342-B048-85BDC9FD1C3A}</a:tableStyleId>
              </a:tblPr>
              <a:tblGrid>
                <a:gridCol w="1325233">
                  <a:extLst>
                    <a:ext uri="{9D8B030D-6E8A-4147-A177-3AD203B41FA5}">
                      <a16:colId xmlns:a16="http://schemas.microsoft.com/office/drawing/2014/main" val="2688504858"/>
                    </a:ext>
                  </a:extLst>
                </a:gridCol>
                <a:gridCol w="1256390">
                  <a:extLst>
                    <a:ext uri="{9D8B030D-6E8A-4147-A177-3AD203B41FA5}">
                      <a16:colId xmlns:a16="http://schemas.microsoft.com/office/drawing/2014/main" val="2827435747"/>
                    </a:ext>
                  </a:extLst>
                </a:gridCol>
                <a:gridCol w="1165040">
                  <a:extLst>
                    <a:ext uri="{9D8B030D-6E8A-4147-A177-3AD203B41FA5}">
                      <a16:colId xmlns:a16="http://schemas.microsoft.com/office/drawing/2014/main" val="1697506600"/>
                    </a:ext>
                  </a:extLst>
                </a:gridCol>
                <a:gridCol w="1165040">
                  <a:extLst>
                    <a:ext uri="{9D8B030D-6E8A-4147-A177-3AD203B41FA5}">
                      <a16:colId xmlns:a16="http://schemas.microsoft.com/office/drawing/2014/main" val="1038070832"/>
                    </a:ext>
                  </a:extLst>
                </a:gridCol>
                <a:gridCol w="781769">
                  <a:extLst>
                    <a:ext uri="{9D8B030D-6E8A-4147-A177-3AD203B41FA5}">
                      <a16:colId xmlns:a16="http://schemas.microsoft.com/office/drawing/2014/main" val="2364248006"/>
                    </a:ext>
                  </a:extLst>
                </a:gridCol>
              </a:tblGrid>
              <a:tr h="652127">
                <a:tc rowSpan="2">
                  <a:txBody>
                    <a:bodyPr/>
                    <a:lstStyle/>
                    <a:p>
                      <a:pPr marL="67945" algn="ctr">
                        <a:spcBef>
                          <a:spcPts val="65"/>
                        </a:spcBef>
                      </a:pPr>
                      <a:r>
                        <a:rPr lang="en-US" sz="1200" dirty="0">
                          <a:effectLst/>
                        </a:rPr>
                        <a:t>Training</a:t>
                      </a:r>
                      <a:r>
                        <a:rPr lang="en-US" sz="1200" spc="-5" dirty="0">
                          <a:effectLst/>
                        </a:rPr>
                        <a:t> </a:t>
                      </a:r>
                      <a:r>
                        <a:rPr lang="en-US" sz="1200" spc="-20" dirty="0">
                          <a:effectLst/>
                        </a:rPr>
                        <a:t>Size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2">
                  <a:txBody>
                    <a:bodyPr/>
                    <a:lstStyle/>
                    <a:p>
                      <a:pPr marL="67945" algn="ctr">
                        <a:spcBef>
                          <a:spcPts val="65"/>
                        </a:spcBef>
                      </a:pPr>
                      <a:r>
                        <a:rPr lang="en-US" sz="1200">
                          <a:effectLst/>
                        </a:rPr>
                        <a:t>Testing</a:t>
                      </a:r>
                      <a:r>
                        <a:rPr lang="en-US" sz="1200" spc="-5">
                          <a:effectLst/>
                        </a:rPr>
                        <a:t> </a:t>
                      </a:r>
                      <a:r>
                        <a:rPr lang="en-US" sz="1200" spc="-2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3">
                  <a:txBody>
                    <a:bodyPr/>
                    <a:lstStyle/>
                    <a:p>
                      <a:pPr marL="68580" marR="137160" algn="ctr">
                        <a:spcBef>
                          <a:spcPts val="65"/>
                        </a:spcBef>
                      </a:pPr>
                      <a:r>
                        <a:rPr lang="en-US" sz="1200">
                          <a:effectLst/>
                        </a:rPr>
                        <a:t>Accuracy</a:t>
                      </a:r>
                      <a:r>
                        <a:rPr lang="en-US" sz="1200" spc="-30">
                          <a:effectLst/>
                        </a:rPr>
                        <a:t> </a:t>
                      </a:r>
                      <a:r>
                        <a:rPr lang="en-US" sz="12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08158735"/>
                  </a:ext>
                </a:extLst>
              </a:tr>
              <a:tr h="692187">
                <a:tc vMerge="1">
                  <a:txBody>
                    <a:bodyPr/>
                    <a:lstStyle/>
                    <a:p>
                      <a:endParaRPr lang="en-IN"/>
                    </a:p>
                  </a:txBody>
                  <a:tcPr/>
                </a:tc>
                <a:tc vMerge="1">
                  <a:txBody>
                    <a:bodyPr/>
                    <a:lstStyle/>
                    <a:p>
                      <a:endParaRPr lang="en-IN"/>
                    </a:p>
                  </a:txBody>
                  <a:tcPr/>
                </a:tc>
                <a:tc>
                  <a:txBody>
                    <a:bodyPr/>
                    <a:lstStyle/>
                    <a:p>
                      <a:pPr marR="324485" algn="ctr">
                        <a:spcBef>
                          <a:spcPts val="75"/>
                        </a:spcBef>
                      </a:pPr>
                      <a:r>
                        <a:rPr lang="en-US" sz="1200">
                          <a:effectLst/>
                        </a:rPr>
                        <a:t>SVM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ctr">
                        <a:spcBef>
                          <a:spcPts val="75"/>
                        </a:spcBef>
                      </a:pPr>
                      <a:r>
                        <a:rPr lang="en-US" sz="1200" spc="-10">
                          <a:effectLst/>
                        </a:rPr>
                        <a:t>LR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231775" algn="ctr">
                        <a:spcBef>
                          <a:spcPts val="75"/>
                        </a:spcBef>
                      </a:pPr>
                      <a:r>
                        <a:rPr lang="en-US" sz="1200" spc="-10">
                          <a:effectLst/>
                        </a:rPr>
                        <a:t>RF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02592816"/>
                  </a:ext>
                </a:extLst>
              </a:tr>
              <a:tr h="652127">
                <a:tc>
                  <a:txBody>
                    <a:bodyPr/>
                    <a:lstStyle/>
                    <a:p>
                      <a:pPr marL="8255" algn="ctr">
                        <a:spcBef>
                          <a:spcPts val="65"/>
                        </a:spcBef>
                      </a:pPr>
                      <a:r>
                        <a:rPr lang="en-US" sz="1200" spc="-25">
                          <a:effectLst/>
                        </a:rPr>
                        <a:t>80%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algn="ctr">
                        <a:spcBef>
                          <a:spcPts val="65"/>
                        </a:spcBef>
                      </a:pPr>
                      <a:r>
                        <a:rPr lang="en-US" sz="1200" spc="-25">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84480" algn="ctr">
                        <a:spcBef>
                          <a:spcPts val="65"/>
                        </a:spcBef>
                      </a:pPr>
                      <a:r>
                        <a:rPr lang="en-US" sz="1200" spc="-10">
                          <a:effectLst/>
                        </a:rPr>
                        <a:t>81.96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 algn="ctr">
                        <a:spcBef>
                          <a:spcPts val="65"/>
                        </a:spcBef>
                      </a:pPr>
                      <a:r>
                        <a:rPr lang="en-US" sz="1200" spc="-10">
                          <a:effectLst/>
                        </a:rPr>
                        <a:t>81.96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795" algn="ctr">
                        <a:spcBef>
                          <a:spcPts val="65"/>
                        </a:spcBef>
                      </a:pPr>
                      <a:r>
                        <a:rPr lang="en-US" sz="1200" spc="-10" dirty="0">
                          <a:effectLst/>
                        </a:rPr>
                        <a:t>77.05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98456080"/>
                  </a:ext>
                </a:extLst>
              </a:tr>
            </a:tbl>
          </a:graphicData>
        </a:graphic>
      </p:graphicFrame>
    </p:spTree>
    <p:extLst>
      <p:ext uri="{BB962C8B-B14F-4D97-AF65-F5344CB8AC3E}">
        <p14:creationId xmlns:p14="http://schemas.microsoft.com/office/powerpoint/2010/main" val="1556910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D4B4-92F2-1478-136F-CE211718128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E3561A0-52EE-7213-69B7-F8FD0586471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9E4E29C-3438-C1C2-B4A0-B68203BDD7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graphicFrame>
        <p:nvGraphicFramePr>
          <p:cNvPr id="6" name="Table 5">
            <a:extLst>
              <a:ext uri="{FF2B5EF4-FFF2-40B4-BE49-F238E27FC236}">
                <a16:creationId xmlns:a16="http://schemas.microsoft.com/office/drawing/2014/main" id="{2EC21641-AF12-0369-D79D-BD6C0340B759}"/>
              </a:ext>
            </a:extLst>
          </p:cNvPr>
          <p:cNvGraphicFramePr>
            <a:graphicFrameLocks noGrp="1"/>
          </p:cNvGraphicFramePr>
          <p:nvPr>
            <p:extLst>
              <p:ext uri="{D42A27DB-BD31-4B8C-83A1-F6EECF244321}">
                <p14:modId xmlns:p14="http://schemas.microsoft.com/office/powerpoint/2010/main" val="1589728285"/>
              </p:ext>
            </p:extLst>
          </p:nvPr>
        </p:nvGraphicFramePr>
        <p:xfrm>
          <a:off x="1609344" y="689610"/>
          <a:ext cx="5851970" cy="1919479"/>
        </p:xfrm>
        <a:graphic>
          <a:graphicData uri="http://schemas.openxmlformats.org/drawingml/2006/table">
            <a:tbl>
              <a:tblPr firstRow="1" firstCol="1" lastRow="1" lastCol="1" bandRow="1" bandCol="1">
                <a:tableStyleId>{5C22544A-7EE6-4342-B048-85BDC9FD1C3A}</a:tableStyleId>
              </a:tblPr>
              <a:tblGrid>
                <a:gridCol w="1362126">
                  <a:extLst>
                    <a:ext uri="{9D8B030D-6E8A-4147-A177-3AD203B41FA5}">
                      <a16:colId xmlns:a16="http://schemas.microsoft.com/office/drawing/2014/main" val="4194665192"/>
                    </a:ext>
                  </a:extLst>
                </a:gridCol>
                <a:gridCol w="1291366">
                  <a:extLst>
                    <a:ext uri="{9D8B030D-6E8A-4147-A177-3AD203B41FA5}">
                      <a16:colId xmlns:a16="http://schemas.microsoft.com/office/drawing/2014/main" val="281406057"/>
                    </a:ext>
                  </a:extLst>
                </a:gridCol>
                <a:gridCol w="1197473">
                  <a:extLst>
                    <a:ext uri="{9D8B030D-6E8A-4147-A177-3AD203B41FA5}">
                      <a16:colId xmlns:a16="http://schemas.microsoft.com/office/drawing/2014/main" val="1464129311"/>
                    </a:ext>
                  </a:extLst>
                </a:gridCol>
                <a:gridCol w="1197473">
                  <a:extLst>
                    <a:ext uri="{9D8B030D-6E8A-4147-A177-3AD203B41FA5}">
                      <a16:colId xmlns:a16="http://schemas.microsoft.com/office/drawing/2014/main" val="2057764863"/>
                    </a:ext>
                  </a:extLst>
                </a:gridCol>
                <a:gridCol w="803532">
                  <a:extLst>
                    <a:ext uri="{9D8B030D-6E8A-4147-A177-3AD203B41FA5}">
                      <a16:colId xmlns:a16="http://schemas.microsoft.com/office/drawing/2014/main" val="2025356678"/>
                    </a:ext>
                  </a:extLst>
                </a:gridCol>
              </a:tblGrid>
              <a:tr h="626988">
                <a:tc rowSpan="2">
                  <a:txBody>
                    <a:bodyPr/>
                    <a:lstStyle/>
                    <a:p>
                      <a:pPr marL="67945" algn="ctr">
                        <a:spcBef>
                          <a:spcPts val="65"/>
                        </a:spcBef>
                      </a:pPr>
                      <a:r>
                        <a:rPr lang="en-US" sz="1200">
                          <a:effectLst/>
                        </a:rPr>
                        <a:t>Training</a:t>
                      </a:r>
                      <a:r>
                        <a:rPr lang="en-US" sz="1200" spc="-5">
                          <a:effectLst/>
                        </a:rPr>
                        <a:t> </a:t>
                      </a:r>
                      <a:r>
                        <a:rPr lang="en-US" sz="1200" spc="-2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2">
                  <a:txBody>
                    <a:bodyPr/>
                    <a:lstStyle/>
                    <a:p>
                      <a:pPr marL="67945" algn="ctr">
                        <a:spcBef>
                          <a:spcPts val="65"/>
                        </a:spcBef>
                      </a:pPr>
                      <a:r>
                        <a:rPr lang="en-US" sz="1200">
                          <a:effectLst/>
                        </a:rPr>
                        <a:t>Testing</a:t>
                      </a:r>
                      <a:r>
                        <a:rPr lang="en-US" sz="1200" spc="-5">
                          <a:effectLst/>
                        </a:rPr>
                        <a:t> </a:t>
                      </a:r>
                      <a:r>
                        <a:rPr lang="en-US" sz="1200" spc="-2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3">
                  <a:txBody>
                    <a:bodyPr/>
                    <a:lstStyle/>
                    <a:p>
                      <a:pPr marL="68580" marR="137160" algn="ctr">
                        <a:spcBef>
                          <a:spcPts val="65"/>
                        </a:spcBef>
                      </a:pPr>
                      <a:r>
                        <a:rPr lang="en-US" sz="1200">
                          <a:effectLst/>
                        </a:rPr>
                        <a:t>Accuracy</a:t>
                      </a:r>
                      <a:r>
                        <a:rPr lang="en-US" sz="1200" spc="-30">
                          <a:effectLst/>
                        </a:rPr>
                        <a:t> </a:t>
                      </a:r>
                      <a:r>
                        <a:rPr lang="en-US" sz="12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28280404"/>
                  </a:ext>
                </a:extLst>
              </a:tr>
              <a:tr h="665503">
                <a:tc vMerge="1">
                  <a:txBody>
                    <a:bodyPr/>
                    <a:lstStyle/>
                    <a:p>
                      <a:endParaRPr lang="en-IN"/>
                    </a:p>
                  </a:txBody>
                  <a:tcPr/>
                </a:tc>
                <a:tc vMerge="1">
                  <a:txBody>
                    <a:bodyPr/>
                    <a:lstStyle/>
                    <a:p>
                      <a:endParaRPr lang="en-IN"/>
                    </a:p>
                  </a:txBody>
                  <a:tcPr/>
                </a:tc>
                <a:tc>
                  <a:txBody>
                    <a:bodyPr/>
                    <a:lstStyle/>
                    <a:p>
                      <a:pPr marR="324485" algn="ctr">
                        <a:spcBef>
                          <a:spcPts val="75"/>
                        </a:spcBef>
                      </a:pPr>
                      <a:r>
                        <a:rPr lang="en-US" sz="1200">
                          <a:effectLst/>
                        </a:rPr>
                        <a:t>SVM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ctr">
                        <a:spcBef>
                          <a:spcPts val="75"/>
                        </a:spcBef>
                      </a:pPr>
                      <a:r>
                        <a:rPr lang="en-US" sz="1200" spc="-10">
                          <a:effectLst/>
                        </a:rPr>
                        <a:t>LR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231775" algn="ctr">
                        <a:spcBef>
                          <a:spcPts val="75"/>
                        </a:spcBef>
                      </a:pPr>
                      <a:r>
                        <a:rPr lang="en-US" sz="1200" spc="-10">
                          <a:effectLst/>
                        </a:rPr>
                        <a:t>RF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16240391"/>
                  </a:ext>
                </a:extLst>
              </a:tr>
              <a:tr h="626988">
                <a:tc>
                  <a:txBody>
                    <a:bodyPr/>
                    <a:lstStyle/>
                    <a:p>
                      <a:pPr marL="8255" algn="ctr">
                        <a:spcBef>
                          <a:spcPts val="65"/>
                        </a:spcBef>
                      </a:pPr>
                      <a:r>
                        <a:rPr lang="en-US" sz="1200" spc="-25" dirty="0">
                          <a:effectLst/>
                        </a:rPr>
                        <a:t>80%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algn="ctr">
                        <a:spcBef>
                          <a:spcPts val="65"/>
                        </a:spcBef>
                      </a:pPr>
                      <a:r>
                        <a:rPr lang="en-US" sz="1200" spc="-25">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84480" algn="ctr">
                        <a:spcBef>
                          <a:spcPts val="65"/>
                        </a:spcBef>
                      </a:pPr>
                      <a:r>
                        <a:rPr lang="en-US" sz="1200" spc="-10">
                          <a:effectLst/>
                        </a:rPr>
                        <a:t>87.179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 algn="ctr">
                        <a:spcBef>
                          <a:spcPts val="65"/>
                        </a:spcBef>
                      </a:pPr>
                      <a:r>
                        <a:rPr lang="en-US" sz="1200">
                          <a:effectLst/>
                        </a:rPr>
                        <a:t>87.18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795" algn="ctr">
                        <a:spcBef>
                          <a:spcPts val="65"/>
                        </a:spcBef>
                      </a:pPr>
                      <a:r>
                        <a:rPr lang="en-US" sz="1200" spc="-10" dirty="0">
                          <a:effectLst/>
                        </a:rPr>
                        <a:t>84.61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85326308"/>
                  </a:ext>
                </a:extLst>
              </a:tr>
            </a:tbl>
          </a:graphicData>
        </a:graphic>
      </p:graphicFrame>
      <p:graphicFrame>
        <p:nvGraphicFramePr>
          <p:cNvPr id="7" name="Table 6">
            <a:extLst>
              <a:ext uri="{FF2B5EF4-FFF2-40B4-BE49-F238E27FC236}">
                <a16:creationId xmlns:a16="http://schemas.microsoft.com/office/drawing/2014/main" id="{5230B546-59D6-EB33-D087-88DB2D61F9CD}"/>
              </a:ext>
            </a:extLst>
          </p:cNvPr>
          <p:cNvGraphicFramePr>
            <a:graphicFrameLocks noGrp="1"/>
          </p:cNvGraphicFramePr>
          <p:nvPr>
            <p:extLst>
              <p:ext uri="{D42A27DB-BD31-4B8C-83A1-F6EECF244321}">
                <p14:modId xmlns:p14="http://schemas.microsoft.com/office/powerpoint/2010/main" val="2533558556"/>
              </p:ext>
            </p:extLst>
          </p:nvPr>
        </p:nvGraphicFramePr>
        <p:xfrm>
          <a:off x="1633728" y="4133088"/>
          <a:ext cx="5669090" cy="2035302"/>
        </p:xfrm>
        <a:graphic>
          <a:graphicData uri="http://schemas.openxmlformats.org/drawingml/2006/table">
            <a:tbl>
              <a:tblPr firstRow="1" firstCol="1" lastRow="1" lastCol="1" bandRow="1" bandCol="1">
                <a:tableStyleId>{5C22544A-7EE6-4342-B048-85BDC9FD1C3A}</a:tableStyleId>
              </a:tblPr>
              <a:tblGrid>
                <a:gridCol w="1319558">
                  <a:extLst>
                    <a:ext uri="{9D8B030D-6E8A-4147-A177-3AD203B41FA5}">
                      <a16:colId xmlns:a16="http://schemas.microsoft.com/office/drawing/2014/main" val="989540012"/>
                    </a:ext>
                  </a:extLst>
                </a:gridCol>
                <a:gridCol w="1251009">
                  <a:extLst>
                    <a:ext uri="{9D8B030D-6E8A-4147-A177-3AD203B41FA5}">
                      <a16:colId xmlns:a16="http://schemas.microsoft.com/office/drawing/2014/main" val="439317097"/>
                    </a:ext>
                  </a:extLst>
                </a:gridCol>
                <a:gridCol w="1160051">
                  <a:extLst>
                    <a:ext uri="{9D8B030D-6E8A-4147-A177-3AD203B41FA5}">
                      <a16:colId xmlns:a16="http://schemas.microsoft.com/office/drawing/2014/main" val="1243506559"/>
                    </a:ext>
                  </a:extLst>
                </a:gridCol>
                <a:gridCol w="1160051">
                  <a:extLst>
                    <a:ext uri="{9D8B030D-6E8A-4147-A177-3AD203B41FA5}">
                      <a16:colId xmlns:a16="http://schemas.microsoft.com/office/drawing/2014/main" val="1321845383"/>
                    </a:ext>
                  </a:extLst>
                </a:gridCol>
                <a:gridCol w="778421">
                  <a:extLst>
                    <a:ext uri="{9D8B030D-6E8A-4147-A177-3AD203B41FA5}">
                      <a16:colId xmlns:a16="http://schemas.microsoft.com/office/drawing/2014/main" val="74061629"/>
                    </a:ext>
                  </a:extLst>
                </a:gridCol>
              </a:tblGrid>
              <a:tr h="664821">
                <a:tc rowSpan="2">
                  <a:txBody>
                    <a:bodyPr/>
                    <a:lstStyle/>
                    <a:p>
                      <a:pPr marL="67945" algn="ctr">
                        <a:spcBef>
                          <a:spcPts val="65"/>
                        </a:spcBef>
                      </a:pPr>
                      <a:r>
                        <a:rPr lang="en-US" sz="1200">
                          <a:effectLst/>
                        </a:rPr>
                        <a:t>Training</a:t>
                      </a:r>
                      <a:r>
                        <a:rPr lang="en-US" sz="1200" spc="-5">
                          <a:effectLst/>
                        </a:rPr>
                        <a:t> </a:t>
                      </a:r>
                      <a:r>
                        <a:rPr lang="en-US" sz="1200" spc="-2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2">
                  <a:txBody>
                    <a:bodyPr/>
                    <a:lstStyle/>
                    <a:p>
                      <a:pPr marL="67945" algn="ctr">
                        <a:spcBef>
                          <a:spcPts val="65"/>
                        </a:spcBef>
                      </a:pPr>
                      <a:r>
                        <a:rPr lang="en-US" sz="1200">
                          <a:effectLst/>
                        </a:rPr>
                        <a:t>Testing</a:t>
                      </a:r>
                      <a:r>
                        <a:rPr lang="en-US" sz="1200" spc="-5">
                          <a:effectLst/>
                        </a:rPr>
                        <a:t> </a:t>
                      </a:r>
                      <a:r>
                        <a:rPr lang="en-US" sz="1200" spc="-2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3">
                  <a:txBody>
                    <a:bodyPr/>
                    <a:lstStyle/>
                    <a:p>
                      <a:pPr marL="68580" marR="137160" algn="ctr">
                        <a:spcBef>
                          <a:spcPts val="65"/>
                        </a:spcBef>
                      </a:pPr>
                      <a:r>
                        <a:rPr lang="en-US" sz="1200">
                          <a:effectLst/>
                        </a:rPr>
                        <a:t>Accuracy</a:t>
                      </a:r>
                      <a:r>
                        <a:rPr lang="en-US" sz="1200" spc="-30">
                          <a:effectLst/>
                        </a:rPr>
                        <a:t> </a:t>
                      </a:r>
                      <a:r>
                        <a:rPr lang="en-US" sz="12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03827850"/>
                  </a:ext>
                </a:extLst>
              </a:tr>
              <a:tr h="705660">
                <a:tc vMerge="1">
                  <a:txBody>
                    <a:bodyPr/>
                    <a:lstStyle/>
                    <a:p>
                      <a:endParaRPr lang="en-IN"/>
                    </a:p>
                  </a:txBody>
                  <a:tcPr/>
                </a:tc>
                <a:tc vMerge="1">
                  <a:txBody>
                    <a:bodyPr/>
                    <a:lstStyle/>
                    <a:p>
                      <a:endParaRPr lang="en-IN"/>
                    </a:p>
                  </a:txBody>
                  <a:tcPr/>
                </a:tc>
                <a:tc>
                  <a:txBody>
                    <a:bodyPr/>
                    <a:lstStyle/>
                    <a:p>
                      <a:pPr marR="324485" algn="ctr">
                        <a:spcBef>
                          <a:spcPts val="75"/>
                        </a:spcBef>
                      </a:pPr>
                      <a:r>
                        <a:rPr lang="en-US" sz="1200">
                          <a:effectLst/>
                        </a:rPr>
                        <a:t>SVM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ctr">
                        <a:spcBef>
                          <a:spcPts val="75"/>
                        </a:spcBef>
                      </a:pPr>
                      <a:r>
                        <a:rPr lang="en-US" sz="1200" spc="-10">
                          <a:effectLst/>
                        </a:rPr>
                        <a:t>LR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231775" algn="ctr">
                        <a:spcBef>
                          <a:spcPts val="75"/>
                        </a:spcBef>
                      </a:pPr>
                      <a:r>
                        <a:rPr lang="en-US" sz="1200" spc="-10">
                          <a:effectLst/>
                        </a:rPr>
                        <a:t>RF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0034997"/>
                  </a:ext>
                </a:extLst>
              </a:tr>
              <a:tr h="664821">
                <a:tc>
                  <a:txBody>
                    <a:bodyPr/>
                    <a:lstStyle/>
                    <a:p>
                      <a:pPr marL="8255" algn="ctr">
                        <a:spcBef>
                          <a:spcPts val="65"/>
                        </a:spcBef>
                      </a:pPr>
                      <a:r>
                        <a:rPr lang="en-US" sz="1200" spc="-25">
                          <a:effectLst/>
                        </a:rPr>
                        <a:t>80%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algn="ctr">
                        <a:spcBef>
                          <a:spcPts val="65"/>
                        </a:spcBef>
                      </a:pPr>
                      <a:r>
                        <a:rPr lang="en-US" sz="1200" spc="-25">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84480" algn="ctr">
                        <a:spcBef>
                          <a:spcPts val="65"/>
                        </a:spcBef>
                      </a:pPr>
                      <a:r>
                        <a:rPr lang="en-US" sz="1200" spc="-10">
                          <a:effectLst/>
                        </a:rPr>
                        <a:t>NA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 algn="ctr">
                        <a:spcBef>
                          <a:spcPts val="65"/>
                        </a:spcBef>
                      </a:pPr>
                      <a:r>
                        <a:rPr lang="en-US" sz="1200">
                          <a:effectLst/>
                        </a:rPr>
                        <a:t>71.87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795" algn="ctr">
                        <a:spcBef>
                          <a:spcPts val="65"/>
                        </a:spcBef>
                      </a:pPr>
                      <a:r>
                        <a:rPr lang="en-US" sz="1200" dirty="0">
                          <a:effectLst/>
                        </a:rPr>
                        <a:t>99.65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7125402"/>
                  </a:ext>
                </a:extLst>
              </a:tr>
            </a:tbl>
          </a:graphicData>
        </a:graphic>
      </p:graphicFrame>
    </p:spTree>
    <p:extLst>
      <p:ext uri="{BB962C8B-B14F-4D97-AF65-F5344CB8AC3E}">
        <p14:creationId xmlns:p14="http://schemas.microsoft.com/office/powerpoint/2010/main" val="3110861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37B0-EF74-2434-D23D-142920E037C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FC1C102-17D9-3676-9D23-401C7153A1D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DD60BD1-F9C9-97D9-9E57-B444A1EEC1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graphicFrame>
        <p:nvGraphicFramePr>
          <p:cNvPr id="5" name="Table 4">
            <a:extLst>
              <a:ext uri="{FF2B5EF4-FFF2-40B4-BE49-F238E27FC236}">
                <a16:creationId xmlns:a16="http://schemas.microsoft.com/office/drawing/2014/main" id="{BCCC3102-5BA5-4A71-E3B5-E0A2F66BE05D}"/>
              </a:ext>
            </a:extLst>
          </p:cNvPr>
          <p:cNvGraphicFramePr>
            <a:graphicFrameLocks noGrp="1"/>
          </p:cNvGraphicFramePr>
          <p:nvPr>
            <p:extLst>
              <p:ext uri="{D42A27DB-BD31-4B8C-83A1-F6EECF244321}">
                <p14:modId xmlns:p14="http://schemas.microsoft.com/office/powerpoint/2010/main" val="2342105953"/>
              </p:ext>
            </p:extLst>
          </p:nvPr>
        </p:nvGraphicFramePr>
        <p:xfrm>
          <a:off x="1658112" y="2535937"/>
          <a:ext cx="5644704" cy="2007648"/>
        </p:xfrm>
        <a:graphic>
          <a:graphicData uri="http://schemas.openxmlformats.org/drawingml/2006/table">
            <a:tbl>
              <a:tblPr firstRow="1" firstCol="1" lastRow="1" lastCol="1" bandRow="1" bandCol="1">
                <a:tableStyleId>{5C22544A-7EE6-4342-B048-85BDC9FD1C3A}</a:tableStyleId>
              </a:tblPr>
              <a:tblGrid>
                <a:gridCol w="1313882">
                  <a:extLst>
                    <a:ext uri="{9D8B030D-6E8A-4147-A177-3AD203B41FA5}">
                      <a16:colId xmlns:a16="http://schemas.microsoft.com/office/drawing/2014/main" val="2316478857"/>
                    </a:ext>
                  </a:extLst>
                </a:gridCol>
                <a:gridCol w="1245628">
                  <a:extLst>
                    <a:ext uri="{9D8B030D-6E8A-4147-A177-3AD203B41FA5}">
                      <a16:colId xmlns:a16="http://schemas.microsoft.com/office/drawing/2014/main" val="3992989948"/>
                    </a:ext>
                  </a:extLst>
                </a:gridCol>
                <a:gridCol w="1155061">
                  <a:extLst>
                    <a:ext uri="{9D8B030D-6E8A-4147-A177-3AD203B41FA5}">
                      <a16:colId xmlns:a16="http://schemas.microsoft.com/office/drawing/2014/main" val="2866362021"/>
                    </a:ext>
                  </a:extLst>
                </a:gridCol>
                <a:gridCol w="1155061">
                  <a:extLst>
                    <a:ext uri="{9D8B030D-6E8A-4147-A177-3AD203B41FA5}">
                      <a16:colId xmlns:a16="http://schemas.microsoft.com/office/drawing/2014/main" val="1738553308"/>
                    </a:ext>
                  </a:extLst>
                </a:gridCol>
                <a:gridCol w="775072">
                  <a:extLst>
                    <a:ext uri="{9D8B030D-6E8A-4147-A177-3AD203B41FA5}">
                      <a16:colId xmlns:a16="http://schemas.microsoft.com/office/drawing/2014/main" val="2606883968"/>
                    </a:ext>
                  </a:extLst>
                </a:gridCol>
              </a:tblGrid>
              <a:tr h="655788">
                <a:tc rowSpan="2">
                  <a:txBody>
                    <a:bodyPr/>
                    <a:lstStyle/>
                    <a:p>
                      <a:pPr marL="67945" algn="ctr">
                        <a:spcBef>
                          <a:spcPts val="65"/>
                        </a:spcBef>
                      </a:pPr>
                      <a:r>
                        <a:rPr lang="en-US" sz="1200">
                          <a:effectLst/>
                        </a:rPr>
                        <a:t>Training</a:t>
                      </a:r>
                      <a:r>
                        <a:rPr lang="en-US" sz="1200" spc="-5">
                          <a:effectLst/>
                        </a:rPr>
                        <a:t> </a:t>
                      </a:r>
                      <a:r>
                        <a:rPr lang="en-US" sz="1200" spc="-2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2">
                  <a:txBody>
                    <a:bodyPr/>
                    <a:lstStyle/>
                    <a:p>
                      <a:pPr marL="67945" algn="ctr">
                        <a:spcBef>
                          <a:spcPts val="65"/>
                        </a:spcBef>
                      </a:pPr>
                      <a:r>
                        <a:rPr lang="en-US" sz="1200">
                          <a:effectLst/>
                        </a:rPr>
                        <a:t>Testing</a:t>
                      </a:r>
                      <a:r>
                        <a:rPr lang="en-US" sz="1200" spc="-5">
                          <a:effectLst/>
                        </a:rPr>
                        <a:t> </a:t>
                      </a:r>
                      <a:r>
                        <a:rPr lang="en-US" sz="1200" spc="-2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3">
                  <a:txBody>
                    <a:bodyPr/>
                    <a:lstStyle/>
                    <a:p>
                      <a:pPr marL="68580" marR="137160" algn="ctr">
                        <a:spcBef>
                          <a:spcPts val="65"/>
                        </a:spcBef>
                      </a:pPr>
                      <a:r>
                        <a:rPr lang="en-US" sz="1200">
                          <a:effectLst/>
                        </a:rPr>
                        <a:t>Accuracy</a:t>
                      </a:r>
                      <a:r>
                        <a:rPr lang="en-US" sz="1200" spc="-30">
                          <a:effectLst/>
                        </a:rPr>
                        <a:t> </a:t>
                      </a:r>
                      <a:r>
                        <a:rPr lang="en-US" sz="12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54017391"/>
                  </a:ext>
                </a:extLst>
              </a:tr>
              <a:tr h="696072">
                <a:tc vMerge="1">
                  <a:txBody>
                    <a:bodyPr/>
                    <a:lstStyle/>
                    <a:p>
                      <a:endParaRPr lang="en-IN"/>
                    </a:p>
                  </a:txBody>
                  <a:tcPr/>
                </a:tc>
                <a:tc vMerge="1">
                  <a:txBody>
                    <a:bodyPr/>
                    <a:lstStyle/>
                    <a:p>
                      <a:endParaRPr lang="en-IN"/>
                    </a:p>
                  </a:txBody>
                  <a:tcPr/>
                </a:tc>
                <a:tc>
                  <a:txBody>
                    <a:bodyPr/>
                    <a:lstStyle/>
                    <a:p>
                      <a:pPr marR="324485" algn="ctr">
                        <a:spcBef>
                          <a:spcPts val="75"/>
                        </a:spcBef>
                      </a:pPr>
                      <a:r>
                        <a:rPr lang="en-US" sz="1200">
                          <a:effectLst/>
                        </a:rPr>
                        <a:t>SVM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ctr">
                        <a:spcBef>
                          <a:spcPts val="75"/>
                        </a:spcBef>
                      </a:pPr>
                      <a:r>
                        <a:rPr lang="en-US" sz="1200" spc="-10">
                          <a:effectLst/>
                        </a:rPr>
                        <a:t>LR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231775" algn="ctr">
                        <a:spcBef>
                          <a:spcPts val="75"/>
                        </a:spcBef>
                      </a:pPr>
                      <a:r>
                        <a:rPr lang="en-US" sz="1200" spc="-10">
                          <a:effectLst/>
                        </a:rPr>
                        <a:t>RF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80622224"/>
                  </a:ext>
                </a:extLst>
              </a:tr>
              <a:tr h="655788">
                <a:tc>
                  <a:txBody>
                    <a:bodyPr/>
                    <a:lstStyle/>
                    <a:p>
                      <a:pPr marL="8255" algn="ctr">
                        <a:spcBef>
                          <a:spcPts val="65"/>
                        </a:spcBef>
                      </a:pPr>
                      <a:r>
                        <a:rPr lang="en-US" sz="1200" spc="-25">
                          <a:effectLst/>
                        </a:rPr>
                        <a:t>80%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algn="ctr">
                        <a:spcBef>
                          <a:spcPts val="65"/>
                        </a:spcBef>
                      </a:pPr>
                      <a:r>
                        <a:rPr lang="en-US" sz="1200" spc="-25">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84480" algn="ctr">
                        <a:spcBef>
                          <a:spcPts val="65"/>
                        </a:spcBef>
                      </a:pPr>
                      <a:r>
                        <a:rPr lang="en-US" sz="1200" spc="-10">
                          <a:effectLst/>
                        </a:rPr>
                        <a:t>NA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 algn="ctr">
                        <a:spcBef>
                          <a:spcPts val="65"/>
                        </a:spcBef>
                      </a:pPr>
                      <a:r>
                        <a:rPr lang="en-US" sz="1200">
                          <a:effectLst/>
                        </a:rPr>
                        <a:t>71.87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795" algn="ctr">
                        <a:spcBef>
                          <a:spcPts val="65"/>
                        </a:spcBef>
                      </a:pPr>
                      <a:r>
                        <a:rPr lang="en-US" sz="1200" dirty="0">
                          <a:effectLst/>
                        </a:rPr>
                        <a:t>99.65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8385246"/>
                  </a:ext>
                </a:extLst>
              </a:tr>
            </a:tbl>
          </a:graphicData>
        </a:graphic>
      </p:graphicFrame>
    </p:spTree>
    <p:extLst>
      <p:ext uri="{BB962C8B-B14F-4D97-AF65-F5344CB8AC3E}">
        <p14:creationId xmlns:p14="http://schemas.microsoft.com/office/powerpoint/2010/main" val="92519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57200" y="-19665"/>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LITERATURE SURVEY</a:t>
            </a:r>
            <a:endParaRPr dirty="0"/>
          </a:p>
        </p:txBody>
      </p:sp>
      <p:sp>
        <p:nvSpPr>
          <p:cNvPr id="115" name="Google Shape;115;p16"/>
          <p:cNvSpPr txBox="1">
            <a:spLocks noGrp="1"/>
          </p:cNvSpPr>
          <p:nvPr>
            <p:ph type="body" idx="1"/>
          </p:nvPr>
        </p:nvSpPr>
        <p:spPr>
          <a:xfrm>
            <a:off x="457200" y="1175660"/>
            <a:ext cx="8229600" cy="4787100"/>
          </a:xfrm>
          <a:prstGeom prst="rect">
            <a:avLst/>
          </a:prstGeom>
        </p:spPr>
        <p:txBody>
          <a:bodyPr spcFirstLastPara="1" wrap="square" lIns="91425" tIns="45700" rIns="91425" bIns="45700" anchor="t" anchorCtr="0">
            <a:noAutofit/>
          </a:bodyPr>
          <a:lstStyle/>
          <a:p>
            <a:pPr marL="441960" lvl="0" indent="-457200" algn="just" rtl="0">
              <a:lnSpc>
                <a:spcPct val="150000"/>
              </a:lnSpc>
              <a:spcBef>
                <a:spcPts val="0"/>
              </a:spcBef>
              <a:spcAft>
                <a:spcPts val="0"/>
              </a:spcAft>
              <a:buSzPct val="100000"/>
              <a:buFont typeface="+mj-lt"/>
              <a:buAutoNum type="arabicPeriod" startAt="2"/>
            </a:pPr>
            <a:r>
              <a:rPr lang="en-US" sz="2000" dirty="0">
                <a:latin typeface="Times New Roman" panose="02020603050405020304" pitchFamily="18" charset="0"/>
                <a:cs typeface="Times New Roman" panose="02020603050405020304" pitchFamily="18" charset="0"/>
              </a:rPr>
              <a:t>The paper "Multiple Disease Prediction Using Machine Learning Algorithms" by Chauhan et al. (2021) investigates ML techniques like SVM and Decision Trees for predicting diseases such as heart disease and diabetes. It emphasizes predictive analytics for early detection, addressing healthcare challenges like limited infrastructure and low doctor-to-patient ratios. The study integrates predictions into a unified interface, highlighting practical utility in saving lives and improving healthcare decision-making.</a:t>
            </a:r>
            <a:endParaRPr sz="2000" dirty="0">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8CB8-CCA7-321C-11AE-2B9182A2CD0C}"/>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EB2D01E-C8AE-4DA8-C91B-D268890A982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14E8A3C-207A-9AFF-E190-2E4FF14C50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graphicFrame>
        <p:nvGraphicFramePr>
          <p:cNvPr id="5" name="Chart 4">
            <a:extLst>
              <a:ext uri="{FF2B5EF4-FFF2-40B4-BE49-F238E27FC236}">
                <a16:creationId xmlns:a16="http://schemas.microsoft.com/office/drawing/2014/main" id="{FE59F63D-C89F-47DA-BFBA-E12A826B7851}"/>
              </a:ext>
            </a:extLst>
          </p:cNvPr>
          <p:cNvGraphicFramePr/>
          <p:nvPr>
            <p:extLst>
              <p:ext uri="{D42A27DB-BD31-4B8C-83A1-F6EECF244321}">
                <p14:modId xmlns:p14="http://schemas.microsoft.com/office/powerpoint/2010/main" val="3895828786"/>
              </p:ext>
            </p:extLst>
          </p:nvPr>
        </p:nvGraphicFramePr>
        <p:xfrm>
          <a:off x="1542288" y="2063814"/>
          <a:ext cx="5846064" cy="38401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5435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6EE3-5D6C-B5E7-D0AA-290259D6B2F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E2D720B-156A-2430-5C50-5E4377994DD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33BDED1-EA59-36AD-403A-5790915435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graphicFrame>
        <p:nvGraphicFramePr>
          <p:cNvPr id="6" name="Chart 5">
            <a:extLst>
              <a:ext uri="{FF2B5EF4-FFF2-40B4-BE49-F238E27FC236}">
                <a16:creationId xmlns:a16="http://schemas.microsoft.com/office/drawing/2014/main" id="{59AD22FB-31CB-48E8-BAAC-36D8C65DE718}"/>
              </a:ext>
            </a:extLst>
          </p:cNvPr>
          <p:cNvGraphicFramePr/>
          <p:nvPr>
            <p:extLst>
              <p:ext uri="{D42A27DB-BD31-4B8C-83A1-F6EECF244321}">
                <p14:modId xmlns:p14="http://schemas.microsoft.com/office/powerpoint/2010/main" val="3681810132"/>
              </p:ext>
            </p:extLst>
          </p:nvPr>
        </p:nvGraphicFramePr>
        <p:xfrm>
          <a:off x="2072640" y="2120138"/>
          <a:ext cx="4821936" cy="36222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6415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DC4-DAB5-36C9-F1DF-2CEB2CC321A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5B879E7-6C37-AB3C-3EA7-2F214E7CE0B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E418DC9-0973-645D-6CC9-9A5C7A3CAE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graphicFrame>
        <p:nvGraphicFramePr>
          <p:cNvPr id="6" name="Chart 5">
            <a:extLst>
              <a:ext uri="{FF2B5EF4-FFF2-40B4-BE49-F238E27FC236}">
                <a16:creationId xmlns:a16="http://schemas.microsoft.com/office/drawing/2014/main" id="{BA9DB721-E3F8-4328-AE69-9A1508623A10}"/>
              </a:ext>
            </a:extLst>
          </p:cNvPr>
          <p:cNvGraphicFramePr/>
          <p:nvPr>
            <p:extLst>
              <p:ext uri="{D42A27DB-BD31-4B8C-83A1-F6EECF244321}">
                <p14:modId xmlns:p14="http://schemas.microsoft.com/office/powerpoint/2010/main" val="2798869120"/>
              </p:ext>
            </p:extLst>
          </p:nvPr>
        </p:nvGraphicFramePr>
        <p:xfrm>
          <a:off x="1853185" y="2000313"/>
          <a:ext cx="5222176" cy="38640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0471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138F-B443-1E8B-B678-189F7D551D3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17870EB-E2D8-DD55-5805-1F1CD0F6BFB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C77EAE3-BB11-FB25-7DEF-9AAC6E84CB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graphicFrame>
        <p:nvGraphicFramePr>
          <p:cNvPr id="6" name="Chart 5">
            <a:extLst>
              <a:ext uri="{FF2B5EF4-FFF2-40B4-BE49-F238E27FC236}">
                <a16:creationId xmlns:a16="http://schemas.microsoft.com/office/drawing/2014/main" id="{363A7B59-2B1B-417D-94D8-1A90C8E989F8}"/>
              </a:ext>
            </a:extLst>
          </p:cNvPr>
          <p:cNvGraphicFramePr/>
          <p:nvPr>
            <p:extLst>
              <p:ext uri="{D42A27DB-BD31-4B8C-83A1-F6EECF244321}">
                <p14:modId xmlns:p14="http://schemas.microsoft.com/office/powerpoint/2010/main" val="1071852553"/>
              </p:ext>
            </p:extLst>
          </p:nvPr>
        </p:nvGraphicFramePr>
        <p:xfrm>
          <a:off x="1731264" y="2059178"/>
          <a:ext cx="5681472" cy="38905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5260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E8FC-366E-ECF8-1763-368FB4AC2FB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FC09D5C-489D-E883-1AF8-4CA4E9E5F67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7ECCB95-7062-88D5-206D-1E03151466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graphicFrame>
        <p:nvGraphicFramePr>
          <p:cNvPr id="5" name="Chart 4">
            <a:extLst>
              <a:ext uri="{FF2B5EF4-FFF2-40B4-BE49-F238E27FC236}">
                <a16:creationId xmlns:a16="http://schemas.microsoft.com/office/drawing/2014/main" id="{B23A33EC-B877-4A6E-BB98-C721FEE9A17C}"/>
              </a:ext>
            </a:extLst>
          </p:cNvPr>
          <p:cNvGraphicFramePr/>
          <p:nvPr>
            <p:extLst>
              <p:ext uri="{D42A27DB-BD31-4B8C-83A1-F6EECF244321}">
                <p14:modId xmlns:p14="http://schemas.microsoft.com/office/powerpoint/2010/main" val="2016808189"/>
              </p:ext>
            </p:extLst>
          </p:nvPr>
        </p:nvGraphicFramePr>
        <p:xfrm>
          <a:off x="1615440" y="1961642"/>
          <a:ext cx="5468112" cy="40246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2826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B2C0-2080-83FA-E1A4-D34B729A414F}"/>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CONCLUSION &amp; SCOPE FOR FUTURE WORK</a:t>
            </a:r>
          </a:p>
        </p:txBody>
      </p:sp>
      <p:sp>
        <p:nvSpPr>
          <p:cNvPr id="3" name="Text Placeholder 2">
            <a:extLst>
              <a:ext uri="{FF2B5EF4-FFF2-40B4-BE49-F238E27FC236}">
                <a16:creationId xmlns:a16="http://schemas.microsoft.com/office/drawing/2014/main" id="{83536496-5B5D-B6EB-2C7E-77C711D6D14D}"/>
              </a:ext>
            </a:extLst>
          </p:cNvPr>
          <p:cNvSpPr>
            <a:spLocks noGrp="1"/>
          </p:cNvSpPr>
          <p:nvPr>
            <p:ph type="body" idx="1"/>
          </p:nvPr>
        </p:nvSpPr>
        <p:spPr/>
        <p:txBody>
          <a:bodyPr>
            <a:norm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In the future we can add more diseases in the existing API.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try to improve the accuracy of prediction in order to decrease the mortality rate</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Try to make the system user-friendly and provide a chatbot for normal queries</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201ABA-D6D3-C34F-9605-D9160F0726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extLst>
      <p:ext uri="{BB962C8B-B14F-4D97-AF65-F5344CB8AC3E}">
        <p14:creationId xmlns:p14="http://schemas.microsoft.com/office/powerpoint/2010/main" val="1678417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310551"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REFERENCES</a:t>
            </a:r>
            <a:endParaRPr sz="3200" b="1" dirty="0">
              <a:latin typeface="Times New Roman"/>
              <a:ea typeface="Times New Roman"/>
              <a:cs typeface="Times New Roman"/>
              <a:sym typeface="Times New Roman"/>
            </a:endParaRPr>
          </a:p>
        </p:txBody>
      </p:sp>
      <p:sp>
        <p:nvSpPr>
          <p:cNvPr id="252" name="Google Shape;252;p34"/>
          <p:cNvSpPr txBox="1">
            <a:spLocks noGrp="1"/>
          </p:cNvSpPr>
          <p:nvPr>
            <p:ph type="body" idx="1"/>
          </p:nvPr>
        </p:nvSpPr>
        <p:spPr>
          <a:xfrm>
            <a:off x="310551" y="993058"/>
            <a:ext cx="8298611" cy="5762547"/>
          </a:xfrm>
          <a:prstGeom prst="rect">
            <a:avLst/>
          </a:prstGeom>
          <a:noFill/>
          <a:ln>
            <a:noFill/>
          </a:ln>
        </p:spPr>
        <p:txBody>
          <a:bodyPr spcFirstLastPara="1" wrap="square" lIns="91425" tIns="45700" rIns="91425" bIns="45700" anchor="t" anchorCtr="0">
            <a:noAutofit/>
          </a:bodyPr>
          <a:lstStyle/>
          <a:p>
            <a:pPr marR="12065" lvl="0" indent="-457200" algn="just">
              <a:lnSpc>
                <a:spcPct val="150000"/>
              </a:lnSpc>
              <a:spcBef>
                <a:spcPts val="5"/>
              </a:spcBef>
              <a:buSzPts val="1200"/>
              <a:buFont typeface="+mj-lt"/>
              <a:buAutoNum type="arabicPeriod"/>
              <a:tabLst>
                <a:tab pos="274320" algn="l"/>
              </a:tabLst>
            </a:pPr>
            <a:r>
              <a:rPr lang="en-IN" sz="2400" spc="0" dirty="0">
                <a:effectLst/>
                <a:latin typeface="Times New Roman" panose="02020603050405020304" pitchFamily="18" charset="0"/>
                <a:ea typeface="Times New Roman" panose="02020603050405020304" pitchFamily="18" charset="0"/>
              </a:rPr>
              <a:t>V. Sharma, et al., "Multimodal Machine Learning Approaches for Disease Prediction: A Survey," 2022.</a:t>
            </a:r>
          </a:p>
          <a:p>
            <a:pPr marR="12065" lvl="0" indent="-457200" algn="just">
              <a:lnSpc>
                <a:spcPct val="150000"/>
              </a:lnSpc>
              <a:spcBef>
                <a:spcPts val="5"/>
              </a:spcBef>
              <a:buSzPts val="1200"/>
              <a:buFont typeface="+mj-lt"/>
              <a:buAutoNum type="arabicPeriod"/>
              <a:tabLst>
                <a:tab pos="274320" algn="l"/>
              </a:tabLst>
            </a:pPr>
            <a:r>
              <a:rPr lang="en-US" sz="2400" spc="0" dirty="0">
                <a:effectLst/>
                <a:latin typeface="Times New Roman" panose="02020603050405020304" pitchFamily="18" charset="0"/>
                <a:ea typeface="Times New Roman" panose="02020603050405020304" pitchFamily="18" charset="0"/>
              </a:rPr>
              <a:t>C.</a:t>
            </a:r>
            <a:r>
              <a:rPr lang="en-US" sz="2400" spc="-4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Chauhan,</a:t>
            </a:r>
            <a:r>
              <a:rPr lang="en-US" sz="2400" spc="-4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et</a:t>
            </a:r>
            <a:r>
              <a:rPr lang="en-US" sz="2400" spc="-4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al.,</a:t>
            </a:r>
            <a:r>
              <a:rPr lang="en-US" sz="2400" spc="-4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"Multiple</a:t>
            </a:r>
            <a:r>
              <a:rPr lang="en-US" sz="2400" spc="-5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Disease</a:t>
            </a:r>
            <a:r>
              <a:rPr lang="en-US" sz="2400" spc="-4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Prediction</a:t>
            </a:r>
            <a:r>
              <a:rPr lang="en-US" sz="2400" spc="-4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Using</a:t>
            </a:r>
            <a:r>
              <a:rPr lang="en-US" sz="2400" spc="-4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Machine</a:t>
            </a:r>
            <a:r>
              <a:rPr lang="en-US" sz="2400" spc="-5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Learning</a:t>
            </a:r>
            <a:r>
              <a:rPr lang="en-US" sz="2400" spc="-4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Algorithms,"        </a:t>
            </a:r>
            <a:r>
              <a:rPr lang="en-US" sz="2400" spc="-10" dirty="0">
                <a:effectLst/>
                <a:latin typeface="Times New Roman" panose="02020603050405020304" pitchFamily="18" charset="0"/>
                <a:ea typeface="Times New Roman" panose="02020603050405020304" pitchFamily="18" charset="0"/>
              </a:rPr>
              <a:t>2021.     </a:t>
            </a:r>
            <a:endParaRPr lang="en-IN" sz="2400" spc="0" dirty="0">
              <a:effectLst/>
              <a:latin typeface="Times New Roman" panose="02020603050405020304" pitchFamily="18" charset="0"/>
              <a:ea typeface="Times New Roman" panose="02020603050405020304" pitchFamily="18" charset="0"/>
            </a:endParaRPr>
          </a:p>
          <a:p>
            <a:pPr marR="15875" lvl="0" indent="-457200" algn="just">
              <a:lnSpc>
                <a:spcPct val="150000"/>
              </a:lnSpc>
              <a:buSzPts val="1200"/>
              <a:buFont typeface="+mj-lt"/>
              <a:buAutoNum type="arabicPeriod"/>
              <a:tabLst>
                <a:tab pos="285115" algn="l"/>
              </a:tabLst>
            </a:pPr>
            <a:r>
              <a:rPr lang="en-US" sz="2400" spc="0" dirty="0">
                <a:effectLst/>
                <a:latin typeface="Times New Roman" panose="02020603050405020304" pitchFamily="18" charset="0"/>
                <a:ea typeface="Times New Roman" panose="02020603050405020304" pitchFamily="18" charset="0"/>
              </a:rPr>
              <a:t>S. Kolli, et al., "Symptoms Based Multiple Disease Prediction Model Using Machine Learning Approach," 2021.</a:t>
            </a:r>
            <a:endParaRPr lang="en-IN" sz="2400" spc="0" dirty="0">
              <a:effectLst/>
              <a:latin typeface="Times New Roman" panose="02020603050405020304" pitchFamily="18" charset="0"/>
              <a:ea typeface="Times New Roman" panose="02020603050405020304" pitchFamily="18" charset="0"/>
            </a:endParaRPr>
          </a:p>
          <a:p>
            <a:pPr marR="15875" lvl="0" indent="-457200" algn="just">
              <a:lnSpc>
                <a:spcPct val="150000"/>
              </a:lnSpc>
              <a:buSzPts val="1200"/>
              <a:buFont typeface="+mj-lt"/>
              <a:buAutoNum type="arabicPeriod"/>
              <a:tabLst>
                <a:tab pos="285115" algn="l"/>
              </a:tabLst>
            </a:pPr>
            <a:r>
              <a:rPr lang="en-US" sz="2400" spc="0" dirty="0">
                <a:effectLst/>
                <a:latin typeface="Times New Roman" panose="02020603050405020304" pitchFamily="18" charset="0"/>
                <a:ea typeface="Times New Roman" panose="02020603050405020304" pitchFamily="18" charset="0"/>
              </a:rPr>
              <a:t>A. </a:t>
            </a:r>
            <a:r>
              <a:rPr lang="en-IN" sz="2400" spc="0" dirty="0">
                <a:effectLst/>
                <a:latin typeface="Times New Roman" panose="02020603050405020304" pitchFamily="18" charset="0"/>
                <a:ea typeface="Times New Roman" panose="02020603050405020304" pitchFamily="18" charset="0"/>
              </a:rPr>
              <a:t>Gupta, et al., "A Comparative Study of Machine Learning Algorithms for Disease Prediction," 2021.</a:t>
            </a:r>
          </a:p>
          <a:p>
            <a:pPr marR="15875" lvl="0" indent="-457200" algn="just">
              <a:lnSpc>
                <a:spcPct val="150000"/>
              </a:lnSpc>
              <a:buSzPts val="1200"/>
              <a:buFont typeface="+mj-lt"/>
              <a:buAutoNum type="arabicPeriod"/>
              <a:tabLst>
                <a:tab pos="285115" algn="l"/>
              </a:tabLst>
            </a:pPr>
            <a:r>
              <a:rPr lang="en-IN" sz="2400" spc="0" dirty="0">
                <a:effectLst/>
                <a:latin typeface="Times New Roman" panose="02020603050405020304" pitchFamily="18" charset="0"/>
                <a:ea typeface="Times New Roman" panose="02020603050405020304" pitchFamily="18" charset="0"/>
              </a:rPr>
              <a:t>Bansal, et al., "Predictive Analytics for Disease Prevention and Diagnosis: A Machine Learning Approach," 2021.</a:t>
            </a:r>
          </a:p>
          <a:p>
            <a:pPr marL="571500" lvl="0" indent="-457200" algn="just" rtl="0">
              <a:lnSpc>
                <a:spcPct val="150000"/>
              </a:lnSpc>
              <a:spcBef>
                <a:spcPts val="0"/>
              </a:spcBef>
              <a:spcAft>
                <a:spcPts val="0"/>
              </a:spcAft>
              <a:buClr>
                <a:schemeClr val="dk1"/>
              </a:buClr>
              <a:buSzPct val="100000"/>
              <a:buFont typeface="+mj-lt"/>
              <a:buAutoNum type="arabicPeriod"/>
            </a:pPr>
            <a:endParaRPr sz="2400" dirty="0">
              <a:latin typeface="Times New Roman"/>
              <a:ea typeface="Times New Roman"/>
              <a:cs typeface="Times New Roman"/>
              <a:sym typeface="Times New Roman"/>
            </a:endParaRPr>
          </a:p>
        </p:txBody>
      </p:sp>
      <p:sp>
        <p:nvSpPr>
          <p:cNvPr id="253" name="Google Shape;25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467544" y="2492896"/>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Thank You</a:t>
            </a:r>
            <a:endParaRPr/>
          </a:p>
        </p:txBody>
      </p:sp>
      <p:sp>
        <p:nvSpPr>
          <p:cNvPr id="259" name="Google Shape;25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457200" y="0"/>
            <a:ext cx="8229600" cy="99344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LITERATURE SURVEY</a:t>
            </a:r>
            <a:endParaRPr dirty="0"/>
          </a:p>
        </p:txBody>
      </p:sp>
      <p:sp>
        <p:nvSpPr>
          <p:cNvPr id="122" name="Google Shape;122;p17"/>
          <p:cNvSpPr txBox="1">
            <a:spLocks noGrp="1"/>
          </p:cNvSpPr>
          <p:nvPr>
            <p:ph type="body" idx="1"/>
          </p:nvPr>
        </p:nvSpPr>
        <p:spPr>
          <a:xfrm>
            <a:off x="285136" y="599767"/>
            <a:ext cx="8229600" cy="5201265"/>
          </a:xfrm>
          <a:prstGeom prst="rect">
            <a:avLst/>
          </a:prstGeom>
          <a:noFill/>
          <a:ln>
            <a:noFill/>
          </a:ln>
        </p:spPr>
        <p:txBody>
          <a:bodyPr spcFirstLastPara="1" wrap="square" lIns="91425" tIns="45700" rIns="91425" bIns="45700" anchor="t" anchorCtr="0">
            <a:normAutofit/>
          </a:bodyPr>
          <a:lstStyle/>
          <a:p>
            <a:pPr marL="571500" indent="-457200" algn="just">
              <a:lnSpc>
                <a:spcPct val="150000"/>
              </a:lnSpc>
              <a:buFont typeface="+mj-lt"/>
              <a:buAutoNum type="arabicPeriod" startAt="3"/>
            </a:pPr>
            <a:endParaRPr lang="en-US" sz="2000" dirty="0">
              <a:latin typeface="Times New Roman" panose="02020603050405020304" pitchFamily="18" charset="0"/>
              <a:cs typeface="Times New Roman" panose="02020603050405020304" pitchFamily="18" charset="0"/>
            </a:endParaRPr>
          </a:p>
          <a:p>
            <a:pPr marL="571500" indent="-457200" algn="just">
              <a:lnSpc>
                <a:spcPct val="150000"/>
              </a:lnSpc>
              <a:buFont typeface="+mj-lt"/>
              <a:buAutoNum type="arabicPeriod" startAt="3"/>
            </a:pPr>
            <a:r>
              <a:rPr lang="en-US" sz="2000" dirty="0">
                <a:latin typeface="Times New Roman" panose="02020603050405020304" pitchFamily="18" charset="0"/>
                <a:cs typeface="Times New Roman" panose="02020603050405020304" pitchFamily="18" charset="0"/>
              </a:rPr>
              <a:t>The paper "Symptoms Based Multiple Disease Prediction Model Using Machine Learning Approach" by Kolli et al. (2021) explores ML techniques like decision trees, SVM, and KNN for predicting multiple diseases using symptoms. It emphasizes the role of feature selection, preprocessing, and user-friendly interfaces in enhancing accuracy and accessibility. The study highlights challenges like data quality, overlapping symptoms, and scalability, while calling for improvements in data integration, model interpretability, and real-time deployment to make ML-based systems more practical in healthcare.</a:t>
            </a:r>
          </a:p>
        </p:txBody>
      </p:sp>
      <p:sp>
        <p:nvSpPr>
          <p:cNvPr id="123" name="Google Shape;12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8731"/>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34375"/>
              <a:buFont typeface="Arial"/>
              <a:buNone/>
            </a:pPr>
            <a:r>
              <a:rPr lang="en-US" sz="3200" b="1" dirty="0">
                <a:latin typeface="Times New Roman"/>
                <a:ea typeface="Times New Roman"/>
                <a:cs typeface="Times New Roman"/>
                <a:sym typeface="Times New Roman"/>
              </a:rPr>
              <a:t>LITERATURE SURVEY</a:t>
            </a:r>
            <a:endParaRPr dirty="0"/>
          </a:p>
        </p:txBody>
      </p:sp>
      <p:sp>
        <p:nvSpPr>
          <p:cNvPr id="130" name="Google Shape;130;p18"/>
          <p:cNvSpPr txBox="1">
            <a:spLocks noGrp="1"/>
          </p:cNvSpPr>
          <p:nvPr>
            <p:ph type="body" idx="1"/>
          </p:nvPr>
        </p:nvSpPr>
        <p:spPr>
          <a:xfrm>
            <a:off x="349045" y="903436"/>
            <a:ext cx="8229600" cy="5493600"/>
          </a:xfrm>
          <a:prstGeom prst="rect">
            <a:avLst/>
          </a:prstGeom>
        </p:spPr>
        <p:txBody>
          <a:bodyPr spcFirstLastPara="1" wrap="square" lIns="91425" tIns="45700" rIns="91425" bIns="45700" anchor="t" anchorCtr="0">
            <a:noAutofit/>
          </a:bodyPr>
          <a:lstStyle/>
          <a:p>
            <a:endParaRPr lang="en-US" sz="1400" dirty="0"/>
          </a:p>
          <a:p>
            <a:pPr marL="571500" indent="-457200" algn="just">
              <a:lnSpc>
                <a:spcPct val="150000"/>
              </a:lnSpc>
              <a:buFont typeface="+mj-lt"/>
              <a:buAutoNum type="arabicPeriod" startAt="4"/>
            </a:pPr>
            <a:r>
              <a:rPr lang="en-US" sz="2000" dirty="0">
                <a:latin typeface="Times New Roman" panose="02020603050405020304" pitchFamily="18" charset="0"/>
                <a:cs typeface="Times New Roman" panose="02020603050405020304" pitchFamily="18" charset="0"/>
              </a:rPr>
              <a:t>The paper "A Comparative Study of Machine Learning Algorithms for Disease Prediction" by Gupta et al. (2021) [4] evaluates ML algorithms like SVM, Decision Trees, Random Forest, Logistic Regression, and KNN for predicting diseases. It highlights their performance in terms of accuracy, efficiency, and scalability, emphasizing the importance of dataset-specific algorithm selection. The study recommends ensemble and hybrid models to address challenges like overfitting and imbalanced datasets, advocating for explainable ML solutions and further optimization for real-world healthcare applications.</a:t>
            </a:r>
          </a:p>
          <a:p>
            <a:pPr marL="453390" lvl="0" indent="-457200" algn="just" rtl="0">
              <a:lnSpc>
                <a:spcPct val="150000"/>
              </a:lnSpc>
              <a:spcBef>
                <a:spcPts val="0"/>
              </a:spcBef>
              <a:spcAft>
                <a:spcPts val="0"/>
              </a:spcAft>
              <a:buSzPct val="100000"/>
              <a:buFont typeface="+mj-lt"/>
              <a:buAutoNum type="arabicPeriod" startAt="4"/>
            </a:pPr>
            <a:endParaRPr sz="2200" dirty="0">
              <a:latin typeface="Times New Roman" panose="02020603050405020304" pitchFamily="18" charset="0"/>
              <a:cs typeface="Times New Roman" panose="02020603050405020304" pitchFamily="18" charset="0"/>
            </a:endParaRPr>
          </a:p>
        </p:txBody>
      </p:sp>
      <p:sp>
        <p:nvSpPr>
          <p:cNvPr id="131" name="Google Shape;131;p1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603504"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34375"/>
              <a:buFont typeface="Arial"/>
              <a:buNone/>
            </a:pPr>
            <a:r>
              <a:rPr lang="en-US" sz="3200" b="1" dirty="0">
                <a:latin typeface="Times New Roman"/>
                <a:ea typeface="Times New Roman"/>
                <a:cs typeface="Times New Roman"/>
                <a:sym typeface="Times New Roman"/>
              </a:rPr>
              <a:t>LITERATURE SURVEY</a:t>
            </a:r>
            <a:endParaRPr dirty="0"/>
          </a:p>
          <a:p>
            <a:pPr marL="0" lvl="0" indent="0" algn="ctr" rtl="0">
              <a:spcBef>
                <a:spcPts val="0"/>
              </a:spcBef>
              <a:spcAft>
                <a:spcPts val="0"/>
              </a:spcAft>
              <a:buNone/>
            </a:pPr>
            <a:endParaRPr dirty="0"/>
          </a:p>
        </p:txBody>
      </p:sp>
      <p:sp>
        <p:nvSpPr>
          <p:cNvPr id="138" name="Google Shape;138;p19"/>
          <p:cNvSpPr txBox="1">
            <a:spLocks noGrp="1"/>
          </p:cNvSpPr>
          <p:nvPr>
            <p:ph type="body" idx="1"/>
          </p:nvPr>
        </p:nvSpPr>
        <p:spPr>
          <a:xfrm>
            <a:off x="457200" y="1057450"/>
            <a:ext cx="8229600" cy="5298900"/>
          </a:xfrm>
          <a:prstGeom prst="rect">
            <a:avLst/>
          </a:prstGeom>
        </p:spPr>
        <p:txBody>
          <a:bodyPr spcFirstLastPara="1" wrap="square" lIns="91425" tIns="45700" rIns="91425" bIns="45700" anchor="t" anchorCtr="0">
            <a:noAutofit/>
          </a:bodyPr>
          <a:lstStyle/>
          <a:p>
            <a:pPr marL="453390" lvl="0" indent="-457200" algn="just" rtl="0">
              <a:lnSpc>
                <a:spcPct val="150000"/>
              </a:lnSpc>
              <a:spcBef>
                <a:spcPts val="0"/>
              </a:spcBef>
              <a:spcAft>
                <a:spcPts val="0"/>
              </a:spcAft>
              <a:buSzPct val="100000"/>
              <a:buFont typeface="+mj-lt"/>
              <a:buAutoNum type="arabicPeriod" startAt="5"/>
            </a:pPr>
            <a:r>
              <a:rPr lang="en-US" sz="2000" dirty="0">
                <a:latin typeface="Times New Roman" panose="02020603050405020304" pitchFamily="18" charset="0"/>
                <a:cs typeface="Times New Roman" panose="02020603050405020304" pitchFamily="18" charset="0"/>
              </a:rPr>
              <a:t>The paper "Predictive Analytics for Disease Prevention and Diagnosis: A Machine Learning Approach" by Bansal et al. (2021) [5] explores ML's role in early detection, diagnosis, and treatment of diseases using techniques like decision trees, SVMs, and neural networks. It addresses challenges like data quality, privacy, and ethical concerns while highlighting tools such as Scikit-learn and TensorFlow. The study emphasizes tackling data imbalance and fostering collaboration to create robust, user-friendly healthcare solutions.</a:t>
            </a:r>
          </a:p>
        </p:txBody>
      </p:sp>
      <p:sp>
        <p:nvSpPr>
          <p:cNvPr id="139" name="Google Shape;139;p1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509016" y="-107924"/>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PROBLEM STATEMENT</a:t>
            </a:r>
            <a:endParaRPr dirty="0"/>
          </a:p>
        </p:txBody>
      </p:sp>
      <p:sp>
        <p:nvSpPr>
          <p:cNvPr id="145" name="Google Shape;145;p20"/>
          <p:cNvSpPr txBox="1">
            <a:spLocks noGrp="1"/>
          </p:cNvSpPr>
          <p:nvPr>
            <p:ph type="body" idx="1"/>
          </p:nvPr>
        </p:nvSpPr>
        <p:spPr>
          <a:xfrm flipV="1">
            <a:off x="4429354" y="5691981"/>
            <a:ext cx="4257446" cy="45719"/>
          </a:xfrm>
          <a:prstGeom prst="rect">
            <a:avLst/>
          </a:prstGeom>
          <a:noFill/>
          <a:ln>
            <a:noFill/>
          </a:ln>
        </p:spPr>
        <p:txBody>
          <a:bodyPr spcFirstLastPara="1" wrap="square" lIns="91425" tIns="45700" rIns="91425" bIns="45700" anchor="t" anchorCtr="0">
            <a:noAutofit/>
          </a:bodyPr>
          <a:lstStyle/>
          <a:p>
            <a:pPr marL="514350" lvl="0" indent="-311150" algn="just" rtl="0">
              <a:lnSpc>
                <a:spcPct val="150000"/>
              </a:lnSpc>
              <a:spcBef>
                <a:spcPts val="640"/>
              </a:spcBef>
              <a:spcAft>
                <a:spcPts val="0"/>
              </a:spcAft>
              <a:buClr>
                <a:schemeClr val="dk1"/>
              </a:buClr>
              <a:buSzPts val="3200"/>
              <a:buFont typeface="Calibri"/>
              <a:buNone/>
            </a:pPr>
            <a:endParaRPr sz="2400" dirty="0">
              <a:latin typeface="Times New Roman" panose="02020603050405020304" pitchFamily="18" charset="0"/>
              <a:cs typeface="Times New Roman" panose="02020603050405020304" pitchFamily="18" charset="0"/>
            </a:endParaRPr>
          </a:p>
          <a:p>
            <a:pPr marL="514350" lvl="0" indent="-311150" algn="just" rtl="0">
              <a:lnSpc>
                <a:spcPct val="150000"/>
              </a:lnSpc>
              <a:spcBef>
                <a:spcPts val="640"/>
              </a:spcBef>
              <a:spcAft>
                <a:spcPts val="0"/>
              </a:spcAft>
              <a:buClr>
                <a:schemeClr val="dk1"/>
              </a:buClr>
              <a:buSzPts val="3200"/>
              <a:buFont typeface="Calibri"/>
              <a:buNone/>
            </a:pPr>
            <a:endParaRPr sz="2400" dirty="0">
              <a:latin typeface="Times New Roman" panose="02020603050405020304" pitchFamily="18" charset="0"/>
              <a:cs typeface="Times New Roman" panose="02020603050405020304" pitchFamily="18" charset="0"/>
            </a:endParaRPr>
          </a:p>
        </p:txBody>
      </p:sp>
      <p:sp>
        <p:nvSpPr>
          <p:cNvPr id="146" name="Google Shape;14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4" name="Rectangle 3">
            <a:extLst>
              <a:ext uri="{FF2B5EF4-FFF2-40B4-BE49-F238E27FC236}">
                <a16:creationId xmlns:a16="http://schemas.microsoft.com/office/drawing/2014/main" id="{718A2BE8-B6DB-BD26-618E-E6172A38B62E}"/>
              </a:ext>
            </a:extLst>
          </p:cNvPr>
          <p:cNvSpPr>
            <a:spLocks noChangeArrowheads="1"/>
          </p:cNvSpPr>
          <p:nvPr/>
        </p:nvSpPr>
        <p:spPr bwMode="auto">
          <a:xfrm>
            <a:off x="405384" y="972965"/>
            <a:ext cx="8333232"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Single-Disease Focus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machine learning models are designed for analyzing only one disease at a time (e.g., liver disease, cancer, lung disease).</a:t>
            </a:r>
          </a:p>
          <a:p>
            <a:pPr marR="0" lvl="0" algn="just"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Platforms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must visit different websites or platforms to predict various diseases, leading to a fragmented experience.</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startAt="2"/>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Unified Solution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There's a lack of a single system that can predict multiple diseases simultaneously.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57200" y="-39329"/>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OBJECTIVES</a:t>
            </a:r>
            <a:endParaRPr dirty="0"/>
          </a:p>
        </p:txBody>
      </p:sp>
      <p:sp>
        <p:nvSpPr>
          <p:cNvPr id="152" name="Google Shape;152;p21"/>
          <p:cNvSpPr txBox="1">
            <a:spLocks noGrp="1"/>
          </p:cNvSpPr>
          <p:nvPr>
            <p:ph type="body" idx="1"/>
          </p:nvPr>
        </p:nvSpPr>
        <p:spPr>
          <a:xfrm>
            <a:off x="457200" y="1350034"/>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dk1"/>
              </a:buClr>
              <a:buSzPct val="100000"/>
              <a:buChar char="•"/>
            </a:pPr>
            <a:r>
              <a:rPr lang="en-US" sz="2400" b="1" dirty="0">
                <a:latin typeface="Times New Roman"/>
                <a:ea typeface="Times New Roman"/>
                <a:cs typeface="Times New Roman"/>
                <a:sym typeface="Times New Roman"/>
              </a:rPr>
              <a:t>1. Early Detection: </a:t>
            </a:r>
            <a:r>
              <a:rPr lang="en-US" sz="2400" dirty="0">
                <a:latin typeface="Times New Roman"/>
                <a:ea typeface="Times New Roman"/>
                <a:cs typeface="Times New Roman"/>
                <a:sym typeface="Times New Roman"/>
              </a:rPr>
              <a:t>Develop machine learning models to accurately predict the onset of heart disease, diabetes, and Parkinson's, enabling timely intervention.</a:t>
            </a:r>
            <a:endParaRPr sz="2400" dirty="0"/>
          </a:p>
          <a:p>
            <a:pPr marL="342900" lvl="0" indent="-175577" algn="just" rtl="0">
              <a:lnSpc>
                <a:spcPct val="150000"/>
              </a:lnSpc>
              <a:spcBef>
                <a:spcPts val="527"/>
              </a:spcBef>
              <a:spcAft>
                <a:spcPts val="0"/>
              </a:spcAft>
              <a:buClr>
                <a:schemeClr val="dk1"/>
              </a:buClr>
              <a:buSzPct val="100000"/>
              <a:buNone/>
            </a:pPr>
            <a:endParaRPr sz="2400" dirty="0">
              <a:latin typeface="Times New Roman"/>
              <a:ea typeface="Times New Roman"/>
              <a:cs typeface="Times New Roman"/>
              <a:sym typeface="Times New Roman"/>
            </a:endParaRPr>
          </a:p>
          <a:p>
            <a:pPr marL="342900" lvl="0" indent="-342900" algn="just" rtl="0">
              <a:lnSpc>
                <a:spcPct val="150000"/>
              </a:lnSpc>
              <a:spcBef>
                <a:spcPts val="527"/>
              </a:spcBef>
              <a:spcAft>
                <a:spcPts val="0"/>
              </a:spcAft>
              <a:buClr>
                <a:schemeClr val="dk1"/>
              </a:buClr>
              <a:buSzPct val="100000"/>
              <a:buChar char="•"/>
            </a:pPr>
            <a:r>
              <a:rPr lang="en-US" sz="2400" b="1" dirty="0">
                <a:latin typeface="Times New Roman"/>
                <a:ea typeface="Times New Roman"/>
                <a:cs typeface="Times New Roman"/>
                <a:sym typeface="Times New Roman"/>
              </a:rPr>
              <a:t>2. User-Friendly Tool</a:t>
            </a:r>
            <a:r>
              <a:rPr lang="en-US" sz="2400" dirty="0">
                <a:latin typeface="Times New Roman"/>
                <a:ea typeface="Times New Roman"/>
                <a:cs typeface="Times New Roman"/>
                <a:sym typeface="Times New Roman"/>
              </a:rPr>
              <a:t>: Provide a seamless experience for users to predict a variety of diseases in one place</a:t>
            </a:r>
            <a:endParaRPr sz="2400" dirty="0">
              <a:latin typeface="Times New Roman"/>
              <a:ea typeface="Times New Roman"/>
              <a:cs typeface="Times New Roman"/>
              <a:sym typeface="Times New Roman"/>
            </a:endParaRPr>
          </a:p>
        </p:txBody>
      </p:sp>
      <p:sp>
        <p:nvSpPr>
          <p:cNvPr id="153" name="Google Shape;1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 name="Rectangle 1">
            <a:extLst>
              <a:ext uri="{FF2B5EF4-FFF2-40B4-BE49-F238E27FC236}">
                <a16:creationId xmlns:a16="http://schemas.microsoft.com/office/drawing/2014/main" id="{90B2D1DC-4E2B-6016-BF61-E48A5801C3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Provide a seamless experience for users to predict a variety of diseases in one place.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2040</Words>
  <Application>Microsoft Office PowerPoint</Application>
  <PresentationFormat>On-screen Show (4:3)</PresentationFormat>
  <Paragraphs>311</Paragraphs>
  <Slides>47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Times New Roman</vt:lpstr>
      <vt:lpstr>Office Theme</vt:lpstr>
      <vt:lpstr>DEPARTMENT OF COMPUTER SCIENCE &amp; ENGINEERING </vt:lpstr>
      <vt:lpstr>INTRODUCTION </vt:lpstr>
      <vt:lpstr>LITERATURE SURVEY</vt:lpstr>
      <vt:lpstr>LITERATURE SURVEY</vt:lpstr>
      <vt:lpstr>LITERATURE SURVEY</vt:lpstr>
      <vt:lpstr>LITERATURE SURVEY</vt:lpstr>
      <vt:lpstr>LITERATURE SURVEY </vt:lpstr>
      <vt:lpstr>PROBLEM STATEMENT</vt:lpstr>
      <vt:lpstr>OBJECTIVES</vt:lpstr>
      <vt:lpstr>PowerPoint Presentation</vt:lpstr>
      <vt:lpstr>HARDWARE AND SOFTWARE REQUIREMETS</vt:lpstr>
      <vt:lpstr>PowerPoint Presentation</vt:lpstr>
      <vt:lpstr>METHODOLOGY </vt:lpstr>
      <vt:lpstr>PowerPoint Presentation</vt:lpstr>
      <vt:lpstr>APPLICATIONS</vt:lpstr>
      <vt:lpstr>PowerPoint Presentation</vt:lpstr>
      <vt:lpstr>SYSTEM DESIGN</vt:lpstr>
      <vt:lpstr>PowerPoint Presentation</vt:lpstr>
      <vt:lpstr>ALGORITHMS</vt:lpstr>
      <vt:lpstr>PowerPoint Presentation</vt:lpstr>
      <vt:lpstr>PowerPoint Presentation</vt:lpstr>
      <vt:lpstr>DATASETS</vt:lpstr>
      <vt:lpstr>Diabetes Dataset(768)</vt:lpstr>
      <vt:lpstr>Heart Disease dataset(303)</vt:lpstr>
      <vt:lpstr>Parkinson’s Dataset(195)</vt:lpstr>
      <vt:lpstr>Breast Cancer Dataset(569)</vt:lpstr>
      <vt:lpstr>Liver Disease Dataset(30691)</vt:lpstr>
      <vt:lpstr>IMPLEMENTATION</vt:lpstr>
      <vt:lpstr>Login page</vt:lpstr>
      <vt:lpstr>Diabetes prediction page</vt:lpstr>
      <vt:lpstr>Heart Disease prediction page</vt:lpstr>
      <vt:lpstr>Parkinson’s prediction page</vt:lpstr>
      <vt:lpstr>Breast Cancer prediction page</vt:lpstr>
      <vt:lpstr>Liver Disease prediction page</vt:lpstr>
      <vt:lpstr>SYSTEM TESTING</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SCOPE FOR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dc:title>
  <dc:creator>Sannidhi Rai</dc:creator>
  <cp:lastModifiedBy>Sannidhi Rai</cp:lastModifiedBy>
  <cp:revision>18</cp:revision>
  <dcterms:modified xsi:type="dcterms:W3CDTF">2024-12-26T06:41:24Z</dcterms:modified>
</cp:coreProperties>
</file>