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9" r:id="rId12"/>
    <p:sldId id="279" r:id="rId13"/>
    <p:sldId id="266" r:id="rId14"/>
    <p:sldId id="280" r:id="rId15"/>
    <p:sldId id="275" r:id="rId16"/>
    <p:sldId id="276" r:id="rId17"/>
    <p:sldId id="282" r:id="rId18"/>
    <p:sldId id="289" r:id="rId19"/>
    <p:sldId id="283" r:id="rId20"/>
    <p:sldId id="290" r:id="rId21"/>
    <p:sldId id="284" r:id="rId22"/>
    <p:sldId id="291" r:id="rId23"/>
    <p:sldId id="292" r:id="rId24"/>
    <p:sldId id="293" r:id="rId25"/>
    <p:sldId id="294" r:id="rId26"/>
    <p:sldId id="295" r:id="rId27"/>
    <p:sldId id="285" r:id="rId28"/>
    <p:sldId id="286" r:id="rId29"/>
    <p:sldId id="287" r:id="rId30"/>
    <p:sldId id="288" r:id="rId31"/>
    <p:sldId id="277" r:id="rId32"/>
    <p:sldId id="278" r:id="rId3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1795e9361d_0_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1795e9361d_0_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g31795e9361d_0_40: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6d300258e_0_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06d300258e_0_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2" name="Google Shape;112;g306d300258e_0_2: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06d300258e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06d300258e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306d300258e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06d300258e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06d300258e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306d300258e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214282" y="1857364"/>
            <a:ext cx="8643998" cy="114300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2200"/>
              <a:buFont typeface="Times New Roman"/>
              <a:buNone/>
            </a:pPr>
            <a:r>
              <a:rPr lang="en-US" sz="2200" b="1">
                <a:latin typeface="Times New Roman"/>
                <a:ea typeface="Times New Roman"/>
                <a:cs typeface="Times New Roman"/>
                <a:sym typeface="Times New Roman"/>
              </a:rPr>
              <a:t>DEPARTMENT OF COMPUTER SCIENCE &amp; ENGINEERING</a:t>
            </a:r>
            <a:br>
              <a:rPr lang="en-US"/>
            </a:br>
            <a:endParaRPr/>
          </a:p>
        </p:txBody>
      </p:sp>
      <p:sp>
        <p:nvSpPr>
          <p:cNvPr id="89" name="Google Shape;89;p13"/>
          <p:cNvSpPr txBox="1">
            <a:spLocks noGrp="1"/>
          </p:cNvSpPr>
          <p:nvPr>
            <p:ph type="subTitle" idx="1"/>
          </p:nvPr>
        </p:nvSpPr>
        <p:spPr>
          <a:xfrm>
            <a:off x="1428728" y="2714620"/>
            <a:ext cx="6400800" cy="1000132"/>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2400"/>
              <a:buNone/>
            </a:pPr>
            <a:r>
              <a:rPr lang="en-US" sz="2400" b="1" cap="none">
                <a:solidFill>
                  <a:schemeClr val="dk1"/>
                </a:solidFill>
                <a:latin typeface="Times New Roman"/>
                <a:ea typeface="Times New Roman"/>
                <a:cs typeface="Times New Roman"/>
                <a:sym typeface="Times New Roman"/>
              </a:rPr>
              <a:t> “MULTIPLE DISEASE PREDICTION”</a:t>
            </a:r>
            <a:endParaRPr/>
          </a:p>
          <a:p>
            <a:pPr marL="0" lvl="0" indent="0" algn="ctr"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0" lvl="0" indent="0" algn="ctr" rtl="0">
              <a:spcBef>
                <a:spcPts val="480"/>
              </a:spcBef>
              <a:spcAft>
                <a:spcPts val="0"/>
              </a:spcAft>
              <a:buClr>
                <a:srgbClr val="888888"/>
              </a:buClr>
              <a:buSzPts val="2400"/>
              <a:buNone/>
            </a:pPr>
            <a:endParaRPr sz="2400">
              <a:solidFill>
                <a:schemeClr val="dk1"/>
              </a:solidFill>
              <a:latin typeface="Times New Roman"/>
              <a:ea typeface="Times New Roman"/>
              <a:cs typeface="Times New Roman"/>
              <a:sym typeface="Times New Roman"/>
            </a:endParaRPr>
          </a:p>
          <a:p>
            <a:pPr marL="0" lvl="0" indent="0" algn="ctr" rtl="0">
              <a:spcBef>
                <a:spcPts val="640"/>
              </a:spcBef>
              <a:spcAft>
                <a:spcPts val="0"/>
              </a:spcAft>
              <a:buClr>
                <a:srgbClr val="888888"/>
              </a:buClr>
              <a:buSzPts val="3200"/>
              <a:buNone/>
            </a:pPr>
            <a:endParaRPr/>
          </a:p>
        </p:txBody>
      </p:sp>
      <p:sp>
        <p:nvSpPr>
          <p:cNvPr id="90" name="Google Shape;90;p13"/>
          <p:cNvSpPr/>
          <p:nvPr/>
        </p:nvSpPr>
        <p:spPr>
          <a:xfrm>
            <a:off x="381000" y="1219200"/>
            <a:ext cx="8045985" cy="64633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600"/>
              <a:buFont typeface="Times New Roman"/>
              <a:buNone/>
            </a:pPr>
            <a:r>
              <a:rPr lang="en-US" sz="3600" b="1" i="0" u="none" strike="noStrike" cap="none">
                <a:solidFill>
                  <a:schemeClr val="dk1"/>
                </a:solidFill>
                <a:latin typeface="Times New Roman"/>
                <a:ea typeface="Times New Roman"/>
                <a:cs typeface="Times New Roman"/>
                <a:sym typeface="Times New Roman"/>
              </a:rPr>
              <a:t>SDM INSTITUTE OF TECHNOLOGY</a:t>
            </a:r>
            <a:endParaRPr sz="3600" b="0" i="0" u="none" strike="noStrike" cap="none">
              <a:solidFill>
                <a:schemeClr val="dk1"/>
              </a:solidFill>
              <a:latin typeface="Arial"/>
              <a:ea typeface="Arial"/>
              <a:cs typeface="Arial"/>
              <a:sym typeface="Arial"/>
            </a:endParaRPr>
          </a:p>
        </p:txBody>
      </p:sp>
      <p:pic>
        <p:nvPicPr>
          <p:cNvPr id="91" name="Google Shape;91;p13" descr="logo_ujire"/>
          <p:cNvPicPr preferRelativeResize="0"/>
          <p:nvPr/>
        </p:nvPicPr>
        <p:blipFill rotWithShape="1">
          <a:blip r:embed="rId3">
            <a:alphaModFix/>
          </a:blip>
          <a:srcRect/>
          <a:stretch/>
        </p:blipFill>
        <p:spPr>
          <a:xfrm>
            <a:off x="3786182" y="142852"/>
            <a:ext cx="1061085" cy="1152548"/>
          </a:xfrm>
          <a:prstGeom prst="rect">
            <a:avLst/>
          </a:prstGeom>
          <a:noFill/>
          <a:ln>
            <a:noFill/>
          </a:ln>
        </p:spPr>
      </p:pic>
      <p:sp>
        <p:nvSpPr>
          <p:cNvPr id="92" name="Google Shape;92;p13"/>
          <p:cNvSpPr txBox="1"/>
          <p:nvPr/>
        </p:nvSpPr>
        <p:spPr>
          <a:xfrm>
            <a:off x="304800" y="4648200"/>
            <a:ext cx="8482042" cy="2492950"/>
          </a:xfrm>
          <a:prstGeom prst="rect">
            <a:avLst/>
          </a:prstGeom>
          <a:noFill/>
          <a:ln>
            <a:noFill/>
          </a:ln>
        </p:spPr>
        <p:txBody>
          <a:bodyPr spcFirstLastPara="1" wrap="square" lIns="91425" tIns="45700" rIns="91425" bIns="45700" anchor="t" anchorCtr="0">
            <a:spAutoFit/>
          </a:bodyPr>
          <a:lstStyle/>
          <a:p>
            <a:pPr marL="0" marR="0" lvl="0" indent="0" algn="r"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Presented By</a:t>
            </a:r>
            <a:endParaRPr dirty="0"/>
          </a:p>
          <a:p>
            <a:pPr marL="0" marR="0" lvl="0" indent="0" algn="r" rtl="0">
              <a:lnSpc>
                <a:spcPct val="150000"/>
              </a:lnSpc>
              <a:spcBef>
                <a:spcPts val="0"/>
              </a:spcBef>
              <a:spcAft>
                <a:spcPts val="0"/>
              </a:spcAft>
              <a:buNone/>
            </a:pPr>
            <a:r>
              <a:rPr lang="en-US" sz="1800" b="1" i="0" u="none" strike="noStrike" cap="none" dirty="0">
                <a:solidFill>
                  <a:schemeClr val="dk1"/>
                </a:solidFill>
                <a:latin typeface="Times New Roman"/>
                <a:ea typeface="Times New Roman"/>
                <a:cs typeface="Times New Roman"/>
                <a:sym typeface="Times New Roman"/>
              </a:rPr>
              <a:t>Sannidhi Rai</a:t>
            </a:r>
            <a:endParaRPr dirty="0"/>
          </a:p>
          <a:p>
            <a:pPr marL="0" marR="0" lvl="0" indent="0" algn="r" rtl="0">
              <a:lnSpc>
                <a:spcPct val="150000"/>
              </a:lnSpc>
              <a:spcBef>
                <a:spcPts val="0"/>
              </a:spcBef>
              <a:spcAft>
                <a:spcPts val="0"/>
              </a:spcAft>
              <a:buNone/>
            </a:pPr>
            <a:r>
              <a:rPr lang="en-US" sz="1800" b="1" i="0" u="none" strike="noStrike" cap="none" dirty="0" err="1">
                <a:solidFill>
                  <a:schemeClr val="dk1"/>
                </a:solidFill>
                <a:latin typeface="Times New Roman"/>
                <a:ea typeface="Times New Roman"/>
                <a:cs typeface="Times New Roman"/>
                <a:sym typeface="Times New Roman"/>
              </a:rPr>
              <a:t>Susha</a:t>
            </a:r>
            <a:r>
              <a:rPr lang="en-US" sz="1800" b="1" i="0" u="none" strike="noStrike" cap="none" dirty="0">
                <a:solidFill>
                  <a:schemeClr val="dk1"/>
                </a:solidFill>
                <a:latin typeface="Times New Roman"/>
                <a:ea typeface="Times New Roman"/>
                <a:cs typeface="Times New Roman"/>
                <a:sym typeface="Times New Roman"/>
              </a:rPr>
              <a:t> Jain</a:t>
            </a:r>
            <a:endParaRPr dirty="0"/>
          </a:p>
          <a:p>
            <a:pPr marL="0" marR="0" lvl="0" indent="0" algn="r" rtl="0">
              <a:lnSpc>
                <a:spcPct val="150000"/>
              </a:lnSpc>
              <a:spcBef>
                <a:spcPts val="0"/>
              </a:spcBef>
              <a:spcAft>
                <a:spcPts val="0"/>
              </a:spcAft>
              <a:buNone/>
            </a:pPr>
            <a:r>
              <a:rPr lang="en-US" sz="1800" b="1" i="0" u="none" strike="noStrike" cap="none" dirty="0" err="1">
                <a:solidFill>
                  <a:schemeClr val="dk1"/>
                </a:solidFill>
                <a:latin typeface="Times New Roman"/>
                <a:ea typeface="Times New Roman"/>
                <a:cs typeface="Times New Roman"/>
                <a:sym typeface="Times New Roman"/>
              </a:rPr>
              <a:t>Pradnyan</a:t>
            </a:r>
            <a:r>
              <a:rPr lang="en-US" sz="1800" b="1" i="0" u="none" strike="noStrike" cap="none" dirty="0">
                <a:solidFill>
                  <a:schemeClr val="dk1"/>
                </a:solidFill>
                <a:latin typeface="Times New Roman"/>
                <a:ea typeface="Times New Roman"/>
                <a:cs typeface="Times New Roman"/>
                <a:sym typeface="Times New Roman"/>
              </a:rPr>
              <a:t> Hegde</a:t>
            </a:r>
          </a:p>
          <a:p>
            <a:pPr algn="r">
              <a:lnSpc>
                <a:spcPct val="150000"/>
              </a:lnSpc>
            </a:pPr>
            <a:r>
              <a:rPr lang="en-US" sz="1800" b="1" dirty="0" err="1">
                <a:solidFill>
                  <a:schemeClr val="dk1"/>
                </a:solidFill>
                <a:latin typeface="Times New Roman"/>
                <a:cs typeface="Times New Roman"/>
                <a:sym typeface="Times New Roman"/>
              </a:rPr>
              <a:t>Punith</a:t>
            </a:r>
            <a:r>
              <a:rPr lang="en-US" sz="1800" b="1" dirty="0">
                <a:solidFill>
                  <a:schemeClr val="dk1"/>
                </a:solidFill>
                <a:latin typeface="Times New Roman"/>
                <a:cs typeface="Times New Roman"/>
                <a:sym typeface="Times New Roman"/>
              </a:rPr>
              <a:t> L</a:t>
            </a:r>
            <a:endParaRPr lang="en-US" sz="1800" b="1" dirty="0">
              <a:solidFill>
                <a:schemeClr val="dk1"/>
              </a:solidFill>
              <a:latin typeface="Times New Roman"/>
              <a:cs typeface="Times New Roman"/>
            </a:endParaRPr>
          </a:p>
          <a:p>
            <a:pPr marL="0" marR="0" lvl="0" indent="0" algn="r" rtl="0">
              <a:lnSpc>
                <a:spcPct val="150000"/>
              </a:lnSpc>
              <a:spcBef>
                <a:spcPts val="0"/>
              </a:spcBef>
              <a:spcAft>
                <a:spcPts val="0"/>
              </a:spcAft>
              <a:buNone/>
            </a:pPr>
            <a:endParaRPr dirty="0"/>
          </a:p>
        </p:txBody>
      </p:sp>
      <p:sp>
        <p:nvSpPr>
          <p:cNvPr id="93" name="Google Shape;93;p13"/>
          <p:cNvSpPr txBox="1"/>
          <p:nvPr/>
        </p:nvSpPr>
        <p:spPr>
          <a:xfrm>
            <a:off x="2362200" y="3276600"/>
            <a:ext cx="4857784" cy="163121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Under the guidance of  </a:t>
            </a:r>
            <a:endParaRPr/>
          </a:p>
          <a:p>
            <a:pPr marL="0" marR="0" lvl="0" indent="0" algn="ctr" rtl="0">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Mr. </a:t>
            </a:r>
            <a:r>
              <a:rPr lang="en-US" sz="2000" b="1" i="0" u="none" strike="noStrike" cap="none">
                <a:solidFill>
                  <a:schemeClr val="dk1"/>
                </a:solidFill>
                <a:latin typeface="Times New Roman"/>
                <a:ea typeface="Times New Roman"/>
                <a:cs typeface="Times New Roman"/>
                <a:sym typeface="Times New Roman"/>
              </a:rPr>
              <a:t>Pradeep G S</a:t>
            </a:r>
            <a:endParaRPr/>
          </a:p>
          <a:p>
            <a:pPr marL="0" marR="0" lvl="0" indent="0" algn="ctr" rtl="0">
              <a:spcBef>
                <a:spcPts val="0"/>
              </a:spcBef>
              <a:spcAft>
                <a:spcPts val="0"/>
              </a:spcAft>
              <a:buNone/>
            </a:pPr>
            <a:r>
              <a:rPr lang="en-US" sz="2000" b="1" i="0" u="none" strike="noStrike" cap="none">
                <a:solidFill>
                  <a:schemeClr val="dk1"/>
                </a:solidFill>
                <a:latin typeface="Times New Roman"/>
                <a:ea typeface="Times New Roman"/>
                <a:cs typeface="Times New Roman"/>
                <a:sym typeface="Times New Roman"/>
              </a:rPr>
              <a:t>Asst. Professor</a:t>
            </a:r>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Department of CSE</a:t>
            </a:r>
            <a:endParaRPr/>
          </a:p>
          <a:p>
            <a:pPr marL="0" marR="0" lvl="0" indent="0" algn="ctr" rtl="0">
              <a:spcBef>
                <a:spcPts val="0"/>
              </a:spcBef>
              <a:spcAft>
                <a:spcPts val="0"/>
              </a:spcAft>
              <a:buNone/>
            </a:pPr>
            <a:r>
              <a:rPr lang="en-US" sz="1800" b="1" i="0" u="none" strike="noStrike" cap="none">
                <a:solidFill>
                  <a:schemeClr val="dk1"/>
                </a:solidFill>
                <a:latin typeface="Times New Roman"/>
                <a:ea typeface="Times New Roman"/>
                <a:cs typeface="Times New Roman"/>
                <a:sym typeface="Times New Roman"/>
              </a:rPr>
              <a:t>SDMIT, Ujire</a:t>
            </a:r>
            <a:endParaRPr sz="1800" b="1" i="0" u="none" strike="noStrike" cap="none">
              <a:solidFill>
                <a:schemeClr val="dk1"/>
              </a:solidFill>
              <a:latin typeface="Times New Roman"/>
              <a:ea typeface="Times New Roman"/>
              <a:cs typeface="Times New Roman"/>
              <a:sym typeface="Times New Roman"/>
            </a:endParaRPr>
          </a:p>
        </p:txBody>
      </p:sp>
      <p:sp>
        <p:nvSpPr>
          <p:cNvPr id="94" name="Google Shape;94;p13"/>
          <p:cNvSpPr txBox="1"/>
          <p:nvPr/>
        </p:nvSpPr>
        <p:spPr>
          <a:xfrm>
            <a:off x="357158" y="5500702"/>
            <a:ext cx="2000264" cy="6140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i="0" u="none" strike="noStrike" cap="none">
                <a:solidFill>
                  <a:schemeClr val="dk1"/>
                </a:solidFill>
                <a:latin typeface="Times New Roman"/>
                <a:ea typeface="Times New Roman"/>
                <a:cs typeface="Times New Roman"/>
                <a:sym typeface="Times New Roman"/>
              </a:rPr>
              <a:t>TEAM ID: </a:t>
            </a:r>
            <a:r>
              <a:rPr lang="en-US" sz="1800" b="1" i="0" u="none" strike="noStrike" cap="none">
                <a:solidFill>
                  <a:schemeClr val="dk1"/>
                </a:solidFill>
                <a:latin typeface="Times New Roman"/>
                <a:ea typeface="Times New Roman"/>
                <a:cs typeface="Times New Roman"/>
                <a:sym typeface="Times New Roman"/>
              </a:rPr>
              <a:t>2024CSEPT23</a:t>
            </a:r>
            <a:endParaRPr sz="1800" b="1">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2"/>
          <p:cNvSpPr txBox="1">
            <a:spLocks noGrp="1"/>
          </p:cNvSpPr>
          <p:nvPr>
            <p:ph type="body" idx="1"/>
          </p:nvPr>
        </p:nvSpPr>
        <p:spPr>
          <a:xfrm>
            <a:off x="461962" y="1417638"/>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50000"/>
              </a:lnSpc>
              <a:spcBef>
                <a:spcPts val="0"/>
              </a:spcBef>
              <a:spcAft>
                <a:spcPts val="0"/>
              </a:spcAft>
              <a:buClr>
                <a:schemeClr val="dk1"/>
              </a:buClr>
              <a:buSzPct val="100000"/>
              <a:buChar char="•"/>
            </a:pPr>
            <a:r>
              <a:rPr lang="en-US" sz="3100" b="1">
                <a:latin typeface="Times New Roman"/>
                <a:ea typeface="Times New Roman"/>
                <a:cs typeface="Times New Roman"/>
                <a:sym typeface="Times New Roman"/>
              </a:rPr>
              <a:t>3. Resource Accessibility: </a:t>
            </a:r>
            <a:r>
              <a:rPr lang="en-US" sz="3100">
                <a:latin typeface="Times New Roman"/>
                <a:ea typeface="Times New Roman"/>
                <a:cs typeface="Times New Roman"/>
                <a:sym typeface="Times New Roman"/>
              </a:rPr>
              <a:t>Focus on making the diagnostic solution available in resource-limited areas to improve healthcare access for underserved populations.</a:t>
            </a:r>
            <a:endParaRPr/>
          </a:p>
          <a:p>
            <a:pPr marL="342900" lvl="0" indent="-175577" algn="just" rtl="0">
              <a:lnSpc>
                <a:spcPct val="150000"/>
              </a:lnSpc>
              <a:spcBef>
                <a:spcPts val="527"/>
              </a:spcBef>
              <a:spcAft>
                <a:spcPts val="0"/>
              </a:spcAft>
              <a:buClr>
                <a:schemeClr val="dk1"/>
              </a:buClr>
              <a:buSzPct val="100000"/>
              <a:buNone/>
            </a:pPr>
            <a:endParaRPr sz="3100">
              <a:latin typeface="Times New Roman"/>
              <a:ea typeface="Times New Roman"/>
              <a:cs typeface="Times New Roman"/>
              <a:sym typeface="Times New Roman"/>
            </a:endParaRPr>
          </a:p>
          <a:p>
            <a:pPr marL="342900" lvl="0" indent="-342900" algn="just" rtl="0">
              <a:lnSpc>
                <a:spcPct val="150000"/>
              </a:lnSpc>
              <a:spcBef>
                <a:spcPts val="527"/>
              </a:spcBef>
              <a:spcAft>
                <a:spcPts val="0"/>
              </a:spcAft>
              <a:buClr>
                <a:schemeClr val="dk1"/>
              </a:buClr>
              <a:buSzPct val="100000"/>
              <a:buChar char="•"/>
            </a:pPr>
            <a:r>
              <a:rPr lang="en-US" sz="3100" b="1">
                <a:latin typeface="Times New Roman"/>
                <a:ea typeface="Times New Roman"/>
                <a:cs typeface="Times New Roman"/>
                <a:sym typeface="Times New Roman"/>
              </a:rPr>
              <a:t>4. Impact Assessment</a:t>
            </a:r>
            <a:r>
              <a:rPr lang="en-US" sz="3100">
                <a:latin typeface="Times New Roman"/>
                <a:ea typeface="Times New Roman"/>
                <a:cs typeface="Times New Roman"/>
                <a:sym typeface="Times New Roman"/>
              </a:rPr>
              <a:t>: Evaluate the effectiveness of the predictive models in real-world settings to measure improvements in patient outcomes and overall public health.</a:t>
            </a:r>
            <a:endParaRPr sz="3100">
              <a:latin typeface="Times New Roman"/>
              <a:ea typeface="Times New Roman"/>
              <a:cs typeface="Times New Roman"/>
              <a:sym typeface="Times New Roman"/>
            </a:endParaRPr>
          </a:p>
          <a:p>
            <a:pPr marL="342900" lvl="0" indent="-170180" algn="l" rtl="0">
              <a:spcBef>
                <a:spcPts val="544"/>
              </a:spcBef>
              <a:spcAft>
                <a:spcPts val="0"/>
              </a:spcAft>
              <a:buClr>
                <a:schemeClr val="dk1"/>
              </a:buClr>
              <a:buSzPct val="100000"/>
              <a:buNone/>
            </a:pPr>
            <a:endParaRPr/>
          </a:p>
        </p:txBody>
      </p:sp>
      <p:sp>
        <p:nvSpPr>
          <p:cNvPr id="159" name="Google Shape;159;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IN" sz="3200" b="1" dirty="0">
                <a:latin typeface="Times New Roman"/>
                <a:ea typeface="Times New Roman"/>
                <a:cs typeface="Times New Roman"/>
                <a:sym typeface="Times New Roman"/>
              </a:rPr>
              <a:t>HARDWARE AND SOFTWARE REQUIREMETS</a:t>
            </a:r>
            <a:endParaRPr sz="3200" b="1" dirty="0">
              <a:latin typeface="Times New Roman"/>
              <a:ea typeface="Times New Roman"/>
              <a:cs typeface="Times New Roman"/>
              <a:sym typeface="Times New Roman"/>
            </a:endParaRPr>
          </a:p>
        </p:txBody>
      </p:sp>
      <p:sp>
        <p:nvSpPr>
          <p:cNvPr id="195" name="Google Shape;195;p2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11</a:t>
            </a:fld>
            <a:endParaRPr/>
          </a:p>
        </p:txBody>
      </p:sp>
      <p:graphicFrame>
        <p:nvGraphicFramePr>
          <p:cNvPr id="8" name="Table 7">
            <a:extLst>
              <a:ext uri="{FF2B5EF4-FFF2-40B4-BE49-F238E27FC236}">
                <a16:creationId xmlns:a16="http://schemas.microsoft.com/office/drawing/2014/main" id="{C1AEE20D-CBC6-E5E6-E10A-A2ACC9BAECDD}"/>
              </a:ext>
            </a:extLst>
          </p:cNvPr>
          <p:cNvGraphicFramePr>
            <a:graphicFrameLocks noGrp="1"/>
          </p:cNvGraphicFramePr>
          <p:nvPr>
            <p:extLst>
              <p:ext uri="{D42A27DB-BD31-4B8C-83A1-F6EECF244321}">
                <p14:modId xmlns:p14="http://schemas.microsoft.com/office/powerpoint/2010/main" val="3314588758"/>
              </p:ext>
            </p:extLst>
          </p:nvPr>
        </p:nvGraphicFramePr>
        <p:xfrm>
          <a:off x="1327354" y="2635045"/>
          <a:ext cx="6764594" cy="2599261"/>
        </p:xfrm>
        <a:graphic>
          <a:graphicData uri="http://schemas.openxmlformats.org/drawingml/2006/table">
            <a:tbl>
              <a:tblPr>
                <a:tableStyleId>{5C22544A-7EE6-4342-B048-85BDC9FD1C3A}</a:tableStyleId>
              </a:tblPr>
              <a:tblGrid>
                <a:gridCol w="955553">
                  <a:extLst>
                    <a:ext uri="{9D8B030D-6E8A-4147-A177-3AD203B41FA5}">
                      <a16:colId xmlns:a16="http://schemas.microsoft.com/office/drawing/2014/main" val="2552843496"/>
                    </a:ext>
                  </a:extLst>
                </a:gridCol>
                <a:gridCol w="2887736">
                  <a:extLst>
                    <a:ext uri="{9D8B030D-6E8A-4147-A177-3AD203B41FA5}">
                      <a16:colId xmlns:a16="http://schemas.microsoft.com/office/drawing/2014/main" val="3625004791"/>
                    </a:ext>
                  </a:extLst>
                </a:gridCol>
                <a:gridCol w="2921305">
                  <a:extLst>
                    <a:ext uri="{9D8B030D-6E8A-4147-A177-3AD203B41FA5}">
                      <a16:colId xmlns:a16="http://schemas.microsoft.com/office/drawing/2014/main" val="3335408190"/>
                    </a:ext>
                  </a:extLst>
                </a:gridCol>
              </a:tblGrid>
              <a:tr h="680705">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Sl. No</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Hardware/Equipment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Specification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2175428"/>
                  </a:ext>
                </a:extLst>
              </a:tr>
              <a:tr h="1237851">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Graphics Card</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Intel 621 Graphics card or 2GB</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53825161"/>
                  </a:ext>
                </a:extLst>
              </a:tr>
              <a:tr h="680705">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RAM</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4GB or above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43385580"/>
                  </a:ext>
                </a:extLst>
              </a:tr>
            </a:tbl>
          </a:graphicData>
        </a:graphic>
      </p:graphicFrame>
      <p:sp>
        <p:nvSpPr>
          <p:cNvPr id="9" name="Rectangle 3">
            <a:extLst>
              <a:ext uri="{FF2B5EF4-FFF2-40B4-BE49-F238E27FC236}">
                <a16:creationId xmlns:a16="http://schemas.microsoft.com/office/drawing/2014/main" id="{FE01ABCF-73D6-BBA1-5BB6-BE1EAB0DC4A2}"/>
              </a:ext>
            </a:extLst>
          </p:cNvPr>
          <p:cNvSpPr>
            <a:spLocks noGrp="1" noChangeArrowheads="1"/>
          </p:cNvSpPr>
          <p:nvPr>
            <p:ph type="body" idx="1"/>
          </p:nvPr>
        </p:nvSpPr>
        <p:spPr bwMode="auto">
          <a:xfrm>
            <a:off x="801329" y="1645234"/>
            <a:ext cx="38886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r>
              <a:rPr lang="en-US" altLang="en-US" sz="24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7E38CF5-2E16-991F-7149-2D9FDB0B0F37}"/>
              </a:ext>
            </a:extLst>
          </p:cNvPr>
          <p:cNvSpPr>
            <a:spLocks noGrp="1"/>
          </p:cNvSpPr>
          <p:nvPr>
            <p:ph type="sldNum" idx="12"/>
          </p:nvPr>
        </p:nvSpPr>
        <p:spPr>
          <a:xfrm>
            <a:off x="6519814" y="6179368"/>
            <a:ext cx="2133600" cy="365125"/>
          </a:xfrm>
        </p:spPr>
        <p:txBody>
          <a:bodyPr/>
          <a:lstStyle/>
          <a:p>
            <a:pPr marL="0" lvl="0" indent="0" algn="r" rtl="0">
              <a:spcBef>
                <a:spcPts val="0"/>
              </a:spcBef>
              <a:spcAft>
                <a:spcPts val="0"/>
              </a:spcAft>
              <a:buNone/>
            </a:pPr>
            <a:fld id="{00000000-1234-1234-1234-123412341234}" type="slidenum">
              <a:rPr lang="en-US" smtClean="0"/>
              <a:t>12</a:t>
            </a:fld>
            <a:endParaRPr lang="en-US"/>
          </a:p>
        </p:txBody>
      </p:sp>
      <p:graphicFrame>
        <p:nvGraphicFramePr>
          <p:cNvPr id="5" name="Table 4">
            <a:extLst>
              <a:ext uri="{FF2B5EF4-FFF2-40B4-BE49-F238E27FC236}">
                <a16:creationId xmlns:a16="http://schemas.microsoft.com/office/drawing/2014/main" id="{873FC18B-92F4-98AC-F8D1-55D1A9BAD40D}"/>
              </a:ext>
            </a:extLst>
          </p:cNvPr>
          <p:cNvGraphicFramePr>
            <a:graphicFrameLocks noGrp="1"/>
          </p:cNvGraphicFramePr>
          <p:nvPr>
            <p:extLst>
              <p:ext uri="{D42A27DB-BD31-4B8C-83A1-F6EECF244321}">
                <p14:modId xmlns:p14="http://schemas.microsoft.com/office/powerpoint/2010/main" val="4240337990"/>
              </p:ext>
            </p:extLst>
          </p:nvPr>
        </p:nvGraphicFramePr>
        <p:xfrm>
          <a:off x="947786" y="2389237"/>
          <a:ext cx="7248428" cy="2704504"/>
        </p:xfrm>
        <a:graphic>
          <a:graphicData uri="http://schemas.openxmlformats.org/drawingml/2006/table">
            <a:tbl>
              <a:tblPr>
                <a:tableStyleId>{5C22544A-7EE6-4342-B048-85BDC9FD1C3A}</a:tableStyleId>
              </a:tblPr>
              <a:tblGrid>
                <a:gridCol w="1023899">
                  <a:extLst>
                    <a:ext uri="{9D8B030D-6E8A-4147-A177-3AD203B41FA5}">
                      <a16:colId xmlns:a16="http://schemas.microsoft.com/office/drawing/2014/main" val="1284033371"/>
                    </a:ext>
                  </a:extLst>
                </a:gridCol>
                <a:gridCol w="3094279">
                  <a:extLst>
                    <a:ext uri="{9D8B030D-6E8A-4147-A177-3AD203B41FA5}">
                      <a16:colId xmlns:a16="http://schemas.microsoft.com/office/drawing/2014/main" val="1731731749"/>
                    </a:ext>
                  </a:extLst>
                </a:gridCol>
                <a:gridCol w="3130250">
                  <a:extLst>
                    <a:ext uri="{9D8B030D-6E8A-4147-A177-3AD203B41FA5}">
                      <a16:colId xmlns:a16="http://schemas.microsoft.com/office/drawing/2014/main" val="3658335308"/>
                    </a:ext>
                  </a:extLst>
                </a:gridCol>
              </a:tblGrid>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Sl. No</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Software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Specification</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05946666"/>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1.</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Anaconda</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Anaconda 64 bit</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77111927"/>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2.</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dirty="0">
                          <a:effectLst/>
                          <a:latin typeface="Times New Roman" panose="02020603050405020304" pitchFamily="18" charset="0"/>
                          <a:cs typeface="Times New Roman" panose="02020603050405020304" pitchFamily="18" charset="0"/>
                        </a:rPr>
                        <a:t>Python</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Python 3 and above</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12454505"/>
                  </a:ext>
                </a:extLst>
              </a:tr>
              <a:tr h="676126">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3.</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2400">
                          <a:effectLst/>
                          <a:latin typeface="Times New Roman" panose="02020603050405020304" pitchFamily="18" charset="0"/>
                          <a:cs typeface="Times New Roman" panose="02020603050405020304" pitchFamily="18" charset="0"/>
                        </a:rPr>
                        <a:t>Framework</a:t>
                      </a:r>
                      <a:endParaRPr lang="en-IN" sz="2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IN" sz="2400" dirty="0" err="1">
                          <a:effectLst/>
                          <a:latin typeface="Times New Roman" panose="02020603050405020304" pitchFamily="18" charset="0"/>
                          <a:ea typeface="Times New Roman" panose="02020603050405020304" pitchFamily="18" charset="0"/>
                          <a:cs typeface="Times New Roman" panose="02020603050405020304" pitchFamily="18" charset="0"/>
                        </a:rPr>
                        <a:t>Streamlit</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9048126"/>
                  </a:ext>
                </a:extLst>
              </a:tr>
            </a:tbl>
          </a:graphicData>
        </a:graphic>
      </p:graphicFrame>
      <p:sp>
        <p:nvSpPr>
          <p:cNvPr id="6" name="Rectangle 1">
            <a:extLst>
              <a:ext uri="{FF2B5EF4-FFF2-40B4-BE49-F238E27FC236}">
                <a16:creationId xmlns:a16="http://schemas.microsoft.com/office/drawing/2014/main" id="{08A972AC-C84B-14FD-F71E-AC9F46229450}"/>
              </a:ext>
            </a:extLst>
          </p:cNvPr>
          <p:cNvSpPr>
            <a:spLocks noGrp="1" noChangeArrowheads="1"/>
          </p:cNvSpPr>
          <p:nvPr>
            <p:ph type="body" idx="1"/>
          </p:nvPr>
        </p:nvSpPr>
        <p:spPr bwMode="auto">
          <a:xfrm>
            <a:off x="947786" y="1400425"/>
            <a:ext cx="32880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1738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METHODOLOGY </a:t>
            </a:r>
            <a:endParaRPr/>
          </a:p>
        </p:txBody>
      </p:sp>
      <p:sp>
        <p:nvSpPr>
          <p:cNvPr id="165" name="Google Shape;165;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90500" algn="just" rtl="0">
              <a:lnSpc>
                <a:spcPct val="150000"/>
              </a:lnSpc>
              <a:spcBef>
                <a:spcPts val="0"/>
              </a:spcBef>
              <a:spcAft>
                <a:spcPts val="0"/>
              </a:spcAft>
              <a:buClr>
                <a:schemeClr val="dk1"/>
              </a:buClr>
              <a:buSzPts val="2400"/>
              <a:buNone/>
            </a:pPr>
            <a:endParaRPr sz="2400" dirty="0">
              <a:latin typeface="Times New Roman"/>
              <a:ea typeface="Times New Roman"/>
              <a:cs typeface="Times New Roman"/>
              <a:sym typeface="Times New Roman"/>
            </a:endParaRPr>
          </a:p>
          <a:p>
            <a:pPr marL="342900" lvl="0" indent="-139700" algn="l" rtl="0">
              <a:spcBef>
                <a:spcPts val="640"/>
              </a:spcBef>
              <a:spcAft>
                <a:spcPts val="0"/>
              </a:spcAft>
              <a:buClr>
                <a:schemeClr val="dk1"/>
              </a:buClr>
              <a:buSzPts val="3200"/>
              <a:buNone/>
            </a:pPr>
            <a:endParaRPr dirty="0"/>
          </a:p>
        </p:txBody>
      </p:sp>
      <p:sp>
        <p:nvSpPr>
          <p:cNvPr id="166" name="Google Shape;16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cxnSp>
        <p:nvCxnSpPr>
          <p:cNvPr id="169" name="Google Shape;169;p23"/>
          <p:cNvCxnSpPr/>
          <p:nvPr/>
        </p:nvCxnSpPr>
        <p:spPr>
          <a:xfrm>
            <a:off x="7428825" y="3070875"/>
            <a:ext cx="1044600" cy="23100"/>
          </a:xfrm>
          <a:prstGeom prst="straightConnector1">
            <a:avLst/>
          </a:prstGeom>
          <a:noFill/>
          <a:ln w="228600" cap="flat" cmpd="sng">
            <a:solidFill>
              <a:schemeClr val="lt1"/>
            </a:solidFill>
            <a:prstDash val="solid"/>
            <a:round/>
            <a:headEnd type="none" w="med" len="med"/>
            <a:tailEnd type="none" w="med" len="med"/>
          </a:ln>
        </p:spPr>
      </p:cxnSp>
      <p:sp>
        <p:nvSpPr>
          <p:cNvPr id="3" name="TextBox 2">
            <a:extLst>
              <a:ext uri="{FF2B5EF4-FFF2-40B4-BE49-F238E27FC236}">
                <a16:creationId xmlns:a16="http://schemas.microsoft.com/office/drawing/2014/main" id="{988B10FB-AB94-38E2-0D28-532CED49CC39}"/>
              </a:ext>
            </a:extLst>
          </p:cNvPr>
          <p:cNvSpPr txBox="1"/>
          <p:nvPr/>
        </p:nvSpPr>
        <p:spPr>
          <a:xfrm>
            <a:off x="1081548" y="1703070"/>
            <a:ext cx="7216878" cy="4320222"/>
          </a:xfrm>
          <a:prstGeom prst="rect">
            <a:avLst/>
          </a:prstGeom>
          <a:noFill/>
        </p:spPr>
        <p:txBody>
          <a:bodyPr wrap="square">
            <a:spAutoFit/>
          </a:bodyPr>
          <a:lstStyle/>
          <a:p>
            <a:pPr algn="just">
              <a:lnSpc>
                <a:spcPct val="150000"/>
              </a:lnSpc>
              <a:spcAft>
                <a:spcPts val="1000"/>
              </a:spcAft>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proposed multiple disease prediction system is implemented using the following steps: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mj-lt"/>
              <a:buAutoNum type="arabicParen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collection: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Gather data related to patients, such as demographic information (age, gender), medical history, clinical test results (blood pressure, cholesterol</a:t>
            </a:r>
            <a:r>
              <a:rPr lang="en-US" sz="2000"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and genetic data.</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aren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Then the next step is data pre-processing. It is the process of converting raw data into a clean data. In this process missing values, noisy and inconsistent data in the dataset</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are handled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8DFA2C-8E41-EF9D-8790-A4D68BF258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Box 3">
            <a:extLst>
              <a:ext uri="{FF2B5EF4-FFF2-40B4-BE49-F238E27FC236}">
                <a16:creationId xmlns:a16="http://schemas.microsoft.com/office/drawing/2014/main" id="{FA5879E4-6524-FF0B-4DB9-215C85B1DCCB}"/>
              </a:ext>
            </a:extLst>
          </p:cNvPr>
          <p:cNvSpPr txBox="1"/>
          <p:nvPr/>
        </p:nvSpPr>
        <p:spPr>
          <a:xfrm>
            <a:off x="958645" y="1333009"/>
            <a:ext cx="7226710" cy="4191981"/>
          </a:xfrm>
          <a:prstGeom prst="rect">
            <a:avLst/>
          </a:prstGeom>
          <a:noFill/>
        </p:spPr>
        <p:txBody>
          <a:bodyPr wrap="square">
            <a:spAutoFit/>
          </a:bodyPr>
          <a:lstStyle/>
          <a:p>
            <a:pPr marL="457200" lvl="0" indent="-457200" algn="just">
              <a:lnSpc>
                <a:spcPct val="150000"/>
              </a:lnSpc>
              <a:buFont typeface="+mj-lt"/>
              <a:buAutoNum type="arabicPeriod" startAt="3"/>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Train Test split: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Here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data is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split for training and testing purpose. 70% of the data is used to train the model and remaining 30% of the data is used for testing. Then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d</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ataset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will be trained using Support Vector Machine classifies and Logistic Regression.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mj-lt"/>
              <a:buAutoNum type="arabicPeriod" startAt="3"/>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Modelling:</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After the training and testing of the models, confusion matrix</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plotted,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and accuracy score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computed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for each algorithm. Then based on the accuracy score best suited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algorithm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for the prediction of disease</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is identified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07582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APPLICATIONS</a:t>
            </a:r>
            <a:endParaRPr/>
          </a:p>
        </p:txBody>
      </p:sp>
      <p:sp>
        <p:nvSpPr>
          <p:cNvPr id="238" name="Google Shape;238;p32"/>
          <p:cNvSpPr txBox="1">
            <a:spLocks noGrp="1"/>
          </p:cNvSpPr>
          <p:nvPr>
            <p:ph type="body" idx="1"/>
          </p:nvPr>
        </p:nvSpPr>
        <p:spPr>
          <a:xfrm>
            <a:off x="457200" y="1209675"/>
            <a:ext cx="8229600" cy="5287963"/>
          </a:xfrm>
          <a:prstGeom prst="rect">
            <a:avLst/>
          </a:prstGeom>
          <a:noFill/>
          <a:ln>
            <a:noFill/>
          </a:ln>
        </p:spPr>
        <p:txBody>
          <a:bodyPr spcFirstLastPara="1" wrap="square" lIns="91425" tIns="45700" rIns="91425" bIns="45700" anchor="t" anchorCtr="0">
            <a:normAutofit fontScale="70000" lnSpcReduction="20000"/>
          </a:bodyPr>
          <a:lstStyle/>
          <a:p>
            <a:pPr marL="0" lvl="0" indent="0" algn="just" rtl="0">
              <a:lnSpc>
                <a:spcPct val="150000"/>
              </a:lnSpc>
              <a:spcBef>
                <a:spcPts val="0"/>
              </a:spcBef>
              <a:spcAft>
                <a:spcPts val="0"/>
              </a:spcAft>
              <a:buNone/>
            </a:pPr>
            <a:endParaRPr sz="240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3800">
                <a:latin typeface="Times New Roman"/>
                <a:ea typeface="Times New Roman"/>
                <a:cs typeface="Times New Roman"/>
                <a:sym typeface="Times New Roman"/>
              </a:rPr>
              <a:t>1. D</a:t>
            </a:r>
            <a:r>
              <a:rPr lang="en-US" sz="3800" b="1">
                <a:latin typeface="Times New Roman"/>
                <a:ea typeface="Times New Roman"/>
                <a:cs typeface="Times New Roman"/>
                <a:sym typeface="Times New Roman"/>
              </a:rPr>
              <a:t>octor’s Tool: </a:t>
            </a:r>
            <a:r>
              <a:rPr lang="en-US" sz="3800">
                <a:latin typeface="Times New Roman"/>
                <a:ea typeface="Times New Roman"/>
                <a:cs typeface="Times New Roman"/>
                <a:sym typeface="Times New Roman"/>
              </a:rPr>
              <a:t>Help doctors identify health risks early and make better treatment decisions.</a:t>
            </a:r>
            <a:endParaRPr/>
          </a:p>
          <a:p>
            <a:pPr marL="0" lvl="0" indent="0" algn="just" rtl="0">
              <a:lnSpc>
                <a:spcPct val="150000"/>
              </a:lnSpc>
              <a:spcBef>
                <a:spcPts val="475"/>
              </a:spcBef>
              <a:spcAft>
                <a:spcPts val="0"/>
              </a:spcAft>
              <a:buNone/>
            </a:pPr>
            <a:endParaRPr sz="380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3800">
                <a:latin typeface="Times New Roman"/>
                <a:ea typeface="Times New Roman"/>
                <a:cs typeface="Times New Roman"/>
                <a:sym typeface="Times New Roman"/>
              </a:rPr>
              <a:t>2. </a:t>
            </a:r>
            <a:r>
              <a:rPr lang="en-US" sz="3800" b="1">
                <a:latin typeface="Times New Roman"/>
                <a:ea typeface="Times New Roman"/>
                <a:cs typeface="Times New Roman"/>
                <a:sym typeface="Times New Roman"/>
              </a:rPr>
              <a:t>Health Screenings: </a:t>
            </a:r>
            <a:r>
              <a:rPr lang="en-US" sz="3800">
                <a:latin typeface="Times New Roman"/>
                <a:ea typeface="Times New Roman"/>
                <a:cs typeface="Times New Roman"/>
                <a:sym typeface="Times New Roman"/>
              </a:rPr>
              <a:t>Use the tool in community health events to find at-risk individuals.</a:t>
            </a:r>
            <a:endParaRPr/>
          </a:p>
          <a:p>
            <a:pPr marL="0" lvl="0" indent="0" algn="just" rtl="0">
              <a:lnSpc>
                <a:spcPct val="150000"/>
              </a:lnSpc>
              <a:spcBef>
                <a:spcPts val="475"/>
              </a:spcBef>
              <a:spcAft>
                <a:spcPts val="0"/>
              </a:spcAft>
              <a:buNone/>
            </a:pPr>
            <a:endParaRPr sz="3800">
              <a:latin typeface="Times New Roman"/>
              <a:ea typeface="Times New Roman"/>
              <a:cs typeface="Times New Roman"/>
              <a:sym typeface="Times New Roman"/>
            </a:endParaRPr>
          </a:p>
          <a:p>
            <a:pPr marL="0" lvl="0" indent="0" algn="just" rtl="0">
              <a:lnSpc>
                <a:spcPct val="150000"/>
              </a:lnSpc>
              <a:spcBef>
                <a:spcPts val="475"/>
              </a:spcBef>
              <a:spcAft>
                <a:spcPts val="0"/>
              </a:spcAft>
              <a:buNone/>
            </a:pPr>
            <a:r>
              <a:rPr lang="en-US" sz="3800">
                <a:latin typeface="Times New Roman"/>
                <a:ea typeface="Times New Roman"/>
                <a:cs typeface="Times New Roman"/>
                <a:sym typeface="Times New Roman"/>
              </a:rPr>
              <a:t>3. </a:t>
            </a:r>
            <a:r>
              <a:rPr lang="en-US" sz="3800" b="1">
                <a:latin typeface="Times New Roman"/>
                <a:ea typeface="Times New Roman"/>
                <a:cs typeface="Times New Roman"/>
                <a:sym typeface="Times New Roman"/>
              </a:rPr>
              <a:t>Remote Care: </a:t>
            </a:r>
            <a:r>
              <a:rPr lang="en-US" sz="3800">
                <a:latin typeface="Times New Roman"/>
                <a:ea typeface="Times New Roman"/>
                <a:cs typeface="Times New Roman"/>
                <a:sym typeface="Times New Roman"/>
              </a:rPr>
              <a:t>Provide online consultations for patients in distant areas, improving access to healthcare.</a:t>
            </a:r>
            <a:endParaRPr/>
          </a:p>
          <a:p>
            <a:pPr marL="0" lvl="0" indent="0" algn="just" rtl="0">
              <a:lnSpc>
                <a:spcPct val="150000"/>
              </a:lnSpc>
              <a:spcBef>
                <a:spcPts val="475"/>
              </a:spcBef>
              <a:spcAft>
                <a:spcPts val="0"/>
              </a:spcAft>
              <a:buNone/>
            </a:pPr>
            <a:endParaRPr sz="3800">
              <a:latin typeface="Times New Roman"/>
              <a:ea typeface="Times New Roman"/>
              <a:cs typeface="Times New Roman"/>
              <a:sym typeface="Times New Roman"/>
            </a:endParaRPr>
          </a:p>
          <a:p>
            <a:pPr marL="0" lvl="0" indent="0" algn="l" rtl="0">
              <a:spcBef>
                <a:spcPts val="400"/>
              </a:spcBef>
              <a:spcAft>
                <a:spcPts val="0"/>
              </a:spcAft>
              <a:buNone/>
            </a:pPr>
            <a:endParaRPr/>
          </a:p>
        </p:txBody>
      </p:sp>
      <p:sp>
        <p:nvSpPr>
          <p:cNvPr id="239" name="Google Shape;239;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endParaRPr/>
          </a:p>
        </p:txBody>
      </p:sp>
      <p:sp>
        <p:nvSpPr>
          <p:cNvPr id="245" name="Google Shape;245;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None/>
            </a:pPr>
            <a:r>
              <a:rPr lang="en-US" sz="2600">
                <a:latin typeface="Times New Roman"/>
                <a:ea typeface="Times New Roman"/>
                <a:cs typeface="Times New Roman"/>
                <a:sym typeface="Times New Roman"/>
              </a:rPr>
              <a:t>4. </a:t>
            </a:r>
            <a:r>
              <a:rPr lang="en-US" sz="2600" b="1">
                <a:latin typeface="Times New Roman"/>
                <a:ea typeface="Times New Roman"/>
                <a:cs typeface="Times New Roman"/>
                <a:sym typeface="Times New Roman"/>
              </a:rPr>
              <a:t>Patient Awareness</a:t>
            </a:r>
            <a:r>
              <a:rPr lang="en-US" sz="2600">
                <a:latin typeface="Times New Roman"/>
                <a:ea typeface="Times New Roman"/>
                <a:cs typeface="Times New Roman"/>
                <a:sym typeface="Times New Roman"/>
              </a:rPr>
              <a:t>: Educate patients about their health risks to encourage healthier lifestyle choices.</a:t>
            </a:r>
            <a:endParaRPr/>
          </a:p>
          <a:p>
            <a:pPr marL="0" lvl="0" indent="0" algn="just" rtl="0">
              <a:lnSpc>
                <a:spcPct val="150000"/>
              </a:lnSpc>
              <a:spcBef>
                <a:spcPts val="520"/>
              </a:spcBef>
              <a:spcAft>
                <a:spcPts val="0"/>
              </a:spcAft>
              <a:buNone/>
            </a:pPr>
            <a:endParaRPr sz="2600">
              <a:latin typeface="Times New Roman"/>
              <a:ea typeface="Times New Roman"/>
              <a:cs typeface="Times New Roman"/>
              <a:sym typeface="Times New Roman"/>
            </a:endParaRPr>
          </a:p>
          <a:p>
            <a:pPr marL="0" lvl="0" indent="0" algn="just" rtl="0">
              <a:lnSpc>
                <a:spcPct val="150000"/>
              </a:lnSpc>
              <a:spcBef>
                <a:spcPts val="520"/>
              </a:spcBef>
              <a:spcAft>
                <a:spcPts val="0"/>
              </a:spcAft>
              <a:buNone/>
            </a:pPr>
            <a:r>
              <a:rPr lang="en-US" sz="2600">
                <a:latin typeface="Times New Roman"/>
                <a:ea typeface="Times New Roman"/>
                <a:cs typeface="Times New Roman"/>
                <a:sym typeface="Times New Roman"/>
              </a:rPr>
              <a:t>5. </a:t>
            </a:r>
            <a:r>
              <a:rPr lang="en-US" sz="2600" b="1">
                <a:latin typeface="Times New Roman"/>
                <a:ea typeface="Times New Roman"/>
                <a:cs typeface="Times New Roman"/>
                <a:sym typeface="Times New Roman"/>
              </a:rPr>
              <a:t>Research Support</a:t>
            </a:r>
            <a:r>
              <a:rPr lang="en-US" sz="2600">
                <a:latin typeface="Times New Roman"/>
                <a:ea typeface="Times New Roman"/>
                <a:cs typeface="Times New Roman"/>
                <a:sym typeface="Times New Roman"/>
              </a:rPr>
              <a:t>: Analyze data to improve understanding of diseases and enhance predictive models.</a:t>
            </a:r>
            <a:endParaRPr sz="2600">
              <a:latin typeface="Times New Roman"/>
              <a:ea typeface="Times New Roman"/>
              <a:cs typeface="Times New Roman"/>
              <a:sym typeface="Times New Roman"/>
            </a:endParaRPr>
          </a:p>
          <a:p>
            <a:pPr marL="0" lvl="0" indent="0" algn="l" rtl="0">
              <a:spcBef>
                <a:spcPts val="640"/>
              </a:spcBef>
              <a:spcAft>
                <a:spcPts val="0"/>
              </a:spcAft>
              <a:buNone/>
            </a:pPr>
            <a:endParaRPr/>
          </a:p>
        </p:txBody>
      </p:sp>
      <p:sp>
        <p:nvSpPr>
          <p:cNvPr id="246" name="Google Shape;246;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5B21-2166-736B-9EA5-CFA1EE6994D6}"/>
              </a:ext>
            </a:extLst>
          </p:cNvPr>
          <p:cNvSpPr>
            <a:spLocks noGrp="1"/>
          </p:cNvSpPr>
          <p:nvPr>
            <p:ph type="title"/>
          </p:nvPr>
        </p:nvSpPr>
        <p:spPr/>
        <p:txBody>
          <a:bodyPr/>
          <a:lstStyle/>
          <a:p>
            <a:r>
              <a:rPr lang="en-IN" dirty="0"/>
              <a:t>SYSTEM DESIGN</a:t>
            </a:r>
          </a:p>
        </p:txBody>
      </p:sp>
      <p:sp>
        <p:nvSpPr>
          <p:cNvPr id="4" name="Slide Number Placeholder 3">
            <a:extLst>
              <a:ext uri="{FF2B5EF4-FFF2-40B4-BE49-F238E27FC236}">
                <a16:creationId xmlns:a16="http://schemas.microsoft.com/office/drawing/2014/main" id="{1A7D6AD0-6198-F02F-F91C-B3974527A8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167" name="Google Shape;167;p23"/>
          <p:cNvPicPr preferRelativeResize="0"/>
          <p:nvPr/>
        </p:nvPicPr>
        <p:blipFill>
          <a:blip r:embed="rId2"/>
          <a:srcRect l="8214" r="8686"/>
          <a:stretch/>
        </p:blipFill>
        <p:spPr>
          <a:xfrm>
            <a:off x="963561" y="1417637"/>
            <a:ext cx="6921910" cy="4708525"/>
          </a:xfrm>
          <a:prstGeom prst="rect">
            <a:avLst/>
          </a:prstGeom>
          <a:noFill/>
          <a:ln>
            <a:noFill/>
          </a:ln>
        </p:spPr>
      </p:pic>
      <p:sp>
        <p:nvSpPr>
          <p:cNvPr id="5" name="TextBox 4">
            <a:extLst>
              <a:ext uri="{FF2B5EF4-FFF2-40B4-BE49-F238E27FC236}">
                <a16:creationId xmlns:a16="http://schemas.microsoft.com/office/drawing/2014/main" id="{B158772D-5F24-05F2-86FC-54CD8F62DB98}"/>
              </a:ext>
            </a:extLst>
          </p:cNvPr>
          <p:cNvSpPr txBox="1"/>
          <p:nvPr/>
        </p:nvSpPr>
        <p:spPr>
          <a:xfrm>
            <a:off x="3775587" y="6263148"/>
            <a:ext cx="3313471"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4070314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B74A-A138-3B2B-2A12-19740E3C97B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AFA1DE3D-2CB2-A77F-C0E4-3FAED9986DBE}"/>
              </a:ext>
            </a:extLst>
          </p:cNvPr>
          <p:cNvSpPr>
            <a:spLocks noGrp="1"/>
          </p:cNvSpPr>
          <p:nvPr>
            <p:ph type="body" idx="1"/>
          </p:nvPr>
        </p:nvSpPr>
        <p:spPr>
          <a:xfrm>
            <a:off x="457200" y="1417638"/>
            <a:ext cx="8229600" cy="4708525"/>
          </a:xfrm>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id="{6E6B8AB0-A8FC-5EDF-2295-61CB2906E0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pic>
        <p:nvPicPr>
          <p:cNvPr id="5" name="Graphic 4">
            <a:extLst>
              <a:ext uri="{FF2B5EF4-FFF2-40B4-BE49-F238E27FC236}">
                <a16:creationId xmlns:a16="http://schemas.microsoft.com/office/drawing/2014/main" id="{A6860239-F0B1-6B13-C8EA-B8F76BC8811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48772" y="1216889"/>
            <a:ext cx="2443099" cy="4534951"/>
          </a:xfrm>
          <a:prstGeom prst="rect">
            <a:avLst/>
          </a:prstGeom>
        </p:spPr>
      </p:pic>
      <p:sp>
        <p:nvSpPr>
          <p:cNvPr id="6" name="TextBox 5">
            <a:extLst>
              <a:ext uri="{FF2B5EF4-FFF2-40B4-BE49-F238E27FC236}">
                <a16:creationId xmlns:a16="http://schemas.microsoft.com/office/drawing/2014/main" id="{3F8D7881-59C5-A096-4F5E-9922D48ECC49}"/>
              </a:ext>
            </a:extLst>
          </p:cNvPr>
          <p:cNvSpPr txBox="1"/>
          <p:nvPr/>
        </p:nvSpPr>
        <p:spPr>
          <a:xfrm>
            <a:off x="3824749" y="6212949"/>
            <a:ext cx="3372465" cy="307777"/>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System Flowchart</a:t>
            </a:r>
          </a:p>
        </p:txBody>
      </p:sp>
    </p:spTree>
    <p:extLst>
      <p:ext uri="{BB962C8B-B14F-4D97-AF65-F5344CB8AC3E}">
        <p14:creationId xmlns:p14="http://schemas.microsoft.com/office/powerpoint/2010/main" val="3734415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0F6B1-A69F-21E9-C8D7-803289F3FD56}"/>
              </a:ext>
            </a:extLst>
          </p:cNvPr>
          <p:cNvSpPr>
            <a:spLocks noGrp="1"/>
          </p:cNvSpPr>
          <p:nvPr>
            <p:ph type="title"/>
          </p:nvPr>
        </p:nvSpPr>
        <p:spPr/>
        <p:txBody>
          <a:bodyPr/>
          <a:lstStyle/>
          <a:p>
            <a:r>
              <a:rPr lang="en-IN" dirty="0"/>
              <a:t>ALGORITHMS</a:t>
            </a:r>
          </a:p>
        </p:txBody>
      </p:sp>
      <p:sp>
        <p:nvSpPr>
          <p:cNvPr id="4" name="Slide Number Placeholder 3">
            <a:extLst>
              <a:ext uri="{FF2B5EF4-FFF2-40B4-BE49-F238E27FC236}">
                <a16:creationId xmlns:a16="http://schemas.microsoft.com/office/drawing/2014/main" id="{027B03B8-8A4C-F27E-9971-2162E1C37A1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5" name="Rectangle 1">
            <a:extLst>
              <a:ext uri="{FF2B5EF4-FFF2-40B4-BE49-F238E27FC236}">
                <a16:creationId xmlns:a16="http://schemas.microsoft.com/office/drawing/2014/main" id="{CDC548A4-B368-1D79-9182-E20608EA528C}"/>
              </a:ext>
            </a:extLst>
          </p:cNvPr>
          <p:cNvSpPr>
            <a:spLocks noGrp="1" noChangeArrowheads="1"/>
          </p:cNvSpPr>
          <p:nvPr>
            <p:ph type="body" idx="1"/>
          </p:nvPr>
        </p:nvSpPr>
        <p:spPr bwMode="auto">
          <a:xfrm>
            <a:off x="688258" y="1536174"/>
            <a:ext cx="78461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our multiple disease prediction project, we utilized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 Vector Machines (SVM)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model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achieve accurate and reliable results.</a:t>
            </a:r>
          </a:p>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SVM is a robust classification algorithm that works by finding the optimal hyperplane that separates data points into distinct classes. </a:t>
            </a:r>
          </a:p>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is particularly effective in handling high-dimensional datasets and ensures maximum margin separation, which makes it suitable for complex medical data with multiple features. </a:t>
            </a:r>
          </a:p>
        </p:txBody>
      </p:sp>
    </p:spTree>
    <p:extLst>
      <p:ext uri="{BB962C8B-B14F-4D97-AF65-F5344CB8AC3E}">
        <p14:creationId xmlns:p14="http://schemas.microsoft.com/office/powerpoint/2010/main" val="217279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INTRODUCTION</a:t>
            </a:r>
            <a:br>
              <a:rPr lang="en-US" sz="2800" b="1">
                <a:latin typeface="Times New Roman"/>
                <a:ea typeface="Times New Roman"/>
                <a:cs typeface="Times New Roman"/>
                <a:sym typeface="Times New Roman"/>
              </a:rPr>
            </a:br>
            <a:endParaRPr sz="1800">
              <a:latin typeface="Times New Roman"/>
              <a:ea typeface="Times New Roman"/>
              <a:cs typeface="Times New Roman"/>
              <a:sym typeface="Times New Roman"/>
            </a:endParaRPr>
          </a:p>
        </p:txBody>
      </p:sp>
      <p:sp>
        <p:nvSpPr>
          <p:cNvPr id="100" name="Google Shape;100;p14"/>
          <p:cNvSpPr txBox="1">
            <a:spLocks noGrp="1"/>
          </p:cNvSpPr>
          <p:nvPr>
            <p:ph type="body" idx="1"/>
          </p:nvPr>
        </p:nvSpPr>
        <p:spPr>
          <a:xfrm>
            <a:off x="457200" y="1600200"/>
            <a:ext cx="8229600" cy="4931700"/>
          </a:xfrm>
          <a:prstGeom prst="rect">
            <a:avLst/>
          </a:prstGeom>
          <a:noFill/>
          <a:ln>
            <a:noFill/>
          </a:ln>
        </p:spPr>
        <p:txBody>
          <a:bodyPr spcFirstLastPara="1" wrap="square" lIns="91425" tIns="45700" rIns="91425" bIns="45700" anchor="t" anchorCtr="0">
            <a:normAutofit/>
          </a:bodyPr>
          <a:lstStyle/>
          <a:p>
            <a:pPr marL="171450" lvl="0" indent="-1714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is the domain that uses past data for predicting. Machine Learning is the understanding of computer system under which the Machine Learning model learn from data and experience. </a:t>
            </a:r>
          </a:p>
          <a:p>
            <a:pPr marL="171450" lvl="0" indent="-1714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Now day’s heart diseases are growing rapidly by busy and stress full life. All type of age groups is under diseases so need of early detection of disease by using symptoms or reports</a:t>
            </a:r>
          </a:p>
          <a:p>
            <a:pPr marL="171450" lvl="0" indent="-1714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 are applying complete machine learning concepts to keep the track of patient’s health. ML model allows us to build models to get quickly cleaned and processed data and deliver results faster.</a:t>
            </a:r>
          </a:p>
        </p:txBody>
      </p:sp>
      <p:sp>
        <p:nvSpPr>
          <p:cNvPr id="101" name="Google Shape;101;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37C01-C2E5-F3E6-EE2A-FE6B5A13F3A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09A5912F-7BD4-03FD-230A-E06602640E3F}"/>
              </a:ext>
            </a:extLst>
          </p:cNvPr>
          <p:cNvSpPr>
            <a:spLocks noGrp="1"/>
          </p:cNvSpPr>
          <p:nvPr>
            <p:ph type="body" idx="1"/>
          </p:nvPr>
        </p:nvSpPr>
        <p:spPr/>
        <p:txBody>
          <a:bodyPr>
            <a:normAutofit/>
          </a:bodyPr>
          <a:lstStyle/>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on the other hand, is a widely-used statistical model for binary and multi-class classification. It predicts the probability of an outcome using a sigmoid function and is highly interpretable, making it ideal for understanding relationships between predictors and disease outcomes. </a:t>
            </a:r>
          </a:p>
          <a:p>
            <a:pPr marL="285750" indent="-285750" algn="just" eaLnBrk="0" fontAlgn="base" hangingPunct="0">
              <a:lnSpc>
                <a:spcPct val="15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Together, these algorithms provided a comprehensive approach for predicting diseases, leveraging the strengths of SVM in handling non-linear relationships and Logistic Regression for its simplicity and interpretability in binary classification scenarios.</a:t>
            </a:r>
          </a:p>
          <a:p>
            <a:endParaRPr lang="en-IN" sz="2000" dirty="0"/>
          </a:p>
        </p:txBody>
      </p:sp>
      <p:sp>
        <p:nvSpPr>
          <p:cNvPr id="4" name="Slide Number Placeholder 3">
            <a:extLst>
              <a:ext uri="{FF2B5EF4-FFF2-40B4-BE49-F238E27FC236}">
                <a16:creationId xmlns:a16="http://schemas.microsoft.com/office/drawing/2014/main" id="{3A599B41-DDC6-B97D-3167-72FDAA95E0B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7337742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B545C-2352-53F3-505C-BF11C9711E30}"/>
              </a:ext>
            </a:extLst>
          </p:cNvPr>
          <p:cNvSpPr>
            <a:spLocks noGrp="1"/>
          </p:cNvSpPr>
          <p:nvPr>
            <p:ph type="title"/>
          </p:nvPr>
        </p:nvSpPr>
        <p:spPr/>
        <p:txBody>
          <a:bodyPr/>
          <a:lstStyle/>
          <a:p>
            <a:r>
              <a:rPr lang="en-IN" dirty="0"/>
              <a:t>DATASETS</a:t>
            </a:r>
          </a:p>
        </p:txBody>
      </p:sp>
      <p:sp>
        <p:nvSpPr>
          <p:cNvPr id="3" name="Text Placeholder 2">
            <a:extLst>
              <a:ext uri="{FF2B5EF4-FFF2-40B4-BE49-F238E27FC236}">
                <a16:creationId xmlns:a16="http://schemas.microsoft.com/office/drawing/2014/main" id="{A35F961E-B127-4C37-FB37-8FEA7FAB6886}"/>
              </a:ext>
            </a:extLst>
          </p:cNvPr>
          <p:cNvSpPr>
            <a:spLocks noGrp="1"/>
          </p:cNvSpPr>
          <p:nvPr>
            <p:ph type="body" idx="1"/>
          </p:nvPr>
        </p:nvSpPr>
        <p:spPr/>
        <p:txBody>
          <a:bodyPr/>
          <a:lstStyle/>
          <a:p>
            <a:r>
              <a:rPr lang="en-US" dirty="0"/>
              <a:t>The datasets were sourced from Kaggle and are well-suited for training models such as SVM and Logistic Regression.</a:t>
            </a:r>
            <a:endParaRPr lang="en-IN" dirty="0"/>
          </a:p>
        </p:txBody>
      </p:sp>
      <p:sp>
        <p:nvSpPr>
          <p:cNvPr id="4" name="Slide Number Placeholder 3">
            <a:extLst>
              <a:ext uri="{FF2B5EF4-FFF2-40B4-BE49-F238E27FC236}">
                <a16:creationId xmlns:a16="http://schemas.microsoft.com/office/drawing/2014/main" id="{DFCC748B-6A65-6A6D-75E8-29AA963BC3E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extLst>
      <p:ext uri="{BB962C8B-B14F-4D97-AF65-F5344CB8AC3E}">
        <p14:creationId xmlns:p14="http://schemas.microsoft.com/office/powerpoint/2010/main" val="2495269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230FC-B73A-B285-387D-47878A29C66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9653591-09E6-C6BE-91FF-D1100EB5E59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5967BCCB-A58D-7842-6592-0232BB85865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extLst>
      <p:ext uri="{BB962C8B-B14F-4D97-AF65-F5344CB8AC3E}">
        <p14:creationId xmlns:p14="http://schemas.microsoft.com/office/powerpoint/2010/main" val="868956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B0349-2374-C870-765B-AC66C58C5E26}"/>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1B5631BD-1936-3DD8-AE75-02FB165754B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6E69220-F043-110B-0096-6868563DE9E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extLst>
      <p:ext uri="{BB962C8B-B14F-4D97-AF65-F5344CB8AC3E}">
        <p14:creationId xmlns:p14="http://schemas.microsoft.com/office/powerpoint/2010/main" val="1186772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D7718-8E26-2A9F-7F43-1F0C4F67921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CF3B152-DDF3-B2A7-9F3A-0E81A24C7485}"/>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4DD51D1-83D6-F2D5-0355-6470C9F93C0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273585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AB5BA-ED6E-1A1D-257C-4F35F0FC12D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EFFC3D5B-A669-8FA4-6E77-7F339374F08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1950AB9B-890E-7A2A-50E1-42346428484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19186262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E708B-0FEA-AF21-146C-0C587079140C}"/>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7DDA9C1-CF69-F480-7511-0F216B260B03}"/>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3C76CED-3FDC-3BA0-46AF-246147D3C1C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4176136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2D3B1-6013-B725-D4F3-C9BA75CFE426}"/>
              </a:ext>
            </a:extLst>
          </p:cNvPr>
          <p:cNvSpPr>
            <a:spLocks noGrp="1"/>
          </p:cNvSpPr>
          <p:nvPr>
            <p:ph type="title"/>
          </p:nvPr>
        </p:nvSpPr>
        <p:spPr/>
        <p:txBody>
          <a:bodyPr/>
          <a:lstStyle/>
          <a:p>
            <a:r>
              <a:rPr lang="en-IN" dirty="0"/>
              <a:t>IMPLEMENTATION</a:t>
            </a:r>
          </a:p>
        </p:txBody>
      </p:sp>
      <p:sp>
        <p:nvSpPr>
          <p:cNvPr id="3" name="Text Placeholder 2">
            <a:extLst>
              <a:ext uri="{FF2B5EF4-FFF2-40B4-BE49-F238E27FC236}">
                <a16:creationId xmlns:a16="http://schemas.microsoft.com/office/drawing/2014/main" id="{43A87878-5C4C-795D-8750-BF975D38000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03707FD-6023-99E0-68C1-8A81ED4441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1468093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9C619-C6EC-A0D3-F7C9-7B8C33EEA8F3}"/>
              </a:ext>
            </a:extLst>
          </p:cNvPr>
          <p:cNvSpPr>
            <a:spLocks noGrp="1"/>
          </p:cNvSpPr>
          <p:nvPr>
            <p:ph type="title"/>
          </p:nvPr>
        </p:nvSpPr>
        <p:spPr/>
        <p:txBody>
          <a:bodyPr/>
          <a:lstStyle/>
          <a:p>
            <a:r>
              <a:rPr lang="en-IN" dirty="0"/>
              <a:t>SYSTEM TESTING</a:t>
            </a:r>
          </a:p>
        </p:txBody>
      </p:sp>
      <p:sp>
        <p:nvSpPr>
          <p:cNvPr id="3" name="Text Placeholder 2">
            <a:extLst>
              <a:ext uri="{FF2B5EF4-FFF2-40B4-BE49-F238E27FC236}">
                <a16:creationId xmlns:a16="http://schemas.microsoft.com/office/drawing/2014/main" id="{FEC30BFB-5BF8-D76E-6E0B-3DE018C3647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325AD1B-F645-D0E5-48E4-D5C55A188D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15569106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D8CB8-CCA7-321C-11AE-2B9182A2CD0C}"/>
              </a:ext>
            </a:extLst>
          </p:cNvPr>
          <p:cNvSpPr>
            <a:spLocks noGrp="1"/>
          </p:cNvSpPr>
          <p:nvPr>
            <p:ph type="title"/>
          </p:nvPr>
        </p:nvSpPr>
        <p:spPr/>
        <p:txBody>
          <a:bodyPr/>
          <a:lstStyle/>
          <a:p>
            <a:r>
              <a:rPr lang="en-IN" dirty="0"/>
              <a:t>RESULT ANALYSIS</a:t>
            </a:r>
          </a:p>
        </p:txBody>
      </p:sp>
      <p:sp>
        <p:nvSpPr>
          <p:cNvPr id="3" name="Text Placeholder 2">
            <a:extLst>
              <a:ext uri="{FF2B5EF4-FFF2-40B4-BE49-F238E27FC236}">
                <a16:creationId xmlns:a16="http://schemas.microsoft.com/office/drawing/2014/main" id="{0EB2D01E-C8AE-4DA8-C91B-D268890A982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14E8A3C-207A-9AFF-E190-2E4FF14C50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23354351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LITERATURE SURVEY</a:t>
            </a:r>
            <a:endParaRPr/>
          </a:p>
        </p:txBody>
      </p:sp>
      <p:sp>
        <p:nvSpPr>
          <p:cNvPr id="107" name="Google Shape;107;p15"/>
          <p:cNvSpPr txBox="1">
            <a:spLocks noGrp="1"/>
          </p:cNvSpPr>
          <p:nvPr>
            <p:ph type="body" idx="1"/>
          </p:nvPr>
        </p:nvSpPr>
        <p:spPr>
          <a:xfrm>
            <a:off x="317250" y="1342625"/>
            <a:ext cx="8509500" cy="5515500"/>
          </a:xfrm>
          <a:prstGeom prst="rect">
            <a:avLst/>
          </a:prstGeom>
          <a:noFill/>
          <a:ln>
            <a:noFill/>
          </a:ln>
        </p:spPr>
        <p:txBody>
          <a:bodyPr spcFirstLastPara="1" wrap="square" lIns="91425" tIns="45700" rIns="91425" bIns="45700" anchor="t" anchorCtr="0">
            <a:normAutofit fontScale="85000" lnSpcReduction="20000"/>
          </a:bodyPr>
          <a:lstStyle/>
          <a:p>
            <a:pPr marL="514350" lvl="0" indent="-480060" algn="just" rtl="0">
              <a:lnSpc>
                <a:spcPct val="150000"/>
              </a:lnSpc>
              <a:spcBef>
                <a:spcPts val="0"/>
              </a:spcBef>
              <a:spcAft>
                <a:spcPts val="0"/>
              </a:spcAft>
              <a:buClr>
                <a:schemeClr val="dk1"/>
              </a:buClr>
              <a:buSzPct val="100000"/>
              <a:buFont typeface="Calibri"/>
              <a:buAutoNum type="arabicPeriod"/>
            </a:pPr>
            <a:r>
              <a:rPr lang="en-US" sz="2400" dirty="0">
                <a:latin typeface="Times New Roman"/>
                <a:ea typeface="Times New Roman"/>
                <a:cs typeface="Times New Roman"/>
                <a:sym typeface="Times New Roman"/>
              </a:rPr>
              <a:t>In the paper titled</a:t>
            </a:r>
            <a:r>
              <a:rPr lang="en-US" sz="2400" b="1" dirty="0">
                <a:latin typeface="Times New Roman"/>
                <a:ea typeface="Times New Roman"/>
                <a:cs typeface="Times New Roman"/>
                <a:sym typeface="Times New Roman"/>
              </a:rPr>
              <a:t> “</a:t>
            </a:r>
            <a:r>
              <a:rPr lang="en-US" sz="2200" b="1" dirty="0">
                <a:latin typeface="Times New Roman"/>
                <a:ea typeface="Times New Roman"/>
                <a:cs typeface="Times New Roman"/>
                <a:sym typeface="Times New Roman"/>
              </a:rPr>
              <a:t>Multiple Disease Prediction Using Machine Learning Algorithms</a:t>
            </a:r>
            <a:r>
              <a:rPr lang="en-US" sz="2400" b="1" dirty="0">
                <a:latin typeface="Times New Roman"/>
                <a:ea typeface="Times New Roman"/>
                <a:cs typeface="Times New Roman"/>
                <a:sym typeface="Times New Roman"/>
              </a:rPr>
              <a:t>”</a:t>
            </a:r>
            <a:r>
              <a:rPr lang="en-US" sz="2400" dirty="0">
                <a:latin typeface="Times New Roman"/>
                <a:ea typeface="Times New Roman"/>
                <a:cs typeface="Times New Roman"/>
                <a:sym typeface="Times New Roman"/>
              </a:rPr>
              <a:t> [1], the author </a:t>
            </a:r>
            <a:r>
              <a:rPr lang="en-US" sz="2200" b="1" dirty="0">
                <a:latin typeface="Times New Roman"/>
                <a:ea typeface="Times New Roman"/>
                <a:cs typeface="Times New Roman"/>
                <a:sym typeface="Times New Roman"/>
              </a:rPr>
              <a:t>Chauhan et al.</a:t>
            </a:r>
            <a:r>
              <a:rPr lang="en-US" sz="2200" dirty="0">
                <a:latin typeface="Times New Roman"/>
                <a:ea typeface="Times New Roman"/>
                <a:cs typeface="Times New Roman"/>
                <a:sym typeface="Times New Roman"/>
              </a:rPr>
              <a:t> (2021)</a:t>
            </a:r>
            <a:r>
              <a:rPr lang="en-US" sz="2400" dirty="0">
                <a:latin typeface="Times New Roman"/>
                <a:ea typeface="Times New Roman"/>
                <a:cs typeface="Times New Roman"/>
                <a:sym typeface="Times New Roman"/>
              </a:rPr>
              <a:t> have </a:t>
            </a:r>
            <a:r>
              <a:rPr lang="en-US" sz="2200" dirty="0">
                <a:latin typeface="Times New Roman"/>
                <a:ea typeface="Times New Roman"/>
                <a:cs typeface="Times New Roman"/>
                <a:sym typeface="Times New Roman"/>
              </a:rPr>
              <a:t>investigated using various ML algorithms, including SVM and Decision Trees, for multiple disease prediction, focusing on symptoms as input. It examines the performance of these algorithms on four diseases, including heart disease and diabetes. The authors emphasize the potential of predictive analytics in healthcare to assist practitioners in making timely decisions regarding patients' health. The work aims to address the challenge of early recognition and diagnosis of harmful diseases, given the shortage of medical infrastructure and a low ratio of doctors to the </a:t>
            </a:r>
            <a:r>
              <a:rPr lang="en-US" sz="2200" dirty="0" err="1">
                <a:latin typeface="Times New Roman"/>
                <a:ea typeface="Times New Roman"/>
                <a:cs typeface="Times New Roman"/>
                <a:sym typeface="Times New Roman"/>
              </a:rPr>
              <a:t>population.The</a:t>
            </a:r>
            <a:r>
              <a:rPr lang="en-US" sz="2200" dirty="0">
                <a:latin typeface="Times New Roman"/>
                <a:ea typeface="Times New Roman"/>
                <a:cs typeface="Times New Roman"/>
                <a:sym typeface="Times New Roman"/>
              </a:rPr>
              <a:t> paper unifies multiple diseases under a single user interface for predictions and highlights the significance of early detection in saving lives. The study is conducted by </a:t>
            </a:r>
            <a:r>
              <a:rPr lang="en-US" sz="2200" dirty="0" err="1">
                <a:latin typeface="Times New Roman"/>
                <a:ea typeface="Times New Roman"/>
                <a:cs typeface="Times New Roman"/>
                <a:sym typeface="Times New Roman"/>
              </a:rPr>
              <a:t>Indukuri</a:t>
            </a:r>
            <a:r>
              <a:rPr lang="en-US" sz="2200" dirty="0">
                <a:latin typeface="Times New Roman"/>
                <a:ea typeface="Times New Roman"/>
                <a:cs typeface="Times New Roman"/>
                <a:sym typeface="Times New Roman"/>
              </a:rPr>
              <a:t> Mohit, K. Santhosh Kumar, </a:t>
            </a:r>
            <a:r>
              <a:rPr lang="en-US" sz="2200" dirty="0" err="1">
                <a:latin typeface="Times New Roman"/>
                <a:ea typeface="Times New Roman"/>
                <a:cs typeface="Times New Roman"/>
                <a:sym typeface="Times New Roman"/>
              </a:rPr>
              <a:t>Avula</a:t>
            </a:r>
            <a:r>
              <a:rPr lang="en-US" sz="2200" dirty="0">
                <a:latin typeface="Times New Roman"/>
                <a:ea typeface="Times New Roman"/>
                <a:cs typeface="Times New Roman"/>
                <a:sym typeface="Times New Roman"/>
              </a:rPr>
              <a:t> Uday Kumar Reddy, and </a:t>
            </a:r>
            <a:r>
              <a:rPr lang="en-US" sz="2200" dirty="0" err="1">
                <a:latin typeface="Times New Roman"/>
                <a:ea typeface="Times New Roman"/>
                <a:cs typeface="Times New Roman"/>
                <a:sym typeface="Times New Roman"/>
              </a:rPr>
              <a:t>Badhagouni</a:t>
            </a:r>
            <a:r>
              <a:rPr lang="en-US" sz="2200" dirty="0">
                <a:latin typeface="Times New Roman"/>
                <a:ea typeface="Times New Roman"/>
                <a:cs typeface="Times New Roman"/>
                <a:sym typeface="Times New Roman"/>
              </a:rPr>
              <a:t> Suresh Kumar from </a:t>
            </a:r>
            <a:r>
              <a:rPr lang="en-US" sz="2200" dirty="0" err="1">
                <a:latin typeface="Times New Roman"/>
                <a:ea typeface="Times New Roman"/>
                <a:cs typeface="Times New Roman"/>
                <a:sym typeface="Times New Roman"/>
              </a:rPr>
              <a:t>Vardhaman</a:t>
            </a:r>
            <a:r>
              <a:rPr lang="en-US" sz="2200" dirty="0">
                <a:latin typeface="Times New Roman"/>
                <a:ea typeface="Times New Roman"/>
                <a:cs typeface="Times New Roman"/>
                <a:sym typeface="Times New Roman"/>
              </a:rPr>
              <a:t> College of Engineering, Hyderabad, India.</a:t>
            </a:r>
            <a:r>
              <a:rPr lang="en-US" sz="2400" dirty="0">
                <a:latin typeface="Times New Roman"/>
                <a:ea typeface="Times New Roman"/>
                <a:cs typeface="Times New Roman"/>
                <a:sym typeface="Times New Roman"/>
              </a:rPr>
              <a:t> </a:t>
            </a:r>
            <a:endParaRPr dirty="0"/>
          </a:p>
          <a:p>
            <a:pPr marL="514350" lvl="0" indent="-374650" algn="just" rtl="0">
              <a:spcBef>
                <a:spcPts val="440"/>
              </a:spcBef>
              <a:spcAft>
                <a:spcPts val="0"/>
              </a:spcAft>
              <a:buClr>
                <a:schemeClr val="dk1"/>
              </a:buClr>
              <a:buSzPct val="100000"/>
              <a:buFont typeface="Calibri"/>
              <a:buNone/>
            </a:pPr>
            <a:endParaRPr sz="2200" dirty="0">
              <a:latin typeface="Times New Roman"/>
              <a:ea typeface="Times New Roman"/>
              <a:cs typeface="Times New Roman"/>
              <a:sym typeface="Times New Roman"/>
            </a:endParaRPr>
          </a:p>
        </p:txBody>
      </p:sp>
      <p:sp>
        <p:nvSpPr>
          <p:cNvPr id="108" name="Google Shape;10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B2C0-2080-83FA-E1A4-D34B729A414F}"/>
              </a:ext>
            </a:extLst>
          </p:cNvPr>
          <p:cNvSpPr>
            <a:spLocks noGrp="1"/>
          </p:cNvSpPr>
          <p:nvPr>
            <p:ph type="title"/>
          </p:nvPr>
        </p:nvSpPr>
        <p:spPr/>
        <p:txBody>
          <a:bodyPr>
            <a:normAutofit fontScale="90000"/>
          </a:bodyPr>
          <a:lstStyle/>
          <a:p>
            <a:r>
              <a:rPr lang="en-IN" dirty="0"/>
              <a:t>CONCLUSION &amp; SCOPE FOR FUTURE WORK</a:t>
            </a:r>
          </a:p>
        </p:txBody>
      </p:sp>
      <p:sp>
        <p:nvSpPr>
          <p:cNvPr id="3" name="Text Placeholder 2">
            <a:extLst>
              <a:ext uri="{FF2B5EF4-FFF2-40B4-BE49-F238E27FC236}">
                <a16:creationId xmlns:a16="http://schemas.microsoft.com/office/drawing/2014/main" id="{83536496-5B5D-B6EB-2C7E-77C711D6D14D}"/>
              </a:ext>
            </a:extLst>
          </p:cNvPr>
          <p:cNvSpPr>
            <a:spLocks noGrp="1"/>
          </p:cNvSpPr>
          <p:nvPr>
            <p:ph type="body" idx="1"/>
          </p:nvPr>
        </p:nvSpPr>
        <p:spPr/>
        <p:txBody>
          <a:bodyPr>
            <a:normAutofit fontScale="92500"/>
          </a:bodyPr>
          <a:lstStyle/>
          <a:p>
            <a:pPr marL="285750" indent="-285750" algn="just">
              <a:lnSpc>
                <a:spcPct val="150000"/>
              </a:lnSpc>
              <a:buFont typeface="Arial" panose="020B0604020202020204" pitchFamily="34" charset="0"/>
              <a:buChar char="•"/>
            </a:pPr>
            <a:r>
              <a:rPr lang="en-US" dirty="0">
                <a:latin typeface="Montserrat" panose="00000500000000000000" pitchFamily="2" charset="0"/>
              </a:rPr>
              <a:t> In the future we can add more diseases in the existing API. </a:t>
            </a:r>
          </a:p>
          <a:p>
            <a:pPr marL="285750" indent="-285750" algn="just">
              <a:lnSpc>
                <a:spcPct val="150000"/>
              </a:lnSpc>
              <a:buFont typeface="Arial" panose="020B0604020202020204" pitchFamily="34" charset="0"/>
              <a:buChar char="•"/>
            </a:pPr>
            <a:r>
              <a:rPr lang="en-US" dirty="0">
                <a:latin typeface="Montserrat" panose="00000500000000000000" pitchFamily="2" charset="0"/>
              </a:rPr>
              <a:t>We can try to improve the accuracy of prediction in order to decrease the mortality rate</a:t>
            </a:r>
          </a:p>
          <a:p>
            <a:pPr marL="285750" indent="-285750" algn="just">
              <a:lnSpc>
                <a:spcPct val="150000"/>
              </a:lnSpc>
              <a:buFont typeface="Arial" panose="020B0604020202020204" pitchFamily="34" charset="0"/>
              <a:buChar char="•"/>
            </a:pPr>
            <a:r>
              <a:rPr lang="en-US" dirty="0">
                <a:latin typeface="Montserrat" panose="00000500000000000000" pitchFamily="2" charset="0"/>
              </a:rPr>
              <a:t>Try to make the system user-friendly and provide a chatbot for normal queries</a:t>
            </a:r>
          </a:p>
          <a:p>
            <a:endParaRPr lang="en-IN" dirty="0"/>
          </a:p>
        </p:txBody>
      </p:sp>
      <p:sp>
        <p:nvSpPr>
          <p:cNvPr id="4" name="Slide Number Placeholder 3">
            <a:extLst>
              <a:ext uri="{FF2B5EF4-FFF2-40B4-BE49-F238E27FC236}">
                <a16:creationId xmlns:a16="http://schemas.microsoft.com/office/drawing/2014/main" id="{DD201ABA-D6D3-C34F-9605-D9160F0726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1678417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REFERENCES</a:t>
            </a:r>
            <a:endParaRPr sz="3200" b="1">
              <a:latin typeface="Times New Roman"/>
              <a:ea typeface="Times New Roman"/>
              <a:cs typeface="Times New Roman"/>
              <a:sym typeface="Times New Roman"/>
            </a:endParaRPr>
          </a:p>
        </p:txBody>
      </p:sp>
      <p:sp>
        <p:nvSpPr>
          <p:cNvPr id="252" name="Google Shape;252;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[1] C. Chauhan, et al., "Multiple Disease Prediction Using Machine Learning Algorithms," 2021. </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[2] S. Kolli, et al., "Symptoms Based Multiple Disease Prediction Model using Machine Learning Approach," 2021. </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[3] A. Kamboj, et al., "A Machine Learning Model for Early Prediction of Multiple Diseases to Cure Lives," 2020. </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[4] H. Al-Mallah, et al., "Multiple Disease Prediction Using Hybrid Deep Learning Architecture," 2016</a:t>
            </a:r>
            <a:endParaRPr sz="2800">
              <a:latin typeface="Times New Roman"/>
              <a:ea typeface="Times New Roman"/>
              <a:cs typeface="Times New Roman"/>
              <a:sym typeface="Times New Roman"/>
            </a:endParaRPr>
          </a:p>
          <a:p>
            <a:pPr marL="514350" lvl="0" indent="-400050" algn="just" rtl="0">
              <a:lnSpc>
                <a:spcPct val="150000"/>
              </a:lnSpc>
              <a:spcBef>
                <a:spcPts val="0"/>
              </a:spcBef>
              <a:spcAft>
                <a:spcPts val="0"/>
              </a:spcAft>
              <a:buClr>
                <a:schemeClr val="dk1"/>
              </a:buClr>
              <a:buSzPct val="100000"/>
              <a:buNone/>
            </a:pPr>
            <a:r>
              <a:rPr lang="en-US" sz="2800">
                <a:latin typeface="Times New Roman"/>
                <a:ea typeface="Times New Roman"/>
                <a:cs typeface="Times New Roman"/>
                <a:sym typeface="Times New Roman"/>
              </a:rPr>
              <a:t>[5] P. Krishnaiah, et al., "Predictive Modeling for Multiple Diseases Using Machine Learning with Feature Engineering," 2015. </a:t>
            </a:r>
            <a:endParaRPr sz="2800">
              <a:latin typeface="Times New Roman"/>
              <a:ea typeface="Times New Roman"/>
              <a:cs typeface="Times New Roman"/>
              <a:sym typeface="Times New Roman"/>
            </a:endParaRPr>
          </a:p>
        </p:txBody>
      </p:sp>
      <p:sp>
        <p:nvSpPr>
          <p:cNvPr id="253" name="Google Shape;253;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5"/>
          <p:cNvSpPr txBox="1">
            <a:spLocks noGrp="1"/>
          </p:cNvSpPr>
          <p:nvPr>
            <p:ph type="title"/>
          </p:nvPr>
        </p:nvSpPr>
        <p:spPr>
          <a:xfrm>
            <a:off x="467544" y="249289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sz="4000" b="1">
                <a:latin typeface="Times New Roman"/>
                <a:ea typeface="Times New Roman"/>
                <a:cs typeface="Times New Roman"/>
                <a:sym typeface="Times New Roman"/>
              </a:rPr>
              <a:t>Thank You</a:t>
            </a:r>
            <a:endParaRPr/>
          </a:p>
        </p:txBody>
      </p:sp>
      <p:sp>
        <p:nvSpPr>
          <p:cNvPr id="259" name="Google Shape;259;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6"/>
          <p:cNvSpPr txBox="1">
            <a:spLocks noGrp="1"/>
          </p:cNvSpPr>
          <p:nvPr>
            <p:ph type="title"/>
          </p:nvPr>
        </p:nvSpPr>
        <p:spPr>
          <a:xfrm>
            <a:off x="457200" y="2271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LITERATURE SURVEY</a:t>
            </a:r>
            <a:endParaRPr/>
          </a:p>
        </p:txBody>
      </p:sp>
      <p:sp>
        <p:nvSpPr>
          <p:cNvPr id="115" name="Google Shape;115;p16"/>
          <p:cNvSpPr txBox="1">
            <a:spLocks noGrp="1"/>
          </p:cNvSpPr>
          <p:nvPr>
            <p:ph type="body" idx="1"/>
          </p:nvPr>
        </p:nvSpPr>
        <p:spPr>
          <a:xfrm>
            <a:off x="457200" y="1318275"/>
            <a:ext cx="8229600" cy="4787100"/>
          </a:xfrm>
          <a:prstGeom prst="rect">
            <a:avLst/>
          </a:prstGeom>
        </p:spPr>
        <p:txBody>
          <a:bodyPr spcFirstLastPara="1" wrap="square" lIns="91425" tIns="45700" rIns="91425" bIns="45700" anchor="t" anchorCtr="0">
            <a:normAutofit fontScale="85000" lnSpcReduction="10000"/>
          </a:bodyPr>
          <a:lstStyle/>
          <a:p>
            <a:pPr marL="342900" lvl="0" indent="-35814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Symptoms Based Multiple Disease Prediction Model using Machine Learning Approach</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[2], the author </a:t>
            </a:r>
            <a:r>
              <a:rPr lang="en-US" sz="2200" b="1">
                <a:latin typeface="Times New Roman"/>
                <a:ea typeface="Times New Roman"/>
                <a:cs typeface="Times New Roman"/>
                <a:sym typeface="Times New Roman"/>
              </a:rPr>
              <a:t>Kolli et al. (2021) </a:t>
            </a:r>
            <a:r>
              <a:rPr lang="en-US" sz="2400">
                <a:latin typeface="Times New Roman"/>
                <a:ea typeface="Times New Roman"/>
                <a:cs typeface="Times New Roman"/>
                <a:sym typeface="Times New Roman"/>
              </a:rPr>
              <a:t>have </a:t>
            </a:r>
            <a:r>
              <a:rPr lang="en-US" sz="2200">
                <a:latin typeface="Times New Roman"/>
                <a:ea typeface="Times New Roman"/>
                <a:cs typeface="Times New Roman"/>
                <a:sym typeface="Times New Roman"/>
              </a:rPr>
              <a:t>proposed symptom-based disease prediction using various ML algorithms like Random Forest, Decision Trees, and LightGBM. While it focuses on 41 diseases, you could adapt the methodology to your specific diseases of interest. The system's predictions are reported to be highly accurate, and it is designed to assist medical professionals in making more informed decisions and providing better-targeted therapies. The work is a valuable contribution to the field of healthcare, offering a holistic and integrated approach to disease risk, early detection, and personalized interventions. The paper is available in the International Journal of Innovative Technology.</a:t>
            </a:r>
            <a:endParaRPr/>
          </a:p>
        </p:txBody>
      </p:sp>
      <p:sp>
        <p:nvSpPr>
          <p:cNvPr id="116" name="Google Shape;116;p16"/>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LITERATURE SURVEY</a:t>
            </a:r>
            <a:endParaRPr/>
          </a:p>
        </p:txBody>
      </p:sp>
      <p:sp>
        <p:nvSpPr>
          <p:cNvPr id="122" name="Google Shape;122;p1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fontScale="92500"/>
          </a:bodyPr>
          <a:lstStyle/>
          <a:p>
            <a:pPr marL="342900" lvl="0" indent="-35814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A Machine Learning Model for Early Prediction of Multiple Diseases to Cure Lives</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[3], the author</a:t>
            </a:r>
            <a:r>
              <a:rPr lang="en-US" sz="2200" b="1">
                <a:latin typeface="Times New Roman"/>
                <a:ea typeface="Times New Roman"/>
                <a:cs typeface="Times New Roman"/>
                <a:sym typeface="Times New Roman"/>
              </a:rPr>
              <a:t> Kamboj et al. (2020) </a:t>
            </a:r>
            <a:r>
              <a:rPr lang="en-US" sz="2400">
                <a:latin typeface="Times New Roman"/>
                <a:ea typeface="Times New Roman"/>
                <a:cs typeface="Times New Roman"/>
                <a:sym typeface="Times New Roman"/>
              </a:rPr>
              <a:t>have </a:t>
            </a:r>
            <a:r>
              <a:rPr lang="en-US" sz="2200">
                <a:latin typeface="Times New Roman"/>
                <a:ea typeface="Times New Roman"/>
                <a:cs typeface="Times New Roman"/>
                <a:sym typeface="Times New Roman"/>
              </a:rPr>
              <a:t>proposed a framework for early disease prediction using an ensemble model combining Logistic Regression, SVM, and K-Nearest Neighbors. It showcases the effectiveness of this approach for multiple diseases, potentially including your chosen ones. The paper provides insights into the application of machine learning in healthcare for the early prediction of multiple diseases, emphasizing the importance of accurate predictions and timely interventions to improve patient outcomes.</a:t>
            </a:r>
            <a:endParaRPr sz="2400">
              <a:latin typeface="Times New Roman"/>
              <a:ea typeface="Times New Roman"/>
              <a:cs typeface="Times New Roman"/>
              <a:sym typeface="Times New Roman"/>
            </a:endParaRPr>
          </a:p>
          <a:p>
            <a:pPr marL="342900" lvl="0" indent="0" algn="just" rtl="0">
              <a:lnSpc>
                <a:spcPct val="150000"/>
              </a:lnSpc>
              <a:spcBef>
                <a:spcPts val="480"/>
              </a:spcBef>
              <a:spcAft>
                <a:spcPts val="0"/>
              </a:spcAft>
              <a:buNone/>
            </a:pPr>
            <a:endParaRPr sz="2400">
              <a:latin typeface="Times New Roman"/>
              <a:ea typeface="Times New Roman"/>
              <a:cs typeface="Times New Roman"/>
              <a:sym typeface="Times New Roman"/>
            </a:endParaRPr>
          </a:p>
        </p:txBody>
      </p:sp>
      <p:sp>
        <p:nvSpPr>
          <p:cNvPr id="123" name="Google Shape;12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34375"/>
              <a:buFont typeface="Arial"/>
              <a:buNone/>
            </a:pPr>
            <a:r>
              <a:rPr lang="en-US" sz="3200" b="1">
                <a:latin typeface="Times New Roman"/>
                <a:ea typeface="Times New Roman"/>
                <a:cs typeface="Times New Roman"/>
                <a:sym typeface="Times New Roman"/>
              </a:rPr>
              <a:t>LITERATURE SURVEY</a:t>
            </a:r>
            <a:endParaRPr/>
          </a:p>
          <a:p>
            <a:pPr marL="0" lvl="0" indent="0" algn="ctr" rtl="0">
              <a:spcBef>
                <a:spcPts val="0"/>
              </a:spcBef>
              <a:spcAft>
                <a:spcPts val="0"/>
              </a:spcAft>
              <a:buNone/>
            </a:pPr>
            <a:endParaRPr/>
          </a:p>
        </p:txBody>
      </p:sp>
      <p:sp>
        <p:nvSpPr>
          <p:cNvPr id="130" name="Google Shape;130;p18"/>
          <p:cNvSpPr txBox="1">
            <a:spLocks noGrp="1"/>
          </p:cNvSpPr>
          <p:nvPr>
            <p:ph type="body" idx="1"/>
          </p:nvPr>
        </p:nvSpPr>
        <p:spPr>
          <a:xfrm>
            <a:off x="457200" y="1013750"/>
            <a:ext cx="8229600" cy="5493600"/>
          </a:xfrm>
          <a:prstGeom prst="rect">
            <a:avLst/>
          </a:prstGeom>
        </p:spPr>
        <p:txBody>
          <a:bodyPr spcFirstLastPara="1" wrap="square" lIns="91425" tIns="45700" rIns="91425" bIns="45700" anchor="t" anchorCtr="0">
            <a:normAutofit fontScale="85000" lnSpcReduction="20000"/>
          </a:bodyPr>
          <a:lstStyle/>
          <a:p>
            <a:pPr marL="342900" lvl="0" indent="-34671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Multiple Disease Prediction Using Hybrid Deep Learning Architecture</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[4], the author</a:t>
            </a:r>
            <a:r>
              <a:rPr lang="en-US" sz="2200" b="1">
                <a:latin typeface="Times New Roman"/>
                <a:ea typeface="Times New Roman"/>
                <a:cs typeface="Times New Roman"/>
                <a:sym typeface="Times New Roman"/>
              </a:rPr>
              <a:t>  Al-Mallah et al. (2016) </a:t>
            </a:r>
            <a:r>
              <a:rPr lang="en-US" sz="2400">
                <a:latin typeface="Times New Roman"/>
                <a:ea typeface="Times New Roman"/>
                <a:cs typeface="Times New Roman"/>
                <a:sym typeface="Times New Roman"/>
              </a:rPr>
              <a:t>have </a:t>
            </a:r>
            <a:r>
              <a:rPr lang="en-US" sz="2200">
                <a:latin typeface="Times New Roman"/>
                <a:ea typeface="Times New Roman"/>
                <a:cs typeface="Times New Roman"/>
                <a:sym typeface="Times New Roman"/>
              </a:rPr>
              <a:t>explored using a hybrid deep learning architecture for multiple disease prediction, encompassing diseases like diabetes and heart disease. Studying their approach might provide insights for applying deep learning techniques to your project. The authors utilize a comprehensive dataset of medical records and symptoms of various diseases, which are then analyzed using deep learning techniques such as Convolutional Neural Networks (CNN) and Long Short-Term Memory (LSTM) networks. The proposed system involves three phases: data normalization, weighted normalized feature extraction, and prediction. The system's predictions are reported to be highly accurate, and it can assist medical professionals in making more informed decisions and providing better-targeted therapies. The work is a valuable contribution to the field of healthcare, offering insights into the application of deep learning for disease prediction and highlighting the potential of hybrid deep learning architectures to improve model performance. </a:t>
            </a:r>
            <a:endParaRPr/>
          </a:p>
        </p:txBody>
      </p:sp>
      <p:sp>
        <p:nvSpPr>
          <p:cNvPr id="131" name="Google Shape;131;p18"/>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57200" y="274638"/>
            <a:ext cx="8229600" cy="11430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34375"/>
              <a:buFont typeface="Arial"/>
              <a:buNone/>
            </a:pPr>
            <a:r>
              <a:rPr lang="en-US" sz="3200" b="1">
                <a:latin typeface="Times New Roman"/>
                <a:ea typeface="Times New Roman"/>
                <a:cs typeface="Times New Roman"/>
                <a:sym typeface="Times New Roman"/>
              </a:rPr>
              <a:t>LITERATURE SURVEY</a:t>
            </a:r>
            <a:endParaRPr/>
          </a:p>
          <a:p>
            <a:pPr marL="0" lvl="0" indent="0" algn="ctr" rtl="0">
              <a:spcBef>
                <a:spcPts val="0"/>
              </a:spcBef>
              <a:spcAft>
                <a:spcPts val="0"/>
              </a:spcAft>
              <a:buNone/>
            </a:pPr>
            <a:endParaRPr/>
          </a:p>
        </p:txBody>
      </p:sp>
      <p:sp>
        <p:nvSpPr>
          <p:cNvPr id="138" name="Google Shape;138;p19"/>
          <p:cNvSpPr txBox="1">
            <a:spLocks noGrp="1"/>
          </p:cNvSpPr>
          <p:nvPr>
            <p:ph type="body" idx="1"/>
          </p:nvPr>
        </p:nvSpPr>
        <p:spPr>
          <a:xfrm>
            <a:off x="457200" y="1147725"/>
            <a:ext cx="8229600" cy="5298900"/>
          </a:xfrm>
          <a:prstGeom prst="rect">
            <a:avLst/>
          </a:prstGeom>
        </p:spPr>
        <p:txBody>
          <a:bodyPr spcFirstLastPara="1" wrap="square" lIns="91425" tIns="45700" rIns="91425" bIns="45700" anchor="t" anchorCtr="0">
            <a:normAutofit fontScale="77500" lnSpcReduction="10000"/>
          </a:bodyPr>
          <a:lstStyle/>
          <a:p>
            <a:pPr marL="342900" lvl="0" indent="-346710" algn="just" rtl="0">
              <a:lnSpc>
                <a:spcPct val="150000"/>
              </a:lnSpc>
              <a:spcBef>
                <a:spcPts val="0"/>
              </a:spcBef>
              <a:spcAft>
                <a:spcPts val="0"/>
              </a:spcAft>
              <a:buSzPct val="100000"/>
              <a:buChar char="•"/>
            </a:pPr>
            <a:r>
              <a:rPr lang="en-US" sz="2400">
                <a:latin typeface="Times New Roman"/>
                <a:ea typeface="Times New Roman"/>
                <a:cs typeface="Times New Roman"/>
                <a:sym typeface="Times New Roman"/>
              </a:rPr>
              <a:t>In the paper titled</a:t>
            </a:r>
            <a:r>
              <a:rPr lang="en-US" sz="2400" b="1">
                <a:latin typeface="Times New Roman"/>
                <a:ea typeface="Times New Roman"/>
                <a:cs typeface="Times New Roman"/>
                <a:sym typeface="Times New Roman"/>
              </a:rPr>
              <a:t> “</a:t>
            </a:r>
            <a:r>
              <a:rPr lang="en-US" sz="2200" b="1">
                <a:latin typeface="Times New Roman"/>
                <a:ea typeface="Times New Roman"/>
                <a:cs typeface="Times New Roman"/>
                <a:sym typeface="Times New Roman"/>
              </a:rPr>
              <a:t>Predictive Modeling for Multiple Diseases Using Machine Learning with Feature Engineering</a:t>
            </a:r>
            <a:r>
              <a:rPr lang="en-US" sz="2400" b="1">
                <a:latin typeface="Times New Roman"/>
                <a:ea typeface="Times New Roman"/>
                <a:cs typeface="Times New Roman"/>
                <a:sym typeface="Times New Roman"/>
              </a:rPr>
              <a:t>”</a:t>
            </a:r>
            <a:r>
              <a:rPr lang="en-US" sz="2400">
                <a:latin typeface="Times New Roman"/>
                <a:ea typeface="Times New Roman"/>
                <a:cs typeface="Times New Roman"/>
                <a:sym typeface="Times New Roman"/>
              </a:rPr>
              <a:t> [5], the author</a:t>
            </a:r>
            <a:r>
              <a:rPr lang="en-US" sz="2200" b="1">
                <a:latin typeface="Times New Roman"/>
                <a:ea typeface="Times New Roman"/>
                <a:cs typeface="Times New Roman"/>
                <a:sym typeface="Times New Roman"/>
              </a:rPr>
              <a:t> Krishnaiah et al. (2015) : </a:t>
            </a:r>
            <a:r>
              <a:rPr lang="en-US" sz="2400">
                <a:latin typeface="Times New Roman"/>
                <a:ea typeface="Times New Roman"/>
                <a:cs typeface="Times New Roman"/>
                <a:sym typeface="Times New Roman"/>
              </a:rPr>
              <a:t>This paper delves into feature engineering techniques for improving multiple disease prediction using KNearest Neighbors and Fuzzy K-NN approaches. This could be helpful for optimizing your feature selection and data preparation. The work is a valuable contribution to the field of healthcare, offering insights into the application of machine learning for disease prediction and highlighting the potential of feature engineering techniques to improve model performance. The paper is available in the International Research Journal of Modernization in Engineering Technology and Science. The paper emphasizes the importance of feature selection, model optimization, and comparative analyses for the development of accurate and reliable disease prediction models</a:t>
            </a:r>
            <a:endParaRPr/>
          </a:p>
        </p:txBody>
      </p:sp>
      <p:sp>
        <p:nvSpPr>
          <p:cNvPr id="139" name="Google Shape;139;p19"/>
          <p:cNvSpPr txBox="1">
            <a:spLocks noGrp="1"/>
          </p:cNvSpPr>
          <p:nvPr>
            <p:ph type="sldNum" idx="12"/>
          </p:nvPr>
        </p:nvSpPr>
        <p:spPr>
          <a:xfrm>
            <a:off x="6553200" y="63563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PROBLEM STATEMENT</a:t>
            </a:r>
            <a:endParaRPr/>
          </a:p>
        </p:txBody>
      </p:sp>
      <p:sp>
        <p:nvSpPr>
          <p:cNvPr id="145" name="Google Shape;145;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3180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Many of the existing machine learning models for health care analysis are concentrating on one disease per analysis. For example first is for liver analysis, one for cancer analysis, one for lung diseases like that. </a:t>
            </a:r>
          </a:p>
          <a:p>
            <a:pPr marL="431800" indent="-28575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43180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a user wants to predict more than one disease, he/she has to go through different sites. There is no common system where one analysis can perform more than one disease prediction. </a:t>
            </a:r>
          </a:p>
          <a:p>
            <a:pPr marL="514350" lvl="0" indent="-311150" algn="just" rtl="0">
              <a:lnSpc>
                <a:spcPct val="150000"/>
              </a:lnSpc>
              <a:spcBef>
                <a:spcPts val="640"/>
              </a:spcBef>
              <a:spcAft>
                <a:spcPts val="0"/>
              </a:spcAft>
              <a:buClr>
                <a:schemeClr val="dk1"/>
              </a:buClr>
              <a:buSzPts val="3200"/>
              <a:buFont typeface="Calibri"/>
              <a:buNone/>
            </a:pPr>
            <a:endParaRPr sz="2400" dirty="0">
              <a:latin typeface="Times New Roman" panose="02020603050405020304" pitchFamily="18" charset="0"/>
              <a:cs typeface="Times New Roman" panose="02020603050405020304" pitchFamily="18" charset="0"/>
            </a:endParaRPr>
          </a:p>
          <a:p>
            <a:pPr marL="514350" lvl="0" indent="-311150" algn="just" rtl="0">
              <a:lnSpc>
                <a:spcPct val="150000"/>
              </a:lnSpc>
              <a:spcBef>
                <a:spcPts val="640"/>
              </a:spcBef>
              <a:spcAft>
                <a:spcPts val="0"/>
              </a:spcAft>
              <a:buClr>
                <a:schemeClr val="dk1"/>
              </a:buClr>
              <a:buSzPts val="3200"/>
              <a:buFont typeface="Calibri"/>
              <a:buNone/>
            </a:pPr>
            <a:endParaRPr sz="2400" dirty="0">
              <a:latin typeface="Times New Roman" panose="02020603050405020304" pitchFamily="18" charset="0"/>
              <a:cs typeface="Times New Roman" panose="02020603050405020304" pitchFamily="18" charset="0"/>
            </a:endParaRPr>
          </a:p>
        </p:txBody>
      </p:sp>
      <p:sp>
        <p:nvSpPr>
          <p:cNvPr id="146" name="Google Shape;14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Times New Roman"/>
              <a:buNone/>
            </a:pPr>
            <a:r>
              <a:rPr lang="en-US" sz="3200" b="1">
                <a:latin typeface="Times New Roman"/>
                <a:ea typeface="Times New Roman"/>
                <a:cs typeface="Times New Roman"/>
                <a:sym typeface="Times New Roman"/>
              </a:rPr>
              <a:t>OBJECTIVES</a:t>
            </a:r>
            <a:endParaRPr/>
          </a:p>
        </p:txBody>
      </p:sp>
      <p:sp>
        <p:nvSpPr>
          <p:cNvPr id="152" name="Google Shape;152;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50000"/>
              </a:lnSpc>
              <a:spcBef>
                <a:spcPts val="0"/>
              </a:spcBef>
              <a:spcAft>
                <a:spcPts val="0"/>
              </a:spcAft>
              <a:buClr>
                <a:schemeClr val="dk1"/>
              </a:buClr>
              <a:buSzPct val="100000"/>
              <a:buChar char="•"/>
            </a:pPr>
            <a:r>
              <a:rPr lang="en-US" sz="3100" b="1">
                <a:latin typeface="Times New Roman"/>
                <a:ea typeface="Times New Roman"/>
                <a:cs typeface="Times New Roman"/>
                <a:sym typeface="Times New Roman"/>
              </a:rPr>
              <a:t>1. Early Detection: </a:t>
            </a:r>
            <a:r>
              <a:rPr lang="en-US" sz="3100">
                <a:latin typeface="Times New Roman"/>
                <a:ea typeface="Times New Roman"/>
                <a:cs typeface="Times New Roman"/>
                <a:sym typeface="Times New Roman"/>
              </a:rPr>
              <a:t>Develop machine learning models to accurately predict the onset of heart disease, diabetes, and Parkinson's, enabling timely intervention.</a:t>
            </a:r>
            <a:endParaRPr/>
          </a:p>
          <a:p>
            <a:pPr marL="342900" lvl="0" indent="-175577" algn="just" rtl="0">
              <a:lnSpc>
                <a:spcPct val="150000"/>
              </a:lnSpc>
              <a:spcBef>
                <a:spcPts val="527"/>
              </a:spcBef>
              <a:spcAft>
                <a:spcPts val="0"/>
              </a:spcAft>
              <a:buClr>
                <a:schemeClr val="dk1"/>
              </a:buClr>
              <a:buSzPct val="100000"/>
              <a:buNone/>
            </a:pPr>
            <a:endParaRPr sz="3100">
              <a:latin typeface="Times New Roman"/>
              <a:ea typeface="Times New Roman"/>
              <a:cs typeface="Times New Roman"/>
              <a:sym typeface="Times New Roman"/>
            </a:endParaRPr>
          </a:p>
          <a:p>
            <a:pPr marL="342900" lvl="0" indent="-342900" algn="just" rtl="0">
              <a:lnSpc>
                <a:spcPct val="150000"/>
              </a:lnSpc>
              <a:spcBef>
                <a:spcPts val="527"/>
              </a:spcBef>
              <a:spcAft>
                <a:spcPts val="0"/>
              </a:spcAft>
              <a:buClr>
                <a:schemeClr val="dk1"/>
              </a:buClr>
              <a:buSzPct val="100000"/>
              <a:buChar char="•"/>
            </a:pPr>
            <a:r>
              <a:rPr lang="en-US" sz="3100" b="1">
                <a:latin typeface="Times New Roman"/>
                <a:ea typeface="Times New Roman"/>
                <a:cs typeface="Times New Roman"/>
                <a:sym typeface="Times New Roman"/>
              </a:rPr>
              <a:t>2. User-Friendly Tool</a:t>
            </a:r>
            <a:r>
              <a:rPr lang="en-US" sz="3100">
                <a:latin typeface="Times New Roman"/>
                <a:ea typeface="Times New Roman"/>
                <a:cs typeface="Times New Roman"/>
                <a:sym typeface="Times New Roman"/>
              </a:rPr>
              <a:t>: Create an accessible diagnostic tool using Streamlit, making it easy for healthcare providers to use the predictive models.</a:t>
            </a:r>
            <a:endParaRPr/>
          </a:p>
          <a:p>
            <a:pPr marL="342900" lvl="0" indent="-159385" algn="just" rtl="0">
              <a:lnSpc>
                <a:spcPct val="150000"/>
              </a:lnSpc>
              <a:spcBef>
                <a:spcPts val="578"/>
              </a:spcBef>
              <a:spcAft>
                <a:spcPts val="0"/>
              </a:spcAft>
              <a:buClr>
                <a:schemeClr val="dk1"/>
              </a:buClr>
              <a:buSzPct val="100000"/>
              <a:buNone/>
            </a:pPr>
            <a:endParaRPr sz="3400">
              <a:latin typeface="Times New Roman"/>
              <a:ea typeface="Times New Roman"/>
              <a:cs typeface="Times New Roman"/>
              <a:sym typeface="Times New Roman"/>
            </a:endParaRPr>
          </a:p>
          <a:p>
            <a:pPr marL="342900" lvl="0" indent="-170180" algn="l" rtl="0">
              <a:spcBef>
                <a:spcPts val="544"/>
              </a:spcBef>
              <a:spcAft>
                <a:spcPts val="0"/>
              </a:spcAft>
              <a:buClr>
                <a:schemeClr val="dk1"/>
              </a:buClr>
              <a:buSzPct val="100000"/>
              <a:buNone/>
            </a:pPr>
            <a:endParaRPr/>
          </a:p>
        </p:txBody>
      </p:sp>
      <p:sp>
        <p:nvSpPr>
          <p:cNvPr id="153" name="Google Shape;1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1796</Words>
  <Application>Microsoft Office PowerPoint</Application>
  <PresentationFormat>On-screen Show (4:3)</PresentationFormat>
  <Paragraphs>140</Paragraphs>
  <Slides>32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Montserrat</vt:lpstr>
      <vt:lpstr>Times New Roman</vt:lpstr>
      <vt:lpstr>Office Theme</vt:lpstr>
      <vt:lpstr>DEPARTMENT OF COMPUTER SCIENCE &amp; ENGINEERING </vt:lpstr>
      <vt:lpstr>INTRODUCTION </vt:lpstr>
      <vt:lpstr>LITERATURE SURVEY</vt:lpstr>
      <vt:lpstr>LITERATURE SURVEY</vt:lpstr>
      <vt:lpstr>LITERATURE SURVEY</vt:lpstr>
      <vt:lpstr>LITERATURE SURVEY </vt:lpstr>
      <vt:lpstr>LITERATURE SURVEY </vt:lpstr>
      <vt:lpstr>PROBLEM STATEMENT</vt:lpstr>
      <vt:lpstr>OBJECTIVES</vt:lpstr>
      <vt:lpstr>PowerPoint Presentation</vt:lpstr>
      <vt:lpstr>HARDWARE AND SOFTWARE REQUIREMETS</vt:lpstr>
      <vt:lpstr>PowerPoint Presentation</vt:lpstr>
      <vt:lpstr>METHODOLOGY </vt:lpstr>
      <vt:lpstr>PowerPoint Presentation</vt:lpstr>
      <vt:lpstr>APPLICATIONS</vt:lpstr>
      <vt:lpstr>PowerPoint Presentation</vt:lpstr>
      <vt:lpstr>SYSTEM DESIGN</vt:lpstr>
      <vt:lpstr>PowerPoint Presentation</vt:lpstr>
      <vt:lpstr>ALGORITHMS</vt:lpstr>
      <vt:lpstr>PowerPoint Presentation</vt:lpstr>
      <vt:lpstr>DATASETS</vt:lpstr>
      <vt:lpstr>PowerPoint Presentation</vt:lpstr>
      <vt:lpstr>PowerPoint Presentation</vt:lpstr>
      <vt:lpstr>PowerPoint Presentation</vt:lpstr>
      <vt:lpstr>PowerPoint Presentation</vt:lpstr>
      <vt:lpstr>PowerPoint Presentation</vt:lpstr>
      <vt:lpstr>IMPLEMENTATION</vt:lpstr>
      <vt:lpstr>SYSTEM TESTING</vt:lpstr>
      <vt:lpstr>RESULT ANALYSIS</vt:lpstr>
      <vt:lpstr>CONCLUSION &amp; SCOPE FOR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Sannidhi Rai</cp:lastModifiedBy>
  <cp:revision>2</cp:revision>
  <dcterms:modified xsi:type="dcterms:W3CDTF">2024-12-03T17:18:19Z</dcterms:modified>
</cp:coreProperties>
</file>