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9"/>
  </p:notesMasterIdLst>
  <p:handoutMasterIdLst>
    <p:handoutMasterId r:id="rId20"/>
  </p:handoutMasterIdLst>
  <p:sldIdLst>
    <p:sldId id="256" r:id="rId5"/>
    <p:sldId id="269" r:id="rId6"/>
    <p:sldId id="268" r:id="rId7"/>
    <p:sldId id="271" r:id="rId8"/>
    <p:sldId id="272" r:id="rId9"/>
    <p:sldId id="273" r:id="rId10"/>
    <p:sldId id="274" r:id="rId11"/>
    <p:sldId id="275" r:id="rId12"/>
    <p:sldId id="276" r:id="rId13"/>
    <p:sldId id="277" r:id="rId14"/>
    <p:sldId id="270" r:id="rId15"/>
    <p:sldId id="278" r:id="rId16"/>
    <p:sldId id="279" r:id="rId17"/>
    <p:sldId id="267" r:id="rId1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02F1CD6-83D7-4AFB-B44E-9B783AF7FD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EBFA468-76A1-4AFF-8A25-EDF86E61AC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78520-E9AB-4B1A-9B49-E67C72256C29}" type="datetimeFigureOut">
              <a:rPr lang="es-ES" smtClean="0"/>
              <a:t>28/10/2019</a:t>
            </a:fld>
            <a:endParaRPr lang="es-ES"/>
          </a:p>
        </p:txBody>
      </p:sp>
      <p:sp>
        <p:nvSpPr>
          <p:cNvPr id="4" name="Marcador de pie de página 3">
            <a:extLst>
              <a:ext uri="{FF2B5EF4-FFF2-40B4-BE49-F238E27FC236}">
                <a16:creationId xmlns:a16="http://schemas.microsoft.com/office/drawing/2014/main" id="{0F85C005-4ADD-42E5-B8DF-CB4478D3C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43A2E970-8FFB-4C05-AA67-65B70B39BD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5C2AA7-279B-4C56-AF4B-F60E713A5A2C}" type="slidenum">
              <a:rPr lang="es-ES" smtClean="0"/>
              <a:t>‹Nº›</a:t>
            </a:fld>
            <a:endParaRPr lang="es-ES"/>
          </a:p>
        </p:txBody>
      </p:sp>
    </p:spTree>
    <p:extLst>
      <p:ext uri="{BB962C8B-B14F-4D97-AF65-F5344CB8AC3E}">
        <p14:creationId xmlns:p14="http://schemas.microsoft.com/office/powerpoint/2010/main" val="103110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6881C-69AF-4E68-B910-A30DC57EEF83}" type="datetimeFigureOut">
              <a:rPr lang="es-ES" noProof="0" smtClean="0"/>
              <a:t>28/10/2019</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2ED02-0BE9-46EA-BA63-E1EED13817D7}" type="slidenum">
              <a:rPr lang="es-ES" noProof="0" smtClean="0"/>
              <a:t>‹Nº›</a:t>
            </a:fld>
            <a:endParaRPr lang="es-ES" noProof="0"/>
          </a:p>
        </p:txBody>
      </p:sp>
    </p:spTree>
    <p:extLst>
      <p:ext uri="{BB962C8B-B14F-4D97-AF65-F5344CB8AC3E}">
        <p14:creationId xmlns:p14="http://schemas.microsoft.com/office/powerpoint/2010/main" val="200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1</a:t>
            </a:fld>
            <a:endParaRPr lang="es-ES"/>
          </a:p>
        </p:txBody>
      </p:sp>
    </p:spTree>
    <p:extLst>
      <p:ext uri="{BB962C8B-B14F-4D97-AF65-F5344CB8AC3E}">
        <p14:creationId xmlns:p14="http://schemas.microsoft.com/office/powerpoint/2010/main" val="42220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3</a:t>
            </a:fld>
            <a:endParaRPr lang="es-ES"/>
          </a:p>
        </p:txBody>
      </p:sp>
    </p:spTree>
    <p:extLst>
      <p:ext uri="{BB962C8B-B14F-4D97-AF65-F5344CB8AC3E}">
        <p14:creationId xmlns:p14="http://schemas.microsoft.com/office/powerpoint/2010/main" val="389323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14</a:t>
            </a:fld>
            <a:endParaRPr lang="es-ES"/>
          </a:p>
        </p:txBody>
      </p:sp>
    </p:spTree>
    <p:extLst>
      <p:ext uri="{BB962C8B-B14F-4D97-AF65-F5344CB8AC3E}">
        <p14:creationId xmlns:p14="http://schemas.microsoft.com/office/powerpoint/2010/main" val="62017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rtlCol="0" anchor="b"/>
          <a:lstStyle>
            <a:lvl1pPr>
              <a:defRPr sz="7200"/>
            </a:lvl1pPr>
          </a:lstStyle>
          <a:p>
            <a:pPr rtl="0"/>
            <a:r>
              <a:rPr lang="es-ES" noProof="0"/>
              <a:t>Haga clic para modificar el estilo de título del patrón</a:t>
            </a:r>
          </a:p>
        </p:txBody>
      </p:sp>
      <p:sp>
        <p:nvSpPr>
          <p:cNvPr id="3" name="Subtítulo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posición de fecha 3"/>
          <p:cNvSpPr>
            <a:spLocks noGrp="1"/>
          </p:cNvSpPr>
          <p:nvPr>
            <p:ph type="dt" sz="half" idx="10"/>
          </p:nvPr>
        </p:nvSpPr>
        <p:spPr/>
        <p:txBody>
          <a:bodyPr rtlCol="0"/>
          <a:lstStyle/>
          <a:p>
            <a:pPr rtl="0"/>
            <a:fld id="{A50E83B3-2DF2-4C51-8E37-F0891FBF120C}" type="datetime1">
              <a:rPr lang="es-ES" noProof="0" smtClean="0"/>
              <a:t>28/10/2019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F886DD05-C942-401F-BA9D-1FF2ECF27C7A}" type="datetime1">
              <a:rPr lang="es-ES" noProof="0" smtClean="0"/>
              <a:t>28/10/2019</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rtlCol="0"/>
          <a:lstStyle>
            <a:lvl1pPr>
              <a:defRPr sz="4800"/>
            </a:lvl1pPr>
          </a:lstStyle>
          <a:p>
            <a:pPr rtl="0"/>
            <a:r>
              <a:rPr lang="es-ES" noProof="0"/>
              <a:t>Haga clic para modificar el estilo de título del patrón</a:t>
            </a:r>
          </a:p>
        </p:txBody>
      </p:sp>
      <p:sp>
        <p:nvSpPr>
          <p:cNvPr id="8" name="Marcador de posición de texto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9C9386C7-0916-4725-9AF6-7DDE6FD7513B}" type="datetime1">
              <a:rPr lang="es-ES" noProof="0" smtClean="0"/>
              <a:t>28/10/2019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74801" y="1447800"/>
            <a:ext cx="7999315" cy="2323374"/>
          </a:xfrm>
        </p:spPr>
        <p:txBody>
          <a:bodyPr rtlCol="0"/>
          <a:lstStyle>
            <a:lvl1pPr>
              <a:defRPr sz="4800"/>
            </a:lvl1pPr>
          </a:lstStyle>
          <a:p>
            <a:pPr rtl="0"/>
            <a:r>
              <a:rPr lang="es-ES" noProof="0"/>
              <a:t>Haga clic para modificar el estilo del título del patrón</a:t>
            </a:r>
          </a:p>
        </p:txBody>
      </p:sp>
      <p:sp>
        <p:nvSpPr>
          <p:cNvPr id="14" name="Marcador de posición de texto 3"/>
          <p:cNvSpPr>
            <a:spLocks noGrp="1"/>
          </p:cNvSpPr>
          <p:nvPr>
            <p:ph type="body" sz="half" idx="13" hasCustomPrompt="1"/>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0" name="Marcador de posición de texto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10DD2A35-1D5E-47C8-8B08-48CCCCCDDF4D}" type="datetime1">
              <a:rPr lang="es-ES" noProof="0" smtClean="0"/>
              <a:t>28/10/2019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
        <p:nvSpPr>
          <p:cNvPr id="9" name="Cuadro de texto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
        <p:nvSpPr>
          <p:cNvPr id="13" name="Cuadro de texto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rtlCol="0" anchor="b"/>
          <a:lstStyle>
            <a:lvl1pPr algn="l">
              <a:defRPr sz="40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799F04CC-8741-45EA-9BD2-B1BD38506667}" type="datetime1">
              <a:rPr lang="es-ES" noProof="0" smtClean="0"/>
              <a:t>28/10/2019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6" name="Marcador de posición de texto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texto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9" name="Marcador de posición de texto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4" name="Marcador de posición de texto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posición de texto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ción de fecha 3"/>
          <p:cNvSpPr>
            <a:spLocks noGrp="1"/>
          </p:cNvSpPr>
          <p:nvPr>
            <p:ph type="dt" sz="half" idx="10"/>
          </p:nvPr>
        </p:nvSpPr>
        <p:spPr/>
        <p:txBody>
          <a:bodyPr rtlCol="0"/>
          <a:lstStyle/>
          <a:p>
            <a:pPr rtl="0"/>
            <a:fld id="{0E3FAF36-9F18-4027-B0AC-A2B1BE25CF1B}" type="datetime1">
              <a:rPr lang="es-ES" noProof="0" smtClean="0"/>
              <a:t>28/10/2019</a:t>
            </a:fld>
            <a:endParaRPr lang="es-ES" noProof="0"/>
          </a:p>
        </p:txBody>
      </p:sp>
      <p:sp>
        <p:nvSpPr>
          <p:cNvPr id="4"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9" name="Marcador de posición de imagen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2" name="Marcador de posición de texto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texto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30" name="Marcador de posición de imagen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3" name="Marcador de posición de texto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4" name="Marcador de posición de texto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31" name="Marcador de posición de imagen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4" name="Marcador de posición de texto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ción de fecha 3"/>
          <p:cNvSpPr>
            <a:spLocks noGrp="1"/>
          </p:cNvSpPr>
          <p:nvPr>
            <p:ph type="dt" sz="half" idx="10"/>
          </p:nvPr>
        </p:nvSpPr>
        <p:spPr/>
        <p:txBody>
          <a:bodyPr rtlCol="0"/>
          <a:lstStyle/>
          <a:p>
            <a:pPr rtl="0"/>
            <a:fld id="{FBD4A86A-2CEE-444A-AE80-15C3ABA49728}" type="datetime1">
              <a:rPr lang="es-ES" noProof="0" smtClean="0"/>
              <a:t>28/10/2019</a:t>
            </a:fld>
            <a:endParaRPr lang="es-ES" noProof="0"/>
          </a:p>
        </p:txBody>
      </p:sp>
      <p:sp>
        <p:nvSpPr>
          <p:cNvPr id="4"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nchorCtr="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752B2A3C-8431-49B4-B96F-C4B888D3E457}" type="datetime1">
              <a:rPr lang="es-ES" noProof="0" smtClean="0"/>
              <a:t>28/10/2019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rtlCol="0" anchor="b" anchorCtr="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652463" y="887414"/>
            <a:ext cx="7423149" cy="5368924"/>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8A5563F4-9295-4742-9244-84287EB7291F}" type="datetime1">
              <a:rPr lang="es-ES" noProof="0" smtClean="0"/>
              <a:t>28/10/2019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B280820C-E135-48C2-83AB-4A8E29380C8D}" type="datetime1">
              <a:rPr lang="es-ES" noProof="0" smtClean="0"/>
              <a:t>28/10/2019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rtlCol="0" anchor="b"/>
          <a:lstStyle>
            <a:lvl1pPr algn="l">
              <a:defRPr sz="40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20E4E08F-4E28-408F-ADA0-39396887AC06}" type="datetime1">
              <a:rPr lang="es-ES" noProof="0" smtClean="0"/>
              <a:t>28/10/2019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3D605A5A-DCAF-481E-BBF5-8C07CB5D8493}" type="datetime1">
              <a:rPr lang="es-ES" noProof="0" smtClean="0"/>
              <a:t>28/10/2019</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0A5A8288-3577-4402-B328-FD4294D38999}" type="datetime1">
              <a:rPr lang="es-ES" noProof="0" smtClean="0"/>
              <a:t>28/10/2019</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7" name="Marcador de posición de fecha 2"/>
          <p:cNvSpPr>
            <a:spLocks noGrp="1"/>
          </p:cNvSpPr>
          <p:nvPr>
            <p:ph type="dt" sz="half" idx="10"/>
          </p:nvPr>
        </p:nvSpPr>
        <p:spPr/>
        <p:txBody>
          <a:bodyPr rtlCol="0"/>
          <a:lstStyle/>
          <a:p>
            <a:pPr rtl="0"/>
            <a:fld id="{1BD7DEEB-AC70-4070-BF1B-ABC9B6FC04DF}" type="datetime1">
              <a:rPr lang="es-ES" noProof="0" smtClean="0"/>
              <a:t>28/10/2019</a:t>
            </a:fld>
            <a:endParaRPr lang="es-ES" noProof="0"/>
          </a:p>
        </p:txBody>
      </p:sp>
      <p:sp>
        <p:nvSpPr>
          <p:cNvPr id="5" name="Marcador de posición de pie de página 3"/>
          <p:cNvSpPr>
            <a:spLocks noGrp="1"/>
          </p:cNvSpPr>
          <p:nvPr>
            <p:ph type="ftr" sz="quarter" idx="11"/>
          </p:nvPr>
        </p:nvSpPr>
        <p:spPr/>
        <p:txBody>
          <a:bodyPr rtlCol="0"/>
          <a:lstStyle/>
          <a:p>
            <a:pPr rtl="0"/>
            <a:endParaRPr lang="es-ES" noProof="0"/>
          </a:p>
        </p:txBody>
      </p:sp>
      <p:sp>
        <p:nvSpPr>
          <p:cNvPr id="6" name="Marcador de posición de número de diapositiva 4"/>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posición de fecha 1"/>
          <p:cNvSpPr>
            <a:spLocks noGrp="1"/>
          </p:cNvSpPr>
          <p:nvPr>
            <p:ph type="dt" sz="half" idx="10"/>
          </p:nvPr>
        </p:nvSpPr>
        <p:spPr/>
        <p:txBody>
          <a:bodyPr rtlCol="0"/>
          <a:lstStyle/>
          <a:p>
            <a:pPr rtl="0"/>
            <a:fld id="{4015D6D5-B3C0-46E2-BD0D-E0FD25BADF10}" type="datetime1">
              <a:rPr lang="es-ES" noProof="0" smtClean="0"/>
              <a:t>28/10/2019</a:t>
            </a:fld>
            <a:endParaRPr lang="es-ES" noProof="0"/>
          </a:p>
        </p:txBody>
      </p:sp>
      <p:sp>
        <p:nvSpPr>
          <p:cNvPr id="5" name="Marcador de posición de pie de página 2"/>
          <p:cNvSpPr>
            <a:spLocks noGrp="1"/>
          </p:cNvSpPr>
          <p:nvPr>
            <p:ph type="ftr" sz="quarter" idx="11"/>
          </p:nvPr>
        </p:nvSpPr>
        <p:spPr/>
        <p:txBody>
          <a:bodyPr rtlCol="0"/>
          <a:lstStyle/>
          <a:p>
            <a:pPr rtl="0"/>
            <a:endParaRPr lang="es-ES" noProof="0"/>
          </a:p>
        </p:txBody>
      </p:sp>
      <p:sp>
        <p:nvSpPr>
          <p:cNvPr id="6" name="Marcador de número de diapositiva 3"/>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3401064" cy="1447800"/>
          </a:xfrm>
        </p:spPr>
        <p:txBody>
          <a:bodyPr rtlCol="0" anchor="b"/>
          <a:lstStyle>
            <a:lvl1pPr algn="l">
              <a:defRPr sz="2400" b="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7" name="Marcador de posición de fecha 4"/>
          <p:cNvSpPr>
            <a:spLocks noGrp="1"/>
          </p:cNvSpPr>
          <p:nvPr>
            <p:ph type="dt" sz="half" idx="10"/>
          </p:nvPr>
        </p:nvSpPr>
        <p:spPr/>
        <p:txBody>
          <a:bodyPr rtlCol="0"/>
          <a:lstStyle/>
          <a:p>
            <a:pPr rtl="0"/>
            <a:fld id="{FB81006A-89A7-4F62-93D0-38C1C96445DC}" type="datetime1">
              <a:rPr lang="es-ES" noProof="0" smtClean="0"/>
              <a:t>28/10/2019</a:t>
            </a:fld>
            <a:endParaRPr lang="es-ES" noProof="0"/>
          </a:p>
        </p:txBody>
      </p:sp>
      <p:sp>
        <p:nvSpPr>
          <p:cNvPr id="5" name="Marcador de posición de pie de página 5"/>
          <p:cNvSpPr>
            <a:spLocks noGrp="1"/>
          </p:cNvSpPr>
          <p:nvPr>
            <p:ph type="ftr" sz="quarter" idx="11"/>
          </p:nvPr>
        </p:nvSpPr>
        <p:spPr/>
        <p:txBody>
          <a:bodyPr rtlCol="0"/>
          <a:lstStyle/>
          <a:p>
            <a:pPr rtl="0"/>
            <a:endParaRPr lang="es-ES" noProof="0"/>
          </a:p>
        </p:txBody>
      </p:sp>
      <p:sp>
        <p:nvSpPr>
          <p:cNvPr id="6"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C1F0BA48-95C2-4B97-AC2A-FFEF570A9561}" type="datetime1">
              <a:rPr lang="es-ES" noProof="0" smtClean="0"/>
              <a:t>28/10/2019</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Elipse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n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Marcador de posición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39B356B7-B422-45F8-B0DC-60582FE5A1F5}" type="datetime1">
              <a:rPr lang="es-ES" noProof="0" smtClean="0"/>
              <a:t>28/10/2019</a:t>
            </a:fld>
            <a:endParaRPr lang="es-ES" noProof="0"/>
          </a:p>
        </p:txBody>
      </p:sp>
      <p:sp>
        <p:nvSpPr>
          <p:cNvPr id="5" name="Marcador de posición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s-ES" noProof="0"/>
          </a:p>
        </p:txBody>
      </p:sp>
      <p:sp>
        <p:nvSpPr>
          <p:cNvPr id="6" name="Marcador de número de diapositiva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s-ES" noProof="0" smtClean="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Imagen 4" descr="tela metálica">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rtlCol="0">
            <a:normAutofit/>
          </a:bodyPr>
          <a:lstStyle/>
          <a:p>
            <a:pPr rtl="0"/>
            <a:r>
              <a:rPr lang="es-ES" b="1" dirty="0"/>
              <a:t>Algoritmo de Prim</a:t>
            </a:r>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861420"/>
          </a:xfrm>
        </p:spPr>
        <p:txBody>
          <a:bodyPr rtlCol="0">
            <a:normAutofit/>
          </a:bodyPr>
          <a:lstStyle/>
          <a:p>
            <a:pPr rtl="0"/>
            <a:r>
              <a:rPr lang="es-ES" b="1" dirty="0"/>
              <a:t>Juan  Sebastián prado </a:t>
            </a:r>
            <a:r>
              <a:rPr lang="es-ES" b="1" dirty="0" err="1"/>
              <a:t>valero</a:t>
            </a:r>
            <a:endParaRPr lang="es-ES" b="1" dirty="0"/>
          </a:p>
          <a:p>
            <a:pPr rtl="0"/>
            <a:r>
              <a:rPr lang="es-ES" b="1" dirty="0"/>
              <a:t>Análisis de algoritmos</a:t>
            </a:r>
          </a:p>
        </p:txBody>
      </p:sp>
      <p:sp>
        <p:nvSpPr>
          <p:cNvPr id="20" name="Rectángulo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7F34C-3A94-4DD0-AFE7-824B747D5302}"/>
              </a:ext>
            </a:extLst>
          </p:cNvPr>
          <p:cNvSpPr>
            <a:spLocks noGrp="1"/>
          </p:cNvSpPr>
          <p:nvPr>
            <p:ph type="title"/>
          </p:nvPr>
        </p:nvSpPr>
        <p:spPr/>
        <p:txBody>
          <a:bodyPr/>
          <a:lstStyle/>
          <a:p>
            <a:r>
              <a:rPr lang="es-CO" b="1" dirty="0"/>
              <a:t>Ejemplo</a:t>
            </a:r>
          </a:p>
        </p:txBody>
      </p:sp>
      <p:pic>
        <p:nvPicPr>
          <p:cNvPr id="7174" name="Picture 6">
            <a:extLst>
              <a:ext uri="{FF2B5EF4-FFF2-40B4-BE49-F238E27FC236}">
                <a16:creationId xmlns:a16="http://schemas.microsoft.com/office/drawing/2014/main" id="{D076D164-11FF-4C45-997B-B2B0395DE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207" y="1853248"/>
            <a:ext cx="5317586" cy="44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3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65AC2-62F6-4D24-A995-1D7D0D024587}"/>
              </a:ext>
            </a:extLst>
          </p:cNvPr>
          <p:cNvSpPr>
            <a:spLocks noGrp="1"/>
          </p:cNvSpPr>
          <p:nvPr>
            <p:ph type="title"/>
          </p:nvPr>
        </p:nvSpPr>
        <p:spPr/>
        <p:txBody>
          <a:bodyPr/>
          <a:lstStyle/>
          <a:p>
            <a:r>
              <a:rPr lang="es-CO" b="1" dirty="0"/>
              <a:t>Diferencias con el Algoritmo de Kruskal</a:t>
            </a:r>
          </a:p>
        </p:txBody>
      </p:sp>
      <p:sp>
        <p:nvSpPr>
          <p:cNvPr id="4" name="Marcador de contenido 3">
            <a:extLst>
              <a:ext uri="{FF2B5EF4-FFF2-40B4-BE49-F238E27FC236}">
                <a16:creationId xmlns:a16="http://schemas.microsoft.com/office/drawing/2014/main" id="{9FFD1A20-181D-4EA7-BE44-1344845C5997}"/>
              </a:ext>
            </a:extLst>
          </p:cNvPr>
          <p:cNvSpPr>
            <a:spLocks noGrp="1"/>
          </p:cNvSpPr>
          <p:nvPr>
            <p:ph sz="half" idx="2"/>
          </p:nvPr>
        </p:nvSpPr>
        <p:spPr>
          <a:xfrm>
            <a:off x="646111" y="2056092"/>
            <a:ext cx="9404723" cy="4200245"/>
          </a:xfrm>
        </p:spPr>
        <p:txBody>
          <a:bodyPr>
            <a:normAutofit/>
          </a:bodyPr>
          <a:lstStyle/>
          <a:p>
            <a:r>
              <a:rPr lang="es-CO" sz="2400" dirty="0"/>
              <a:t>Existe un vértice inicial </a:t>
            </a:r>
          </a:p>
          <a:p>
            <a:r>
              <a:rPr lang="es-CO" sz="2400" dirty="0"/>
              <a:t>Las aristas seleccionadas deben conectar un vértice seleccionado y otro que no lo esté </a:t>
            </a:r>
          </a:p>
          <a:p>
            <a:r>
              <a:rPr lang="es-CO" sz="2400" dirty="0"/>
              <a:t>Se detiene hasta que se hayan seleccionado todos los vértices y no hasta haber seleccionado |v|-1 aristas del grafo</a:t>
            </a:r>
          </a:p>
          <a:p>
            <a:endParaRPr lang="es-CO" sz="2400" dirty="0"/>
          </a:p>
        </p:txBody>
      </p:sp>
    </p:spTree>
    <p:extLst>
      <p:ext uri="{BB962C8B-B14F-4D97-AF65-F5344CB8AC3E}">
        <p14:creationId xmlns:p14="http://schemas.microsoft.com/office/powerpoint/2010/main" val="224079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8EEB5A8-556D-4E18-A93C-6CFA06224950}"/>
              </a:ext>
            </a:extLst>
          </p:cNvPr>
          <p:cNvSpPr>
            <a:spLocks noGrp="1"/>
          </p:cNvSpPr>
          <p:nvPr>
            <p:ph type="title"/>
          </p:nvPr>
        </p:nvSpPr>
        <p:spPr>
          <a:xfrm>
            <a:off x="8195771" y="1295666"/>
            <a:ext cx="3352375" cy="963387"/>
          </a:xfrm>
        </p:spPr>
        <p:txBody>
          <a:bodyPr vert="horz" lIns="91440" tIns="45720" rIns="91440" bIns="45720" rtlCol="0" anchor="b">
            <a:normAutofit/>
          </a:bodyPr>
          <a:lstStyle/>
          <a:p>
            <a:r>
              <a:rPr lang="en-US" sz="5000" b="1" i="0" kern="1200" dirty="0" err="1">
                <a:solidFill>
                  <a:schemeClr val="tx2"/>
                </a:solidFill>
                <a:latin typeface="+mj-lt"/>
                <a:ea typeface="+mj-ea"/>
                <a:cs typeface="+mj-cs"/>
              </a:rPr>
              <a:t>Algoritmo</a:t>
            </a:r>
            <a:endParaRPr lang="en-US" sz="5000" b="1" i="0" kern="1200" dirty="0">
              <a:solidFill>
                <a:schemeClr val="tx2"/>
              </a:solidFill>
              <a:latin typeface="+mj-lt"/>
              <a:ea typeface="+mj-ea"/>
              <a:cs typeface="+mj-cs"/>
            </a:endParaRPr>
          </a:p>
        </p:txBody>
      </p:sp>
      <p:sp>
        <p:nvSpPr>
          <p:cNvPr id="24" name="Rectangle 23">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Marcador de contenido 4" descr="Captura de pantalla de un celular con texto&#10;&#10;Descripción generada automáticamente">
            <a:extLst>
              <a:ext uri="{FF2B5EF4-FFF2-40B4-BE49-F238E27FC236}">
                <a16:creationId xmlns:a16="http://schemas.microsoft.com/office/drawing/2014/main" id="{19636DB2-752F-44BB-807D-3B2CF84DDC24}"/>
              </a:ext>
            </a:extLst>
          </p:cNvPr>
          <p:cNvPicPr>
            <a:picLocks noGrp="1" noChangeAspect="1"/>
          </p:cNvPicPr>
          <p:nvPr>
            <p:ph sz="half" idx="1"/>
          </p:nvPr>
        </p:nvPicPr>
        <p:blipFill>
          <a:blip r:embed="rId7"/>
          <a:stretch>
            <a:fillRect/>
          </a:stretch>
        </p:blipFill>
        <p:spPr>
          <a:xfrm>
            <a:off x="643854" y="661662"/>
            <a:ext cx="6270662" cy="5534211"/>
          </a:xfrm>
          <a:prstGeom prst="rect">
            <a:avLst/>
          </a:prstGeom>
          <a:effectLst/>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5949D9-5457-4F09-92A7-2026DA9C41D5}"/>
                  </a:ext>
                </a:extLst>
              </p:cNvPr>
              <p:cNvSpPr txBox="1"/>
              <p:nvPr/>
            </p:nvSpPr>
            <p:spPr>
              <a:xfrm>
                <a:off x="8190870" y="2576899"/>
                <a:ext cx="3509745" cy="3976538"/>
              </a:xfrm>
              <a:prstGeom prst="rect">
                <a:avLst/>
              </a:prstGeom>
              <a:noFill/>
            </p:spPr>
            <p:txBody>
              <a:bodyPr wrap="square" rtlCol="0">
                <a:spAutoFit/>
              </a:bodyPr>
              <a:lstStyle/>
              <a:p>
                <a:r>
                  <a:rPr lang="es-CO" b="1" dirty="0"/>
                  <a:t>Análisis Temporal:</a:t>
                </a:r>
              </a:p>
              <a:p>
                <a:pPr marL="285750" indent="-285750">
                  <a:buFont typeface="Arial" panose="020B0604020202020204" pitchFamily="34" charset="0"/>
                  <a:buChar char="•"/>
                </a:pPr>
                <a:r>
                  <a:rPr lang="es-CO" dirty="0"/>
                  <a:t>Tamaño de entrada:</a:t>
                </a:r>
              </a:p>
              <a:p>
                <a:pPr marL="742950" lvl="1" indent="-285750">
                  <a:buFont typeface="Wingdings" panose="05000000000000000000" pitchFamily="2" charset="2"/>
                  <a:buChar char="q"/>
                </a:pPr>
                <a:r>
                  <a:rPr lang="es-CO" dirty="0"/>
                  <a:t>El tamaño de la lista de vértices : n</a:t>
                </a:r>
              </a:p>
              <a:p>
                <a:pPr marL="285750" indent="-285750">
                  <a:buFont typeface="Arial" panose="020B0604020202020204" pitchFamily="34" charset="0"/>
                  <a:buChar char="•"/>
                </a:pPr>
                <a:r>
                  <a:rPr lang="es-CO" dirty="0"/>
                  <a:t>Operación Básica:</a:t>
                </a:r>
              </a:p>
              <a:p>
                <a:pPr marL="742950" lvl="1" indent="-285750">
                  <a:buFont typeface="Wingdings" panose="05000000000000000000" pitchFamily="2" charset="2"/>
                  <a:buChar char="q"/>
                </a:pPr>
                <a:r>
                  <a:rPr lang="es-CO" dirty="0"/>
                  <a:t>La asignación: vale 1</a:t>
                </a:r>
              </a:p>
              <a:p>
                <a:pPr marL="285750" indent="-285750">
                  <a:buFont typeface="Arial" panose="020B0604020202020204" pitchFamily="34" charset="0"/>
                  <a:buChar char="•"/>
                </a:pPr>
                <a:r>
                  <a:rPr lang="es-CO" dirty="0"/>
                  <a:t>T(n) = O(n) + O(</a:t>
                </a:r>
                <a14:m>
                  <m:oMath xmlns:m="http://schemas.openxmlformats.org/officeDocument/2006/math">
                    <m:sSup>
                      <m:sSupPr>
                        <m:ctrlPr>
                          <a:rPr lang="es-CO" i="1" smtClean="0">
                            <a:latin typeface="Cambria Math" panose="02040503050406030204" pitchFamily="18" charset="0"/>
                          </a:rPr>
                        </m:ctrlPr>
                      </m:sSupPr>
                      <m:e>
                        <m:r>
                          <a:rPr lang="es-CO" b="0" i="1" smtClean="0">
                            <a:latin typeface="Cambria Math" panose="02040503050406030204" pitchFamily="18" charset="0"/>
                          </a:rPr>
                          <m:t>𝑛</m:t>
                        </m:r>
                      </m:e>
                      <m:sup>
                        <m:r>
                          <a:rPr lang="es-CO" i="1" smtClean="0">
                            <a:latin typeface="Cambria Math" panose="02040503050406030204" pitchFamily="18" charset="0"/>
                          </a:rPr>
                          <m:t>2</m:t>
                        </m:r>
                      </m:sup>
                    </m:sSup>
                  </m:oMath>
                </a14:m>
                <a:r>
                  <a:rPr lang="es-CO" dirty="0"/>
                  <a:t>) = O(</a:t>
                </a:r>
                <a14:m>
                  <m:oMath xmlns:m="http://schemas.openxmlformats.org/officeDocument/2006/math">
                    <m:sSup>
                      <m:sSupPr>
                        <m:ctrlPr>
                          <a:rPr lang="es-CO" i="1">
                            <a:latin typeface="Cambria Math" panose="02040503050406030204" pitchFamily="18" charset="0"/>
                          </a:rPr>
                        </m:ctrlPr>
                      </m:sSupPr>
                      <m:e>
                        <m:r>
                          <a:rPr lang="es-CO" i="1">
                            <a:latin typeface="Cambria Math" panose="02040503050406030204" pitchFamily="18" charset="0"/>
                          </a:rPr>
                          <m:t>𝑛</m:t>
                        </m:r>
                      </m:e>
                      <m:sup>
                        <m:r>
                          <a:rPr lang="es-CO" i="1">
                            <a:latin typeface="Cambria Math" panose="02040503050406030204" pitchFamily="18" charset="0"/>
                          </a:rPr>
                          <m:t>2</m:t>
                        </m:r>
                      </m:sup>
                    </m:sSup>
                  </m:oMath>
                </a14:m>
                <a:r>
                  <a:rPr lang="es-CO" dirty="0"/>
                  <a:t>)</a:t>
                </a:r>
              </a:p>
              <a:p>
                <a:pPr marL="285750" indent="-285750">
                  <a:buFont typeface="Arial" panose="020B0604020202020204" pitchFamily="34" charset="0"/>
                  <a:buChar char="•"/>
                </a:pPr>
                <a:r>
                  <a:rPr lang="es-CO" b="1" dirty="0"/>
                  <a:t>T(n) = O(</a:t>
                </a:r>
                <a14:m>
                  <m:oMath xmlns:m="http://schemas.openxmlformats.org/officeDocument/2006/math">
                    <m:sSup>
                      <m:sSupPr>
                        <m:ctrlPr>
                          <a:rPr lang="es-CO" b="1" i="1">
                            <a:latin typeface="Cambria Math" panose="02040503050406030204" pitchFamily="18" charset="0"/>
                          </a:rPr>
                        </m:ctrlPr>
                      </m:sSupPr>
                      <m:e>
                        <m:r>
                          <a:rPr lang="es-CO" b="1" i="1">
                            <a:latin typeface="Cambria Math" panose="02040503050406030204" pitchFamily="18" charset="0"/>
                          </a:rPr>
                          <m:t>𝒏</m:t>
                        </m:r>
                      </m:e>
                      <m:sup>
                        <m:r>
                          <a:rPr lang="es-CO" b="1" i="1">
                            <a:latin typeface="Cambria Math" panose="02040503050406030204" pitchFamily="18" charset="0"/>
                          </a:rPr>
                          <m:t>𝟐</m:t>
                        </m:r>
                      </m:sup>
                    </m:sSup>
                  </m:oMath>
                </a14:m>
                <a:r>
                  <a:rPr lang="es-CO" b="1" dirty="0"/>
                  <a:t>)</a:t>
                </a:r>
              </a:p>
              <a:p>
                <a:endParaRPr lang="es-CO" b="1" dirty="0"/>
              </a:p>
              <a:p>
                <a:r>
                  <a:rPr lang="es-CO" b="1" dirty="0"/>
                  <a:t>Análisis Espacial:</a:t>
                </a:r>
              </a:p>
              <a:p>
                <a:pPr marL="285750" indent="-285750">
                  <a:buFont typeface="Arial" panose="020B0604020202020204" pitchFamily="34" charset="0"/>
                  <a:buChar char="•"/>
                </a:pPr>
                <a:r>
                  <a:rPr lang="es-CO" dirty="0"/>
                  <a:t>S(n) = O(3n) = O(n)</a:t>
                </a:r>
              </a:p>
              <a:p>
                <a:pPr marL="285750" indent="-285750">
                  <a:buFont typeface="Arial" panose="020B0604020202020204" pitchFamily="34" charset="0"/>
                  <a:buChar char="•"/>
                </a:pPr>
                <a:r>
                  <a:rPr lang="es-CO" b="1" dirty="0"/>
                  <a:t>S(n) = O(n)</a:t>
                </a:r>
              </a:p>
              <a:p>
                <a:endParaRPr lang="es-CO" dirty="0"/>
              </a:p>
              <a:p>
                <a:endParaRPr lang="es-CO" dirty="0"/>
              </a:p>
            </p:txBody>
          </p:sp>
        </mc:Choice>
        <mc:Fallback xmlns="">
          <p:sp>
            <p:nvSpPr>
              <p:cNvPr id="8" name="CuadroTexto 7">
                <a:extLst>
                  <a:ext uri="{FF2B5EF4-FFF2-40B4-BE49-F238E27FC236}">
                    <a16:creationId xmlns:a16="http://schemas.microsoft.com/office/drawing/2014/main" id="{BF5949D9-5457-4F09-92A7-2026DA9C41D5}"/>
                  </a:ext>
                </a:extLst>
              </p:cNvPr>
              <p:cNvSpPr txBox="1">
                <a:spLocks noRot="1" noChangeAspect="1" noMove="1" noResize="1" noEditPoints="1" noAdjustHandles="1" noChangeArrowheads="1" noChangeShapeType="1" noTextEdit="1"/>
              </p:cNvSpPr>
              <p:nvPr/>
            </p:nvSpPr>
            <p:spPr>
              <a:xfrm>
                <a:off x="8190870" y="2576899"/>
                <a:ext cx="3509745" cy="3976538"/>
              </a:xfrm>
              <a:prstGeom prst="rect">
                <a:avLst/>
              </a:prstGeom>
              <a:blipFill>
                <a:blip r:embed="rId8"/>
                <a:stretch>
                  <a:fillRect l="-1565" t="-920"/>
                </a:stretch>
              </a:blipFill>
            </p:spPr>
            <p:txBody>
              <a:bodyPr/>
              <a:lstStyle/>
              <a:p>
                <a:r>
                  <a:rPr lang="es-CO">
                    <a:noFill/>
                  </a:rPr>
                  <a:t> </a:t>
                </a:r>
              </a:p>
            </p:txBody>
          </p:sp>
        </mc:Fallback>
      </mc:AlternateContent>
    </p:spTree>
    <p:extLst>
      <p:ext uri="{BB962C8B-B14F-4D97-AF65-F5344CB8AC3E}">
        <p14:creationId xmlns:p14="http://schemas.microsoft.com/office/powerpoint/2010/main" val="243818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753C2-F5A1-4F0F-A7DB-9E8E8717A6BD}"/>
              </a:ext>
            </a:extLst>
          </p:cNvPr>
          <p:cNvSpPr>
            <a:spLocks noGrp="1"/>
          </p:cNvSpPr>
          <p:nvPr>
            <p:ph type="title"/>
          </p:nvPr>
        </p:nvSpPr>
        <p:spPr/>
        <p:txBody>
          <a:bodyPr/>
          <a:lstStyle/>
          <a:p>
            <a:r>
              <a:rPr lang="es-CO" dirty="0"/>
              <a:t>Referencias</a:t>
            </a:r>
          </a:p>
        </p:txBody>
      </p:sp>
      <p:sp>
        <p:nvSpPr>
          <p:cNvPr id="3" name="Marcador de contenido 2">
            <a:extLst>
              <a:ext uri="{FF2B5EF4-FFF2-40B4-BE49-F238E27FC236}">
                <a16:creationId xmlns:a16="http://schemas.microsoft.com/office/drawing/2014/main" id="{BF5E77BF-F66F-4ACA-97C5-EC987689B250}"/>
              </a:ext>
            </a:extLst>
          </p:cNvPr>
          <p:cNvSpPr>
            <a:spLocks noGrp="1"/>
          </p:cNvSpPr>
          <p:nvPr>
            <p:ph sz="half" idx="1"/>
          </p:nvPr>
        </p:nvSpPr>
        <p:spPr>
          <a:xfrm>
            <a:off x="1103312" y="2060575"/>
            <a:ext cx="8947522" cy="4195763"/>
          </a:xfrm>
        </p:spPr>
        <p:txBody>
          <a:bodyPr/>
          <a:lstStyle/>
          <a:p>
            <a:r>
              <a:rPr lang="es-CO" dirty="0"/>
              <a:t>Villalobos, A. R. (2010). </a:t>
            </a:r>
            <a:r>
              <a:rPr lang="es-CO" i="1" dirty="0"/>
              <a:t>Grafos - software para la construcción, edición y análisis de grafos</a:t>
            </a:r>
            <a:r>
              <a:rPr lang="es-CO" dirty="0"/>
              <a:t>. Madrid, España: Bubok Publishing.</a:t>
            </a:r>
          </a:p>
          <a:p>
            <a:r>
              <a:rPr lang="es-CO" dirty="0"/>
              <a:t>Algoritmo de Prim - Complejidad Algorítmica. (s.f.). Recuperado 28 octubre, 2019, de https://sites.google.com/site/complejidadalgoritmicaes/prim</a:t>
            </a:r>
          </a:p>
          <a:p>
            <a:r>
              <a:rPr lang="es-CO" dirty="0"/>
              <a:t>Algoritmo de Kruskal - Complejidad Algorítmica. (s.f.). Recuperado 28 octubre, 2019, de https://sites.google.com/site/complejidadalgoritmicaes/kruskal</a:t>
            </a:r>
          </a:p>
          <a:p>
            <a:endParaRPr lang="es-CO" dirty="0"/>
          </a:p>
          <a:p>
            <a:pPr marL="0" indent="0">
              <a:buNone/>
            </a:pPr>
            <a:endParaRPr lang="es-CO" dirty="0"/>
          </a:p>
        </p:txBody>
      </p:sp>
    </p:spTree>
    <p:extLst>
      <p:ext uri="{BB962C8B-B14F-4D97-AF65-F5344CB8AC3E}">
        <p14:creationId xmlns:p14="http://schemas.microsoft.com/office/powerpoint/2010/main" val="343093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ítulo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3329581"/>
          </a:xfrm>
        </p:spPr>
        <p:txBody>
          <a:bodyPr rtlCol="0">
            <a:normAutofit/>
          </a:bodyPr>
          <a:lstStyle/>
          <a:p>
            <a:pPr rtl="0"/>
            <a:r>
              <a:rPr lang="es-ES" b="1" dirty="0"/>
              <a:t>Gracias</a:t>
            </a:r>
          </a:p>
        </p:txBody>
      </p:sp>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B9452FB-B8B0-40A6-9879-2BB198D2182F}"/>
              </a:ext>
            </a:extLst>
          </p:cNvPr>
          <p:cNvPicPr>
            <a:picLocks noChangeAspect="1"/>
          </p:cNvPicPr>
          <p:nvPr/>
        </p:nvPicPr>
        <p:blipFill>
          <a:blip r:embed="rId2"/>
          <a:stretch>
            <a:fillRect/>
          </a:stretch>
        </p:blipFill>
        <p:spPr>
          <a:xfrm>
            <a:off x="0" y="1"/>
            <a:ext cx="12192000" cy="6857999"/>
          </a:xfrm>
          <a:prstGeom prst="rect">
            <a:avLst/>
          </a:prstGeom>
        </p:spPr>
      </p:pic>
      <p:sp>
        <p:nvSpPr>
          <p:cNvPr id="2" name="Título 1">
            <a:extLst>
              <a:ext uri="{FF2B5EF4-FFF2-40B4-BE49-F238E27FC236}">
                <a16:creationId xmlns:a16="http://schemas.microsoft.com/office/drawing/2014/main" id="{B3296C45-23AD-4272-865F-783ADDD02BA5}"/>
              </a:ext>
            </a:extLst>
          </p:cNvPr>
          <p:cNvSpPr>
            <a:spLocks noGrp="1"/>
          </p:cNvSpPr>
          <p:nvPr>
            <p:ph type="title"/>
          </p:nvPr>
        </p:nvSpPr>
        <p:spPr/>
        <p:txBody>
          <a:bodyPr/>
          <a:lstStyle/>
          <a:p>
            <a:r>
              <a:rPr lang="es-CO" b="1" dirty="0"/>
              <a:t>Objetivo</a:t>
            </a:r>
            <a:br>
              <a:rPr lang="es-CO" dirty="0"/>
            </a:br>
            <a:endParaRPr lang="es-CO" dirty="0"/>
          </a:p>
        </p:txBody>
      </p:sp>
      <p:sp>
        <p:nvSpPr>
          <p:cNvPr id="3" name="Marcador de contenido 2">
            <a:extLst>
              <a:ext uri="{FF2B5EF4-FFF2-40B4-BE49-F238E27FC236}">
                <a16:creationId xmlns:a16="http://schemas.microsoft.com/office/drawing/2014/main" id="{7E2F78A6-10EA-49BA-B712-9D6B826B70BB}"/>
              </a:ext>
            </a:extLst>
          </p:cNvPr>
          <p:cNvSpPr>
            <a:spLocks noGrp="1"/>
          </p:cNvSpPr>
          <p:nvPr>
            <p:ph idx="1"/>
          </p:nvPr>
        </p:nvSpPr>
        <p:spPr/>
        <p:txBody>
          <a:bodyPr>
            <a:normAutofit/>
          </a:bodyPr>
          <a:lstStyle/>
          <a:p>
            <a:r>
              <a:rPr lang="es-CO" sz="2400" b="1" dirty="0"/>
              <a:t>El algoritmo de Prim, dado un grafo conexo, no dirigido y ponderado, encuentra un árbol de expansión mínima.</a:t>
            </a:r>
          </a:p>
          <a:p>
            <a:r>
              <a:rPr lang="es-CO" sz="2400" b="1" dirty="0"/>
              <a:t> Es decir, es capaz de encontrar un subconjunto de las aristas que formen un árbol que incluya todos los vértices del grafo inicial, donde el peso total de las aristas del árbol es el mínimo posible.</a:t>
            </a:r>
          </a:p>
        </p:txBody>
      </p:sp>
    </p:spTree>
    <p:extLst>
      <p:ext uri="{BB962C8B-B14F-4D97-AF65-F5344CB8AC3E}">
        <p14:creationId xmlns:p14="http://schemas.microsoft.com/office/powerpoint/2010/main" val="186246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9" name="Imagen 4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n 5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Elipse 5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n 5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n 5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ángulo 5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Marcador de posición de contenido 7" descr="imagen abstracta">
            <a:extLst>
              <a:ext uri="{FF2B5EF4-FFF2-40B4-BE49-F238E27FC236}">
                <a16:creationId xmlns:a16="http://schemas.microsoft.com/office/drawing/2014/main" id="{472DB91B-0BC3-4630-809F-F181BB9A338A}"/>
              </a:ext>
            </a:extLst>
          </p:cNvPr>
          <p:cNvPicPr>
            <a:picLocks noGrp="1" noChangeAspect="1"/>
          </p:cNvPicPr>
          <p:nvPr>
            <p:ph sz="half" idx="2"/>
          </p:nvPr>
        </p:nvPicPr>
        <p:blipFill rotWithShape="1">
          <a:blip r:embed="rId8">
            <a:extLst>
              <a:ext uri="{28A0092B-C50C-407E-A947-70E740481C1C}">
                <a14:useLocalDpi xmlns:a14="http://schemas.microsoft.com/office/drawing/2010/main"/>
              </a:ext>
            </a:extLst>
          </a:blip>
          <a:srcRect l="36083" r="-156"/>
          <a:stretch/>
        </p:blipFill>
        <p:spPr>
          <a:xfrm>
            <a:off x="0" y="0"/>
            <a:ext cx="4575197" cy="6858000"/>
          </a:xfrm>
          <a:prstGeom prst="rect">
            <a:avLst/>
          </a:prstGeom>
          <a:effectLst>
            <a:outerShdw blurRad="50800" dist="38100" dir="5400000" algn="t" rotWithShape="0">
              <a:prstClr val="black">
                <a:alpha val="43000"/>
              </a:prstClr>
            </a:outerShdw>
          </a:effectLst>
        </p:spPr>
      </p:pic>
      <p:sp>
        <p:nvSpPr>
          <p:cNvPr id="3" name="Título 2">
            <a:extLst>
              <a:ext uri="{FF2B5EF4-FFF2-40B4-BE49-F238E27FC236}">
                <a16:creationId xmlns:a16="http://schemas.microsoft.com/office/drawing/2014/main" id="{9496ADDE-9394-40BD-BA70-5FA84E973027}"/>
              </a:ext>
            </a:extLst>
          </p:cNvPr>
          <p:cNvSpPr>
            <a:spLocks noGrp="1"/>
          </p:cNvSpPr>
          <p:nvPr>
            <p:ph type="title"/>
          </p:nvPr>
        </p:nvSpPr>
        <p:spPr>
          <a:xfrm>
            <a:off x="4942413" y="274277"/>
            <a:ext cx="6432991" cy="1400530"/>
          </a:xfrm>
        </p:spPr>
        <p:txBody>
          <a:bodyPr/>
          <a:lstStyle/>
          <a:p>
            <a:r>
              <a:rPr lang="es-CO" b="1" dirty="0"/>
              <a:t>Pasos a seguir</a:t>
            </a:r>
            <a:br>
              <a:rPr lang="es-CO" b="1" dirty="0"/>
            </a:br>
            <a:endParaRPr lang="es-CO" b="1" dirty="0"/>
          </a:p>
        </p:txBody>
      </p:sp>
      <p:sp>
        <p:nvSpPr>
          <p:cNvPr id="4" name="CuadroTexto 3">
            <a:extLst>
              <a:ext uri="{FF2B5EF4-FFF2-40B4-BE49-F238E27FC236}">
                <a16:creationId xmlns:a16="http://schemas.microsoft.com/office/drawing/2014/main" id="{7F6204B1-79CA-46A9-9BD7-BEC33E3EF0E1}"/>
              </a:ext>
            </a:extLst>
          </p:cNvPr>
          <p:cNvSpPr txBox="1"/>
          <p:nvPr/>
        </p:nvSpPr>
        <p:spPr>
          <a:xfrm>
            <a:off x="5049078" y="1600200"/>
            <a:ext cx="6432991" cy="4370427"/>
          </a:xfrm>
          <a:prstGeom prst="rect">
            <a:avLst/>
          </a:prstGeom>
          <a:noFill/>
        </p:spPr>
        <p:txBody>
          <a:bodyPr wrap="square" rtlCol="0">
            <a:spAutoFit/>
          </a:bodyPr>
          <a:lstStyle/>
          <a:p>
            <a:pPr marL="342900" indent="-342900">
              <a:buFont typeface="+mj-lt"/>
              <a:buAutoNum type="arabicPeriod"/>
            </a:pPr>
            <a:r>
              <a:rPr lang="es-CO" sz="2000" dirty="0"/>
              <a:t>Se marca un vértice cualquiera. Será el vértice de partida.</a:t>
            </a:r>
          </a:p>
          <a:p>
            <a:pPr marL="342900" indent="-342900">
              <a:buFont typeface="+mj-lt"/>
              <a:buAutoNum type="arabicPeriod"/>
            </a:pPr>
            <a:r>
              <a:rPr lang="es-CO" sz="2000" dirty="0"/>
              <a:t>Se selecciona la arista de menor</a:t>
            </a:r>
            <a:r>
              <a:rPr lang="es-CO" sz="2000" b="1" dirty="0"/>
              <a:t> </a:t>
            </a:r>
            <a:r>
              <a:rPr lang="es-CO" sz="2000" dirty="0"/>
              <a:t>peso incidente en el vértice seleccionado anteriormente y se selecciona el otro vértice en el que incide dicha arista.</a:t>
            </a:r>
          </a:p>
          <a:p>
            <a:pPr marL="342900" indent="-342900">
              <a:buFont typeface="+mj-lt"/>
              <a:buAutoNum type="arabicPeriod"/>
            </a:pPr>
            <a:r>
              <a:rPr lang="es-CO" sz="2000" dirty="0"/>
              <a:t>Repetir el paso 2 siempre que la arista elegida enlace un vértice seleccionado y otro que no lo esté. Es decir, siempre que la arista elegida no cree ningún ciclo.</a:t>
            </a:r>
          </a:p>
          <a:p>
            <a:pPr marL="342900" indent="-342900">
              <a:buFont typeface="+mj-lt"/>
              <a:buAutoNum type="arabicPeriod"/>
            </a:pPr>
            <a:r>
              <a:rPr lang="es-CO" sz="2000" dirty="0"/>
              <a:t>El árbol de expansión mínima será encontrado cuando hayan sido seleccionados todos los vértices del grafo.</a:t>
            </a:r>
          </a:p>
          <a:p>
            <a:endParaRPr lang="es-CO" dirty="0"/>
          </a:p>
        </p:txBody>
      </p:sp>
    </p:spTree>
    <p:extLst>
      <p:ext uri="{BB962C8B-B14F-4D97-AF65-F5344CB8AC3E}">
        <p14:creationId xmlns:p14="http://schemas.microsoft.com/office/powerpoint/2010/main" val="5550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7F34C-3A94-4DD0-AFE7-824B747D5302}"/>
              </a:ext>
            </a:extLst>
          </p:cNvPr>
          <p:cNvSpPr>
            <a:spLocks noGrp="1"/>
          </p:cNvSpPr>
          <p:nvPr>
            <p:ph type="title"/>
          </p:nvPr>
        </p:nvSpPr>
        <p:spPr/>
        <p:txBody>
          <a:bodyPr/>
          <a:lstStyle/>
          <a:p>
            <a:r>
              <a:rPr lang="es-CO" b="1" dirty="0"/>
              <a:t>Ejemplo</a:t>
            </a:r>
          </a:p>
        </p:txBody>
      </p:sp>
      <p:pic>
        <p:nvPicPr>
          <p:cNvPr id="1026" name="Picture 2">
            <a:extLst>
              <a:ext uri="{FF2B5EF4-FFF2-40B4-BE49-F238E27FC236}">
                <a16:creationId xmlns:a16="http://schemas.microsoft.com/office/drawing/2014/main" id="{0656DE9F-8544-411F-B844-AF8C54EC1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206" y="1853248"/>
            <a:ext cx="5317587" cy="4466774"/>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a:extLst>
              <a:ext uri="{FF2B5EF4-FFF2-40B4-BE49-F238E27FC236}">
                <a16:creationId xmlns:a16="http://schemas.microsoft.com/office/drawing/2014/main" id="{726CB8AD-BCF3-481B-9C72-86AA3812841C}"/>
              </a:ext>
            </a:extLst>
          </p:cNvPr>
          <p:cNvSpPr/>
          <p:nvPr/>
        </p:nvSpPr>
        <p:spPr>
          <a:xfrm>
            <a:off x="3531081" y="3808339"/>
            <a:ext cx="1108290" cy="1028704"/>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5256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7F34C-3A94-4DD0-AFE7-824B747D5302}"/>
              </a:ext>
            </a:extLst>
          </p:cNvPr>
          <p:cNvSpPr>
            <a:spLocks noGrp="1"/>
          </p:cNvSpPr>
          <p:nvPr>
            <p:ph type="title"/>
          </p:nvPr>
        </p:nvSpPr>
        <p:spPr/>
        <p:txBody>
          <a:bodyPr/>
          <a:lstStyle/>
          <a:p>
            <a:r>
              <a:rPr lang="es-CO" b="1" dirty="0"/>
              <a:t>Ejemplo</a:t>
            </a:r>
          </a:p>
        </p:txBody>
      </p:sp>
      <p:pic>
        <p:nvPicPr>
          <p:cNvPr id="4098" name="Picture 2">
            <a:extLst>
              <a:ext uri="{FF2B5EF4-FFF2-40B4-BE49-F238E27FC236}">
                <a16:creationId xmlns:a16="http://schemas.microsoft.com/office/drawing/2014/main" id="{3F70CAE4-EB11-4910-97B6-B52A1759D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206" y="1853248"/>
            <a:ext cx="5317587" cy="446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5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7F34C-3A94-4DD0-AFE7-824B747D5302}"/>
              </a:ext>
            </a:extLst>
          </p:cNvPr>
          <p:cNvSpPr>
            <a:spLocks noGrp="1"/>
          </p:cNvSpPr>
          <p:nvPr>
            <p:ph type="title"/>
          </p:nvPr>
        </p:nvSpPr>
        <p:spPr/>
        <p:txBody>
          <a:bodyPr/>
          <a:lstStyle/>
          <a:p>
            <a:r>
              <a:rPr lang="es-CO" b="1" dirty="0"/>
              <a:t>Ejemplo</a:t>
            </a:r>
          </a:p>
        </p:txBody>
      </p:sp>
      <p:pic>
        <p:nvPicPr>
          <p:cNvPr id="3074" name="Picture 2">
            <a:extLst>
              <a:ext uri="{FF2B5EF4-FFF2-40B4-BE49-F238E27FC236}">
                <a16:creationId xmlns:a16="http://schemas.microsoft.com/office/drawing/2014/main" id="{A3D89068-B4B8-45BB-89BF-74D65951C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206" y="1853248"/>
            <a:ext cx="5317588" cy="446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19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7F34C-3A94-4DD0-AFE7-824B747D5302}"/>
              </a:ext>
            </a:extLst>
          </p:cNvPr>
          <p:cNvSpPr>
            <a:spLocks noGrp="1"/>
          </p:cNvSpPr>
          <p:nvPr>
            <p:ph type="title"/>
          </p:nvPr>
        </p:nvSpPr>
        <p:spPr/>
        <p:txBody>
          <a:bodyPr/>
          <a:lstStyle/>
          <a:p>
            <a:r>
              <a:rPr lang="es-CO" b="1" dirty="0"/>
              <a:t>Ejemplo</a:t>
            </a:r>
          </a:p>
        </p:txBody>
      </p:sp>
      <p:pic>
        <p:nvPicPr>
          <p:cNvPr id="2050" name="Picture 2">
            <a:extLst>
              <a:ext uri="{FF2B5EF4-FFF2-40B4-BE49-F238E27FC236}">
                <a16:creationId xmlns:a16="http://schemas.microsoft.com/office/drawing/2014/main" id="{DBDF979D-BAAA-46BF-8147-D9BFB3157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207" y="1853248"/>
            <a:ext cx="5317586" cy="44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091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7F34C-3A94-4DD0-AFE7-824B747D5302}"/>
              </a:ext>
            </a:extLst>
          </p:cNvPr>
          <p:cNvSpPr>
            <a:spLocks noGrp="1"/>
          </p:cNvSpPr>
          <p:nvPr>
            <p:ph type="title"/>
          </p:nvPr>
        </p:nvSpPr>
        <p:spPr/>
        <p:txBody>
          <a:bodyPr/>
          <a:lstStyle/>
          <a:p>
            <a:r>
              <a:rPr lang="es-CO" b="1" dirty="0"/>
              <a:t>Ejemplo</a:t>
            </a:r>
          </a:p>
        </p:txBody>
      </p:sp>
      <p:pic>
        <p:nvPicPr>
          <p:cNvPr id="6146" name="Picture 2">
            <a:extLst>
              <a:ext uri="{FF2B5EF4-FFF2-40B4-BE49-F238E27FC236}">
                <a16:creationId xmlns:a16="http://schemas.microsoft.com/office/drawing/2014/main" id="{7DB6D2CA-0A18-4FDA-86B3-E1DEBA450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339" y="1853248"/>
            <a:ext cx="5311321" cy="446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46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7F34C-3A94-4DD0-AFE7-824B747D5302}"/>
              </a:ext>
            </a:extLst>
          </p:cNvPr>
          <p:cNvSpPr>
            <a:spLocks noGrp="1"/>
          </p:cNvSpPr>
          <p:nvPr>
            <p:ph type="title"/>
          </p:nvPr>
        </p:nvSpPr>
        <p:spPr/>
        <p:txBody>
          <a:bodyPr/>
          <a:lstStyle/>
          <a:p>
            <a:r>
              <a:rPr lang="es-CO" b="1" dirty="0"/>
              <a:t>Ejemplo</a:t>
            </a:r>
          </a:p>
        </p:txBody>
      </p:sp>
      <p:pic>
        <p:nvPicPr>
          <p:cNvPr id="5122" name="Picture 2">
            <a:extLst>
              <a:ext uri="{FF2B5EF4-FFF2-40B4-BE49-F238E27FC236}">
                <a16:creationId xmlns:a16="http://schemas.microsoft.com/office/drawing/2014/main" id="{53DE9A45-3652-4E55-A002-989A587B5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207" y="1853248"/>
            <a:ext cx="5317586" cy="44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090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CC4F44-154A-4E67-B129-1B5389E9F99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6953E32-00D6-4FFB-AD6B-B2091BB3289C}">
  <ds:schemaRefs>
    <ds:schemaRef ds:uri="http://schemas.microsoft.com/sharepoint/v3/contenttype/forms"/>
  </ds:schemaRefs>
</ds:datastoreItem>
</file>

<file path=customXml/itemProps3.xml><?xml version="1.0" encoding="utf-8"?>
<ds:datastoreItem xmlns:ds="http://schemas.openxmlformats.org/officeDocument/2006/customXml" ds:itemID="{AB5FFD32-E0A8-4E83-80B3-20612105D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Panorámica</PresentationFormat>
  <Paragraphs>42</Paragraphs>
  <Slides>14</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Cambria Math</vt:lpstr>
      <vt:lpstr>Century Gothic</vt:lpstr>
      <vt:lpstr>Wingdings</vt:lpstr>
      <vt:lpstr>Wingdings 3</vt:lpstr>
      <vt:lpstr>Ion</vt:lpstr>
      <vt:lpstr>Algoritmo de Prim</vt:lpstr>
      <vt:lpstr>Objetivo </vt:lpstr>
      <vt:lpstr>Pasos a seguir </vt:lpstr>
      <vt:lpstr>Ejemplo</vt:lpstr>
      <vt:lpstr>Ejemplo</vt:lpstr>
      <vt:lpstr>Ejemplo</vt:lpstr>
      <vt:lpstr>Ejemplo</vt:lpstr>
      <vt:lpstr>Ejemplo</vt:lpstr>
      <vt:lpstr>Ejemplo</vt:lpstr>
      <vt:lpstr>Ejemplo</vt:lpstr>
      <vt:lpstr>Diferencias con el Algoritmo de Kruskal</vt:lpstr>
      <vt:lpstr>Algoritmo</vt:lpstr>
      <vt:lpstr>Referencias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2019-10-28T15:58:29Z</dcterms:created>
  <dcterms:modified xsi:type="dcterms:W3CDTF">2019-10-28T16:42:38Z</dcterms:modified>
</cp:coreProperties>
</file>