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Robot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Roboto-boldItalic.fntdata"/><Relationship Id="rId10" Type="http://schemas.openxmlformats.org/officeDocument/2006/relationships/font" Target="fonts/Roboto-italic.fntdata"/><Relationship Id="rId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b61864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b61864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6b618645c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6b618645c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nvSpPr>
        <p:spPr>
          <a:xfrm>
            <a:off x="4052775" y="1796500"/>
            <a:ext cx="1539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222222"/>
                </a:solidFill>
                <a:highlight>
                  <a:srgbClr val="FFFFFF"/>
                </a:highlight>
              </a:rPr>
              <a:t>HCK8074</a:t>
            </a:r>
            <a:endParaRPr b="1" sz="1700">
              <a:solidFill>
                <a:schemeClr val="dk1"/>
              </a:solidFill>
            </a:endParaRPr>
          </a:p>
        </p:txBody>
      </p:sp>
      <p:sp>
        <p:nvSpPr>
          <p:cNvPr id="55" name="Google Shape;55;p13"/>
          <p:cNvSpPr txBox="1"/>
          <p:nvPr/>
        </p:nvSpPr>
        <p:spPr>
          <a:xfrm>
            <a:off x="695050" y="2353300"/>
            <a:ext cx="12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1st</a:t>
            </a:r>
            <a:endParaRPr b="1">
              <a:solidFill>
                <a:schemeClr val="dk1"/>
              </a:solidFill>
            </a:endParaRPr>
          </a:p>
        </p:txBody>
      </p:sp>
      <p:sp>
        <p:nvSpPr>
          <p:cNvPr id="56" name="Google Shape;56;p13"/>
          <p:cNvSpPr txBox="1"/>
          <p:nvPr/>
        </p:nvSpPr>
        <p:spPr>
          <a:xfrm>
            <a:off x="2673300" y="2353300"/>
            <a:ext cx="627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rPr>
              <a:t>UPES</a:t>
            </a:r>
            <a:endParaRPr b="1">
              <a:solidFill>
                <a:schemeClr val="dk1"/>
              </a:solidFill>
            </a:endParaRPr>
          </a:p>
        </p:txBody>
      </p:sp>
      <p:sp>
        <p:nvSpPr>
          <p:cNvPr id="57" name="Google Shape;57;p13"/>
          <p:cNvSpPr txBox="1"/>
          <p:nvPr/>
        </p:nvSpPr>
        <p:spPr>
          <a:xfrm>
            <a:off x="1796450" y="2834500"/>
            <a:ext cx="7530000" cy="64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212529"/>
                </a:solidFill>
              </a:rPr>
              <a:t> </a:t>
            </a:r>
            <a:r>
              <a:rPr b="1" i="1" lang="en" sz="1200">
                <a:solidFill>
                  <a:srgbClr val="212529"/>
                </a:solidFill>
              </a:rPr>
              <a:t>A Real-Time Early Warning System for natural disasters such as Avalanches and Forest Fires</a:t>
            </a:r>
            <a:endParaRPr b="1" i="1" sz="1200">
              <a:solidFill>
                <a:srgbClr val="212529"/>
              </a:solidFill>
            </a:endParaRPr>
          </a:p>
          <a:p>
            <a:pPr indent="0" lvl="0" marL="0" rtl="0" algn="l">
              <a:spcBef>
                <a:spcPts val="400"/>
              </a:spcBef>
              <a:spcAft>
                <a:spcPts val="0"/>
              </a:spcAft>
              <a:buNone/>
            </a:pPr>
            <a:r>
              <a:t/>
            </a:r>
            <a:endParaRPr b="1" sz="1300">
              <a:solidFill>
                <a:schemeClr val="dk1"/>
              </a:solidFill>
            </a:endParaRPr>
          </a:p>
        </p:txBody>
      </p:sp>
      <p:sp>
        <p:nvSpPr>
          <p:cNvPr id="58" name="Google Shape;58;p13"/>
          <p:cNvSpPr txBox="1"/>
          <p:nvPr/>
        </p:nvSpPr>
        <p:spPr>
          <a:xfrm>
            <a:off x="245900" y="3529575"/>
            <a:ext cx="4298700" cy="142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chemeClr val="lt1"/>
                </a:highlight>
                <a:latin typeface="Roboto"/>
                <a:ea typeface="Roboto"/>
                <a:cs typeface="Roboto"/>
                <a:sym typeface="Roboto"/>
              </a:rPr>
              <a:t>Our solution is a real-time early warning system designed to detect and mitigate natural disasters such as avalanches and forest fires. Leveraging advanced technologies, including real-time data monitoring, image analysis, and user interaction, our system provides timely alerts and warnings to authorities and individuals.</a:t>
            </a:r>
            <a:endParaRPr b="1">
              <a:solidFill>
                <a:schemeClr val="dk1"/>
              </a:solidFill>
              <a:highlight>
                <a:schemeClr val="lt1"/>
              </a:highlight>
            </a:endParaRPr>
          </a:p>
        </p:txBody>
      </p:sp>
      <p:sp>
        <p:nvSpPr>
          <p:cNvPr id="59" name="Google Shape;59;p13"/>
          <p:cNvSpPr txBox="1"/>
          <p:nvPr/>
        </p:nvSpPr>
        <p:spPr>
          <a:xfrm>
            <a:off x="4630200" y="3518875"/>
            <a:ext cx="4298700" cy="6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highlight>
                  <a:schemeClr val="lt1"/>
                </a:highlight>
                <a:latin typeface="Roboto"/>
                <a:ea typeface="Roboto"/>
                <a:cs typeface="Roboto"/>
                <a:sym typeface="Roboto"/>
              </a:rPr>
              <a:t>Monitoring data in real-time, utilizing images, and allowing users to provide latitude and longitude for detection.</a:t>
            </a:r>
            <a:endParaRPr b="1">
              <a:solidFill>
                <a:schemeClr val="dk1"/>
              </a:solidFill>
              <a:highlight>
                <a:schemeClr val="lt1"/>
              </a:highlight>
            </a:endParaRPr>
          </a:p>
        </p:txBody>
      </p:sp>
      <p:sp>
        <p:nvSpPr>
          <p:cNvPr id="60" name="Google Shape;60;p13"/>
          <p:cNvSpPr txBox="1"/>
          <p:nvPr/>
        </p:nvSpPr>
        <p:spPr>
          <a:xfrm>
            <a:off x="4630200" y="4363650"/>
            <a:ext cx="4298700" cy="6516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TensorFlow,Flask,GCP,skLearn,pandas,requests,Django,mongoDB,Google Api’s.</a:t>
            </a:r>
            <a:endParaRPr b="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4" name="Shape 64"/>
        <p:cNvGrpSpPr/>
        <p:nvPr/>
      </p:nvGrpSpPr>
      <p:grpSpPr>
        <a:xfrm>
          <a:off x="0" y="0"/>
          <a:ext cx="0" cy="0"/>
          <a:chOff x="0" y="0"/>
          <a:chExt cx="0" cy="0"/>
        </a:xfrm>
      </p:grpSpPr>
      <p:sp>
        <p:nvSpPr>
          <p:cNvPr id="65" name="Google Shape;65;p14"/>
          <p:cNvSpPr txBox="1"/>
          <p:nvPr/>
        </p:nvSpPr>
        <p:spPr>
          <a:xfrm>
            <a:off x="160400" y="641625"/>
            <a:ext cx="8872500" cy="450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500"/>
              </a:spcBef>
              <a:spcAft>
                <a:spcPts val="0"/>
              </a:spcAft>
              <a:buClr>
                <a:schemeClr val="dk1"/>
              </a:buClr>
              <a:buSzPts val="1100"/>
              <a:buFont typeface="Arial"/>
              <a:buNone/>
            </a:pPr>
            <a:r>
              <a:rPr b="1" lang="en">
                <a:solidFill>
                  <a:schemeClr val="dk1"/>
                </a:solidFill>
                <a:highlight>
                  <a:schemeClr val="lt1"/>
                </a:highlight>
                <a:latin typeface="Roboto"/>
                <a:ea typeface="Roboto"/>
                <a:cs typeface="Roboto"/>
                <a:sym typeface="Roboto"/>
              </a:rPr>
              <a:t>Key components of our solution include:</a:t>
            </a:r>
            <a:endParaRPr b="1">
              <a:solidFill>
                <a:schemeClr val="dk1"/>
              </a:solidFill>
              <a:highlight>
                <a:schemeClr val="lt1"/>
              </a:highlight>
              <a:latin typeface="Roboto"/>
              <a:ea typeface="Roboto"/>
              <a:cs typeface="Roboto"/>
              <a:sym typeface="Roboto"/>
            </a:endParaRPr>
          </a:p>
          <a:p>
            <a:pPr indent="-317500" lvl="0" marL="457200" rtl="0" algn="l">
              <a:lnSpc>
                <a:spcPct val="115000"/>
              </a:lnSpc>
              <a:spcBef>
                <a:spcPts val="1500"/>
              </a:spcBef>
              <a:spcAft>
                <a:spcPts val="0"/>
              </a:spcAft>
              <a:buClr>
                <a:schemeClr val="dk1"/>
              </a:buClr>
              <a:buSzPts val="1400"/>
              <a:buFont typeface="Roboto"/>
              <a:buChar char="●"/>
            </a:pPr>
            <a:r>
              <a:rPr b="1" lang="en">
                <a:solidFill>
                  <a:schemeClr val="dk1"/>
                </a:solidFill>
                <a:highlight>
                  <a:schemeClr val="lt1"/>
                </a:highlight>
                <a:latin typeface="Roboto"/>
                <a:ea typeface="Roboto"/>
                <a:cs typeface="Roboto"/>
                <a:sym typeface="Roboto"/>
              </a:rPr>
              <a:t>Real-time Data Monitoring: </a:t>
            </a:r>
            <a:r>
              <a:rPr lang="en">
                <a:solidFill>
                  <a:schemeClr val="dk1"/>
                </a:solidFill>
                <a:highlight>
                  <a:schemeClr val="lt1"/>
                </a:highlight>
                <a:latin typeface="Roboto"/>
                <a:ea typeface="Roboto"/>
                <a:cs typeface="Roboto"/>
                <a:sym typeface="Roboto"/>
              </a:rPr>
              <a:t>We continuously monitor data from various sources, including sensors, satellite imagery, and weather stations, to detect signs of potential disasters.</a:t>
            </a:r>
            <a:endParaRPr>
              <a:solidFill>
                <a:schemeClr val="dk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b="1" lang="en">
                <a:solidFill>
                  <a:schemeClr val="dk1"/>
                </a:solidFill>
                <a:highlight>
                  <a:schemeClr val="lt1"/>
                </a:highlight>
                <a:latin typeface="Roboto"/>
                <a:ea typeface="Roboto"/>
                <a:cs typeface="Roboto"/>
                <a:sym typeface="Roboto"/>
              </a:rPr>
              <a:t>Image Analysis: </a:t>
            </a:r>
            <a:r>
              <a:rPr lang="en">
                <a:solidFill>
                  <a:schemeClr val="dk1"/>
                </a:solidFill>
                <a:highlight>
                  <a:schemeClr val="lt1"/>
                </a:highlight>
                <a:latin typeface="Roboto"/>
                <a:ea typeface="Roboto"/>
                <a:cs typeface="Roboto"/>
                <a:sym typeface="Roboto"/>
              </a:rPr>
              <a:t>Using machine learning algorithms, we analyze satellite imagery to identify patterns indicative of avalanches and forest fires. This includes detecting changes in terrain morphology and identifying smoke plumes.</a:t>
            </a:r>
            <a:endParaRPr>
              <a:solidFill>
                <a:schemeClr val="dk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b="1" lang="en">
                <a:solidFill>
                  <a:schemeClr val="dk1"/>
                </a:solidFill>
                <a:highlight>
                  <a:schemeClr val="lt1"/>
                </a:highlight>
                <a:latin typeface="Roboto"/>
                <a:ea typeface="Roboto"/>
                <a:cs typeface="Roboto"/>
                <a:sym typeface="Roboto"/>
              </a:rPr>
              <a:t>User Interaction:</a:t>
            </a:r>
            <a:r>
              <a:rPr lang="en">
                <a:solidFill>
                  <a:schemeClr val="dk1"/>
                </a:solidFill>
                <a:highlight>
                  <a:schemeClr val="lt1"/>
                </a:highlight>
                <a:latin typeface="Roboto"/>
                <a:ea typeface="Roboto"/>
                <a:cs typeface="Roboto"/>
                <a:sym typeface="Roboto"/>
              </a:rPr>
              <a:t> Our system allows users to provide their latitude and longitude coordinates, enabling personalized alerts based on their location. Users can also report observations and receive relevant information tailored to their needs.</a:t>
            </a:r>
            <a:endParaRPr>
              <a:solidFill>
                <a:schemeClr val="dk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b="1" lang="en">
                <a:solidFill>
                  <a:schemeClr val="dk1"/>
                </a:solidFill>
                <a:highlight>
                  <a:schemeClr val="lt1"/>
                </a:highlight>
                <a:latin typeface="Roboto"/>
                <a:ea typeface="Roboto"/>
                <a:cs typeface="Roboto"/>
                <a:sym typeface="Roboto"/>
              </a:rPr>
              <a:t>Early Warning Alerts: </a:t>
            </a:r>
            <a:r>
              <a:rPr lang="en">
                <a:solidFill>
                  <a:schemeClr val="dk1"/>
                </a:solidFill>
                <a:highlight>
                  <a:schemeClr val="lt1"/>
                </a:highlight>
                <a:latin typeface="Roboto"/>
                <a:ea typeface="Roboto"/>
                <a:cs typeface="Roboto"/>
                <a:sym typeface="Roboto"/>
              </a:rPr>
              <a:t>When our system detects signs of imminent danger, it issues early warning alerts to relevant authorities and individuals. These alerts include actionable recommendations for mitigating risks and ensuring public safety.</a:t>
            </a:r>
            <a:endParaRPr>
              <a:solidFill>
                <a:schemeClr val="dk1"/>
              </a:solidFill>
              <a:highlight>
                <a:schemeClr val="lt1"/>
              </a:highlight>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b="1" lang="en">
                <a:solidFill>
                  <a:schemeClr val="dk1"/>
                </a:solidFill>
                <a:highlight>
                  <a:schemeClr val="lt1"/>
                </a:highlight>
                <a:latin typeface="Roboto"/>
                <a:ea typeface="Roboto"/>
                <a:cs typeface="Roboto"/>
                <a:sym typeface="Roboto"/>
              </a:rPr>
              <a:t>Proactive Disaster Management:</a:t>
            </a:r>
            <a:r>
              <a:rPr lang="en">
                <a:solidFill>
                  <a:schemeClr val="dk1"/>
                </a:solidFill>
                <a:highlight>
                  <a:schemeClr val="lt1"/>
                </a:highlight>
                <a:latin typeface="Roboto"/>
                <a:ea typeface="Roboto"/>
                <a:cs typeface="Roboto"/>
                <a:sym typeface="Roboto"/>
              </a:rPr>
              <a:t> By providing early warnings and facilitating proactive response measures, our solution helps minimize the impact of natural disasters on communities, infrastructure, and the environment.</a:t>
            </a:r>
            <a:endParaRPr>
              <a:solidFill>
                <a:schemeClr val="dk1"/>
              </a:solidFill>
              <a:highlight>
                <a:schemeClr val="lt1"/>
              </a:highlight>
              <a:latin typeface="Roboto"/>
              <a:ea typeface="Roboto"/>
              <a:cs typeface="Roboto"/>
              <a:sym typeface="Roboto"/>
            </a:endParaRPr>
          </a:p>
          <a:p>
            <a:pPr indent="0" lvl="0" marL="0" rtl="0" algn="l">
              <a:spcBef>
                <a:spcPts val="1500"/>
              </a:spcBef>
              <a:spcAft>
                <a:spcPts val="0"/>
              </a:spcAft>
              <a:buNone/>
            </a:pPr>
            <a:r>
              <a:t/>
            </a:r>
            <a:endParaRPr b="1">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