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7" r:id="rId3"/>
    <p:sldId id="282" r:id="rId4"/>
    <p:sldId id="283" r:id="rId5"/>
    <p:sldId id="284" r:id="rId6"/>
    <p:sldId id="285" r:id="rId7"/>
    <p:sldId id="286" r:id="rId8"/>
    <p:sldId id="268" r:id="rId9"/>
    <p:sldId id="269" r:id="rId10"/>
    <p:sldId id="287" r:id="rId11"/>
    <p:sldId id="271" r:id="rId12"/>
    <p:sldId id="272" r:id="rId13"/>
    <p:sldId id="273" r:id="rId14"/>
    <p:sldId id="274" r:id="rId15"/>
    <p:sldId id="275" r:id="rId16"/>
    <p:sldId id="276" r:id="rId17"/>
    <p:sldId id="288" r:id="rId18"/>
    <p:sldId id="289" r:id="rId19"/>
    <p:sldId id="290" r:id="rId20"/>
    <p:sldId id="278" r:id="rId21"/>
    <p:sldId id="279" r:id="rId22"/>
    <p:sldId id="280" r:id="rId23"/>
    <p:sldId id="281"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7850-72F4-4E33-895D-6E82BDB742D6}" type="datetimeFigureOut">
              <a:rPr lang="en-US" smtClean="0"/>
              <a:t>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6D3B2-DC1A-4DC5-BA88-136D08376B51}" type="slidenum">
              <a:rPr lang="en-US" smtClean="0"/>
              <a:t>‹#›</a:t>
            </a:fld>
            <a:endParaRPr lang="en-US"/>
          </a:p>
        </p:txBody>
      </p:sp>
    </p:spTree>
    <p:extLst>
      <p:ext uri="{BB962C8B-B14F-4D97-AF65-F5344CB8AC3E}">
        <p14:creationId xmlns:p14="http://schemas.microsoft.com/office/powerpoint/2010/main" val="113189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D617BB-A28F-473A-A730-D010BBEDC821}" type="datetime1">
              <a:rPr lang="en-US" smtClean="0"/>
              <a:t>1/5/2019</a:t>
            </a:fld>
            <a:endParaRPr lang="en-US"/>
          </a:p>
        </p:txBody>
      </p:sp>
      <p:sp>
        <p:nvSpPr>
          <p:cNvPr id="5" name="Footer Placeholder 4"/>
          <p:cNvSpPr>
            <a:spLocks noGrp="1"/>
          </p:cNvSpPr>
          <p:nvPr>
            <p:ph type="ftr" sz="quarter" idx="11"/>
          </p:nvPr>
        </p:nvSpPr>
        <p:spPr/>
        <p:txBody>
          <a:bodyPr/>
          <a:lstStyle/>
          <a:p>
            <a:r>
              <a:rPr lang="en-US" smtClean="0"/>
              <a:t>Introduction to Data Science</a:t>
            </a:r>
            <a:endParaRPr lang="en-US"/>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57781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C63CA-48E5-4E3E-BECA-A0FFB55C4C29}" type="datetime1">
              <a:rPr lang="en-US" smtClean="0"/>
              <a:t>1/5/2019</a:t>
            </a:fld>
            <a:endParaRPr lang="en-US"/>
          </a:p>
        </p:txBody>
      </p:sp>
      <p:sp>
        <p:nvSpPr>
          <p:cNvPr id="5" name="Footer Placeholder 4"/>
          <p:cNvSpPr>
            <a:spLocks noGrp="1"/>
          </p:cNvSpPr>
          <p:nvPr>
            <p:ph type="ftr" sz="quarter" idx="11"/>
          </p:nvPr>
        </p:nvSpPr>
        <p:spPr/>
        <p:txBody>
          <a:bodyPr/>
          <a:lstStyle/>
          <a:p>
            <a:r>
              <a:rPr lang="en-US" smtClean="0"/>
              <a:t>Introduction to Data Science</a:t>
            </a:r>
            <a:endParaRPr lang="en-US"/>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5209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E936E1-0035-40C1-8FE2-AC94CC929BE9}" type="datetime1">
              <a:rPr lang="en-US" smtClean="0"/>
              <a:t>1/5/2019</a:t>
            </a:fld>
            <a:endParaRPr lang="en-US"/>
          </a:p>
        </p:txBody>
      </p:sp>
      <p:sp>
        <p:nvSpPr>
          <p:cNvPr id="5" name="Footer Placeholder 4"/>
          <p:cNvSpPr>
            <a:spLocks noGrp="1"/>
          </p:cNvSpPr>
          <p:nvPr>
            <p:ph type="ftr" sz="quarter" idx="11"/>
          </p:nvPr>
        </p:nvSpPr>
        <p:spPr/>
        <p:txBody>
          <a:bodyPr/>
          <a:lstStyle/>
          <a:p>
            <a:r>
              <a:rPr lang="en-US" smtClean="0"/>
              <a:t>Introduction to Data Science</a:t>
            </a:r>
            <a:endParaRPr lang="en-US"/>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892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1270000"/>
            <a:ext cx="10515600" cy="4906963"/>
          </a:xfrm>
        </p:spPr>
        <p:txBody>
          <a:bodyPr/>
          <a:lstStyle>
            <a:lvl1pPr>
              <a:defRPr b="1">
                <a:solidFill>
                  <a:schemeClr val="accent1">
                    <a:lumMod val="75000"/>
                  </a:schemeClr>
                </a:solidFill>
              </a:defRPr>
            </a:lvl1pPr>
            <a:lvl2pPr>
              <a:defRPr b="1">
                <a:solidFill>
                  <a:srgbClr val="FF0000"/>
                </a:solidFill>
              </a:defRPr>
            </a:lvl2pPr>
            <a:lvl3pPr>
              <a:defRPr b="1">
                <a:solidFill>
                  <a:srgbClr val="00B050"/>
                </a:solidFill>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38200" y="6407150"/>
            <a:ext cx="2743200" cy="365125"/>
          </a:xfrm>
        </p:spPr>
        <p:txBody>
          <a:bodyPr/>
          <a:lstStyle/>
          <a:p>
            <a:fld id="{610B7F57-5E25-4390-98D6-2DB0C279203A}" type="datetime1">
              <a:rPr lang="en-US" smtClean="0"/>
              <a:t>1/5/2019</a:t>
            </a:fld>
            <a:endParaRPr lang="en-US"/>
          </a:p>
        </p:txBody>
      </p:sp>
      <p:sp>
        <p:nvSpPr>
          <p:cNvPr id="5" name="Footer Placeholder 4"/>
          <p:cNvSpPr>
            <a:spLocks noGrp="1"/>
          </p:cNvSpPr>
          <p:nvPr>
            <p:ph type="ftr" sz="quarter" idx="11"/>
          </p:nvPr>
        </p:nvSpPr>
        <p:spPr>
          <a:xfrm>
            <a:off x="4038600" y="6407150"/>
            <a:ext cx="4114800" cy="365125"/>
          </a:xfrm>
        </p:spPr>
        <p:txBody>
          <a:bodyPr/>
          <a:lstStyle/>
          <a:p>
            <a:r>
              <a:rPr lang="en-US" smtClean="0"/>
              <a:t>Introduction to Data Science</a:t>
            </a:r>
            <a:endParaRPr lang="en-US"/>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56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F4E76D-F52D-42D2-A011-5D0A52C8F4CC}" type="datetime1">
              <a:rPr lang="en-US" smtClean="0"/>
              <a:t>1/5/2019</a:t>
            </a:fld>
            <a:endParaRPr lang="en-US"/>
          </a:p>
        </p:txBody>
      </p:sp>
      <p:sp>
        <p:nvSpPr>
          <p:cNvPr id="5" name="Footer Placeholder 4"/>
          <p:cNvSpPr>
            <a:spLocks noGrp="1"/>
          </p:cNvSpPr>
          <p:nvPr>
            <p:ph type="ftr" sz="quarter" idx="11"/>
          </p:nvPr>
        </p:nvSpPr>
        <p:spPr/>
        <p:txBody>
          <a:bodyPr/>
          <a:lstStyle/>
          <a:p>
            <a:r>
              <a:rPr lang="en-US" smtClean="0"/>
              <a:t>Introduction to Data Science</a:t>
            </a:r>
            <a:endParaRPr lang="en-US"/>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954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BA2EF1-E289-4FEC-B53E-F9B1CFC5B518}" type="datetime1">
              <a:rPr lang="en-US" smtClean="0"/>
              <a:t>1/5/2019</a:t>
            </a:fld>
            <a:endParaRPr lang="en-US"/>
          </a:p>
        </p:txBody>
      </p:sp>
      <p:sp>
        <p:nvSpPr>
          <p:cNvPr id="6" name="Footer Placeholder 5"/>
          <p:cNvSpPr>
            <a:spLocks noGrp="1"/>
          </p:cNvSpPr>
          <p:nvPr>
            <p:ph type="ftr" sz="quarter" idx="11"/>
          </p:nvPr>
        </p:nvSpPr>
        <p:spPr/>
        <p:txBody>
          <a:bodyPr/>
          <a:lstStyle/>
          <a:p>
            <a:r>
              <a:rPr lang="en-US" smtClean="0"/>
              <a:t>Introduction to Data Science</a:t>
            </a:r>
            <a:endParaRPr lang="en-US"/>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4143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DBA3DF-2F8B-4903-AF35-CA3DC8C8868E}" type="datetime1">
              <a:rPr lang="en-US" smtClean="0"/>
              <a:t>1/5/2019</a:t>
            </a:fld>
            <a:endParaRPr lang="en-US"/>
          </a:p>
        </p:txBody>
      </p:sp>
      <p:sp>
        <p:nvSpPr>
          <p:cNvPr id="8" name="Footer Placeholder 7"/>
          <p:cNvSpPr>
            <a:spLocks noGrp="1"/>
          </p:cNvSpPr>
          <p:nvPr>
            <p:ph type="ftr" sz="quarter" idx="11"/>
          </p:nvPr>
        </p:nvSpPr>
        <p:spPr/>
        <p:txBody>
          <a:bodyPr/>
          <a:lstStyle/>
          <a:p>
            <a:r>
              <a:rPr lang="en-US" smtClean="0"/>
              <a:t>Introduction to Data Science</a:t>
            </a:r>
            <a:endParaRPr lang="en-US"/>
          </a:p>
        </p:txBody>
      </p:sp>
      <p:sp>
        <p:nvSpPr>
          <p:cNvPr id="9" name="Slide Number Placeholder 8"/>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68785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45ED86-FA51-498E-B7C6-1DCF910556FD}" type="datetime1">
              <a:rPr lang="en-US" smtClean="0"/>
              <a:t>1/5/2019</a:t>
            </a:fld>
            <a:endParaRPr lang="en-US"/>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605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77F41-8431-480F-B248-2BC19DD0722A}" type="datetime1">
              <a:rPr lang="en-US" smtClean="0"/>
              <a:t>1/5/2019</a:t>
            </a:fld>
            <a:endParaRPr lang="en-US"/>
          </a:p>
        </p:txBody>
      </p:sp>
      <p:sp>
        <p:nvSpPr>
          <p:cNvPr id="3" name="Footer Placeholder 2"/>
          <p:cNvSpPr>
            <a:spLocks noGrp="1"/>
          </p:cNvSpPr>
          <p:nvPr>
            <p:ph type="ftr" sz="quarter" idx="11"/>
          </p:nvPr>
        </p:nvSpPr>
        <p:spPr/>
        <p:txBody>
          <a:bodyPr/>
          <a:lstStyle/>
          <a:p>
            <a:r>
              <a:rPr lang="en-US" smtClean="0"/>
              <a:t>Introduction to Data Science</a:t>
            </a:r>
            <a:endParaRPr lang="en-US"/>
          </a:p>
        </p:txBody>
      </p:sp>
      <p:sp>
        <p:nvSpPr>
          <p:cNvPr id="4" name="Slide Number Placeholder 3"/>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96327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AACDE1-E5CC-44D2-B0BA-1478EB8CDFFA}" type="datetime1">
              <a:rPr lang="en-US" smtClean="0"/>
              <a:t>1/5/2019</a:t>
            </a:fld>
            <a:endParaRPr lang="en-US"/>
          </a:p>
        </p:txBody>
      </p:sp>
      <p:sp>
        <p:nvSpPr>
          <p:cNvPr id="6" name="Footer Placeholder 5"/>
          <p:cNvSpPr>
            <a:spLocks noGrp="1"/>
          </p:cNvSpPr>
          <p:nvPr>
            <p:ph type="ftr" sz="quarter" idx="11"/>
          </p:nvPr>
        </p:nvSpPr>
        <p:spPr/>
        <p:txBody>
          <a:bodyPr/>
          <a:lstStyle/>
          <a:p>
            <a:r>
              <a:rPr lang="en-US" smtClean="0"/>
              <a:t>Introduction to Data Science</a:t>
            </a:r>
            <a:endParaRPr lang="en-US"/>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12416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6DD949-207C-4FBC-A110-C4AB055DAE1D}" type="datetime1">
              <a:rPr lang="en-US" smtClean="0"/>
              <a:t>1/5/2019</a:t>
            </a:fld>
            <a:endParaRPr lang="en-US"/>
          </a:p>
        </p:txBody>
      </p:sp>
      <p:sp>
        <p:nvSpPr>
          <p:cNvPr id="6" name="Footer Placeholder 5"/>
          <p:cNvSpPr>
            <a:spLocks noGrp="1"/>
          </p:cNvSpPr>
          <p:nvPr>
            <p:ph type="ftr" sz="quarter" idx="11"/>
          </p:nvPr>
        </p:nvSpPr>
        <p:spPr/>
        <p:txBody>
          <a:bodyPr/>
          <a:lstStyle/>
          <a:p>
            <a:r>
              <a:rPr lang="en-US" smtClean="0"/>
              <a:t>Introduction to Data Science</a:t>
            </a:r>
            <a:endParaRPr lang="en-US"/>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37010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64783-D02C-48B9-9349-D9B9F2283C5D}" type="datetime1">
              <a:rPr lang="en-US" smtClean="0"/>
              <a:t>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Introduction to Data Science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t>‹#›</a:t>
            </a:fld>
            <a:endParaRPr lang="en-US"/>
          </a:p>
        </p:txBody>
      </p:sp>
    </p:spTree>
    <p:extLst>
      <p:ext uri="{BB962C8B-B14F-4D97-AF65-F5344CB8AC3E}">
        <p14:creationId xmlns:p14="http://schemas.microsoft.com/office/powerpoint/2010/main" val="140198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nytimes.com/2012/02/19/magazine/shopping-habits.html?pagewanted=1&amp;_r=2&amp;hp&am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4421" y="2584320"/>
            <a:ext cx="10323157" cy="712172"/>
          </a:xfrm>
        </p:spPr>
        <p:txBody>
          <a:bodyPr>
            <a:normAutofit/>
          </a:bodyPr>
          <a:lstStyle/>
          <a:p>
            <a:r>
              <a:rPr lang="en-US" altLang="en-US" sz="4000" dirty="0">
                <a:ea typeface="ＭＳ Ｐゴシック" pitchFamily="34" charset="-128"/>
              </a:rPr>
              <a:t>Introduction to Data Science</a:t>
            </a:r>
            <a:endParaRPr lang="en-US" sz="4000" dirty="0"/>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1</a:t>
            </a:fld>
            <a:endParaRPr lang="en-US"/>
          </a:p>
        </p:txBody>
      </p:sp>
    </p:spTree>
    <p:extLst>
      <p:ext uri="{BB962C8B-B14F-4D97-AF65-F5344CB8AC3E}">
        <p14:creationId xmlns:p14="http://schemas.microsoft.com/office/powerpoint/2010/main" val="1725447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is the New Oil” </a:t>
            </a:r>
            <a:r>
              <a:rPr lang="en-US" dirty="0" smtClean="0"/>
              <a:t>– </a:t>
            </a:r>
            <a:r>
              <a:rPr lang="en-US" dirty="0"/>
              <a:t>World Economic Forum 2011</a:t>
            </a:r>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10</a:t>
            </a:fld>
            <a:endParaRPr lang="en-US"/>
          </a:p>
        </p:txBody>
      </p:sp>
      <p:pic>
        <p:nvPicPr>
          <p:cNvPr id="7"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09800" y="1255204"/>
            <a:ext cx="7772400" cy="4977829"/>
          </a:xfrm>
        </p:spPr>
      </p:pic>
    </p:spTree>
    <p:extLst>
      <p:ext uri="{BB962C8B-B14F-4D97-AF65-F5344CB8AC3E}">
        <p14:creationId xmlns:p14="http://schemas.microsoft.com/office/powerpoint/2010/main" val="1072346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Big Data</a:t>
            </a:r>
          </a:p>
        </p:txBody>
      </p:sp>
      <p:sp>
        <p:nvSpPr>
          <p:cNvPr id="3" name="Content Placeholder 2"/>
          <p:cNvSpPr>
            <a:spLocks noGrp="1"/>
          </p:cNvSpPr>
          <p:nvPr>
            <p:ph idx="1"/>
          </p:nvPr>
        </p:nvSpPr>
        <p:spPr>
          <a:xfrm>
            <a:off x="838200" y="1270000"/>
            <a:ext cx="6252713" cy="4906963"/>
          </a:xfrm>
        </p:spPr>
        <p:txBody>
          <a:bodyPr>
            <a:normAutofit lnSpcReduction="10000"/>
          </a:bodyPr>
          <a:lstStyle/>
          <a:p>
            <a:pPr algn="just"/>
            <a:r>
              <a:rPr lang="en-US" dirty="0"/>
              <a:t>Big Data is any data that is expensive to manage and hard to extract value from </a:t>
            </a:r>
          </a:p>
          <a:p>
            <a:pPr lvl="1" algn="just"/>
            <a:r>
              <a:rPr lang="en-US" dirty="0"/>
              <a:t>Volume</a:t>
            </a:r>
          </a:p>
          <a:p>
            <a:pPr lvl="2" algn="just"/>
            <a:r>
              <a:rPr lang="en-US" dirty="0"/>
              <a:t>The size of the data</a:t>
            </a:r>
          </a:p>
          <a:p>
            <a:pPr lvl="1" algn="just"/>
            <a:r>
              <a:rPr lang="en-US" dirty="0"/>
              <a:t>Velocity</a:t>
            </a:r>
          </a:p>
          <a:p>
            <a:pPr lvl="2" algn="just"/>
            <a:r>
              <a:rPr lang="en-US" dirty="0"/>
              <a:t>The latency of data processing relative to the growing demand for interactivity</a:t>
            </a:r>
          </a:p>
          <a:p>
            <a:pPr lvl="1" algn="just"/>
            <a:r>
              <a:rPr lang="en-US" dirty="0"/>
              <a:t>Variety and Complexity</a:t>
            </a:r>
          </a:p>
          <a:p>
            <a:pPr lvl="2" algn="just"/>
            <a:r>
              <a:rPr lang="en-US" dirty="0"/>
              <a:t>the diversity of sources, formats, quality, structures</a:t>
            </a:r>
            <a:r>
              <a:rPr lang="en-US" dirty="0" smtClean="0"/>
              <a:t>.</a:t>
            </a:r>
          </a:p>
          <a:p>
            <a:pPr lvl="1" algn="just"/>
            <a:r>
              <a:rPr lang="en-US" dirty="0" smtClean="0"/>
              <a:t>Veracity</a:t>
            </a:r>
          </a:p>
          <a:p>
            <a:pPr lvl="2" algn="just"/>
            <a:r>
              <a:rPr lang="en-US" dirty="0"/>
              <a:t>Data Quality</a:t>
            </a:r>
            <a:endParaRPr lang="en-US" dirty="0" smtClean="0"/>
          </a:p>
          <a:p>
            <a:pPr lvl="1" algn="just"/>
            <a:r>
              <a:rPr lang="en-US" dirty="0" smtClean="0"/>
              <a:t>Value</a:t>
            </a:r>
          </a:p>
          <a:p>
            <a:pPr lvl="2"/>
            <a:r>
              <a:rPr lang="en-US" dirty="0"/>
              <a:t>Information for Decision Making</a:t>
            </a:r>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11</a:t>
            </a:fld>
            <a:endParaRPr lang="en-US"/>
          </a:p>
        </p:txBody>
      </p:sp>
      <p:pic>
        <p:nvPicPr>
          <p:cNvPr id="6" name="Picture 5"/>
          <p:cNvPicPr>
            <a:picLocks noChangeAspect="1"/>
          </p:cNvPicPr>
          <p:nvPr/>
        </p:nvPicPr>
        <p:blipFill>
          <a:blip r:embed="rId2"/>
          <a:stretch>
            <a:fillRect/>
          </a:stretch>
        </p:blipFill>
        <p:spPr>
          <a:xfrm>
            <a:off x="7238999" y="1311274"/>
            <a:ext cx="4953001" cy="3968151"/>
          </a:xfrm>
          <a:prstGeom prst="rect">
            <a:avLst/>
          </a:prstGeom>
        </p:spPr>
      </p:pic>
    </p:spTree>
    <p:extLst>
      <p:ext uri="{BB962C8B-B14F-4D97-AF65-F5344CB8AC3E}">
        <p14:creationId xmlns:p14="http://schemas.microsoft.com/office/powerpoint/2010/main" val="2398060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Data We Have</a:t>
            </a:r>
          </a:p>
        </p:txBody>
      </p:sp>
      <p:sp>
        <p:nvSpPr>
          <p:cNvPr id="3" name="Content Placeholder 2"/>
          <p:cNvSpPr>
            <a:spLocks noGrp="1"/>
          </p:cNvSpPr>
          <p:nvPr>
            <p:ph idx="1"/>
          </p:nvPr>
        </p:nvSpPr>
        <p:spPr/>
        <p:txBody>
          <a:bodyPr/>
          <a:lstStyle/>
          <a:p>
            <a:r>
              <a:rPr lang="en-US" dirty="0"/>
              <a:t>Relational Data (Tables/Transaction/Legacy Data)</a:t>
            </a:r>
          </a:p>
          <a:p>
            <a:r>
              <a:rPr lang="en-US" dirty="0"/>
              <a:t>Text Data (Web)</a:t>
            </a:r>
          </a:p>
          <a:p>
            <a:r>
              <a:rPr lang="en-US" dirty="0"/>
              <a:t>Semi-structured Data (XML) </a:t>
            </a:r>
          </a:p>
          <a:p>
            <a:r>
              <a:rPr lang="en-US" dirty="0"/>
              <a:t>Graph Data</a:t>
            </a:r>
          </a:p>
          <a:p>
            <a:r>
              <a:rPr lang="en-US" dirty="0"/>
              <a:t>Social Network, Semantic Web (RDF), … </a:t>
            </a:r>
          </a:p>
          <a:p>
            <a:r>
              <a:rPr lang="en-US" dirty="0"/>
              <a:t>Streaming Data </a:t>
            </a:r>
          </a:p>
          <a:p>
            <a:r>
              <a:rPr lang="en-US" dirty="0">
                <a:solidFill>
                  <a:srgbClr val="000066"/>
                </a:solidFill>
              </a:rPr>
              <a:t>You can afford to scan the data once</a:t>
            </a:r>
            <a:endParaRPr lang="en-US" dirty="0">
              <a:solidFill>
                <a:srgbClr val="000066"/>
              </a:solidFill>
            </a:endParaRPr>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12</a:t>
            </a:fld>
            <a:endParaRPr lang="en-US"/>
          </a:p>
        </p:txBody>
      </p:sp>
    </p:spTree>
    <p:extLst>
      <p:ext uri="{BB962C8B-B14F-4D97-AF65-F5344CB8AC3E}">
        <p14:creationId xmlns:p14="http://schemas.microsoft.com/office/powerpoint/2010/main" val="514156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To Do With These Data?</a:t>
            </a:r>
          </a:p>
        </p:txBody>
      </p:sp>
      <p:sp>
        <p:nvSpPr>
          <p:cNvPr id="3" name="Content Placeholder 2"/>
          <p:cNvSpPr>
            <a:spLocks noGrp="1"/>
          </p:cNvSpPr>
          <p:nvPr>
            <p:ph idx="1"/>
          </p:nvPr>
        </p:nvSpPr>
        <p:spPr/>
        <p:txBody>
          <a:bodyPr/>
          <a:lstStyle/>
          <a:p>
            <a:r>
              <a:rPr lang="en-US" dirty="0"/>
              <a:t>Aggregation and Statistics </a:t>
            </a:r>
          </a:p>
          <a:p>
            <a:pPr lvl="1"/>
            <a:r>
              <a:rPr lang="en-US" dirty="0"/>
              <a:t>Data warehousing and OLAP</a:t>
            </a:r>
          </a:p>
          <a:p>
            <a:r>
              <a:rPr lang="en-US" dirty="0"/>
              <a:t>Indexing, Searching, and Querying</a:t>
            </a:r>
          </a:p>
          <a:p>
            <a:pPr lvl="1"/>
            <a:r>
              <a:rPr lang="en-US" dirty="0"/>
              <a:t>Keyword based search </a:t>
            </a:r>
          </a:p>
          <a:p>
            <a:pPr lvl="1"/>
            <a:r>
              <a:rPr lang="en-US" dirty="0"/>
              <a:t>Pattern matching (XML/RDF)</a:t>
            </a:r>
          </a:p>
          <a:p>
            <a:r>
              <a:rPr lang="en-US" dirty="0"/>
              <a:t>Knowledge discovery</a:t>
            </a:r>
          </a:p>
          <a:p>
            <a:pPr lvl="1"/>
            <a:r>
              <a:rPr lang="en-US" dirty="0"/>
              <a:t>Data Mining</a:t>
            </a:r>
          </a:p>
          <a:p>
            <a:pPr lvl="1"/>
            <a:r>
              <a:rPr lang="en-US" dirty="0"/>
              <a:t>Statistical Modeling</a:t>
            </a:r>
            <a:endParaRPr lang="en-US" dirty="0"/>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13</a:t>
            </a:fld>
            <a:endParaRPr lang="en-US"/>
          </a:p>
        </p:txBody>
      </p:sp>
    </p:spTree>
    <p:extLst>
      <p:ext uri="{BB962C8B-B14F-4D97-AF65-F5344CB8AC3E}">
        <p14:creationId xmlns:p14="http://schemas.microsoft.com/office/powerpoint/2010/main" val="2191734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ＭＳ Ｐゴシック" pitchFamily="34" charset="-128"/>
              </a:rPr>
              <a:t>What is Data Science?</a:t>
            </a:r>
            <a:endParaRPr lang="en-US" dirty="0"/>
          </a:p>
        </p:txBody>
      </p:sp>
      <p:sp>
        <p:nvSpPr>
          <p:cNvPr id="3" name="Content Placeholder 2"/>
          <p:cNvSpPr>
            <a:spLocks noGrp="1"/>
          </p:cNvSpPr>
          <p:nvPr>
            <p:ph idx="1"/>
          </p:nvPr>
        </p:nvSpPr>
        <p:spPr>
          <a:xfrm>
            <a:off x="838201" y="1270000"/>
            <a:ext cx="7315200" cy="4906963"/>
          </a:xfrm>
        </p:spPr>
        <p:txBody>
          <a:bodyPr>
            <a:normAutofit/>
          </a:bodyPr>
          <a:lstStyle/>
          <a:p>
            <a:pPr algn="just">
              <a:defRPr/>
            </a:pPr>
            <a:r>
              <a:rPr lang="en-US" dirty="0"/>
              <a:t>Data Science is the science which uses </a:t>
            </a:r>
            <a:r>
              <a:rPr lang="en-US" dirty="0">
                <a:solidFill>
                  <a:schemeClr val="tx2"/>
                </a:solidFill>
              </a:rPr>
              <a:t>computer science, statistics and machine learning, visualization and human-computer interactions</a:t>
            </a:r>
            <a:r>
              <a:rPr lang="en-US" dirty="0"/>
              <a:t> to collect, clean, integrate, analyze, visualize, interact with </a:t>
            </a:r>
            <a:r>
              <a:rPr lang="en-US" dirty="0">
                <a:solidFill>
                  <a:srgbClr val="FF0000"/>
                </a:solidFill>
              </a:rPr>
              <a:t>data</a:t>
            </a:r>
            <a:r>
              <a:rPr lang="en-US" dirty="0"/>
              <a:t> to </a:t>
            </a:r>
            <a:r>
              <a:rPr lang="en-US" dirty="0">
                <a:solidFill>
                  <a:srgbClr val="FF3300"/>
                </a:solidFill>
              </a:rPr>
              <a:t>create data products</a:t>
            </a:r>
            <a:r>
              <a:rPr lang="en-US" dirty="0"/>
              <a:t>.</a:t>
            </a:r>
          </a:p>
          <a:p>
            <a:pPr algn="just">
              <a:defRPr/>
            </a:pPr>
            <a:r>
              <a:rPr lang="en-US" dirty="0" smtClean="0"/>
              <a:t>Data </a:t>
            </a:r>
            <a:r>
              <a:rPr lang="en-US" dirty="0"/>
              <a:t>science (DS) is a multidisciplinary field of study with goal to address the challenges in big data</a:t>
            </a:r>
          </a:p>
          <a:p>
            <a:pPr algn="just">
              <a:defRPr/>
            </a:pPr>
            <a:r>
              <a:rPr lang="en-US" dirty="0">
                <a:solidFill>
                  <a:srgbClr val="000066"/>
                </a:solidFill>
              </a:rPr>
              <a:t>Data science principles apply to all data – big and small</a:t>
            </a:r>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14</a:t>
            </a:fld>
            <a:endParaRPr lang="en-US"/>
          </a:p>
        </p:txBody>
      </p:sp>
    </p:spTree>
    <p:extLst>
      <p:ext uri="{BB962C8B-B14F-4D97-AF65-F5344CB8AC3E}">
        <p14:creationId xmlns:p14="http://schemas.microsoft.com/office/powerpoint/2010/main" val="1647444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Data Science?</a:t>
            </a:r>
          </a:p>
        </p:txBody>
      </p:sp>
      <p:sp>
        <p:nvSpPr>
          <p:cNvPr id="3" name="Content Placeholder 2"/>
          <p:cNvSpPr>
            <a:spLocks noGrp="1"/>
          </p:cNvSpPr>
          <p:nvPr>
            <p:ph idx="1"/>
          </p:nvPr>
        </p:nvSpPr>
        <p:spPr/>
        <p:txBody>
          <a:bodyPr/>
          <a:lstStyle/>
          <a:p>
            <a:r>
              <a:rPr lang="en-US" dirty="0"/>
              <a:t>Theories and techniques from many fields and disciplines are used to investigate and analyze a large amount of data to help decision makers in many industries such as science, engineering, economics, politics, finance, and education</a:t>
            </a:r>
          </a:p>
          <a:p>
            <a:pPr lvl="1"/>
            <a:r>
              <a:rPr lang="en-US" dirty="0"/>
              <a:t>Computer Science</a:t>
            </a:r>
          </a:p>
          <a:p>
            <a:pPr lvl="2"/>
            <a:r>
              <a:rPr lang="en-US" dirty="0"/>
              <a:t>Pattern recognition, visualization, data warehousing, High performance computing, Databases, AI</a:t>
            </a:r>
          </a:p>
          <a:p>
            <a:pPr lvl="1"/>
            <a:r>
              <a:rPr lang="en-US" dirty="0"/>
              <a:t>Mathematics</a:t>
            </a:r>
          </a:p>
          <a:p>
            <a:pPr lvl="2"/>
            <a:r>
              <a:rPr lang="en-US" dirty="0"/>
              <a:t>Mathematical Modeling</a:t>
            </a:r>
          </a:p>
          <a:p>
            <a:pPr lvl="1"/>
            <a:r>
              <a:rPr lang="en-US" dirty="0"/>
              <a:t>Statistics</a:t>
            </a:r>
          </a:p>
          <a:p>
            <a:pPr lvl="2"/>
            <a:r>
              <a:rPr lang="en-US" dirty="0"/>
              <a:t>Statistical and Stochastic modeling, Probability.</a:t>
            </a:r>
            <a:endParaRPr lang="en-US" dirty="0"/>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15</a:t>
            </a:fld>
            <a:endParaRPr lang="en-US"/>
          </a:p>
        </p:txBody>
      </p:sp>
    </p:spTree>
    <p:extLst>
      <p:ext uri="{BB962C8B-B14F-4D97-AF65-F5344CB8AC3E}">
        <p14:creationId xmlns:p14="http://schemas.microsoft.com/office/powerpoint/2010/main" val="3865460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Science</a:t>
            </a:r>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16</a:t>
            </a:fld>
            <a:endParaRPr lang="en-US"/>
          </a:p>
        </p:txBody>
      </p:sp>
      <p:pic>
        <p:nvPicPr>
          <p:cNvPr id="6" name="Picture 2" descr="[image%255B3%255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0582" y="1253617"/>
            <a:ext cx="8229600" cy="4908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048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Contrast: Databases</a:t>
            </a:r>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17</a:t>
            </a:fld>
            <a:endParaRPr lang="en-US"/>
          </a:p>
        </p:txBody>
      </p:sp>
      <p:pic>
        <p:nvPicPr>
          <p:cNvPr id="7" name="Picture 6"/>
          <p:cNvPicPr>
            <a:picLocks noChangeAspect="1"/>
          </p:cNvPicPr>
          <p:nvPr/>
        </p:nvPicPr>
        <p:blipFill>
          <a:blip r:embed="rId2"/>
          <a:stretch>
            <a:fillRect/>
          </a:stretch>
        </p:blipFill>
        <p:spPr>
          <a:xfrm>
            <a:off x="2758698" y="1172609"/>
            <a:ext cx="6949166" cy="5143019"/>
          </a:xfrm>
          <a:prstGeom prst="rect">
            <a:avLst/>
          </a:prstGeom>
        </p:spPr>
      </p:pic>
    </p:spTree>
    <p:extLst>
      <p:ext uri="{BB962C8B-B14F-4D97-AF65-F5344CB8AC3E}">
        <p14:creationId xmlns:p14="http://schemas.microsoft.com/office/powerpoint/2010/main" val="32800724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Contrast: Business Intelligence</a:t>
            </a:r>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18</a:t>
            </a:fld>
            <a:endParaRPr lang="en-US"/>
          </a:p>
        </p:txBody>
      </p:sp>
      <p:pic>
        <p:nvPicPr>
          <p:cNvPr id="8" name="Picture 7"/>
          <p:cNvPicPr>
            <a:picLocks noChangeAspect="1"/>
          </p:cNvPicPr>
          <p:nvPr/>
        </p:nvPicPr>
        <p:blipFill>
          <a:blip r:embed="rId2"/>
          <a:stretch>
            <a:fillRect/>
          </a:stretch>
        </p:blipFill>
        <p:spPr>
          <a:xfrm>
            <a:off x="2751247" y="1543630"/>
            <a:ext cx="6846203" cy="3942770"/>
          </a:xfrm>
          <a:prstGeom prst="rect">
            <a:avLst/>
          </a:prstGeom>
        </p:spPr>
      </p:pic>
    </p:spTree>
    <p:extLst>
      <p:ext uri="{BB962C8B-B14F-4D97-AF65-F5344CB8AC3E}">
        <p14:creationId xmlns:p14="http://schemas.microsoft.com/office/powerpoint/2010/main" val="3338773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Contrast: Machine Learning</a:t>
            </a:r>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19</a:t>
            </a:fld>
            <a:endParaRPr lang="en-US"/>
          </a:p>
        </p:txBody>
      </p:sp>
      <p:pic>
        <p:nvPicPr>
          <p:cNvPr id="8" name="Picture 7"/>
          <p:cNvPicPr>
            <a:picLocks noChangeAspect="1"/>
          </p:cNvPicPr>
          <p:nvPr/>
        </p:nvPicPr>
        <p:blipFill>
          <a:blip r:embed="rId2"/>
          <a:stretch>
            <a:fillRect/>
          </a:stretch>
        </p:blipFill>
        <p:spPr>
          <a:xfrm>
            <a:off x="2361876" y="1602284"/>
            <a:ext cx="7820510" cy="3760130"/>
          </a:xfrm>
          <a:prstGeom prst="rect">
            <a:avLst/>
          </a:prstGeom>
        </p:spPr>
      </p:pic>
    </p:spTree>
    <p:extLst>
      <p:ext uri="{BB962C8B-B14F-4D97-AF65-F5344CB8AC3E}">
        <p14:creationId xmlns:p14="http://schemas.microsoft.com/office/powerpoint/2010/main" val="821231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Banking Analytics</a:t>
            </a:r>
          </a:p>
        </p:txBody>
      </p:sp>
      <p:sp>
        <p:nvSpPr>
          <p:cNvPr id="3" name="Content Placeholder 2"/>
          <p:cNvSpPr>
            <a:spLocks noGrp="1"/>
          </p:cNvSpPr>
          <p:nvPr>
            <p:ph idx="1"/>
          </p:nvPr>
        </p:nvSpPr>
        <p:spPr>
          <a:xfrm>
            <a:off x="838199" y="1270000"/>
            <a:ext cx="7772401" cy="4906963"/>
          </a:xfrm>
        </p:spPr>
        <p:txBody>
          <a:bodyPr>
            <a:normAutofit lnSpcReduction="10000"/>
          </a:bodyPr>
          <a:lstStyle/>
          <a:p>
            <a:pPr>
              <a:defRPr/>
            </a:pPr>
            <a:r>
              <a:rPr lang="en-US" dirty="0"/>
              <a:t>Data Science -- Why all the excitement</a:t>
            </a:r>
            <a:r>
              <a:rPr lang="en-US" dirty="0" smtClean="0"/>
              <a:t>?</a:t>
            </a:r>
          </a:p>
          <a:p>
            <a:pPr>
              <a:defRPr/>
            </a:pPr>
            <a:r>
              <a:rPr lang="en-US" dirty="0"/>
              <a:t>Where does data come from?</a:t>
            </a:r>
          </a:p>
          <a:p>
            <a:pPr>
              <a:defRPr/>
            </a:pPr>
            <a:r>
              <a:rPr lang="en-US" altLang="en-US" dirty="0" smtClean="0"/>
              <a:t>Data </a:t>
            </a:r>
            <a:r>
              <a:rPr lang="en-US" altLang="en-US" dirty="0"/>
              <a:t>Science</a:t>
            </a:r>
          </a:p>
          <a:p>
            <a:pPr lvl="1">
              <a:defRPr/>
            </a:pPr>
            <a:r>
              <a:rPr lang="en-US" altLang="en-US" dirty="0"/>
              <a:t>Introduction</a:t>
            </a:r>
          </a:p>
          <a:p>
            <a:pPr lvl="1">
              <a:defRPr/>
            </a:pPr>
            <a:r>
              <a:rPr lang="en-US" altLang="en-US" dirty="0"/>
              <a:t>Why Data Science</a:t>
            </a:r>
          </a:p>
          <a:p>
            <a:pPr>
              <a:defRPr/>
            </a:pPr>
            <a:r>
              <a:rPr lang="en-US" altLang="en-US" dirty="0"/>
              <a:t>Data Scientists</a:t>
            </a:r>
          </a:p>
          <a:p>
            <a:pPr lvl="1">
              <a:defRPr/>
            </a:pPr>
            <a:r>
              <a:rPr lang="en-US" altLang="en-US" dirty="0"/>
              <a:t>What do they do?</a:t>
            </a:r>
          </a:p>
          <a:p>
            <a:pPr>
              <a:defRPr/>
            </a:pPr>
            <a:r>
              <a:rPr lang="en-US" altLang="en-US" dirty="0"/>
              <a:t>Major/Concentration in Data Science</a:t>
            </a:r>
          </a:p>
          <a:p>
            <a:pPr lvl="1">
              <a:defRPr/>
            </a:pPr>
            <a:r>
              <a:rPr lang="en-US" altLang="en-US" dirty="0"/>
              <a:t>What courses to take</a:t>
            </a:r>
            <a:r>
              <a:rPr lang="en-US" altLang="en-US" dirty="0" smtClean="0"/>
              <a:t>.</a:t>
            </a:r>
          </a:p>
          <a:p>
            <a:r>
              <a:rPr lang="en-US" dirty="0" smtClean="0"/>
              <a:t>How </a:t>
            </a:r>
            <a:r>
              <a:rPr lang="en-US" dirty="0"/>
              <a:t>to do Data Science?</a:t>
            </a:r>
          </a:p>
          <a:p>
            <a:r>
              <a:rPr lang="en-US" dirty="0"/>
              <a:t>Who are Data Scientists?</a:t>
            </a:r>
          </a:p>
          <a:p>
            <a:pPr>
              <a:defRPr/>
            </a:pPr>
            <a:endParaRPr lang="en-US" altLang="en-US" dirty="0"/>
          </a:p>
          <a:p>
            <a:endParaRPr lang="en-US" dirty="0"/>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2</a:t>
            </a:fld>
            <a:endParaRPr lang="en-US"/>
          </a:p>
        </p:txBody>
      </p:sp>
    </p:spTree>
    <p:extLst>
      <p:ext uri="{BB962C8B-B14F-4D97-AF65-F5344CB8AC3E}">
        <p14:creationId xmlns:p14="http://schemas.microsoft.com/office/powerpoint/2010/main" val="1405731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Real Life Examples</a:t>
            </a:r>
          </a:p>
        </p:txBody>
      </p:sp>
      <p:sp>
        <p:nvSpPr>
          <p:cNvPr id="3" name="Content Placeholder 2"/>
          <p:cNvSpPr>
            <a:spLocks noGrp="1"/>
          </p:cNvSpPr>
          <p:nvPr>
            <p:ph idx="1"/>
          </p:nvPr>
        </p:nvSpPr>
        <p:spPr>
          <a:xfrm>
            <a:off x="838200" y="1270000"/>
            <a:ext cx="7926238" cy="4906963"/>
          </a:xfrm>
        </p:spPr>
        <p:txBody>
          <a:bodyPr/>
          <a:lstStyle/>
          <a:p>
            <a:pPr algn="just"/>
            <a:r>
              <a:rPr lang="en-US" dirty="0"/>
              <a:t>Companies learn your secrets, shopping patterns, and preferences</a:t>
            </a:r>
          </a:p>
          <a:p>
            <a:pPr lvl="1" algn="just"/>
            <a:r>
              <a:rPr lang="en-US" dirty="0"/>
              <a:t>For example, can we know if a woman is pregnant, even if she doesn’t want us to know? </a:t>
            </a:r>
            <a:r>
              <a:rPr lang="en-US" dirty="0">
                <a:hlinkClick r:id="rId2"/>
              </a:rPr>
              <a:t>Target case study</a:t>
            </a:r>
            <a:endParaRPr lang="en-US" dirty="0"/>
          </a:p>
          <a:p>
            <a:pPr algn="just"/>
            <a:r>
              <a:rPr lang="en-US" dirty="0"/>
              <a:t>Data Science and election (2008, 2012)</a:t>
            </a:r>
          </a:p>
          <a:p>
            <a:pPr lvl="1" algn="just"/>
            <a:r>
              <a:rPr lang="en-US" dirty="0"/>
              <a:t>1 million people installed the Obama Facebook app that gave access to info on “friends”</a:t>
            </a:r>
          </a:p>
          <a:p>
            <a:endParaRPr lang="en-US" dirty="0"/>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20</a:t>
            </a:fld>
            <a:endParaRPr lang="en-US"/>
          </a:p>
        </p:txBody>
      </p:sp>
    </p:spTree>
    <p:extLst>
      <p:ext uri="{BB962C8B-B14F-4D97-AF65-F5344CB8AC3E}">
        <p14:creationId xmlns:p14="http://schemas.microsoft.com/office/powerpoint/2010/main" val="3409357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Scientists</a:t>
            </a:r>
          </a:p>
        </p:txBody>
      </p:sp>
      <p:sp>
        <p:nvSpPr>
          <p:cNvPr id="3" name="Content Placeholder 2"/>
          <p:cNvSpPr>
            <a:spLocks noGrp="1"/>
          </p:cNvSpPr>
          <p:nvPr>
            <p:ph idx="1"/>
          </p:nvPr>
        </p:nvSpPr>
        <p:spPr>
          <a:xfrm>
            <a:off x="838200" y="1270000"/>
            <a:ext cx="6787551" cy="2232325"/>
          </a:xfrm>
        </p:spPr>
        <p:txBody>
          <a:bodyPr/>
          <a:lstStyle/>
          <a:p>
            <a:pPr algn="just">
              <a:defRPr/>
            </a:pPr>
            <a:r>
              <a:rPr lang="en-US" dirty="0"/>
              <a:t>Data Scientist</a:t>
            </a:r>
          </a:p>
          <a:p>
            <a:pPr lvl="1" algn="just">
              <a:defRPr/>
            </a:pPr>
            <a:r>
              <a:rPr lang="en-US" dirty="0"/>
              <a:t>The Sexiest Job of the 21</a:t>
            </a:r>
            <a:r>
              <a:rPr lang="en-US" baseline="30000" dirty="0"/>
              <a:t>st</a:t>
            </a:r>
            <a:r>
              <a:rPr lang="en-US" dirty="0"/>
              <a:t> Century</a:t>
            </a:r>
          </a:p>
          <a:p>
            <a:pPr algn="just"/>
            <a:r>
              <a:rPr lang="en-US" dirty="0"/>
              <a:t>They find stories, extract knowledge. They are not reporters </a:t>
            </a:r>
          </a:p>
          <a:p>
            <a:endParaRPr lang="en-US" dirty="0"/>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21</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9472" y="3164773"/>
            <a:ext cx="4262255" cy="2839212"/>
          </a:xfrm>
          <a:prstGeom prst="rect">
            <a:avLst/>
          </a:prstGeom>
        </p:spPr>
      </p:pic>
    </p:spTree>
    <p:extLst>
      <p:ext uri="{BB962C8B-B14F-4D97-AF65-F5344CB8AC3E}">
        <p14:creationId xmlns:p14="http://schemas.microsoft.com/office/powerpoint/2010/main" val="2373765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Scientists</a:t>
            </a:r>
          </a:p>
        </p:txBody>
      </p:sp>
      <p:sp>
        <p:nvSpPr>
          <p:cNvPr id="3" name="Content Placeholder 2"/>
          <p:cNvSpPr>
            <a:spLocks noGrp="1"/>
          </p:cNvSpPr>
          <p:nvPr>
            <p:ph idx="1"/>
          </p:nvPr>
        </p:nvSpPr>
        <p:spPr>
          <a:xfrm>
            <a:off x="838200" y="1270000"/>
            <a:ext cx="7650192" cy="4906963"/>
          </a:xfrm>
        </p:spPr>
        <p:txBody>
          <a:bodyPr/>
          <a:lstStyle/>
          <a:p>
            <a:pPr algn="just"/>
            <a:r>
              <a:rPr lang="en-US" dirty="0"/>
              <a:t>Data scientists are the key to realizing the opportunities presented by big data. They bring structure to it, find compelling patterns in it, and advise executives on the implications for products, processes, and decisions</a:t>
            </a:r>
            <a:endParaRPr lang="en-US" dirty="0"/>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22</a:t>
            </a:fld>
            <a:endParaRPr lang="en-US"/>
          </a:p>
        </p:txBody>
      </p:sp>
    </p:spTree>
    <p:extLst>
      <p:ext uri="{BB962C8B-B14F-4D97-AF65-F5344CB8AC3E}">
        <p14:creationId xmlns:p14="http://schemas.microsoft.com/office/powerpoint/2010/main" val="1666783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 Data Scientists do</a:t>
            </a:r>
            <a:r>
              <a:rPr lang="en-US" altLang="en-US" dirty="0"/>
              <a:t>?</a:t>
            </a:r>
            <a:endParaRPr lang="en-US" dirty="0"/>
          </a:p>
        </p:txBody>
      </p:sp>
      <p:sp>
        <p:nvSpPr>
          <p:cNvPr id="3" name="Content Placeholder 2"/>
          <p:cNvSpPr>
            <a:spLocks noGrp="1"/>
          </p:cNvSpPr>
          <p:nvPr>
            <p:ph idx="1"/>
          </p:nvPr>
        </p:nvSpPr>
        <p:spPr/>
        <p:txBody>
          <a:bodyPr/>
          <a:lstStyle/>
          <a:p>
            <a:pPr algn="just"/>
            <a:r>
              <a:rPr lang="en-US" dirty="0"/>
              <a:t>National Security</a:t>
            </a:r>
          </a:p>
          <a:p>
            <a:pPr algn="just"/>
            <a:r>
              <a:rPr lang="en-US" dirty="0"/>
              <a:t>Cyber Security</a:t>
            </a:r>
          </a:p>
          <a:p>
            <a:pPr algn="just"/>
            <a:r>
              <a:rPr lang="en-US" dirty="0"/>
              <a:t>Business Analytics</a:t>
            </a:r>
          </a:p>
          <a:p>
            <a:pPr algn="just"/>
            <a:r>
              <a:rPr lang="en-US" dirty="0"/>
              <a:t>Engineering </a:t>
            </a:r>
          </a:p>
          <a:p>
            <a:pPr algn="just"/>
            <a:r>
              <a:rPr lang="en-US" dirty="0"/>
              <a:t>Healthcare </a:t>
            </a:r>
          </a:p>
          <a:p>
            <a:pPr algn="just"/>
            <a:r>
              <a:rPr lang="en-US" dirty="0"/>
              <a:t>And more ….</a:t>
            </a:r>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23</a:t>
            </a:fld>
            <a:endParaRPr lang="en-US"/>
          </a:p>
        </p:txBody>
      </p:sp>
    </p:spTree>
    <p:extLst>
      <p:ext uri="{BB962C8B-B14F-4D97-AF65-F5344CB8AC3E}">
        <p14:creationId xmlns:p14="http://schemas.microsoft.com/office/powerpoint/2010/main" val="36523756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Acknowledgements</a:t>
            </a:r>
            <a:endParaRPr lang="en-US" dirty="0"/>
          </a:p>
        </p:txBody>
      </p:sp>
      <p:sp>
        <p:nvSpPr>
          <p:cNvPr id="3" name="Content Placeholder 2"/>
          <p:cNvSpPr>
            <a:spLocks noGrp="1"/>
          </p:cNvSpPr>
          <p:nvPr>
            <p:ph idx="1"/>
          </p:nvPr>
        </p:nvSpPr>
        <p:spPr/>
        <p:txBody>
          <a:bodyPr/>
          <a:lstStyle/>
          <a:p>
            <a:r>
              <a:rPr lang="en-US" altLang="en-US" dirty="0">
                <a:ea typeface="ＭＳ Ｐゴシック" pitchFamily="34" charset="-128"/>
              </a:rPr>
              <a:t>Introduction to Data </a:t>
            </a:r>
            <a:r>
              <a:rPr lang="en-US" altLang="en-US" dirty="0" smtClean="0">
                <a:ea typeface="ＭＳ Ｐゴシック" pitchFamily="34" charset="-128"/>
              </a:rPr>
              <a:t>Science - </a:t>
            </a:r>
            <a:r>
              <a:rPr lang="en-US" altLang="en-US" dirty="0">
                <a:solidFill>
                  <a:srgbClr val="7030A0"/>
                </a:solidFill>
                <a:ea typeface="ＭＳ Ｐゴシック" pitchFamily="34" charset="-128"/>
              </a:rPr>
              <a:t>Kamal Al Nasr, Matthew Hayes and Jean-Claude </a:t>
            </a:r>
            <a:r>
              <a:rPr lang="en-US" altLang="en-US" dirty="0" err="1" smtClean="0">
                <a:solidFill>
                  <a:srgbClr val="7030A0"/>
                </a:solidFill>
                <a:ea typeface="ＭＳ Ｐゴシック" pitchFamily="34" charset="-128"/>
              </a:rPr>
              <a:t>Pedjeu</a:t>
            </a:r>
            <a:endParaRPr lang="en-US" altLang="en-US" dirty="0" smtClean="0">
              <a:solidFill>
                <a:srgbClr val="7030A0"/>
              </a:solidFill>
              <a:ea typeface="ＭＳ Ｐゴシック" pitchFamily="34" charset="-128"/>
            </a:endParaRPr>
          </a:p>
          <a:p>
            <a:r>
              <a:rPr lang="en-US" dirty="0"/>
              <a:t>Introduction to Data </a:t>
            </a:r>
            <a:r>
              <a:rPr lang="en-US" dirty="0" smtClean="0"/>
              <a:t>Science - </a:t>
            </a:r>
            <a:r>
              <a:rPr lang="en-US" dirty="0"/>
              <a:t>Prof. Daisy </a:t>
            </a:r>
            <a:r>
              <a:rPr lang="en-US" dirty="0" err="1"/>
              <a:t>Zhe</a:t>
            </a:r>
            <a:r>
              <a:rPr lang="en-US" dirty="0"/>
              <a:t> Wang</a:t>
            </a:r>
          </a:p>
          <a:p>
            <a:endParaRPr lang="en-US" altLang="en-US" dirty="0">
              <a:solidFill>
                <a:srgbClr val="7030A0"/>
              </a:solidFill>
              <a:ea typeface="ＭＳ Ｐゴシック" pitchFamily="34" charset="-128"/>
            </a:endParaRPr>
          </a:p>
          <a:p>
            <a:endParaRPr lang="en-US" dirty="0"/>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24</a:t>
            </a:fld>
            <a:endParaRPr lang="en-US"/>
          </a:p>
        </p:txBody>
      </p:sp>
    </p:spTree>
    <p:extLst>
      <p:ext uri="{BB962C8B-B14F-4D97-AF65-F5344CB8AC3E}">
        <p14:creationId xmlns:p14="http://schemas.microsoft.com/office/powerpoint/2010/main" val="294701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the all the Excitement?</a:t>
            </a:r>
          </a:p>
        </p:txBody>
      </p:sp>
      <p:sp>
        <p:nvSpPr>
          <p:cNvPr id="3" name="Content Placeholder 2"/>
          <p:cNvSpPr>
            <a:spLocks noGrp="1"/>
          </p:cNvSpPr>
          <p:nvPr>
            <p:ph idx="1"/>
          </p:nvPr>
        </p:nvSpPr>
        <p:spPr>
          <a:xfrm>
            <a:off x="838200" y="1270000"/>
            <a:ext cx="6430505" cy="4906963"/>
          </a:xfrm>
        </p:spPr>
        <p:txBody>
          <a:bodyPr>
            <a:normAutofit/>
          </a:bodyPr>
          <a:lstStyle/>
          <a:p>
            <a:pPr algn="just"/>
            <a:r>
              <a:rPr lang="en-US" dirty="0"/>
              <a:t>Exciting new effective </a:t>
            </a:r>
            <a:r>
              <a:rPr lang="en-US" dirty="0" smtClean="0"/>
              <a:t> applications </a:t>
            </a:r>
            <a:r>
              <a:rPr lang="en-US" dirty="0"/>
              <a:t>of data </a:t>
            </a:r>
            <a:r>
              <a:rPr lang="en-US" dirty="0" smtClean="0"/>
              <a:t>analytics</a:t>
            </a:r>
            <a:endParaRPr lang="en-US" dirty="0"/>
          </a:p>
          <a:p>
            <a:pPr algn="just"/>
            <a:r>
              <a:rPr lang="en-US" dirty="0"/>
              <a:t>E</a:t>
            </a:r>
            <a:r>
              <a:rPr lang="en-US" dirty="0" smtClean="0"/>
              <a:t>xample</a:t>
            </a:r>
            <a:endParaRPr lang="en-US" dirty="0"/>
          </a:p>
          <a:p>
            <a:pPr lvl="1" algn="just"/>
            <a:r>
              <a:rPr lang="en-US" dirty="0" smtClean="0"/>
              <a:t>Google </a:t>
            </a:r>
            <a:r>
              <a:rPr lang="en-US" dirty="0"/>
              <a:t>Flu Trends:</a:t>
            </a:r>
          </a:p>
          <a:p>
            <a:pPr lvl="1" algn="just"/>
            <a:r>
              <a:rPr lang="en-US" dirty="0" smtClean="0"/>
              <a:t>Detecting outbreaks two </a:t>
            </a:r>
            <a:r>
              <a:rPr lang="en-US" dirty="0"/>
              <a:t>weeks </a:t>
            </a:r>
            <a:r>
              <a:rPr lang="en-US" dirty="0" smtClean="0"/>
              <a:t>ahead of </a:t>
            </a:r>
            <a:r>
              <a:rPr lang="en-US" dirty="0"/>
              <a:t>CDC data</a:t>
            </a:r>
          </a:p>
          <a:p>
            <a:pPr lvl="1" algn="just"/>
            <a:r>
              <a:rPr lang="en-US" dirty="0" smtClean="0"/>
              <a:t>New </a:t>
            </a:r>
            <a:r>
              <a:rPr lang="en-US" dirty="0"/>
              <a:t>models are </a:t>
            </a:r>
            <a:r>
              <a:rPr lang="en-US" dirty="0" smtClean="0"/>
              <a:t>estimating which </a:t>
            </a:r>
            <a:r>
              <a:rPr lang="en-US" dirty="0"/>
              <a:t>cities are most at </a:t>
            </a:r>
            <a:r>
              <a:rPr lang="en-US" dirty="0" smtClean="0"/>
              <a:t>risk for </a:t>
            </a:r>
            <a:r>
              <a:rPr lang="en-US" dirty="0"/>
              <a:t>spread of the Ebola virus.</a:t>
            </a:r>
          </a:p>
          <a:p>
            <a:pPr lvl="1" algn="just"/>
            <a:r>
              <a:rPr lang="en-US" dirty="0" smtClean="0"/>
              <a:t>Prediction </a:t>
            </a:r>
            <a:r>
              <a:rPr lang="en-US" dirty="0"/>
              <a:t>model is built on </a:t>
            </a:r>
            <a:r>
              <a:rPr lang="en-US" dirty="0" smtClean="0"/>
              <a:t>Various </a:t>
            </a:r>
            <a:r>
              <a:rPr lang="en-US" dirty="0"/>
              <a:t>data </a:t>
            </a:r>
            <a:r>
              <a:rPr lang="en-US" dirty="0" smtClean="0"/>
              <a:t>sources, types </a:t>
            </a:r>
            <a:r>
              <a:rPr lang="en-US" dirty="0"/>
              <a:t>and analysis.</a:t>
            </a:r>
          </a:p>
          <a:p>
            <a:endParaRPr lang="en-US" dirty="0"/>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3</a:t>
            </a:fld>
            <a:endParaRPr lang="en-US"/>
          </a:p>
        </p:txBody>
      </p:sp>
      <p:pic>
        <p:nvPicPr>
          <p:cNvPr id="6" name="Picture 5"/>
          <p:cNvPicPr>
            <a:picLocks noChangeAspect="1"/>
          </p:cNvPicPr>
          <p:nvPr/>
        </p:nvPicPr>
        <p:blipFill>
          <a:blip r:embed="rId2"/>
          <a:stretch>
            <a:fillRect/>
          </a:stretch>
        </p:blipFill>
        <p:spPr>
          <a:xfrm>
            <a:off x="7558606" y="1196180"/>
            <a:ext cx="3972133" cy="4980783"/>
          </a:xfrm>
          <a:prstGeom prst="rect">
            <a:avLst/>
          </a:prstGeom>
        </p:spPr>
      </p:pic>
    </p:spTree>
    <p:extLst>
      <p:ext uri="{BB962C8B-B14F-4D97-AF65-F5344CB8AC3E}">
        <p14:creationId xmlns:p14="http://schemas.microsoft.com/office/powerpoint/2010/main" val="239038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the all the Excitement?</a:t>
            </a:r>
          </a:p>
        </p:txBody>
      </p:sp>
      <p:sp>
        <p:nvSpPr>
          <p:cNvPr id="3" name="Content Placeholder 2"/>
          <p:cNvSpPr>
            <a:spLocks noGrp="1"/>
          </p:cNvSpPr>
          <p:nvPr>
            <p:ph idx="1"/>
          </p:nvPr>
        </p:nvSpPr>
        <p:spPr>
          <a:xfrm>
            <a:off x="838200" y="1270000"/>
            <a:ext cx="5748580" cy="4906963"/>
          </a:xfrm>
        </p:spPr>
        <p:txBody>
          <a:bodyPr>
            <a:normAutofit fontScale="92500" lnSpcReduction="10000"/>
          </a:bodyPr>
          <a:lstStyle/>
          <a:p>
            <a:r>
              <a:rPr lang="en-US" dirty="0"/>
              <a:t>Predicting political </a:t>
            </a:r>
            <a:r>
              <a:rPr lang="en-US" dirty="0" smtClean="0"/>
              <a:t>champagne </a:t>
            </a:r>
            <a:r>
              <a:rPr lang="en-US" dirty="0"/>
              <a:t>and election </a:t>
            </a:r>
            <a:r>
              <a:rPr lang="en-US" dirty="0" smtClean="0"/>
              <a:t>Outcome:</a:t>
            </a:r>
          </a:p>
          <a:p>
            <a:pPr lvl="1" algn="just"/>
            <a:r>
              <a:rPr lang="en-US" dirty="0" smtClean="0"/>
              <a:t>Mr</a:t>
            </a:r>
            <a:r>
              <a:rPr lang="en-US" dirty="0"/>
              <a:t>. Obama’s campaign </a:t>
            </a:r>
            <a:r>
              <a:rPr lang="en-US" dirty="0" smtClean="0"/>
              <a:t>operations, they recruited </a:t>
            </a:r>
            <a:r>
              <a:rPr lang="en-US" dirty="0"/>
              <a:t>a team of </a:t>
            </a:r>
            <a:r>
              <a:rPr lang="en-US" dirty="0" smtClean="0"/>
              <a:t>behavioral scientists </a:t>
            </a:r>
            <a:r>
              <a:rPr lang="en-US" dirty="0"/>
              <a:t>to build an </a:t>
            </a:r>
            <a:r>
              <a:rPr lang="en-US" dirty="0">
                <a:solidFill>
                  <a:srgbClr val="FF0000"/>
                </a:solidFill>
              </a:rPr>
              <a:t>extraordinarily </a:t>
            </a:r>
            <a:r>
              <a:rPr lang="en-US" dirty="0" smtClean="0">
                <a:solidFill>
                  <a:srgbClr val="FF0000"/>
                </a:solidFill>
              </a:rPr>
              <a:t> </a:t>
            </a:r>
            <a:r>
              <a:rPr lang="en-US" dirty="0" err="1" smtClean="0">
                <a:solidFill>
                  <a:srgbClr val="FF0000"/>
                </a:solidFill>
              </a:rPr>
              <a:t>ophisticated</a:t>
            </a:r>
            <a:r>
              <a:rPr lang="en-US" dirty="0" smtClean="0">
                <a:solidFill>
                  <a:srgbClr val="FF0000"/>
                </a:solidFill>
              </a:rPr>
              <a:t> database</a:t>
            </a:r>
            <a:endParaRPr lang="en-US" dirty="0">
              <a:solidFill>
                <a:srgbClr val="FF0000"/>
              </a:solidFill>
            </a:endParaRPr>
          </a:p>
          <a:p>
            <a:pPr lvl="1" algn="just"/>
            <a:r>
              <a:rPr lang="en-US" dirty="0"/>
              <a:t>…that allowed the Obama campaign not only to alter the very nature of the electorate, making it younger and less white, but also to create a portrait of shifting voter allegiances. </a:t>
            </a:r>
            <a:r>
              <a:rPr lang="en-US" dirty="0">
                <a:solidFill>
                  <a:srgbClr val="FF0000"/>
                </a:solidFill>
              </a:rPr>
              <a:t>The power of this operation stunned Mr. Romney’s aides on election night</a:t>
            </a:r>
            <a:r>
              <a:rPr lang="en-US" dirty="0"/>
              <a:t>, as they saw voters they never even knew existed turn out in places like Osceola County, Fla. </a:t>
            </a:r>
          </a:p>
          <a:p>
            <a:pPr marL="914400" lvl="2" indent="0">
              <a:buNone/>
            </a:pPr>
            <a:r>
              <a:rPr lang="en-US" dirty="0" smtClean="0"/>
              <a:t>-- </a:t>
            </a:r>
            <a:r>
              <a:rPr lang="en-US" dirty="0"/>
              <a:t>New York Times, Wed Nov 7, 2012</a:t>
            </a:r>
          </a:p>
          <a:p>
            <a:endParaRPr lang="en-US" dirty="0"/>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4</a:t>
            </a:fld>
            <a:endParaRPr lang="en-US"/>
          </a:p>
        </p:txBody>
      </p:sp>
      <p:pic>
        <p:nvPicPr>
          <p:cNvPr id="7" name="Picture 6" descr="Screen Shot 2012-11-08 at 6.15.10 AM.png"/>
          <p:cNvPicPr>
            <a:picLocks noChangeAspect="1"/>
          </p:cNvPicPr>
          <p:nvPr/>
        </p:nvPicPr>
        <p:blipFill rotWithShape="1">
          <a:blip r:embed="rId2">
            <a:extLst>
              <a:ext uri="{28A0092B-C50C-407E-A947-70E740481C1C}">
                <a14:useLocalDpi xmlns:a14="http://schemas.microsoft.com/office/drawing/2010/main" val="0"/>
              </a:ext>
            </a:extLst>
          </a:blip>
          <a:srcRect r="8228"/>
          <a:stretch/>
        </p:blipFill>
        <p:spPr>
          <a:xfrm>
            <a:off x="6726264" y="1270000"/>
            <a:ext cx="4627536" cy="4869400"/>
          </a:xfrm>
          <a:prstGeom prst="rect">
            <a:avLst/>
          </a:prstGeom>
        </p:spPr>
      </p:pic>
    </p:spTree>
    <p:extLst>
      <p:ext uri="{BB962C8B-B14F-4D97-AF65-F5344CB8AC3E}">
        <p14:creationId xmlns:p14="http://schemas.microsoft.com/office/powerpoint/2010/main" val="27836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PageRank: The web as a behavioral dataset</a:t>
            </a:r>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810" y="1445215"/>
            <a:ext cx="5350790" cy="4242661"/>
          </a:xfrm>
          <a:prstGeom prst="rect">
            <a:avLst/>
          </a:prstGeom>
        </p:spPr>
      </p:pic>
    </p:spTree>
    <p:extLst>
      <p:ext uri="{BB962C8B-B14F-4D97-AF65-F5344CB8AC3E}">
        <p14:creationId xmlns:p14="http://schemas.microsoft.com/office/powerpoint/2010/main" val="1260965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Sponsored search</a:t>
            </a:r>
          </a:p>
        </p:txBody>
      </p:sp>
      <p:sp>
        <p:nvSpPr>
          <p:cNvPr id="3" name="Content Placeholder 2"/>
          <p:cNvSpPr>
            <a:spLocks noGrp="1"/>
          </p:cNvSpPr>
          <p:nvPr>
            <p:ph idx="1"/>
          </p:nvPr>
        </p:nvSpPr>
        <p:spPr>
          <a:xfrm>
            <a:off x="838199" y="1270000"/>
            <a:ext cx="5423115" cy="4906963"/>
          </a:xfrm>
        </p:spPr>
        <p:txBody>
          <a:bodyPr>
            <a:normAutofit fontScale="85000" lnSpcReduction="20000"/>
          </a:bodyPr>
          <a:lstStyle/>
          <a:p>
            <a:pPr algn="just"/>
            <a:r>
              <a:rPr lang="en-US" dirty="0"/>
              <a:t>Google revenue around $50 </a:t>
            </a:r>
            <a:r>
              <a:rPr lang="en-US" dirty="0" err="1"/>
              <a:t>bn</a:t>
            </a:r>
            <a:r>
              <a:rPr lang="en-US" dirty="0"/>
              <a:t>/year from marketing, 97% of the companies revenue. </a:t>
            </a:r>
          </a:p>
          <a:p>
            <a:pPr algn="just"/>
            <a:r>
              <a:rPr lang="en-US" dirty="0" smtClean="0"/>
              <a:t>Sponsored </a:t>
            </a:r>
            <a:r>
              <a:rPr lang="en-US" dirty="0"/>
              <a:t>search uses an auction – a pure competition for marketers trying to win access to consumers. </a:t>
            </a:r>
          </a:p>
          <a:p>
            <a:pPr algn="just"/>
            <a:r>
              <a:rPr lang="en-US" dirty="0" smtClean="0"/>
              <a:t>In </a:t>
            </a:r>
            <a:r>
              <a:rPr lang="en-US" dirty="0"/>
              <a:t>other words, a competition for </a:t>
            </a:r>
            <a:r>
              <a:rPr lang="en-US" dirty="0">
                <a:solidFill>
                  <a:schemeClr val="accent2"/>
                </a:solidFill>
              </a:rPr>
              <a:t>models</a:t>
            </a:r>
            <a:r>
              <a:rPr lang="en-US" dirty="0"/>
              <a:t> of consumers – their likelihood of responding to the ad – and of determining the right bid for the item.</a:t>
            </a:r>
          </a:p>
          <a:p>
            <a:pPr algn="just"/>
            <a:r>
              <a:rPr lang="en-US" dirty="0" smtClean="0"/>
              <a:t>There </a:t>
            </a:r>
            <a:r>
              <a:rPr lang="en-US" dirty="0"/>
              <a:t>are around 30 billion search requests a month. Perhaps a </a:t>
            </a:r>
            <a:r>
              <a:rPr lang="en-US" dirty="0">
                <a:solidFill>
                  <a:schemeClr val="accent2"/>
                </a:solidFill>
              </a:rPr>
              <a:t>trillion events </a:t>
            </a:r>
            <a:r>
              <a:rPr lang="en-US" dirty="0"/>
              <a:t>of history between search providers. </a:t>
            </a:r>
          </a:p>
          <a:p>
            <a:pPr algn="just"/>
            <a:r>
              <a:rPr lang="en-US" dirty="0" smtClean="0"/>
              <a:t>Google </a:t>
            </a:r>
            <a:r>
              <a:rPr lang="en-US" dirty="0" err="1"/>
              <a:t>Adwords</a:t>
            </a:r>
            <a:r>
              <a:rPr lang="en-US" dirty="0"/>
              <a:t> and </a:t>
            </a:r>
            <a:r>
              <a:rPr lang="en-US" dirty="0" err="1"/>
              <a:t>Adsense</a:t>
            </a:r>
            <a:endParaRPr lang="en-US" dirty="0"/>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6</a:t>
            </a:fld>
            <a:endParaRPr lang="en-US"/>
          </a:p>
        </p:txBody>
      </p:sp>
      <p:pic>
        <p:nvPicPr>
          <p:cNvPr id="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9288" y="1385093"/>
            <a:ext cx="4990455" cy="47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6006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Data Science Applications</a:t>
            </a:r>
          </a:p>
        </p:txBody>
      </p:sp>
      <p:sp>
        <p:nvSpPr>
          <p:cNvPr id="3" name="Content Placeholder 2"/>
          <p:cNvSpPr>
            <a:spLocks noGrp="1"/>
          </p:cNvSpPr>
          <p:nvPr>
            <p:ph idx="1"/>
          </p:nvPr>
        </p:nvSpPr>
        <p:spPr>
          <a:xfrm>
            <a:off x="838200" y="1270000"/>
            <a:ext cx="7772400" cy="4906963"/>
          </a:xfrm>
        </p:spPr>
        <p:txBody>
          <a:bodyPr>
            <a:normAutofit/>
          </a:bodyPr>
          <a:lstStyle/>
          <a:p>
            <a:pPr algn="just"/>
            <a:r>
              <a:rPr lang="en-US" dirty="0"/>
              <a:t>Transaction Databases </a:t>
            </a:r>
            <a:r>
              <a:rPr lang="en-US" dirty="0">
                <a:sym typeface="Wingdings" panose="05000000000000000000" pitchFamily="2" charset="2"/>
              </a:rPr>
              <a:t> Recommender systems (</a:t>
            </a:r>
            <a:r>
              <a:rPr lang="en-US" dirty="0" err="1">
                <a:sym typeface="Wingdings" panose="05000000000000000000" pitchFamily="2" charset="2"/>
              </a:rPr>
              <a:t>NetFlix</a:t>
            </a:r>
            <a:r>
              <a:rPr lang="en-US" dirty="0">
                <a:sym typeface="Wingdings" panose="05000000000000000000" pitchFamily="2" charset="2"/>
              </a:rPr>
              <a:t>), Fraud Detection (Security and Privacy)</a:t>
            </a:r>
            <a:endParaRPr lang="en-US" dirty="0"/>
          </a:p>
          <a:p>
            <a:pPr algn="just"/>
            <a:r>
              <a:rPr lang="en-US" dirty="0" smtClean="0"/>
              <a:t>Wireless </a:t>
            </a:r>
            <a:r>
              <a:rPr lang="en-US" dirty="0"/>
              <a:t>Sensor Data </a:t>
            </a:r>
            <a:r>
              <a:rPr lang="en-US" dirty="0">
                <a:sym typeface="Wingdings" panose="05000000000000000000" pitchFamily="2" charset="2"/>
              </a:rPr>
              <a:t> Smart Home, Real-time Monitoring, Internet of Things</a:t>
            </a:r>
            <a:endParaRPr lang="en-US" dirty="0"/>
          </a:p>
          <a:p>
            <a:pPr algn="just"/>
            <a:r>
              <a:rPr lang="en-US" dirty="0" smtClean="0"/>
              <a:t>Text </a:t>
            </a:r>
            <a:r>
              <a:rPr lang="en-US" dirty="0"/>
              <a:t>Data, Social Media Data </a:t>
            </a:r>
            <a:r>
              <a:rPr lang="en-US" dirty="0">
                <a:sym typeface="Wingdings" panose="05000000000000000000" pitchFamily="2" charset="2"/>
              </a:rPr>
              <a:t> Product Review and Consumer Satisfaction (Facebook, Twitter, LinkedIn), E-discovery</a:t>
            </a:r>
            <a:endParaRPr lang="en-US" dirty="0"/>
          </a:p>
          <a:p>
            <a:pPr algn="just"/>
            <a:r>
              <a:rPr lang="en-US" dirty="0" smtClean="0"/>
              <a:t>Software </a:t>
            </a:r>
            <a:r>
              <a:rPr lang="en-US" dirty="0"/>
              <a:t>Log Data </a:t>
            </a:r>
            <a:r>
              <a:rPr lang="en-US" dirty="0">
                <a:sym typeface="Wingdings" panose="05000000000000000000" pitchFamily="2" charset="2"/>
              </a:rPr>
              <a:t> Automatic Trouble Shooting (</a:t>
            </a:r>
            <a:r>
              <a:rPr lang="en-US" dirty="0" err="1">
                <a:sym typeface="Wingdings" panose="05000000000000000000" pitchFamily="2" charset="2"/>
              </a:rPr>
              <a:t>Splunk</a:t>
            </a:r>
            <a:r>
              <a:rPr lang="en-US" dirty="0">
                <a:sym typeface="Wingdings" panose="05000000000000000000" pitchFamily="2" charset="2"/>
              </a:rPr>
              <a:t>)</a:t>
            </a:r>
            <a:endParaRPr lang="en-US" dirty="0"/>
          </a:p>
          <a:p>
            <a:pPr algn="just"/>
            <a:r>
              <a:rPr lang="en-US" dirty="0" smtClean="0"/>
              <a:t>Genotype </a:t>
            </a:r>
            <a:r>
              <a:rPr lang="en-US" dirty="0"/>
              <a:t>and Phenotype Data </a:t>
            </a:r>
            <a:r>
              <a:rPr lang="en-US" dirty="0">
                <a:sym typeface="Wingdings" panose="05000000000000000000" pitchFamily="2" charset="2"/>
              </a:rPr>
              <a:t> Epic, 23andme, Patient-Centered Care, Personalized Medicine</a:t>
            </a:r>
            <a:endParaRPr lang="en-US" dirty="0">
              <a:solidFill>
                <a:srgbClr val="FF3300"/>
              </a:solidFill>
            </a:endParaRPr>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7</a:t>
            </a:fld>
            <a:endParaRPr lang="en-US"/>
          </a:p>
        </p:txBody>
      </p:sp>
    </p:spTree>
    <p:extLst>
      <p:ext uri="{BB962C8B-B14F-4D97-AF65-F5344CB8AC3E}">
        <p14:creationId xmlns:p14="http://schemas.microsoft.com/office/powerpoint/2010/main" val="879445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Where does data come </a:t>
            </a:r>
            <a:r>
              <a:rPr lang="en-US" dirty="0" smtClean="0"/>
              <a:t>from? </a:t>
            </a:r>
            <a:endParaRPr lang="en-US" dirty="0"/>
          </a:p>
        </p:txBody>
      </p:sp>
      <p:sp>
        <p:nvSpPr>
          <p:cNvPr id="3" name="Content Placeholder 2"/>
          <p:cNvSpPr>
            <a:spLocks noGrp="1"/>
          </p:cNvSpPr>
          <p:nvPr>
            <p:ph idx="1"/>
          </p:nvPr>
        </p:nvSpPr>
        <p:spPr>
          <a:xfrm>
            <a:off x="838200" y="1270000"/>
            <a:ext cx="7451785" cy="4906963"/>
          </a:xfrm>
        </p:spPr>
        <p:txBody>
          <a:bodyPr/>
          <a:lstStyle/>
          <a:p>
            <a:r>
              <a:rPr lang="en-US" dirty="0"/>
              <a:t>Data All Around</a:t>
            </a:r>
            <a:endParaRPr lang="en-US" dirty="0" smtClean="0"/>
          </a:p>
          <a:p>
            <a:r>
              <a:rPr lang="en-US" dirty="0" smtClean="0"/>
              <a:t>Lots </a:t>
            </a:r>
            <a:r>
              <a:rPr lang="en-US" dirty="0"/>
              <a:t>of data is being collected </a:t>
            </a:r>
            <a:r>
              <a:rPr lang="en-US" dirty="0" smtClean="0"/>
              <a:t>and </a:t>
            </a:r>
            <a:r>
              <a:rPr lang="en-US" dirty="0"/>
              <a:t>warehoused </a:t>
            </a:r>
          </a:p>
          <a:p>
            <a:pPr lvl="1"/>
            <a:r>
              <a:rPr lang="en-US" dirty="0"/>
              <a:t>Web data, e-commerce</a:t>
            </a:r>
          </a:p>
          <a:p>
            <a:pPr lvl="1"/>
            <a:r>
              <a:rPr lang="en-US" dirty="0"/>
              <a:t>Financial transactions, bank/credit transactions</a:t>
            </a:r>
          </a:p>
          <a:p>
            <a:pPr lvl="1"/>
            <a:r>
              <a:rPr lang="en-US" dirty="0"/>
              <a:t>Online trading and purchasing</a:t>
            </a:r>
          </a:p>
          <a:p>
            <a:pPr lvl="1"/>
            <a:r>
              <a:rPr lang="en-US" dirty="0"/>
              <a:t>Social Network</a:t>
            </a:r>
          </a:p>
          <a:p>
            <a:endParaRPr lang="en-US" dirty="0"/>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8</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0976" y="4555816"/>
            <a:ext cx="1840230" cy="15645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275" y="4522190"/>
            <a:ext cx="2425700" cy="163183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8206" y="4589442"/>
            <a:ext cx="2495550" cy="149733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2240" y="4589442"/>
            <a:ext cx="2220252" cy="1497330"/>
          </a:xfrm>
          <a:prstGeom prst="rect">
            <a:avLst/>
          </a:prstGeom>
        </p:spPr>
      </p:pic>
    </p:spTree>
    <p:extLst>
      <p:ext uri="{BB962C8B-B14F-4D97-AF65-F5344CB8AC3E}">
        <p14:creationId xmlns:p14="http://schemas.microsoft.com/office/powerpoint/2010/main" val="2837168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Much Data Do We have?</a:t>
            </a:r>
          </a:p>
        </p:txBody>
      </p:sp>
      <p:sp>
        <p:nvSpPr>
          <p:cNvPr id="3" name="Content Placeholder 2"/>
          <p:cNvSpPr>
            <a:spLocks noGrp="1"/>
          </p:cNvSpPr>
          <p:nvPr>
            <p:ph idx="1"/>
          </p:nvPr>
        </p:nvSpPr>
        <p:spPr>
          <a:xfrm>
            <a:off x="838200" y="1270000"/>
            <a:ext cx="10515600" cy="5137150"/>
          </a:xfrm>
        </p:spPr>
        <p:txBody>
          <a:bodyPr>
            <a:normAutofit/>
          </a:bodyPr>
          <a:lstStyle/>
          <a:p>
            <a:r>
              <a:rPr lang="en-US" dirty="0"/>
              <a:t>Google processes 20 PB a day (2008)</a:t>
            </a:r>
          </a:p>
          <a:p>
            <a:r>
              <a:rPr lang="en-US" dirty="0"/>
              <a:t>Facebook has 60 TB of daily logs</a:t>
            </a:r>
          </a:p>
          <a:p>
            <a:r>
              <a:rPr lang="en-US" dirty="0"/>
              <a:t>eBay has 6.5 PB of user data + 50 TB/day (5/2009)</a:t>
            </a:r>
          </a:p>
          <a:p>
            <a:r>
              <a:rPr lang="en-US" dirty="0"/>
              <a:t>1000 genomes project: 200 </a:t>
            </a:r>
            <a:r>
              <a:rPr lang="en-US" dirty="0" smtClean="0"/>
              <a:t>TB</a:t>
            </a:r>
          </a:p>
          <a:p>
            <a:endParaRPr lang="en-US" dirty="0"/>
          </a:p>
          <a:p>
            <a:endParaRPr lang="en-US" dirty="0" smtClean="0"/>
          </a:p>
          <a:p>
            <a:r>
              <a:rPr lang="en-US" dirty="0" smtClean="0"/>
              <a:t>Cost </a:t>
            </a:r>
            <a:r>
              <a:rPr lang="en-US" dirty="0"/>
              <a:t>of 1 TB of disk: $35</a:t>
            </a:r>
          </a:p>
          <a:p>
            <a:r>
              <a:rPr lang="en-US" dirty="0"/>
              <a:t>Time to read 1 TB disk: 3 </a:t>
            </a:r>
            <a:r>
              <a:rPr lang="en-US" dirty="0" smtClean="0"/>
              <a:t>hrs. </a:t>
            </a:r>
            <a:r>
              <a:rPr lang="en-US" dirty="0"/>
              <a:t>(100 MB/s)</a:t>
            </a:r>
          </a:p>
          <a:p>
            <a:endParaRPr lang="en-US" dirty="0"/>
          </a:p>
        </p:txBody>
      </p:sp>
      <p:sp>
        <p:nvSpPr>
          <p:cNvPr id="4" name="Footer Placeholder 3"/>
          <p:cNvSpPr>
            <a:spLocks noGrp="1"/>
          </p:cNvSpPr>
          <p:nvPr>
            <p:ph type="ftr" sz="quarter" idx="11"/>
          </p:nvPr>
        </p:nvSpPr>
        <p:spPr/>
        <p:txBody>
          <a:bodyPr/>
          <a:lstStyle/>
          <a:p>
            <a:r>
              <a:rPr lang="en-US" smtClean="0"/>
              <a:t>Introduction to Data Science</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66" y="3258259"/>
            <a:ext cx="4449661" cy="2790256"/>
          </a:xfrm>
          <a:prstGeom prst="rect">
            <a:avLst/>
          </a:prstGeom>
        </p:spPr>
      </p:pic>
    </p:spTree>
    <p:extLst>
      <p:ext uri="{BB962C8B-B14F-4D97-AF65-F5344CB8AC3E}">
        <p14:creationId xmlns:p14="http://schemas.microsoft.com/office/powerpoint/2010/main" val="890704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3332</TotalTime>
  <Words>1084</Words>
  <Application>Microsoft Office PowerPoint</Application>
  <PresentationFormat>Widescreen</PresentationFormat>
  <Paragraphs>169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ＭＳ Ｐゴシック</vt:lpstr>
      <vt:lpstr>Arial</vt:lpstr>
      <vt:lpstr>Calibri</vt:lpstr>
      <vt:lpstr>Calibri Light</vt:lpstr>
      <vt:lpstr>Wingdings</vt:lpstr>
      <vt:lpstr>Office Theme</vt:lpstr>
      <vt:lpstr>Introduction to Data Science</vt:lpstr>
      <vt:lpstr>Banking Analytics</vt:lpstr>
      <vt:lpstr>Why the all the Excitement?</vt:lpstr>
      <vt:lpstr>Why the all the Excitement?</vt:lpstr>
      <vt:lpstr>PageRank: The web as a behavioral dataset</vt:lpstr>
      <vt:lpstr>Sponsored search</vt:lpstr>
      <vt:lpstr>Other Data Science Applications</vt:lpstr>
      <vt:lpstr>Where does data come from? </vt:lpstr>
      <vt:lpstr>How Much Data Do We have?</vt:lpstr>
      <vt:lpstr>“Data is the New Oil” – World Economic Forum 2011</vt:lpstr>
      <vt:lpstr>Big Data</vt:lpstr>
      <vt:lpstr>Types of Data We Have</vt:lpstr>
      <vt:lpstr>What To Do With These Data?</vt:lpstr>
      <vt:lpstr>What is Data Science?</vt:lpstr>
      <vt:lpstr>What is Data Science?</vt:lpstr>
      <vt:lpstr>Data Science</vt:lpstr>
      <vt:lpstr>Contrast: Databases</vt:lpstr>
      <vt:lpstr>Contrast: Business Intelligence</vt:lpstr>
      <vt:lpstr>Contrast: Machine Learning</vt:lpstr>
      <vt:lpstr>Real Life Examples</vt:lpstr>
      <vt:lpstr>Data Scientists</vt:lpstr>
      <vt:lpstr>Data Scientists</vt:lpstr>
      <vt:lpstr>What do Data Scientists do?</vt:lpstr>
      <vt:lpstr>Acknowledgements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vikas kumar</cp:lastModifiedBy>
  <cp:revision>26</cp:revision>
  <dcterms:created xsi:type="dcterms:W3CDTF">2018-08-09T05:48:18Z</dcterms:created>
  <dcterms:modified xsi:type="dcterms:W3CDTF">2019-01-05T07:47:17Z</dcterms:modified>
</cp:coreProperties>
</file>