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</p:sldMasterIdLst>
  <p:notesMasterIdLst>
    <p:notesMasterId r:id="rId51"/>
  </p:notesMasterIdLst>
  <p:sldIdLst>
    <p:sldId id="258" r:id="rId4"/>
    <p:sldId id="259" r:id="rId5"/>
    <p:sldId id="269" r:id="rId6"/>
    <p:sldId id="260" r:id="rId7"/>
    <p:sldId id="261" r:id="rId8"/>
    <p:sldId id="311" r:id="rId9"/>
    <p:sldId id="262" r:id="rId10"/>
    <p:sldId id="263" r:id="rId11"/>
    <p:sldId id="264" r:id="rId12"/>
    <p:sldId id="270" r:id="rId13"/>
    <p:sldId id="271" r:id="rId14"/>
    <p:sldId id="272" r:id="rId15"/>
    <p:sldId id="273" r:id="rId16"/>
    <p:sldId id="274" r:id="rId17"/>
    <p:sldId id="275" r:id="rId18"/>
    <p:sldId id="278" r:id="rId19"/>
    <p:sldId id="277" r:id="rId20"/>
    <p:sldId id="279" r:id="rId21"/>
    <p:sldId id="281" r:id="rId22"/>
    <p:sldId id="282" r:id="rId23"/>
    <p:sldId id="283" r:id="rId24"/>
    <p:sldId id="284" r:id="rId25"/>
    <p:sldId id="297" r:id="rId26"/>
    <p:sldId id="298" r:id="rId27"/>
    <p:sldId id="299" r:id="rId28"/>
    <p:sldId id="285" r:id="rId29"/>
    <p:sldId id="300" r:id="rId30"/>
    <p:sldId id="301" r:id="rId31"/>
    <p:sldId id="305" r:id="rId32"/>
    <p:sldId id="302" r:id="rId33"/>
    <p:sldId id="303" r:id="rId34"/>
    <p:sldId id="304" r:id="rId35"/>
    <p:sldId id="306" r:id="rId36"/>
    <p:sldId id="307" r:id="rId37"/>
    <p:sldId id="308" r:id="rId38"/>
    <p:sldId id="309" r:id="rId39"/>
    <p:sldId id="310" r:id="rId40"/>
    <p:sldId id="286" r:id="rId41"/>
    <p:sldId id="287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41" Type="http://schemas.openxmlformats.org/officeDocument/2006/relationships/slide" Target="slides/slide38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8" Type="http://schemas.openxmlformats.org/officeDocument/2006/relationships/slide" Target="slides/slide5.xml"/><Relationship Id="rId51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40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62C72C-683A-4605-9577-BB58BC833A19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A00BF-6AE1-4BD9-ABCD-40F9240403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8833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C8F0BE-EC43-42A3-ABA6-154B585623EA}" type="slidenum">
              <a:rPr lang="en-US"/>
              <a:pPr/>
              <a:t>23</a:t>
            </a:fld>
            <a:endParaRPr lang="en-US"/>
          </a:p>
        </p:txBody>
      </p:sp>
      <p:sp>
        <p:nvSpPr>
          <p:cNvPr id="291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66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7F5D02B-1693-4C9A-9E8C-64CFA19B6567}" type="slidenum">
              <a:rPr lang="en-US"/>
              <a:pPr/>
              <a:t>24</a:t>
            </a:fld>
            <a:endParaRPr lang="en-US"/>
          </a:p>
        </p:txBody>
      </p:sp>
      <p:sp>
        <p:nvSpPr>
          <p:cNvPr id="293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06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FC485-B8B3-40F7-857B-C370DDFBBF76}" type="slidenum">
              <a:rPr lang="en-US"/>
              <a:pPr/>
              <a:t>25</a:t>
            </a:fld>
            <a:endParaRPr lang="en-US"/>
          </a:p>
        </p:txBody>
      </p:sp>
      <p:sp>
        <p:nvSpPr>
          <p:cNvPr id="295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4175" y="685800"/>
            <a:ext cx="6091238" cy="3427413"/>
          </a:xfrm>
          <a:ln/>
        </p:spPr>
      </p:sp>
      <p:sp>
        <p:nvSpPr>
          <p:cNvPr id="295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390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09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38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877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D51C3-960A-4665-964C-3F1FBB0334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32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8D34B-C915-48AA-ADBC-26C21E27FDF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48571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AEA54-3BA1-42CC-836A-6D3E574B05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09930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0CBD5-0E8E-49A4-8C75-C136A5C6A39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185671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067B9-D744-4EA7-8949-98DBEF875C3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496637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564AD-FC6B-4E10-AC47-BC72193E954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8044701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EC9D2-E168-4213-B02F-E096FC2D2C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75346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66257-4E09-429A-ABE9-A45B7E8B74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870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72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90AB9-6F13-4AE6-A18D-6032F250C8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34408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98DDD-A5FF-4F5E-A8D5-1765CDE5397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3215376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1E904-577D-4456-9FD2-91256AB738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897791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ED51C3-960A-4665-964C-3F1FBB0334F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829651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8D34B-C915-48AA-ADBC-26C21E27FDF9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528423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AEA54-3BA1-42CC-836A-6D3E574B05DE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943610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20CBD5-0E8E-49A4-8C75-C136A5C6A39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00417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BE067B9-D744-4EA7-8949-98DBEF875C3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7978434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5564AD-FC6B-4E10-AC47-BC72193E9546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28167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5CEC9D2-E168-4213-B02F-E096FC2D2C1D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390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455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566257-4E09-429A-ABE9-A45B7E8B7421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265154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990AB9-6F13-4AE6-A18D-6032F250C84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861029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398DDD-A5FF-4F5E-A8D5-1765CDE53973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162245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21E904-577D-4456-9FD2-91256AB73807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0691308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>
            <a:lvl1pPr>
              <a:defRPr/>
            </a:lvl1pPr>
          </a:lstStyle>
          <a:p>
            <a:fld id="{DAC50AE9-CAE9-46BF-AB11-BEA73745E56F}" type="slidenum">
              <a:rPr lang="en-GB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3414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976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413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13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851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80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29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D7931-469F-4509-87D2-9BF0F0F2708D}" type="datetimeFigureOut">
              <a:rPr lang="en-US" smtClean="0"/>
              <a:t>8/2/2018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8C54D-75D8-48C5-ACA9-C7D28CE258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97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413477-E7C5-4D6A-B497-873E44AE0D7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8760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smtClean="0"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E413477-E7C5-4D6A-B497-873E44AE0D7B}" type="slidenum">
              <a:rPr lang="en-US">
                <a:solidFill>
                  <a:srgbClr val="000000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166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12" Type="http://schemas.openxmlformats.org/officeDocument/2006/relationships/image" Target="../media/image11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9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1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20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1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3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11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3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7" Type="http://schemas.openxmlformats.org/officeDocument/2006/relationships/image" Target="../media/image28.png"/><Relationship Id="rId12" Type="http://schemas.openxmlformats.org/officeDocument/2006/relationships/image" Target="../media/image27.emf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27.png"/><Relationship Id="rId11" Type="http://schemas.openxmlformats.org/officeDocument/2006/relationships/oleObject" Target="../embeddings/oleObject14.bin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7" Type="http://schemas.openxmlformats.org/officeDocument/2006/relationships/image" Target="../media/image34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33.png"/><Relationship Id="rId11" Type="http://schemas.openxmlformats.org/officeDocument/2006/relationships/image" Target="../media/image27.emf"/><Relationship Id="rId5" Type="http://schemas.openxmlformats.org/officeDocument/2006/relationships/image" Target="../media/image32.png"/><Relationship Id="rId10" Type="http://schemas.openxmlformats.org/officeDocument/2006/relationships/oleObject" Target="../embeddings/oleObject15.bin"/><Relationship Id="rId9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emf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38.png"/><Relationship Id="rId5" Type="http://schemas.openxmlformats.org/officeDocument/2006/relationships/image" Target="../media/image3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7.emf"/><Relationship Id="rId4" Type="http://schemas.openxmlformats.org/officeDocument/2006/relationships/oleObject" Target="../embeddings/oleObject17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2.e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oleObject" Target="../embeddings/oleObject18.bin"/><Relationship Id="rId7" Type="http://schemas.openxmlformats.org/officeDocument/2006/relationships/image" Target="../media/image40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6.vml"/><Relationship Id="rId10" Type="http://schemas.openxmlformats.org/officeDocument/2006/relationships/image" Target="../media/image27.emf"/><Relationship Id="rId4" Type="http://schemas.openxmlformats.org/officeDocument/2006/relationships/image" Target="../media/image40.wmf"/><Relationship Id="rId9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7" Type="http://schemas.openxmlformats.org/officeDocument/2006/relationships/image" Target="../media/image44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9" Type="http://schemas.openxmlformats.org/officeDocument/2006/relationships/image" Target="../media/image27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27.e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22.bin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27.emf"/><Relationship Id="rId9" Type="http://schemas.openxmlformats.org/officeDocument/2006/relationships/image" Target="../media/image4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7.e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oleObject" Target="../embeddings/oleObject24.bin"/><Relationship Id="rId7" Type="http://schemas.openxmlformats.org/officeDocument/2006/relationships/image" Target="../media/image56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45.png"/><Relationship Id="rId10" Type="http://schemas.openxmlformats.org/officeDocument/2006/relationships/image" Target="../media/image59.png"/><Relationship Id="rId4" Type="http://schemas.openxmlformats.org/officeDocument/2006/relationships/image" Target="../media/image27.emf"/><Relationship Id="rId9" Type="http://schemas.openxmlformats.org/officeDocument/2006/relationships/image" Target="../media/image5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3" Type="http://schemas.openxmlformats.org/officeDocument/2006/relationships/oleObject" Target="../embeddings/oleObject25.bin"/><Relationship Id="rId7" Type="http://schemas.openxmlformats.org/officeDocument/2006/relationships/image" Target="../media/image63.png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27.emf"/><Relationship Id="rId9" Type="http://schemas.openxmlformats.org/officeDocument/2006/relationships/image" Target="../media/image6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27.e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8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1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8.xml"/><Relationship Id="rId6" Type="http://schemas.openxmlformats.org/officeDocument/2006/relationships/image" Target="../media/image81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0" name="Rectangle 16" descr="777px-Tsumeb_-_Welcome"/>
          <p:cNvSpPr>
            <a:spLocks noChangeArrowheads="1"/>
          </p:cNvSpPr>
          <p:nvPr/>
        </p:nvSpPr>
        <p:spPr bwMode="auto">
          <a:xfrm>
            <a:off x="2286000" y="2438400"/>
            <a:ext cx="2133600" cy="205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24" name="Rectangle 4" descr="tree"/>
          <p:cNvSpPr>
            <a:spLocks noChangeArrowheads="1"/>
          </p:cNvSpPr>
          <p:nvPr/>
        </p:nvSpPr>
        <p:spPr bwMode="auto">
          <a:xfrm>
            <a:off x="2895600" y="0"/>
            <a:ext cx="1371600" cy="1219200"/>
          </a:xfrm>
          <a:prstGeom prst="rect">
            <a:avLst/>
          </a:prstGeom>
          <a:blipFill dpi="0" rotWithShape="1">
            <a:blip r:embed="rId3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49" name="Rectangle 5" descr="800px-RCC_2008_Day_2_-_11"/>
          <p:cNvSpPr>
            <a:spLocks noChangeArrowheads="1"/>
          </p:cNvSpPr>
          <p:nvPr/>
        </p:nvSpPr>
        <p:spPr bwMode="auto">
          <a:xfrm>
            <a:off x="7924800" y="5638800"/>
            <a:ext cx="1371600" cy="1219200"/>
          </a:xfrm>
          <a:prstGeom prst="rect">
            <a:avLst/>
          </a:prstGeom>
          <a:blipFill dpi="0" rotWithShape="1">
            <a:blip r:embed="rId4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26" name="Rectangle 6" descr="PostItNotePad"/>
          <p:cNvSpPr>
            <a:spLocks noChangeArrowheads="1"/>
          </p:cNvSpPr>
          <p:nvPr/>
        </p:nvSpPr>
        <p:spPr bwMode="auto">
          <a:xfrm>
            <a:off x="5638800" y="0"/>
            <a:ext cx="1371600" cy="1219200"/>
          </a:xfrm>
          <a:prstGeom prst="rect">
            <a:avLst/>
          </a:prstGeom>
          <a:blipFill dpi="0" rotWithShape="1">
            <a:blip r:embed="rId5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27" name="Rectangle 7" descr="Dice"/>
          <p:cNvSpPr>
            <a:spLocks noChangeArrowheads="1"/>
          </p:cNvSpPr>
          <p:nvPr/>
        </p:nvSpPr>
        <p:spPr bwMode="auto">
          <a:xfrm>
            <a:off x="7010400" y="0"/>
            <a:ext cx="1371600" cy="1219200"/>
          </a:xfrm>
          <a:prstGeom prst="rect">
            <a:avLst/>
          </a:prstGeom>
          <a:blipFill dpi="0" rotWithShape="1">
            <a:blip r:embed="rId6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28" name="Rectangle 8" descr="777px-Tsumeb_-_Welcome"/>
          <p:cNvSpPr>
            <a:spLocks noChangeArrowheads="1"/>
          </p:cNvSpPr>
          <p:nvPr/>
        </p:nvSpPr>
        <p:spPr bwMode="auto">
          <a:xfrm>
            <a:off x="1524000" y="0"/>
            <a:ext cx="1371600" cy="1219200"/>
          </a:xfrm>
          <a:prstGeom prst="rect">
            <a:avLst/>
          </a:prstGeom>
          <a:blipFill dpi="0" rotWithShape="1">
            <a:blip r:embed="rId7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53" name="Rectangle 9" descr="746px-Palette"/>
          <p:cNvSpPr>
            <a:spLocks noChangeArrowheads="1"/>
          </p:cNvSpPr>
          <p:nvPr/>
        </p:nvSpPr>
        <p:spPr bwMode="auto">
          <a:xfrm>
            <a:off x="6553200" y="5638800"/>
            <a:ext cx="1371600" cy="1219200"/>
          </a:xfrm>
          <a:prstGeom prst="rect">
            <a:avLst/>
          </a:prstGeom>
          <a:blipFill dpi="0" rotWithShape="1">
            <a:blip r:embed="rId8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5130" name="Rectangle 10" descr="800px-Toronto_Row_Houses"/>
          <p:cNvSpPr>
            <a:spLocks noChangeArrowheads="1"/>
          </p:cNvSpPr>
          <p:nvPr/>
        </p:nvSpPr>
        <p:spPr bwMode="auto">
          <a:xfrm>
            <a:off x="4267200" y="0"/>
            <a:ext cx="1371600" cy="1219200"/>
          </a:xfrm>
          <a:prstGeom prst="rect">
            <a:avLst/>
          </a:prstGeom>
          <a:blipFill dpi="0" rotWithShape="1">
            <a:blip r:embed="rId9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55" name="Rectangle 11" descr="Mouse_cingulate_cortex_neurons"/>
          <p:cNvSpPr>
            <a:spLocks noChangeArrowheads="1"/>
          </p:cNvSpPr>
          <p:nvPr/>
        </p:nvSpPr>
        <p:spPr bwMode="auto">
          <a:xfrm>
            <a:off x="3810000" y="5638800"/>
            <a:ext cx="1371600" cy="1219200"/>
          </a:xfrm>
          <a:prstGeom prst="rect">
            <a:avLst/>
          </a:prstGeom>
          <a:blipFill dpi="0" rotWithShape="1">
            <a:blip r:embed="rId10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56" name="Rectangle 12" descr="Weka"/>
          <p:cNvSpPr>
            <a:spLocks noChangeArrowheads="1"/>
          </p:cNvSpPr>
          <p:nvPr/>
        </p:nvSpPr>
        <p:spPr bwMode="auto">
          <a:xfrm>
            <a:off x="9296400" y="5638800"/>
            <a:ext cx="1371600" cy="1219200"/>
          </a:xfrm>
          <a:prstGeom prst="rect">
            <a:avLst/>
          </a:prstGeom>
          <a:blipFill dpi="0" rotWithShape="1">
            <a:blip r:embed="rId11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57" name="Rectangle 13" descr="800px-Berlin-wall"/>
          <p:cNvSpPr>
            <a:spLocks noChangeArrowheads="1"/>
          </p:cNvSpPr>
          <p:nvPr/>
        </p:nvSpPr>
        <p:spPr bwMode="auto">
          <a:xfrm>
            <a:off x="5181600" y="5638800"/>
            <a:ext cx="1371600" cy="1219200"/>
          </a:xfrm>
          <a:prstGeom prst="rect">
            <a:avLst/>
          </a:prstGeom>
          <a:blipFill dpi="0" rotWithShape="1">
            <a:blip r:embed="rId12">
              <a:grayscl/>
            </a:blip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58" name="Rectangle 14" descr="777px-Tsumeb_-_Welcome"/>
          <p:cNvSpPr>
            <a:spLocks noChangeArrowheads="1"/>
          </p:cNvSpPr>
          <p:nvPr/>
        </p:nvSpPr>
        <p:spPr bwMode="auto">
          <a:xfrm>
            <a:off x="1524000" y="0"/>
            <a:ext cx="1371600" cy="1219200"/>
          </a:xfrm>
          <a:prstGeom prst="rect">
            <a:avLst/>
          </a:prstGeom>
          <a:blipFill dpi="0" rotWithShape="1">
            <a:blip r:embed="rId7"/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6159" name="Text Box 15"/>
          <p:cNvSpPr txBox="1">
            <a:spLocks noChangeArrowheads="1"/>
          </p:cNvSpPr>
          <p:nvPr/>
        </p:nvSpPr>
        <p:spPr bwMode="auto">
          <a:xfrm>
            <a:off x="2209800" y="2590800"/>
            <a:ext cx="7467600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800" b="1" dirty="0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Introduction to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287247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6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/>
                                        <p:tgtEl>
                                          <p:spTgt spid="61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61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/>
                                        <p:tgtEl>
                                          <p:spTgt spid="61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61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61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60" grpId="0" animBg="1"/>
      <p:bldP spid="6149" grpId="0" animBg="1"/>
      <p:bldP spid="6153" grpId="0" animBg="1"/>
      <p:bldP spid="6155" grpId="0" animBg="1"/>
      <p:bldP spid="6156" grpId="0" animBg="1"/>
      <p:bldP spid="6157" grpId="0" animBg="1"/>
      <p:bldP spid="6158" grpId="0" animBg="1"/>
      <p:bldP spid="615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898203" y="194922"/>
            <a:ext cx="73152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grpSp>
        <p:nvGrpSpPr>
          <p:cNvPr id="20483" name="Group 3"/>
          <p:cNvGrpSpPr>
            <a:grpSpLocks/>
          </p:cNvGrpSpPr>
          <p:nvPr/>
        </p:nvGrpSpPr>
        <p:grpSpPr bwMode="auto">
          <a:xfrm>
            <a:off x="2209800" y="2797176"/>
            <a:ext cx="4267200" cy="3298825"/>
            <a:chOff x="384" y="1584"/>
            <a:chExt cx="2451" cy="1694"/>
          </a:xfrm>
        </p:grpSpPr>
        <p:sp>
          <p:nvSpPr>
            <p:cNvPr id="20484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5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6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7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8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89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0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Refund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1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MarSt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2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TaxInc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3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4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5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6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497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498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rgbClr val="00FFFF"/>
                </a:solidFill>
              </a:endParaRPr>
            </a:p>
          </p:txBody>
        </p:sp>
        <p:sp>
          <p:nvSpPr>
            <p:cNvPr id="20499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0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1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2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3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Married</a:t>
              </a:r>
              <a:r>
                <a:rPr 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0504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Single, Divorced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5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&lt;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0506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&gt;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20507" name="Object 27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88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08" name="Text Box 28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0509" name="Text Box 29"/>
          <p:cNvSpPr txBox="1">
            <a:spLocks noChangeArrowheads="1"/>
          </p:cNvSpPr>
          <p:nvPr/>
        </p:nvSpPr>
        <p:spPr bwMode="auto">
          <a:xfrm>
            <a:off x="2514600" y="1882775"/>
            <a:ext cx="3429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/>
              <a:t>Start from the root of tree.</a:t>
            </a: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3657600" y="2263775"/>
            <a:ext cx="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60187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275304" y="194922"/>
            <a:ext cx="6964907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grpSp>
        <p:nvGrpSpPr>
          <p:cNvPr id="21507" name="Group 3"/>
          <p:cNvGrpSpPr>
            <a:grpSpLocks/>
          </p:cNvGrpSpPr>
          <p:nvPr/>
        </p:nvGrpSpPr>
        <p:grpSpPr bwMode="auto">
          <a:xfrm>
            <a:off x="2209800" y="2797176"/>
            <a:ext cx="4267200" cy="3298825"/>
            <a:chOff x="384" y="1584"/>
            <a:chExt cx="2451" cy="1694"/>
          </a:xfrm>
        </p:grpSpPr>
        <p:sp>
          <p:nvSpPr>
            <p:cNvPr id="21508" name="Line 4"/>
            <p:cNvSpPr>
              <a:spLocks noChangeShapeType="1"/>
            </p:cNvSpPr>
            <p:nvPr/>
          </p:nvSpPr>
          <p:spPr bwMode="auto">
            <a:xfrm>
              <a:off x="1655" y="2708"/>
              <a:ext cx="153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09" name="Line 5"/>
            <p:cNvSpPr>
              <a:spLocks noChangeShapeType="1"/>
            </p:cNvSpPr>
            <p:nvPr/>
          </p:nvSpPr>
          <p:spPr bwMode="auto">
            <a:xfrm flipH="1">
              <a:off x="943" y="2708"/>
              <a:ext cx="204" cy="33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0" name="Line 6"/>
            <p:cNvSpPr>
              <a:spLocks noChangeShapeType="1"/>
            </p:cNvSpPr>
            <p:nvPr/>
          </p:nvSpPr>
          <p:spPr bwMode="auto">
            <a:xfrm flipH="1">
              <a:off x="1350" y="2208"/>
              <a:ext cx="254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1" name="Line 7"/>
            <p:cNvSpPr>
              <a:spLocks noChangeShapeType="1"/>
            </p:cNvSpPr>
            <p:nvPr/>
          </p:nvSpPr>
          <p:spPr bwMode="auto">
            <a:xfrm>
              <a:off x="2113" y="2208"/>
              <a:ext cx="305" cy="33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2" name="Line 8"/>
            <p:cNvSpPr>
              <a:spLocks noChangeShapeType="1"/>
            </p:cNvSpPr>
            <p:nvPr/>
          </p:nvSpPr>
          <p:spPr bwMode="auto">
            <a:xfrm>
              <a:off x="1452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3" name="Line 9"/>
            <p:cNvSpPr>
              <a:spLocks noChangeShapeType="1"/>
            </p:cNvSpPr>
            <p:nvPr/>
          </p:nvSpPr>
          <p:spPr bwMode="auto">
            <a:xfrm flipH="1">
              <a:off x="587" y="1750"/>
              <a:ext cx="356" cy="29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Text Box 10"/>
            <p:cNvSpPr txBox="1">
              <a:spLocks noChangeArrowheads="1"/>
            </p:cNvSpPr>
            <p:nvPr/>
          </p:nvSpPr>
          <p:spPr bwMode="auto">
            <a:xfrm>
              <a:off x="913" y="1584"/>
              <a:ext cx="59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Refund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5" name="Text Box 11"/>
            <p:cNvSpPr txBox="1">
              <a:spLocks noChangeArrowheads="1"/>
            </p:cNvSpPr>
            <p:nvPr/>
          </p:nvSpPr>
          <p:spPr bwMode="auto">
            <a:xfrm>
              <a:off x="1553" y="2042"/>
              <a:ext cx="589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MarSt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6" name="Text Box 12"/>
            <p:cNvSpPr txBox="1">
              <a:spLocks noChangeArrowheads="1"/>
            </p:cNvSpPr>
            <p:nvPr/>
          </p:nvSpPr>
          <p:spPr bwMode="auto">
            <a:xfrm>
              <a:off x="1096" y="2541"/>
              <a:ext cx="610" cy="179"/>
            </a:xfrm>
            <a:prstGeom prst="rect">
              <a:avLst/>
            </a:prstGeom>
            <a:solidFill>
              <a:srgbClr val="FFFF00"/>
            </a:solidFill>
            <a:ln w="12700">
              <a:solidFill>
                <a:srgbClr val="0000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2D1993"/>
                  </a:solidFill>
                </a:rPr>
                <a:t>TaxInc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7" name="AutoShape 13"/>
            <p:cNvSpPr>
              <a:spLocks noChangeArrowheads="1"/>
            </p:cNvSpPr>
            <p:nvPr/>
          </p:nvSpPr>
          <p:spPr bwMode="auto">
            <a:xfrm>
              <a:off x="1680" y="3038"/>
              <a:ext cx="395" cy="231"/>
            </a:xfrm>
            <a:prstGeom prst="roundRect">
              <a:avLst>
                <a:gd name="adj" fmla="val 16769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Text Box 14"/>
            <p:cNvSpPr txBox="1">
              <a:spLocks noChangeArrowheads="1"/>
            </p:cNvSpPr>
            <p:nvPr/>
          </p:nvSpPr>
          <p:spPr bwMode="auto">
            <a:xfrm>
              <a:off x="1632" y="3038"/>
              <a:ext cx="432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19" name="AutoShape 15"/>
            <p:cNvSpPr>
              <a:spLocks noChangeArrowheads="1"/>
            </p:cNvSpPr>
            <p:nvPr/>
          </p:nvSpPr>
          <p:spPr bwMode="auto">
            <a:xfrm>
              <a:off x="740" y="3049"/>
              <a:ext cx="412" cy="22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0" name="Text Box 16"/>
            <p:cNvSpPr txBox="1">
              <a:spLocks noChangeArrowheads="1"/>
            </p:cNvSpPr>
            <p:nvPr/>
          </p:nvSpPr>
          <p:spPr bwMode="auto">
            <a:xfrm>
              <a:off x="814" y="3040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1" name="AutoShape 17"/>
            <p:cNvSpPr>
              <a:spLocks noChangeArrowheads="1"/>
            </p:cNvSpPr>
            <p:nvPr/>
          </p:nvSpPr>
          <p:spPr bwMode="auto">
            <a:xfrm>
              <a:off x="384" y="2051"/>
              <a:ext cx="432" cy="219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2" name="Text Box 18"/>
            <p:cNvSpPr txBox="1">
              <a:spLocks noChangeArrowheads="1"/>
            </p:cNvSpPr>
            <p:nvPr/>
          </p:nvSpPr>
          <p:spPr bwMode="auto">
            <a:xfrm>
              <a:off x="458" y="2042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rgbClr val="00FFFF"/>
                </a:solidFill>
              </a:endParaRPr>
            </a:p>
          </p:txBody>
        </p:sp>
        <p:sp>
          <p:nvSpPr>
            <p:cNvPr id="21523" name="AutoShape 19"/>
            <p:cNvSpPr>
              <a:spLocks noChangeArrowheads="1"/>
            </p:cNvSpPr>
            <p:nvPr/>
          </p:nvSpPr>
          <p:spPr bwMode="auto">
            <a:xfrm>
              <a:off x="2208" y="2558"/>
              <a:ext cx="432" cy="240"/>
            </a:xfrm>
            <a:prstGeom prst="roundRect">
              <a:avLst>
                <a:gd name="adj" fmla="val 16667"/>
              </a:avLst>
            </a:prstGeom>
            <a:solidFill>
              <a:srgbClr val="33C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24" name="Text Box 20"/>
            <p:cNvSpPr txBox="1">
              <a:spLocks noChangeArrowheads="1"/>
            </p:cNvSpPr>
            <p:nvPr/>
          </p:nvSpPr>
          <p:spPr bwMode="auto">
            <a:xfrm>
              <a:off x="2270" y="2558"/>
              <a:ext cx="28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 b="1">
                  <a:solidFill>
                    <a:srgbClr val="800000"/>
                  </a:solidFill>
                </a:rPr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5" name="Text Box 21"/>
            <p:cNvSpPr txBox="1">
              <a:spLocks noChangeArrowheads="1"/>
            </p:cNvSpPr>
            <p:nvPr/>
          </p:nvSpPr>
          <p:spPr bwMode="auto">
            <a:xfrm>
              <a:off x="484" y="1750"/>
              <a:ext cx="307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Yes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6" name="Text Box 22"/>
            <p:cNvSpPr txBox="1">
              <a:spLocks noChangeArrowheads="1"/>
            </p:cNvSpPr>
            <p:nvPr/>
          </p:nvSpPr>
          <p:spPr bwMode="auto">
            <a:xfrm>
              <a:off x="1654" y="1750"/>
              <a:ext cx="255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No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7" name="Text Box 23"/>
            <p:cNvSpPr txBox="1">
              <a:spLocks noChangeArrowheads="1"/>
            </p:cNvSpPr>
            <p:nvPr/>
          </p:nvSpPr>
          <p:spPr bwMode="auto">
            <a:xfrm>
              <a:off x="2301" y="2232"/>
              <a:ext cx="53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Married</a:t>
              </a:r>
              <a:r>
                <a:rPr lang="en-US" sz="1600">
                  <a:solidFill>
                    <a:schemeClr val="bg2"/>
                  </a:solidFill>
                </a:rPr>
                <a:t> </a:t>
              </a:r>
            </a:p>
          </p:txBody>
        </p:sp>
        <p:sp>
          <p:nvSpPr>
            <p:cNvPr id="21528" name="Text Box 24"/>
            <p:cNvSpPr txBox="1">
              <a:spLocks noChangeArrowheads="1"/>
            </p:cNvSpPr>
            <p:nvPr/>
          </p:nvSpPr>
          <p:spPr bwMode="auto">
            <a:xfrm>
              <a:off x="945" y="2250"/>
              <a:ext cx="95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Single, Divorced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29" name="Text Box 25"/>
            <p:cNvSpPr txBox="1">
              <a:spLocks noChangeArrowheads="1"/>
            </p:cNvSpPr>
            <p:nvPr/>
          </p:nvSpPr>
          <p:spPr bwMode="auto">
            <a:xfrm>
              <a:off x="654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&lt;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  <p:sp>
          <p:nvSpPr>
            <p:cNvPr id="21530" name="Text Box 26"/>
            <p:cNvSpPr txBox="1">
              <a:spLocks noChangeArrowheads="1"/>
            </p:cNvSpPr>
            <p:nvPr/>
          </p:nvSpPr>
          <p:spPr bwMode="auto">
            <a:xfrm>
              <a:off x="1772" y="2749"/>
              <a:ext cx="414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r" eaLnBrk="0" hangingPunct="0">
                <a:spcBef>
                  <a:spcPct val="2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sz="1600"/>
                <a:t>&gt; 80K</a:t>
              </a:r>
              <a:endParaRPr lang="en-US" sz="1600">
                <a:solidFill>
                  <a:schemeClr val="bg2"/>
                </a:solidFill>
              </a:endParaRPr>
            </a:p>
          </p:txBody>
        </p:sp>
      </p:grpSp>
      <p:graphicFrame>
        <p:nvGraphicFramePr>
          <p:cNvPr id="21531" name="Object 27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12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32" name="Text Box 28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1533" name="Line 29"/>
          <p:cNvSpPr>
            <a:spLocks noChangeShapeType="1"/>
          </p:cNvSpPr>
          <p:nvPr/>
        </p:nvSpPr>
        <p:spPr bwMode="auto">
          <a:xfrm flipH="1">
            <a:off x="4191000" y="2263775"/>
            <a:ext cx="2362200" cy="685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193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115033" cy="949324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2531" name="Line 3"/>
          <p:cNvSpPr>
            <a:spLocks noChangeShapeType="1"/>
          </p:cNvSpPr>
          <p:nvPr/>
        </p:nvSpPr>
        <p:spPr bwMode="auto">
          <a:xfrm>
            <a:off x="4422775" y="4932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2" name="Line 4"/>
          <p:cNvSpPr>
            <a:spLocks noChangeShapeType="1"/>
          </p:cNvSpPr>
          <p:nvPr/>
        </p:nvSpPr>
        <p:spPr bwMode="auto">
          <a:xfrm flipH="1">
            <a:off x="3182938" y="4932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 flipH="1">
            <a:off x="3890963" y="3957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5219701" y="3957639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4068763" y="3067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 flipH="1">
            <a:off x="2563814" y="3067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3130551" y="2743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4244976" y="3635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3449639" y="4606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0" name="AutoShape 12"/>
          <p:cNvSpPr>
            <a:spLocks noChangeArrowheads="1"/>
          </p:cNvSpPr>
          <p:nvPr/>
        </p:nvSpPr>
        <p:spPr bwMode="auto">
          <a:xfrm>
            <a:off x="4465639" y="5575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1" name="Text Box 13"/>
          <p:cNvSpPr txBox="1">
            <a:spLocks noChangeArrowheads="1"/>
          </p:cNvSpPr>
          <p:nvPr/>
        </p:nvSpPr>
        <p:spPr bwMode="auto">
          <a:xfrm>
            <a:off x="4383089" y="5575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2" name="AutoShape 14"/>
          <p:cNvSpPr>
            <a:spLocks noChangeArrowheads="1"/>
          </p:cNvSpPr>
          <p:nvPr/>
        </p:nvSpPr>
        <p:spPr bwMode="auto">
          <a:xfrm>
            <a:off x="2828925" y="5595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2959100" y="5578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4" name="AutoShape 16"/>
          <p:cNvSpPr>
            <a:spLocks noChangeArrowheads="1"/>
          </p:cNvSpPr>
          <p:nvPr/>
        </p:nvSpPr>
        <p:spPr bwMode="auto">
          <a:xfrm>
            <a:off x="2209801" y="3652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5" name="Text Box 17"/>
          <p:cNvSpPr txBox="1">
            <a:spLocks noChangeArrowheads="1"/>
          </p:cNvSpPr>
          <p:nvPr/>
        </p:nvSpPr>
        <p:spPr bwMode="auto">
          <a:xfrm>
            <a:off x="2338388" y="3635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2546" name="AutoShape 18"/>
          <p:cNvSpPr>
            <a:spLocks noChangeArrowheads="1"/>
          </p:cNvSpPr>
          <p:nvPr/>
        </p:nvSpPr>
        <p:spPr bwMode="auto">
          <a:xfrm>
            <a:off x="5384801" y="4640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492750" y="4640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8" name="Text Box 20"/>
          <p:cNvSpPr txBox="1">
            <a:spLocks noChangeArrowheads="1"/>
          </p:cNvSpPr>
          <p:nvPr/>
        </p:nvSpPr>
        <p:spPr bwMode="auto">
          <a:xfrm>
            <a:off x="2384425" y="3067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49" name="Text Box 21"/>
          <p:cNvSpPr txBox="1">
            <a:spLocks noChangeArrowheads="1"/>
          </p:cNvSpPr>
          <p:nvPr/>
        </p:nvSpPr>
        <p:spPr bwMode="auto">
          <a:xfrm>
            <a:off x="4421188" y="3067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2550" name="Text Box 22"/>
          <p:cNvSpPr txBox="1">
            <a:spLocks noChangeArrowheads="1"/>
          </p:cNvSpPr>
          <p:nvPr/>
        </p:nvSpPr>
        <p:spPr bwMode="auto">
          <a:xfrm>
            <a:off x="5546726" y="4005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2551" name="Text Box 23"/>
          <p:cNvSpPr txBox="1">
            <a:spLocks noChangeArrowheads="1"/>
          </p:cNvSpPr>
          <p:nvPr/>
        </p:nvSpPr>
        <p:spPr bwMode="auto">
          <a:xfrm>
            <a:off x="3186114" y="4040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52" name="Text Box 24"/>
          <p:cNvSpPr txBox="1">
            <a:spLocks noChangeArrowheads="1"/>
          </p:cNvSpPr>
          <p:nvPr/>
        </p:nvSpPr>
        <p:spPr bwMode="auto">
          <a:xfrm>
            <a:off x="2679701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2553" name="Text Box 25"/>
          <p:cNvSpPr txBox="1">
            <a:spLocks noChangeArrowheads="1"/>
          </p:cNvSpPr>
          <p:nvPr/>
        </p:nvSpPr>
        <p:spPr bwMode="auto">
          <a:xfrm>
            <a:off x="4625976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2554" name="Object 26"/>
          <p:cNvGraphicFramePr>
            <a:graphicFrameLocks noChangeAspect="1"/>
          </p:cNvGraphicFramePr>
          <p:nvPr/>
        </p:nvGraphicFramePr>
        <p:xfrm>
          <a:off x="6477001" y="198120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36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81201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55" name="Text Box 27"/>
          <p:cNvSpPr txBox="1">
            <a:spLocks noChangeArrowheads="1"/>
          </p:cNvSpPr>
          <p:nvPr/>
        </p:nvSpPr>
        <p:spPr bwMode="auto">
          <a:xfrm>
            <a:off x="6324600" y="1524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2556" name="Line 28"/>
          <p:cNvSpPr>
            <a:spLocks noChangeShapeType="1"/>
          </p:cNvSpPr>
          <p:nvPr/>
        </p:nvSpPr>
        <p:spPr bwMode="auto">
          <a:xfrm flipH="1">
            <a:off x="4876800" y="2743200"/>
            <a:ext cx="1600200" cy="4572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183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9506" y="292505"/>
            <a:ext cx="6623713" cy="81914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>
            <a:off x="4422775" y="49101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6" name="Line 4"/>
          <p:cNvSpPr>
            <a:spLocks noChangeShapeType="1"/>
          </p:cNvSpPr>
          <p:nvPr/>
        </p:nvSpPr>
        <p:spPr bwMode="auto">
          <a:xfrm flipH="1">
            <a:off x="3182938" y="49101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 flipH="1">
            <a:off x="3890963" y="39354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5219701" y="3935414"/>
            <a:ext cx="531813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4068763" y="30448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0" name="Line 8"/>
          <p:cNvSpPr>
            <a:spLocks noChangeShapeType="1"/>
          </p:cNvSpPr>
          <p:nvPr/>
        </p:nvSpPr>
        <p:spPr bwMode="auto">
          <a:xfrm flipH="1">
            <a:off x="2563814" y="30448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1" name="Text Box 9"/>
          <p:cNvSpPr txBox="1">
            <a:spLocks noChangeArrowheads="1"/>
          </p:cNvSpPr>
          <p:nvPr/>
        </p:nvSpPr>
        <p:spPr bwMode="auto">
          <a:xfrm>
            <a:off x="3130551" y="27209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4244976" y="36131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3" name="Text Box 11"/>
          <p:cNvSpPr txBox="1">
            <a:spLocks noChangeArrowheads="1"/>
          </p:cNvSpPr>
          <p:nvPr/>
        </p:nvSpPr>
        <p:spPr bwMode="auto">
          <a:xfrm>
            <a:off x="3449639" y="45847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4465639" y="55530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383089" y="55530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6" name="AutoShape 14"/>
          <p:cNvSpPr>
            <a:spLocks noChangeArrowheads="1"/>
          </p:cNvSpPr>
          <p:nvPr/>
        </p:nvSpPr>
        <p:spPr bwMode="auto">
          <a:xfrm>
            <a:off x="2828925" y="55737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7" name="Text Box 15"/>
          <p:cNvSpPr txBox="1">
            <a:spLocks noChangeArrowheads="1"/>
          </p:cNvSpPr>
          <p:nvPr/>
        </p:nvSpPr>
        <p:spPr bwMode="auto">
          <a:xfrm>
            <a:off x="2959100" y="55562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68" name="AutoShape 16"/>
          <p:cNvSpPr>
            <a:spLocks noChangeArrowheads="1"/>
          </p:cNvSpPr>
          <p:nvPr/>
        </p:nvSpPr>
        <p:spPr bwMode="auto">
          <a:xfrm>
            <a:off x="2209801" y="36306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Text Box 17"/>
          <p:cNvSpPr txBox="1">
            <a:spLocks noChangeArrowheads="1"/>
          </p:cNvSpPr>
          <p:nvPr/>
        </p:nvSpPr>
        <p:spPr bwMode="auto">
          <a:xfrm>
            <a:off x="2338388" y="36131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3570" name="AutoShape 18"/>
          <p:cNvSpPr>
            <a:spLocks noChangeArrowheads="1"/>
          </p:cNvSpPr>
          <p:nvPr/>
        </p:nvSpPr>
        <p:spPr bwMode="auto">
          <a:xfrm>
            <a:off x="5384801" y="46180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Text Box 19"/>
          <p:cNvSpPr txBox="1">
            <a:spLocks noChangeArrowheads="1"/>
          </p:cNvSpPr>
          <p:nvPr/>
        </p:nvSpPr>
        <p:spPr bwMode="auto">
          <a:xfrm>
            <a:off x="5492750" y="46180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2" name="Text Box 20"/>
          <p:cNvSpPr txBox="1">
            <a:spLocks noChangeArrowheads="1"/>
          </p:cNvSpPr>
          <p:nvPr/>
        </p:nvSpPr>
        <p:spPr bwMode="auto">
          <a:xfrm>
            <a:off x="2384425" y="30448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3" name="Text Box 21"/>
          <p:cNvSpPr txBox="1">
            <a:spLocks noChangeArrowheads="1"/>
          </p:cNvSpPr>
          <p:nvPr/>
        </p:nvSpPr>
        <p:spPr bwMode="auto">
          <a:xfrm>
            <a:off x="4421188" y="30448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3574" name="Text Box 22"/>
          <p:cNvSpPr txBox="1">
            <a:spLocks noChangeArrowheads="1"/>
          </p:cNvSpPr>
          <p:nvPr/>
        </p:nvSpPr>
        <p:spPr bwMode="auto">
          <a:xfrm>
            <a:off x="5546726" y="39830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Married</a:t>
            </a:r>
            <a:r>
              <a:rPr lang="en-US" sz="160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23575" name="Text Box 23"/>
          <p:cNvSpPr txBox="1">
            <a:spLocks noChangeArrowheads="1"/>
          </p:cNvSpPr>
          <p:nvPr/>
        </p:nvSpPr>
        <p:spPr bwMode="auto">
          <a:xfrm>
            <a:off x="3186114" y="40179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6" name="Text Box 24"/>
          <p:cNvSpPr txBox="1">
            <a:spLocks noChangeArrowheads="1"/>
          </p:cNvSpPr>
          <p:nvPr/>
        </p:nvSpPr>
        <p:spPr bwMode="auto">
          <a:xfrm>
            <a:off x="2679701" y="49895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3577" name="Text Box 25"/>
          <p:cNvSpPr txBox="1">
            <a:spLocks noChangeArrowheads="1"/>
          </p:cNvSpPr>
          <p:nvPr/>
        </p:nvSpPr>
        <p:spPr bwMode="auto">
          <a:xfrm>
            <a:off x="4625976" y="49895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3578" name="Object 26"/>
          <p:cNvGraphicFramePr>
            <a:graphicFrameLocks noChangeAspect="1"/>
          </p:cNvGraphicFramePr>
          <p:nvPr/>
        </p:nvGraphicFramePr>
        <p:xfrm>
          <a:off x="6477001" y="19589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60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589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9" name="Text Box 27"/>
          <p:cNvSpPr txBox="1">
            <a:spLocks noChangeArrowheads="1"/>
          </p:cNvSpPr>
          <p:nvPr/>
        </p:nvSpPr>
        <p:spPr bwMode="auto">
          <a:xfrm>
            <a:off x="6324600" y="15017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3580" name="Line 28"/>
          <p:cNvSpPr>
            <a:spLocks noChangeShapeType="1"/>
          </p:cNvSpPr>
          <p:nvPr/>
        </p:nvSpPr>
        <p:spPr bwMode="auto">
          <a:xfrm flipH="1">
            <a:off x="5334000" y="2416175"/>
            <a:ext cx="2057400" cy="12954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705464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1" y="347662"/>
            <a:ext cx="6934199" cy="82708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4579" name="Line 3"/>
          <p:cNvSpPr>
            <a:spLocks noChangeShapeType="1"/>
          </p:cNvSpPr>
          <p:nvPr/>
        </p:nvSpPr>
        <p:spPr bwMode="auto">
          <a:xfrm>
            <a:off x="4422775" y="4932363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3182938" y="4932363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3890963" y="3957639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5219701" y="3957639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3" name="Line 7"/>
          <p:cNvSpPr>
            <a:spLocks noChangeShapeType="1"/>
          </p:cNvSpPr>
          <p:nvPr/>
        </p:nvSpPr>
        <p:spPr bwMode="auto">
          <a:xfrm>
            <a:off x="4068763" y="3067051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563814" y="3067051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5" name="Text Box 9"/>
          <p:cNvSpPr txBox="1">
            <a:spLocks noChangeArrowheads="1"/>
          </p:cNvSpPr>
          <p:nvPr/>
        </p:nvSpPr>
        <p:spPr bwMode="auto">
          <a:xfrm>
            <a:off x="3130551" y="2743200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86" name="Text Box 10"/>
          <p:cNvSpPr txBox="1">
            <a:spLocks noChangeArrowheads="1"/>
          </p:cNvSpPr>
          <p:nvPr/>
        </p:nvSpPr>
        <p:spPr bwMode="auto">
          <a:xfrm>
            <a:off x="4244976" y="3635376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87" name="Text Box 11"/>
          <p:cNvSpPr txBox="1">
            <a:spLocks noChangeArrowheads="1"/>
          </p:cNvSpPr>
          <p:nvPr/>
        </p:nvSpPr>
        <p:spPr bwMode="auto">
          <a:xfrm>
            <a:off x="3449639" y="4606925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88" name="AutoShape 12"/>
          <p:cNvSpPr>
            <a:spLocks noChangeArrowheads="1"/>
          </p:cNvSpPr>
          <p:nvPr/>
        </p:nvSpPr>
        <p:spPr bwMode="auto">
          <a:xfrm>
            <a:off x="4465639" y="5575301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89" name="Text Box 13"/>
          <p:cNvSpPr txBox="1">
            <a:spLocks noChangeArrowheads="1"/>
          </p:cNvSpPr>
          <p:nvPr/>
        </p:nvSpPr>
        <p:spPr bwMode="auto">
          <a:xfrm>
            <a:off x="4383089" y="5575300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0" name="AutoShape 14"/>
          <p:cNvSpPr>
            <a:spLocks noChangeArrowheads="1"/>
          </p:cNvSpPr>
          <p:nvPr/>
        </p:nvSpPr>
        <p:spPr bwMode="auto">
          <a:xfrm>
            <a:off x="2828925" y="5595939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Text Box 15"/>
          <p:cNvSpPr txBox="1">
            <a:spLocks noChangeArrowheads="1"/>
          </p:cNvSpPr>
          <p:nvPr/>
        </p:nvSpPr>
        <p:spPr bwMode="auto">
          <a:xfrm>
            <a:off x="2959100" y="55784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2" name="AutoShape 16"/>
          <p:cNvSpPr>
            <a:spLocks noChangeArrowheads="1"/>
          </p:cNvSpPr>
          <p:nvPr/>
        </p:nvSpPr>
        <p:spPr bwMode="auto">
          <a:xfrm>
            <a:off x="2209801" y="3652839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3" name="Text Box 17"/>
          <p:cNvSpPr txBox="1">
            <a:spLocks noChangeArrowheads="1"/>
          </p:cNvSpPr>
          <p:nvPr/>
        </p:nvSpPr>
        <p:spPr bwMode="auto">
          <a:xfrm>
            <a:off x="2338388" y="3635375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4594" name="AutoShape 18"/>
          <p:cNvSpPr>
            <a:spLocks noChangeArrowheads="1"/>
          </p:cNvSpPr>
          <p:nvPr/>
        </p:nvSpPr>
        <p:spPr bwMode="auto">
          <a:xfrm>
            <a:off x="5384801" y="4640264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>
            <a:off x="5492750" y="4640263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6" name="Text Box 20"/>
          <p:cNvSpPr txBox="1">
            <a:spLocks noChangeArrowheads="1"/>
          </p:cNvSpPr>
          <p:nvPr/>
        </p:nvSpPr>
        <p:spPr bwMode="auto">
          <a:xfrm>
            <a:off x="2384425" y="3067050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421188" y="3067050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4598" name="Text Box 22"/>
          <p:cNvSpPr txBox="1">
            <a:spLocks noChangeArrowheads="1"/>
          </p:cNvSpPr>
          <p:nvPr/>
        </p:nvSpPr>
        <p:spPr bwMode="auto">
          <a:xfrm>
            <a:off x="5546726" y="4005263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24599" name="Text Box 23"/>
          <p:cNvSpPr txBox="1">
            <a:spLocks noChangeArrowheads="1"/>
          </p:cNvSpPr>
          <p:nvPr/>
        </p:nvSpPr>
        <p:spPr bwMode="auto">
          <a:xfrm>
            <a:off x="3186114" y="4040188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600" name="Text Box 24"/>
          <p:cNvSpPr txBox="1">
            <a:spLocks noChangeArrowheads="1"/>
          </p:cNvSpPr>
          <p:nvPr/>
        </p:nvSpPr>
        <p:spPr bwMode="auto">
          <a:xfrm>
            <a:off x="2679701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4601" name="Text Box 25"/>
          <p:cNvSpPr txBox="1">
            <a:spLocks noChangeArrowheads="1"/>
          </p:cNvSpPr>
          <p:nvPr/>
        </p:nvSpPr>
        <p:spPr bwMode="auto">
          <a:xfrm>
            <a:off x="4625976" y="5011738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4602" name="Object 26"/>
          <p:cNvGraphicFramePr>
            <a:graphicFrameLocks noChangeAspect="1"/>
          </p:cNvGraphicFramePr>
          <p:nvPr/>
        </p:nvGraphicFramePr>
        <p:xfrm>
          <a:off x="6477001" y="1981201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84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1981201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6324600" y="1524000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4604" name="Line 28"/>
          <p:cNvSpPr>
            <a:spLocks noChangeShapeType="1"/>
          </p:cNvSpPr>
          <p:nvPr/>
        </p:nvSpPr>
        <p:spPr bwMode="auto">
          <a:xfrm flipH="1">
            <a:off x="6172200" y="2971800"/>
            <a:ext cx="1295400" cy="9906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42273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4638"/>
            <a:ext cx="7074090" cy="95408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Apply Model to Test Data</a:t>
            </a:r>
          </a:p>
        </p:txBody>
      </p:sp>
      <p:sp>
        <p:nvSpPr>
          <p:cNvPr id="25603" name="Line 3"/>
          <p:cNvSpPr>
            <a:spLocks noChangeShapeType="1"/>
          </p:cNvSpPr>
          <p:nvPr/>
        </p:nvSpPr>
        <p:spPr bwMode="auto">
          <a:xfrm>
            <a:off x="4422775" y="4986338"/>
            <a:ext cx="2667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4" name="Line 4"/>
          <p:cNvSpPr>
            <a:spLocks noChangeShapeType="1"/>
          </p:cNvSpPr>
          <p:nvPr/>
        </p:nvSpPr>
        <p:spPr bwMode="auto">
          <a:xfrm flipH="1">
            <a:off x="3182938" y="4986338"/>
            <a:ext cx="355600" cy="6461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 flipH="1">
            <a:off x="3890963" y="4011614"/>
            <a:ext cx="442912" cy="649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5219701" y="4011614"/>
            <a:ext cx="531813" cy="649287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4068763" y="3121026"/>
            <a:ext cx="620712" cy="5683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 flipH="1">
            <a:off x="2563814" y="3121026"/>
            <a:ext cx="619125" cy="568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Text Box 9"/>
          <p:cNvSpPr txBox="1">
            <a:spLocks noChangeArrowheads="1"/>
          </p:cNvSpPr>
          <p:nvPr/>
        </p:nvSpPr>
        <p:spPr bwMode="auto">
          <a:xfrm>
            <a:off x="3130551" y="2797175"/>
            <a:ext cx="1027113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Refund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4244976" y="3689351"/>
            <a:ext cx="1025525" cy="347663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MarSt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3449639" y="4660900"/>
            <a:ext cx="1062037" cy="349250"/>
          </a:xfrm>
          <a:prstGeom prst="rect">
            <a:avLst/>
          </a:prstGeom>
          <a:solidFill>
            <a:srgbClr val="FFFF00"/>
          </a:solidFill>
          <a:ln w="12700">
            <a:solidFill>
              <a:srgbClr val="00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2D1993"/>
                </a:solidFill>
              </a:rPr>
              <a:t>TaxInc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2" name="AutoShape 12"/>
          <p:cNvSpPr>
            <a:spLocks noChangeArrowheads="1"/>
          </p:cNvSpPr>
          <p:nvPr/>
        </p:nvSpPr>
        <p:spPr bwMode="auto">
          <a:xfrm>
            <a:off x="4465639" y="5629276"/>
            <a:ext cx="688975" cy="449263"/>
          </a:xfrm>
          <a:prstGeom prst="roundRect">
            <a:avLst>
              <a:gd name="adj" fmla="val 16769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3" name="Text Box 13"/>
          <p:cNvSpPr txBox="1">
            <a:spLocks noChangeArrowheads="1"/>
          </p:cNvSpPr>
          <p:nvPr/>
        </p:nvSpPr>
        <p:spPr bwMode="auto">
          <a:xfrm>
            <a:off x="4383089" y="5629275"/>
            <a:ext cx="7508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4" name="AutoShape 14"/>
          <p:cNvSpPr>
            <a:spLocks noChangeArrowheads="1"/>
          </p:cNvSpPr>
          <p:nvPr/>
        </p:nvSpPr>
        <p:spPr bwMode="auto">
          <a:xfrm>
            <a:off x="2828925" y="5649914"/>
            <a:ext cx="717550" cy="44608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5" name="Text Box 15"/>
          <p:cNvSpPr txBox="1">
            <a:spLocks noChangeArrowheads="1"/>
          </p:cNvSpPr>
          <p:nvPr/>
        </p:nvSpPr>
        <p:spPr bwMode="auto">
          <a:xfrm>
            <a:off x="2959100" y="56324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16" name="AutoShape 16"/>
          <p:cNvSpPr>
            <a:spLocks noChangeArrowheads="1"/>
          </p:cNvSpPr>
          <p:nvPr/>
        </p:nvSpPr>
        <p:spPr bwMode="auto">
          <a:xfrm>
            <a:off x="2209801" y="3706814"/>
            <a:ext cx="752475" cy="427037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7" name="Text Box 17"/>
          <p:cNvSpPr txBox="1">
            <a:spLocks noChangeArrowheads="1"/>
          </p:cNvSpPr>
          <p:nvPr/>
        </p:nvSpPr>
        <p:spPr bwMode="auto">
          <a:xfrm>
            <a:off x="2338388" y="3689350"/>
            <a:ext cx="4889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rgbClr val="00FFFF"/>
              </a:solidFill>
            </a:endParaRPr>
          </a:p>
        </p:txBody>
      </p:sp>
      <p:sp>
        <p:nvSpPr>
          <p:cNvPr id="25618" name="AutoShape 18"/>
          <p:cNvSpPr>
            <a:spLocks noChangeArrowheads="1"/>
          </p:cNvSpPr>
          <p:nvPr/>
        </p:nvSpPr>
        <p:spPr bwMode="auto">
          <a:xfrm>
            <a:off x="5384801" y="4694239"/>
            <a:ext cx="752475" cy="466725"/>
          </a:xfrm>
          <a:prstGeom prst="roundRect">
            <a:avLst>
              <a:gd name="adj" fmla="val 16667"/>
            </a:avLst>
          </a:prstGeom>
          <a:solidFill>
            <a:srgbClr val="33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19" name="Text Box 19"/>
          <p:cNvSpPr txBox="1">
            <a:spLocks noChangeArrowheads="1"/>
          </p:cNvSpPr>
          <p:nvPr/>
        </p:nvSpPr>
        <p:spPr bwMode="auto">
          <a:xfrm>
            <a:off x="5492750" y="4694238"/>
            <a:ext cx="490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 b="1">
                <a:solidFill>
                  <a:srgbClr val="800000"/>
                </a:solidFill>
              </a:rPr>
              <a:t>NO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2384425" y="3121025"/>
            <a:ext cx="533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Yes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4421188" y="3121025"/>
            <a:ext cx="4429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No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5546726" y="4059238"/>
            <a:ext cx="9302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>
                <a:solidFill>
                  <a:srgbClr val="FF0000"/>
                </a:solidFill>
              </a:rPr>
              <a:t>Married 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3186114" y="4094163"/>
            <a:ext cx="1660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Single, Divorced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679701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&lt; 80K</a:t>
            </a:r>
            <a:endParaRPr lang="en-US" sz="1600">
              <a:solidFill>
                <a:schemeClr val="bg2"/>
              </a:solidFill>
            </a:endParaRP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4625976" y="5065713"/>
            <a:ext cx="7207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1600"/>
              <a:t>&gt; 80K</a:t>
            </a:r>
            <a:endParaRPr lang="en-US" sz="1600">
              <a:solidFill>
                <a:schemeClr val="bg2"/>
              </a:solidFill>
            </a:endParaRPr>
          </a:p>
        </p:txBody>
      </p:sp>
      <p:graphicFrame>
        <p:nvGraphicFramePr>
          <p:cNvPr id="25626" name="Object 26"/>
          <p:cNvGraphicFramePr>
            <a:graphicFrameLocks noChangeAspect="1"/>
          </p:cNvGraphicFramePr>
          <p:nvPr/>
        </p:nvGraphicFramePr>
        <p:xfrm>
          <a:off x="6477001" y="2035176"/>
          <a:ext cx="3343275" cy="1133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08" name="Document" r:id="rId3" imgW="4651200" imgH="1576440" progId="Word.Document.8">
                  <p:embed/>
                </p:oleObj>
              </mc:Choice>
              <mc:Fallback>
                <p:oleObj name="Document" r:id="rId3" imgW="4651200" imgH="157644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1" y="2035176"/>
                        <a:ext cx="3343275" cy="1133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6324600" y="1577975"/>
            <a:ext cx="160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solidFill>
                  <a:schemeClr val="tx2"/>
                </a:solidFill>
              </a:rPr>
              <a:t>Test Data</a:t>
            </a:r>
            <a:endParaRPr lang="en-US" sz="2000">
              <a:solidFill>
                <a:schemeClr val="bg2"/>
              </a:solidFill>
            </a:endParaRPr>
          </a:p>
        </p:txBody>
      </p:sp>
      <p:sp>
        <p:nvSpPr>
          <p:cNvPr id="25628" name="Line 28"/>
          <p:cNvSpPr>
            <a:spLocks noChangeShapeType="1"/>
          </p:cNvSpPr>
          <p:nvPr/>
        </p:nvSpPr>
        <p:spPr bwMode="auto">
          <a:xfrm flipH="1">
            <a:off x="6019800" y="3025775"/>
            <a:ext cx="3124200" cy="1828800"/>
          </a:xfrm>
          <a:prstGeom prst="line">
            <a:avLst/>
          </a:prstGeom>
          <a:noFill/>
          <a:ln w="15875">
            <a:solidFill>
              <a:srgbClr val="FF0000"/>
            </a:solidFill>
            <a:prstDash val="dash"/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7543800" y="4016375"/>
            <a:ext cx="2667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0" hangingPunct="0">
              <a:lnSpc>
                <a:spcPct val="80000"/>
              </a:lnSpc>
              <a:spcBef>
                <a:spcPct val="2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sz="2000"/>
              <a:t>Assign Cheat to “No”</a:t>
            </a:r>
          </a:p>
        </p:txBody>
      </p:sp>
    </p:spTree>
    <p:extLst>
      <p:ext uri="{BB962C8B-B14F-4D97-AF65-F5344CB8AC3E}">
        <p14:creationId xmlns:p14="http://schemas.microsoft.com/office/powerpoint/2010/main" val="3419456898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10352" y="233695"/>
            <a:ext cx="7333397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to Build Decision Trees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10352" y="1736679"/>
            <a:ext cx="8111319" cy="4525963"/>
          </a:xfrm>
        </p:spPr>
        <p:txBody>
          <a:bodyPr/>
          <a:lstStyle/>
          <a:p>
            <a:r>
              <a:rPr lang="en-US" sz="2400" dirty="0"/>
              <a:t>Greedy strategy.</a:t>
            </a:r>
          </a:p>
          <a:p>
            <a:pPr lvl="1"/>
            <a:r>
              <a:rPr lang="en-US" sz="2400" dirty="0"/>
              <a:t>Split the records based on an attribute test that optimizes certain criterion.</a:t>
            </a:r>
          </a:p>
          <a:p>
            <a:endParaRPr lang="en-US" sz="2400" dirty="0"/>
          </a:p>
          <a:p>
            <a:r>
              <a:rPr lang="en-US" sz="2400" dirty="0"/>
              <a:t>Issues</a:t>
            </a:r>
          </a:p>
          <a:p>
            <a:pPr lvl="1"/>
            <a:r>
              <a:rPr lang="en-US" sz="2400" dirty="0"/>
              <a:t>Determine how to split the records</a:t>
            </a:r>
          </a:p>
          <a:p>
            <a:pPr lvl="2"/>
            <a:r>
              <a:rPr lang="en-US" dirty="0"/>
              <a:t>How to specify the attribute test condition?</a:t>
            </a:r>
          </a:p>
          <a:p>
            <a:pPr lvl="2"/>
            <a:r>
              <a:rPr lang="en-US" dirty="0"/>
              <a:t>How to determine the best split?</a:t>
            </a:r>
          </a:p>
          <a:p>
            <a:pPr lvl="1"/>
            <a:r>
              <a:rPr lang="en-US" sz="2400" dirty="0"/>
              <a:t>Determine when to stop splitting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69264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1" name="Rectangle 9"/>
          <p:cNvSpPr>
            <a:spLocks noChangeArrowheads="1"/>
          </p:cNvSpPr>
          <p:nvPr/>
        </p:nvSpPr>
        <p:spPr bwMode="auto">
          <a:xfrm>
            <a:off x="1455759" y="272954"/>
            <a:ext cx="10513327" cy="1214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4200" dirty="0">
                <a:solidFill>
                  <a:srgbClr val="C00000"/>
                </a:solidFill>
              </a:rPr>
              <a:t>How to specify the attribute test condition</a:t>
            </a:r>
            <a:endParaRPr lang="en-US" sz="4200" b="1" dirty="0">
              <a:solidFill>
                <a:srgbClr val="C00000"/>
              </a:solidFill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592238" y="1859508"/>
            <a:ext cx="9366914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rPr>
              <a:t>Idea</a:t>
            </a:r>
            <a:r>
              <a:rPr lang="en-US" sz="2400" dirty="0">
                <a:latin typeface="+mj-lt"/>
              </a:rPr>
              <a:t>: choose attribute that leads to greatest increase in “</a:t>
            </a:r>
            <a:r>
              <a:rPr lang="en-US" sz="2400" dirty="0">
                <a:solidFill>
                  <a:srgbClr val="FF0000"/>
                </a:solidFill>
                <a:latin typeface="+mj-lt"/>
              </a:rPr>
              <a:t>purity</a:t>
            </a:r>
            <a:r>
              <a:rPr lang="en-US" sz="2400" dirty="0">
                <a:latin typeface="+mj-lt"/>
              </a:rPr>
              <a:t>”</a:t>
            </a:r>
            <a:endParaRPr lang="en-US" sz="2400" dirty="0">
              <a:latin typeface="+mj-lt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400" kern="0" dirty="0">
              <a:latin typeface="+mj-lt"/>
            </a:endParaRPr>
          </a:p>
          <a:p>
            <a:r>
              <a:rPr lang="en-US" sz="2400" kern="0" dirty="0">
                <a:latin typeface="+mj-lt"/>
              </a:rPr>
              <a:t>Depends on attribute types</a:t>
            </a:r>
          </a:p>
          <a:p>
            <a:pPr lvl="1"/>
            <a:r>
              <a:rPr lang="en-US" sz="2400" kern="0" dirty="0">
                <a:latin typeface="+mj-lt"/>
              </a:rPr>
              <a:t>Nominal</a:t>
            </a:r>
          </a:p>
          <a:p>
            <a:pPr lvl="1"/>
            <a:r>
              <a:rPr lang="en-US" sz="2400" kern="0" dirty="0">
                <a:latin typeface="+mj-lt"/>
              </a:rPr>
              <a:t>Ordinal</a:t>
            </a:r>
          </a:p>
          <a:p>
            <a:pPr lvl="1"/>
            <a:r>
              <a:rPr lang="en-US" sz="2400" kern="0" dirty="0">
                <a:latin typeface="+mj-lt"/>
              </a:rPr>
              <a:t>Continuous</a:t>
            </a:r>
          </a:p>
          <a:p>
            <a:pPr lvl="1"/>
            <a:endParaRPr lang="en-US" sz="2400" kern="0" dirty="0">
              <a:latin typeface="+mj-lt"/>
            </a:endParaRPr>
          </a:p>
          <a:p>
            <a:r>
              <a:rPr lang="en-US" sz="2400" kern="0" dirty="0">
                <a:latin typeface="+mj-lt"/>
              </a:rPr>
              <a:t>Depends on number of ways to split</a:t>
            </a:r>
          </a:p>
          <a:p>
            <a:pPr lvl="1"/>
            <a:r>
              <a:rPr lang="en-US" sz="2400" kern="0" dirty="0">
                <a:latin typeface="+mj-lt"/>
              </a:rPr>
              <a:t>2-way split</a:t>
            </a:r>
          </a:p>
          <a:p>
            <a:pPr lvl="1"/>
            <a:r>
              <a:rPr lang="en-US" sz="2400" kern="0" dirty="0">
                <a:latin typeface="+mj-lt"/>
              </a:rPr>
              <a:t>Multi-way split</a:t>
            </a:r>
          </a:p>
        </p:txBody>
      </p:sp>
    </p:spTree>
    <p:extLst>
      <p:ext uri="{BB962C8B-B14F-4D97-AF65-F5344CB8AC3E}">
        <p14:creationId xmlns:p14="http://schemas.microsoft.com/office/powerpoint/2010/main" val="497932201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86051" y="374650"/>
            <a:ext cx="9645555" cy="5334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Splitting Based on Nominal Attributes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23962" y="1365249"/>
            <a:ext cx="8943620" cy="5076493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</a:rPr>
              <a:t>Multi-way split:</a:t>
            </a:r>
            <a:r>
              <a:rPr lang="en-US" sz="2400" dirty="0"/>
              <a:t> Use as many partitions as distinct values.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solidFill>
                  <a:srgbClr val="FF0000"/>
                </a:solidFill>
              </a:rPr>
              <a:t>Binary split:</a:t>
            </a:r>
            <a:r>
              <a:rPr lang="en-US" sz="2400" dirty="0"/>
              <a:t>  Divides values into two subsets. </a:t>
            </a:r>
            <a:br>
              <a:rPr lang="en-US" sz="2400" dirty="0"/>
            </a:br>
            <a:r>
              <a:rPr lang="en-US" sz="2400" dirty="0"/>
              <a:t>		   Need to find optimal partitioning.</a:t>
            </a:r>
            <a:endParaRPr lang="en-US" dirty="0"/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3791800" y="2133600"/>
            <a:ext cx="2546350" cy="946150"/>
            <a:chOff x="1824" y="1680"/>
            <a:chExt cx="1604" cy="596"/>
          </a:xfrm>
        </p:grpSpPr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2352" y="1680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dirty="0" err="1">
                  <a:latin typeface="Times New Roman" panose="02020603050405020304" pitchFamily="18" charset="0"/>
                </a:rPr>
                <a:t>CarType</a:t>
              </a:r>
              <a:endParaRPr lang="en-US" sz="2400" dirty="0">
                <a:latin typeface="Times New Roman" panose="02020603050405020304" pitchFamily="18" charset="0"/>
              </a:endParaRPr>
            </a:p>
          </p:txBody>
        </p:sp>
        <p:sp>
          <p:nvSpPr>
            <p:cNvPr id="33798" name="Line 6"/>
            <p:cNvSpPr>
              <a:spLocks noChangeShapeType="1"/>
            </p:cNvSpPr>
            <p:nvPr/>
          </p:nvSpPr>
          <p:spPr bwMode="auto">
            <a:xfrm flipH="1">
              <a:off x="2064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799" name="Line 7"/>
            <p:cNvSpPr>
              <a:spLocks noChangeShapeType="1"/>
            </p:cNvSpPr>
            <p:nvPr/>
          </p:nvSpPr>
          <p:spPr bwMode="auto">
            <a:xfrm>
              <a:off x="2640" y="19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0" name="Line 8"/>
            <p:cNvSpPr>
              <a:spLocks noChangeShapeType="1"/>
            </p:cNvSpPr>
            <p:nvPr/>
          </p:nvSpPr>
          <p:spPr bwMode="auto">
            <a:xfrm>
              <a:off x="2640" y="1968"/>
              <a:ext cx="576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824" y="1872"/>
              <a:ext cx="49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Family</a:t>
              </a: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2208" y="2064"/>
              <a:ext cx="4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Sports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2928" y="1872"/>
              <a:ext cx="50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Luxury</a:t>
              </a:r>
            </a:p>
          </p:txBody>
        </p:sp>
      </p:grpSp>
      <p:grpSp>
        <p:nvGrpSpPr>
          <p:cNvPr id="33804" name="Group 12"/>
          <p:cNvGrpSpPr>
            <a:grpSpLocks/>
          </p:cNvGrpSpPr>
          <p:nvPr/>
        </p:nvGrpSpPr>
        <p:grpSpPr bwMode="auto">
          <a:xfrm>
            <a:off x="6458801" y="5029200"/>
            <a:ext cx="2752725" cy="914400"/>
            <a:chOff x="3552" y="3216"/>
            <a:chExt cx="1734" cy="576"/>
          </a:xfrm>
        </p:grpSpPr>
        <p:sp>
          <p:nvSpPr>
            <p:cNvPr id="33805" name="Oval 13"/>
            <p:cNvSpPr>
              <a:spLocks noChangeArrowheads="1"/>
            </p:cNvSpPr>
            <p:nvPr/>
          </p:nvSpPr>
          <p:spPr bwMode="auto">
            <a:xfrm>
              <a:off x="4186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anose="02020603050405020304" pitchFamily="18" charset="0"/>
                </a:rPr>
                <a:t>CarType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06" name="Line 14"/>
            <p:cNvSpPr>
              <a:spLocks noChangeShapeType="1"/>
            </p:cNvSpPr>
            <p:nvPr/>
          </p:nvSpPr>
          <p:spPr bwMode="auto">
            <a:xfrm flipH="1">
              <a:off x="3946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>
              <a:off x="4474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8" name="Text Box 16"/>
            <p:cNvSpPr txBox="1">
              <a:spLocks noChangeArrowheads="1"/>
            </p:cNvSpPr>
            <p:nvPr/>
          </p:nvSpPr>
          <p:spPr bwMode="auto">
            <a:xfrm>
              <a:off x="3552" y="3360"/>
              <a:ext cx="60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{Family, </a:t>
              </a:r>
              <a:br>
                <a:rPr lang="en-US" sz="1600"/>
              </a:br>
              <a:r>
                <a:rPr lang="en-US" sz="1600"/>
                <a:t>Luxury}</a:t>
              </a:r>
            </a:p>
          </p:txBody>
        </p:sp>
        <p:sp>
          <p:nvSpPr>
            <p:cNvPr id="33809" name="Text Box 17"/>
            <p:cNvSpPr txBox="1">
              <a:spLocks noChangeArrowheads="1"/>
            </p:cNvSpPr>
            <p:nvPr/>
          </p:nvSpPr>
          <p:spPr bwMode="auto">
            <a:xfrm>
              <a:off x="4714" y="3456"/>
              <a:ext cx="5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{Sports}</a:t>
              </a:r>
            </a:p>
          </p:txBody>
        </p:sp>
      </p:grpSp>
      <p:grpSp>
        <p:nvGrpSpPr>
          <p:cNvPr id="33810" name="Group 18"/>
          <p:cNvGrpSpPr>
            <a:grpSpLocks/>
          </p:cNvGrpSpPr>
          <p:nvPr/>
        </p:nvGrpSpPr>
        <p:grpSpPr bwMode="auto">
          <a:xfrm>
            <a:off x="1582001" y="5029200"/>
            <a:ext cx="2905125" cy="914400"/>
            <a:chOff x="768" y="3216"/>
            <a:chExt cx="1830" cy="576"/>
          </a:xfrm>
        </p:grpSpPr>
        <p:sp>
          <p:nvSpPr>
            <p:cNvPr id="33811" name="Oval 19"/>
            <p:cNvSpPr>
              <a:spLocks noChangeArrowheads="1"/>
            </p:cNvSpPr>
            <p:nvPr/>
          </p:nvSpPr>
          <p:spPr bwMode="auto">
            <a:xfrm>
              <a:off x="1494" y="3216"/>
              <a:ext cx="576" cy="288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>
                  <a:latin typeface="Times New Roman" panose="02020603050405020304" pitchFamily="18" charset="0"/>
                </a:rPr>
                <a:t>CarType</a:t>
              </a:r>
              <a:endParaRPr 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33812" name="Line 20"/>
            <p:cNvSpPr>
              <a:spLocks noChangeShapeType="1"/>
            </p:cNvSpPr>
            <p:nvPr/>
          </p:nvSpPr>
          <p:spPr bwMode="auto">
            <a:xfrm flipH="1">
              <a:off x="1254" y="3504"/>
              <a:ext cx="52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Line 21"/>
            <p:cNvSpPr>
              <a:spLocks noChangeShapeType="1"/>
            </p:cNvSpPr>
            <p:nvPr/>
          </p:nvSpPr>
          <p:spPr bwMode="auto">
            <a:xfrm>
              <a:off x="1782" y="3504"/>
              <a:ext cx="48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Text Box 22"/>
            <p:cNvSpPr txBox="1">
              <a:spLocks noChangeArrowheads="1"/>
            </p:cNvSpPr>
            <p:nvPr/>
          </p:nvSpPr>
          <p:spPr bwMode="auto">
            <a:xfrm>
              <a:off x="768" y="3360"/>
              <a:ext cx="59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pPr algn="ctr" eaLnBrk="0" hangingPunct="0"/>
              <a:r>
                <a:rPr lang="en-US" sz="1600"/>
                <a:t>{Sports, Luxury}</a:t>
              </a:r>
            </a:p>
          </p:txBody>
        </p:sp>
        <p:sp>
          <p:nvSpPr>
            <p:cNvPr id="33815" name="Text Box 23"/>
            <p:cNvSpPr txBox="1">
              <a:spLocks noChangeArrowheads="1"/>
            </p:cNvSpPr>
            <p:nvPr/>
          </p:nvSpPr>
          <p:spPr bwMode="auto">
            <a:xfrm>
              <a:off x="2020" y="3456"/>
              <a:ext cx="5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 eaLnBrk="0" hangingPunct="0"/>
              <a:r>
                <a:rPr lang="en-US" sz="1600"/>
                <a:t>{Family}</a:t>
              </a:r>
            </a:p>
          </p:txBody>
        </p:sp>
      </p:grpSp>
      <p:sp>
        <p:nvSpPr>
          <p:cNvPr id="33816" name="Text Box 24"/>
          <p:cNvSpPr txBox="1">
            <a:spLocks noChangeArrowheads="1"/>
          </p:cNvSpPr>
          <p:nvPr/>
        </p:nvSpPr>
        <p:spPr bwMode="auto">
          <a:xfrm>
            <a:off x="5087201" y="5105400"/>
            <a:ext cx="608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 eaLnBrk="0" hangingPunct="0"/>
            <a:r>
              <a:rPr lang="en-US" sz="2400">
                <a:latin typeface="Times New Roman" panose="02020603050405020304" pitchFamily="18" charset="0"/>
              </a:rPr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1710907888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750628" y="95534"/>
            <a:ext cx="10809027" cy="120214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Splitting Based on Continuous Attributes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5275" y="1422780"/>
            <a:ext cx="10019731" cy="5100849"/>
          </a:xfrm>
        </p:spPr>
        <p:txBody>
          <a:bodyPr/>
          <a:lstStyle/>
          <a:p>
            <a:r>
              <a:rPr lang="en-US" sz="2600" dirty="0"/>
              <a:t>Different ways of handling</a:t>
            </a:r>
          </a:p>
          <a:p>
            <a:endParaRPr lang="en-US" sz="2600" dirty="0"/>
          </a:p>
          <a:p>
            <a:pPr lvl="1"/>
            <a:r>
              <a:rPr lang="en-US" sz="2600" dirty="0">
                <a:solidFill>
                  <a:srgbClr val="CC3300"/>
                </a:solidFill>
              </a:rPr>
              <a:t>Discretization</a:t>
            </a:r>
            <a:r>
              <a:rPr lang="en-US" sz="2600" dirty="0"/>
              <a:t> to form an ordinal categorical attribute</a:t>
            </a:r>
          </a:p>
          <a:p>
            <a:pPr lvl="2"/>
            <a:r>
              <a:rPr lang="en-US" sz="2600" dirty="0"/>
              <a:t> Static – discretize once at the beginning</a:t>
            </a:r>
          </a:p>
          <a:p>
            <a:pPr lvl="2"/>
            <a:r>
              <a:rPr lang="en-US" sz="2600" dirty="0"/>
              <a:t> Dynamic – ranges can be found by equal interval 	  		 bucketing, equal frequency bucketing</a:t>
            </a:r>
            <a:br>
              <a:rPr lang="en-US" sz="2600" dirty="0"/>
            </a:br>
            <a:r>
              <a:rPr lang="en-US" sz="2600" dirty="0"/>
              <a:t>		(percentiles), or clustering.</a:t>
            </a:r>
          </a:p>
          <a:p>
            <a:pPr lvl="4"/>
            <a:endParaRPr lang="en-US" sz="2600" dirty="0">
              <a:solidFill>
                <a:srgbClr val="CC3300"/>
              </a:solidFill>
            </a:endParaRPr>
          </a:p>
          <a:p>
            <a:pPr lvl="1"/>
            <a:r>
              <a:rPr lang="en-US" sz="2600" dirty="0">
                <a:solidFill>
                  <a:srgbClr val="CC3300"/>
                </a:solidFill>
              </a:rPr>
              <a:t>Binary Decision</a:t>
            </a:r>
            <a:r>
              <a:rPr lang="en-US" sz="2600" dirty="0"/>
              <a:t>: (A &lt; v) or (A </a:t>
            </a:r>
            <a:r>
              <a:rPr lang="en-US" sz="2600" dirty="0">
                <a:sym typeface="Symbol" panose="05050102010706020507" pitchFamily="18" charset="2"/>
              </a:rPr>
              <a:t> v)</a:t>
            </a:r>
            <a:endParaRPr lang="en-US" sz="2600" dirty="0"/>
          </a:p>
          <a:p>
            <a:pPr lvl="2"/>
            <a:r>
              <a:rPr lang="en-US" sz="2600" dirty="0"/>
              <a:t> consider all possible splits and finds the best cut</a:t>
            </a:r>
          </a:p>
          <a:p>
            <a:pPr lvl="2"/>
            <a:r>
              <a:rPr lang="en-US" sz="2600" dirty="0"/>
              <a:t> can be more compute intensive</a:t>
            </a:r>
          </a:p>
        </p:txBody>
      </p:sp>
    </p:spTree>
    <p:extLst>
      <p:ext uri="{BB962C8B-B14F-4D97-AF65-F5344CB8AC3E}">
        <p14:creationId xmlns:p14="http://schemas.microsoft.com/office/powerpoint/2010/main" val="403905373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3"/>
          <p:cNvSpPr>
            <a:spLocks noGrp="1" noChangeArrowheads="1"/>
          </p:cNvSpPr>
          <p:nvPr>
            <p:ph type="title"/>
          </p:nvPr>
        </p:nvSpPr>
        <p:spPr>
          <a:xfrm>
            <a:off x="1828800" y="236539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classification?</a:t>
            </a:r>
          </a:p>
        </p:txBody>
      </p:sp>
      <p:sp>
        <p:nvSpPr>
          <p:cNvPr id="7184" name="Text Box 16"/>
          <p:cNvSpPr txBox="1">
            <a:spLocks noChangeArrowheads="1"/>
          </p:cNvSpPr>
          <p:nvPr/>
        </p:nvSpPr>
        <p:spPr bwMode="auto">
          <a:xfrm>
            <a:off x="1828800" y="1645445"/>
            <a:ext cx="8001000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sz="2000"/>
              <a:t>A machine learning task that deals with identifying the class to which an instance belongs </a:t>
            </a:r>
          </a:p>
          <a:p>
            <a:pPr>
              <a:spcBef>
                <a:spcPct val="50000"/>
              </a:spcBef>
            </a:pPr>
            <a:endParaRPr lang="en-US" sz="2000"/>
          </a:p>
          <a:p>
            <a:pPr>
              <a:spcBef>
                <a:spcPct val="50000"/>
              </a:spcBef>
            </a:pPr>
            <a:r>
              <a:rPr lang="en-US" sz="2000"/>
              <a:t>A classifier performs classification</a:t>
            </a:r>
          </a:p>
        </p:txBody>
      </p:sp>
      <p:sp>
        <p:nvSpPr>
          <p:cNvPr id="7187" name="Rectangle 19"/>
          <p:cNvSpPr>
            <a:spLocks noChangeArrowheads="1"/>
          </p:cNvSpPr>
          <p:nvPr/>
        </p:nvSpPr>
        <p:spPr bwMode="auto">
          <a:xfrm>
            <a:off x="4653888" y="3904392"/>
            <a:ext cx="3200400" cy="2209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600">
                <a:solidFill>
                  <a:srgbClr val="990000"/>
                </a:solidFill>
              </a:rPr>
              <a:t>Classifier</a:t>
            </a:r>
          </a:p>
        </p:txBody>
      </p:sp>
      <p:sp>
        <p:nvSpPr>
          <p:cNvPr id="7188" name="Line 20"/>
          <p:cNvSpPr>
            <a:spLocks noChangeShapeType="1"/>
          </p:cNvSpPr>
          <p:nvPr/>
        </p:nvSpPr>
        <p:spPr bwMode="auto">
          <a:xfrm>
            <a:off x="2139288" y="5199792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21"/>
          <p:cNvSpPr>
            <a:spLocks noChangeShapeType="1"/>
          </p:cNvSpPr>
          <p:nvPr/>
        </p:nvSpPr>
        <p:spPr bwMode="auto">
          <a:xfrm>
            <a:off x="7854288" y="5275992"/>
            <a:ext cx="2514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Text Box 22"/>
          <p:cNvSpPr txBox="1">
            <a:spLocks noChangeArrowheads="1"/>
          </p:cNvSpPr>
          <p:nvPr/>
        </p:nvSpPr>
        <p:spPr bwMode="auto">
          <a:xfrm>
            <a:off x="2215488" y="4590193"/>
            <a:ext cx="2590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Test instance 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Attributes</a:t>
            </a:r>
          </a:p>
          <a:p>
            <a:pPr>
              <a:spcBef>
                <a:spcPct val="50000"/>
              </a:spcBef>
            </a:pPr>
            <a:r>
              <a:rPr lang="en-US"/>
              <a:t>(a1, a2,… an)</a:t>
            </a:r>
          </a:p>
        </p:txBody>
      </p:sp>
      <p:sp>
        <p:nvSpPr>
          <p:cNvPr id="7191" name="Text Box 23"/>
          <p:cNvSpPr txBox="1">
            <a:spLocks noChangeArrowheads="1"/>
          </p:cNvSpPr>
          <p:nvPr/>
        </p:nvSpPr>
        <p:spPr bwMode="auto">
          <a:xfrm>
            <a:off x="8159088" y="4742593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Discrete-valued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Class label</a:t>
            </a:r>
          </a:p>
        </p:txBody>
      </p:sp>
      <p:sp>
        <p:nvSpPr>
          <p:cNvPr id="7193" name="Text Box 25"/>
          <p:cNvSpPr txBox="1">
            <a:spLocks noChangeArrowheads="1"/>
          </p:cNvSpPr>
          <p:nvPr/>
        </p:nvSpPr>
        <p:spPr bwMode="auto">
          <a:xfrm>
            <a:off x="1986888" y="4590193"/>
            <a:ext cx="2590800" cy="119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( Age, Marital status, </a:t>
            </a:r>
          </a:p>
          <a:p>
            <a:pPr>
              <a:spcBef>
                <a:spcPct val="50000"/>
              </a:spcBef>
            </a:pPr>
            <a:endParaRPr lang="en-US"/>
          </a:p>
          <a:p>
            <a:pPr>
              <a:spcBef>
                <a:spcPct val="50000"/>
              </a:spcBef>
            </a:pPr>
            <a:r>
              <a:rPr lang="en-US"/>
              <a:t>Health status, Salary )</a:t>
            </a:r>
          </a:p>
        </p:txBody>
      </p:sp>
      <p:sp>
        <p:nvSpPr>
          <p:cNvPr id="7194" name="Text Box 26"/>
          <p:cNvSpPr txBox="1">
            <a:spLocks noChangeArrowheads="1"/>
          </p:cNvSpPr>
          <p:nvPr/>
        </p:nvSpPr>
        <p:spPr bwMode="auto">
          <a:xfrm>
            <a:off x="8159088" y="5352193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Issue Loan? {Yes, No}</a:t>
            </a:r>
          </a:p>
        </p:txBody>
      </p:sp>
      <p:sp>
        <p:nvSpPr>
          <p:cNvPr id="7196" name="Text Box 28"/>
          <p:cNvSpPr txBox="1">
            <a:spLocks noChangeArrowheads="1"/>
          </p:cNvSpPr>
          <p:nvPr/>
        </p:nvSpPr>
        <p:spPr bwMode="auto">
          <a:xfrm>
            <a:off x="1986888" y="4590193"/>
            <a:ext cx="2590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( Perceptive inputs )</a:t>
            </a:r>
          </a:p>
        </p:txBody>
      </p:sp>
      <p:sp>
        <p:nvSpPr>
          <p:cNvPr id="7198" name="Text Box 30"/>
          <p:cNvSpPr txBox="1">
            <a:spLocks noChangeArrowheads="1"/>
          </p:cNvSpPr>
          <p:nvPr/>
        </p:nvSpPr>
        <p:spPr bwMode="auto">
          <a:xfrm>
            <a:off x="8159088" y="5352192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Steer? { Left, Straight, Right }</a:t>
            </a:r>
          </a:p>
        </p:txBody>
      </p:sp>
      <p:sp>
        <p:nvSpPr>
          <p:cNvPr id="7200" name="Text Box 32"/>
          <p:cNvSpPr txBox="1">
            <a:spLocks noChangeArrowheads="1"/>
          </p:cNvSpPr>
          <p:nvPr/>
        </p:nvSpPr>
        <p:spPr bwMode="auto">
          <a:xfrm>
            <a:off x="8159088" y="5199792"/>
            <a:ext cx="25908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Category of document? {Politics, Movies, Biology}</a:t>
            </a:r>
          </a:p>
        </p:txBody>
      </p:sp>
      <p:sp>
        <p:nvSpPr>
          <p:cNvPr id="7201" name="Text Box 33"/>
          <p:cNvSpPr txBox="1">
            <a:spLocks noChangeArrowheads="1"/>
          </p:cNvSpPr>
          <p:nvPr/>
        </p:nvSpPr>
        <p:spPr bwMode="auto">
          <a:xfrm>
            <a:off x="2139288" y="4590192"/>
            <a:ext cx="2590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( Textual features : Ngrams )</a:t>
            </a:r>
          </a:p>
        </p:txBody>
      </p:sp>
    </p:spTree>
    <p:extLst>
      <p:ext uri="{BB962C8B-B14F-4D97-AF65-F5344CB8AC3E}">
        <p14:creationId xmlns:p14="http://schemas.microsoft.com/office/powerpoint/2010/main" val="135021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71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71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71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7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71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84" grpId="0"/>
      <p:bldP spid="7187" grpId="0" animBg="1"/>
      <p:bldP spid="7188" grpId="0" animBg="1"/>
      <p:bldP spid="7189" grpId="0" animBg="1"/>
      <p:bldP spid="7190" grpId="0"/>
      <p:bldP spid="7190" grpId="1"/>
      <p:bldP spid="7191" grpId="0"/>
      <p:bldP spid="7191" grpId="1"/>
      <p:bldP spid="7193" grpId="0"/>
      <p:bldP spid="7193" grpId="1"/>
      <p:bldP spid="7194" grpId="0"/>
      <p:bldP spid="7194" grpId="1"/>
      <p:bldP spid="7196" grpId="0"/>
      <p:bldP spid="7200" grpId="0"/>
      <p:bldP spid="720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45660"/>
            <a:ext cx="8305800" cy="95449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to determine the Best Split</a:t>
            </a:r>
          </a:p>
        </p:txBody>
      </p:sp>
      <p:graphicFrame>
        <p:nvGraphicFramePr>
          <p:cNvPr id="38915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905001" y="2641600"/>
          <a:ext cx="8545513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8" name="Visio" r:id="rId3" imgW="9538614" imgH="2239584" progId="Visio.Drawing.6">
                  <p:embed/>
                </p:oleObj>
              </mc:Choice>
              <mc:Fallback>
                <p:oleObj name="Visio" r:id="rId3" imgW="9538614" imgH="2239584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2641600"/>
                        <a:ext cx="8545513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3755409" y="1411288"/>
            <a:ext cx="545683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Before Splitting: 10 records of class 0,</a:t>
            </a:r>
            <a:br>
              <a:rPr lang="en-US" b="1" dirty="0"/>
            </a:br>
            <a:r>
              <a:rPr lang="en-US" b="1" dirty="0"/>
              <a:t>		10 records of class 1</a:t>
            </a:r>
          </a:p>
        </p:txBody>
      </p:sp>
      <p:sp>
        <p:nvSpPr>
          <p:cNvPr id="38917" name="Text Box 5"/>
          <p:cNvSpPr txBox="1">
            <a:spLocks noChangeArrowheads="1"/>
          </p:cNvSpPr>
          <p:nvPr/>
        </p:nvSpPr>
        <p:spPr bwMode="auto">
          <a:xfrm>
            <a:off x="4419601" y="5350563"/>
            <a:ext cx="510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Which test condition is the best?</a:t>
            </a:r>
          </a:p>
        </p:txBody>
      </p:sp>
    </p:spTree>
    <p:extLst>
      <p:ext uri="{BB962C8B-B14F-4D97-AF65-F5344CB8AC3E}">
        <p14:creationId xmlns:p14="http://schemas.microsoft.com/office/powerpoint/2010/main" val="301265289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05636" y="151808"/>
            <a:ext cx="8520752" cy="967308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to determine the Best Split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92322" y="1600201"/>
            <a:ext cx="9485194" cy="4525963"/>
          </a:xfrm>
        </p:spPr>
        <p:txBody>
          <a:bodyPr/>
          <a:lstStyle/>
          <a:p>
            <a:r>
              <a:rPr lang="en-US" sz="2600" dirty="0"/>
              <a:t>Greedy approach: </a:t>
            </a:r>
          </a:p>
          <a:p>
            <a:pPr lvl="1"/>
            <a:r>
              <a:rPr lang="en-US" sz="2600" dirty="0"/>
              <a:t>Nodes with </a:t>
            </a:r>
            <a:r>
              <a:rPr lang="en-US" sz="2600" dirty="0">
                <a:solidFill>
                  <a:srgbClr val="FF0000"/>
                </a:solidFill>
              </a:rPr>
              <a:t>homogeneous</a:t>
            </a:r>
            <a:r>
              <a:rPr lang="en-US" sz="2600" dirty="0"/>
              <a:t> class distribution are preferred</a:t>
            </a:r>
          </a:p>
          <a:p>
            <a:r>
              <a:rPr lang="en-US" sz="2600" dirty="0"/>
              <a:t>Need a measure of node impurity:</a:t>
            </a:r>
          </a:p>
          <a:p>
            <a:pPr lvl="1">
              <a:buFont typeface="Wingdings" panose="05000000000000000000" pitchFamily="2" charset="2"/>
              <a:buNone/>
            </a:pPr>
            <a:endParaRPr lang="en-US" sz="2600" dirty="0"/>
          </a:p>
        </p:txBody>
      </p:sp>
      <p:graphicFrame>
        <p:nvGraphicFramePr>
          <p:cNvPr id="39940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3760789" y="3865564"/>
          <a:ext cx="9032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6" name="Visio" r:id="rId3" imgW="655371" imgH="585812" progId="Visio.Drawing.6">
                  <p:embed/>
                </p:oleObj>
              </mc:Choice>
              <mc:Fallback>
                <p:oleObj name="Visio" r:id="rId3" imgW="655371" imgH="58581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0789" y="3865564"/>
                        <a:ext cx="9032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41" name="Object 5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7227889" y="3865564"/>
          <a:ext cx="903287" cy="712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27" name="Visio" r:id="rId5" imgW="655371" imgH="585812" progId="Visio.Drawing.6">
                  <p:embed/>
                </p:oleObj>
              </mc:Choice>
              <mc:Fallback>
                <p:oleObj name="Visio" r:id="rId5" imgW="655371" imgH="585812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7889" y="3865564"/>
                        <a:ext cx="903287" cy="712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289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/>
              <a:t>Non-homogeneous,</a:t>
            </a:r>
          </a:p>
          <a:p>
            <a:pPr eaLnBrk="0" hangingPunct="0">
              <a:spcBef>
                <a:spcPct val="50000"/>
              </a:spcBef>
            </a:pPr>
            <a:r>
              <a:rPr lang="en-US" b="1"/>
              <a:t>High degree of impurity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6705600" y="4724401"/>
            <a:ext cx="2819400" cy="779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 dirty="0"/>
              <a:t>Homogeneous,</a:t>
            </a:r>
          </a:p>
          <a:p>
            <a:pPr eaLnBrk="0" hangingPunct="0">
              <a:spcBef>
                <a:spcPct val="50000"/>
              </a:spcBef>
            </a:pPr>
            <a:r>
              <a:rPr lang="en-US" b="1" dirty="0"/>
              <a:t>Low degree of impurity</a:t>
            </a:r>
          </a:p>
        </p:txBody>
      </p:sp>
    </p:spTree>
    <p:extLst>
      <p:ext uri="{BB962C8B-B14F-4D97-AF65-F5344CB8AC3E}">
        <p14:creationId xmlns:p14="http://schemas.microsoft.com/office/powerpoint/2010/main" val="369174509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64693" y="124512"/>
            <a:ext cx="7046794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Measures of Node Impurity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64693" y="1682088"/>
            <a:ext cx="7756478" cy="3203811"/>
          </a:xfrm>
        </p:spPr>
        <p:txBody>
          <a:bodyPr/>
          <a:lstStyle/>
          <a:p>
            <a:r>
              <a:rPr lang="en-US" dirty="0"/>
              <a:t>Entropy</a:t>
            </a:r>
          </a:p>
          <a:p>
            <a:endParaRPr lang="en-US" dirty="0"/>
          </a:p>
          <a:p>
            <a:r>
              <a:rPr lang="en-US" dirty="0" err="1"/>
              <a:t>Gini</a:t>
            </a:r>
            <a:r>
              <a:rPr lang="en-US" dirty="0"/>
              <a:t> Index</a:t>
            </a:r>
          </a:p>
          <a:p>
            <a:endParaRPr lang="en-US" dirty="0"/>
          </a:p>
          <a:p>
            <a:r>
              <a:rPr lang="en-US" dirty="0"/>
              <a:t>Misclassification error</a:t>
            </a:r>
          </a:p>
        </p:txBody>
      </p:sp>
    </p:spTree>
    <p:extLst>
      <p:ext uri="{BB962C8B-B14F-4D97-AF65-F5344CB8AC3E}">
        <p14:creationId xmlns:p14="http://schemas.microsoft.com/office/powerpoint/2010/main" val="2847128949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/>
          </p:cNvSpPr>
          <p:nvPr>
            <p:ph type="title"/>
          </p:nvPr>
        </p:nvSpPr>
        <p:spPr>
          <a:xfrm>
            <a:off x="1070162" y="113044"/>
            <a:ext cx="2137062" cy="72164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Entropy</a:t>
            </a:r>
          </a:p>
        </p:txBody>
      </p:sp>
      <p:sp>
        <p:nvSpPr>
          <p:cNvPr id="290819" name="Rectangle 3"/>
          <p:cNvSpPr>
            <a:spLocks noGrp="1"/>
          </p:cNvSpPr>
          <p:nvPr>
            <p:ph type="body" sz="half" idx="1"/>
          </p:nvPr>
        </p:nvSpPr>
        <p:spPr>
          <a:xfrm>
            <a:off x="1070161" y="986997"/>
            <a:ext cx="10421253" cy="5873182"/>
          </a:xfrm>
        </p:spPr>
        <p:txBody>
          <a:bodyPr/>
          <a:lstStyle/>
          <a:p>
            <a:pPr algn="just"/>
            <a:r>
              <a:rPr lang="en-US" sz="2600" dirty="0">
                <a:solidFill>
                  <a:srgbClr val="00B0F0"/>
                </a:solidFill>
                <a:latin typeface="+mj-lt"/>
                <a:cs typeface="Times New Roman" panose="02020603050405020304" pitchFamily="18" charset="0"/>
              </a:rPr>
              <a:t>Entropy (impurity) 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of a set of examples, S, relative to a binary classification is:</a:t>
            </a:r>
          </a:p>
          <a:p>
            <a:pPr algn="just"/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600" dirty="0">
              <a:latin typeface="+mj-lt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+mj-lt"/>
                <a:cs typeface="Times New Roman" panose="02020603050405020304" pitchFamily="18" charset="0"/>
              </a:rPr>
              <a:t>where </a:t>
            </a:r>
            <a:r>
              <a:rPr lang="en-US" sz="2600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600" baseline="-25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is the fraction of positive examples in S and </a:t>
            </a:r>
            <a:r>
              <a:rPr lang="en-US" sz="2600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600" baseline="-25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600" dirty="0">
                <a:latin typeface="+mj-lt"/>
                <a:cs typeface="Times New Roman" panose="02020603050405020304" pitchFamily="18" charset="0"/>
              </a:rPr>
              <a:t> is the fraction of negatives.</a:t>
            </a:r>
          </a:p>
          <a:p>
            <a:pPr algn="just"/>
            <a:r>
              <a:rPr lang="en-US" sz="2600" dirty="0">
                <a:latin typeface="+mj-lt"/>
                <a:cs typeface="Times New Roman" panose="02020603050405020304" pitchFamily="18" charset="0"/>
              </a:rPr>
              <a:t>If all examples are in one category, entropy will be  zero</a:t>
            </a:r>
          </a:p>
          <a:p>
            <a:pPr algn="just"/>
            <a:r>
              <a:rPr lang="en-US" sz="2500" dirty="0">
                <a:latin typeface="+mj-lt"/>
                <a:cs typeface="Times New Roman" panose="02020603050405020304" pitchFamily="18" charset="0"/>
              </a:rPr>
              <a:t>If examples are equally mixed (</a:t>
            </a:r>
            <a:r>
              <a:rPr lang="en-US" sz="2500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500" baseline="-25000" dirty="0">
                <a:latin typeface="+mj-lt"/>
                <a:cs typeface="Times New Roman" panose="02020603050405020304" pitchFamily="18" charset="0"/>
              </a:rPr>
              <a:t>1</a:t>
            </a:r>
            <a:r>
              <a:rPr lang="en-US" sz="2500" dirty="0">
                <a:latin typeface="+mj-lt"/>
                <a:cs typeface="Times New Roman" panose="02020603050405020304" pitchFamily="18" charset="0"/>
              </a:rPr>
              <a:t>=</a:t>
            </a:r>
            <a:r>
              <a:rPr lang="en-US" sz="2500" i="1" dirty="0">
                <a:latin typeface="+mj-lt"/>
                <a:cs typeface="Times New Roman" panose="02020603050405020304" pitchFamily="18" charset="0"/>
              </a:rPr>
              <a:t>p</a:t>
            </a:r>
            <a:r>
              <a:rPr lang="en-US" sz="2500" baseline="-25000" dirty="0">
                <a:latin typeface="+mj-lt"/>
                <a:cs typeface="Times New Roman" panose="02020603050405020304" pitchFamily="18" charset="0"/>
              </a:rPr>
              <a:t>0</a:t>
            </a:r>
            <a:r>
              <a:rPr lang="en-US" sz="2500" dirty="0">
                <a:latin typeface="+mj-lt"/>
                <a:cs typeface="Times New Roman" panose="02020603050405020304" pitchFamily="18" charset="0"/>
              </a:rPr>
              <a:t>=0.5), entropy is a maximum of 1.</a:t>
            </a:r>
          </a:p>
          <a:p>
            <a:pPr algn="just"/>
            <a:r>
              <a:rPr lang="en-US" sz="2600" dirty="0">
                <a:latin typeface="+mj-lt"/>
                <a:cs typeface="Times New Roman" panose="02020603050405020304" pitchFamily="18" charset="0"/>
              </a:rPr>
              <a:t>For multi-class problems with c categories, entropy generalizes to:</a:t>
            </a:r>
          </a:p>
        </p:txBody>
      </p:sp>
      <p:graphicFrame>
        <p:nvGraphicFramePr>
          <p:cNvPr id="290820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56318597"/>
              </p:ext>
            </p:extLst>
          </p:nvPr>
        </p:nvGraphicFramePr>
        <p:xfrm>
          <a:off x="4096625" y="2113722"/>
          <a:ext cx="4832350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6" name="Equation" r:id="rId4" imgW="2501640" imgH="228600" progId="Equation.3">
                  <p:embed/>
                </p:oleObj>
              </mc:Choice>
              <mc:Fallback>
                <p:oleObj name="Equation" r:id="rId4" imgW="2501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lum bright="2000"/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625" y="2113722"/>
                        <a:ext cx="4832350" cy="401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0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2106421"/>
              </p:ext>
            </p:extLst>
          </p:nvPr>
        </p:nvGraphicFramePr>
        <p:xfrm>
          <a:off x="4096625" y="5335209"/>
          <a:ext cx="3406775" cy="785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87" name="Equation" r:id="rId6" imgW="1866600" imgH="431640" progId="Equation.3">
                  <p:embed/>
                </p:oleObj>
              </mc:Choice>
              <mc:Fallback>
                <p:oleObj name="Equation" r:id="rId6" imgW="18666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6625" y="5335209"/>
                        <a:ext cx="3406775" cy="78581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3967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/>
          </p:cNvSpPr>
          <p:nvPr>
            <p:ph type="title"/>
          </p:nvPr>
        </p:nvSpPr>
        <p:spPr>
          <a:xfrm>
            <a:off x="609600" y="274638"/>
            <a:ext cx="8629934" cy="77624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Entropy Plot for Binary Classification</a:t>
            </a:r>
          </a:p>
        </p:txBody>
      </p:sp>
      <p:pic>
        <p:nvPicPr>
          <p:cNvPr id="292867" name="Picture 3" descr="entrop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4" y="1509713"/>
            <a:ext cx="6632575" cy="46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11260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/>
          </p:cNvSpPr>
          <p:nvPr>
            <p:ph type="title"/>
          </p:nvPr>
        </p:nvSpPr>
        <p:spPr>
          <a:xfrm>
            <a:off x="1009934" y="288286"/>
            <a:ext cx="4562901" cy="721649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Information Gain</a:t>
            </a:r>
          </a:p>
        </p:txBody>
      </p:sp>
      <p:sp>
        <p:nvSpPr>
          <p:cNvPr id="294915" name="Rectangle 3"/>
          <p:cNvSpPr>
            <a:spLocks noGrp="1"/>
          </p:cNvSpPr>
          <p:nvPr>
            <p:ph type="body" idx="1"/>
          </p:nvPr>
        </p:nvSpPr>
        <p:spPr>
          <a:xfrm>
            <a:off x="1009934" y="1380461"/>
            <a:ext cx="9717206" cy="4624553"/>
          </a:xfrm>
        </p:spPr>
        <p:txBody>
          <a:bodyPr/>
          <a:lstStyle/>
          <a:p>
            <a:r>
              <a:rPr lang="en-US" sz="2600" dirty="0"/>
              <a:t>The information gain of a attribute </a:t>
            </a:r>
            <a:r>
              <a:rPr lang="en-US" sz="2600" i="1" dirty="0"/>
              <a:t>F</a:t>
            </a:r>
            <a:r>
              <a:rPr lang="en-US" sz="2600" dirty="0"/>
              <a:t> is the expected reduction in entropy resulting from splitting on this feature.</a:t>
            </a:r>
          </a:p>
          <a:p>
            <a:endParaRPr lang="en-US" sz="2600" dirty="0"/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    </a:t>
            </a:r>
          </a:p>
          <a:p>
            <a:pPr marL="0" indent="0">
              <a:buNone/>
            </a:pPr>
            <a:r>
              <a:rPr lang="en-US" sz="2600" dirty="0"/>
              <a:t>    where </a:t>
            </a:r>
            <a:r>
              <a:rPr lang="en-US" sz="2600" i="1" dirty="0"/>
              <a:t>S</a:t>
            </a:r>
            <a:r>
              <a:rPr lang="en-US" sz="2600" i="1" baseline="-25000" dirty="0"/>
              <a:t>v</a:t>
            </a:r>
            <a:r>
              <a:rPr lang="en-US" sz="2600" dirty="0"/>
              <a:t> is the subset of </a:t>
            </a:r>
            <a:r>
              <a:rPr lang="en-US" sz="2600" i="1" dirty="0"/>
              <a:t>S</a:t>
            </a:r>
            <a:r>
              <a:rPr lang="en-US" sz="2600" dirty="0"/>
              <a:t> having value </a:t>
            </a:r>
            <a:r>
              <a:rPr lang="en-US" sz="2600" i="1" dirty="0"/>
              <a:t>v</a:t>
            </a:r>
            <a:r>
              <a:rPr lang="en-US" sz="2600" dirty="0"/>
              <a:t> for feature </a:t>
            </a:r>
            <a:r>
              <a:rPr lang="en-US" sz="2600" i="1" dirty="0"/>
              <a:t>F</a:t>
            </a:r>
            <a:r>
              <a:rPr lang="en-US" sz="2600" dirty="0"/>
              <a:t>.</a:t>
            </a:r>
          </a:p>
          <a:p>
            <a:pPr marL="0" indent="0">
              <a:buNone/>
            </a:pPr>
            <a:endParaRPr lang="en-US" sz="2600" dirty="0"/>
          </a:p>
          <a:p>
            <a:r>
              <a:rPr lang="en-US" sz="2600" dirty="0"/>
              <a:t>Entropy of each resulting subset weighted by its relative size.</a:t>
            </a:r>
          </a:p>
        </p:txBody>
      </p:sp>
      <p:graphicFrame>
        <p:nvGraphicFramePr>
          <p:cNvPr id="2949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2324229"/>
              </p:ext>
            </p:extLst>
          </p:nvPr>
        </p:nvGraphicFramePr>
        <p:xfrm>
          <a:off x="2403591" y="2402148"/>
          <a:ext cx="7381853" cy="110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12" name="Equation" r:id="rId4" imgW="3162240" imgH="469800" progId="Equation.3">
                  <p:embed/>
                </p:oleObj>
              </mc:Choice>
              <mc:Fallback>
                <p:oleObj name="Equation" r:id="rId4" imgW="3162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3591" y="2402148"/>
                        <a:ext cx="7381853" cy="110532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26803411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19" y="218105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59302" y="1285363"/>
                <a:ext cx="5568287" cy="445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</m:sub>
                    </m:sSub>
                    <m:func>
                      <m:funcPr>
                        <m:ctrlP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</m:sub>
                        </m:sSub>
                      </m:e>
                    </m:func>
                    <m:r>
                      <a:rPr lang="en-US" sz="2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200" i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sz="22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⊖</m:t>
                        </m:r>
                      </m:sub>
                    </m:sSub>
                    <m:func>
                      <m:funcPr>
                        <m:ctrlPr>
                          <a:rPr lang="en-US" sz="2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22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200" i="0">
                                <a:latin typeface="Cambria Math" panose="02040503050406030204" pitchFamily="18" charset="0"/>
                              </a:rPr>
                              <m:t>P</m:t>
                            </m:r>
                          </m:e>
                          <m:sub>
                            <m:r>
                              <a:rPr lang="en-US" sz="22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⊖</m:t>
                            </m:r>
                          </m:sub>
                        </m:sSub>
                      </m:e>
                    </m:func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2" y="1285363"/>
                <a:ext cx="5568287" cy="445635"/>
              </a:xfrm>
              <a:prstGeom prst="rect">
                <a:avLst/>
              </a:prstGeom>
              <a:blipFill rotWithShape="0">
                <a:blip r:embed="rId5"/>
                <a:stretch>
                  <a:fillRect l="-110" b="-13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259302" y="2149739"/>
                <a:ext cx="6400799" cy="7838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0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9+,5−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9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num>
                            <m:den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0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2" y="2149739"/>
                <a:ext cx="6400799" cy="78386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59302" y="3320161"/>
                <a:ext cx="177875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2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</m:d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=0.94</m:t>
                      </m:r>
                    </m:oMath>
                  </m:oMathPara>
                </a14:m>
                <a:endParaRPr lang="en-US" sz="22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2" y="3320161"/>
                <a:ext cx="1778758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300249" y="4113912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49" y="4113912"/>
                <a:ext cx="7342497" cy="714683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27545" y="5185345"/>
                <a:ext cx="7315201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overcast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4+,0−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0</a:t>
                </a:r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45" y="5185345"/>
                <a:ext cx="7315201" cy="506870"/>
              </a:xfrm>
              <a:prstGeom prst="rect">
                <a:avLst/>
              </a:prstGeom>
              <a:blipFill rotWithShape="0">
                <a:blip r:embed="rId9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177419" y="6007142"/>
                <a:ext cx="746532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rainy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3+,2−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419" y="6007142"/>
                <a:ext cx="7465327" cy="714683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9179313"/>
              </p:ext>
            </p:extLst>
          </p:nvPr>
        </p:nvGraphicFramePr>
        <p:xfrm>
          <a:off x="7547212" y="804831"/>
          <a:ext cx="4368111" cy="4887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45" name="Document" r:id="rId11" imgW="5003164" imgH="4566196" progId="Word.Document.8">
                  <p:embed/>
                </p:oleObj>
              </mc:Choice>
              <mc:Fallback>
                <p:oleObj name="Document" r:id="rId11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212" y="804831"/>
                        <a:ext cx="4368111" cy="4887384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61879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1" grpId="0"/>
      <p:bldP spid="12" grpId="0"/>
      <p:bldP spid="1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7302" y="205450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-27302" y="4530851"/>
                <a:ext cx="746532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Humidity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high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3+,4−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7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=0.985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302" y="4530851"/>
                <a:ext cx="7465327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22824" y="5629061"/>
                <a:ext cx="7315201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Humidity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normal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6+,1−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0.592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824" y="5629061"/>
                <a:ext cx="7315201" cy="506870"/>
              </a:xfrm>
              <a:prstGeom prst="rect">
                <a:avLst/>
              </a:prstGeom>
              <a:blipFill rotWithShape="0">
                <a:blip r:embed="rId6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-272960" y="1359916"/>
                <a:ext cx="7724636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Temperature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hot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2+,2−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2960" y="1359916"/>
                <a:ext cx="7724636" cy="714683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40943" y="2454633"/>
                <a:ext cx="7792872" cy="50687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Temperature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moderate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4+,2−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dirty="0"/>
                  <a:t> = 0.918</a:t>
                </a:r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" y="2454633"/>
                <a:ext cx="7792872" cy="506870"/>
              </a:xfrm>
              <a:prstGeom prst="rect">
                <a:avLst/>
              </a:prstGeom>
              <a:blipFill rotWithShape="0">
                <a:blip r:embed="rId8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40943" y="3286223"/>
                <a:ext cx="7656393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Temperature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cold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3+,1−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43" y="3286223"/>
                <a:ext cx="7656393" cy="714683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7965384"/>
              </p:ext>
            </p:extLst>
          </p:nvPr>
        </p:nvGraphicFramePr>
        <p:xfrm>
          <a:off x="7697336" y="804831"/>
          <a:ext cx="4217987" cy="49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06" name="Document" r:id="rId10" imgW="5003164" imgH="4566196" progId="Word.Document.8">
                  <p:embed/>
                </p:oleObj>
              </mc:Choice>
              <mc:Fallback>
                <p:oleObj name="Document" r:id="rId10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7336" y="804831"/>
                        <a:ext cx="4217987" cy="49617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0536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8" grpId="0"/>
      <p:bldP spid="1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02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0" y="2129093"/>
                <a:ext cx="7820168" cy="7493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90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900" b="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Wind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1900" b="0" i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weak</m:t>
                              </m:r>
                            </m:sub>
                          </m:sSub>
                        </m:e>
                      </m:d>
                      <m:r>
                        <a:rPr lang="en-US" sz="19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0" smtClean="0">
                              <a:latin typeface="Cambria Math" panose="02040503050406030204" pitchFamily="18" charset="0"/>
                            </a:rPr>
                            <m:t>6+,2−</m:t>
                          </m:r>
                        </m:e>
                      </m:d>
                      <m:r>
                        <a:rPr lang="en-US" sz="19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90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19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9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sz="19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sz="19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19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19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sz="19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19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=0.811</m:t>
                      </m:r>
                    </m:oMath>
                  </m:oMathPara>
                </a14:m>
                <a:endParaRPr lang="en-US" sz="1900" dirty="0"/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29093"/>
                <a:ext cx="7820168" cy="749308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259302" y="3343212"/>
                <a:ext cx="7055891" cy="52995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9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Wind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strong</m:t>
                            </m:r>
                          </m:sub>
                        </m:sSub>
                      </m:e>
                    </m:d>
                    <m:r>
                      <a:rPr lang="en-US" sz="190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9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900" b="0" i="0" smtClean="0">
                            <a:latin typeface="Cambria Math" panose="02040503050406030204" pitchFamily="18" charset="0"/>
                          </a:rPr>
                          <m:t>3+,3−</m:t>
                        </m:r>
                      </m:e>
                    </m:d>
                    <m:r>
                      <a:rPr lang="en-US" sz="19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19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sz="19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d>
                      <m:d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sz="19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e>
                    </m:d>
                    <m:func>
                      <m:funcPr>
                        <m:ctrlPr>
                          <a:rPr lang="en-US" sz="19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sz="19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sz="19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sz="1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19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1900" b="0" i="1" smtClean="0"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1900" dirty="0"/>
                  <a:t> = 1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302" y="3343212"/>
                <a:ext cx="7055891" cy="529953"/>
              </a:xfrm>
              <a:prstGeom prst="rect">
                <a:avLst/>
              </a:prstGeom>
              <a:blipFill rotWithShape="0">
                <a:blip r:embed="rId6"/>
                <a:stretch>
                  <a:fillRect b="-45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3827995"/>
              </p:ext>
            </p:extLst>
          </p:nvPr>
        </p:nvGraphicFramePr>
        <p:xfrm>
          <a:off x="7478974" y="804831"/>
          <a:ext cx="4436350" cy="49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02" name="Document" r:id="rId7" imgW="5003164" imgH="4566196" progId="Word.Document.8">
                  <p:embed/>
                </p:oleObj>
              </mc:Choice>
              <mc:Fallback>
                <p:oleObj name="Document" r:id="rId7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8974" y="804831"/>
                        <a:ext cx="4436350" cy="49617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616779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759" y="1187354"/>
            <a:ext cx="5722961" cy="51793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594678" y="6182014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graphicFrame>
        <p:nvGraphicFramePr>
          <p:cNvPr id="1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8986"/>
              </p:ext>
            </p:extLst>
          </p:nvPr>
        </p:nvGraphicFramePr>
        <p:xfrm>
          <a:off x="7083188" y="901172"/>
          <a:ext cx="4749836" cy="5280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8" name="Document" r:id="rId4" imgW="5003164" imgH="4566196" progId="Word.Document.8">
                  <p:embed/>
                </p:oleObj>
              </mc:Choice>
              <mc:Fallback>
                <p:oleObj name="Document" r:id="rId4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3188" y="901172"/>
                        <a:ext cx="4749836" cy="528084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7583998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343167" y="133113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Illustrating Classification Task</a:t>
            </a:r>
          </a:p>
        </p:txBody>
      </p:sp>
      <p:graphicFrame>
        <p:nvGraphicFramePr>
          <p:cNvPr id="14339" name="Object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186979"/>
              </p:ext>
            </p:extLst>
          </p:nvPr>
        </p:nvGraphicFramePr>
        <p:xfrm>
          <a:off x="2210936" y="1600201"/>
          <a:ext cx="7083189" cy="453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65" name="Visio" r:id="rId3" imgW="8424875" imgH="6279741" progId="Visio.Drawing.6">
                  <p:embed/>
                </p:oleObj>
              </mc:Choice>
              <mc:Fallback>
                <p:oleObj name="Visio" r:id="rId3" imgW="8424875" imgH="6279741" progId="Visio.Drawing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0936" y="1600201"/>
                        <a:ext cx="7083189" cy="453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335957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755463"/>
              </p:ext>
            </p:extLst>
          </p:nvPr>
        </p:nvGraphicFramePr>
        <p:xfrm>
          <a:off x="274540" y="1378566"/>
          <a:ext cx="7381853" cy="11053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0" name="Equation" r:id="rId3" imgW="3162240" imgH="469800" progId="Equation.3">
                  <p:embed/>
                </p:oleObj>
              </mc:Choice>
              <mc:Fallback>
                <p:oleObj name="Equation" r:id="rId3" imgW="3162240" imgH="469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40" y="1378566"/>
                        <a:ext cx="7381853" cy="1105326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bg1"/>
                        </a:solidFill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274540" y="2825368"/>
                <a:ext cx="6974006" cy="18864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sunny</m:t>
                        </m:r>
                      </m:sub>
                    </m:sSub>
                  </m:oMath>
                </a14:m>
                <a:r>
                  <a:rPr lang="en-US" sz="2000" dirty="0"/>
                  <a:t>)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𝑜𝑣𝑒𝑟𝑐𝑎𝑠𝑡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a:rPr lang="en-US" sz="20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𝑜𝑣𝑒𝑟𝑐𝑎𝑠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                                              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𝑟𝑎𝑖𝑛𝑦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𝐸𝑛𝑡𝑟𝑜𝑝𝑦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rainy</m:t>
                        </m:r>
                      </m:sub>
                    </m:sSub>
                  </m:oMath>
                </a14:m>
                <a:r>
                  <a:rPr lang="en-US" sz="2000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540" y="2825368"/>
                <a:ext cx="6974006" cy="1886478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118384" y="4848913"/>
                <a:ext cx="7381853" cy="14101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2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</m:d>
                      <m:r>
                        <a:rPr lang="en-US" sz="2200">
                          <a:latin typeface="Cambria Math" panose="02040503050406030204" pitchFamily="18" charset="0"/>
                        </a:rPr>
                        <m:t>=0.94</m:t>
                      </m:r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20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2200" dirty="0"/>
                        <m:t>0.971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∗0 </m:t>
                      </m:r>
                      <m:r>
                        <a:rPr lang="en-US" sz="220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20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14</m:t>
                          </m:r>
                        </m:den>
                      </m:f>
                      <m:r>
                        <m:rPr>
                          <m:nor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sz="2200" dirty="0"/>
                        <m:t>0.971</m:t>
                      </m:r>
                    </m:oMath>
                  </m:oMathPara>
                </a14:m>
                <a:endParaRPr lang="en-US" sz="2200" dirty="0"/>
              </a:p>
              <a:p>
                <a:r>
                  <a:rPr lang="en-US" sz="2200" dirty="0"/>
                  <a:t>                            </a:t>
                </a:r>
              </a:p>
              <a:p>
                <a:r>
                  <a:rPr lang="en-US" sz="2200" dirty="0"/>
                  <a:t>		    = 0.2465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84" y="4848913"/>
                <a:ext cx="7381853" cy="1410130"/>
              </a:xfrm>
              <a:prstGeom prst="rect">
                <a:avLst/>
              </a:prstGeom>
              <a:blipFill rotWithShape="0">
                <a:blip r:embed="rId8"/>
                <a:stretch>
                  <a:fillRect b="-8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88785057"/>
              </p:ext>
            </p:extLst>
          </p:nvPr>
        </p:nvGraphicFramePr>
        <p:xfrm>
          <a:off x="7656393" y="804831"/>
          <a:ext cx="4258930" cy="49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631" name="Document" r:id="rId9" imgW="5003164" imgH="4566196" progId="Word.Document.8">
                  <p:embed/>
                </p:oleObj>
              </mc:Choice>
              <mc:Fallback>
                <p:oleObj name="Document" r:id="rId9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6393" y="804831"/>
                        <a:ext cx="4258930" cy="49617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5199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0" y="1928291"/>
                <a:ext cx="7873173" cy="9096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Temperature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b="0" i="0" dirty="0" smtClean="0"/>
                      <m:t>1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∗0.918 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m:rPr>
                        <m:nor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dirty="0"/>
                      <m:t>0.</m:t>
                    </m:r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200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US" sz="2200" dirty="0"/>
                  <a:t>                            </a:t>
                </a:r>
              </a:p>
              <a:p>
                <a:r>
                  <a:rPr lang="en-US" sz="2200" dirty="0"/>
                  <a:t>		            = 0.0291</a:t>
                </a:r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28291"/>
                <a:ext cx="7873173" cy="909673"/>
              </a:xfrm>
              <a:prstGeom prst="rect">
                <a:avLst/>
              </a:prstGeom>
              <a:blipFill rotWithShape="0">
                <a:blip r:embed="rId5"/>
                <a:stretch>
                  <a:fillRect b="-1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-1" y="3527694"/>
                <a:ext cx="7873173" cy="9077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200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Humidity</m:t>
                        </m:r>
                      </m:e>
                    </m:d>
                    <m:r>
                      <a:rPr lang="en-US" sz="22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200" b="0" i="0" dirty="0" smtClean="0"/>
                      <m:t>0.985</m:t>
                    </m:r>
                    <m:r>
                      <a:rPr lang="en-US" sz="22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num>
                      <m:den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2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0.592</m:t>
                    </m:r>
                  </m:oMath>
                </a14:m>
                <a:r>
                  <a:rPr lang="en-US" sz="2200" dirty="0"/>
                  <a:t>		                                  </a:t>
                </a:r>
              </a:p>
              <a:p>
                <a:r>
                  <a:rPr lang="en-US" sz="2200" dirty="0"/>
                  <a:t>                              = 0.155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" y="3527694"/>
                <a:ext cx="7873173" cy="907749"/>
              </a:xfrm>
              <a:prstGeom prst="rect">
                <a:avLst/>
              </a:prstGeom>
              <a:blipFill rotWithShape="0">
                <a:blip r:embed="rId6"/>
                <a:stretch>
                  <a:fillRect b="-12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5578" y="5127097"/>
                <a:ext cx="5893903" cy="9839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𝐺𝑎𝑖𝑛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Wind</m:t>
                        </m:r>
                      </m:e>
                    </m:d>
                    <m:r>
                      <a:rPr lang="en-US" sz="2400">
                        <a:latin typeface="Cambria Math" panose="02040503050406030204" pitchFamily="18" charset="0"/>
                      </a:rPr>
                      <m:t>=0.94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nor/>
                      </m:rPr>
                      <a:rPr lang="en-US" sz="2400" b="0" i="0" dirty="0" smtClean="0"/>
                      <m:t>0.811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14</m:t>
                        </m:r>
                      </m:den>
                    </m:f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		  = 0.0480</a:t>
                </a:r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" y="5127097"/>
                <a:ext cx="5893903" cy="983987"/>
              </a:xfrm>
              <a:prstGeom prst="rect">
                <a:avLst/>
              </a:prstGeom>
              <a:blipFill>
                <a:blip r:embed="rId7"/>
                <a:stretch>
                  <a:fillRect b="-136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5689378"/>
              </p:ext>
            </p:extLst>
          </p:nvPr>
        </p:nvGraphicFramePr>
        <p:xfrm>
          <a:off x="7683690" y="804831"/>
          <a:ext cx="4231633" cy="5091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22" name="Document" r:id="rId8" imgW="5003164" imgH="4566196" progId="Word.Document.8">
                  <p:embed/>
                </p:oleObj>
              </mc:Choice>
              <mc:Fallback>
                <p:oleObj name="Document" r:id="rId8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690" y="804831"/>
                        <a:ext cx="4231633" cy="5091002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626731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11187" y="1473959"/>
            <a:ext cx="189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14</a:t>
            </a:r>
            <a:endParaRPr lang="en-US" dirty="0"/>
          </a:p>
          <a:p>
            <a:pPr algn="ctr"/>
            <a:r>
              <a:rPr lang="en-US" dirty="0"/>
              <a:t>[9+, 5-]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2715905" y="2222227"/>
            <a:ext cx="1487606" cy="7237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Outlook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-6827" y="3712190"/>
            <a:ext cx="20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8</a:t>
            </a:r>
            <a:r>
              <a:rPr lang="en-US" dirty="0"/>
              <a:t>, D</a:t>
            </a:r>
            <a:r>
              <a:rPr lang="en-US" baseline="-25000" dirty="0"/>
              <a:t>9</a:t>
            </a:r>
            <a:r>
              <a:rPr lang="en-US" dirty="0"/>
              <a:t>, D</a:t>
            </a:r>
            <a:r>
              <a:rPr lang="en-US" baseline="-25000" dirty="0"/>
              <a:t>11</a:t>
            </a:r>
          </a:p>
          <a:p>
            <a:pPr algn="ctr"/>
            <a:r>
              <a:rPr lang="en-US" dirty="0"/>
              <a:t>[2+, 3-]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772" y="3704948"/>
            <a:ext cx="196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, D</a:t>
            </a:r>
            <a:r>
              <a:rPr lang="en-US" baseline="-25000" dirty="0"/>
              <a:t>7,</a:t>
            </a:r>
            <a:r>
              <a:rPr lang="en-US" dirty="0"/>
              <a:t> D</a:t>
            </a:r>
            <a:r>
              <a:rPr lang="en-US" baseline="-25000" dirty="0"/>
              <a:t>12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13</a:t>
            </a:r>
            <a:endParaRPr lang="en-US" dirty="0"/>
          </a:p>
          <a:p>
            <a:pPr algn="ctr"/>
            <a:r>
              <a:rPr lang="en-US" dirty="0"/>
              <a:t>[4+, 0-]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29201" y="3678072"/>
            <a:ext cx="210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, D</a:t>
            </a:r>
            <a:r>
              <a:rPr lang="en-US" baseline="-25000" dirty="0"/>
              <a:t>5,</a:t>
            </a:r>
            <a:r>
              <a:rPr lang="en-US" dirty="0"/>
              <a:t> D</a:t>
            </a:r>
            <a:r>
              <a:rPr lang="en-US" baseline="-25000" dirty="0"/>
              <a:t>6</a:t>
            </a:r>
            <a:r>
              <a:rPr lang="en-US" dirty="0"/>
              <a:t>, D</a:t>
            </a:r>
            <a:r>
              <a:rPr lang="en-US" baseline="-25000" dirty="0"/>
              <a:t>10</a:t>
            </a:r>
            <a:r>
              <a:rPr lang="en-US" dirty="0"/>
              <a:t>, D</a:t>
            </a:r>
            <a:r>
              <a:rPr lang="en-US" baseline="-25000" dirty="0"/>
              <a:t>14</a:t>
            </a:r>
          </a:p>
          <a:p>
            <a:pPr algn="ctr"/>
            <a:r>
              <a:rPr lang="en-US" dirty="0"/>
              <a:t>[3+, 2-]</a:t>
            </a:r>
          </a:p>
        </p:txBody>
      </p:sp>
      <p:cxnSp>
        <p:nvCxnSpPr>
          <p:cNvPr id="8" name="Straight Connector 7"/>
          <p:cNvCxnSpPr>
            <a:stCxn id="6" idx="4"/>
            <a:endCxn id="12" idx="0"/>
          </p:cNvCxnSpPr>
          <p:nvPr/>
        </p:nvCxnSpPr>
        <p:spPr bwMode="auto">
          <a:xfrm flipH="1">
            <a:off x="1006521" y="2945979"/>
            <a:ext cx="2453187" cy="7662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4"/>
            <a:endCxn id="13" idx="0"/>
          </p:cNvCxnSpPr>
          <p:nvPr/>
        </p:nvCxnSpPr>
        <p:spPr bwMode="auto">
          <a:xfrm flipH="1">
            <a:off x="3459707" y="2945979"/>
            <a:ext cx="1" cy="758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4" idx="0"/>
          </p:cNvCxnSpPr>
          <p:nvPr/>
        </p:nvCxnSpPr>
        <p:spPr bwMode="auto">
          <a:xfrm>
            <a:off x="3459708" y="2945979"/>
            <a:ext cx="2623782" cy="73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680040" y="3206802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374918" y="3206802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54841" y="3206802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2894603" y="4406288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51609" y="4426339"/>
            <a:ext cx="1487606" cy="7860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461240" y="4426339"/>
            <a:ext cx="1487606" cy="7860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305491" y="6380745"/>
            <a:ext cx="43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attribute should be tested here ?</a:t>
            </a:r>
          </a:p>
        </p:txBody>
      </p:sp>
      <p:cxnSp>
        <p:nvCxnSpPr>
          <p:cNvPr id="37" name="Straight Arrow Connector 36"/>
          <p:cNvCxnSpPr>
            <a:stCxn id="35" idx="0"/>
            <a:endCxn id="27" idx="4"/>
          </p:cNvCxnSpPr>
          <p:nvPr/>
        </p:nvCxnSpPr>
        <p:spPr bwMode="auto">
          <a:xfrm flipH="1" flipV="1">
            <a:off x="795412" y="5212436"/>
            <a:ext cx="2664294" cy="1168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>
            <a:stCxn id="35" idx="0"/>
            <a:endCxn id="28" idx="4"/>
          </p:cNvCxnSpPr>
          <p:nvPr/>
        </p:nvCxnSpPr>
        <p:spPr bwMode="auto">
          <a:xfrm flipV="1">
            <a:off x="3459706" y="5212436"/>
            <a:ext cx="2745337" cy="11683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330930"/>
              </p:ext>
            </p:extLst>
          </p:nvPr>
        </p:nvGraphicFramePr>
        <p:xfrm>
          <a:off x="7547212" y="804831"/>
          <a:ext cx="4368111" cy="49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7" name="Document" r:id="rId3" imgW="5003164" imgH="4566196" progId="Word.Document.8">
                  <p:embed/>
                </p:oleObj>
              </mc:Choice>
              <mc:Fallback>
                <p:oleObj name="Document" r:id="rId3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212" y="804831"/>
                        <a:ext cx="4368111" cy="49617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31354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12" grpId="0"/>
      <p:bldP spid="13" grpId="0"/>
      <p:bldP spid="14" grpId="0"/>
      <p:bldP spid="23" grpId="0"/>
      <p:bldP spid="24" grpId="0"/>
      <p:bldP spid="25" grpId="0"/>
      <p:bldP spid="26" grpId="0" animBg="1"/>
      <p:bldP spid="27" grpId="0" animBg="1"/>
      <p:bldP spid="28" grpId="0" animBg="1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330930"/>
              </p:ext>
            </p:extLst>
          </p:nvPr>
        </p:nvGraphicFramePr>
        <p:xfrm>
          <a:off x="7547212" y="804831"/>
          <a:ext cx="4368111" cy="49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67" name="Document" r:id="rId3" imgW="5003164" imgH="4566196" progId="Word.Document.8">
                  <p:embed/>
                </p:oleObj>
              </mc:Choice>
              <mc:Fallback>
                <p:oleObj name="Document" r:id="rId3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212" y="804831"/>
                        <a:ext cx="4368111" cy="49617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4715" y="1534485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5" y="1534485"/>
                <a:ext cx="7342497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04715" y="2567381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hot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0+,2−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5" y="2567381"/>
                <a:ext cx="7110485" cy="691600"/>
              </a:xfrm>
              <a:prstGeom prst="rect">
                <a:avLst/>
              </a:prstGeom>
              <a:blipFill rotWithShape="0">
                <a:blip r:embed="rId6"/>
                <a:stretch>
                  <a:fillRect t="-44737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04714" y="3285715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Mild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1+,1−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4" y="3285715"/>
                <a:ext cx="7110485" cy="691600"/>
              </a:xfrm>
              <a:prstGeom prst="rect">
                <a:avLst/>
              </a:prstGeom>
              <a:blipFill rotWithShape="0">
                <a:blip r:embed="rId7"/>
                <a:stretch>
                  <a:fillRect t="-45133" b="-3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04713" y="3949728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cool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1+,0−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3" y="3949728"/>
                <a:ext cx="7110485" cy="691600"/>
              </a:xfrm>
              <a:prstGeom prst="rect">
                <a:avLst/>
              </a:prstGeom>
              <a:blipFill rotWithShape="0">
                <a:blip r:embed="rId8"/>
                <a:stretch>
                  <a:fillRect t="-45133" b="-35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-136481" y="4526361"/>
                <a:ext cx="6018666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sunny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6481" y="4526361"/>
                <a:ext cx="6018666" cy="414601"/>
              </a:xfrm>
              <a:prstGeom prst="rect">
                <a:avLst/>
              </a:prstGeom>
              <a:blipFill rotWithShape="0">
                <a:blip r:embed="rId9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136474" y="5146758"/>
                <a:ext cx="1093185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hot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Temperatur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hot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4" y="5146758"/>
                <a:ext cx="10931857" cy="575479"/>
              </a:xfrm>
              <a:prstGeom prst="rect">
                <a:avLst/>
              </a:prstGeom>
              <a:blipFill rotWithShape="0">
                <a:blip r:embed="rId10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6474" y="5677875"/>
                <a:ext cx="747897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mild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Temperatur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mild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4" y="5677875"/>
                <a:ext cx="7478977" cy="575479"/>
              </a:xfrm>
              <a:prstGeom prst="rect">
                <a:avLst/>
              </a:prstGeom>
              <a:blipFill rotWithShape="0">
                <a:blip r:embed="rId11"/>
                <a:stretch>
                  <a:fillRect t="-45263" r="-489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136474" y="6340443"/>
                <a:ext cx="747897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m:rPr>
                                <m:sty m:val="p"/>
                              </m:rPr>
                              <a:rPr lang="en-US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Temperatur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e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cool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Temperatur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cool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4" y="6340443"/>
                <a:ext cx="7478977" cy="575479"/>
              </a:xfrm>
              <a:prstGeom prst="rect">
                <a:avLst/>
              </a:prstGeom>
              <a:blipFill rotWithShape="0">
                <a:blip r:embed="rId12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063863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4" grpId="0"/>
      <p:bldP spid="36" grpId="0"/>
      <p:bldP spid="38" grpId="0"/>
      <p:bldP spid="40" grpId="0"/>
      <p:bldP spid="4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6330930"/>
              </p:ext>
            </p:extLst>
          </p:nvPr>
        </p:nvGraphicFramePr>
        <p:xfrm>
          <a:off x="7547212" y="804831"/>
          <a:ext cx="4368111" cy="49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69" name="Document" r:id="rId3" imgW="5003164" imgH="4566196" progId="Word.Document.8">
                  <p:embed/>
                </p:oleObj>
              </mc:Choice>
              <mc:Fallback>
                <p:oleObj name="Document" r:id="rId3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212" y="804831"/>
                        <a:ext cx="4368111" cy="49617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86599" y="1946934"/>
                <a:ext cx="3916911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𝑇𝑒𝑚𝑝𝑒𝑟𝑎𝑡𝑢𝑟𝑒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599" y="1946934"/>
                <a:ext cx="3916911" cy="414601"/>
              </a:xfrm>
              <a:prstGeom prst="rect">
                <a:avLst/>
              </a:prstGeom>
              <a:blipFill rotWithShape="0">
                <a:blip r:embed="rId5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617198" y="2520242"/>
                <a:ext cx="4067139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/>
                        <m:t>= </m:t>
                      </m:r>
                      <m:r>
                        <m:rPr>
                          <m:nor/>
                        </m:rPr>
                        <a:rPr lang="en-US" dirty="0" smtClean="0"/>
                        <m:t>0.971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−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m:rPr>
                          <m:nor/>
                        </m:rPr>
                        <a:rPr lang="en-US" b="0" i="0" dirty="0" smtClean="0"/>
                        <m:t>=0.571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198" y="2520242"/>
                <a:ext cx="4067139" cy="61279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04550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7547212" y="804831"/>
          <a:ext cx="4368111" cy="49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9" name="Document" r:id="rId3" imgW="5003164" imgH="4566196" progId="Word.Document.8">
                  <p:embed/>
                </p:oleObj>
              </mc:Choice>
              <mc:Fallback>
                <p:oleObj name="Document" r:id="rId3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212" y="804831"/>
                        <a:ext cx="4368111" cy="49617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4715" y="1534485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5" y="1534485"/>
                <a:ext cx="7342497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04715" y="2567381"/>
                <a:ext cx="7110485" cy="6916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𝐻𝑢𝑚𝑖𝑑𝑖𝑡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h𝑖𝑔h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0+,3−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5" y="2567381"/>
                <a:ext cx="7110485" cy="691600"/>
              </a:xfrm>
              <a:prstGeom prst="rect">
                <a:avLst/>
              </a:prstGeom>
              <a:blipFill rotWithShape="0">
                <a:blip r:embed="rId6"/>
                <a:stretch>
                  <a:fillRect t="-44737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04714" y="3285715"/>
                <a:ext cx="7110485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Humidity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2+,0−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4" y="3285715"/>
                <a:ext cx="7110485" cy="414601"/>
              </a:xfrm>
              <a:prstGeom prst="rect">
                <a:avLst/>
              </a:prstGeom>
              <a:blipFill rotWithShape="0">
                <a:blip r:embed="rId7"/>
                <a:stretch>
                  <a:fillRect t="-75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118281" y="4231433"/>
                <a:ext cx="5240740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sunny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1" y="4231433"/>
                <a:ext cx="5240740" cy="414601"/>
              </a:xfrm>
              <a:prstGeom prst="rect">
                <a:avLst/>
              </a:prstGeom>
              <a:blipFill rotWithShape="0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204714" y="4874215"/>
                <a:ext cx="1093185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𝐻𝑢𝑚𝑖𝑑𝑖𝑡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h𝑖𝑔h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𝐻𝑢𝑚𝑖𝑑𝑖𝑡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h𝑖𝑔h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4" y="4874215"/>
                <a:ext cx="10931857" cy="575479"/>
              </a:xfrm>
              <a:prstGeom prst="rect">
                <a:avLst/>
              </a:prstGeom>
              <a:blipFill rotWithShape="0">
                <a:blip r:embed="rId9"/>
                <a:stretch>
                  <a:fillRect t="-45745" b="-744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136474" y="5677875"/>
                <a:ext cx="747897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Humidity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normal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Humidity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normal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74" y="5677875"/>
                <a:ext cx="7478977" cy="575479"/>
              </a:xfrm>
              <a:prstGeom prst="rect">
                <a:avLst/>
              </a:prstGeom>
              <a:blipFill rotWithShape="0">
                <a:blip r:embed="rId10"/>
                <a:stretch>
                  <a:fillRect t="-44211" b="-7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-436728" y="6263947"/>
                <a:ext cx="7547212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Humidity</m:t>
                          </m:r>
                        </m:e>
                      </m:d>
                      <m:r>
                        <a:rPr lang="en-US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0.971 −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dirty="0"/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=0.</m:t>
                      </m:r>
                      <m:r>
                        <m:rPr>
                          <m:nor/>
                        </m:rPr>
                        <a:rPr lang="en-US" b="0" i="0" dirty="0" smtClean="0"/>
                        <m:t>9</m:t>
                      </m:r>
                      <m:r>
                        <m:rPr>
                          <m:nor/>
                        </m:rPr>
                        <a:rPr lang="en-US" dirty="0"/>
                        <m:t>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36728" y="6263947"/>
                <a:ext cx="7547212" cy="6127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2670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6" grpId="0"/>
      <p:bldP spid="38" grpId="0"/>
      <p:bldP spid="40" grpId="0"/>
      <p:bldP spid="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024" y="28828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7547212" y="804831"/>
          <a:ext cx="4368111" cy="49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00" name="Document" r:id="rId3" imgW="5003164" imgH="4566196" progId="Word.Document.8">
                  <p:embed/>
                </p:oleObj>
              </mc:Choice>
              <mc:Fallback>
                <p:oleObj name="Document" r:id="rId3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212" y="804831"/>
                        <a:ext cx="4368111" cy="49617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/>
              <p:cNvSpPr/>
              <p:nvPr/>
            </p:nvSpPr>
            <p:spPr>
              <a:xfrm>
                <a:off x="204713" y="1265748"/>
                <a:ext cx="7342497" cy="7146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2+,3−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d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=0.971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3" y="1265748"/>
                <a:ext cx="7342497" cy="71468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/>
              <p:cNvSpPr/>
              <p:nvPr/>
            </p:nvSpPr>
            <p:spPr>
              <a:xfrm>
                <a:off x="204714" y="2328135"/>
                <a:ext cx="7110485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1+,2−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0.918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4" y="2328135"/>
                <a:ext cx="7110485" cy="414601"/>
              </a:xfrm>
              <a:prstGeom prst="rect">
                <a:avLst/>
              </a:prstGeom>
              <a:blipFill rotWithShape="0">
                <a:blip r:embed="rId6"/>
                <a:stretch>
                  <a:fillRect t="-75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/>
              <p:cNvSpPr/>
              <p:nvPr/>
            </p:nvSpPr>
            <p:spPr>
              <a:xfrm>
                <a:off x="204714" y="3059094"/>
                <a:ext cx="7110485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Outlook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sunny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1+,1−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3" name="Rectangle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4" y="3059094"/>
                <a:ext cx="7110485" cy="414601"/>
              </a:xfrm>
              <a:prstGeom prst="rect">
                <a:avLst/>
              </a:prstGeom>
              <a:blipFill rotWithShape="0">
                <a:blip r:embed="rId7"/>
                <a:stretch>
                  <a:fillRect t="-75000" b="-1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-181970" y="3934204"/>
                <a:ext cx="5240740" cy="4146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𝐺𝑎𝑖𝑛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Outlook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sunny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970" y="3934204"/>
                <a:ext cx="5240740" cy="414601"/>
              </a:xfrm>
              <a:prstGeom prst="rect">
                <a:avLst/>
              </a:prstGeom>
              <a:blipFill rotWithShape="0">
                <a:blip r:embed="rId8"/>
                <a:stretch>
                  <a:fillRect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/>
              <p:cNvSpPr/>
              <p:nvPr/>
            </p:nvSpPr>
            <p:spPr>
              <a:xfrm>
                <a:off x="459314" y="4623279"/>
                <a:ext cx="7110486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𝑤𝑒𝑎𝑘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𝑊𝑖𝑛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𝑤𝑒𝑎𝑘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8" name="Rectangle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4" y="4623279"/>
                <a:ext cx="7110486" cy="575479"/>
              </a:xfrm>
              <a:prstGeom prst="rect">
                <a:avLst/>
              </a:prstGeom>
              <a:blipFill rotWithShape="0">
                <a:blip r:embed="rId9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/>
              <p:cNvSpPr/>
              <p:nvPr/>
            </p:nvSpPr>
            <p:spPr>
              <a:xfrm>
                <a:off x="459314" y="5462897"/>
                <a:ext cx="7178727" cy="5754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nary>
                          <m:naryPr>
                            <m:chr m:val="⋀"/>
                            <m:subHide m:val="on"/>
                            <m:supHide m:val="on"/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𝑊𝑖𝑛</m:t>
                            </m:r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𝑠𝑡𝑟𝑜𝑛𝑔</m:t>
                                </m:r>
                              </m:sub>
                            </m:sSub>
                          </m:e>
                        </m:nary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𝑂𝑢𝑡𝑙𝑜𝑜𝑘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𝑠𝑢𝑛𝑛𝑦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𝐸𝑛𝑡𝑟𝑜𝑝𝑦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Outlook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sunny</m:t>
                        </m:r>
                      </m:sub>
                    </m:sSub>
                    <m:nary>
                      <m:naryPr>
                        <m:chr m:val="⋀"/>
                        <m:subHide m:val="on"/>
                        <m:supHide m:val="on"/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𝑊𝑖𝑛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𝑠𝑡𝑟𝑜𝑛𝑔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0" name="Rectangle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14" y="5462897"/>
                <a:ext cx="7178727" cy="575479"/>
              </a:xfrm>
              <a:prstGeom prst="rect">
                <a:avLst/>
              </a:prstGeom>
              <a:blipFill rotWithShape="0">
                <a:blip r:embed="rId10"/>
                <a:stretch>
                  <a:fillRect t="-45263" b="-71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04713" y="6135931"/>
                <a:ext cx="6823884" cy="6127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smtClean="0">
                          <a:latin typeface="Cambria Math" panose="02040503050406030204" pitchFamily="18" charset="0"/>
                        </a:rPr>
                        <m:t>Gain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Outlook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sunny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Wind</m:t>
                          </m:r>
                        </m:e>
                      </m:d>
                      <m:r>
                        <a:rPr lang="en-US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0.971 −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m:rPr>
                          <m:nor/>
                        </m:rPr>
                        <a:rPr lang="en-US" b="0" dirty="0" smtClean="0"/>
                        <m:t>0.918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i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dirty="0"/>
                        <m:t>=</m:t>
                      </m:r>
                      <m:r>
                        <m:rPr>
                          <m:nor/>
                        </m:rPr>
                        <a:rPr lang="en-US" dirty="0" smtClean="0"/>
                        <m:t>0</m:t>
                      </m:r>
                      <m:r>
                        <m:rPr>
                          <m:nor/>
                        </m:rPr>
                        <a:rPr lang="en-US" b="0" dirty="0" smtClean="0"/>
                        <m:t>.02</m:t>
                      </m:r>
                      <m:r>
                        <m:rPr>
                          <m:nor/>
                        </m:rPr>
                        <a:rPr lang="en-US" b="0" i="0" dirty="0" smtClean="0"/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713" y="6135931"/>
                <a:ext cx="6823884" cy="612796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7039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3" grpId="0"/>
      <p:bldP spid="36" grpId="0"/>
      <p:bldP spid="38" grpId="0"/>
      <p:bldP spid="40" grpId="0"/>
      <p:bldP spid="13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28" y="38237"/>
            <a:ext cx="2706806" cy="680705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95179" y="5766599"/>
            <a:ext cx="13443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S: </a:t>
            </a:r>
            <a:r>
              <a:rPr lang="en-US" dirty="0"/>
              <a:t>Data set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029807" y="395777"/>
            <a:ext cx="1897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1</a:t>
            </a:r>
            <a:r>
              <a:rPr lang="en-US" dirty="0"/>
              <a:t>,…,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14</a:t>
            </a:r>
            <a:endParaRPr lang="en-US" dirty="0"/>
          </a:p>
          <a:p>
            <a:pPr algn="ctr"/>
            <a:r>
              <a:rPr lang="en-US" dirty="0"/>
              <a:t>[9+, 5-]</a:t>
            </a:r>
          </a:p>
        </p:txBody>
      </p:sp>
      <p:sp>
        <p:nvSpPr>
          <p:cNvPr id="6" name="Oval 5"/>
          <p:cNvSpPr/>
          <p:nvPr/>
        </p:nvSpPr>
        <p:spPr bwMode="auto">
          <a:xfrm>
            <a:off x="3234525" y="1144045"/>
            <a:ext cx="1487606" cy="723752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Outlook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11793" y="2634008"/>
            <a:ext cx="20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8</a:t>
            </a:r>
            <a:r>
              <a:rPr lang="en-US" dirty="0"/>
              <a:t>, D</a:t>
            </a:r>
            <a:r>
              <a:rPr lang="en-US" baseline="-25000" dirty="0"/>
              <a:t>9</a:t>
            </a:r>
            <a:r>
              <a:rPr lang="en-US" dirty="0"/>
              <a:t>, D</a:t>
            </a:r>
            <a:r>
              <a:rPr lang="en-US" baseline="-25000" dirty="0"/>
              <a:t>11</a:t>
            </a:r>
          </a:p>
          <a:p>
            <a:pPr algn="ctr"/>
            <a:r>
              <a:rPr lang="en-US" dirty="0"/>
              <a:t>[2+, 3-]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97392" y="2626766"/>
            <a:ext cx="1961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3</a:t>
            </a:r>
            <a:r>
              <a:rPr lang="en-US" dirty="0"/>
              <a:t>, D</a:t>
            </a:r>
            <a:r>
              <a:rPr lang="en-US" baseline="-25000" dirty="0"/>
              <a:t>7,</a:t>
            </a:r>
            <a:r>
              <a:rPr lang="en-US" dirty="0"/>
              <a:t> D</a:t>
            </a:r>
            <a:r>
              <a:rPr lang="en-US" baseline="-25000" dirty="0"/>
              <a:t>12</a:t>
            </a:r>
            <a:r>
              <a:rPr lang="en-US" dirty="0"/>
              <a:t>,</a:t>
            </a:r>
            <a:r>
              <a:rPr lang="en-US" baseline="-25000" dirty="0"/>
              <a:t> </a:t>
            </a:r>
            <a:r>
              <a:rPr lang="en-US" dirty="0"/>
              <a:t>D</a:t>
            </a:r>
            <a:r>
              <a:rPr lang="en-US" baseline="-25000" dirty="0"/>
              <a:t>13</a:t>
            </a:r>
            <a:endParaRPr lang="en-US" dirty="0"/>
          </a:p>
          <a:p>
            <a:pPr algn="ctr"/>
            <a:r>
              <a:rPr lang="en-US" dirty="0"/>
              <a:t>[4+, 0-]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547821" y="2599890"/>
            <a:ext cx="2108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4</a:t>
            </a:r>
            <a:r>
              <a:rPr lang="en-US" dirty="0"/>
              <a:t>, D</a:t>
            </a:r>
            <a:r>
              <a:rPr lang="en-US" baseline="-25000" dirty="0"/>
              <a:t>5,</a:t>
            </a:r>
            <a:r>
              <a:rPr lang="en-US" dirty="0"/>
              <a:t> D</a:t>
            </a:r>
            <a:r>
              <a:rPr lang="en-US" baseline="-25000" dirty="0"/>
              <a:t>6</a:t>
            </a:r>
            <a:r>
              <a:rPr lang="en-US" dirty="0"/>
              <a:t>, D</a:t>
            </a:r>
            <a:r>
              <a:rPr lang="en-US" baseline="-25000" dirty="0"/>
              <a:t>10</a:t>
            </a:r>
            <a:r>
              <a:rPr lang="en-US" dirty="0"/>
              <a:t>, D</a:t>
            </a:r>
            <a:r>
              <a:rPr lang="en-US" baseline="-25000" dirty="0"/>
              <a:t>14</a:t>
            </a:r>
          </a:p>
          <a:p>
            <a:pPr algn="ctr"/>
            <a:r>
              <a:rPr lang="en-US" dirty="0"/>
              <a:t>[3+, 2-]</a:t>
            </a:r>
          </a:p>
        </p:txBody>
      </p:sp>
      <p:cxnSp>
        <p:nvCxnSpPr>
          <p:cNvPr id="8" name="Straight Connector 7"/>
          <p:cNvCxnSpPr>
            <a:stCxn id="6" idx="4"/>
            <a:endCxn id="12" idx="0"/>
          </p:cNvCxnSpPr>
          <p:nvPr/>
        </p:nvCxnSpPr>
        <p:spPr bwMode="auto">
          <a:xfrm flipH="1">
            <a:off x="1525141" y="1867797"/>
            <a:ext cx="2453187" cy="76621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" name="Straight Connector 15"/>
          <p:cNvCxnSpPr>
            <a:stCxn id="6" idx="4"/>
            <a:endCxn id="13" idx="0"/>
          </p:cNvCxnSpPr>
          <p:nvPr/>
        </p:nvCxnSpPr>
        <p:spPr bwMode="auto">
          <a:xfrm flipH="1">
            <a:off x="3978327" y="1867797"/>
            <a:ext cx="1" cy="75896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/>
          <p:cNvCxnSpPr>
            <a:stCxn id="6" idx="4"/>
            <a:endCxn id="14" idx="0"/>
          </p:cNvCxnSpPr>
          <p:nvPr/>
        </p:nvCxnSpPr>
        <p:spPr bwMode="auto">
          <a:xfrm>
            <a:off x="3978328" y="1867797"/>
            <a:ext cx="2623782" cy="7320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1198660" y="2128620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Sunny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93538" y="2128620"/>
            <a:ext cx="1177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Overcast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973461" y="2128620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Rainy</a:t>
            </a:r>
          </a:p>
        </p:txBody>
      </p:sp>
      <p:sp>
        <p:nvSpPr>
          <p:cNvPr id="26" name="Diamond 25"/>
          <p:cNvSpPr/>
          <p:nvPr/>
        </p:nvSpPr>
        <p:spPr bwMode="auto">
          <a:xfrm>
            <a:off x="3413223" y="3328106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27" name="Oval 26"/>
          <p:cNvSpPr/>
          <p:nvPr/>
        </p:nvSpPr>
        <p:spPr bwMode="auto">
          <a:xfrm>
            <a:off x="570229" y="3348158"/>
            <a:ext cx="1544538" cy="766046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Humidity</a:t>
            </a:r>
          </a:p>
        </p:txBody>
      </p:sp>
      <p:sp>
        <p:nvSpPr>
          <p:cNvPr id="28" name="Oval 27"/>
          <p:cNvSpPr/>
          <p:nvPr/>
        </p:nvSpPr>
        <p:spPr bwMode="auto">
          <a:xfrm>
            <a:off x="5979860" y="3348157"/>
            <a:ext cx="1487606" cy="786097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?</a:t>
            </a:r>
          </a:p>
        </p:txBody>
      </p:sp>
      <p:graphicFrame>
        <p:nvGraphicFramePr>
          <p:cNvPr id="22" name="Object 5"/>
          <p:cNvGraphicFramePr>
            <a:graphicFrameLocks noChangeAspect="1"/>
          </p:cNvGraphicFramePr>
          <p:nvPr/>
        </p:nvGraphicFramePr>
        <p:xfrm>
          <a:off x="7547212" y="804831"/>
          <a:ext cx="4368111" cy="49617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16" name="Document" r:id="rId3" imgW="5003164" imgH="4566196" progId="Word.Document.8">
                  <p:embed/>
                </p:oleObj>
              </mc:Choice>
              <mc:Fallback>
                <p:oleObj name="Document" r:id="rId3" imgW="5003164" imgH="45661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7212" y="804831"/>
                        <a:ext cx="4368111" cy="496176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-517546" y="4872239"/>
            <a:ext cx="20266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  D</a:t>
            </a:r>
            <a:r>
              <a:rPr lang="en-US" baseline="-25000" dirty="0"/>
              <a:t>1</a:t>
            </a:r>
            <a:r>
              <a:rPr lang="en-US" dirty="0"/>
              <a:t>, D</a:t>
            </a:r>
            <a:r>
              <a:rPr lang="en-US" baseline="-25000" dirty="0"/>
              <a:t>2,</a:t>
            </a:r>
            <a:r>
              <a:rPr lang="en-US" dirty="0"/>
              <a:t> D</a:t>
            </a:r>
            <a:r>
              <a:rPr lang="en-US" baseline="-25000" dirty="0"/>
              <a:t>8</a:t>
            </a:r>
            <a:r>
              <a:rPr lang="en-US" dirty="0"/>
              <a:t>, </a:t>
            </a:r>
            <a:br>
              <a:rPr lang="en-US" dirty="0"/>
            </a:br>
            <a:r>
              <a:rPr lang="en-US" dirty="0"/>
              <a:t>[0+, 3-]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09150" y="4872238"/>
            <a:ext cx="12255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</a:t>
            </a:r>
            <a:r>
              <a:rPr lang="en-US" baseline="-25000" dirty="0"/>
              <a:t>9</a:t>
            </a:r>
            <a:r>
              <a:rPr lang="en-US" dirty="0"/>
              <a:t>, D</a:t>
            </a:r>
            <a:r>
              <a:rPr lang="en-US" baseline="-25000" dirty="0"/>
              <a:t>11</a:t>
            </a:r>
          </a:p>
          <a:p>
            <a:pPr algn="ctr"/>
            <a:r>
              <a:rPr lang="en-US" dirty="0"/>
              <a:t>[2+, 0-]</a:t>
            </a:r>
          </a:p>
        </p:txBody>
      </p:sp>
      <p:cxnSp>
        <p:nvCxnSpPr>
          <p:cNvPr id="31" name="Straight Connector 30"/>
          <p:cNvCxnSpPr>
            <a:stCxn id="30" idx="0"/>
            <a:endCxn id="27" idx="4"/>
          </p:cNvCxnSpPr>
          <p:nvPr/>
        </p:nvCxnSpPr>
        <p:spPr bwMode="auto">
          <a:xfrm flipH="1" flipV="1">
            <a:off x="1342498" y="4114204"/>
            <a:ext cx="779424" cy="758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2" name="Straight Connector 31"/>
          <p:cNvCxnSpPr>
            <a:stCxn id="27" idx="4"/>
            <a:endCxn id="29" idx="0"/>
          </p:cNvCxnSpPr>
          <p:nvPr/>
        </p:nvCxnSpPr>
        <p:spPr bwMode="auto">
          <a:xfrm flipH="1">
            <a:off x="495802" y="4114204"/>
            <a:ext cx="846696" cy="75803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/>
          <p:cNvSpPr txBox="1"/>
          <p:nvPr/>
        </p:nvSpPr>
        <p:spPr>
          <a:xfrm>
            <a:off x="226277" y="4252703"/>
            <a:ext cx="9161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833961" y="4304549"/>
            <a:ext cx="1043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38" name="Diamond 37"/>
          <p:cNvSpPr/>
          <p:nvPr/>
        </p:nvSpPr>
        <p:spPr bwMode="auto">
          <a:xfrm>
            <a:off x="1556819" y="5677488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Yes</a:t>
            </a:r>
          </a:p>
        </p:txBody>
      </p:sp>
      <p:sp>
        <p:nvSpPr>
          <p:cNvPr id="40" name="Diamond 39"/>
          <p:cNvSpPr/>
          <p:nvPr/>
        </p:nvSpPr>
        <p:spPr bwMode="auto">
          <a:xfrm>
            <a:off x="-69301" y="5630274"/>
            <a:ext cx="1130206" cy="786097"/>
          </a:xfrm>
          <a:prstGeom prst="diamond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No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120761" y="6379972"/>
            <a:ext cx="430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Which attribute should be tested here ?</a:t>
            </a:r>
          </a:p>
        </p:txBody>
      </p:sp>
      <p:cxnSp>
        <p:nvCxnSpPr>
          <p:cNvPr id="42" name="Straight Arrow Connector 41"/>
          <p:cNvCxnSpPr>
            <a:stCxn id="41" idx="0"/>
            <a:endCxn id="28" idx="4"/>
          </p:cNvCxnSpPr>
          <p:nvPr/>
        </p:nvCxnSpPr>
        <p:spPr bwMode="auto">
          <a:xfrm flipV="1">
            <a:off x="5274976" y="4134254"/>
            <a:ext cx="1448687" cy="224571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44233697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9" grpId="0"/>
      <p:bldP spid="30" grpId="0"/>
      <p:bldP spid="33" grpId="0"/>
      <p:bldP spid="34" grpId="0"/>
      <p:bldP spid="38" grpId="0" animBg="1"/>
      <p:bldP spid="40" grpId="0" animBg="1"/>
      <p:bldP spid="4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Triangles and Squares</a:t>
            </a:r>
          </a:p>
        </p:txBody>
      </p:sp>
      <p:sp>
        <p:nvSpPr>
          <p:cNvPr id="875524" name="AutoShape 1028"/>
          <p:cNvSpPr>
            <a:spLocks noChangeArrowheads="1"/>
          </p:cNvSpPr>
          <p:nvPr/>
        </p:nvSpPr>
        <p:spPr bwMode="auto">
          <a:xfrm>
            <a:off x="8305800" y="4114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25" name="Rectangle 1029"/>
          <p:cNvSpPr>
            <a:spLocks noChangeArrowheads="1"/>
          </p:cNvSpPr>
          <p:nvPr/>
        </p:nvSpPr>
        <p:spPr bwMode="auto">
          <a:xfrm>
            <a:off x="7543800" y="36576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6" name="AutoShape 1030"/>
          <p:cNvSpPr>
            <a:spLocks noChangeArrowheads="1"/>
          </p:cNvSpPr>
          <p:nvPr/>
        </p:nvSpPr>
        <p:spPr bwMode="auto">
          <a:xfrm>
            <a:off x="7086600" y="3733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27" name="AutoShape 1031"/>
          <p:cNvSpPr>
            <a:spLocks noChangeArrowheads="1"/>
          </p:cNvSpPr>
          <p:nvPr/>
        </p:nvSpPr>
        <p:spPr bwMode="auto">
          <a:xfrm>
            <a:off x="8153400" y="4572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8" name="AutoShape 1032"/>
          <p:cNvSpPr>
            <a:spLocks noChangeArrowheads="1"/>
          </p:cNvSpPr>
          <p:nvPr/>
        </p:nvSpPr>
        <p:spPr bwMode="auto">
          <a:xfrm>
            <a:off x="7924800" y="3733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29" name="AutoShape 1033"/>
          <p:cNvSpPr>
            <a:spLocks noChangeArrowheads="1"/>
          </p:cNvSpPr>
          <p:nvPr/>
        </p:nvSpPr>
        <p:spPr bwMode="auto">
          <a:xfrm>
            <a:off x="7467600" y="4419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0" name="Rectangle 1034"/>
          <p:cNvSpPr>
            <a:spLocks noChangeArrowheads="1"/>
          </p:cNvSpPr>
          <p:nvPr/>
        </p:nvSpPr>
        <p:spPr bwMode="auto">
          <a:xfrm>
            <a:off x="7772400" y="41148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1" name="Rectangle 1035"/>
          <p:cNvSpPr>
            <a:spLocks noChangeArrowheads="1"/>
          </p:cNvSpPr>
          <p:nvPr/>
        </p:nvSpPr>
        <p:spPr bwMode="auto">
          <a:xfrm>
            <a:off x="8839200" y="40386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5532" name="Rectangle 1036"/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3" name="Rectangle 1037"/>
          <p:cNvSpPr>
            <a:spLocks noChangeArrowheads="1"/>
          </p:cNvSpPr>
          <p:nvPr/>
        </p:nvSpPr>
        <p:spPr bwMode="auto">
          <a:xfrm>
            <a:off x="7315200" y="4876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4" name="Rectangle 1038"/>
          <p:cNvSpPr>
            <a:spLocks noChangeArrowheads="1"/>
          </p:cNvSpPr>
          <p:nvPr/>
        </p:nvSpPr>
        <p:spPr bwMode="auto">
          <a:xfrm>
            <a:off x="8382000" y="37338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5" name="Rectangle 1039"/>
          <p:cNvSpPr>
            <a:spLocks noChangeArrowheads="1"/>
          </p:cNvSpPr>
          <p:nvPr/>
        </p:nvSpPr>
        <p:spPr bwMode="auto">
          <a:xfrm>
            <a:off x="7848600" y="49530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6" name="Rectangle 1040"/>
          <p:cNvSpPr>
            <a:spLocks noChangeArrowheads="1"/>
          </p:cNvSpPr>
          <p:nvPr/>
        </p:nvSpPr>
        <p:spPr bwMode="auto">
          <a:xfrm>
            <a:off x="8610600" y="44958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5537" name="Rectangle 1041"/>
          <p:cNvSpPr>
            <a:spLocks noChangeArrowheads="1"/>
          </p:cNvSpPr>
          <p:nvPr/>
        </p:nvSpPr>
        <p:spPr bwMode="auto">
          <a:xfrm>
            <a:off x="8458200" y="49530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5538" name="Oval 1042"/>
          <p:cNvSpPr>
            <a:spLocks noChangeArrowheads="1"/>
          </p:cNvSpPr>
          <p:nvPr/>
        </p:nvSpPr>
        <p:spPr bwMode="auto">
          <a:xfrm>
            <a:off x="6705600" y="34290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875539" name="Object 1043"/>
          <p:cNvGraphicFramePr>
            <a:graphicFrameLocks noChangeAspect="1"/>
          </p:cNvGraphicFramePr>
          <p:nvPr/>
        </p:nvGraphicFramePr>
        <p:xfrm>
          <a:off x="1828800" y="1295401"/>
          <a:ext cx="4419600" cy="364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4" name="Worksheet" r:id="rId3" imgW="5181905" imgH="4276954" progId="Excel.Sheet.8">
                  <p:embed/>
                </p:oleObj>
              </mc:Choice>
              <mc:Fallback>
                <p:oleObj name="Worksheet" r:id="rId3" imgW="5181905" imgH="4276954" progId="Excel.Shee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295401"/>
                        <a:ext cx="4419600" cy="364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5540" name="Text Box 1044"/>
          <p:cNvSpPr txBox="1">
            <a:spLocks noChangeArrowheads="1"/>
          </p:cNvSpPr>
          <p:nvPr/>
        </p:nvSpPr>
        <p:spPr bwMode="auto">
          <a:xfrm>
            <a:off x="6324601" y="2590801"/>
            <a:ext cx="276235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Data Set:</a:t>
            </a:r>
          </a:p>
          <a:p>
            <a:r>
              <a:rPr lang="en-US"/>
              <a:t>A set of classified objects</a:t>
            </a:r>
          </a:p>
        </p:txBody>
      </p:sp>
    </p:spTree>
    <p:extLst>
      <p:ext uri="{BB962C8B-B14F-4D97-AF65-F5344CB8AC3E}">
        <p14:creationId xmlns:p14="http://schemas.microsoft.com/office/powerpoint/2010/main" val="218027237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p:sp>
        <p:nvSpPr>
          <p:cNvPr id="876547" name="Rectangle 3"/>
          <p:cNvSpPr>
            <a:spLocks noChangeArrowheads="1"/>
          </p:cNvSpPr>
          <p:nvPr/>
        </p:nvSpPr>
        <p:spPr bwMode="auto">
          <a:xfrm>
            <a:off x="6172200" y="1600200"/>
            <a:ext cx="38100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sl-SI">
                <a:solidFill>
                  <a:srgbClr val="000099"/>
                </a:solidFill>
                <a:latin typeface="Comic Sans MS" panose="030F0702030302020204" pitchFamily="66" charset="0"/>
              </a:rPr>
              <a:t>5 </a:t>
            </a:r>
            <a:r>
              <a:rPr lang="en-US">
                <a:solidFill>
                  <a:srgbClr val="000099"/>
                </a:solidFill>
                <a:latin typeface="Comic Sans MS" panose="030F0702030302020204" pitchFamily="66" charset="0"/>
              </a:rPr>
              <a:t>triangles</a:t>
            </a:r>
            <a:endParaRPr lang="sl-SI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sl-SI">
                <a:solidFill>
                  <a:srgbClr val="000099"/>
                </a:solidFill>
                <a:latin typeface="Comic Sans MS" panose="030F0702030302020204" pitchFamily="66" charset="0"/>
              </a:rPr>
              <a:t>9 </a:t>
            </a:r>
            <a:r>
              <a:rPr lang="en-US">
                <a:solidFill>
                  <a:srgbClr val="000099"/>
                </a:solidFill>
                <a:latin typeface="Comic Sans MS" panose="030F0702030302020204" pitchFamily="66" charset="0"/>
              </a:rPr>
              <a:t>squares</a:t>
            </a:r>
            <a:endParaRPr lang="sl-SI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rgbClr val="000099"/>
                </a:solidFill>
                <a:latin typeface="Comic Sans MS" panose="030F0702030302020204" pitchFamily="66" charset="0"/>
              </a:rPr>
              <a:t>class </a:t>
            </a:r>
            <a:r>
              <a:rPr lang="sl-SI">
                <a:solidFill>
                  <a:srgbClr val="000099"/>
                </a:solidFill>
                <a:latin typeface="Comic Sans MS" panose="030F0702030302020204" pitchFamily="66" charset="0"/>
              </a:rPr>
              <a:t>probabilities</a:t>
            </a: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endParaRPr lang="sl-SI">
              <a:solidFill>
                <a:srgbClr val="000099"/>
              </a:solidFill>
              <a:latin typeface="Comic Sans MS" panose="030F0702030302020204" pitchFamily="66" charset="0"/>
            </a:endParaRPr>
          </a:p>
          <a:p>
            <a:pPr>
              <a:spcBef>
                <a:spcPct val="20000"/>
              </a:spcBef>
              <a:buClr>
                <a:srgbClr val="FF0000"/>
              </a:buClr>
              <a:buFontTx/>
              <a:buChar char="•"/>
            </a:pPr>
            <a:r>
              <a:rPr lang="en-US">
                <a:solidFill>
                  <a:srgbClr val="000099"/>
                </a:solidFill>
                <a:latin typeface="Comic Sans MS" panose="030F0702030302020204" pitchFamily="66" charset="0"/>
              </a:rPr>
              <a:t>entropy</a:t>
            </a:r>
          </a:p>
        </p:txBody>
      </p:sp>
      <p:sp>
        <p:nvSpPr>
          <p:cNvPr id="876550" name="AutoShape 6"/>
          <p:cNvSpPr>
            <a:spLocks noChangeArrowheads="1"/>
          </p:cNvSpPr>
          <p:nvPr/>
        </p:nvSpPr>
        <p:spPr bwMode="auto">
          <a:xfrm>
            <a:off x="4724400" y="2743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1" name="Rectangle 7"/>
          <p:cNvSpPr>
            <a:spLocks noChangeArrowheads="1"/>
          </p:cNvSpPr>
          <p:nvPr/>
        </p:nvSpPr>
        <p:spPr bwMode="auto">
          <a:xfrm>
            <a:off x="3962400" y="22860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2" name="AutoShape 8"/>
          <p:cNvSpPr>
            <a:spLocks noChangeArrowheads="1"/>
          </p:cNvSpPr>
          <p:nvPr/>
        </p:nvSpPr>
        <p:spPr bwMode="auto">
          <a:xfrm>
            <a:off x="3505200" y="2362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3" name="AutoShape 9"/>
          <p:cNvSpPr>
            <a:spLocks noChangeArrowheads="1"/>
          </p:cNvSpPr>
          <p:nvPr/>
        </p:nvSpPr>
        <p:spPr bwMode="auto">
          <a:xfrm>
            <a:off x="4572000" y="3200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4" name="AutoShape 10"/>
          <p:cNvSpPr>
            <a:spLocks noChangeArrowheads="1"/>
          </p:cNvSpPr>
          <p:nvPr/>
        </p:nvSpPr>
        <p:spPr bwMode="auto">
          <a:xfrm>
            <a:off x="4343400" y="23622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5" name="AutoShape 11"/>
          <p:cNvSpPr>
            <a:spLocks noChangeArrowheads="1"/>
          </p:cNvSpPr>
          <p:nvPr/>
        </p:nvSpPr>
        <p:spPr bwMode="auto">
          <a:xfrm>
            <a:off x="3886200" y="3048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6" name="Rectangle 12"/>
          <p:cNvSpPr>
            <a:spLocks noChangeArrowheads="1"/>
          </p:cNvSpPr>
          <p:nvPr/>
        </p:nvSpPr>
        <p:spPr bwMode="auto">
          <a:xfrm>
            <a:off x="4191000" y="27432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57" name="Rectangle 13"/>
          <p:cNvSpPr>
            <a:spLocks noChangeArrowheads="1"/>
          </p:cNvSpPr>
          <p:nvPr/>
        </p:nvSpPr>
        <p:spPr bwMode="auto">
          <a:xfrm>
            <a:off x="5257800" y="26670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6558" name="Rectangle 14"/>
          <p:cNvSpPr>
            <a:spLocks noChangeArrowheads="1"/>
          </p:cNvSpPr>
          <p:nvPr/>
        </p:nvSpPr>
        <p:spPr bwMode="auto">
          <a:xfrm>
            <a:off x="3581400" y="28956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59" name="Rectangle 15"/>
          <p:cNvSpPr>
            <a:spLocks noChangeArrowheads="1"/>
          </p:cNvSpPr>
          <p:nvPr/>
        </p:nvSpPr>
        <p:spPr bwMode="auto">
          <a:xfrm>
            <a:off x="3733800" y="35052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0" name="Rectangle 16"/>
          <p:cNvSpPr>
            <a:spLocks noChangeArrowheads="1"/>
          </p:cNvSpPr>
          <p:nvPr/>
        </p:nvSpPr>
        <p:spPr bwMode="auto">
          <a:xfrm>
            <a:off x="4800600" y="23622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61" name="Rectangle 17"/>
          <p:cNvSpPr>
            <a:spLocks noChangeArrowheads="1"/>
          </p:cNvSpPr>
          <p:nvPr/>
        </p:nvSpPr>
        <p:spPr bwMode="auto">
          <a:xfrm>
            <a:off x="4267200" y="35814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2" name="Rectangle 18"/>
          <p:cNvSpPr>
            <a:spLocks noChangeArrowheads="1"/>
          </p:cNvSpPr>
          <p:nvPr/>
        </p:nvSpPr>
        <p:spPr bwMode="auto">
          <a:xfrm>
            <a:off x="5029200" y="31242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6563" name="Rectangle 19"/>
          <p:cNvSpPr>
            <a:spLocks noChangeArrowheads="1"/>
          </p:cNvSpPr>
          <p:nvPr/>
        </p:nvSpPr>
        <p:spPr bwMode="auto">
          <a:xfrm>
            <a:off x="4876800" y="35814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6564" name="Oval 20"/>
          <p:cNvSpPr>
            <a:spLocks noChangeArrowheads="1"/>
          </p:cNvSpPr>
          <p:nvPr/>
        </p:nvSpPr>
        <p:spPr bwMode="auto">
          <a:xfrm>
            <a:off x="3124200" y="20574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87656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3048001"/>
            <a:ext cx="1762125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6566" name="Picture 2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5715001"/>
            <a:ext cx="60579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0369188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899314" y="37872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Classification learning</a:t>
            </a:r>
          </a:p>
        </p:txBody>
      </p:sp>
      <p:sp>
        <p:nvSpPr>
          <p:cNvPr id="9226" name="Rectangle 10"/>
          <p:cNvSpPr>
            <a:spLocks noChangeArrowheads="1"/>
          </p:cNvSpPr>
          <p:nvPr/>
        </p:nvSpPr>
        <p:spPr bwMode="auto">
          <a:xfrm>
            <a:off x="2743200" y="2074457"/>
            <a:ext cx="2286000" cy="1828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600"/>
              <a:t>Training </a:t>
            </a:r>
          </a:p>
          <a:p>
            <a:pPr algn="ctr"/>
            <a:r>
              <a:rPr lang="en-US" sz="3600"/>
              <a:t>phase</a:t>
            </a:r>
          </a:p>
        </p:txBody>
      </p:sp>
      <p:sp>
        <p:nvSpPr>
          <p:cNvPr id="9233" name="AutoShape 17"/>
          <p:cNvSpPr>
            <a:spLocks noChangeArrowheads="1"/>
          </p:cNvSpPr>
          <p:nvPr/>
        </p:nvSpPr>
        <p:spPr bwMode="auto">
          <a:xfrm rot="-8121742">
            <a:off x="4876800" y="2607857"/>
            <a:ext cx="685800" cy="685800"/>
          </a:xfrm>
          <a:prstGeom prst="rtTriangle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9234" name="Rectangle 18"/>
          <p:cNvSpPr>
            <a:spLocks noChangeArrowheads="1"/>
          </p:cNvSpPr>
          <p:nvPr/>
        </p:nvSpPr>
        <p:spPr bwMode="auto">
          <a:xfrm>
            <a:off x="5791200" y="2074457"/>
            <a:ext cx="2286000" cy="1828800"/>
          </a:xfrm>
          <a:prstGeom prst="rect">
            <a:avLst/>
          </a:prstGeom>
          <a:gradFill rotWithShape="1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/>
            <a:r>
              <a:rPr lang="en-US" sz="3600"/>
              <a:t>Testing </a:t>
            </a:r>
          </a:p>
          <a:p>
            <a:pPr algn="ctr"/>
            <a:r>
              <a:rPr lang="en-US" sz="3600"/>
              <a:t>phase</a:t>
            </a:r>
          </a:p>
        </p:txBody>
      </p:sp>
      <p:sp>
        <p:nvSpPr>
          <p:cNvPr id="9236" name="Text Box 20"/>
          <p:cNvSpPr txBox="1">
            <a:spLocks noChangeArrowheads="1"/>
          </p:cNvSpPr>
          <p:nvPr/>
        </p:nvSpPr>
        <p:spPr bwMode="auto">
          <a:xfrm>
            <a:off x="2743200" y="4055658"/>
            <a:ext cx="4114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Learning the classifier</a:t>
            </a:r>
          </a:p>
          <a:p>
            <a:pPr>
              <a:spcBef>
                <a:spcPct val="50000"/>
              </a:spcBef>
            </a:pPr>
            <a:r>
              <a:rPr lang="en-US"/>
              <a:t>from the available data </a:t>
            </a:r>
          </a:p>
          <a:p>
            <a:pPr>
              <a:spcBef>
                <a:spcPct val="50000"/>
              </a:spcBef>
            </a:pPr>
            <a:r>
              <a:rPr lang="en-US"/>
              <a:t>‘Training set’</a:t>
            </a:r>
          </a:p>
          <a:p>
            <a:pPr>
              <a:spcBef>
                <a:spcPct val="50000"/>
              </a:spcBef>
            </a:pPr>
            <a:r>
              <a:rPr lang="en-US"/>
              <a:t>(Labeled)</a:t>
            </a:r>
          </a:p>
        </p:txBody>
      </p:sp>
      <p:sp>
        <p:nvSpPr>
          <p:cNvPr id="9237" name="Text Box 21"/>
          <p:cNvSpPr txBox="1">
            <a:spLocks noChangeArrowheads="1"/>
          </p:cNvSpPr>
          <p:nvPr/>
        </p:nvSpPr>
        <p:spPr bwMode="auto">
          <a:xfrm>
            <a:off x="5715000" y="4055658"/>
            <a:ext cx="4114800" cy="160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Testing how well the classifier</a:t>
            </a:r>
          </a:p>
          <a:p>
            <a:pPr>
              <a:spcBef>
                <a:spcPct val="50000"/>
              </a:spcBef>
            </a:pPr>
            <a:r>
              <a:rPr lang="en-US"/>
              <a:t>performs</a:t>
            </a:r>
          </a:p>
          <a:p>
            <a:pPr>
              <a:spcBef>
                <a:spcPct val="50000"/>
              </a:spcBef>
            </a:pPr>
            <a:r>
              <a:rPr lang="en-US"/>
              <a:t>‘Testing set’</a:t>
            </a:r>
          </a:p>
          <a:p>
            <a:pPr>
              <a:spcBef>
                <a:spcPct val="50000"/>
              </a:spcBef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369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6" grpId="0" animBg="1"/>
      <p:bldP spid="9233" grpId="0" animBg="1"/>
      <p:bldP spid="9234" grpId="0" animBg="1"/>
      <p:bldP spid="9236" grpId="0"/>
      <p:bldP spid="923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895600"/>
            <a:ext cx="2286000" cy="2286000"/>
          </a:xfrm>
        </p:spPr>
        <p:txBody>
          <a:bodyPr/>
          <a:lstStyle/>
          <a:p>
            <a:r>
              <a:rPr lang="en-US" sz="2800"/>
              <a:t>Entropy</a:t>
            </a:r>
            <a:br>
              <a:rPr lang="en-US" sz="2800"/>
            </a:br>
            <a:r>
              <a:rPr lang="en-US" sz="2800"/>
              <a:t>reduction</a:t>
            </a:r>
            <a:br>
              <a:rPr lang="en-US" sz="2800"/>
            </a:br>
            <a:r>
              <a:rPr lang="en-US" sz="2800"/>
              <a:t>by</a:t>
            </a:r>
            <a:br>
              <a:rPr lang="en-US" sz="2800"/>
            </a:br>
            <a:r>
              <a:rPr lang="en-US" sz="2800"/>
              <a:t>data set</a:t>
            </a:r>
            <a:br>
              <a:rPr lang="en-US" sz="2800"/>
            </a:br>
            <a:r>
              <a:rPr lang="en-US" sz="2800"/>
              <a:t>partitioning</a:t>
            </a:r>
          </a:p>
        </p:txBody>
      </p:sp>
      <p:grpSp>
        <p:nvGrpSpPr>
          <p:cNvPr id="877571" name="Group 3"/>
          <p:cNvGrpSpPr>
            <a:grpSpLocks/>
          </p:cNvGrpSpPr>
          <p:nvPr/>
        </p:nvGrpSpPr>
        <p:grpSpPr bwMode="auto">
          <a:xfrm>
            <a:off x="3124200" y="685800"/>
            <a:ext cx="2667000" cy="2057400"/>
            <a:chOff x="1008" y="432"/>
            <a:chExt cx="1680" cy="1296"/>
          </a:xfrm>
        </p:grpSpPr>
        <p:sp>
          <p:nvSpPr>
            <p:cNvPr id="877572" name="AutoShape 4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73" name="Rectangle 5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4" name="AutoShape 6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75" name="AutoShape 7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6" name="AutoShape 8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7" name="AutoShape 9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78" name="Rectangle 10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79" name="Rectangle 11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7580" name="Rectangle 12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1" name="Rectangle 13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2" name="Rectangle 14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3" name="Rectangle 15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4" name="Rectangle 16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5" name="Rectangle 17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86" name="Oval 18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587" name="Group 19"/>
          <p:cNvGrpSpPr>
            <a:grpSpLocks/>
          </p:cNvGrpSpPr>
          <p:nvPr/>
        </p:nvGrpSpPr>
        <p:grpSpPr bwMode="auto">
          <a:xfrm>
            <a:off x="7315200" y="914400"/>
            <a:ext cx="1905000" cy="1295400"/>
            <a:chOff x="3648" y="576"/>
            <a:chExt cx="1200" cy="816"/>
          </a:xfrm>
        </p:grpSpPr>
        <p:sp>
          <p:nvSpPr>
            <p:cNvPr id="877588" name="AutoShape 20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89" name="AutoShape 21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90" name="Rectangle 22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1" name="Rectangle 23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2" name="Rectangle 24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3" name="Oval 25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594" name="Group 26"/>
          <p:cNvGrpSpPr>
            <a:grpSpLocks/>
          </p:cNvGrpSpPr>
          <p:nvPr/>
        </p:nvGrpSpPr>
        <p:grpSpPr bwMode="auto">
          <a:xfrm>
            <a:off x="7543800" y="3276600"/>
            <a:ext cx="1676400" cy="1600200"/>
            <a:chOff x="3792" y="2304"/>
            <a:chExt cx="1056" cy="1008"/>
          </a:xfrm>
        </p:grpSpPr>
        <p:sp>
          <p:nvSpPr>
            <p:cNvPr id="877595" name="AutoShape 27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6" name="AutoShape 28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7" name="AutoShape 29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598" name="Rectangle 30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599" name="Rectangle 31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600" name="Oval 32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7601" name="Group 33"/>
          <p:cNvGrpSpPr>
            <a:grpSpLocks/>
          </p:cNvGrpSpPr>
          <p:nvPr/>
        </p:nvGrpSpPr>
        <p:grpSpPr bwMode="auto">
          <a:xfrm>
            <a:off x="4267200" y="4648200"/>
            <a:ext cx="1447800" cy="1295400"/>
            <a:chOff x="2208" y="2928"/>
            <a:chExt cx="912" cy="816"/>
          </a:xfrm>
        </p:grpSpPr>
        <p:sp>
          <p:nvSpPr>
            <p:cNvPr id="877602" name="Rectangle 34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7603" name="Rectangle 35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7604" name="Rectangle 36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605" name="Rectangle 37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7606" name="Oval 38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7610" name="Text Box 42"/>
          <p:cNvSpPr txBox="1">
            <a:spLocks noChangeArrowheads="1"/>
          </p:cNvSpPr>
          <p:nvPr/>
        </p:nvSpPr>
        <p:spPr bwMode="auto">
          <a:xfrm>
            <a:off x="4419601" y="28194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grpSp>
        <p:nvGrpSpPr>
          <p:cNvPr id="877611" name="Group 43"/>
          <p:cNvGrpSpPr>
            <a:grpSpLocks/>
          </p:cNvGrpSpPr>
          <p:nvPr/>
        </p:nvGrpSpPr>
        <p:grpSpPr bwMode="auto">
          <a:xfrm>
            <a:off x="5257800" y="1905000"/>
            <a:ext cx="2209800" cy="2667000"/>
            <a:chOff x="2352" y="1200"/>
            <a:chExt cx="1392" cy="1680"/>
          </a:xfrm>
        </p:grpSpPr>
        <p:sp>
          <p:nvSpPr>
            <p:cNvPr id="877612" name="Line 44"/>
            <p:cNvSpPr>
              <a:spLocks noChangeShapeType="1"/>
            </p:cNvSpPr>
            <p:nvPr/>
          </p:nvSpPr>
          <p:spPr bwMode="auto">
            <a:xfrm flipH="1">
              <a:off x="2352" y="1776"/>
              <a:ext cx="144" cy="110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613" name="Line 45"/>
            <p:cNvSpPr>
              <a:spLocks noChangeShapeType="1"/>
            </p:cNvSpPr>
            <p:nvPr/>
          </p:nvSpPr>
          <p:spPr bwMode="auto">
            <a:xfrm>
              <a:off x="2496" y="1776"/>
              <a:ext cx="1248" cy="52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614" name="Line 46"/>
            <p:cNvSpPr>
              <a:spLocks noChangeShapeType="1"/>
            </p:cNvSpPr>
            <p:nvPr/>
          </p:nvSpPr>
          <p:spPr bwMode="auto">
            <a:xfrm flipV="1">
              <a:off x="2496" y="1200"/>
              <a:ext cx="1152" cy="57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77615" name="Text Box 47"/>
            <p:cNvSpPr txBox="1">
              <a:spLocks noChangeArrowheads="1"/>
            </p:cNvSpPr>
            <p:nvPr/>
          </p:nvSpPr>
          <p:spPr bwMode="auto">
            <a:xfrm>
              <a:off x="2784" y="1248"/>
              <a:ext cx="303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red</a:t>
              </a:r>
            </a:p>
          </p:txBody>
        </p:sp>
        <p:sp>
          <p:nvSpPr>
            <p:cNvPr id="877616" name="Text Box 48"/>
            <p:cNvSpPr txBox="1">
              <a:spLocks noChangeArrowheads="1"/>
            </p:cNvSpPr>
            <p:nvPr/>
          </p:nvSpPr>
          <p:spPr bwMode="auto">
            <a:xfrm>
              <a:off x="2448" y="2400"/>
              <a:ext cx="47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yellow</a:t>
              </a:r>
            </a:p>
          </p:txBody>
        </p:sp>
        <p:sp>
          <p:nvSpPr>
            <p:cNvPr id="877617" name="Text Box 49"/>
            <p:cNvSpPr txBox="1">
              <a:spLocks noChangeArrowheads="1"/>
            </p:cNvSpPr>
            <p:nvPr/>
          </p:nvSpPr>
          <p:spPr bwMode="auto">
            <a:xfrm>
              <a:off x="3072" y="1824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/>
              <a:r>
                <a:rPr lang="en-US" sz="1600"/>
                <a:t>green</a:t>
              </a:r>
            </a:p>
          </p:txBody>
        </p:sp>
      </p:grpSp>
      <p:pic>
        <p:nvPicPr>
          <p:cNvPr id="877637" name="Picture 6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1" y="228600"/>
            <a:ext cx="46386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7638" name="Picture 7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726" y="4953001"/>
            <a:ext cx="4867275" cy="619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7639" name="Picture 7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1" y="6019801"/>
            <a:ext cx="4714875" cy="63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621861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7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7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7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10" grpId="0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685800" y="2743200"/>
            <a:ext cx="5715000" cy="685800"/>
          </a:xfrm>
        </p:spPr>
        <p:txBody>
          <a:bodyPr/>
          <a:lstStyle/>
          <a:p>
            <a:r>
              <a:rPr lang="sl-SI" sz="3200"/>
              <a:t>Entropija vrednosti atributa</a:t>
            </a:r>
            <a:endParaRPr lang="en-US" sz="3200"/>
          </a:p>
        </p:txBody>
      </p:sp>
      <p:sp>
        <p:nvSpPr>
          <p:cNvPr id="878595" name="AutoShape 3"/>
          <p:cNvSpPr>
            <a:spLocks noChangeArrowheads="1"/>
          </p:cNvSpPr>
          <p:nvPr/>
        </p:nvSpPr>
        <p:spPr bwMode="auto">
          <a:xfrm>
            <a:off x="4791075" y="1252539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596" name="Rectangle 4"/>
          <p:cNvSpPr>
            <a:spLocks noChangeArrowheads="1"/>
          </p:cNvSpPr>
          <p:nvPr/>
        </p:nvSpPr>
        <p:spPr bwMode="auto">
          <a:xfrm>
            <a:off x="4179889" y="885826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597" name="AutoShape 5"/>
          <p:cNvSpPr>
            <a:spLocks noChangeArrowheads="1"/>
          </p:cNvSpPr>
          <p:nvPr/>
        </p:nvSpPr>
        <p:spPr bwMode="auto">
          <a:xfrm>
            <a:off x="3813175" y="946151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598" name="AutoShape 6"/>
          <p:cNvSpPr>
            <a:spLocks noChangeArrowheads="1"/>
          </p:cNvSpPr>
          <p:nvPr/>
        </p:nvSpPr>
        <p:spPr bwMode="auto">
          <a:xfrm>
            <a:off x="4668839" y="1619251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599" name="AutoShape 7"/>
          <p:cNvSpPr>
            <a:spLocks noChangeArrowheads="1"/>
          </p:cNvSpPr>
          <p:nvPr/>
        </p:nvSpPr>
        <p:spPr bwMode="auto">
          <a:xfrm>
            <a:off x="4486275" y="946151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0" name="AutoShape 8"/>
          <p:cNvSpPr>
            <a:spLocks noChangeArrowheads="1"/>
          </p:cNvSpPr>
          <p:nvPr/>
        </p:nvSpPr>
        <p:spPr bwMode="auto">
          <a:xfrm>
            <a:off x="4117975" y="1497014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1" name="Rectangle 9"/>
          <p:cNvSpPr>
            <a:spLocks noChangeArrowheads="1"/>
          </p:cNvSpPr>
          <p:nvPr/>
        </p:nvSpPr>
        <p:spPr bwMode="auto">
          <a:xfrm>
            <a:off x="4364039" y="1252539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2" name="Rectangle 10"/>
          <p:cNvSpPr>
            <a:spLocks noChangeArrowheads="1"/>
          </p:cNvSpPr>
          <p:nvPr/>
        </p:nvSpPr>
        <p:spPr bwMode="auto">
          <a:xfrm>
            <a:off x="5219701" y="1190626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8603" name="Rectangle 11"/>
          <p:cNvSpPr>
            <a:spLocks noChangeArrowheads="1"/>
          </p:cNvSpPr>
          <p:nvPr/>
        </p:nvSpPr>
        <p:spPr bwMode="auto">
          <a:xfrm>
            <a:off x="3873501" y="1374776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4" name="Rectangle 12"/>
          <p:cNvSpPr>
            <a:spLocks noChangeArrowheads="1"/>
          </p:cNvSpPr>
          <p:nvPr/>
        </p:nvSpPr>
        <p:spPr bwMode="auto">
          <a:xfrm>
            <a:off x="3995738" y="1863726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5" name="Rectangle 13"/>
          <p:cNvSpPr>
            <a:spLocks noChangeArrowheads="1"/>
          </p:cNvSpPr>
          <p:nvPr/>
        </p:nvSpPr>
        <p:spPr bwMode="auto">
          <a:xfrm>
            <a:off x="4852989" y="946151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6" name="Rectangle 14"/>
          <p:cNvSpPr>
            <a:spLocks noChangeArrowheads="1"/>
          </p:cNvSpPr>
          <p:nvPr/>
        </p:nvSpPr>
        <p:spPr bwMode="auto">
          <a:xfrm>
            <a:off x="4424364" y="1925639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7" name="Rectangle 15"/>
          <p:cNvSpPr>
            <a:spLocks noChangeArrowheads="1"/>
          </p:cNvSpPr>
          <p:nvPr/>
        </p:nvSpPr>
        <p:spPr bwMode="auto">
          <a:xfrm>
            <a:off x="5035551" y="1557338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8608" name="Rectangle 16"/>
          <p:cNvSpPr>
            <a:spLocks noChangeArrowheads="1"/>
          </p:cNvSpPr>
          <p:nvPr/>
        </p:nvSpPr>
        <p:spPr bwMode="auto">
          <a:xfrm>
            <a:off x="4913314" y="1925639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8609" name="Oval 17"/>
          <p:cNvSpPr>
            <a:spLocks noChangeArrowheads="1"/>
          </p:cNvSpPr>
          <p:nvPr/>
        </p:nvSpPr>
        <p:spPr bwMode="auto">
          <a:xfrm>
            <a:off x="3506789" y="701675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8610" name="Group 18"/>
          <p:cNvGrpSpPr>
            <a:grpSpLocks/>
          </p:cNvGrpSpPr>
          <p:nvPr/>
        </p:nvGrpSpPr>
        <p:grpSpPr bwMode="auto">
          <a:xfrm>
            <a:off x="6870701" y="885826"/>
            <a:ext cx="1528763" cy="1039813"/>
            <a:chOff x="3648" y="576"/>
            <a:chExt cx="1200" cy="816"/>
          </a:xfrm>
        </p:grpSpPr>
        <p:sp>
          <p:nvSpPr>
            <p:cNvPr id="878611" name="AutoShape 19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12" name="AutoShape 20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13" name="Rectangle 21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4" name="Rectangle 2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5" name="Rectangle 23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6" name="Oval 24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8617" name="Group 25"/>
          <p:cNvGrpSpPr>
            <a:grpSpLocks/>
          </p:cNvGrpSpPr>
          <p:nvPr/>
        </p:nvGrpSpPr>
        <p:grpSpPr bwMode="auto">
          <a:xfrm>
            <a:off x="7054851" y="2781300"/>
            <a:ext cx="1344613" cy="1284288"/>
            <a:chOff x="3792" y="2304"/>
            <a:chExt cx="1056" cy="1008"/>
          </a:xfrm>
        </p:grpSpPr>
        <p:sp>
          <p:nvSpPr>
            <p:cNvPr id="878618" name="AutoShape 26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19" name="AutoShap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20" name="AutoShape 28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1" name="Rectangle 29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22" name="Rectangle 30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3" name="Oval 31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8624" name="Group 32"/>
          <p:cNvGrpSpPr>
            <a:grpSpLocks/>
          </p:cNvGrpSpPr>
          <p:nvPr/>
        </p:nvGrpSpPr>
        <p:grpSpPr bwMode="auto">
          <a:xfrm>
            <a:off x="4424363" y="3881438"/>
            <a:ext cx="1162050" cy="1039812"/>
            <a:chOff x="2208" y="2928"/>
            <a:chExt cx="912" cy="816"/>
          </a:xfrm>
        </p:grpSpPr>
        <p:sp>
          <p:nvSpPr>
            <p:cNvPr id="878625" name="Rectangle 33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8626" name="Rectangle 34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8627" name="Rectangle 35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8" name="Rectangle 36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8629" name="Oval 37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8630" name="Line 38"/>
          <p:cNvSpPr>
            <a:spLocks noChangeShapeType="1"/>
          </p:cNvSpPr>
          <p:nvPr/>
        </p:nvSpPr>
        <p:spPr bwMode="auto">
          <a:xfrm flipH="1">
            <a:off x="5219701" y="2414589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31" name="Line 39"/>
          <p:cNvSpPr>
            <a:spLocks noChangeShapeType="1"/>
          </p:cNvSpPr>
          <p:nvPr/>
        </p:nvSpPr>
        <p:spPr bwMode="auto">
          <a:xfrm>
            <a:off x="5402264" y="2414588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32" name="Line 40"/>
          <p:cNvSpPr>
            <a:spLocks noChangeShapeType="1"/>
          </p:cNvSpPr>
          <p:nvPr/>
        </p:nvSpPr>
        <p:spPr bwMode="auto">
          <a:xfrm flipV="1">
            <a:off x="5402264" y="1679576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8633" name="Text Box 41"/>
          <p:cNvSpPr txBox="1">
            <a:spLocks noChangeArrowheads="1"/>
          </p:cNvSpPr>
          <p:nvPr/>
        </p:nvSpPr>
        <p:spPr bwMode="auto">
          <a:xfrm>
            <a:off x="4419601" y="2414588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78634" name="Text Box 42"/>
          <p:cNvSpPr txBox="1">
            <a:spLocks noChangeArrowheads="1"/>
          </p:cNvSpPr>
          <p:nvPr/>
        </p:nvSpPr>
        <p:spPr bwMode="auto">
          <a:xfrm>
            <a:off x="5562600" y="1741488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78635" name="Text Box 43"/>
          <p:cNvSpPr txBox="1">
            <a:spLocks noChangeArrowheads="1"/>
          </p:cNvSpPr>
          <p:nvPr/>
        </p:nvSpPr>
        <p:spPr bwMode="auto">
          <a:xfrm>
            <a:off x="5341939" y="320992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78636" name="Text Box 44"/>
          <p:cNvSpPr txBox="1">
            <a:spLocks noChangeArrowheads="1"/>
          </p:cNvSpPr>
          <p:nvPr/>
        </p:nvSpPr>
        <p:spPr bwMode="auto">
          <a:xfrm>
            <a:off x="6137275" y="2474913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pic>
        <p:nvPicPr>
          <p:cNvPr id="878672" name="Picture 8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8673" name="Picture 8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457200"/>
            <a:ext cx="2085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8674" name="Picture 8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191000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8675" name="Picture 8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05400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878680" name="Group 88"/>
          <p:cNvGrpSpPr>
            <a:grpSpLocks/>
          </p:cNvGrpSpPr>
          <p:nvPr/>
        </p:nvGrpSpPr>
        <p:grpSpPr bwMode="auto">
          <a:xfrm>
            <a:off x="3810001" y="1828801"/>
            <a:ext cx="3667125" cy="1770063"/>
            <a:chOff x="1440" y="1152"/>
            <a:chExt cx="2310" cy="1115"/>
          </a:xfrm>
        </p:grpSpPr>
        <p:pic>
          <p:nvPicPr>
            <p:cNvPr id="878676" name="Picture 84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5" y="1152"/>
              <a:ext cx="715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8677" name="Picture 85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48" y="1728"/>
              <a:ext cx="798" cy="29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78678" name="Picture 86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0" y="1968"/>
              <a:ext cx="840" cy="2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pic>
        <p:nvPicPr>
          <p:cNvPr id="878679" name="Picture 87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1" y="5943600"/>
            <a:ext cx="7191375" cy="59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294863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76200" y="2438400"/>
            <a:ext cx="4191000" cy="685800"/>
          </a:xfrm>
        </p:spPr>
        <p:txBody>
          <a:bodyPr/>
          <a:lstStyle/>
          <a:p>
            <a:r>
              <a:rPr lang="en-US" sz="3200"/>
              <a:t>Information Gain</a:t>
            </a:r>
          </a:p>
        </p:txBody>
      </p:sp>
      <p:sp>
        <p:nvSpPr>
          <p:cNvPr id="879676" name="AutoShape 60"/>
          <p:cNvSpPr>
            <a:spLocks noChangeArrowheads="1"/>
          </p:cNvSpPr>
          <p:nvPr/>
        </p:nvSpPr>
        <p:spPr bwMode="auto">
          <a:xfrm>
            <a:off x="4791075" y="1252539"/>
            <a:ext cx="306388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77" name="Rectangle 61"/>
          <p:cNvSpPr>
            <a:spLocks noChangeArrowheads="1"/>
          </p:cNvSpPr>
          <p:nvPr/>
        </p:nvSpPr>
        <p:spPr bwMode="auto">
          <a:xfrm>
            <a:off x="4179889" y="885826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78" name="AutoShape 62"/>
          <p:cNvSpPr>
            <a:spLocks noChangeArrowheads="1"/>
          </p:cNvSpPr>
          <p:nvPr/>
        </p:nvSpPr>
        <p:spPr bwMode="auto">
          <a:xfrm>
            <a:off x="3813175" y="946151"/>
            <a:ext cx="304800" cy="244475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79" name="AutoShape 63"/>
          <p:cNvSpPr>
            <a:spLocks noChangeArrowheads="1"/>
          </p:cNvSpPr>
          <p:nvPr/>
        </p:nvSpPr>
        <p:spPr bwMode="auto">
          <a:xfrm>
            <a:off x="4668839" y="1619251"/>
            <a:ext cx="306387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0" name="AutoShape 64"/>
          <p:cNvSpPr>
            <a:spLocks noChangeArrowheads="1"/>
          </p:cNvSpPr>
          <p:nvPr/>
        </p:nvSpPr>
        <p:spPr bwMode="auto">
          <a:xfrm>
            <a:off x="4486275" y="946151"/>
            <a:ext cx="304800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1" name="AutoShape 65"/>
          <p:cNvSpPr>
            <a:spLocks noChangeArrowheads="1"/>
          </p:cNvSpPr>
          <p:nvPr/>
        </p:nvSpPr>
        <p:spPr bwMode="auto">
          <a:xfrm>
            <a:off x="4117975" y="1497014"/>
            <a:ext cx="306388" cy="244475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2" name="Rectangle 66"/>
          <p:cNvSpPr>
            <a:spLocks noChangeArrowheads="1"/>
          </p:cNvSpPr>
          <p:nvPr/>
        </p:nvSpPr>
        <p:spPr bwMode="auto">
          <a:xfrm>
            <a:off x="4364039" y="1252539"/>
            <a:ext cx="244475" cy="244475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3" name="Rectangle 67"/>
          <p:cNvSpPr>
            <a:spLocks noChangeArrowheads="1"/>
          </p:cNvSpPr>
          <p:nvPr/>
        </p:nvSpPr>
        <p:spPr bwMode="auto">
          <a:xfrm>
            <a:off x="5219701" y="1190626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79684" name="Rectangle 68"/>
          <p:cNvSpPr>
            <a:spLocks noChangeArrowheads="1"/>
          </p:cNvSpPr>
          <p:nvPr/>
        </p:nvSpPr>
        <p:spPr bwMode="auto">
          <a:xfrm>
            <a:off x="3873501" y="1374776"/>
            <a:ext cx="244475" cy="244475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5" name="Rectangle 69"/>
          <p:cNvSpPr>
            <a:spLocks noChangeArrowheads="1"/>
          </p:cNvSpPr>
          <p:nvPr/>
        </p:nvSpPr>
        <p:spPr bwMode="auto">
          <a:xfrm>
            <a:off x="3995738" y="1863726"/>
            <a:ext cx="246062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6" name="Rectangle 70"/>
          <p:cNvSpPr>
            <a:spLocks noChangeArrowheads="1"/>
          </p:cNvSpPr>
          <p:nvPr/>
        </p:nvSpPr>
        <p:spPr bwMode="auto">
          <a:xfrm>
            <a:off x="4852989" y="946151"/>
            <a:ext cx="244475" cy="244475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7" name="Rectangle 71"/>
          <p:cNvSpPr>
            <a:spLocks noChangeArrowheads="1"/>
          </p:cNvSpPr>
          <p:nvPr/>
        </p:nvSpPr>
        <p:spPr bwMode="auto">
          <a:xfrm>
            <a:off x="4424364" y="1925639"/>
            <a:ext cx="244475" cy="244475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88" name="Rectangle 72"/>
          <p:cNvSpPr>
            <a:spLocks noChangeArrowheads="1"/>
          </p:cNvSpPr>
          <p:nvPr/>
        </p:nvSpPr>
        <p:spPr bwMode="auto">
          <a:xfrm>
            <a:off x="5035551" y="1557338"/>
            <a:ext cx="244475" cy="246062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79689" name="Rectangle 73"/>
          <p:cNvSpPr>
            <a:spLocks noChangeArrowheads="1"/>
          </p:cNvSpPr>
          <p:nvPr/>
        </p:nvSpPr>
        <p:spPr bwMode="auto">
          <a:xfrm>
            <a:off x="4913314" y="1925639"/>
            <a:ext cx="244475" cy="244475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79690" name="Oval 74"/>
          <p:cNvSpPr>
            <a:spLocks noChangeArrowheads="1"/>
          </p:cNvSpPr>
          <p:nvPr/>
        </p:nvSpPr>
        <p:spPr bwMode="auto">
          <a:xfrm>
            <a:off x="3506789" y="701675"/>
            <a:ext cx="2141537" cy="16510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79691" name="Group 75"/>
          <p:cNvGrpSpPr>
            <a:grpSpLocks/>
          </p:cNvGrpSpPr>
          <p:nvPr/>
        </p:nvGrpSpPr>
        <p:grpSpPr bwMode="auto">
          <a:xfrm>
            <a:off x="6870701" y="885826"/>
            <a:ext cx="1528763" cy="1039813"/>
            <a:chOff x="3648" y="576"/>
            <a:chExt cx="1200" cy="816"/>
          </a:xfrm>
        </p:grpSpPr>
        <p:sp>
          <p:nvSpPr>
            <p:cNvPr id="879692" name="AutoShape 76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693" name="AutoShape 77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694" name="Rectangle 78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695" name="Rectangle 79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696" name="Rectangle 80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697" name="Oval 81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9698" name="Group 82"/>
          <p:cNvGrpSpPr>
            <a:grpSpLocks/>
          </p:cNvGrpSpPr>
          <p:nvPr/>
        </p:nvGrpSpPr>
        <p:grpSpPr bwMode="auto">
          <a:xfrm>
            <a:off x="7054851" y="2781300"/>
            <a:ext cx="1344613" cy="1284288"/>
            <a:chOff x="3792" y="2304"/>
            <a:chExt cx="1056" cy="1008"/>
          </a:xfrm>
        </p:grpSpPr>
        <p:sp>
          <p:nvSpPr>
            <p:cNvPr id="879699" name="AutoShape 83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0" name="AutoShape 84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1" name="AutoShape 85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02" name="Rectangle 86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3" name="Rectangle 87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04" name="Oval 88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79705" name="Group 89"/>
          <p:cNvGrpSpPr>
            <a:grpSpLocks/>
          </p:cNvGrpSpPr>
          <p:nvPr/>
        </p:nvGrpSpPr>
        <p:grpSpPr bwMode="auto">
          <a:xfrm>
            <a:off x="4424363" y="3881438"/>
            <a:ext cx="1162050" cy="1039812"/>
            <a:chOff x="2208" y="2928"/>
            <a:chExt cx="912" cy="816"/>
          </a:xfrm>
        </p:grpSpPr>
        <p:sp>
          <p:nvSpPr>
            <p:cNvPr id="879706" name="Rectangle 90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9707" name="Rectangle 91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79708" name="Rectangle 92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09" name="Rectangle 93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79710" name="Oval 94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79711" name="Line 95"/>
          <p:cNvSpPr>
            <a:spLocks noChangeShapeType="1"/>
          </p:cNvSpPr>
          <p:nvPr/>
        </p:nvSpPr>
        <p:spPr bwMode="auto">
          <a:xfrm flipH="1">
            <a:off x="5219701" y="2414589"/>
            <a:ext cx="182563" cy="1406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712" name="Line 96"/>
          <p:cNvSpPr>
            <a:spLocks noChangeShapeType="1"/>
          </p:cNvSpPr>
          <p:nvPr/>
        </p:nvSpPr>
        <p:spPr bwMode="auto">
          <a:xfrm>
            <a:off x="5402264" y="2414588"/>
            <a:ext cx="1590675" cy="673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713" name="Line 97"/>
          <p:cNvSpPr>
            <a:spLocks noChangeShapeType="1"/>
          </p:cNvSpPr>
          <p:nvPr/>
        </p:nvSpPr>
        <p:spPr bwMode="auto">
          <a:xfrm flipV="1">
            <a:off x="5402264" y="1679576"/>
            <a:ext cx="1468437" cy="7350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9714" name="Text Box 98"/>
          <p:cNvSpPr txBox="1">
            <a:spLocks noChangeArrowheads="1"/>
          </p:cNvSpPr>
          <p:nvPr/>
        </p:nvSpPr>
        <p:spPr bwMode="auto">
          <a:xfrm>
            <a:off x="4419601" y="2414588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79715" name="Text Box 99"/>
          <p:cNvSpPr txBox="1">
            <a:spLocks noChangeArrowheads="1"/>
          </p:cNvSpPr>
          <p:nvPr/>
        </p:nvSpPr>
        <p:spPr bwMode="auto">
          <a:xfrm>
            <a:off x="5562600" y="1741488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79716" name="Text Box 100"/>
          <p:cNvSpPr txBox="1">
            <a:spLocks noChangeArrowheads="1"/>
          </p:cNvSpPr>
          <p:nvPr/>
        </p:nvSpPr>
        <p:spPr bwMode="auto">
          <a:xfrm>
            <a:off x="5341939" y="3209925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79717" name="Text Box 101"/>
          <p:cNvSpPr txBox="1">
            <a:spLocks noChangeArrowheads="1"/>
          </p:cNvSpPr>
          <p:nvPr/>
        </p:nvSpPr>
        <p:spPr bwMode="auto">
          <a:xfrm>
            <a:off x="6137275" y="2474913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pic>
        <p:nvPicPr>
          <p:cNvPr id="879745" name="Picture 1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81000"/>
            <a:ext cx="11811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6" name="Picture 1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1" y="457200"/>
            <a:ext cx="2085975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7" name="Picture 1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191000"/>
            <a:ext cx="234315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8" name="Picture 13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5105400"/>
            <a:ext cx="22479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79749" name="Picture 13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5943601"/>
            <a:ext cx="8077200" cy="55562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9008641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Information Gain of The Attribute</a:t>
            </a: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600200"/>
            <a:ext cx="7772400" cy="5105400"/>
          </a:xfrm>
        </p:spPr>
        <p:txBody>
          <a:bodyPr/>
          <a:lstStyle/>
          <a:p>
            <a:r>
              <a:rPr lang="en-US" sz="2400"/>
              <a:t>Attributes</a:t>
            </a:r>
            <a:endParaRPr lang="sl-SI" sz="2400"/>
          </a:p>
          <a:p>
            <a:pPr lvl="1"/>
            <a:r>
              <a:rPr lang="sl-SI" sz="2000"/>
              <a:t>Gain(</a:t>
            </a:r>
            <a:r>
              <a:rPr lang="en-US" sz="2000"/>
              <a:t>Color</a:t>
            </a:r>
            <a:r>
              <a:rPr lang="sl-SI" sz="2000"/>
              <a:t>) = 0.246</a:t>
            </a:r>
          </a:p>
          <a:p>
            <a:pPr lvl="1"/>
            <a:r>
              <a:rPr lang="sl-SI" sz="2000"/>
              <a:t>Gain(</a:t>
            </a:r>
            <a:r>
              <a:rPr lang="en-US" sz="2000"/>
              <a:t>Outline</a:t>
            </a:r>
            <a:r>
              <a:rPr lang="sl-SI" sz="2000"/>
              <a:t>) = 0.151</a:t>
            </a:r>
          </a:p>
          <a:p>
            <a:pPr lvl="1"/>
            <a:r>
              <a:rPr lang="sl-SI" sz="2000"/>
              <a:t>Gain(</a:t>
            </a:r>
            <a:r>
              <a:rPr lang="en-US" sz="2000"/>
              <a:t>Dot</a:t>
            </a:r>
            <a:r>
              <a:rPr lang="sl-SI" sz="2000"/>
              <a:t>) = 0.048</a:t>
            </a:r>
          </a:p>
          <a:p>
            <a:r>
              <a:rPr lang="en-US" sz="2400"/>
              <a:t>Heuristics: attribute with the highest gain is chosen</a:t>
            </a:r>
          </a:p>
          <a:p>
            <a:r>
              <a:rPr lang="en-US" sz="2400"/>
              <a:t>This heuristics is local (local minimization of impurity)</a:t>
            </a:r>
            <a:endParaRPr lang="sl-SI" sz="2400"/>
          </a:p>
        </p:txBody>
      </p:sp>
    </p:spTree>
    <p:extLst>
      <p:ext uri="{BB962C8B-B14F-4D97-AF65-F5344CB8AC3E}">
        <p14:creationId xmlns:p14="http://schemas.microsoft.com/office/powerpoint/2010/main" val="1877411826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1666" name="Group 2"/>
          <p:cNvGrpSpPr>
            <a:grpSpLocks/>
          </p:cNvGrpSpPr>
          <p:nvPr/>
        </p:nvGrpSpPr>
        <p:grpSpPr bwMode="auto">
          <a:xfrm>
            <a:off x="1676400" y="152400"/>
            <a:ext cx="2667000" cy="2057400"/>
            <a:chOff x="1008" y="432"/>
            <a:chExt cx="1680" cy="1296"/>
          </a:xfrm>
        </p:grpSpPr>
        <p:sp>
          <p:nvSpPr>
            <p:cNvPr id="881667" name="AutoShape 3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68" name="Rectangle 4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69" name="AutoShape 5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0" name="AutoShape 6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1" name="AutoShape 7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2" name="AutoShape 8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3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4" name="Rectangle 10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1675" name="Rectangle 11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6" name="Rectangle 12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7" name="Rectangle 13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78" name="Rectangle 14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79" name="Rectangle 15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80" name="Rectangle 16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1" name="Oval 17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682" name="Group 18"/>
          <p:cNvGrpSpPr>
            <a:grpSpLocks/>
          </p:cNvGrpSpPr>
          <p:nvPr/>
        </p:nvGrpSpPr>
        <p:grpSpPr bwMode="auto">
          <a:xfrm>
            <a:off x="5486400" y="609600"/>
            <a:ext cx="1905000" cy="1295400"/>
            <a:chOff x="3648" y="576"/>
            <a:chExt cx="1200" cy="816"/>
          </a:xfrm>
        </p:grpSpPr>
        <p:sp>
          <p:nvSpPr>
            <p:cNvPr id="881683" name="AutoShape 19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84" name="AutoShape 20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85" name="Rectangle 21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6" name="Rectangle 2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7" name="Rectangle 23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88" name="Oval 24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689" name="Group 25"/>
          <p:cNvGrpSpPr>
            <a:grpSpLocks/>
          </p:cNvGrpSpPr>
          <p:nvPr/>
        </p:nvGrpSpPr>
        <p:grpSpPr bwMode="auto">
          <a:xfrm>
            <a:off x="4876800" y="3200400"/>
            <a:ext cx="1676400" cy="1600200"/>
            <a:chOff x="3792" y="2304"/>
            <a:chExt cx="1056" cy="1008"/>
          </a:xfrm>
        </p:grpSpPr>
        <p:sp>
          <p:nvSpPr>
            <p:cNvPr id="881690" name="AutoShape 26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1" name="AutoShap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2" name="AutoShape 28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93" name="Rectangle 29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4" name="Rectangle 30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695" name="Oval 31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1696" name="Group 32"/>
          <p:cNvGrpSpPr>
            <a:grpSpLocks/>
          </p:cNvGrpSpPr>
          <p:nvPr/>
        </p:nvGrpSpPr>
        <p:grpSpPr bwMode="auto">
          <a:xfrm>
            <a:off x="2514600" y="2895600"/>
            <a:ext cx="1447800" cy="1295400"/>
            <a:chOff x="2208" y="2928"/>
            <a:chExt cx="912" cy="816"/>
          </a:xfrm>
        </p:grpSpPr>
        <p:sp>
          <p:nvSpPr>
            <p:cNvPr id="881697" name="Rectangle 33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1698" name="Rectangle 34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1699" name="Rectangle 35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700" name="Rectangle 36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1701" name="Oval 37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1702" name="Line 38"/>
          <p:cNvSpPr>
            <a:spLocks noChangeShapeType="1"/>
          </p:cNvSpPr>
          <p:nvPr/>
        </p:nvSpPr>
        <p:spPr bwMode="auto">
          <a:xfrm flipH="1">
            <a:off x="3810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703" name="Line 39"/>
          <p:cNvSpPr>
            <a:spLocks noChangeShapeType="1"/>
          </p:cNvSpPr>
          <p:nvPr/>
        </p:nvSpPr>
        <p:spPr bwMode="auto">
          <a:xfrm>
            <a:off x="3962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704" name="Line 40"/>
          <p:cNvSpPr>
            <a:spLocks noChangeShapeType="1"/>
          </p:cNvSpPr>
          <p:nvPr/>
        </p:nvSpPr>
        <p:spPr bwMode="auto">
          <a:xfrm flipV="1">
            <a:off x="3962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1705" name="Text Box 41"/>
          <p:cNvSpPr txBox="1">
            <a:spLocks noChangeArrowheads="1"/>
          </p:cNvSpPr>
          <p:nvPr/>
        </p:nvSpPr>
        <p:spPr bwMode="auto">
          <a:xfrm>
            <a:off x="2971801" y="21336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81706" name="Text Box 42"/>
          <p:cNvSpPr txBox="1">
            <a:spLocks noChangeArrowheads="1"/>
          </p:cNvSpPr>
          <p:nvPr/>
        </p:nvSpPr>
        <p:spPr bwMode="auto">
          <a:xfrm>
            <a:off x="4572000" y="1295400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81707" name="Text Box 43"/>
          <p:cNvSpPr txBox="1">
            <a:spLocks noChangeArrowheads="1"/>
          </p:cNvSpPr>
          <p:nvPr/>
        </p:nvSpPr>
        <p:spPr bwMode="auto">
          <a:xfrm>
            <a:off x="3886201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81708" name="Text Box 44"/>
          <p:cNvSpPr txBox="1">
            <a:spLocks noChangeArrowheads="1"/>
          </p:cNvSpPr>
          <p:nvPr/>
        </p:nvSpPr>
        <p:spPr bwMode="auto">
          <a:xfrm>
            <a:off x="4876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sp>
        <p:nvSpPr>
          <p:cNvPr id="881709" name="Rectangle 45"/>
          <p:cNvSpPr>
            <a:spLocks noChangeArrowheads="1"/>
          </p:cNvSpPr>
          <p:nvPr/>
        </p:nvSpPr>
        <p:spPr bwMode="auto">
          <a:xfrm>
            <a:off x="5410200" y="48768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Outline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 = 0.971 bits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Dot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0.951 = 0.020 bits</a:t>
            </a:r>
            <a:endParaRPr lang="en-US" sz="20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3948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09" grpId="0" build="p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2690" name="Group 1026"/>
          <p:cNvGrpSpPr>
            <a:grpSpLocks/>
          </p:cNvGrpSpPr>
          <p:nvPr/>
        </p:nvGrpSpPr>
        <p:grpSpPr bwMode="auto">
          <a:xfrm>
            <a:off x="1676400" y="152400"/>
            <a:ext cx="2667000" cy="2057400"/>
            <a:chOff x="1008" y="432"/>
            <a:chExt cx="1680" cy="1296"/>
          </a:xfrm>
        </p:grpSpPr>
        <p:sp>
          <p:nvSpPr>
            <p:cNvPr id="882691" name="AutoShape 1027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692" name="Rectangle 1028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3" name="AutoShape 1029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694" name="AutoShape 1030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5" name="AutoShape 1031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6" name="AutoShape 1032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697" name="Rectangle 1033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698" name="Rectangle 1034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2699" name="Rectangle 1035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0" name="Rectangle 1036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1" name="Rectangle 1037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2" name="Rectangle 1038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3" name="Rectangle 1039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4" name="Rectangle 1040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05" name="Oval 1041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06" name="Group 1042"/>
          <p:cNvGrpSpPr>
            <a:grpSpLocks/>
          </p:cNvGrpSpPr>
          <p:nvPr/>
        </p:nvGrpSpPr>
        <p:grpSpPr bwMode="auto">
          <a:xfrm>
            <a:off x="5486400" y="609600"/>
            <a:ext cx="1905000" cy="1295400"/>
            <a:chOff x="3648" y="576"/>
            <a:chExt cx="1200" cy="816"/>
          </a:xfrm>
        </p:grpSpPr>
        <p:sp>
          <p:nvSpPr>
            <p:cNvPr id="882707" name="AutoShape 1043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8" name="AutoShape 1044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09" name="Rectangle 1045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0" name="Rectangle 1046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1" name="Rectangle 1047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2" name="Oval 1048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13" name="Group 1049"/>
          <p:cNvGrpSpPr>
            <a:grpSpLocks/>
          </p:cNvGrpSpPr>
          <p:nvPr/>
        </p:nvGrpSpPr>
        <p:grpSpPr bwMode="auto">
          <a:xfrm>
            <a:off x="4876800" y="3200400"/>
            <a:ext cx="1676400" cy="1600200"/>
            <a:chOff x="3792" y="2304"/>
            <a:chExt cx="1056" cy="1008"/>
          </a:xfrm>
        </p:grpSpPr>
        <p:sp>
          <p:nvSpPr>
            <p:cNvPr id="882714" name="AutoShape 1050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5" name="AutoShape 1051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6" name="AutoShape 1052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17" name="Rectangle 1053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18" name="Rectangle 1054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19" name="Oval 1055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20" name="Group 1056"/>
          <p:cNvGrpSpPr>
            <a:grpSpLocks/>
          </p:cNvGrpSpPr>
          <p:nvPr/>
        </p:nvGrpSpPr>
        <p:grpSpPr bwMode="auto">
          <a:xfrm>
            <a:off x="2514600" y="2895600"/>
            <a:ext cx="1447800" cy="1295400"/>
            <a:chOff x="2208" y="2928"/>
            <a:chExt cx="912" cy="816"/>
          </a:xfrm>
        </p:grpSpPr>
        <p:sp>
          <p:nvSpPr>
            <p:cNvPr id="882721" name="Rectangle 1057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22" name="Rectangle 1058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2723" name="Rectangle 1059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24" name="Rectangle 1060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25" name="Oval 1061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2726" name="Line 1062"/>
          <p:cNvSpPr>
            <a:spLocks noChangeShapeType="1"/>
          </p:cNvSpPr>
          <p:nvPr/>
        </p:nvSpPr>
        <p:spPr bwMode="auto">
          <a:xfrm flipH="1">
            <a:off x="3810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27" name="Line 1063"/>
          <p:cNvSpPr>
            <a:spLocks noChangeShapeType="1"/>
          </p:cNvSpPr>
          <p:nvPr/>
        </p:nvSpPr>
        <p:spPr bwMode="auto">
          <a:xfrm>
            <a:off x="3962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28" name="Line 1064"/>
          <p:cNvSpPr>
            <a:spLocks noChangeShapeType="1"/>
          </p:cNvSpPr>
          <p:nvPr/>
        </p:nvSpPr>
        <p:spPr bwMode="auto">
          <a:xfrm flipV="1">
            <a:off x="3962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29" name="Text Box 1065"/>
          <p:cNvSpPr txBox="1">
            <a:spLocks noChangeArrowheads="1"/>
          </p:cNvSpPr>
          <p:nvPr/>
        </p:nvSpPr>
        <p:spPr bwMode="auto">
          <a:xfrm>
            <a:off x="2971801" y="21336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82730" name="Text Box 1066"/>
          <p:cNvSpPr txBox="1">
            <a:spLocks noChangeArrowheads="1"/>
          </p:cNvSpPr>
          <p:nvPr/>
        </p:nvSpPr>
        <p:spPr bwMode="auto">
          <a:xfrm>
            <a:off x="4572000" y="1295400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red</a:t>
            </a:r>
          </a:p>
        </p:txBody>
      </p:sp>
      <p:sp>
        <p:nvSpPr>
          <p:cNvPr id="882731" name="Text Box 1067"/>
          <p:cNvSpPr txBox="1">
            <a:spLocks noChangeArrowheads="1"/>
          </p:cNvSpPr>
          <p:nvPr/>
        </p:nvSpPr>
        <p:spPr bwMode="auto">
          <a:xfrm>
            <a:off x="3886201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yellow</a:t>
            </a:r>
          </a:p>
        </p:txBody>
      </p:sp>
      <p:sp>
        <p:nvSpPr>
          <p:cNvPr id="882732" name="Text Box 1068"/>
          <p:cNvSpPr txBox="1">
            <a:spLocks noChangeArrowheads="1"/>
          </p:cNvSpPr>
          <p:nvPr/>
        </p:nvSpPr>
        <p:spPr bwMode="auto">
          <a:xfrm>
            <a:off x="4876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green</a:t>
            </a:r>
          </a:p>
        </p:txBody>
      </p:sp>
      <p:grpSp>
        <p:nvGrpSpPr>
          <p:cNvPr id="882733" name="Group 1069"/>
          <p:cNvGrpSpPr>
            <a:grpSpLocks/>
          </p:cNvGrpSpPr>
          <p:nvPr/>
        </p:nvGrpSpPr>
        <p:grpSpPr bwMode="auto">
          <a:xfrm>
            <a:off x="7772400" y="4267200"/>
            <a:ext cx="1143000" cy="990600"/>
            <a:chOff x="3696" y="2592"/>
            <a:chExt cx="720" cy="624"/>
          </a:xfrm>
        </p:grpSpPr>
        <p:sp>
          <p:nvSpPr>
            <p:cNvPr id="882734" name="Rectangle 1070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35" name="Rectangle 1071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36" name="Oval 1072"/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2737" name="Group 1073"/>
          <p:cNvGrpSpPr>
            <a:grpSpLocks/>
          </p:cNvGrpSpPr>
          <p:nvPr/>
        </p:nvGrpSpPr>
        <p:grpSpPr bwMode="auto">
          <a:xfrm>
            <a:off x="6477000" y="5486400"/>
            <a:ext cx="1447800" cy="1066800"/>
            <a:chOff x="2304" y="3216"/>
            <a:chExt cx="912" cy="672"/>
          </a:xfrm>
        </p:grpSpPr>
        <p:sp>
          <p:nvSpPr>
            <p:cNvPr id="882738" name="AutoShape 1074"/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39" name="AutoShape 1075"/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2740" name="AutoShape 1076"/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2741" name="Oval 1077"/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2742" name="Line 1078"/>
          <p:cNvSpPr>
            <a:spLocks noChangeShapeType="1"/>
          </p:cNvSpPr>
          <p:nvPr/>
        </p:nvSpPr>
        <p:spPr bwMode="auto">
          <a:xfrm>
            <a:off x="6400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43" name="Line 1079"/>
          <p:cNvSpPr>
            <a:spLocks noChangeShapeType="1"/>
          </p:cNvSpPr>
          <p:nvPr/>
        </p:nvSpPr>
        <p:spPr bwMode="auto">
          <a:xfrm>
            <a:off x="6400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2744" name="Text Box 1080"/>
          <p:cNvSpPr txBox="1">
            <a:spLocks noChangeArrowheads="1"/>
          </p:cNvSpPr>
          <p:nvPr/>
        </p:nvSpPr>
        <p:spPr bwMode="auto">
          <a:xfrm>
            <a:off x="5384800" y="4848225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Outline</a:t>
            </a:r>
            <a:r>
              <a:rPr lang="sl-SI"/>
              <a:t>?</a:t>
            </a:r>
            <a:endParaRPr lang="en-US"/>
          </a:p>
        </p:txBody>
      </p:sp>
      <p:sp>
        <p:nvSpPr>
          <p:cNvPr id="882745" name="Text Box 1081"/>
          <p:cNvSpPr txBox="1">
            <a:spLocks noChangeArrowheads="1"/>
          </p:cNvSpPr>
          <p:nvPr/>
        </p:nvSpPr>
        <p:spPr bwMode="auto">
          <a:xfrm>
            <a:off x="5791201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dashed</a:t>
            </a:r>
          </a:p>
        </p:txBody>
      </p:sp>
      <p:sp>
        <p:nvSpPr>
          <p:cNvPr id="882746" name="Text Box 1082"/>
          <p:cNvSpPr txBox="1">
            <a:spLocks noChangeArrowheads="1"/>
          </p:cNvSpPr>
          <p:nvPr/>
        </p:nvSpPr>
        <p:spPr bwMode="auto">
          <a:xfrm>
            <a:off x="6858001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600"/>
              <a:t>solid</a:t>
            </a:r>
          </a:p>
        </p:txBody>
      </p:sp>
      <p:sp>
        <p:nvSpPr>
          <p:cNvPr id="882747" name="Rectangle 1083"/>
          <p:cNvSpPr>
            <a:spLocks noChangeArrowheads="1"/>
          </p:cNvSpPr>
          <p:nvPr/>
        </p:nvSpPr>
        <p:spPr bwMode="auto">
          <a:xfrm>
            <a:off x="5562600" y="1981200"/>
            <a:ext cx="51054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Outline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0.951 = 0.020 bits</a:t>
            </a:r>
          </a:p>
          <a:p>
            <a:pPr>
              <a:spcBef>
                <a:spcPct val="20000"/>
              </a:spcBef>
              <a:buClr>
                <a:srgbClr val="FF0000"/>
              </a:buClr>
            </a:pP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Gain(</a:t>
            </a:r>
            <a:r>
              <a:rPr lang="en-US" sz="2000">
                <a:solidFill>
                  <a:srgbClr val="000099"/>
                </a:solidFill>
                <a:latin typeface="Comic Sans MS" panose="030F0702030302020204" pitchFamily="66" charset="0"/>
              </a:rPr>
              <a:t>Dot</a:t>
            </a:r>
            <a:r>
              <a:rPr lang="sl-SI" sz="2000">
                <a:solidFill>
                  <a:srgbClr val="000099"/>
                </a:solidFill>
                <a:latin typeface="Comic Sans MS" panose="030F0702030302020204" pitchFamily="66" charset="0"/>
              </a:rPr>
              <a:t>) = 0.971 – 0 = 0.971 bits</a:t>
            </a:r>
            <a:endParaRPr lang="en-US" sz="2000">
              <a:solidFill>
                <a:srgbClr val="000099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30431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2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747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3714" name="Group 2"/>
          <p:cNvGrpSpPr>
            <a:grpSpLocks/>
          </p:cNvGrpSpPr>
          <p:nvPr/>
        </p:nvGrpSpPr>
        <p:grpSpPr bwMode="auto">
          <a:xfrm>
            <a:off x="1676400" y="152400"/>
            <a:ext cx="2667000" cy="2057400"/>
            <a:chOff x="1008" y="432"/>
            <a:chExt cx="1680" cy="1296"/>
          </a:xfrm>
        </p:grpSpPr>
        <p:sp>
          <p:nvSpPr>
            <p:cNvPr id="883715" name="AutoShape 3"/>
            <p:cNvSpPr>
              <a:spLocks noChangeArrowheads="1"/>
            </p:cNvSpPr>
            <p:nvPr/>
          </p:nvSpPr>
          <p:spPr bwMode="auto">
            <a:xfrm>
              <a:off x="2016" y="8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16" name="Rectangle 4"/>
            <p:cNvSpPr>
              <a:spLocks noChangeArrowheads="1"/>
            </p:cNvSpPr>
            <p:nvPr/>
          </p:nvSpPr>
          <p:spPr bwMode="auto">
            <a:xfrm>
              <a:off x="1536" y="576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17" name="AutoShape 5"/>
            <p:cNvSpPr>
              <a:spLocks noChangeArrowheads="1"/>
            </p:cNvSpPr>
            <p:nvPr/>
          </p:nvSpPr>
          <p:spPr bwMode="auto">
            <a:xfrm>
              <a:off x="1248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18" name="AutoShape 6"/>
            <p:cNvSpPr>
              <a:spLocks noChangeArrowheads="1"/>
            </p:cNvSpPr>
            <p:nvPr/>
          </p:nvSpPr>
          <p:spPr bwMode="auto">
            <a:xfrm>
              <a:off x="1920" y="11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19" name="AutoShape 7"/>
            <p:cNvSpPr>
              <a:spLocks noChangeArrowheads="1"/>
            </p:cNvSpPr>
            <p:nvPr/>
          </p:nvSpPr>
          <p:spPr bwMode="auto">
            <a:xfrm>
              <a:off x="1776" y="62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0" name="AutoShape 8"/>
            <p:cNvSpPr>
              <a:spLocks noChangeArrowheads="1"/>
            </p:cNvSpPr>
            <p:nvPr/>
          </p:nvSpPr>
          <p:spPr bwMode="auto">
            <a:xfrm>
              <a:off x="1488" y="10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1" name="Rectangle 9"/>
            <p:cNvSpPr>
              <a:spLocks noChangeArrowheads="1"/>
            </p:cNvSpPr>
            <p:nvPr/>
          </p:nvSpPr>
          <p:spPr bwMode="auto">
            <a:xfrm>
              <a:off x="1680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2" name="Rectangle 10"/>
            <p:cNvSpPr>
              <a:spLocks noChangeArrowheads="1"/>
            </p:cNvSpPr>
            <p:nvPr/>
          </p:nvSpPr>
          <p:spPr bwMode="auto">
            <a:xfrm>
              <a:off x="2352" y="816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3723" name="Rectangle 11"/>
            <p:cNvSpPr>
              <a:spLocks noChangeArrowheads="1"/>
            </p:cNvSpPr>
            <p:nvPr/>
          </p:nvSpPr>
          <p:spPr bwMode="auto">
            <a:xfrm>
              <a:off x="1296" y="9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4" name="Rectangle 12"/>
            <p:cNvSpPr>
              <a:spLocks noChangeArrowheads="1"/>
            </p:cNvSpPr>
            <p:nvPr/>
          </p:nvSpPr>
          <p:spPr bwMode="auto">
            <a:xfrm>
              <a:off x="1392" y="1344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5" name="Rectangle 13"/>
            <p:cNvSpPr>
              <a:spLocks noChangeArrowheads="1"/>
            </p:cNvSpPr>
            <p:nvPr/>
          </p:nvSpPr>
          <p:spPr bwMode="auto">
            <a:xfrm>
              <a:off x="2064" y="624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6" name="Rectangle 14"/>
            <p:cNvSpPr>
              <a:spLocks noChangeArrowheads="1"/>
            </p:cNvSpPr>
            <p:nvPr/>
          </p:nvSpPr>
          <p:spPr bwMode="auto">
            <a:xfrm>
              <a:off x="1728" y="1392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7" name="Rectangle 15"/>
            <p:cNvSpPr>
              <a:spLocks noChangeArrowheads="1"/>
            </p:cNvSpPr>
            <p:nvPr/>
          </p:nvSpPr>
          <p:spPr bwMode="auto">
            <a:xfrm>
              <a:off x="2208" y="1104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28" name="Rectangle 16"/>
            <p:cNvSpPr>
              <a:spLocks noChangeArrowheads="1"/>
            </p:cNvSpPr>
            <p:nvPr/>
          </p:nvSpPr>
          <p:spPr bwMode="auto">
            <a:xfrm>
              <a:off x="2112" y="1392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29" name="Oval 17"/>
            <p:cNvSpPr>
              <a:spLocks noChangeArrowheads="1"/>
            </p:cNvSpPr>
            <p:nvPr/>
          </p:nvSpPr>
          <p:spPr bwMode="auto">
            <a:xfrm>
              <a:off x="1008" y="432"/>
              <a:ext cx="1680" cy="129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30" name="Group 18"/>
          <p:cNvGrpSpPr>
            <a:grpSpLocks/>
          </p:cNvGrpSpPr>
          <p:nvPr/>
        </p:nvGrpSpPr>
        <p:grpSpPr bwMode="auto">
          <a:xfrm>
            <a:off x="5486400" y="609600"/>
            <a:ext cx="1905000" cy="1295400"/>
            <a:chOff x="3648" y="576"/>
            <a:chExt cx="1200" cy="816"/>
          </a:xfrm>
        </p:grpSpPr>
        <p:sp>
          <p:nvSpPr>
            <p:cNvPr id="883731" name="AutoShape 19"/>
            <p:cNvSpPr>
              <a:spLocks noChangeArrowheads="1"/>
            </p:cNvSpPr>
            <p:nvPr/>
          </p:nvSpPr>
          <p:spPr bwMode="auto">
            <a:xfrm>
              <a:off x="4368" y="67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32" name="AutoShape 20"/>
            <p:cNvSpPr>
              <a:spLocks noChangeArrowheads="1"/>
            </p:cNvSpPr>
            <p:nvPr/>
          </p:nvSpPr>
          <p:spPr bwMode="auto">
            <a:xfrm>
              <a:off x="3792" y="72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33" name="Rectangle 21"/>
            <p:cNvSpPr>
              <a:spLocks noChangeArrowheads="1"/>
            </p:cNvSpPr>
            <p:nvPr/>
          </p:nvSpPr>
          <p:spPr bwMode="auto">
            <a:xfrm>
              <a:off x="4128" y="864"/>
              <a:ext cx="192" cy="192"/>
            </a:xfrm>
            <a:prstGeom prst="rect">
              <a:avLst/>
            </a:prstGeom>
            <a:solidFill>
              <a:srgbClr val="FF00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4" name="Rectangle 22"/>
            <p:cNvSpPr>
              <a:spLocks noChangeArrowheads="1"/>
            </p:cNvSpPr>
            <p:nvPr/>
          </p:nvSpPr>
          <p:spPr bwMode="auto">
            <a:xfrm>
              <a:off x="3888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5" name="Rectangle 23"/>
            <p:cNvSpPr>
              <a:spLocks noChangeArrowheads="1"/>
            </p:cNvSpPr>
            <p:nvPr/>
          </p:nvSpPr>
          <p:spPr bwMode="auto">
            <a:xfrm>
              <a:off x="4416" y="1056"/>
              <a:ext cx="192" cy="192"/>
            </a:xfrm>
            <a:prstGeom prst="rect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6" name="Oval 24"/>
            <p:cNvSpPr>
              <a:spLocks noChangeArrowheads="1"/>
            </p:cNvSpPr>
            <p:nvPr/>
          </p:nvSpPr>
          <p:spPr bwMode="auto">
            <a:xfrm>
              <a:off x="3648" y="576"/>
              <a:ext cx="1200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37" name="Group 25"/>
          <p:cNvGrpSpPr>
            <a:grpSpLocks/>
          </p:cNvGrpSpPr>
          <p:nvPr/>
        </p:nvGrpSpPr>
        <p:grpSpPr bwMode="auto">
          <a:xfrm>
            <a:off x="4876800" y="3200400"/>
            <a:ext cx="1676400" cy="1600200"/>
            <a:chOff x="3792" y="2304"/>
            <a:chExt cx="1056" cy="1008"/>
          </a:xfrm>
        </p:grpSpPr>
        <p:sp>
          <p:nvSpPr>
            <p:cNvPr id="883738" name="AutoShape 26"/>
            <p:cNvSpPr>
              <a:spLocks noChangeArrowheads="1"/>
            </p:cNvSpPr>
            <p:nvPr/>
          </p:nvSpPr>
          <p:spPr bwMode="auto">
            <a:xfrm>
              <a:off x="4320" y="273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39" name="AutoShape 27"/>
            <p:cNvSpPr>
              <a:spLocks noChangeArrowheads="1"/>
            </p:cNvSpPr>
            <p:nvPr/>
          </p:nvSpPr>
          <p:spPr bwMode="auto">
            <a:xfrm>
              <a:off x="4128" y="2448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0" name="AutoShape 28"/>
            <p:cNvSpPr>
              <a:spLocks noChangeArrowheads="1"/>
            </p:cNvSpPr>
            <p:nvPr/>
          </p:nvSpPr>
          <p:spPr bwMode="auto">
            <a:xfrm>
              <a:off x="3888" y="2640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1" name="Rectangle 29"/>
            <p:cNvSpPr>
              <a:spLocks noChangeArrowheads="1"/>
            </p:cNvSpPr>
            <p:nvPr/>
          </p:nvSpPr>
          <p:spPr bwMode="auto">
            <a:xfrm>
              <a:off x="4128" y="297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2" name="Rectangle 30"/>
            <p:cNvSpPr>
              <a:spLocks noChangeArrowheads="1"/>
            </p:cNvSpPr>
            <p:nvPr/>
          </p:nvSpPr>
          <p:spPr bwMode="auto">
            <a:xfrm>
              <a:off x="4416" y="2448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3" name="Oval 31"/>
            <p:cNvSpPr>
              <a:spLocks noChangeArrowheads="1"/>
            </p:cNvSpPr>
            <p:nvPr/>
          </p:nvSpPr>
          <p:spPr bwMode="auto">
            <a:xfrm>
              <a:off x="3792" y="2304"/>
              <a:ext cx="1056" cy="100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44" name="Group 32"/>
          <p:cNvGrpSpPr>
            <a:grpSpLocks/>
          </p:cNvGrpSpPr>
          <p:nvPr/>
        </p:nvGrpSpPr>
        <p:grpSpPr bwMode="auto">
          <a:xfrm>
            <a:off x="2514600" y="2895600"/>
            <a:ext cx="1447800" cy="1295400"/>
            <a:chOff x="2208" y="2928"/>
            <a:chExt cx="912" cy="816"/>
          </a:xfrm>
        </p:grpSpPr>
        <p:sp>
          <p:nvSpPr>
            <p:cNvPr id="883745" name="Rectangle 33"/>
            <p:cNvSpPr>
              <a:spLocks noChangeArrowheads="1"/>
            </p:cNvSpPr>
            <p:nvPr/>
          </p:nvSpPr>
          <p:spPr bwMode="auto">
            <a:xfrm>
              <a:off x="2400" y="3072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46" name="Rectangle 34"/>
            <p:cNvSpPr>
              <a:spLocks noChangeArrowheads="1"/>
            </p:cNvSpPr>
            <p:nvPr/>
          </p:nvSpPr>
          <p:spPr bwMode="auto">
            <a:xfrm>
              <a:off x="2352" y="3360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sl-SI"/>
            </a:p>
          </p:txBody>
        </p:sp>
        <p:sp>
          <p:nvSpPr>
            <p:cNvPr id="883747" name="Rectangle 35"/>
            <p:cNvSpPr>
              <a:spLocks noChangeArrowheads="1"/>
            </p:cNvSpPr>
            <p:nvPr/>
          </p:nvSpPr>
          <p:spPr bwMode="auto">
            <a:xfrm>
              <a:off x="2688" y="3408"/>
              <a:ext cx="192" cy="192"/>
            </a:xfrm>
            <a:prstGeom prst="rect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8" name="Rectangle 36"/>
            <p:cNvSpPr>
              <a:spLocks noChangeArrowheads="1"/>
            </p:cNvSpPr>
            <p:nvPr/>
          </p:nvSpPr>
          <p:spPr bwMode="auto">
            <a:xfrm>
              <a:off x="2688" y="3120"/>
              <a:ext cx="192" cy="192"/>
            </a:xfrm>
            <a:prstGeom prst="rect">
              <a:avLst/>
            </a:prstGeom>
            <a:solidFill>
              <a:srgbClr val="FFFF00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49" name="Oval 37"/>
            <p:cNvSpPr>
              <a:spLocks noChangeArrowheads="1"/>
            </p:cNvSpPr>
            <p:nvPr/>
          </p:nvSpPr>
          <p:spPr bwMode="auto">
            <a:xfrm>
              <a:off x="2208" y="2928"/>
              <a:ext cx="912" cy="81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3750" name="Line 38"/>
          <p:cNvSpPr>
            <a:spLocks noChangeShapeType="1"/>
          </p:cNvSpPr>
          <p:nvPr/>
        </p:nvSpPr>
        <p:spPr bwMode="auto">
          <a:xfrm flipH="1">
            <a:off x="3810000" y="2133600"/>
            <a:ext cx="1524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51" name="Line 39"/>
          <p:cNvSpPr>
            <a:spLocks noChangeShapeType="1"/>
          </p:cNvSpPr>
          <p:nvPr/>
        </p:nvSpPr>
        <p:spPr bwMode="auto">
          <a:xfrm>
            <a:off x="3962400" y="2133600"/>
            <a:ext cx="1219200" cy="1143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52" name="Line 40"/>
          <p:cNvSpPr>
            <a:spLocks noChangeShapeType="1"/>
          </p:cNvSpPr>
          <p:nvPr/>
        </p:nvSpPr>
        <p:spPr bwMode="auto">
          <a:xfrm flipV="1">
            <a:off x="3962400" y="1524000"/>
            <a:ext cx="14478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53" name="Text Box 41"/>
          <p:cNvSpPr txBox="1">
            <a:spLocks noChangeArrowheads="1"/>
          </p:cNvSpPr>
          <p:nvPr/>
        </p:nvSpPr>
        <p:spPr bwMode="auto">
          <a:xfrm>
            <a:off x="2971801" y="2133600"/>
            <a:ext cx="86433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Color</a:t>
            </a:r>
            <a:r>
              <a:rPr lang="sl-SI"/>
              <a:t>?</a:t>
            </a:r>
            <a:endParaRPr lang="en-US"/>
          </a:p>
        </p:txBody>
      </p:sp>
      <p:sp>
        <p:nvSpPr>
          <p:cNvPr id="883754" name="Text Box 42"/>
          <p:cNvSpPr txBox="1">
            <a:spLocks noChangeArrowheads="1"/>
          </p:cNvSpPr>
          <p:nvPr/>
        </p:nvSpPr>
        <p:spPr bwMode="auto">
          <a:xfrm>
            <a:off x="4572000" y="1295400"/>
            <a:ext cx="48122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red</a:t>
            </a:r>
            <a:endParaRPr lang="en-US" sz="1600"/>
          </a:p>
        </p:txBody>
      </p:sp>
      <p:sp>
        <p:nvSpPr>
          <p:cNvPr id="883755" name="Text Box 43"/>
          <p:cNvSpPr txBox="1">
            <a:spLocks noChangeArrowheads="1"/>
          </p:cNvSpPr>
          <p:nvPr/>
        </p:nvSpPr>
        <p:spPr bwMode="auto">
          <a:xfrm>
            <a:off x="3886201" y="3124200"/>
            <a:ext cx="758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yellow</a:t>
            </a:r>
            <a:endParaRPr lang="en-US" sz="1600"/>
          </a:p>
        </p:txBody>
      </p:sp>
      <p:sp>
        <p:nvSpPr>
          <p:cNvPr id="883756" name="Text Box 44"/>
          <p:cNvSpPr txBox="1">
            <a:spLocks noChangeArrowheads="1"/>
          </p:cNvSpPr>
          <p:nvPr/>
        </p:nvSpPr>
        <p:spPr bwMode="auto">
          <a:xfrm>
            <a:off x="4876800" y="2743200"/>
            <a:ext cx="7191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green</a:t>
            </a:r>
            <a:endParaRPr lang="en-US" sz="1600"/>
          </a:p>
        </p:txBody>
      </p:sp>
      <p:grpSp>
        <p:nvGrpSpPr>
          <p:cNvPr id="883757" name="Group 45"/>
          <p:cNvGrpSpPr>
            <a:grpSpLocks/>
          </p:cNvGrpSpPr>
          <p:nvPr/>
        </p:nvGrpSpPr>
        <p:grpSpPr bwMode="auto">
          <a:xfrm>
            <a:off x="7772400" y="4267200"/>
            <a:ext cx="1143000" cy="990600"/>
            <a:chOff x="3696" y="2592"/>
            <a:chExt cx="720" cy="624"/>
          </a:xfrm>
        </p:grpSpPr>
        <p:sp>
          <p:nvSpPr>
            <p:cNvPr id="883758" name="Rectangle 46"/>
            <p:cNvSpPr>
              <a:spLocks noChangeArrowheads="1"/>
            </p:cNvSpPr>
            <p:nvPr/>
          </p:nvSpPr>
          <p:spPr bwMode="auto">
            <a:xfrm>
              <a:off x="3840" y="2880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59" name="Rectangle 47"/>
            <p:cNvSpPr>
              <a:spLocks noChangeArrowheads="1"/>
            </p:cNvSpPr>
            <p:nvPr/>
          </p:nvSpPr>
          <p:spPr bwMode="auto">
            <a:xfrm>
              <a:off x="4080" y="2736"/>
              <a:ext cx="192" cy="192"/>
            </a:xfrm>
            <a:prstGeom prst="rect">
              <a:avLst/>
            </a:prstGeom>
            <a:solidFill>
              <a:srgbClr val="66FF66"/>
            </a:solidFill>
            <a:ln w="28575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60" name="Oval 48"/>
            <p:cNvSpPr>
              <a:spLocks noChangeArrowheads="1"/>
            </p:cNvSpPr>
            <p:nvPr/>
          </p:nvSpPr>
          <p:spPr bwMode="auto">
            <a:xfrm>
              <a:off x="3696" y="2592"/>
              <a:ext cx="720" cy="624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3761" name="Group 49"/>
          <p:cNvGrpSpPr>
            <a:grpSpLocks/>
          </p:cNvGrpSpPr>
          <p:nvPr/>
        </p:nvGrpSpPr>
        <p:grpSpPr bwMode="auto">
          <a:xfrm>
            <a:off x="6477000" y="5486400"/>
            <a:ext cx="1447800" cy="1066800"/>
            <a:chOff x="2304" y="3216"/>
            <a:chExt cx="912" cy="672"/>
          </a:xfrm>
        </p:grpSpPr>
        <p:sp>
          <p:nvSpPr>
            <p:cNvPr id="883762" name="AutoShape 50"/>
            <p:cNvSpPr>
              <a:spLocks noChangeArrowheads="1"/>
            </p:cNvSpPr>
            <p:nvPr/>
          </p:nvSpPr>
          <p:spPr bwMode="auto">
            <a:xfrm>
              <a:off x="2832" y="3552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63" name="AutoShape 51"/>
            <p:cNvSpPr>
              <a:spLocks noChangeArrowheads="1"/>
            </p:cNvSpPr>
            <p:nvPr/>
          </p:nvSpPr>
          <p:spPr bwMode="auto">
            <a:xfrm>
              <a:off x="2640" y="3264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3764" name="AutoShape 52"/>
            <p:cNvSpPr>
              <a:spLocks noChangeArrowheads="1"/>
            </p:cNvSpPr>
            <p:nvPr/>
          </p:nvSpPr>
          <p:spPr bwMode="auto">
            <a:xfrm>
              <a:off x="2400" y="3456"/>
              <a:ext cx="240" cy="192"/>
            </a:xfrm>
            <a:prstGeom prst="triangle">
              <a:avLst>
                <a:gd name="adj" fmla="val 50000"/>
              </a:avLst>
            </a:prstGeom>
            <a:solidFill>
              <a:srgbClr val="66FF66"/>
            </a:solidFill>
            <a:ln w="12700" cap="rnd">
              <a:solidFill>
                <a:schemeClr val="tx1"/>
              </a:solidFill>
              <a:prstDash val="sysDot"/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sl-SI"/>
                <a:t>.</a:t>
              </a:r>
              <a:endParaRPr lang="en-US"/>
            </a:p>
          </p:txBody>
        </p:sp>
        <p:sp>
          <p:nvSpPr>
            <p:cNvPr id="883765" name="Oval 53"/>
            <p:cNvSpPr>
              <a:spLocks noChangeArrowheads="1"/>
            </p:cNvSpPr>
            <p:nvPr/>
          </p:nvSpPr>
          <p:spPr bwMode="auto">
            <a:xfrm>
              <a:off x="2304" y="3216"/>
              <a:ext cx="912" cy="672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3766" name="Line 54"/>
          <p:cNvSpPr>
            <a:spLocks noChangeShapeType="1"/>
          </p:cNvSpPr>
          <p:nvPr/>
        </p:nvSpPr>
        <p:spPr bwMode="auto">
          <a:xfrm>
            <a:off x="6400800" y="46482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67" name="Line 55"/>
          <p:cNvSpPr>
            <a:spLocks noChangeShapeType="1"/>
          </p:cNvSpPr>
          <p:nvPr/>
        </p:nvSpPr>
        <p:spPr bwMode="auto">
          <a:xfrm>
            <a:off x="6400800" y="46482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69" name="Text Box 57"/>
          <p:cNvSpPr txBox="1">
            <a:spLocks noChangeArrowheads="1"/>
          </p:cNvSpPr>
          <p:nvPr/>
        </p:nvSpPr>
        <p:spPr bwMode="auto">
          <a:xfrm>
            <a:off x="5791201" y="5410200"/>
            <a:ext cx="85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dashed</a:t>
            </a:r>
            <a:endParaRPr lang="en-US" sz="1600"/>
          </a:p>
        </p:txBody>
      </p:sp>
      <p:sp>
        <p:nvSpPr>
          <p:cNvPr id="883770" name="Text Box 58"/>
          <p:cNvSpPr txBox="1">
            <a:spLocks noChangeArrowheads="1"/>
          </p:cNvSpPr>
          <p:nvPr/>
        </p:nvSpPr>
        <p:spPr bwMode="auto">
          <a:xfrm>
            <a:off x="6858001" y="4267200"/>
            <a:ext cx="6207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solid</a:t>
            </a:r>
            <a:endParaRPr lang="en-US" sz="1600"/>
          </a:p>
        </p:txBody>
      </p:sp>
      <p:sp>
        <p:nvSpPr>
          <p:cNvPr id="883771" name="Line 59"/>
          <p:cNvSpPr>
            <a:spLocks noChangeShapeType="1"/>
          </p:cNvSpPr>
          <p:nvPr/>
        </p:nvSpPr>
        <p:spPr bwMode="auto">
          <a:xfrm>
            <a:off x="7162800" y="1828800"/>
            <a:ext cx="3810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72" name="Line 60"/>
          <p:cNvSpPr>
            <a:spLocks noChangeShapeType="1"/>
          </p:cNvSpPr>
          <p:nvPr/>
        </p:nvSpPr>
        <p:spPr bwMode="auto">
          <a:xfrm>
            <a:off x="7162800" y="1828800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83773" name="Text Box 61"/>
          <p:cNvSpPr txBox="1">
            <a:spLocks noChangeArrowheads="1"/>
          </p:cNvSpPr>
          <p:nvPr/>
        </p:nvSpPr>
        <p:spPr bwMode="auto">
          <a:xfrm>
            <a:off x="6477001" y="19050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/>
              <a:t>Dot?</a:t>
            </a:r>
            <a:endParaRPr lang="en-US"/>
          </a:p>
        </p:txBody>
      </p:sp>
      <p:sp>
        <p:nvSpPr>
          <p:cNvPr id="883774" name="Text Box 62"/>
          <p:cNvSpPr txBox="1">
            <a:spLocks noChangeArrowheads="1"/>
          </p:cNvSpPr>
          <p:nvPr/>
        </p:nvSpPr>
        <p:spPr bwMode="auto">
          <a:xfrm>
            <a:off x="6934200" y="2438400"/>
            <a:ext cx="412292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no</a:t>
            </a:r>
            <a:endParaRPr lang="en-US" sz="1600"/>
          </a:p>
        </p:txBody>
      </p:sp>
      <p:sp>
        <p:nvSpPr>
          <p:cNvPr id="883775" name="Text Box 63"/>
          <p:cNvSpPr txBox="1">
            <a:spLocks noChangeArrowheads="1"/>
          </p:cNvSpPr>
          <p:nvPr/>
        </p:nvSpPr>
        <p:spPr bwMode="auto">
          <a:xfrm>
            <a:off x="7620001" y="1447800"/>
            <a:ext cx="5000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600"/>
              <a:t>yes</a:t>
            </a:r>
            <a:endParaRPr lang="en-US" sz="1600"/>
          </a:p>
        </p:txBody>
      </p:sp>
      <p:sp>
        <p:nvSpPr>
          <p:cNvPr id="883776" name="AutoShape 64"/>
          <p:cNvSpPr>
            <a:spLocks noChangeArrowheads="1"/>
          </p:cNvSpPr>
          <p:nvPr/>
        </p:nvSpPr>
        <p:spPr bwMode="auto">
          <a:xfrm>
            <a:off x="8839200" y="19050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3777" name="AutoShape 65"/>
          <p:cNvSpPr>
            <a:spLocks noChangeArrowheads="1"/>
          </p:cNvSpPr>
          <p:nvPr/>
        </p:nvSpPr>
        <p:spPr bwMode="auto">
          <a:xfrm>
            <a:off x="8763000" y="1371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3778" name="Oval 66"/>
          <p:cNvSpPr>
            <a:spLocks noChangeArrowheads="1"/>
          </p:cNvSpPr>
          <p:nvPr/>
        </p:nvSpPr>
        <p:spPr bwMode="auto">
          <a:xfrm>
            <a:off x="8534400" y="1143000"/>
            <a:ext cx="914400" cy="1295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79" name="Rectangle 67"/>
          <p:cNvSpPr>
            <a:spLocks noChangeArrowheads="1"/>
          </p:cNvSpPr>
          <p:nvPr/>
        </p:nvSpPr>
        <p:spPr bwMode="auto">
          <a:xfrm>
            <a:off x="7924800" y="26670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0" name="Rectangle 68"/>
          <p:cNvSpPr>
            <a:spLocks noChangeArrowheads="1"/>
          </p:cNvSpPr>
          <p:nvPr/>
        </p:nvSpPr>
        <p:spPr bwMode="auto">
          <a:xfrm>
            <a:off x="75438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1" name="Rectangle 69"/>
          <p:cNvSpPr>
            <a:spLocks noChangeArrowheads="1"/>
          </p:cNvSpPr>
          <p:nvPr/>
        </p:nvSpPr>
        <p:spPr bwMode="auto">
          <a:xfrm>
            <a:off x="83820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2" name="Oval 70"/>
          <p:cNvSpPr>
            <a:spLocks noChangeArrowheads="1"/>
          </p:cNvSpPr>
          <p:nvPr/>
        </p:nvSpPr>
        <p:spPr bwMode="auto">
          <a:xfrm>
            <a:off x="7391400" y="2514600"/>
            <a:ext cx="1447800" cy="10668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3783" name="Text Box 71"/>
          <p:cNvSpPr txBox="1">
            <a:spLocks noChangeArrowheads="1"/>
          </p:cNvSpPr>
          <p:nvPr/>
        </p:nvSpPr>
        <p:spPr bwMode="auto">
          <a:xfrm>
            <a:off x="5384800" y="4848225"/>
            <a:ext cx="10438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/>
              <a:t>Outline</a:t>
            </a:r>
            <a:r>
              <a:rPr lang="sl-SI"/>
              <a:t>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2780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Decision</a:t>
            </a:r>
            <a:r>
              <a:rPr lang="sl-SI"/>
              <a:t> Tree</a:t>
            </a:r>
            <a:endParaRPr lang="en-US"/>
          </a:p>
        </p:txBody>
      </p:sp>
      <p:sp>
        <p:nvSpPr>
          <p:cNvPr id="884740" name="Rectangle 4"/>
          <p:cNvSpPr>
            <a:spLocks noChangeArrowheads="1"/>
          </p:cNvSpPr>
          <p:nvPr/>
        </p:nvSpPr>
        <p:spPr bwMode="auto">
          <a:xfrm>
            <a:off x="6172200" y="38100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Color</a:t>
            </a:r>
            <a:endParaRPr lang="en-US" sz="1600"/>
          </a:p>
        </p:txBody>
      </p:sp>
      <p:sp>
        <p:nvSpPr>
          <p:cNvPr id="884741" name="Rectangle 5"/>
          <p:cNvSpPr>
            <a:spLocks noChangeArrowheads="1"/>
          </p:cNvSpPr>
          <p:nvPr/>
        </p:nvSpPr>
        <p:spPr bwMode="auto">
          <a:xfrm>
            <a:off x="4572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Dot</a:t>
            </a:r>
            <a:endParaRPr lang="en-US" sz="1600"/>
          </a:p>
        </p:txBody>
      </p:sp>
      <p:sp>
        <p:nvSpPr>
          <p:cNvPr id="884742" name="Rectangle 6"/>
          <p:cNvSpPr>
            <a:spLocks noChangeArrowheads="1"/>
          </p:cNvSpPr>
          <p:nvPr/>
        </p:nvSpPr>
        <p:spPr bwMode="auto">
          <a:xfrm>
            <a:off x="8001000" y="4876800"/>
            <a:ext cx="1066800" cy="381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Outline</a:t>
            </a:r>
            <a:endParaRPr lang="en-US" sz="1600"/>
          </a:p>
        </p:txBody>
      </p:sp>
      <p:sp>
        <p:nvSpPr>
          <p:cNvPr id="884743" name="Rectangle 7"/>
          <p:cNvSpPr>
            <a:spLocks noChangeArrowheads="1"/>
          </p:cNvSpPr>
          <p:nvPr/>
        </p:nvSpPr>
        <p:spPr bwMode="auto">
          <a:xfrm>
            <a:off x="6172200" y="48768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square</a:t>
            </a:r>
            <a:endParaRPr lang="en-US" sz="1600"/>
          </a:p>
        </p:txBody>
      </p:sp>
      <p:cxnSp>
        <p:nvCxnSpPr>
          <p:cNvPr id="884744" name="AutoShape 8"/>
          <p:cNvCxnSpPr>
            <a:cxnSpLocks noChangeShapeType="1"/>
            <a:stCxn id="884741" idx="0"/>
            <a:endCxn id="884740" idx="2"/>
          </p:cNvCxnSpPr>
          <p:nvPr/>
        </p:nvCxnSpPr>
        <p:spPr bwMode="auto">
          <a:xfrm flipV="1">
            <a:off x="5105400" y="4191000"/>
            <a:ext cx="16002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45" name="AutoShape 9"/>
          <p:cNvCxnSpPr>
            <a:cxnSpLocks noChangeShapeType="1"/>
            <a:stCxn id="884742" idx="0"/>
            <a:endCxn id="884740" idx="2"/>
          </p:cNvCxnSpPr>
          <p:nvPr/>
        </p:nvCxnSpPr>
        <p:spPr bwMode="auto">
          <a:xfrm flipH="1" flipV="1">
            <a:off x="6705600" y="4191000"/>
            <a:ext cx="18288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46" name="AutoShape 10"/>
          <p:cNvCxnSpPr>
            <a:cxnSpLocks noChangeShapeType="1"/>
            <a:stCxn id="884743" idx="0"/>
            <a:endCxn id="884740" idx="2"/>
          </p:cNvCxnSpPr>
          <p:nvPr/>
        </p:nvCxnSpPr>
        <p:spPr bwMode="auto">
          <a:xfrm flipV="1">
            <a:off x="6705600" y="4191000"/>
            <a:ext cx="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4747" name="Text Box 11"/>
          <p:cNvSpPr txBox="1">
            <a:spLocks noChangeArrowheads="1"/>
          </p:cNvSpPr>
          <p:nvPr/>
        </p:nvSpPr>
        <p:spPr bwMode="auto">
          <a:xfrm>
            <a:off x="5410201" y="4343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sl-SI" sz="1400"/>
              <a:t>red</a:t>
            </a:r>
            <a:endParaRPr lang="en-US" sz="1400"/>
          </a:p>
        </p:txBody>
      </p:sp>
      <p:sp>
        <p:nvSpPr>
          <p:cNvPr id="884748" name="Text Box 12"/>
          <p:cNvSpPr txBox="1">
            <a:spLocks noChangeArrowheads="1"/>
          </p:cNvSpPr>
          <p:nvPr/>
        </p:nvSpPr>
        <p:spPr bwMode="auto">
          <a:xfrm>
            <a:off x="6324600" y="4495800"/>
            <a:ext cx="687388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400"/>
              <a:t>yellow</a:t>
            </a:r>
            <a:endParaRPr lang="en-US" sz="1400"/>
          </a:p>
        </p:txBody>
      </p:sp>
      <p:sp>
        <p:nvSpPr>
          <p:cNvPr id="884749" name="Text Box 13"/>
          <p:cNvSpPr txBox="1">
            <a:spLocks noChangeArrowheads="1"/>
          </p:cNvSpPr>
          <p:nvPr/>
        </p:nvSpPr>
        <p:spPr bwMode="auto">
          <a:xfrm>
            <a:off x="7391401" y="4343400"/>
            <a:ext cx="6508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sl-SI" sz="1400"/>
              <a:t>green</a:t>
            </a:r>
            <a:endParaRPr lang="en-US" sz="1400"/>
          </a:p>
        </p:txBody>
      </p:sp>
      <p:sp>
        <p:nvSpPr>
          <p:cNvPr id="884750" name="Rectangle 14"/>
          <p:cNvSpPr>
            <a:spLocks noChangeArrowheads="1"/>
          </p:cNvSpPr>
          <p:nvPr/>
        </p:nvSpPr>
        <p:spPr bwMode="auto">
          <a:xfrm>
            <a:off x="5562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square</a:t>
            </a:r>
            <a:endParaRPr lang="en-US" sz="1600"/>
          </a:p>
        </p:txBody>
      </p:sp>
      <p:sp>
        <p:nvSpPr>
          <p:cNvPr id="884751" name="Rectangle 15"/>
          <p:cNvSpPr>
            <a:spLocks noChangeArrowheads="1"/>
          </p:cNvSpPr>
          <p:nvPr/>
        </p:nvSpPr>
        <p:spPr bwMode="auto">
          <a:xfrm>
            <a:off x="3657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triangle</a:t>
            </a:r>
            <a:endParaRPr lang="en-US" sz="1600"/>
          </a:p>
        </p:txBody>
      </p:sp>
      <p:cxnSp>
        <p:nvCxnSpPr>
          <p:cNvPr id="884752" name="AutoShape 16"/>
          <p:cNvCxnSpPr>
            <a:cxnSpLocks noChangeShapeType="1"/>
            <a:stCxn id="884751" idx="0"/>
            <a:endCxn id="884741" idx="2"/>
          </p:cNvCxnSpPr>
          <p:nvPr/>
        </p:nvCxnSpPr>
        <p:spPr bwMode="auto">
          <a:xfrm flipV="1">
            <a:off x="4191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53" name="AutoShape 17"/>
          <p:cNvCxnSpPr>
            <a:cxnSpLocks noChangeShapeType="1"/>
            <a:stCxn id="884750" idx="0"/>
            <a:endCxn id="884741" idx="2"/>
          </p:cNvCxnSpPr>
          <p:nvPr/>
        </p:nvCxnSpPr>
        <p:spPr bwMode="auto">
          <a:xfrm flipH="1" flipV="1">
            <a:off x="5105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4754" name="Text Box 18"/>
          <p:cNvSpPr txBox="1">
            <a:spLocks noChangeArrowheads="1"/>
          </p:cNvSpPr>
          <p:nvPr/>
        </p:nvSpPr>
        <p:spPr bwMode="auto">
          <a:xfrm>
            <a:off x="4191001" y="5486400"/>
            <a:ext cx="7524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sz="1400"/>
              <a:t>yes</a:t>
            </a:r>
            <a:endParaRPr lang="en-US" sz="1400"/>
          </a:p>
        </p:txBody>
      </p:sp>
      <p:sp>
        <p:nvSpPr>
          <p:cNvPr id="884755" name="Text Box 19"/>
          <p:cNvSpPr txBox="1">
            <a:spLocks noChangeArrowheads="1"/>
          </p:cNvSpPr>
          <p:nvPr/>
        </p:nvSpPr>
        <p:spPr bwMode="auto">
          <a:xfrm>
            <a:off x="5257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sz="1400"/>
              <a:t>no</a:t>
            </a:r>
            <a:endParaRPr lang="en-US" sz="1400"/>
          </a:p>
        </p:txBody>
      </p:sp>
      <p:sp>
        <p:nvSpPr>
          <p:cNvPr id="884756" name="Rectangle 20"/>
          <p:cNvSpPr>
            <a:spLocks noChangeArrowheads="1"/>
          </p:cNvSpPr>
          <p:nvPr/>
        </p:nvSpPr>
        <p:spPr bwMode="auto">
          <a:xfrm>
            <a:off x="8991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square</a:t>
            </a:r>
            <a:endParaRPr lang="en-US" sz="1600"/>
          </a:p>
        </p:txBody>
      </p:sp>
      <p:sp>
        <p:nvSpPr>
          <p:cNvPr id="884757" name="Rectangle 21"/>
          <p:cNvSpPr>
            <a:spLocks noChangeArrowheads="1"/>
          </p:cNvSpPr>
          <p:nvPr/>
        </p:nvSpPr>
        <p:spPr bwMode="auto">
          <a:xfrm>
            <a:off x="7086600" y="5943600"/>
            <a:ext cx="1066800" cy="38100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 sz="1600"/>
              <a:t>triangle</a:t>
            </a:r>
            <a:endParaRPr lang="en-US" sz="1600"/>
          </a:p>
        </p:txBody>
      </p:sp>
      <p:cxnSp>
        <p:nvCxnSpPr>
          <p:cNvPr id="884758" name="AutoShape 22"/>
          <p:cNvCxnSpPr>
            <a:cxnSpLocks noChangeShapeType="1"/>
            <a:stCxn id="884757" idx="0"/>
          </p:cNvCxnSpPr>
          <p:nvPr/>
        </p:nvCxnSpPr>
        <p:spPr bwMode="auto">
          <a:xfrm flipV="1">
            <a:off x="7620000" y="5257800"/>
            <a:ext cx="9144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4759" name="AutoShape 23"/>
          <p:cNvCxnSpPr>
            <a:cxnSpLocks noChangeShapeType="1"/>
            <a:stCxn id="884756" idx="0"/>
          </p:cNvCxnSpPr>
          <p:nvPr/>
        </p:nvCxnSpPr>
        <p:spPr bwMode="auto">
          <a:xfrm flipH="1" flipV="1">
            <a:off x="8534400" y="5257800"/>
            <a:ext cx="9906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84760" name="Text Box 24"/>
          <p:cNvSpPr txBox="1">
            <a:spLocks noChangeArrowheads="1"/>
          </p:cNvSpPr>
          <p:nvPr/>
        </p:nvSpPr>
        <p:spPr bwMode="auto">
          <a:xfrm>
            <a:off x="7531101" y="5486400"/>
            <a:ext cx="841375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sl-SI" sz="1400"/>
              <a:t>dashed</a:t>
            </a:r>
            <a:endParaRPr lang="en-US" sz="1400"/>
          </a:p>
        </p:txBody>
      </p:sp>
      <p:sp>
        <p:nvSpPr>
          <p:cNvPr id="884761" name="Text Box 25"/>
          <p:cNvSpPr txBox="1">
            <a:spLocks noChangeArrowheads="1"/>
          </p:cNvSpPr>
          <p:nvPr/>
        </p:nvSpPr>
        <p:spPr bwMode="auto">
          <a:xfrm>
            <a:off x="8686800" y="5486400"/>
            <a:ext cx="1066800" cy="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sl-SI" sz="1400"/>
              <a:t>solid</a:t>
            </a:r>
            <a:endParaRPr lang="en-US" sz="1400"/>
          </a:p>
        </p:txBody>
      </p:sp>
      <p:sp>
        <p:nvSpPr>
          <p:cNvPr id="884762" name="AutoShape 26"/>
          <p:cNvSpPr>
            <a:spLocks noChangeArrowheads="1"/>
          </p:cNvSpPr>
          <p:nvPr/>
        </p:nvSpPr>
        <p:spPr bwMode="auto">
          <a:xfrm>
            <a:off x="3505200" y="2133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63" name="Rectangle 27"/>
          <p:cNvSpPr>
            <a:spLocks noChangeArrowheads="1"/>
          </p:cNvSpPr>
          <p:nvPr/>
        </p:nvSpPr>
        <p:spPr bwMode="auto">
          <a:xfrm>
            <a:off x="2743200" y="16764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4" name="AutoShape 28"/>
          <p:cNvSpPr>
            <a:spLocks noChangeArrowheads="1"/>
          </p:cNvSpPr>
          <p:nvPr/>
        </p:nvSpPr>
        <p:spPr bwMode="auto">
          <a:xfrm>
            <a:off x="22860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65" name="AutoShape 29"/>
          <p:cNvSpPr>
            <a:spLocks noChangeArrowheads="1"/>
          </p:cNvSpPr>
          <p:nvPr/>
        </p:nvSpPr>
        <p:spPr bwMode="auto">
          <a:xfrm>
            <a:off x="3352800" y="25908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6" name="AutoShape 30"/>
          <p:cNvSpPr>
            <a:spLocks noChangeArrowheads="1"/>
          </p:cNvSpPr>
          <p:nvPr/>
        </p:nvSpPr>
        <p:spPr bwMode="auto">
          <a:xfrm>
            <a:off x="3124200" y="17526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7" name="AutoShape 31"/>
          <p:cNvSpPr>
            <a:spLocks noChangeArrowheads="1"/>
          </p:cNvSpPr>
          <p:nvPr/>
        </p:nvSpPr>
        <p:spPr bwMode="auto">
          <a:xfrm>
            <a:off x="2667000" y="2438400"/>
            <a:ext cx="381000" cy="304800"/>
          </a:xfrm>
          <a:prstGeom prst="triangle">
            <a:avLst>
              <a:gd name="adj" fmla="val 50000"/>
            </a:avLst>
          </a:prstGeom>
          <a:solidFill>
            <a:srgbClr val="66FF66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68" name="Rectangle 32"/>
          <p:cNvSpPr>
            <a:spLocks noChangeArrowheads="1"/>
          </p:cNvSpPr>
          <p:nvPr/>
        </p:nvSpPr>
        <p:spPr bwMode="auto">
          <a:xfrm>
            <a:off x="2971800" y="2133600"/>
            <a:ext cx="304800" cy="304800"/>
          </a:xfrm>
          <a:prstGeom prst="rect">
            <a:avLst/>
          </a:prstGeom>
          <a:solidFill>
            <a:srgbClr val="FF00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69" name="Rectangle 33"/>
          <p:cNvSpPr>
            <a:spLocks noChangeArrowheads="1"/>
          </p:cNvSpPr>
          <p:nvPr/>
        </p:nvSpPr>
        <p:spPr bwMode="auto">
          <a:xfrm>
            <a:off x="4038600" y="20574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sl-SI"/>
          </a:p>
        </p:txBody>
      </p:sp>
      <p:sp>
        <p:nvSpPr>
          <p:cNvPr id="884770" name="Rectangle 34"/>
          <p:cNvSpPr>
            <a:spLocks noChangeArrowheads="1"/>
          </p:cNvSpPr>
          <p:nvPr/>
        </p:nvSpPr>
        <p:spPr bwMode="auto">
          <a:xfrm>
            <a:off x="2362200" y="2286000"/>
            <a:ext cx="304800" cy="304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71" name="Rectangle 35"/>
          <p:cNvSpPr>
            <a:spLocks noChangeArrowheads="1"/>
          </p:cNvSpPr>
          <p:nvPr/>
        </p:nvSpPr>
        <p:spPr bwMode="auto">
          <a:xfrm>
            <a:off x="2514600" y="28956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2" name="Rectangle 36"/>
          <p:cNvSpPr>
            <a:spLocks noChangeArrowheads="1"/>
          </p:cNvSpPr>
          <p:nvPr/>
        </p:nvSpPr>
        <p:spPr bwMode="auto">
          <a:xfrm>
            <a:off x="3581400" y="1752600"/>
            <a:ext cx="304800" cy="304800"/>
          </a:xfrm>
          <a:prstGeom prst="rect">
            <a:avLst/>
          </a:prstGeom>
          <a:solidFill>
            <a:srgbClr val="FFFF00"/>
          </a:solidFill>
          <a:ln w="12700" cap="rnd">
            <a:solidFill>
              <a:schemeClr val="tx1"/>
            </a:solidFill>
            <a:prstDash val="sysDot"/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73" name="Rectangle 37"/>
          <p:cNvSpPr>
            <a:spLocks noChangeArrowheads="1"/>
          </p:cNvSpPr>
          <p:nvPr/>
        </p:nvSpPr>
        <p:spPr bwMode="auto">
          <a:xfrm>
            <a:off x="3048000" y="29718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4" name="Rectangle 38"/>
          <p:cNvSpPr>
            <a:spLocks noChangeArrowheads="1"/>
          </p:cNvSpPr>
          <p:nvPr/>
        </p:nvSpPr>
        <p:spPr bwMode="auto">
          <a:xfrm>
            <a:off x="3810000" y="2514600"/>
            <a:ext cx="304800" cy="304800"/>
          </a:xfrm>
          <a:prstGeom prst="rect">
            <a:avLst/>
          </a:prstGeom>
          <a:solidFill>
            <a:srgbClr val="66FF66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sl-SI"/>
              <a:t>.</a:t>
            </a:r>
            <a:endParaRPr lang="en-US"/>
          </a:p>
        </p:txBody>
      </p:sp>
      <p:sp>
        <p:nvSpPr>
          <p:cNvPr id="884775" name="Rectangle 39"/>
          <p:cNvSpPr>
            <a:spLocks noChangeArrowheads="1"/>
          </p:cNvSpPr>
          <p:nvPr/>
        </p:nvSpPr>
        <p:spPr bwMode="auto">
          <a:xfrm>
            <a:off x="3657600" y="2971800"/>
            <a:ext cx="304800" cy="3048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6" name="Oval 40"/>
          <p:cNvSpPr>
            <a:spLocks noChangeArrowheads="1"/>
          </p:cNvSpPr>
          <p:nvPr/>
        </p:nvSpPr>
        <p:spPr bwMode="auto">
          <a:xfrm>
            <a:off x="1905000" y="1447800"/>
            <a:ext cx="2667000" cy="20574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4777" name="AutoShape 41"/>
          <p:cNvSpPr>
            <a:spLocks noChangeArrowheads="1"/>
          </p:cNvSpPr>
          <p:nvPr/>
        </p:nvSpPr>
        <p:spPr bwMode="auto">
          <a:xfrm rot="2564141">
            <a:off x="4495800" y="3200400"/>
            <a:ext cx="838200" cy="762000"/>
          </a:xfrm>
          <a:prstGeom prst="rightArrow">
            <a:avLst>
              <a:gd name="adj1" fmla="val 50000"/>
              <a:gd name="adj2" fmla="val 27500"/>
            </a:avLst>
          </a:prstGeom>
          <a:noFill/>
          <a:ln w="2857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28022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324135"/>
            <a:ext cx="8229600" cy="1143000"/>
          </a:xfrm>
        </p:spPr>
        <p:txBody>
          <a:bodyPr/>
          <a:lstStyle/>
          <a:p>
            <a:pPr algn="l" eaLnBrk="1" hangingPunct="1"/>
            <a:r>
              <a:rPr lang="en-US" b="1" dirty="0">
                <a:solidFill>
                  <a:srgbClr val="990000"/>
                </a:solidFill>
              </a:rPr>
              <a:t>Evaluating classifiers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1981200" y="2190465"/>
            <a:ext cx="9428328" cy="2927445"/>
          </a:xfrm>
        </p:spPr>
        <p:txBody>
          <a:bodyPr/>
          <a:lstStyle/>
          <a:p>
            <a:pPr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</a:t>
            </a:r>
          </a:p>
          <a:p>
            <a:pPr lvl="1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</a:p>
          <a:p>
            <a:pPr lvl="1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  <a:p>
            <a:pPr lvl="1" eaLnBrk="1" hangingPunct="1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cost-sensitive, the expected cost of classification ( attribute test cost + misclassification cost) etc.</a:t>
            </a:r>
          </a:p>
        </p:txBody>
      </p:sp>
    </p:spTree>
    <p:extLst>
      <p:ext uri="{BB962C8B-B14F-4D97-AF65-F5344CB8AC3E}">
        <p14:creationId xmlns:p14="http://schemas.microsoft.com/office/powerpoint/2010/main" val="151631962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5E31A-E9DA-4E3F-932F-1665FC74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  <a:endParaRPr lang="en-IN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49A730-3987-410C-885B-A15E024A32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52637"/>
            <a:ext cx="4733925" cy="2752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9D1938-833F-465C-BA2A-23D811FDC8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6873" y="1417638"/>
            <a:ext cx="6052588" cy="471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152207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 descr="tree"/>
          <p:cNvSpPr>
            <a:spLocks noChangeArrowheads="1"/>
          </p:cNvSpPr>
          <p:nvPr/>
        </p:nvSpPr>
        <p:spPr bwMode="auto">
          <a:xfrm>
            <a:off x="2381534" y="1988024"/>
            <a:ext cx="2133600" cy="20574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10255" name="Text Box 15"/>
          <p:cNvSpPr txBox="1">
            <a:spLocks noChangeArrowheads="1"/>
          </p:cNvSpPr>
          <p:nvPr/>
        </p:nvSpPr>
        <p:spPr bwMode="auto">
          <a:xfrm>
            <a:off x="2286000" y="2438400"/>
            <a:ext cx="7467600" cy="823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sz="4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Decision Trees</a:t>
            </a:r>
          </a:p>
        </p:txBody>
      </p:sp>
    </p:spTree>
    <p:extLst>
      <p:ext uri="{BB962C8B-B14F-4D97-AF65-F5344CB8AC3E}">
        <p14:creationId xmlns:p14="http://schemas.microsoft.com/office/powerpoint/2010/main" val="193673472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0" presetClass="entr" presetSubtype="0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8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7" dur="20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2" grpId="1" animBg="1"/>
      <p:bldP spid="1025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256" y="1771933"/>
            <a:ext cx="5019675" cy="275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75" name="Rectangle 13"/>
          <p:cNvSpPr>
            <a:spLocks noChangeArrowheads="1"/>
          </p:cNvSpPr>
          <p:nvPr/>
        </p:nvSpPr>
        <p:spPr bwMode="auto">
          <a:xfrm>
            <a:off x="1435289" y="114301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990000"/>
                </a:solidFill>
              </a:rPr>
              <a:t>Example tree</a:t>
            </a:r>
          </a:p>
        </p:txBody>
      </p:sp>
      <p:sp>
        <p:nvSpPr>
          <p:cNvPr id="17422" name="Text Box 14"/>
          <p:cNvSpPr txBox="1">
            <a:spLocks noChangeArrowheads="1"/>
          </p:cNvSpPr>
          <p:nvPr/>
        </p:nvSpPr>
        <p:spPr bwMode="auto">
          <a:xfrm>
            <a:off x="6185854" y="1924333"/>
            <a:ext cx="47440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</a:rPr>
              <a:t>Intermediate nodes : </a:t>
            </a:r>
            <a:r>
              <a:rPr lang="en-US" dirty="0">
                <a:solidFill>
                  <a:srgbClr val="990000"/>
                </a:solidFill>
              </a:rPr>
              <a:t>Attributes value tests</a:t>
            </a:r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3442655" y="4438933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</a:rPr>
              <a:t>Leaf nodes : </a:t>
            </a:r>
            <a:r>
              <a:rPr lang="en-US">
                <a:solidFill>
                  <a:srgbClr val="990000"/>
                </a:solidFill>
              </a:rPr>
              <a:t>Class predictions</a:t>
            </a:r>
          </a:p>
        </p:txBody>
      </p:sp>
      <p:sp>
        <p:nvSpPr>
          <p:cNvPr id="17424" name="Text Box 16"/>
          <p:cNvSpPr txBox="1">
            <a:spLocks noChangeArrowheads="1"/>
          </p:cNvSpPr>
          <p:nvPr/>
        </p:nvSpPr>
        <p:spPr bwMode="auto">
          <a:xfrm>
            <a:off x="7557455" y="3600733"/>
            <a:ext cx="4038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990000"/>
                </a:solidFill>
              </a:rPr>
              <a:t>Edges : </a:t>
            </a:r>
            <a:r>
              <a:rPr lang="en-US" dirty="0">
                <a:solidFill>
                  <a:srgbClr val="990000"/>
                </a:solidFill>
              </a:rPr>
              <a:t>Attribute value</a:t>
            </a:r>
          </a:p>
        </p:txBody>
      </p:sp>
      <p:sp>
        <p:nvSpPr>
          <p:cNvPr id="11279" name="Text Box 17"/>
          <p:cNvSpPr txBox="1">
            <a:spLocks noChangeArrowheads="1"/>
          </p:cNvSpPr>
          <p:nvPr/>
        </p:nvSpPr>
        <p:spPr bwMode="auto">
          <a:xfrm>
            <a:off x="2909255" y="5048533"/>
            <a:ext cx="8305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>
                <a:solidFill>
                  <a:srgbClr val="990000"/>
                </a:solidFill>
              </a:rPr>
              <a:t>Example algorithms:</a:t>
            </a:r>
            <a:r>
              <a:rPr lang="en-US"/>
              <a:t> ID3, C4.5, SPRINT, CART</a:t>
            </a:r>
          </a:p>
        </p:txBody>
      </p:sp>
    </p:spTree>
    <p:extLst>
      <p:ext uri="{BB962C8B-B14F-4D97-AF65-F5344CB8AC3E}">
        <p14:creationId xmlns:p14="http://schemas.microsoft.com/office/powerpoint/2010/main" val="172417946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  <p:bldP spid="17423" grpId="0"/>
      <p:bldP spid="174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7" name="Rectangle 10"/>
          <p:cNvSpPr>
            <a:spLocks noChangeArrowheads="1"/>
          </p:cNvSpPr>
          <p:nvPr/>
        </p:nvSpPr>
        <p:spPr bwMode="auto">
          <a:xfrm>
            <a:off x="1295400" y="100015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sz="4400" b="1" dirty="0">
                <a:solidFill>
                  <a:srgbClr val="990000"/>
                </a:solidFill>
              </a:rPr>
              <a:t>Decision Tree schematic</a:t>
            </a:r>
          </a:p>
        </p:txBody>
      </p:sp>
      <p:sp>
        <p:nvSpPr>
          <p:cNvPr id="20503" name="AutoShape 23"/>
          <p:cNvSpPr>
            <a:spLocks noChangeArrowheads="1"/>
          </p:cNvSpPr>
          <p:nvPr/>
        </p:nvSpPr>
        <p:spPr bwMode="auto">
          <a:xfrm>
            <a:off x="3641680" y="1966410"/>
            <a:ext cx="4191000" cy="304800"/>
          </a:xfrm>
          <a:prstGeom prst="cube">
            <a:avLst>
              <a:gd name="adj" fmla="val 1787"/>
            </a:avLst>
          </a:prstGeom>
          <a:pattFill prst="dkVert">
            <a:fgClr>
              <a:srgbClr val="FF0000"/>
            </a:fgClr>
            <a:bgClr>
              <a:srgbClr val="008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04" name="Text Box 24"/>
          <p:cNvSpPr txBox="1">
            <a:spLocks noChangeArrowheads="1"/>
          </p:cNvSpPr>
          <p:nvPr/>
        </p:nvSpPr>
        <p:spPr bwMode="auto">
          <a:xfrm>
            <a:off x="7908880" y="1890211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b="1"/>
              <a:t>Training data set</a:t>
            </a:r>
          </a:p>
        </p:txBody>
      </p:sp>
      <p:sp>
        <p:nvSpPr>
          <p:cNvPr id="20505" name="Text Box 25"/>
          <p:cNvSpPr txBox="1">
            <a:spLocks noChangeArrowheads="1"/>
          </p:cNvSpPr>
          <p:nvPr/>
        </p:nvSpPr>
        <p:spPr bwMode="auto">
          <a:xfrm>
            <a:off x="2574880" y="2652211"/>
            <a:ext cx="678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a1	a2	a3	a4		a5	         a6	</a:t>
            </a:r>
          </a:p>
        </p:txBody>
      </p:sp>
      <p:sp>
        <p:nvSpPr>
          <p:cNvPr id="20506" name="Text Box 26"/>
          <p:cNvSpPr txBox="1">
            <a:spLocks noChangeArrowheads="1"/>
          </p:cNvSpPr>
          <p:nvPr/>
        </p:nvSpPr>
        <p:spPr bwMode="auto">
          <a:xfrm>
            <a:off x="2574880" y="2652211"/>
            <a:ext cx="67818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/>
              <a:t>a1	a2	a3	</a:t>
            </a:r>
            <a:r>
              <a:rPr lang="en-US" b="1"/>
              <a:t>a4</a:t>
            </a:r>
            <a:r>
              <a:rPr lang="en-US"/>
              <a:t>		a5	         a6	</a:t>
            </a:r>
          </a:p>
        </p:txBody>
      </p:sp>
      <p:sp>
        <p:nvSpPr>
          <p:cNvPr id="20507" name="Line 27"/>
          <p:cNvSpPr>
            <a:spLocks noChangeShapeType="1"/>
          </p:cNvSpPr>
          <p:nvPr/>
        </p:nvSpPr>
        <p:spPr bwMode="auto">
          <a:xfrm>
            <a:off x="5546680" y="227121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 flipH="1">
            <a:off x="2422480" y="3033210"/>
            <a:ext cx="28956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 flipH="1">
            <a:off x="5546680" y="310941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2" name="Line 32"/>
          <p:cNvSpPr>
            <a:spLocks noChangeShapeType="1"/>
          </p:cNvSpPr>
          <p:nvPr/>
        </p:nvSpPr>
        <p:spPr bwMode="auto">
          <a:xfrm>
            <a:off x="5775280" y="2957010"/>
            <a:ext cx="26670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513" name="AutoShape 33"/>
          <p:cNvSpPr>
            <a:spLocks noChangeArrowheads="1"/>
          </p:cNvSpPr>
          <p:nvPr/>
        </p:nvSpPr>
        <p:spPr bwMode="auto">
          <a:xfrm>
            <a:off x="7985080" y="3871410"/>
            <a:ext cx="1447800" cy="304800"/>
          </a:xfrm>
          <a:prstGeom prst="cube">
            <a:avLst>
              <a:gd name="adj" fmla="val 1787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14" name="Text Box 34"/>
          <p:cNvSpPr txBox="1">
            <a:spLocks noChangeArrowheads="1"/>
          </p:cNvSpPr>
          <p:nvPr/>
        </p:nvSpPr>
        <p:spPr bwMode="auto">
          <a:xfrm>
            <a:off x="3260680" y="318561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X</a:t>
            </a:r>
          </a:p>
        </p:txBody>
      </p:sp>
      <p:sp>
        <p:nvSpPr>
          <p:cNvPr id="20515" name="Text Box 35"/>
          <p:cNvSpPr txBox="1">
            <a:spLocks noChangeArrowheads="1"/>
          </p:cNvSpPr>
          <p:nvPr/>
        </p:nvSpPr>
        <p:spPr bwMode="auto">
          <a:xfrm>
            <a:off x="5622880" y="3185611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Y</a:t>
            </a:r>
          </a:p>
        </p:txBody>
      </p:sp>
      <p:sp>
        <p:nvSpPr>
          <p:cNvPr id="20516" name="Text Box 36"/>
          <p:cNvSpPr txBox="1">
            <a:spLocks noChangeArrowheads="1"/>
          </p:cNvSpPr>
          <p:nvPr/>
        </p:nvSpPr>
        <p:spPr bwMode="auto">
          <a:xfrm>
            <a:off x="7756480" y="3261811"/>
            <a:ext cx="323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Z</a:t>
            </a:r>
          </a:p>
        </p:txBody>
      </p:sp>
      <p:sp>
        <p:nvSpPr>
          <p:cNvPr id="20517" name="AutoShape 37" descr="Dashed upward diagonal"/>
          <p:cNvSpPr>
            <a:spLocks noChangeArrowheads="1"/>
          </p:cNvSpPr>
          <p:nvPr/>
        </p:nvSpPr>
        <p:spPr bwMode="auto">
          <a:xfrm>
            <a:off x="1889080" y="3719010"/>
            <a:ext cx="1981200" cy="304800"/>
          </a:xfrm>
          <a:prstGeom prst="cube">
            <a:avLst>
              <a:gd name="adj" fmla="val 1787"/>
            </a:avLst>
          </a:prstGeom>
          <a:pattFill prst="dashUpDiag">
            <a:fgClr>
              <a:srgbClr val="FF0000"/>
            </a:fgClr>
            <a:bgClr>
              <a:srgbClr val="008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18" name="AutoShape 38"/>
          <p:cNvSpPr>
            <a:spLocks noChangeArrowheads="1"/>
          </p:cNvSpPr>
          <p:nvPr/>
        </p:nvSpPr>
        <p:spPr bwMode="auto">
          <a:xfrm>
            <a:off x="4403680" y="3642810"/>
            <a:ext cx="2819400" cy="304800"/>
          </a:xfrm>
          <a:prstGeom prst="cube">
            <a:avLst>
              <a:gd name="adj" fmla="val 1787"/>
            </a:avLst>
          </a:prstGeom>
          <a:pattFill prst="dkVert">
            <a:fgClr>
              <a:srgbClr val="FF0000"/>
            </a:fgClr>
            <a:bgClr>
              <a:srgbClr val="008000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US"/>
          </a:p>
        </p:txBody>
      </p:sp>
      <p:sp>
        <p:nvSpPr>
          <p:cNvPr id="20519" name="Text Box 39"/>
          <p:cNvSpPr txBox="1">
            <a:spLocks noChangeArrowheads="1"/>
          </p:cNvSpPr>
          <p:nvPr/>
        </p:nvSpPr>
        <p:spPr bwMode="auto">
          <a:xfrm>
            <a:off x="8137480" y="4252410"/>
            <a:ext cx="1301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Pure node,</a:t>
            </a:r>
          </a:p>
          <a:p>
            <a:r>
              <a:rPr lang="en-US"/>
              <a:t>Leaf node:</a:t>
            </a:r>
          </a:p>
          <a:p>
            <a:r>
              <a:rPr lang="en-US"/>
              <a:t>Class </a:t>
            </a:r>
            <a:r>
              <a:rPr lang="en-US" b="1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20520" name="Text Box 40"/>
          <p:cNvSpPr txBox="1">
            <a:spLocks noChangeArrowheads="1"/>
          </p:cNvSpPr>
          <p:nvPr/>
        </p:nvSpPr>
        <p:spPr bwMode="auto">
          <a:xfrm>
            <a:off x="2117680" y="4100010"/>
            <a:ext cx="2203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Impure node,</a:t>
            </a:r>
          </a:p>
          <a:p>
            <a:r>
              <a:rPr lang="en-US"/>
              <a:t>Select best attribute</a:t>
            </a:r>
          </a:p>
          <a:p>
            <a:r>
              <a:rPr lang="en-US"/>
              <a:t>and continue</a:t>
            </a:r>
            <a:endParaRPr lang="en-US" b="1">
              <a:solidFill>
                <a:srgbClr val="FF0000"/>
              </a:solidFill>
            </a:endParaRPr>
          </a:p>
        </p:txBody>
      </p:sp>
      <p:sp>
        <p:nvSpPr>
          <p:cNvPr id="20521" name="Text Box 41"/>
          <p:cNvSpPr txBox="1">
            <a:spLocks noChangeArrowheads="1"/>
          </p:cNvSpPr>
          <p:nvPr/>
        </p:nvSpPr>
        <p:spPr bwMode="auto">
          <a:xfrm>
            <a:off x="5089480" y="4176210"/>
            <a:ext cx="22034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/>
              <a:t>Impure node,</a:t>
            </a:r>
          </a:p>
          <a:p>
            <a:r>
              <a:rPr lang="en-US"/>
              <a:t>Select best attribute</a:t>
            </a:r>
          </a:p>
          <a:p>
            <a:r>
              <a:rPr lang="en-US"/>
              <a:t>and continue</a:t>
            </a:r>
            <a:endParaRPr lang="en-US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072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0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0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0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0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0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0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3" grpId="0" animBg="1"/>
      <p:bldP spid="20504" grpId="0"/>
      <p:bldP spid="20505" grpId="0"/>
      <p:bldP spid="20506" grpId="0"/>
      <p:bldP spid="20507" grpId="0" animBg="1"/>
      <p:bldP spid="20508" grpId="0" animBg="1"/>
      <p:bldP spid="20511" grpId="0" animBg="1"/>
      <p:bldP spid="20512" grpId="0" animBg="1"/>
      <p:bldP spid="20513" grpId="0" animBg="1"/>
      <p:bldP spid="20514" grpId="0"/>
      <p:bldP spid="20515" grpId="0"/>
      <p:bldP spid="20516" grpId="0"/>
      <p:bldP spid="20517" grpId="0" animBg="1"/>
      <p:bldP spid="20518" grpId="0" animBg="1"/>
      <p:bldP spid="20519" grpId="0"/>
      <p:bldP spid="20520" grpId="0"/>
      <p:bldP spid="205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1645</Words>
  <Application>Microsoft Office PowerPoint</Application>
  <PresentationFormat>Widescreen</PresentationFormat>
  <Paragraphs>521</Paragraphs>
  <Slides>47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47</vt:i4>
      </vt:variant>
    </vt:vector>
  </HeadingPairs>
  <TitlesOfParts>
    <vt:vector size="63" baseType="lpstr">
      <vt:lpstr>Arial</vt:lpstr>
      <vt:lpstr>Calibri</vt:lpstr>
      <vt:lpstr>Calibri Light</vt:lpstr>
      <vt:lpstr>Cambria Math</vt:lpstr>
      <vt:lpstr>Comic Sans MS</vt:lpstr>
      <vt:lpstr>Monotype Sorts</vt:lpstr>
      <vt:lpstr>Symbol</vt:lpstr>
      <vt:lpstr>Times New Roman</vt:lpstr>
      <vt:lpstr>Wingdings</vt:lpstr>
      <vt:lpstr>Office Theme</vt:lpstr>
      <vt:lpstr>Default Design</vt:lpstr>
      <vt:lpstr>1_Default Design</vt:lpstr>
      <vt:lpstr>Visio</vt:lpstr>
      <vt:lpstr>Document</vt:lpstr>
      <vt:lpstr>Equation</vt:lpstr>
      <vt:lpstr>Worksheet</vt:lpstr>
      <vt:lpstr>PowerPoint Presentation</vt:lpstr>
      <vt:lpstr>What is classification?</vt:lpstr>
      <vt:lpstr>Illustrating Classification Task</vt:lpstr>
      <vt:lpstr>Classification learning</vt:lpstr>
      <vt:lpstr>Evaluating classifiers</vt:lpstr>
      <vt:lpstr>Confusion matrix</vt:lpstr>
      <vt:lpstr>PowerPoint Presentation</vt:lpstr>
      <vt:lpstr>PowerPoint Presentation</vt:lpstr>
      <vt:lpstr>PowerPoint Presentation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Apply Model to Test Data</vt:lpstr>
      <vt:lpstr>How to Build Decision Trees</vt:lpstr>
      <vt:lpstr>PowerPoint Presentation</vt:lpstr>
      <vt:lpstr>Splitting Based on Nominal Attributes</vt:lpstr>
      <vt:lpstr>Splitting Based on Continuous Attributes</vt:lpstr>
      <vt:lpstr>How to determine the Best Split</vt:lpstr>
      <vt:lpstr>How to determine the Best Split</vt:lpstr>
      <vt:lpstr>Measures of Node Impurity</vt:lpstr>
      <vt:lpstr>Entropy</vt:lpstr>
      <vt:lpstr>Entropy Plot for Binary Classification</vt:lpstr>
      <vt:lpstr>Information Gain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Example</vt:lpstr>
      <vt:lpstr>Triangles and Squares</vt:lpstr>
      <vt:lpstr>Entropy</vt:lpstr>
      <vt:lpstr>Entropy reduction by data set partitioning</vt:lpstr>
      <vt:lpstr>Entropija vrednosti atributa</vt:lpstr>
      <vt:lpstr>Information Gain</vt:lpstr>
      <vt:lpstr>Information Gain of The Attribute</vt:lpstr>
      <vt:lpstr>PowerPoint Presentation</vt:lpstr>
      <vt:lpstr>PowerPoint Presentation</vt:lpstr>
      <vt:lpstr>PowerPoint Presentation</vt:lpstr>
      <vt:lpstr>Decision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Hewlett-Packard Company</cp:lastModifiedBy>
  <cp:revision>162</cp:revision>
  <dcterms:created xsi:type="dcterms:W3CDTF">2017-01-14T19:26:09Z</dcterms:created>
  <dcterms:modified xsi:type="dcterms:W3CDTF">2018-08-02T00:18:00Z</dcterms:modified>
</cp:coreProperties>
</file>