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7" r:id="rId3"/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3" name="Google Shape;683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848497" y="354229"/>
            <a:ext cx="9704173" cy="8979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3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and Clip Art" type="txAndClipArt">
  <p:cSld name="TEXT_AND_CLIPAR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4"/>
          <p:cNvSpPr/>
          <p:nvPr>
            <p:ph idx="2" type="clipArt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3" name="Google Shape;93;p15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1" type="ftr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6" name="Google Shape;96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  <a:defRPr b="1">
                <a:solidFill>
                  <a:srgbClr val="0070C0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7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9" name="Google Shape;109;p17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0" name="Google Shape;110;p17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3" name="Google Shape;133;p2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35" name="Google Shape;135;p2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51" name="Google Shape;151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2" name="Google Shape;15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59" name="Google Shape;159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5" name="Google Shape;16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8"/>
          <p:cNvSpPr txBox="1"/>
          <p:nvPr>
            <p:ph idx="2" type="body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，一项大型内容和两项小型内容" type="objAndTwoObj">
  <p:cSld name="OBJECT_AND_TWO_OBJECTS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9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4" name="Google Shape;184;p29"/>
          <p:cNvSpPr txBox="1"/>
          <p:nvPr>
            <p:ph idx="2" type="body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5" name="Google Shape;185;p29"/>
          <p:cNvSpPr txBox="1"/>
          <p:nvPr>
            <p:ph idx="3" type="body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6" name="Google Shape;186;p29"/>
          <p:cNvSpPr txBox="1"/>
          <p:nvPr>
            <p:ph idx="10" type="dt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9"/>
          <p:cNvSpPr txBox="1"/>
          <p:nvPr>
            <p:ph idx="11" type="ftr"/>
          </p:nvPr>
        </p:nvSpPr>
        <p:spPr>
          <a:xfrm>
            <a:off x="609600" y="6400801"/>
            <a:ext cx="10972800" cy="32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29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，文本与两项内容" type="txAndTwoObj">
  <p:cSld name="TEXT_AND_TWO_OBJECTS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508000" y="228600"/>
            <a:ext cx="11074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505884" y="1295400"/>
            <a:ext cx="5435600" cy="4810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5" name="Google Shape;195;p31"/>
          <p:cNvSpPr txBox="1"/>
          <p:nvPr>
            <p:ph idx="2" type="body"/>
          </p:nvPr>
        </p:nvSpPr>
        <p:spPr>
          <a:xfrm>
            <a:off x="6144685" y="1295401"/>
            <a:ext cx="5437716" cy="2328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6" name="Google Shape;196;p31"/>
          <p:cNvSpPr txBox="1"/>
          <p:nvPr>
            <p:ph idx="3" type="body"/>
          </p:nvPr>
        </p:nvSpPr>
        <p:spPr>
          <a:xfrm>
            <a:off x="6144685" y="3776663"/>
            <a:ext cx="5437716" cy="2328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5560540" y="6356350"/>
            <a:ext cx="1705233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28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9" name="Google Shape;9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jpg"/><Relationship Id="rId4" Type="http://schemas.openxmlformats.org/officeDocument/2006/relationships/image" Target="../media/image17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png"/><Relationship Id="rId4" Type="http://schemas.openxmlformats.org/officeDocument/2006/relationships/image" Target="../media/image2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Relationship Id="rId4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7.png"/><Relationship Id="rId4" Type="http://schemas.openxmlformats.org/officeDocument/2006/relationships/image" Target="../media/image22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3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2"/>
          <p:cNvSpPr txBox="1"/>
          <p:nvPr>
            <p:ph type="ctrTitle"/>
          </p:nvPr>
        </p:nvSpPr>
        <p:spPr>
          <a:xfrm>
            <a:off x="1524000" y="2329131"/>
            <a:ext cx="9034732" cy="118083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C00000"/>
                </a:solidFill>
              </a:rPr>
              <a:t>Graphical Models</a:t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Bayesian Learning -Relevance</a:t>
            </a:r>
            <a:endParaRPr sz="3600"/>
          </a:p>
        </p:txBody>
      </p:sp>
      <p:sp>
        <p:nvSpPr>
          <p:cNvPr id="279" name="Google Shape;279;p41"/>
          <p:cNvSpPr txBox="1"/>
          <p:nvPr>
            <p:ph idx="1" type="body"/>
          </p:nvPr>
        </p:nvSpPr>
        <p:spPr>
          <a:xfrm>
            <a:off x="838200" y="1270000"/>
            <a:ext cx="73152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Bayesian learning algorithms that calculate explicit probabilities for hypotheses, such as the naive Bayes classifier, are among the most practical approaches to certain types of learning problems.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They provide a useful perspective for understanding many learning algorithms that do not explicitly manipulate probabilities.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80" name="Google Shape;280;p41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81" name="Google Shape;281;p4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 Theorem</a:t>
            </a:r>
            <a:endParaRPr sz="3600"/>
          </a:p>
        </p:txBody>
      </p:sp>
      <p:sp>
        <p:nvSpPr>
          <p:cNvPr id="287" name="Google Shape;287;p42"/>
          <p:cNvSpPr txBox="1"/>
          <p:nvPr>
            <p:ph idx="1" type="body"/>
          </p:nvPr>
        </p:nvSpPr>
        <p:spPr>
          <a:xfrm>
            <a:off x="838200" y="1270000"/>
            <a:ext cx="77724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2" l="-1097" r="-1175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8" name="Google Shape;288;p42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89" name="Google Shape;289;p4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 Theorem</a:t>
            </a:r>
            <a:endParaRPr sz="3600"/>
          </a:p>
        </p:txBody>
      </p:sp>
      <p:sp>
        <p:nvSpPr>
          <p:cNvPr id="295" name="Google Shape;295;p43"/>
          <p:cNvSpPr txBox="1"/>
          <p:nvPr>
            <p:ph idx="1" type="body"/>
          </p:nvPr>
        </p:nvSpPr>
        <p:spPr>
          <a:xfrm>
            <a:off x="838200" y="1270000"/>
            <a:ext cx="77724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156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96" name="Google Shape;296;p4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 Theorem</a:t>
            </a:r>
            <a:endParaRPr sz="3600"/>
          </a:p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838200" y="1270000"/>
            <a:ext cx="8044543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Does patient have cancer or not?</a:t>
            </a:r>
            <a:endParaRPr/>
          </a:p>
          <a:p>
            <a:pPr indent="0" lvl="1" marL="4572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lang="en-US" sz="2800"/>
              <a:t>A patient takes a lab test and the result comes back positive. The test returns a correct positive result in only 98% of the cases in which the disease is actually present, and a correct negative result in only 97% of the cases in which the disease is not present. Furthermore, 0.008 of the entire population have this cancer.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04" name="Google Shape;304;p44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05" name="Google Shape;305;p4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 Theorem</a:t>
            </a:r>
            <a:endParaRPr sz="3600"/>
          </a:p>
        </p:txBody>
      </p:sp>
      <p:sp>
        <p:nvSpPr>
          <p:cNvPr id="311" name="Google Shape;311;p45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10" r="-694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12" name="Google Shape;312;p45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13" name="Google Shape;313;p4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 Theorem</a:t>
            </a:r>
            <a:endParaRPr sz="3600"/>
          </a:p>
        </p:txBody>
      </p:sp>
      <p:sp>
        <p:nvSpPr>
          <p:cNvPr id="319" name="Google Shape;319;p46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347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20" name="Google Shape;320;p46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21" name="Google Shape;321;p4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Naive Bayes Classifier</a:t>
            </a:r>
            <a:endParaRPr sz="3600"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838200" y="1270000"/>
            <a:ext cx="691242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Along with decision trees, neural networks, nearest nbr, one of the most practical learning methods.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When to use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Moderate or large training set available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Attributes that describe instances are conditionally independent given classification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Successful applications: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Diagnosis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00"/>
              <a:buChar char="•"/>
            </a:pPr>
            <a:r>
              <a:rPr lang="en-US" sz="2200"/>
              <a:t>Classifying text documents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28" name="Google Shape;328;p47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29" name="Google Shape;329;p4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Naive Bayes Classifier</a:t>
            </a:r>
            <a:endParaRPr sz="3600"/>
          </a:p>
        </p:txBody>
      </p:sp>
      <p:sp>
        <p:nvSpPr>
          <p:cNvPr id="335" name="Google Shape;335;p48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-984" t="-31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36" name="Google Shape;336;p48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37" name="Google Shape;337;p4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Naive Bayes Classifier</a:t>
            </a:r>
            <a:endParaRPr sz="3600"/>
          </a:p>
        </p:txBody>
      </p:sp>
      <p:sp>
        <p:nvSpPr>
          <p:cNvPr id="343" name="Google Shape;343;p49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235" l="-1042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44" name="Google Shape;344;p49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45" name="Google Shape;345;p4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Naive Bayes Classifier</a:t>
            </a:r>
            <a:endParaRPr sz="3600"/>
          </a:p>
        </p:txBody>
      </p:sp>
      <p:sp>
        <p:nvSpPr>
          <p:cNvPr id="351" name="Google Shape;351;p50"/>
          <p:cNvSpPr txBox="1"/>
          <p:nvPr>
            <p:ph idx="1" type="body"/>
          </p:nvPr>
        </p:nvSpPr>
        <p:spPr>
          <a:xfrm>
            <a:off x="838200" y="1270000"/>
            <a:ext cx="10515600" cy="5033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27" r="0" t="-121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52" name="Google Shape;352;p50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53" name="Google Shape;353;p5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54" name="Google Shape;354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87955" y="1720315"/>
            <a:ext cx="5932714" cy="30901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Graphical models 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838201" y="1270000"/>
            <a:ext cx="541086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Mr. Holmes leaves his house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The grass is wet in front of his house.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Two reasons are possible: either it rained or the sprinkler of Holmes has been on during the night.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E75B5"/>
              </a:buClr>
              <a:buSzPts val="2400"/>
              <a:buChar char="•"/>
            </a:pPr>
            <a:r>
              <a:rPr lang="en-US" sz="2400">
                <a:solidFill>
                  <a:srgbClr val="2E75B5"/>
                </a:solidFill>
              </a:rPr>
              <a:t>Then, Mr. Holmes looks at the sky and finds it is cloudy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Since when it is cloudy, usually the sprinkler is off and it is more possible it rained.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He concludes it is more likely that rain causes grass wet.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 sz="24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What causes grass wet?</a:t>
            </a:r>
            <a:endParaRPr sz="2400">
              <a:solidFill>
                <a:srgbClr val="0070C0"/>
              </a:solidFill>
            </a:endParaRPr>
          </a:p>
        </p:txBody>
      </p:sp>
      <p:sp>
        <p:nvSpPr>
          <p:cNvPr id="209" name="Google Shape;209;p33"/>
          <p:cNvSpPr txBox="1"/>
          <p:nvPr>
            <p:ph idx="11" type="ftr"/>
          </p:nvPr>
        </p:nvSpPr>
        <p:spPr>
          <a:xfrm>
            <a:off x="4338148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10" name="Google Shape;210;p3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11" name="Google Shape;2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23590" y="1138237"/>
            <a:ext cx="3830209" cy="458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Naive Bayes Classifier</a:t>
            </a:r>
            <a:endParaRPr sz="3600"/>
          </a:p>
        </p:txBody>
      </p:sp>
      <p:sp>
        <p:nvSpPr>
          <p:cNvPr id="360" name="Google Shape;360;p51"/>
          <p:cNvSpPr txBox="1"/>
          <p:nvPr>
            <p:ph idx="1" type="body"/>
          </p:nvPr>
        </p:nvSpPr>
        <p:spPr>
          <a:xfrm>
            <a:off x="838198" y="1270000"/>
            <a:ext cx="11571515" cy="4717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03" l="-789" r="0" t="-297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61" name="Google Shape;361;p51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62" name="Google Shape;362;p5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Naive Bayes Classifier</a:t>
            </a:r>
            <a:endParaRPr sz="3600"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838199" y="1270000"/>
            <a:ext cx="6399575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4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69" name="Google Shape;369;p52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70" name="Google Shape;370;p5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71" name="Google Shape;37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26872" y="1377950"/>
            <a:ext cx="4954225" cy="3043855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Google Shape;372;p52"/>
          <p:cNvSpPr/>
          <p:nvPr/>
        </p:nvSpPr>
        <p:spPr>
          <a:xfrm>
            <a:off x="7237774" y="4651992"/>
            <a:ext cx="4443323" cy="646331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149" l="-1096" r="0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5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Naive Bayes Classifier</a:t>
            </a:r>
            <a:endParaRPr sz="3600"/>
          </a:p>
        </p:txBody>
      </p:sp>
      <p:sp>
        <p:nvSpPr>
          <p:cNvPr id="378" name="Google Shape;378;p53"/>
          <p:cNvSpPr txBox="1"/>
          <p:nvPr>
            <p:ph idx="1" type="body"/>
          </p:nvPr>
        </p:nvSpPr>
        <p:spPr>
          <a:xfrm>
            <a:off x="838201" y="1270000"/>
            <a:ext cx="5852531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56" r="-2082" t="-28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379" name="Google Shape;379;p5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80" name="Google Shape;380;p5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81" name="Google Shape;381;p5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8654" y="1311273"/>
            <a:ext cx="4005145" cy="29596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5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Bayesian Network Motivation</a:t>
            </a:r>
            <a:endParaRPr sz="3600"/>
          </a:p>
        </p:txBody>
      </p:sp>
      <p:sp>
        <p:nvSpPr>
          <p:cNvPr id="387" name="Google Shape;387;p54"/>
          <p:cNvSpPr txBox="1"/>
          <p:nvPr>
            <p:ph idx="1" type="body"/>
          </p:nvPr>
        </p:nvSpPr>
        <p:spPr>
          <a:xfrm>
            <a:off x="838200" y="1270000"/>
            <a:ext cx="64770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We want a representation and reasoning system that is based on conditional independence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Compact yet expressive representation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Efficient reasoning procedures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Bayesian Networks are such a representation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Named after Thomas Bayes (ca. 1702 –1761)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Term coined in 1985 by Judea Pearl (1936 –  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Their invention changed the focus on AI from logic to probability!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88" name="Google Shape;388;p54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89" name="Google Shape;389;p5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390" name="Google Shape;390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10600" y="3590925"/>
            <a:ext cx="2275113" cy="2560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17427" y="1219202"/>
            <a:ext cx="1905000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Bayesian Networks</a:t>
            </a:r>
            <a:endParaRPr sz="3600"/>
          </a:p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1043152" y="1290637"/>
            <a:ext cx="802202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A Bayesian network specifies a joint distribution in a structured form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Represent dependence/independence via a directed graph  </a:t>
            </a:r>
            <a:endParaRPr/>
          </a:p>
          <a:p>
            <a:pPr indent="-228600" lvl="1" marL="68580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/>
              <a:t>Nodes = random variables</a:t>
            </a:r>
            <a:endParaRPr/>
          </a:p>
          <a:p>
            <a:pPr indent="-228600" lvl="1" marL="68580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/>
              <a:t>Edges = direct dependence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Missing arcs encode conditional independence</a:t>
            </a:r>
            <a:endParaRPr sz="2200"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Structure of the graph ⬄ Conditional independence relations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Requires that graph is acyclic (no directed cycles)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000"/>
              <a:buChar char="•"/>
            </a:pPr>
            <a:r>
              <a:rPr lang="en-US" sz="2000"/>
              <a:t>Two components to a Bayesian network</a:t>
            </a:r>
            <a:endParaRPr/>
          </a:p>
          <a:p>
            <a:pPr indent="-228600" lvl="1" marL="68580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/>
              <a:t>The graph structure (conditional independence assumptions)</a:t>
            </a:r>
            <a:endParaRPr/>
          </a:p>
          <a:p>
            <a:pPr indent="-228600" lvl="1" marL="685800" rtl="0" algn="just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800"/>
              <a:buChar char="•"/>
            </a:pPr>
            <a:r>
              <a:rPr lang="en-US" sz="1800"/>
              <a:t>The numerical probabilities (for each variable given its parents)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Efficient representation of joint PDF P(X)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Generative model (not just discriminative): allows arbitrary queries to be answered, e.g.</a:t>
            </a:r>
            <a:endParaRPr/>
          </a:p>
          <a:p>
            <a:pPr indent="0" lvl="0" marL="0" rtl="0" algn="ctr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None/>
            </a:pPr>
            <a:r>
              <a:rPr lang="en-US" sz="2400"/>
              <a:t>P (lung cancer=yes | smoking=no, positive X-ray=yes ) = ?</a:t>
            </a:r>
            <a:endParaRPr sz="2200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8" name="Google Shape;398;p55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399" name="Google Shape;399;p5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t/>
            </a:r>
            <a:endParaRPr sz="3600"/>
          </a:p>
        </p:txBody>
      </p:sp>
      <p:sp>
        <p:nvSpPr>
          <p:cNvPr id="405" name="Google Shape;405;p56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06" name="Google Shape;406;p5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407" name="Google Shape;407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3052" y="1238141"/>
            <a:ext cx="8829675" cy="49892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5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Bayesian Networks</a:t>
            </a:r>
            <a:endParaRPr sz="3600"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838200" y="1270001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General form: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414" name="Google Shape;414;p57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15" name="Google Shape;415;p5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16" name="Google Shape;416;p57"/>
          <p:cNvSpPr/>
          <p:nvPr/>
        </p:nvSpPr>
        <p:spPr>
          <a:xfrm>
            <a:off x="3792201" y="2449289"/>
            <a:ext cx="4731423" cy="76456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17" name="Google Shape;417;p57"/>
          <p:cNvCxnSpPr/>
          <p:nvPr/>
        </p:nvCxnSpPr>
        <p:spPr>
          <a:xfrm flipH="1" rot="10800000">
            <a:off x="4369256" y="3185890"/>
            <a:ext cx="3810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8" name="Google Shape;418;p57"/>
          <p:cNvSpPr txBox="1"/>
          <p:nvPr/>
        </p:nvSpPr>
        <p:spPr>
          <a:xfrm>
            <a:off x="3362781" y="3603403"/>
            <a:ext cx="25844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full joint distribution</a:t>
            </a:r>
            <a:endParaRPr/>
          </a:p>
        </p:txBody>
      </p:sp>
      <p:sp>
        <p:nvSpPr>
          <p:cNvPr id="419" name="Google Shape;419;p57"/>
          <p:cNvSpPr txBox="1"/>
          <p:nvPr/>
        </p:nvSpPr>
        <p:spPr>
          <a:xfrm>
            <a:off x="7112457" y="3566890"/>
            <a:ext cx="359284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graph-structured approximation</a:t>
            </a:r>
            <a:endParaRPr/>
          </a:p>
        </p:txBody>
      </p:sp>
      <p:cxnSp>
        <p:nvCxnSpPr>
          <p:cNvPr id="420" name="Google Shape;420;p57"/>
          <p:cNvCxnSpPr/>
          <p:nvPr/>
        </p:nvCxnSpPr>
        <p:spPr>
          <a:xfrm rot="10800000">
            <a:off x="7798256" y="3185890"/>
            <a:ext cx="8382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5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Example of a simple Bayesian network</a:t>
            </a:r>
            <a:endParaRPr sz="3600"/>
          </a:p>
        </p:txBody>
      </p:sp>
      <p:sp>
        <p:nvSpPr>
          <p:cNvPr id="426" name="Google Shape;426;p58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27" name="Google Shape;427;p5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428" name="Google Shape;428;p58"/>
          <p:cNvSpPr txBox="1"/>
          <p:nvPr>
            <p:ph idx="1" type="body"/>
          </p:nvPr>
        </p:nvSpPr>
        <p:spPr>
          <a:xfrm>
            <a:off x="1097041" y="3551466"/>
            <a:ext cx="8872232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Probability model has simple factored form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Directed edges =&gt; direct  dependence 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Absence of an edge  =&gt; conditional independence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Also known as belief networks, graphical models, causal networks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Other formulations, e.g., undirected graphical models</a:t>
            </a:r>
            <a:endParaRPr/>
          </a:p>
        </p:txBody>
      </p:sp>
      <p:grpSp>
        <p:nvGrpSpPr>
          <p:cNvPr id="429" name="Google Shape;429;p58"/>
          <p:cNvGrpSpPr/>
          <p:nvPr/>
        </p:nvGrpSpPr>
        <p:grpSpPr>
          <a:xfrm>
            <a:off x="7640863" y="1944916"/>
            <a:ext cx="1987550" cy="1606550"/>
            <a:chOff x="2128" y="796"/>
            <a:chExt cx="1252" cy="1012"/>
          </a:xfrm>
        </p:grpSpPr>
        <p:grpSp>
          <p:nvGrpSpPr>
            <p:cNvPr id="430" name="Google Shape;430;p58"/>
            <p:cNvGrpSpPr/>
            <p:nvPr/>
          </p:nvGrpSpPr>
          <p:grpSpPr>
            <a:xfrm>
              <a:off x="2128" y="820"/>
              <a:ext cx="352" cy="304"/>
              <a:chOff x="2128" y="820"/>
              <a:chExt cx="352" cy="304"/>
            </a:xfrm>
          </p:grpSpPr>
          <p:sp>
            <p:nvSpPr>
              <p:cNvPr id="431" name="Google Shape;431;p58"/>
              <p:cNvSpPr/>
              <p:nvPr/>
            </p:nvSpPr>
            <p:spPr>
              <a:xfrm>
                <a:off x="2211" y="850"/>
                <a:ext cx="20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32" name="Google Shape;432;p58"/>
              <p:cNvSpPr/>
              <p:nvPr/>
            </p:nvSpPr>
            <p:spPr>
              <a:xfrm>
                <a:off x="2128" y="820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3" name="Google Shape;433;p58"/>
            <p:cNvSpPr/>
            <p:nvPr/>
          </p:nvSpPr>
          <p:spPr>
            <a:xfrm>
              <a:off x="3099" y="838"/>
              <a:ext cx="197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4450" lIns="90475" spcFirstLastPara="1" rIns="90475" wrap="square" tIns="4445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34" name="Google Shape;434;p58"/>
            <p:cNvSpPr/>
            <p:nvPr/>
          </p:nvSpPr>
          <p:spPr>
            <a:xfrm>
              <a:off x="3028" y="796"/>
              <a:ext cx="352" cy="304"/>
            </a:xfrm>
            <a:prstGeom prst="ellipse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35" name="Google Shape;435;p58"/>
            <p:cNvGrpSpPr/>
            <p:nvPr/>
          </p:nvGrpSpPr>
          <p:grpSpPr>
            <a:xfrm>
              <a:off x="2584" y="1504"/>
              <a:ext cx="352" cy="304"/>
              <a:chOff x="2584" y="1504"/>
              <a:chExt cx="352" cy="304"/>
            </a:xfrm>
          </p:grpSpPr>
          <p:sp>
            <p:nvSpPr>
              <p:cNvPr id="436" name="Google Shape;436;p58"/>
              <p:cNvSpPr/>
              <p:nvPr/>
            </p:nvSpPr>
            <p:spPr>
              <a:xfrm>
                <a:off x="2655" y="1546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37" name="Google Shape;437;p58"/>
              <p:cNvSpPr/>
              <p:nvPr/>
            </p:nvSpPr>
            <p:spPr>
              <a:xfrm>
                <a:off x="2584" y="1504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38" name="Google Shape;438;p58"/>
            <p:cNvCxnSpPr/>
            <p:nvPr/>
          </p:nvCxnSpPr>
          <p:spPr>
            <a:xfrm>
              <a:off x="2404" y="1132"/>
              <a:ext cx="244" cy="41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39" name="Google Shape;439;p58"/>
            <p:cNvCxnSpPr/>
            <p:nvPr/>
          </p:nvCxnSpPr>
          <p:spPr>
            <a:xfrm flipH="1">
              <a:off x="2852" y="1108"/>
              <a:ext cx="308" cy="42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  <p:sp>
        <p:nvSpPr>
          <p:cNvPr id="440" name="Google Shape;440;p58"/>
          <p:cNvSpPr/>
          <p:nvPr/>
        </p:nvSpPr>
        <p:spPr>
          <a:xfrm>
            <a:off x="2222727" y="4692880"/>
            <a:ext cx="244475" cy="3635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441" name="Google Shape;441;p58"/>
          <p:cNvSpPr/>
          <p:nvPr/>
        </p:nvSpPr>
        <p:spPr>
          <a:xfrm>
            <a:off x="1302554" y="2471450"/>
            <a:ext cx="3512308" cy="3693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6392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442" name="Google Shape;442;p58"/>
          <p:cNvCxnSpPr/>
          <p:nvPr/>
        </p:nvCxnSpPr>
        <p:spPr>
          <a:xfrm>
            <a:off x="5765552" y="2656116"/>
            <a:ext cx="9144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sp>
        <p:nvSpPr>
          <p:cNvPr id="443" name="Google Shape;443;p58"/>
          <p:cNvSpPr/>
          <p:nvPr/>
        </p:nvSpPr>
        <p:spPr>
          <a:xfrm>
            <a:off x="1302554" y="1594382"/>
            <a:ext cx="4731423" cy="76456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Examples of 3-way Bayesian Networks</a:t>
            </a:r>
            <a:endParaRPr sz="3600"/>
          </a:p>
        </p:txBody>
      </p:sp>
      <p:sp>
        <p:nvSpPr>
          <p:cNvPr id="449" name="Google Shape;449;p59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50" name="Google Shape;450;p5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451" name="Google Shape;451;p59"/>
          <p:cNvGrpSpPr/>
          <p:nvPr/>
        </p:nvGrpSpPr>
        <p:grpSpPr>
          <a:xfrm>
            <a:off x="2857500" y="2981325"/>
            <a:ext cx="2901950" cy="501650"/>
            <a:chOff x="772" y="988"/>
            <a:chExt cx="1828" cy="316"/>
          </a:xfrm>
        </p:grpSpPr>
        <p:grpSp>
          <p:nvGrpSpPr>
            <p:cNvPr id="452" name="Google Shape;452;p59"/>
            <p:cNvGrpSpPr/>
            <p:nvPr/>
          </p:nvGrpSpPr>
          <p:grpSpPr>
            <a:xfrm>
              <a:off x="772" y="1000"/>
              <a:ext cx="352" cy="304"/>
              <a:chOff x="772" y="1000"/>
              <a:chExt cx="352" cy="304"/>
            </a:xfrm>
          </p:grpSpPr>
          <p:sp>
            <p:nvSpPr>
              <p:cNvPr id="453" name="Google Shape;453;p59"/>
              <p:cNvSpPr/>
              <p:nvPr/>
            </p:nvSpPr>
            <p:spPr>
              <a:xfrm>
                <a:off x="855" y="1030"/>
                <a:ext cx="20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54" name="Google Shape;454;p59"/>
              <p:cNvSpPr/>
              <p:nvPr/>
            </p:nvSpPr>
            <p:spPr>
              <a:xfrm>
                <a:off x="772" y="1000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5" name="Google Shape;455;p59"/>
            <p:cNvGrpSpPr/>
            <p:nvPr/>
          </p:nvGrpSpPr>
          <p:grpSpPr>
            <a:xfrm>
              <a:off x="2248" y="988"/>
              <a:ext cx="352" cy="304"/>
              <a:chOff x="2248" y="988"/>
              <a:chExt cx="352" cy="304"/>
            </a:xfrm>
          </p:grpSpPr>
          <p:sp>
            <p:nvSpPr>
              <p:cNvPr id="456" name="Google Shape;456;p59"/>
              <p:cNvSpPr/>
              <p:nvPr/>
            </p:nvSpPr>
            <p:spPr>
              <a:xfrm>
                <a:off x="2319" y="1030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57" name="Google Shape;457;p59"/>
              <p:cNvSpPr/>
              <p:nvPr/>
            </p:nvSpPr>
            <p:spPr>
              <a:xfrm>
                <a:off x="2248" y="988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58" name="Google Shape;458;p59"/>
            <p:cNvGrpSpPr/>
            <p:nvPr/>
          </p:nvGrpSpPr>
          <p:grpSpPr>
            <a:xfrm>
              <a:off x="1516" y="988"/>
              <a:ext cx="352" cy="304"/>
              <a:chOff x="1516" y="988"/>
              <a:chExt cx="352" cy="304"/>
            </a:xfrm>
          </p:grpSpPr>
          <p:sp>
            <p:nvSpPr>
              <p:cNvPr id="459" name="Google Shape;459;p59"/>
              <p:cNvSpPr/>
              <p:nvPr/>
            </p:nvSpPr>
            <p:spPr>
              <a:xfrm>
                <a:off x="1587" y="1030"/>
                <a:ext cx="19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460" name="Google Shape;460;p59"/>
              <p:cNvSpPr/>
              <p:nvPr/>
            </p:nvSpPr>
            <p:spPr>
              <a:xfrm>
                <a:off x="1516" y="988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461" name="Google Shape;461;p59"/>
          <p:cNvSpPr/>
          <p:nvPr/>
        </p:nvSpPr>
        <p:spPr>
          <a:xfrm>
            <a:off x="6494463" y="3009900"/>
            <a:ext cx="2507932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Absolute Independence: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p(A,B,C) = p(A) p(B) p(C)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6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Examples of 3-way Bayesian Networks</a:t>
            </a:r>
            <a:endParaRPr sz="3600"/>
          </a:p>
        </p:txBody>
      </p:sp>
      <p:sp>
        <p:nvSpPr>
          <p:cNvPr id="467" name="Google Shape;467;p60"/>
          <p:cNvSpPr txBox="1"/>
          <p:nvPr>
            <p:ph idx="1" type="body"/>
          </p:nvPr>
        </p:nvSpPr>
        <p:spPr>
          <a:xfrm>
            <a:off x="838200" y="1270000"/>
            <a:ext cx="77724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11" r="0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68" name="Google Shape;468;p60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69" name="Google Shape;469;p6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470" name="Google Shape;470;p60"/>
          <p:cNvGrpSpPr/>
          <p:nvPr/>
        </p:nvGrpSpPr>
        <p:grpSpPr>
          <a:xfrm>
            <a:off x="9198429" y="1534318"/>
            <a:ext cx="2616200" cy="1473200"/>
            <a:chOff x="720" y="2784"/>
            <a:chExt cx="1648" cy="928"/>
          </a:xfrm>
        </p:grpSpPr>
        <p:cxnSp>
          <p:nvCxnSpPr>
            <p:cNvPr id="471" name="Google Shape;471;p60"/>
            <p:cNvCxnSpPr/>
            <p:nvPr/>
          </p:nvCxnSpPr>
          <p:spPr>
            <a:xfrm flipH="1">
              <a:off x="1008" y="3024"/>
              <a:ext cx="384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72" name="Google Shape;472;p60"/>
            <p:cNvGrpSpPr/>
            <p:nvPr/>
          </p:nvGrpSpPr>
          <p:grpSpPr>
            <a:xfrm>
              <a:off x="1344" y="2784"/>
              <a:ext cx="352" cy="304"/>
              <a:chOff x="892" y="2800"/>
              <a:chExt cx="352" cy="304"/>
            </a:xfrm>
          </p:grpSpPr>
          <p:sp>
            <p:nvSpPr>
              <p:cNvPr id="473" name="Google Shape;473;p60"/>
              <p:cNvSpPr/>
              <p:nvPr/>
            </p:nvSpPr>
            <p:spPr>
              <a:xfrm>
                <a:off x="975" y="2830"/>
                <a:ext cx="20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74" name="Google Shape;474;p60"/>
              <p:cNvSpPr/>
              <p:nvPr/>
            </p:nvSpPr>
            <p:spPr>
              <a:xfrm>
                <a:off x="892" y="2800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5" name="Google Shape;475;p60"/>
            <p:cNvGrpSpPr/>
            <p:nvPr/>
          </p:nvGrpSpPr>
          <p:grpSpPr>
            <a:xfrm>
              <a:off x="2016" y="3408"/>
              <a:ext cx="352" cy="304"/>
              <a:chOff x="2104" y="2800"/>
              <a:chExt cx="352" cy="304"/>
            </a:xfrm>
          </p:grpSpPr>
          <p:sp>
            <p:nvSpPr>
              <p:cNvPr id="476" name="Google Shape;476;p60"/>
              <p:cNvSpPr/>
              <p:nvPr/>
            </p:nvSpPr>
            <p:spPr>
              <a:xfrm>
                <a:off x="2175" y="2842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477" name="Google Shape;477;p60"/>
              <p:cNvSpPr/>
              <p:nvPr/>
            </p:nvSpPr>
            <p:spPr>
              <a:xfrm>
                <a:off x="2104" y="2800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78" name="Google Shape;478;p60"/>
            <p:cNvGrpSpPr/>
            <p:nvPr/>
          </p:nvGrpSpPr>
          <p:grpSpPr>
            <a:xfrm>
              <a:off x="720" y="3408"/>
              <a:ext cx="352" cy="304"/>
              <a:chOff x="1480" y="3268"/>
              <a:chExt cx="352" cy="304"/>
            </a:xfrm>
          </p:grpSpPr>
          <p:sp>
            <p:nvSpPr>
              <p:cNvPr id="479" name="Google Shape;479;p60"/>
              <p:cNvSpPr/>
              <p:nvPr/>
            </p:nvSpPr>
            <p:spPr>
              <a:xfrm>
                <a:off x="1551" y="3310"/>
                <a:ext cx="19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480" name="Google Shape;480;p60"/>
              <p:cNvSpPr/>
              <p:nvPr/>
            </p:nvSpPr>
            <p:spPr>
              <a:xfrm>
                <a:off x="1480" y="3268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81" name="Google Shape;481;p60"/>
            <p:cNvCxnSpPr/>
            <p:nvPr/>
          </p:nvCxnSpPr>
          <p:spPr>
            <a:xfrm>
              <a:off x="1680" y="3024"/>
              <a:ext cx="384" cy="432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Graphical models</a:t>
            </a:r>
            <a:endParaRPr sz="3600"/>
          </a:p>
        </p:txBody>
      </p:sp>
      <p:sp>
        <p:nvSpPr>
          <p:cNvPr id="217" name="Google Shape;217;p34"/>
          <p:cNvSpPr txBox="1"/>
          <p:nvPr>
            <p:ph idx="1" type="body"/>
          </p:nvPr>
        </p:nvSpPr>
        <p:spPr>
          <a:xfrm>
            <a:off x="838200" y="1270000"/>
            <a:ext cx="6281057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Mr. Holmes is in his office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He receives a call from his neighbor that the alarm of his house went off.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He thinks that somebody broke into his house.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Afterwards he hears an announcement from radio that a small earthquake just happened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Since the alarm has been going off during an earthquake.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000"/>
              <a:buChar char="•"/>
            </a:pPr>
            <a:r>
              <a:rPr lang="en-US" sz="2000"/>
              <a:t>He concludes it is more likely that earthquake causes the alarm. </a:t>
            </a:r>
            <a:endParaRPr sz="1600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18" name="Google Shape;218;p34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19" name="Google Shape;219;p3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20" name="Google Shape;22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4804" y="1571883"/>
            <a:ext cx="3562350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Examples of 3-way Bayesian Networks</a:t>
            </a:r>
            <a:endParaRPr sz="3600"/>
          </a:p>
        </p:txBody>
      </p:sp>
      <p:sp>
        <p:nvSpPr>
          <p:cNvPr id="487" name="Google Shape;487;p61"/>
          <p:cNvSpPr txBox="1"/>
          <p:nvPr>
            <p:ph idx="1" type="body"/>
          </p:nvPr>
        </p:nvSpPr>
        <p:spPr>
          <a:xfrm>
            <a:off x="838200" y="1270000"/>
            <a:ext cx="6411686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31" r="0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488" name="Google Shape;488;p61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489" name="Google Shape;489;p6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490" name="Google Shape;490;p61"/>
          <p:cNvGrpSpPr/>
          <p:nvPr/>
        </p:nvGrpSpPr>
        <p:grpSpPr>
          <a:xfrm>
            <a:off x="8870950" y="1905793"/>
            <a:ext cx="2482850" cy="1225550"/>
            <a:chOff x="912" y="1728"/>
            <a:chExt cx="1564" cy="772"/>
          </a:xfrm>
        </p:grpSpPr>
        <p:cxnSp>
          <p:nvCxnSpPr>
            <p:cNvPr id="491" name="Google Shape;491;p61"/>
            <p:cNvCxnSpPr/>
            <p:nvPr/>
          </p:nvCxnSpPr>
          <p:spPr>
            <a:xfrm>
              <a:off x="1188" y="2016"/>
              <a:ext cx="328" cy="24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cxnSp>
          <p:nvCxnSpPr>
            <p:cNvPr id="492" name="Google Shape;492;p61"/>
            <p:cNvCxnSpPr/>
            <p:nvPr/>
          </p:nvCxnSpPr>
          <p:spPr>
            <a:xfrm flipH="1">
              <a:off x="1824" y="1968"/>
              <a:ext cx="336" cy="304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grpSp>
          <p:nvGrpSpPr>
            <p:cNvPr id="493" name="Google Shape;493;p61"/>
            <p:cNvGrpSpPr/>
            <p:nvPr/>
          </p:nvGrpSpPr>
          <p:grpSpPr>
            <a:xfrm>
              <a:off x="912" y="1728"/>
              <a:ext cx="352" cy="304"/>
              <a:chOff x="904" y="1708"/>
              <a:chExt cx="352" cy="304"/>
            </a:xfrm>
          </p:grpSpPr>
          <p:sp>
            <p:nvSpPr>
              <p:cNvPr id="494" name="Google Shape;494;p61"/>
              <p:cNvSpPr/>
              <p:nvPr/>
            </p:nvSpPr>
            <p:spPr>
              <a:xfrm>
                <a:off x="987" y="1738"/>
                <a:ext cx="20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495" name="Google Shape;495;p61"/>
              <p:cNvSpPr/>
              <p:nvPr/>
            </p:nvSpPr>
            <p:spPr>
              <a:xfrm>
                <a:off x="904" y="1708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6" name="Google Shape;496;p61"/>
            <p:cNvGrpSpPr/>
            <p:nvPr/>
          </p:nvGrpSpPr>
          <p:grpSpPr>
            <a:xfrm>
              <a:off x="2124" y="1728"/>
              <a:ext cx="352" cy="304"/>
              <a:chOff x="2116" y="1708"/>
              <a:chExt cx="352" cy="304"/>
            </a:xfrm>
          </p:grpSpPr>
          <p:sp>
            <p:nvSpPr>
              <p:cNvPr id="497" name="Google Shape;497;p61"/>
              <p:cNvSpPr/>
              <p:nvPr/>
            </p:nvSpPr>
            <p:spPr>
              <a:xfrm>
                <a:off x="2187" y="1750"/>
                <a:ext cx="19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498" name="Google Shape;498;p61"/>
              <p:cNvSpPr/>
              <p:nvPr/>
            </p:nvSpPr>
            <p:spPr>
              <a:xfrm>
                <a:off x="2116" y="1708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9" name="Google Shape;499;p61"/>
            <p:cNvGrpSpPr/>
            <p:nvPr/>
          </p:nvGrpSpPr>
          <p:grpSpPr>
            <a:xfrm>
              <a:off x="1500" y="2196"/>
              <a:ext cx="352" cy="304"/>
              <a:chOff x="1492" y="2176"/>
              <a:chExt cx="352" cy="304"/>
            </a:xfrm>
          </p:grpSpPr>
          <p:sp>
            <p:nvSpPr>
              <p:cNvPr id="500" name="Google Shape;500;p61"/>
              <p:cNvSpPr/>
              <p:nvPr/>
            </p:nvSpPr>
            <p:spPr>
              <a:xfrm>
                <a:off x="1563" y="2218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501" name="Google Shape;501;p61"/>
              <p:cNvSpPr/>
              <p:nvPr/>
            </p:nvSpPr>
            <p:spPr>
              <a:xfrm>
                <a:off x="1492" y="2176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Examples of 3-way Bayesian Networks</a:t>
            </a:r>
            <a:endParaRPr sz="3600"/>
          </a:p>
        </p:txBody>
      </p:sp>
      <p:sp>
        <p:nvSpPr>
          <p:cNvPr id="507" name="Google Shape;507;p62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08" name="Google Shape;508;p6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grpSp>
        <p:nvGrpSpPr>
          <p:cNvPr id="509" name="Google Shape;509;p62"/>
          <p:cNvGrpSpPr/>
          <p:nvPr/>
        </p:nvGrpSpPr>
        <p:grpSpPr>
          <a:xfrm>
            <a:off x="2741613" y="2690813"/>
            <a:ext cx="2901950" cy="501650"/>
            <a:chOff x="772" y="988"/>
            <a:chExt cx="1828" cy="316"/>
          </a:xfrm>
        </p:grpSpPr>
        <p:grpSp>
          <p:nvGrpSpPr>
            <p:cNvPr id="510" name="Google Shape;510;p62"/>
            <p:cNvGrpSpPr/>
            <p:nvPr/>
          </p:nvGrpSpPr>
          <p:grpSpPr>
            <a:xfrm>
              <a:off x="772" y="1000"/>
              <a:ext cx="352" cy="304"/>
              <a:chOff x="772" y="1000"/>
              <a:chExt cx="352" cy="304"/>
            </a:xfrm>
          </p:grpSpPr>
          <p:sp>
            <p:nvSpPr>
              <p:cNvPr id="511" name="Google Shape;511;p62"/>
              <p:cNvSpPr/>
              <p:nvPr/>
            </p:nvSpPr>
            <p:spPr>
              <a:xfrm>
                <a:off x="855" y="1030"/>
                <a:ext cx="203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512" name="Google Shape;512;p62"/>
              <p:cNvSpPr/>
              <p:nvPr/>
            </p:nvSpPr>
            <p:spPr>
              <a:xfrm>
                <a:off x="772" y="1000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3" name="Google Shape;513;p62"/>
            <p:cNvGrpSpPr/>
            <p:nvPr/>
          </p:nvGrpSpPr>
          <p:grpSpPr>
            <a:xfrm>
              <a:off x="2248" y="988"/>
              <a:ext cx="352" cy="304"/>
              <a:chOff x="2248" y="988"/>
              <a:chExt cx="352" cy="304"/>
            </a:xfrm>
          </p:grpSpPr>
          <p:sp>
            <p:nvSpPr>
              <p:cNvPr id="514" name="Google Shape;514;p62"/>
              <p:cNvSpPr/>
              <p:nvPr/>
            </p:nvSpPr>
            <p:spPr>
              <a:xfrm>
                <a:off x="2319" y="1030"/>
                <a:ext cx="192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515" name="Google Shape;515;p62"/>
              <p:cNvSpPr/>
              <p:nvPr/>
            </p:nvSpPr>
            <p:spPr>
              <a:xfrm>
                <a:off x="2248" y="988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16" name="Google Shape;516;p62"/>
            <p:cNvGrpSpPr/>
            <p:nvPr/>
          </p:nvGrpSpPr>
          <p:grpSpPr>
            <a:xfrm>
              <a:off x="1516" y="988"/>
              <a:ext cx="352" cy="304"/>
              <a:chOff x="1516" y="988"/>
              <a:chExt cx="352" cy="304"/>
            </a:xfrm>
          </p:grpSpPr>
          <p:sp>
            <p:nvSpPr>
              <p:cNvPr id="517" name="Google Shape;517;p62"/>
              <p:cNvSpPr/>
              <p:nvPr/>
            </p:nvSpPr>
            <p:spPr>
              <a:xfrm>
                <a:off x="1587" y="1030"/>
                <a:ext cx="197" cy="2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4450" lIns="90475" spcFirstLastPara="1" rIns="90475" wrap="square" tIns="4445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  <p:sp>
            <p:nvSpPr>
              <p:cNvPr id="518" name="Google Shape;518;p62"/>
              <p:cNvSpPr/>
              <p:nvPr/>
            </p:nvSpPr>
            <p:spPr>
              <a:xfrm>
                <a:off x="1516" y="988"/>
                <a:ext cx="352" cy="304"/>
              </a:xfrm>
              <a:prstGeom prst="ellipse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cxnSp>
        <p:nvCxnSpPr>
          <p:cNvPr id="519" name="Google Shape;519;p62"/>
          <p:cNvCxnSpPr/>
          <p:nvPr/>
        </p:nvCxnSpPr>
        <p:spPr>
          <a:xfrm>
            <a:off x="3284538" y="2947988"/>
            <a:ext cx="628650" cy="47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20" name="Google Shape;520;p62"/>
          <p:cNvSpPr/>
          <p:nvPr/>
        </p:nvSpPr>
        <p:spPr>
          <a:xfrm>
            <a:off x="6378575" y="2719388"/>
            <a:ext cx="2915864" cy="643766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Markov dependence: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p(A,B,C) = p(C|B) p(B|A)p(A)</a:t>
            </a:r>
            <a:endParaRPr/>
          </a:p>
        </p:txBody>
      </p:sp>
      <p:cxnSp>
        <p:nvCxnSpPr>
          <p:cNvPr id="521" name="Google Shape;521;p62"/>
          <p:cNvCxnSpPr/>
          <p:nvPr/>
        </p:nvCxnSpPr>
        <p:spPr>
          <a:xfrm>
            <a:off x="4451350" y="2925763"/>
            <a:ext cx="628650" cy="4762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The Alarm Example</a:t>
            </a:r>
            <a:endParaRPr sz="3600"/>
          </a:p>
        </p:txBody>
      </p:sp>
      <p:sp>
        <p:nvSpPr>
          <p:cNvPr id="527" name="Google Shape;527;p63"/>
          <p:cNvSpPr txBox="1"/>
          <p:nvPr>
            <p:ph idx="1" type="body"/>
          </p:nvPr>
        </p:nvSpPr>
        <p:spPr>
          <a:xfrm>
            <a:off x="838200" y="1270000"/>
            <a:ext cx="8044543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You have a new burglar alarm installed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It is reliable about detecting burglary, but responds to minor earthquakes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Two neighbors (John, Mary) promise to call you at work when they hear the alarm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John always calls when hears alarm, but confuses alarm with phone ringing (and calls then also)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Mary likes loud music and sometimes misses alarm!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Given evidence about who has and hasn’t called, estimate the probability of a burglary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28" name="Google Shape;528;p6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29" name="Google Shape;529;p6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3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t/>
            </a:r>
            <a:endParaRPr sz="3600"/>
          </a:p>
        </p:txBody>
      </p:sp>
      <p:sp>
        <p:nvSpPr>
          <p:cNvPr id="535" name="Google Shape;535;p64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/>
              <a:t>Represent problem using 5 binary variables: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lang="en-US" sz="2220"/>
              <a:t>B = a burglary occurs at your house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lang="en-US" sz="2220"/>
              <a:t>E = an earthquake occurs at your house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lang="en-US" sz="2220"/>
              <a:t>A = the alarm goes off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lang="en-US" sz="2220"/>
              <a:t>J  = John calls to report the alarm</a:t>
            </a:r>
            <a:endParaRPr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lang="en-US" sz="2220"/>
              <a:t>M = Mary calls to report the alarm</a:t>
            </a:r>
            <a:endParaRPr/>
          </a:p>
          <a:p>
            <a:pPr indent="-8763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/>
              <a:t>What is P(B | M, J) ?  </a:t>
            </a:r>
            <a:endParaRPr/>
          </a:p>
          <a:p>
            <a:pPr indent="-8763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None/>
            </a:pPr>
            <a:r>
              <a:t/>
            </a:r>
            <a:endParaRPr sz="2220"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lang="en-US" sz="2220"/>
              <a:t>We can use the full joint distribution to answer this question</a:t>
            </a:r>
            <a:endParaRPr/>
          </a:p>
          <a:p>
            <a:pPr indent="-228600" lvl="2" marL="11430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50"/>
              <a:buChar char="•"/>
            </a:pPr>
            <a:r>
              <a:rPr lang="en-US" sz="1850"/>
              <a:t>Requires 2</a:t>
            </a:r>
            <a:r>
              <a:rPr baseline="30000" lang="en-US" sz="1850"/>
              <a:t>5</a:t>
            </a:r>
            <a:r>
              <a:rPr lang="en-US" sz="1850"/>
              <a:t> = 32 probabilities</a:t>
            </a:r>
            <a:endParaRPr/>
          </a:p>
          <a:p>
            <a:pPr indent="-111125" lvl="2" marL="11430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1850"/>
              <a:buNone/>
            </a:pPr>
            <a:r>
              <a:t/>
            </a:r>
            <a:endParaRPr sz="1850"/>
          </a:p>
          <a:p>
            <a:pPr indent="-228600" lvl="1" marL="6858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220"/>
              <a:buChar char="•"/>
            </a:pPr>
            <a:r>
              <a:rPr lang="en-US" sz="2220"/>
              <a:t>Can we use prior domain knowledge to come up with a Bayesian network that requires fewer probabilities?</a:t>
            </a:r>
            <a:endParaRPr/>
          </a:p>
          <a:p>
            <a:pPr indent="-64135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None/>
            </a:pPr>
            <a:r>
              <a:t/>
            </a:r>
            <a:endParaRPr sz="2590"/>
          </a:p>
        </p:txBody>
      </p:sp>
      <p:sp>
        <p:nvSpPr>
          <p:cNvPr id="536" name="Google Shape;536;p64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37" name="Google Shape;537;p6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6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t/>
            </a:r>
            <a:endParaRPr sz="3600"/>
          </a:p>
        </p:txBody>
      </p:sp>
      <p:sp>
        <p:nvSpPr>
          <p:cNvPr id="543" name="Google Shape;543;p65"/>
          <p:cNvSpPr txBox="1"/>
          <p:nvPr>
            <p:ph idx="1" type="body"/>
          </p:nvPr>
        </p:nvSpPr>
        <p:spPr>
          <a:xfrm>
            <a:off x="838200" y="1270000"/>
            <a:ext cx="73152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Order the variables in terms of causality (may be a partial order)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/>
              <a:t>e.g., {E, B} -&gt; {A} -&gt; {J, M}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Calibri"/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Use these assumptions to create the graph structure of the Bayesian network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44" name="Google Shape;544;p65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45" name="Google Shape;545;p6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546" name="Google Shape;546;p6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2400" y="3096802"/>
            <a:ext cx="3729500" cy="275051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65"/>
          <p:cNvSpPr/>
          <p:nvPr/>
        </p:nvSpPr>
        <p:spPr>
          <a:xfrm>
            <a:off x="10767091" y="3096802"/>
            <a:ext cx="915045" cy="5128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8" name="Google Shape;548;p65"/>
          <p:cNvSpPr/>
          <p:nvPr/>
        </p:nvSpPr>
        <p:spPr>
          <a:xfrm>
            <a:off x="8770630" y="3096802"/>
            <a:ext cx="790266" cy="5128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65"/>
          <p:cNvSpPr/>
          <p:nvPr/>
        </p:nvSpPr>
        <p:spPr>
          <a:xfrm>
            <a:off x="10767091" y="5381127"/>
            <a:ext cx="915045" cy="5128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65"/>
          <p:cNvSpPr/>
          <p:nvPr/>
        </p:nvSpPr>
        <p:spPr>
          <a:xfrm>
            <a:off x="9727268" y="3982561"/>
            <a:ext cx="1039823" cy="7459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1" name="Google Shape;551;p65"/>
          <p:cNvSpPr/>
          <p:nvPr/>
        </p:nvSpPr>
        <p:spPr>
          <a:xfrm>
            <a:off x="8824107" y="5374770"/>
            <a:ext cx="736789" cy="51280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6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t/>
            </a:r>
            <a:endParaRPr sz="3600"/>
          </a:p>
        </p:txBody>
      </p:sp>
      <p:sp>
        <p:nvSpPr>
          <p:cNvPr id="557" name="Google Shape;557;p66"/>
          <p:cNvSpPr txBox="1"/>
          <p:nvPr>
            <p:ph idx="1" type="body"/>
          </p:nvPr>
        </p:nvSpPr>
        <p:spPr>
          <a:xfrm>
            <a:off x="838201" y="1270000"/>
            <a:ext cx="5172306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649" r="-1178" t="-173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58" name="Google Shape;558;p66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59" name="Google Shape;559;p6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560" name="Google Shape;560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1339237"/>
            <a:ext cx="5172306" cy="417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The Bayesian network</a:t>
            </a:r>
            <a:endParaRPr sz="3600"/>
          </a:p>
        </p:txBody>
      </p:sp>
      <p:sp>
        <p:nvSpPr>
          <p:cNvPr id="566" name="Google Shape;566;p67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67" name="Google Shape;567;p6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568" name="Google Shape;568;p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752600"/>
            <a:ext cx="5906146" cy="3886200"/>
          </a:xfrm>
          <a:prstGeom prst="rect">
            <a:avLst/>
          </a:prstGeom>
          <a:noFill/>
          <a:ln>
            <a:noFill/>
          </a:ln>
        </p:spPr>
      </p:pic>
      <p:sp>
        <p:nvSpPr>
          <p:cNvPr id="569" name="Google Shape;569;p67"/>
          <p:cNvSpPr/>
          <p:nvPr/>
        </p:nvSpPr>
        <p:spPr>
          <a:xfrm>
            <a:off x="5943600" y="2895600"/>
            <a:ext cx="609600" cy="1371600"/>
          </a:xfrm>
          <a:prstGeom prst="ellipse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0" name="Google Shape;570;p67"/>
          <p:cNvSpPr txBox="1"/>
          <p:nvPr/>
        </p:nvSpPr>
        <p:spPr>
          <a:xfrm>
            <a:off x="6705601" y="2777950"/>
            <a:ext cx="32319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Shouldn’t these add up to 1?</a:t>
            </a:r>
            <a:endParaRPr/>
          </a:p>
        </p:txBody>
      </p:sp>
      <p:sp>
        <p:nvSpPr>
          <p:cNvPr id="571" name="Google Shape;571;p67"/>
          <p:cNvSpPr txBox="1"/>
          <p:nvPr/>
        </p:nvSpPr>
        <p:spPr>
          <a:xfrm>
            <a:off x="6705601" y="3096166"/>
            <a:ext cx="3810000" cy="174797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279" r="0" t="-17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The Bayesian network</a:t>
            </a:r>
            <a:endParaRPr sz="3600"/>
          </a:p>
        </p:txBody>
      </p:sp>
      <p:sp>
        <p:nvSpPr>
          <p:cNvPr id="577" name="Google Shape;577;p68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78" name="Google Shape;578;p6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579" name="Google Shape;579;p6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447806"/>
            <a:ext cx="4572000" cy="3008342"/>
          </a:xfrm>
          <a:prstGeom prst="rect">
            <a:avLst/>
          </a:prstGeom>
          <a:noFill/>
          <a:ln>
            <a:noFill/>
          </a:ln>
        </p:spPr>
      </p:pic>
      <p:sp>
        <p:nvSpPr>
          <p:cNvPr id="580" name="Google Shape;580;p68"/>
          <p:cNvSpPr/>
          <p:nvPr/>
        </p:nvSpPr>
        <p:spPr>
          <a:xfrm>
            <a:off x="2133600" y="5834396"/>
            <a:ext cx="784860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(j | a) </a:t>
            </a: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(m | a) </a:t>
            </a: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(a | ¬b, ¬e) </a:t>
            </a: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(¬b) </a:t>
            </a:r>
            <a:r>
              <a:rPr b="1"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 </a:t>
            </a:r>
            <a:r>
              <a:rPr i="1" lang="en-US" sz="2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(¬e)</a:t>
            </a:r>
            <a:endParaRPr sz="2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1" name="Google Shape;581;p68"/>
          <p:cNvSpPr txBox="1"/>
          <p:nvPr/>
        </p:nvSpPr>
        <p:spPr>
          <a:xfrm>
            <a:off x="6501740" y="2362200"/>
            <a:ext cx="485206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What is </a:t>
            </a:r>
            <a:r>
              <a:rPr b="1"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i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(j ∧ m ∧ a ∧ ¬b ∧ ¬e)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6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The Bayesian network</a:t>
            </a:r>
            <a:endParaRPr/>
          </a:p>
        </p:txBody>
      </p:sp>
      <p:sp>
        <p:nvSpPr>
          <p:cNvPr id="587" name="Google Shape;587;p69"/>
          <p:cNvSpPr txBox="1"/>
          <p:nvPr>
            <p:ph idx="1" type="body"/>
          </p:nvPr>
        </p:nvSpPr>
        <p:spPr>
          <a:xfrm>
            <a:off x="838199" y="1270000"/>
            <a:ext cx="10793627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28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588" name="Google Shape;588;p69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89" name="Google Shape;589;p6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590" name="Google Shape;590;p6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73080" y="1381903"/>
            <a:ext cx="3435179" cy="3008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Number of Probabilities in Bayesian Networks</a:t>
            </a:r>
            <a:endParaRPr sz="3600"/>
          </a:p>
        </p:txBody>
      </p:sp>
      <p:sp>
        <p:nvSpPr>
          <p:cNvPr id="596" name="Google Shape;596;p70"/>
          <p:cNvSpPr txBox="1"/>
          <p:nvPr>
            <p:ph idx="1" type="body"/>
          </p:nvPr>
        </p:nvSpPr>
        <p:spPr>
          <a:xfrm>
            <a:off x="838200" y="1270000"/>
            <a:ext cx="7021286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Consider n binary variables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Unconstrained joint distribution requires O(2</a:t>
            </a:r>
            <a:r>
              <a:rPr baseline="30000" lang="en-US"/>
              <a:t>n</a:t>
            </a:r>
            <a:r>
              <a:rPr lang="en-US"/>
              <a:t>) probabilities</a:t>
            </a:r>
            <a:endParaRPr/>
          </a:p>
          <a:p>
            <a:pPr indent="0" lvl="0" marL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If we have a Bayesian network, with a maximum of k parents for any node, then we need O(n 2</a:t>
            </a:r>
            <a:r>
              <a:rPr baseline="30000" lang="en-US"/>
              <a:t>k</a:t>
            </a:r>
            <a:r>
              <a:rPr lang="en-US"/>
              <a:t>) probabilities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597" name="Google Shape;597;p70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598" name="Google Shape;598;p7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Graphical Models</a:t>
            </a:r>
            <a:endParaRPr sz="3600"/>
          </a:p>
        </p:txBody>
      </p:sp>
      <p:sp>
        <p:nvSpPr>
          <p:cNvPr id="226" name="Google Shape;226;p35"/>
          <p:cNvSpPr txBox="1"/>
          <p:nvPr>
            <p:ph idx="1" type="body"/>
          </p:nvPr>
        </p:nvSpPr>
        <p:spPr>
          <a:xfrm>
            <a:off x="838200" y="1270000"/>
            <a:ext cx="6803571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170"/>
              <a:buChar char="•"/>
            </a:pPr>
            <a:r>
              <a:rPr lang="en-US" sz="2170"/>
              <a:t>A graphical model is a way of  representing  probabilistic relationships between random variables</a:t>
            </a:r>
            <a:endParaRPr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None/>
            </a:pPr>
            <a:r>
              <a:t/>
            </a:r>
            <a:endParaRPr sz="2170"/>
          </a:p>
          <a:p>
            <a:pPr indent="0" lvl="0" marL="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None/>
            </a:pPr>
            <a:r>
              <a:t/>
            </a:r>
            <a:endParaRPr sz="2170"/>
          </a:p>
          <a:p>
            <a:pPr indent="-90804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None/>
            </a:pPr>
            <a:r>
              <a:t/>
            </a:r>
            <a:endParaRPr sz="2170"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Char char="•"/>
            </a:pPr>
            <a:r>
              <a:rPr lang="en-US" sz="2170"/>
              <a:t>Probability theory: ensures consistency, provides interface models to data. 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Char char="•"/>
            </a:pPr>
            <a:r>
              <a:rPr lang="en-US" sz="2170"/>
              <a:t>Graph theory: intuitively appealing interface for humans. “The graphical language allows us to encode in practice: the property that variables tend to interact directly only with very few others”.</a:t>
            </a:r>
            <a:endParaRPr/>
          </a:p>
          <a:p>
            <a:pPr indent="-228600" lvl="0" marL="228600" rtl="0" algn="just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Char char="•"/>
            </a:pPr>
            <a:r>
              <a:rPr lang="en-US" sz="2170"/>
              <a:t>Modularity: a complex system is built by combining simpler parts.</a:t>
            </a:r>
            <a:endParaRPr/>
          </a:p>
          <a:p>
            <a:pPr indent="-90804" lvl="0" marL="22860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170"/>
              <a:buNone/>
            </a:pPr>
            <a:r>
              <a:t/>
            </a:r>
            <a:endParaRPr sz="2170"/>
          </a:p>
        </p:txBody>
      </p:sp>
      <p:sp>
        <p:nvSpPr>
          <p:cNvPr id="227" name="Google Shape;227;p35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29" name="Google Shape;22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0839" y="1979397"/>
            <a:ext cx="5898292" cy="144960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53400" y="1530802"/>
            <a:ext cx="3429000" cy="4102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Number of Probabilities in Bayesian Networks</a:t>
            </a:r>
            <a:endParaRPr sz="3600"/>
          </a:p>
        </p:txBody>
      </p:sp>
      <p:sp>
        <p:nvSpPr>
          <p:cNvPr id="604" name="Google Shape;604;p71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605" name="Google Shape;605;p7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606" name="Google Shape;606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5740" y="1189939"/>
            <a:ext cx="8100520" cy="510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7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Conditional Independence</a:t>
            </a:r>
            <a:endParaRPr sz="3600"/>
          </a:p>
        </p:txBody>
      </p:sp>
      <p:sp>
        <p:nvSpPr>
          <p:cNvPr id="612" name="Google Shape;612;p72"/>
          <p:cNvSpPr txBox="1"/>
          <p:nvPr>
            <p:ph idx="1" type="body"/>
          </p:nvPr>
        </p:nvSpPr>
        <p:spPr>
          <a:xfrm>
            <a:off x="838200" y="1270000"/>
            <a:ext cx="69342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There is a general topological criterion called </a:t>
            </a:r>
            <a:r>
              <a:rPr lang="en-US">
                <a:solidFill>
                  <a:srgbClr val="FF0000"/>
                </a:solidFill>
              </a:rPr>
              <a:t>d-separation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d-separation determines whether a set of nodes </a:t>
            </a:r>
            <a:r>
              <a:rPr i="1" lang="en-US"/>
              <a:t>X</a:t>
            </a:r>
            <a:r>
              <a:rPr lang="en-US"/>
              <a:t> is independent of another set </a:t>
            </a:r>
            <a:r>
              <a:rPr i="1" lang="en-US"/>
              <a:t>Y</a:t>
            </a:r>
            <a:r>
              <a:rPr lang="en-US"/>
              <a:t> given a third set </a:t>
            </a:r>
            <a:r>
              <a:rPr i="1" lang="en-US"/>
              <a:t>E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We will use the notation I(X, Y | E) to mean that X and Y are conditionally independent given E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Theorem [Verma and Pearl 1988]:</a:t>
            </a:r>
            <a:endParaRPr/>
          </a:p>
          <a:p>
            <a:pPr indent="0" lvl="3" marL="457200" rtl="0" algn="just">
              <a:lnSpc>
                <a:spcPct val="8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/>
              <a:t>If a set of evidence variables E d-separates X and Y in the Bayesian Network’s graph, then I(X, Y | E)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d-separation can be determined in linear time using a DFS-like algorithm</a:t>
            </a:r>
            <a:endParaRPr/>
          </a:p>
          <a:p>
            <a:pPr indent="-508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i="1"/>
          </a:p>
          <a:p>
            <a:pPr indent="-508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13" name="Google Shape;613;p72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614" name="Google Shape;614;p7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d-separation</a:t>
            </a:r>
            <a:endParaRPr sz="3600"/>
          </a:p>
        </p:txBody>
      </p:sp>
      <p:sp>
        <p:nvSpPr>
          <p:cNvPr id="620" name="Google Shape;620;p73"/>
          <p:cNvSpPr txBox="1"/>
          <p:nvPr>
            <p:ph idx="1" type="body"/>
          </p:nvPr>
        </p:nvSpPr>
        <p:spPr>
          <a:xfrm>
            <a:off x="838200" y="1270000"/>
            <a:ext cx="6738257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Let evidence nodes </a:t>
            </a:r>
            <a:r>
              <a:rPr i="1" lang="en-US"/>
              <a:t>E</a:t>
            </a:r>
            <a:r>
              <a:rPr lang="en-US"/>
              <a:t> ⊆ </a:t>
            </a:r>
            <a:r>
              <a:rPr i="1" lang="en-US"/>
              <a:t>V </a:t>
            </a:r>
            <a:r>
              <a:rPr lang="en-US"/>
              <a:t>(where </a:t>
            </a:r>
            <a:r>
              <a:rPr i="1" lang="en-US"/>
              <a:t>V</a:t>
            </a:r>
            <a:r>
              <a:rPr lang="en-US"/>
              <a:t> are the vertices or nodes in the graph), and </a:t>
            </a:r>
            <a:r>
              <a:rPr i="1" lang="en-US"/>
              <a:t>X</a:t>
            </a:r>
            <a:r>
              <a:rPr lang="en-US"/>
              <a:t> and </a:t>
            </a:r>
            <a:r>
              <a:rPr i="1" lang="en-US"/>
              <a:t>Y</a:t>
            </a:r>
            <a:r>
              <a:rPr lang="en-US"/>
              <a:t> be distinct nodes in </a:t>
            </a:r>
            <a:r>
              <a:rPr i="1" lang="en-US"/>
              <a:t>V</a:t>
            </a:r>
            <a:r>
              <a:rPr lang="en-US"/>
              <a:t> – </a:t>
            </a:r>
            <a:r>
              <a:rPr i="1" lang="en-US"/>
              <a:t>E</a:t>
            </a:r>
            <a:r>
              <a:rPr lang="en-US"/>
              <a:t>. 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We say </a:t>
            </a:r>
            <a:r>
              <a:rPr i="1" lang="en-US"/>
              <a:t>X</a:t>
            </a:r>
            <a:r>
              <a:rPr lang="en-US"/>
              <a:t> and </a:t>
            </a:r>
            <a:r>
              <a:rPr i="1" lang="en-US"/>
              <a:t>Y</a:t>
            </a:r>
            <a:r>
              <a:rPr lang="en-US"/>
              <a:t> are d-separated by </a:t>
            </a:r>
            <a:r>
              <a:rPr i="1" lang="en-US"/>
              <a:t>E</a:t>
            </a:r>
            <a:r>
              <a:rPr lang="en-US"/>
              <a:t> in the Bayesian network if every undirected path between </a:t>
            </a:r>
            <a:r>
              <a:rPr i="1" lang="en-US"/>
              <a:t>X</a:t>
            </a:r>
            <a:r>
              <a:rPr lang="en-US"/>
              <a:t> and </a:t>
            </a:r>
            <a:r>
              <a:rPr i="1" lang="en-US"/>
              <a:t>Y</a:t>
            </a:r>
            <a:r>
              <a:rPr lang="en-US"/>
              <a:t> is blocked by </a:t>
            </a:r>
            <a:r>
              <a:rPr i="1" lang="en-US"/>
              <a:t>E</a:t>
            </a:r>
            <a:r>
              <a:rPr lang="en-US"/>
              <a:t>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What does it mean for a path to be blocked?  There are 3 cases…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21" name="Google Shape;621;p7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622" name="Google Shape;622;p7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7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d-separation</a:t>
            </a:r>
            <a:endParaRPr sz="3600"/>
          </a:p>
        </p:txBody>
      </p:sp>
      <p:sp>
        <p:nvSpPr>
          <p:cNvPr id="628" name="Google Shape;628;p74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Case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/>
              <a:t>There exists a node N on the path such that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/>
              <a:t>It is in the evidence set </a:t>
            </a:r>
            <a:r>
              <a:rPr i="1" lang="en-US"/>
              <a:t>E </a:t>
            </a:r>
            <a:r>
              <a:rPr lang="en-US"/>
              <a:t>(shaded grey)</a:t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/>
              <a:t>The arcs putting </a:t>
            </a:r>
            <a:r>
              <a:rPr i="1" lang="en-US"/>
              <a:t>N</a:t>
            </a:r>
            <a:r>
              <a:rPr lang="en-US"/>
              <a:t> in the path are “tail-to-tail”.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29" name="Google Shape;629;p74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630" name="Google Shape;630;p7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31" name="Google Shape;631;p74"/>
          <p:cNvSpPr/>
          <p:nvPr/>
        </p:nvSpPr>
        <p:spPr>
          <a:xfrm>
            <a:off x="3886200" y="3646718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32" name="Google Shape;632;p74"/>
          <p:cNvSpPr/>
          <p:nvPr/>
        </p:nvSpPr>
        <p:spPr>
          <a:xfrm>
            <a:off x="5181600" y="3646718"/>
            <a:ext cx="609600" cy="6096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633" name="Google Shape;633;p74"/>
          <p:cNvSpPr/>
          <p:nvPr/>
        </p:nvSpPr>
        <p:spPr>
          <a:xfrm>
            <a:off x="6477000" y="3646718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34" name="Google Shape;634;p74"/>
          <p:cNvCxnSpPr/>
          <p:nvPr/>
        </p:nvCxnSpPr>
        <p:spPr>
          <a:xfrm rot="10800000">
            <a:off x="4495800" y="395151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35" name="Google Shape;635;p74"/>
          <p:cNvCxnSpPr/>
          <p:nvPr/>
        </p:nvCxnSpPr>
        <p:spPr>
          <a:xfrm>
            <a:off x="5791200" y="395151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36" name="Google Shape;636;p74"/>
          <p:cNvSpPr txBox="1"/>
          <p:nvPr/>
        </p:nvSpPr>
        <p:spPr>
          <a:xfrm>
            <a:off x="2209800" y="5496156"/>
            <a:ext cx="7467600" cy="588962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path between X and Y is blocked by N</a:t>
            </a:r>
            <a:endParaRPr/>
          </a:p>
        </p:txBody>
      </p:sp>
      <p:sp>
        <p:nvSpPr>
          <p:cNvPr id="637" name="Google Shape;637;p74"/>
          <p:cNvSpPr txBox="1"/>
          <p:nvPr/>
        </p:nvSpPr>
        <p:spPr>
          <a:xfrm>
            <a:off x="2514600" y="4484919"/>
            <a:ext cx="20574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= “Owns expensive car”</a:t>
            </a:r>
            <a:endParaRPr/>
          </a:p>
        </p:txBody>
      </p:sp>
      <p:sp>
        <p:nvSpPr>
          <p:cNvPr id="638" name="Google Shape;638;p74"/>
          <p:cNvSpPr txBox="1"/>
          <p:nvPr/>
        </p:nvSpPr>
        <p:spPr>
          <a:xfrm>
            <a:off x="7086600" y="4484919"/>
            <a:ext cx="25146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 = “Owns expensive home”</a:t>
            </a:r>
            <a:endParaRPr/>
          </a:p>
        </p:txBody>
      </p:sp>
      <p:sp>
        <p:nvSpPr>
          <p:cNvPr id="639" name="Google Shape;639;p74"/>
          <p:cNvSpPr txBox="1"/>
          <p:nvPr/>
        </p:nvSpPr>
        <p:spPr>
          <a:xfrm>
            <a:off x="4876800" y="4561118"/>
            <a:ext cx="1981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“Rich”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7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d-separation</a:t>
            </a:r>
            <a:endParaRPr sz="3600"/>
          </a:p>
        </p:txBody>
      </p:sp>
      <p:sp>
        <p:nvSpPr>
          <p:cNvPr id="645" name="Google Shape;645;p75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Case 2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/>
              <a:t>There exists a node N on the path such that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/>
              <a:t>It is in the evidence set </a:t>
            </a:r>
            <a:r>
              <a:rPr i="1" lang="en-US"/>
              <a:t>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/>
              <a:t>The arcs putting N in the path are “tail-to-head”.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46" name="Google Shape;646;p75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647" name="Google Shape;647;p7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48" name="Google Shape;648;p75"/>
          <p:cNvSpPr/>
          <p:nvPr/>
        </p:nvSpPr>
        <p:spPr>
          <a:xfrm>
            <a:off x="3962400" y="3265717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49" name="Google Shape;649;p75"/>
          <p:cNvSpPr/>
          <p:nvPr/>
        </p:nvSpPr>
        <p:spPr>
          <a:xfrm>
            <a:off x="5257800" y="3265717"/>
            <a:ext cx="609600" cy="609600"/>
          </a:xfrm>
          <a:prstGeom prst="ellipse">
            <a:avLst/>
          </a:prstGeom>
          <a:solidFill>
            <a:schemeClr val="folHlink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650" name="Google Shape;650;p75"/>
          <p:cNvSpPr/>
          <p:nvPr/>
        </p:nvSpPr>
        <p:spPr>
          <a:xfrm>
            <a:off x="6553200" y="3265717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51" name="Google Shape;651;p75"/>
          <p:cNvCxnSpPr/>
          <p:nvPr/>
        </p:nvCxnSpPr>
        <p:spPr>
          <a:xfrm>
            <a:off x="5867400" y="357051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75"/>
          <p:cNvCxnSpPr/>
          <p:nvPr/>
        </p:nvCxnSpPr>
        <p:spPr>
          <a:xfrm>
            <a:off x="4572000" y="3570517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3" name="Google Shape;653;p75"/>
          <p:cNvSpPr txBox="1"/>
          <p:nvPr/>
        </p:nvSpPr>
        <p:spPr>
          <a:xfrm>
            <a:off x="2362200" y="5399318"/>
            <a:ext cx="7467600" cy="588963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path between X and Y is blocked by N</a:t>
            </a:r>
            <a:endParaRPr/>
          </a:p>
        </p:txBody>
      </p:sp>
      <p:sp>
        <p:nvSpPr>
          <p:cNvPr id="654" name="Google Shape;654;p75"/>
          <p:cNvSpPr txBox="1"/>
          <p:nvPr/>
        </p:nvSpPr>
        <p:spPr>
          <a:xfrm>
            <a:off x="3276600" y="4180117"/>
            <a:ext cx="5029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X=Education    N=Job      Y=Rich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7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0000"/>
                </a:solidFill>
              </a:rPr>
              <a:t>d-separation</a:t>
            </a:r>
            <a:endParaRPr sz="3600"/>
          </a:p>
        </p:txBody>
      </p:sp>
      <p:sp>
        <p:nvSpPr>
          <p:cNvPr id="660" name="Google Shape;660;p76"/>
          <p:cNvSpPr txBox="1"/>
          <p:nvPr>
            <p:ph idx="1" type="body"/>
          </p:nvPr>
        </p:nvSpPr>
        <p:spPr>
          <a:xfrm>
            <a:off x="838200" y="1270000"/>
            <a:ext cx="10515600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Case 3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lang="en-US"/>
              <a:t>There exists a node N on the path such that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/>
              <a:t>It is NOT in the evidence set </a:t>
            </a:r>
            <a:r>
              <a:rPr i="1" lang="en-US"/>
              <a:t>E </a:t>
            </a:r>
            <a:r>
              <a:rPr lang="en-US"/>
              <a:t>(not shaded)</a:t>
            </a:r>
            <a:endParaRPr i="1"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/>
              <a:t>Neither are any of its descendants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70C0"/>
              </a:buClr>
              <a:buSzPts val="2400"/>
              <a:buFont typeface="Calibri"/>
              <a:buChar char="•"/>
            </a:pPr>
            <a:r>
              <a:rPr lang="en-US"/>
              <a:t>The arcs putting </a:t>
            </a:r>
            <a:r>
              <a:rPr i="1" lang="en-US"/>
              <a:t>N</a:t>
            </a:r>
            <a:r>
              <a:rPr lang="en-US"/>
              <a:t> in the path are “head-to-head”.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661" name="Google Shape;661;p76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662" name="Google Shape;662;p7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sp>
        <p:nvSpPr>
          <p:cNvPr id="663" name="Google Shape;663;p76"/>
          <p:cNvSpPr/>
          <p:nvPr/>
        </p:nvSpPr>
        <p:spPr>
          <a:xfrm>
            <a:off x="3962400" y="3918858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endParaRPr/>
          </a:p>
        </p:txBody>
      </p:sp>
      <p:sp>
        <p:nvSpPr>
          <p:cNvPr id="664" name="Google Shape;664;p76"/>
          <p:cNvSpPr/>
          <p:nvPr/>
        </p:nvSpPr>
        <p:spPr>
          <a:xfrm>
            <a:off x="5257800" y="3918858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endParaRPr/>
          </a:p>
        </p:txBody>
      </p:sp>
      <p:sp>
        <p:nvSpPr>
          <p:cNvPr id="665" name="Google Shape;665;p76"/>
          <p:cNvSpPr/>
          <p:nvPr/>
        </p:nvSpPr>
        <p:spPr>
          <a:xfrm>
            <a:off x="6553200" y="3918858"/>
            <a:ext cx="609600" cy="6096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/>
          </a:p>
        </p:txBody>
      </p:sp>
      <p:cxnSp>
        <p:nvCxnSpPr>
          <p:cNvPr id="666" name="Google Shape;666;p76"/>
          <p:cNvCxnSpPr/>
          <p:nvPr/>
        </p:nvCxnSpPr>
        <p:spPr>
          <a:xfrm>
            <a:off x="4572000" y="422365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7" name="Google Shape;667;p76"/>
          <p:cNvCxnSpPr/>
          <p:nvPr/>
        </p:nvCxnSpPr>
        <p:spPr>
          <a:xfrm rot="10800000">
            <a:off x="5867400" y="4223658"/>
            <a:ext cx="6858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8" name="Google Shape;668;p76"/>
          <p:cNvSpPr txBox="1"/>
          <p:nvPr/>
        </p:nvSpPr>
        <p:spPr>
          <a:xfrm>
            <a:off x="2362200" y="4909459"/>
            <a:ext cx="7467600" cy="1076325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path between X and Y is blocked by N (Note N is not in the evidence set)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7"/>
          <p:cNvSpPr txBox="1"/>
          <p:nvPr>
            <p:ph type="title"/>
          </p:nvPr>
        </p:nvSpPr>
        <p:spPr>
          <a:xfrm>
            <a:off x="838200" y="249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/>
              <a:t>Conditional Independence</a:t>
            </a:r>
            <a:endParaRPr/>
          </a:p>
        </p:txBody>
      </p:sp>
      <p:pic>
        <p:nvPicPr>
          <p:cNvPr id="674" name="Google Shape;674;p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3803" y="1695866"/>
            <a:ext cx="7456867" cy="46108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8"/>
          <p:cNvSpPr txBox="1"/>
          <p:nvPr>
            <p:ph type="title"/>
          </p:nvPr>
        </p:nvSpPr>
        <p:spPr>
          <a:xfrm>
            <a:off x="838200" y="249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/>
              <a:t>Conditional Independence</a:t>
            </a:r>
            <a:endParaRPr/>
          </a:p>
        </p:txBody>
      </p:sp>
      <p:pic>
        <p:nvPicPr>
          <p:cNvPr id="680" name="Google Shape;680;p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862" y="1574779"/>
            <a:ext cx="7443989" cy="4619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9"/>
          <p:cNvSpPr txBox="1"/>
          <p:nvPr>
            <p:ph type="title"/>
          </p:nvPr>
        </p:nvSpPr>
        <p:spPr>
          <a:xfrm>
            <a:off x="838200" y="249216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/>
              <a:t>Conditional Independence</a:t>
            </a:r>
            <a:endParaRPr/>
          </a:p>
        </p:txBody>
      </p:sp>
      <p:pic>
        <p:nvPicPr>
          <p:cNvPr id="686" name="Google Shape;686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73498" y="1336122"/>
            <a:ext cx="7263685" cy="46353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Graphical models</a:t>
            </a:r>
            <a:endParaRPr sz="3600"/>
          </a:p>
        </p:txBody>
      </p:sp>
      <p:sp>
        <p:nvSpPr>
          <p:cNvPr id="236" name="Google Shape;236;p36"/>
          <p:cNvSpPr txBox="1"/>
          <p:nvPr>
            <p:ph idx="1" type="body"/>
          </p:nvPr>
        </p:nvSpPr>
        <p:spPr>
          <a:xfrm>
            <a:off x="838200" y="1081087"/>
            <a:ext cx="6477000" cy="52228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099" l="-1129" r="-1129" t="-186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7" name="Google Shape;237;p36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39" name="Google Shape;239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6982" y="1968499"/>
            <a:ext cx="3905250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Directed Graphical Models</a:t>
            </a:r>
            <a:endParaRPr sz="3600"/>
          </a:p>
        </p:txBody>
      </p:sp>
      <p:sp>
        <p:nvSpPr>
          <p:cNvPr id="245" name="Google Shape;245;p37"/>
          <p:cNvSpPr txBox="1"/>
          <p:nvPr>
            <p:ph idx="1" type="body"/>
          </p:nvPr>
        </p:nvSpPr>
        <p:spPr>
          <a:xfrm>
            <a:off x="838200" y="1270000"/>
            <a:ext cx="660762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400"/>
              <a:buChar char="•"/>
            </a:pPr>
            <a:r>
              <a:rPr lang="en-US" sz="2400"/>
              <a:t>A probabilistic model for which a graph denotes the conditional independence structure between random variables.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lang="en-US" sz="2000">
                <a:solidFill>
                  <a:srgbClr val="FF0000"/>
                </a:solidFill>
              </a:rPr>
              <a:t>Bayesian network </a:t>
            </a:r>
            <a:r>
              <a:rPr lang="en-US" sz="2000"/>
              <a:t>(directed acyclic graph)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 b="0"/>
          </a:p>
        </p:txBody>
      </p:sp>
      <p:sp>
        <p:nvSpPr>
          <p:cNvPr id="246" name="Google Shape;246;p37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47" name="Google Shape;247;p3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descr="bayesian.png" id="248" name="Google Shape;24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8600" y="2933699"/>
            <a:ext cx="4996543" cy="33702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Directed Graphical Models</a:t>
            </a:r>
            <a:endParaRPr sz="3600"/>
          </a:p>
        </p:txBody>
      </p:sp>
      <p:sp>
        <p:nvSpPr>
          <p:cNvPr id="254" name="Google Shape;254;p38"/>
          <p:cNvSpPr txBox="1"/>
          <p:nvPr>
            <p:ph idx="1" type="body"/>
          </p:nvPr>
        </p:nvSpPr>
        <p:spPr>
          <a:xfrm>
            <a:off x="838200" y="1270000"/>
            <a:ext cx="8175171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41" r="-148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5" name="Google Shape;255;p38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56" name="Google Shape;256;p3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  <p:pic>
        <p:nvPicPr>
          <p:cNvPr id="257" name="Google Shape;25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13371" y="1935183"/>
            <a:ext cx="2678297" cy="2506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Bayesian Learning </a:t>
            </a:r>
            <a:endParaRPr sz="3600"/>
          </a:p>
        </p:txBody>
      </p:sp>
      <p:sp>
        <p:nvSpPr>
          <p:cNvPr id="263" name="Google Shape;263;p39"/>
          <p:cNvSpPr txBox="1"/>
          <p:nvPr>
            <p:ph idx="1" type="body"/>
          </p:nvPr>
        </p:nvSpPr>
        <p:spPr>
          <a:xfrm>
            <a:off x="838200" y="1270000"/>
            <a:ext cx="6716486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Bayes Theorem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Bayes optimal classifier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Naive Bayes learner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Bayesian belief networks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4" name="Google Shape;264;p39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65" name="Google Shape;265;p3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Calibri"/>
              <a:buNone/>
            </a:pPr>
            <a:r>
              <a:rPr lang="en-US" sz="3600"/>
              <a:t>Bayesian Learning-Advantages</a:t>
            </a:r>
            <a:endParaRPr sz="3600"/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838200" y="1270000"/>
            <a:ext cx="7935686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/>
              <a:t>Bayesian reasoning provides a probabilistic approach to inference.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/>
              <a:t>It is based on the assumption that the quantities of interest are governed by probability distributions and that optimal decisions can be made by reasoning about these probabilities together with observed data.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/>
              <a:t>it provides a quantitative approach to weighing the evidence supporting alternative hypotheses.</a:t>
            </a:r>
            <a:endParaRPr/>
          </a:p>
          <a:p>
            <a:pPr indent="-228600" lvl="0" marL="228600" rtl="0" algn="just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590"/>
              <a:buChar char="•"/>
            </a:pPr>
            <a:r>
              <a:rPr lang="en-US" sz="2590"/>
              <a:t>Bayesian reasoning provides the basis for learning algorithms that directly manipulate probabilities, as well as a framework for analyzing the operation of other algorithms that do not explicitly manipulate probabilities.</a:t>
            </a:r>
            <a:endParaRPr sz="2590"/>
          </a:p>
        </p:txBody>
      </p:sp>
      <p:sp>
        <p:nvSpPr>
          <p:cNvPr id="272" name="Google Shape;272;p40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Bayesian network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73" name="Google Shape;273;p4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