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55" r:id="rId33"/>
    <p:sldId id="288" r:id="rId34"/>
    <p:sldId id="289" r:id="rId35"/>
    <p:sldId id="356" r:id="rId36"/>
    <p:sldId id="357" r:id="rId37"/>
    <p:sldId id="292" r:id="rId38"/>
    <p:sldId id="293" r:id="rId39"/>
    <p:sldId id="294" r:id="rId40"/>
    <p:sldId id="295" r:id="rId41"/>
    <p:sldId id="296" r:id="rId42"/>
    <p:sldId id="297"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5" Type="http://schemas.openxmlformats.org/officeDocument/2006/relationships/image" Target="../media/image68.wmf"/><Relationship Id="rId4" Type="http://schemas.openxmlformats.org/officeDocument/2006/relationships/image" Target="../media/image6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07850-72F4-4E33-895D-6E82BDB742D6}" type="datetimeFigureOut">
              <a:rPr lang="en-US" smtClean="0"/>
              <a:t>1/13/2019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6D3B2-DC1A-4DC5-BA88-136D08376B51}" type="slidenum">
              <a:rPr lang="en-US" smtClean="0"/>
              <a:t>‹#›</a:t>
            </a:fld>
            <a:endParaRPr lang="en-US"/>
          </a:p>
        </p:txBody>
      </p:sp>
    </p:spTree>
    <p:extLst>
      <p:ext uri="{BB962C8B-B14F-4D97-AF65-F5344CB8AC3E}">
        <p14:creationId xmlns:p14="http://schemas.microsoft.com/office/powerpoint/2010/main" val="113189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r>
              <a:rPr lang="en-US" altLang="zh-CN" smtClean="0"/>
              <a:t>From 2D to 3D</a:t>
            </a:r>
          </a:p>
          <a:p>
            <a:pPr marL="228600" indent="-228600"/>
            <a:r>
              <a:rPr lang="en-US" altLang="zh-CN" smtClean="0"/>
              <a:t>	In 2D,(a,b) is the point, combined with origin, [a,b]’is a direction.</a:t>
            </a:r>
          </a:p>
          <a:p>
            <a:pPr marL="228600" indent="-228600"/>
            <a:r>
              <a:rPr lang="en-US" altLang="zh-CN" smtClean="0"/>
              <a:t>   upgrade to 3D, [a b c]’also can decide a direction</a:t>
            </a:r>
          </a:p>
          <a:p>
            <a:pPr marL="228600" indent="-228600"/>
            <a:r>
              <a:rPr lang="en-US" altLang="zh-CN" smtClean="0"/>
              <a:t>2. Emphasize the transpose and column vector</a:t>
            </a:r>
          </a:p>
          <a:p>
            <a:pPr marL="228600" indent="-228600">
              <a:buFontTx/>
              <a:buAutoNum type="arabicPeriod"/>
            </a:pPr>
            <a:endParaRPr lang="zh-CN" altLang="en-US" smtClean="0"/>
          </a:p>
        </p:txBody>
      </p:sp>
      <p:sp>
        <p:nvSpPr>
          <p:cNvPr id="348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529A947-227E-4F63-903E-19833BEBB3BB}" type="slidenum">
              <a:rPr lang="en-US" altLang="zh-CN" sz="1200">
                <a:latin typeface="Arial" panose="020B0604020202020204" pitchFamily="34" charset="0"/>
              </a:rPr>
              <a:pPr/>
              <a:t>3</a:t>
            </a:fld>
            <a:endParaRPr lang="en-US" altLang="zh-CN" sz="1200">
              <a:latin typeface="Arial" panose="020B0604020202020204" pitchFamily="34" charset="0"/>
            </a:endParaRPr>
          </a:p>
        </p:txBody>
      </p:sp>
    </p:spTree>
    <p:extLst>
      <p:ext uri="{BB962C8B-B14F-4D97-AF65-F5344CB8AC3E}">
        <p14:creationId xmlns:p14="http://schemas.microsoft.com/office/powerpoint/2010/main" val="381181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50</a:t>
            </a:fld>
            <a:endParaRPr lang="en-US"/>
          </a:p>
        </p:txBody>
      </p:sp>
    </p:spTree>
    <p:extLst>
      <p:ext uri="{BB962C8B-B14F-4D97-AF65-F5344CB8AC3E}">
        <p14:creationId xmlns:p14="http://schemas.microsoft.com/office/powerpoint/2010/main" val="4235744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51</a:t>
            </a:fld>
            <a:endParaRPr lang="en-US"/>
          </a:p>
        </p:txBody>
      </p:sp>
    </p:spTree>
    <p:extLst>
      <p:ext uri="{BB962C8B-B14F-4D97-AF65-F5344CB8AC3E}">
        <p14:creationId xmlns:p14="http://schemas.microsoft.com/office/powerpoint/2010/main" val="2145621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52</a:t>
            </a:fld>
            <a:endParaRPr lang="en-US"/>
          </a:p>
        </p:txBody>
      </p:sp>
    </p:spTree>
    <p:extLst>
      <p:ext uri="{BB962C8B-B14F-4D97-AF65-F5344CB8AC3E}">
        <p14:creationId xmlns:p14="http://schemas.microsoft.com/office/powerpoint/2010/main" val="1153199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55</a:t>
            </a:fld>
            <a:endParaRPr lang="en-US"/>
          </a:p>
        </p:txBody>
      </p:sp>
    </p:spTree>
    <p:extLst>
      <p:ext uri="{BB962C8B-B14F-4D97-AF65-F5344CB8AC3E}">
        <p14:creationId xmlns:p14="http://schemas.microsoft.com/office/powerpoint/2010/main" val="2485523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68</a:t>
            </a:fld>
            <a:endParaRPr lang="en-US"/>
          </a:p>
        </p:txBody>
      </p:sp>
    </p:spTree>
    <p:extLst>
      <p:ext uri="{BB962C8B-B14F-4D97-AF65-F5344CB8AC3E}">
        <p14:creationId xmlns:p14="http://schemas.microsoft.com/office/powerpoint/2010/main" val="580360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69</a:t>
            </a:fld>
            <a:endParaRPr lang="en-US"/>
          </a:p>
        </p:txBody>
      </p:sp>
    </p:spTree>
    <p:extLst>
      <p:ext uri="{BB962C8B-B14F-4D97-AF65-F5344CB8AC3E}">
        <p14:creationId xmlns:p14="http://schemas.microsoft.com/office/powerpoint/2010/main" val="2839662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70</a:t>
            </a:fld>
            <a:endParaRPr lang="en-US"/>
          </a:p>
        </p:txBody>
      </p:sp>
    </p:spTree>
    <p:extLst>
      <p:ext uri="{BB962C8B-B14F-4D97-AF65-F5344CB8AC3E}">
        <p14:creationId xmlns:p14="http://schemas.microsoft.com/office/powerpoint/2010/main" val="2978204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71</a:t>
            </a:fld>
            <a:endParaRPr lang="en-US"/>
          </a:p>
        </p:txBody>
      </p:sp>
    </p:spTree>
    <p:extLst>
      <p:ext uri="{BB962C8B-B14F-4D97-AF65-F5344CB8AC3E}">
        <p14:creationId xmlns:p14="http://schemas.microsoft.com/office/powerpoint/2010/main" val="3828702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72</a:t>
            </a:fld>
            <a:endParaRPr lang="en-US"/>
          </a:p>
        </p:txBody>
      </p:sp>
    </p:spTree>
    <p:extLst>
      <p:ext uri="{BB962C8B-B14F-4D97-AF65-F5344CB8AC3E}">
        <p14:creationId xmlns:p14="http://schemas.microsoft.com/office/powerpoint/2010/main" val="3031861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73</a:t>
            </a:fld>
            <a:endParaRPr lang="en-US"/>
          </a:p>
        </p:txBody>
      </p:sp>
    </p:spTree>
    <p:extLst>
      <p:ext uri="{BB962C8B-B14F-4D97-AF65-F5344CB8AC3E}">
        <p14:creationId xmlns:p14="http://schemas.microsoft.com/office/powerpoint/2010/main" val="2249246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A scalar is just a number, no direction included.</a:t>
            </a:r>
          </a:p>
          <a:p>
            <a:r>
              <a:rPr lang="en-US" altLang="zh-CN" smtClean="0"/>
              <a:t>So scalar product does not change direction.</a:t>
            </a:r>
            <a:endParaRPr lang="zh-CN" altLang="en-US" smtClean="0"/>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5D55AC-DAA6-4680-9FB6-E868F2E4CB89}" type="slidenum">
              <a:rPr lang="en-US" altLang="zh-CN" sz="1200">
                <a:latin typeface="Arial" panose="020B0604020202020204" pitchFamily="34" charset="0"/>
              </a:rPr>
              <a:pPr/>
              <a:t>5</a:t>
            </a:fld>
            <a:endParaRPr lang="en-US" altLang="zh-CN" sz="1200">
              <a:latin typeface="Arial" panose="020B0604020202020204" pitchFamily="34" charset="0"/>
            </a:endParaRPr>
          </a:p>
        </p:txBody>
      </p:sp>
    </p:spTree>
    <p:extLst>
      <p:ext uri="{BB962C8B-B14F-4D97-AF65-F5344CB8AC3E}">
        <p14:creationId xmlns:p14="http://schemas.microsoft.com/office/powerpoint/2010/main" val="2199791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Addition and subtraction must be done in same dimension</a:t>
            </a:r>
          </a:p>
          <a:p>
            <a:r>
              <a:rPr lang="en-US" altLang="zh-CN" smtClean="0"/>
              <a:t>Do multiplication together</a:t>
            </a:r>
            <a:endParaRPr lang="zh-CN" altLang="en-US" smtClean="0"/>
          </a:p>
        </p:txBody>
      </p:sp>
      <p:sp>
        <p:nvSpPr>
          <p:cNvPr id="378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1F6005-CD1A-4109-B47C-A7D6425BBC82}" type="slidenum">
              <a:rPr lang="en-US" altLang="zh-CN" sz="1200">
                <a:latin typeface="Arial" panose="020B0604020202020204" pitchFamily="34" charset="0"/>
              </a:rPr>
              <a:pPr/>
              <a:t>9</a:t>
            </a:fld>
            <a:endParaRPr lang="en-US" altLang="zh-CN" sz="1200">
              <a:latin typeface="Arial" panose="020B0604020202020204" pitchFamily="34" charset="0"/>
            </a:endParaRPr>
          </a:p>
        </p:txBody>
      </p:sp>
    </p:spTree>
    <p:extLst>
      <p:ext uri="{BB962C8B-B14F-4D97-AF65-F5344CB8AC3E}">
        <p14:creationId xmlns:p14="http://schemas.microsoft.com/office/powerpoint/2010/main" val="2070137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43</a:t>
            </a:fld>
            <a:endParaRPr lang="en-US"/>
          </a:p>
        </p:txBody>
      </p:sp>
    </p:spTree>
    <p:extLst>
      <p:ext uri="{BB962C8B-B14F-4D97-AF65-F5344CB8AC3E}">
        <p14:creationId xmlns:p14="http://schemas.microsoft.com/office/powerpoint/2010/main" val="4171045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44</a:t>
            </a:fld>
            <a:endParaRPr lang="en-US"/>
          </a:p>
        </p:txBody>
      </p:sp>
    </p:spTree>
    <p:extLst>
      <p:ext uri="{BB962C8B-B14F-4D97-AF65-F5344CB8AC3E}">
        <p14:creationId xmlns:p14="http://schemas.microsoft.com/office/powerpoint/2010/main" val="3047615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45</a:t>
            </a:fld>
            <a:endParaRPr lang="en-US"/>
          </a:p>
        </p:txBody>
      </p:sp>
    </p:spTree>
    <p:extLst>
      <p:ext uri="{BB962C8B-B14F-4D97-AF65-F5344CB8AC3E}">
        <p14:creationId xmlns:p14="http://schemas.microsoft.com/office/powerpoint/2010/main" val="6926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47</a:t>
            </a:fld>
            <a:endParaRPr lang="en-US"/>
          </a:p>
        </p:txBody>
      </p:sp>
    </p:spTree>
    <p:extLst>
      <p:ext uri="{BB962C8B-B14F-4D97-AF65-F5344CB8AC3E}">
        <p14:creationId xmlns:p14="http://schemas.microsoft.com/office/powerpoint/2010/main" val="2707031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48</a:t>
            </a:fld>
            <a:endParaRPr lang="en-US"/>
          </a:p>
        </p:txBody>
      </p:sp>
    </p:spTree>
    <p:extLst>
      <p:ext uri="{BB962C8B-B14F-4D97-AF65-F5344CB8AC3E}">
        <p14:creationId xmlns:p14="http://schemas.microsoft.com/office/powerpoint/2010/main" val="2518783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90B42E0-2267-48BD-883D-9F33E52B3FA6}" type="slidenum">
              <a:rPr lang="en-US" smtClean="0"/>
              <a:t>49</a:t>
            </a:fld>
            <a:endParaRPr lang="en-US"/>
          </a:p>
        </p:txBody>
      </p:sp>
    </p:spTree>
    <p:extLst>
      <p:ext uri="{BB962C8B-B14F-4D97-AF65-F5344CB8AC3E}">
        <p14:creationId xmlns:p14="http://schemas.microsoft.com/office/powerpoint/2010/main" val="3082945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b="1">
                <a:solidFill>
                  <a:srgbClr val="FF0000"/>
                </a:solidFill>
                <a:latin typeface="+mj-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F0DFA3-0E1A-4B29-B077-7028846C50F8}" type="datetime1">
              <a:rPr lang="en-US" smtClean="0"/>
              <a:t>1/13/2019</a:t>
            </a:fld>
            <a:endParaRPr lang="en-US"/>
          </a:p>
        </p:txBody>
      </p:sp>
      <p:sp>
        <p:nvSpPr>
          <p:cNvPr id="5" name="Footer Placeholder 4"/>
          <p:cNvSpPr>
            <a:spLocks noGrp="1"/>
          </p:cNvSpPr>
          <p:nvPr>
            <p:ph type="ftr" sz="quarter" idx="11"/>
          </p:nvPr>
        </p:nvSpPr>
        <p:spPr/>
        <p:txBody>
          <a:bodyPr/>
          <a:lstStyle/>
          <a:p>
            <a:r>
              <a:rPr lang="en-US" smtClean="0"/>
              <a:t>Dimensionality Reduction</a:t>
            </a:r>
            <a:endParaRPr lang="en-US"/>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577812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B6D278-D539-4789-A3BD-5A1676B30462}" type="datetime1">
              <a:rPr lang="en-US" smtClean="0"/>
              <a:t>1/13/2019</a:t>
            </a:fld>
            <a:endParaRPr lang="en-US"/>
          </a:p>
        </p:txBody>
      </p:sp>
      <p:sp>
        <p:nvSpPr>
          <p:cNvPr id="5" name="Footer Placeholder 4"/>
          <p:cNvSpPr>
            <a:spLocks noGrp="1"/>
          </p:cNvSpPr>
          <p:nvPr>
            <p:ph type="ftr" sz="quarter" idx="11"/>
          </p:nvPr>
        </p:nvSpPr>
        <p:spPr/>
        <p:txBody>
          <a:bodyPr/>
          <a:lstStyle/>
          <a:p>
            <a:r>
              <a:rPr lang="en-US" smtClean="0"/>
              <a:t>Dimensionality Reduction</a:t>
            </a:r>
            <a:endParaRPr lang="en-US"/>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25209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E9CAD7-2239-4283-BB23-31DC05CB513D}" type="datetime1">
              <a:rPr lang="en-US" smtClean="0"/>
              <a:t>1/13/2019</a:t>
            </a:fld>
            <a:endParaRPr lang="en-US"/>
          </a:p>
        </p:txBody>
      </p:sp>
      <p:sp>
        <p:nvSpPr>
          <p:cNvPr id="5" name="Footer Placeholder 4"/>
          <p:cNvSpPr>
            <a:spLocks noGrp="1"/>
          </p:cNvSpPr>
          <p:nvPr>
            <p:ph type="ftr" sz="quarter" idx="11"/>
          </p:nvPr>
        </p:nvSpPr>
        <p:spPr/>
        <p:txBody>
          <a:bodyPr/>
          <a:lstStyle/>
          <a:p>
            <a:r>
              <a:rPr lang="en-US" smtClean="0"/>
              <a:t>Dimensionality Reduction</a:t>
            </a:r>
            <a:endParaRPr lang="en-US"/>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768925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4867" y="76201"/>
            <a:ext cx="11362267" cy="7016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21217" y="1066800"/>
            <a:ext cx="5571067"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5485" y="1066800"/>
            <a:ext cx="557318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9"/>
          <p:cNvSpPr>
            <a:spLocks noGrp="1" noChangeArrowheads="1"/>
          </p:cNvSpPr>
          <p:nvPr>
            <p:ph type="sldNum" sz="quarter" idx="12"/>
          </p:nvPr>
        </p:nvSpPr>
        <p:spPr>
          <a:ln/>
        </p:spPr>
        <p:txBody>
          <a:bodyPr/>
          <a:lstStyle>
            <a:lvl1pPr>
              <a:defRPr/>
            </a:lvl1pPr>
          </a:lstStyle>
          <a:p>
            <a:pPr>
              <a:defRPr/>
            </a:pPr>
            <a:fld id="{40335EF4-4C82-4C09-8806-679935DFDDC9}" type="slidenum">
              <a:rPr lang="en-US" altLang="en-US"/>
              <a:pPr>
                <a:defRPr/>
              </a:pPr>
              <a:t>‹#›</a:t>
            </a:fld>
            <a:endParaRPr lang="en-US" altLang="en-US"/>
          </a:p>
        </p:txBody>
      </p:sp>
    </p:spTree>
    <p:extLst>
      <p:ext uri="{BB962C8B-B14F-4D97-AF65-F5344CB8AC3E}">
        <p14:creationId xmlns:p14="http://schemas.microsoft.com/office/powerpoint/2010/main" val="152312698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09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ea typeface="SimSun" panose="02010600030101010101" pitchFamily="2" charset="-122"/>
              </a:defRPr>
            </a:lvl1pPr>
          </a:lstStyle>
          <a:p>
            <a:endParaRPr lang="en-US" altLang="zh-CN"/>
          </a:p>
        </p:txBody>
      </p:sp>
      <p:sp>
        <p:nvSpPr>
          <p:cNvPr id="7" name="页脚占位符 6"/>
          <p:cNvSpPr>
            <a:spLocks noGrp="1"/>
          </p:cNvSpPr>
          <p:nvPr>
            <p:ph type="ftr" sz="quarter" idx="11"/>
          </p:nvPr>
        </p:nvSpPr>
        <p:spPr>
          <a:xfrm>
            <a:off x="609600" y="6400801"/>
            <a:ext cx="10972800" cy="320675"/>
          </a:xfrm>
          <a:prstGeom prst="rect">
            <a:avLst/>
          </a:prstGeom>
        </p:spPr>
        <p:txBody>
          <a:bodyPr/>
          <a:lstStyle>
            <a:lvl1pPr>
              <a:defRPr smtClean="0"/>
            </a:lvl1pPr>
          </a:lstStyle>
          <a:p>
            <a:pPr>
              <a:defRPr/>
            </a:pPr>
            <a:endParaRPr lang="en-US" altLang="zh-CN"/>
          </a:p>
        </p:txBody>
      </p:sp>
      <p:sp>
        <p:nvSpPr>
          <p:cNvPr id="8" name="灯片编号占位符 7"/>
          <p:cNvSpPr>
            <a:spLocks noGrp="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ea typeface="SimSun" panose="02010600030101010101" pitchFamily="2" charset="-122"/>
              </a:defRPr>
            </a:lvl1pPr>
          </a:lstStyle>
          <a:p>
            <a:fld id="{83B4C814-6AE5-499F-B75E-17699743F42A}" type="slidenum">
              <a:rPr lang="en-US" altLang="zh-CN"/>
              <a:pPr/>
              <a:t>‹#›</a:t>
            </a:fld>
            <a:endParaRPr lang="en-US" altLang="zh-CN"/>
          </a:p>
        </p:txBody>
      </p:sp>
    </p:spTree>
    <p:extLst>
      <p:ext uri="{BB962C8B-B14F-4D97-AF65-F5344CB8AC3E}">
        <p14:creationId xmlns:p14="http://schemas.microsoft.com/office/powerpoint/2010/main" val="389687126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标题 3"/>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87603084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08000" y="228600"/>
            <a:ext cx="11074400" cy="838200"/>
          </a:xfrm>
        </p:spPr>
        <p:txBody>
          <a:bodyPr/>
          <a:lstStyle/>
          <a:p>
            <a:r>
              <a:rPr lang="zh-CN" altLang="en-US" smtClean="0"/>
              <a:t>单击此处编辑母版标题样式</a:t>
            </a:r>
            <a:endParaRPr lang="en-US"/>
          </a:p>
        </p:txBody>
      </p:sp>
      <p:sp>
        <p:nvSpPr>
          <p:cNvPr id="3" name="文本占位符 2"/>
          <p:cNvSpPr>
            <a:spLocks noGrp="1"/>
          </p:cNvSpPr>
          <p:nvPr>
            <p:ph type="body" sz="half" idx="1"/>
          </p:nvPr>
        </p:nvSpPr>
        <p:spPr>
          <a:xfrm>
            <a:off x="505884" y="1295400"/>
            <a:ext cx="5435600" cy="48101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quarter" idx="2"/>
          </p:nvPr>
        </p:nvSpPr>
        <p:spPr>
          <a:xfrm>
            <a:off x="6144685" y="1295401"/>
            <a:ext cx="5437716" cy="23288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内容占位符 4"/>
          <p:cNvSpPr>
            <a:spLocks noGrp="1"/>
          </p:cNvSpPr>
          <p:nvPr>
            <p:ph sz="quarter" idx="3"/>
          </p:nvPr>
        </p:nvSpPr>
        <p:spPr>
          <a:xfrm>
            <a:off x="6144685" y="3776663"/>
            <a:ext cx="5437716" cy="23288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81835628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74638"/>
            <a:ext cx="109728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09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09600" y="3938589"/>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7600" y="3938589"/>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a:xfrm>
            <a:off x="8737600" y="6245225"/>
            <a:ext cx="2844800" cy="476250"/>
          </a:xfrm>
        </p:spPr>
        <p:txBody>
          <a:bodyPr/>
          <a:lstStyle>
            <a:lvl1pPr>
              <a:defRPr/>
            </a:lvl1pPr>
          </a:lstStyle>
          <a:p>
            <a:fld id="{A000FBBA-7DFD-4F6E-882E-974645178C22}" type="slidenum">
              <a:rPr lang="en-US"/>
              <a:pPr/>
              <a:t>‹#›</a:t>
            </a:fld>
            <a:endParaRPr lang="en-US"/>
          </a:p>
        </p:txBody>
      </p:sp>
    </p:spTree>
    <p:extLst>
      <p:ext uri="{BB962C8B-B14F-4D97-AF65-F5344CB8AC3E}">
        <p14:creationId xmlns:p14="http://schemas.microsoft.com/office/powerpoint/2010/main" val="11127752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54037"/>
            <a:ext cx="10515600" cy="527050"/>
          </a:xfrm>
        </p:spPr>
        <p:txBody>
          <a:bodyPr>
            <a:normAutofit/>
          </a:bodyPr>
          <a:lstStyle>
            <a:lvl1pPr>
              <a:defRPr sz="4000" b="1">
                <a:solidFill>
                  <a:srgbClr val="C0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838200" y="1270000"/>
            <a:ext cx="10515600" cy="4906963"/>
          </a:xfrm>
        </p:spPr>
        <p:txBody>
          <a:bodyPr/>
          <a:lstStyle>
            <a:lvl1pPr>
              <a:defRPr b="1">
                <a:solidFill>
                  <a:schemeClr val="accent1">
                    <a:lumMod val="75000"/>
                  </a:schemeClr>
                </a:solidFill>
              </a:defRPr>
            </a:lvl1pPr>
            <a:lvl2pPr>
              <a:defRPr b="1">
                <a:solidFill>
                  <a:srgbClr val="FF0000"/>
                </a:solidFill>
              </a:defRPr>
            </a:lvl2pPr>
            <a:lvl3pPr>
              <a:defRPr b="1">
                <a:solidFill>
                  <a:srgbClr val="00B050"/>
                </a:solidFill>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38200" y="6407150"/>
            <a:ext cx="2743200" cy="365125"/>
          </a:xfrm>
        </p:spPr>
        <p:txBody>
          <a:bodyPr/>
          <a:lstStyle/>
          <a:p>
            <a:fld id="{A7E7ECCF-AC2B-43D2-9208-FF50329903FC}" type="datetime1">
              <a:rPr lang="en-US" smtClean="0"/>
              <a:t>1/13/2019</a:t>
            </a:fld>
            <a:endParaRPr lang="en-US"/>
          </a:p>
        </p:txBody>
      </p:sp>
      <p:sp>
        <p:nvSpPr>
          <p:cNvPr id="5" name="Footer Placeholder 4"/>
          <p:cNvSpPr>
            <a:spLocks noGrp="1"/>
          </p:cNvSpPr>
          <p:nvPr>
            <p:ph type="ftr" sz="quarter" idx="11"/>
          </p:nvPr>
        </p:nvSpPr>
        <p:spPr>
          <a:xfrm>
            <a:off x="4038600" y="6407150"/>
            <a:ext cx="4114800" cy="365125"/>
          </a:xfrm>
        </p:spPr>
        <p:txBody>
          <a:bodyPr/>
          <a:lstStyle/>
          <a:p>
            <a:r>
              <a:rPr lang="en-US" smtClean="0"/>
              <a:t>Dimensionality Reduction</a:t>
            </a:r>
            <a:endParaRPr lang="en-US"/>
          </a:p>
        </p:txBody>
      </p:sp>
      <p:sp>
        <p:nvSpPr>
          <p:cNvPr id="6" name="Slide Number Placeholder 5"/>
          <p:cNvSpPr>
            <a:spLocks noGrp="1"/>
          </p:cNvSpPr>
          <p:nvPr>
            <p:ph type="sldNum" sz="quarter" idx="12"/>
          </p:nvPr>
        </p:nvSpPr>
        <p:spPr>
          <a:xfrm>
            <a:off x="8610600" y="6407150"/>
            <a:ext cx="2743200" cy="365125"/>
          </a:xfrm>
        </p:spPr>
        <p:txBody>
          <a:bodyPr/>
          <a:lstStyle/>
          <a:p>
            <a:fld id="{7A40C488-C8CC-47D5-8871-7D5F905AB6AC}" type="slidenum">
              <a:rPr lang="en-US" smtClean="0"/>
              <a:t>‹#›</a:t>
            </a:fld>
            <a:endParaRPr lang="en-US"/>
          </a:p>
        </p:txBody>
      </p:sp>
      <p:cxnSp>
        <p:nvCxnSpPr>
          <p:cNvPr id="8" name="Straight Connector 7"/>
          <p:cNvCxnSpPr/>
          <p:nvPr userDrawn="1"/>
        </p:nvCxnSpPr>
        <p:spPr>
          <a:xfrm flipV="1">
            <a:off x="838200" y="1081087"/>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17" name="Straight Connector 16"/>
          <p:cNvCxnSpPr/>
          <p:nvPr userDrawn="1"/>
        </p:nvCxnSpPr>
        <p:spPr>
          <a:xfrm flipV="1">
            <a:off x="838200" y="6356350"/>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5561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F86764-3CA5-4A43-965D-0EB4FC46CC6C}" type="datetime1">
              <a:rPr lang="en-US" smtClean="0"/>
              <a:t>1/13/2019</a:t>
            </a:fld>
            <a:endParaRPr lang="en-US"/>
          </a:p>
        </p:txBody>
      </p:sp>
      <p:sp>
        <p:nvSpPr>
          <p:cNvPr id="5" name="Footer Placeholder 4"/>
          <p:cNvSpPr>
            <a:spLocks noGrp="1"/>
          </p:cNvSpPr>
          <p:nvPr>
            <p:ph type="ftr" sz="quarter" idx="11"/>
          </p:nvPr>
        </p:nvSpPr>
        <p:spPr/>
        <p:txBody>
          <a:bodyPr/>
          <a:lstStyle/>
          <a:p>
            <a:r>
              <a:rPr lang="en-US" smtClean="0"/>
              <a:t>Dimensionality Reduction</a:t>
            </a:r>
            <a:endParaRPr lang="en-US"/>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9540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914928-67E3-47B7-B991-F9260B51F0FC}" type="datetime1">
              <a:rPr lang="en-US" smtClean="0"/>
              <a:t>1/13/2019</a:t>
            </a:fld>
            <a:endParaRPr lang="en-US"/>
          </a:p>
        </p:txBody>
      </p:sp>
      <p:sp>
        <p:nvSpPr>
          <p:cNvPr id="6" name="Footer Placeholder 5"/>
          <p:cNvSpPr>
            <a:spLocks noGrp="1"/>
          </p:cNvSpPr>
          <p:nvPr>
            <p:ph type="ftr" sz="quarter" idx="11"/>
          </p:nvPr>
        </p:nvSpPr>
        <p:spPr/>
        <p:txBody>
          <a:bodyPr/>
          <a:lstStyle/>
          <a:p>
            <a:r>
              <a:rPr lang="en-US" smtClean="0"/>
              <a:t>Dimensionality Reduction</a:t>
            </a:r>
            <a:endParaRPr lang="en-US"/>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41430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45DC18-EC86-40A1-81E6-1E2D25858D42}" type="datetime1">
              <a:rPr lang="en-US" smtClean="0"/>
              <a:t>1/13/2019</a:t>
            </a:fld>
            <a:endParaRPr lang="en-US"/>
          </a:p>
        </p:txBody>
      </p:sp>
      <p:sp>
        <p:nvSpPr>
          <p:cNvPr id="8" name="Footer Placeholder 7"/>
          <p:cNvSpPr>
            <a:spLocks noGrp="1"/>
          </p:cNvSpPr>
          <p:nvPr>
            <p:ph type="ftr" sz="quarter" idx="11"/>
          </p:nvPr>
        </p:nvSpPr>
        <p:spPr/>
        <p:txBody>
          <a:bodyPr/>
          <a:lstStyle/>
          <a:p>
            <a:r>
              <a:rPr lang="en-US" smtClean="0"/>
              <a:t>Dimensionality Reduction</a:t>
            </a:r>
            <a:endParaRPr lang="en-US"/>
          </a:p>
        </p:txBody>
      </p:sp>
      <p:sp>
        <p:nvSpPr>
          <p:cNvPr id="9" name="Slide Number Placeholder 8"/>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68785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5F5AC9-7203-4E90-B70D-1FC0D2F3589A}" type="datetime1">
              <a:rPr lang="en-US" smtClean="0"/>
              <a:t>1/13/2019</a:t>
            </a:fld>
            <a:endParaRPr lang="en-US"/>
          </a:p>
        </p:txBody>
      </p:sp>
      <p:sp>
        <p:nvSpPr>
          <p:cNvPr id="4" name="Footer Placeholder 3"/>
          <p:cNvSpPr>
            <a:spLocks noGrp="1"/>
          </p:cNvSpPr>
          <p:nvPr>
            <p:ph type="ftr" sz="quarter" idx="11"/>
          </p:nvPr>
        </p:nvSpPr>
        <p:spPr/>
        <p:txBody>
          <a:bodyPr/>
          <a:lstStyle/>
          <a:p>
            <a:r>
              <a:rPr lang="en-US" smtClean="0"/>
              <a:t>Dimensionality Reduction</a:t>
            </a:r>
            <a:endParaRPr lang="en-US"/>
          </a:p>
        </p:txBody>
      </p:sp>
      <p:sp>
        <p:nvSpPr>
          <p:cNvPr id="5" name="Slide Number Placeholder 4"/>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76605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49DCCB-F8C1-4232-8288-DD04F5E84434}" type="datetime1">
              <a:rPr lang="en-US" smtClean="0"/>
              <a:t>1/13/2019</a:t>
            </a:fld>
            <a:endParaRPr lang="en-US"/>
          </a:p>
        </p:txBody>
      </p:sp>
      <p:sp>
        <p:nvSpPr>
          <p:cNvPr id="3" name="Footer Placeholder 2"/>
          <p:cNvSpPr>
            <a:spLocks noGrp="1"/>
          </p:cNvSpPr>
          <p:nvPr>
            <p:ph type="ftr" sz="quarter" idx="11"/>
          </p:nvPr>
        </p:nvSpPr>
        <p:spPr/>
        <p:txBody>
          <a:bodyPr/>
          <a:lstStyle/>
          <a:p>
            <a:r>
              <a:rPr lang="en-US" smtClean="0"/>
              <a:t>Dimensionality Reduction</a:t>
            </a:r>
            <a:endParaRPr lang="en-US"/>
          </a:p>
        </p:txBody>
      </p:sp>
      <p:sp>
        <p:nvSpPr>
          <p:cNvPr id="4" name="Slide Number Placeholder 3"/>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296327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421BB1-6087-4148-8B61-913767F38620}" type="datetime1">
              <a:rPr lang="en-US" smtClean="0"/>
              <a:t>1/13/2019</a:t>
            </a:fld>
            <a:endParaRPr lang="en-US"/>
          </a:p>
        </p:txBody>
      </p:sp>
      <p:sp>
        <p:nvSpPr>
          <p:cNvPr id="6" name="Footer Placeholder 5"/>
          <p:cNvSpPr>
            <a:spLocks noGrp="1"/>
          </p:cNvSpPr>
          <p:nvPr>
            <p:ph type="ftr" sz="quarter" idx="11"/>
          </p:nvPr>
        </p:nvSpPr>
        <p:spPr/>
        <p:txBody>
          <a:bodyPr/>
          <a:lstStyle/>
          <a:p>
            <a:r>
              <a:rPr lang="en-US" smtClean="0"/>
              <a:t>Dimensionality Reduction</a:t>
            </a:r>
            <a:endParaRPr lang="en-US"/>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12416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7058EA-8C1F-469F-BF19-AB1B8800635E}" type="datetime1">
              <a:rPr lang="en-US" smtClean="0"/>
              <a:t>1/13/2019</a:t>
            </a:fld>
            <a:endParaRPr lang="en-US"/>
          </a:p>
        </p:txBody>
      </p:sp>
      <p:sp>
        <p:nvSpPr>
          <p:cNvPr id="6" name="Footer Placeholder 5"/>
          <p:cNvSpPr>
            <a:spLocks noGrp="1"/>
          </p:cNvSpPr>
          <p:nvPr>
            <p:ph type="ftr" sz="quarter" idx="11"/>
          </p:nvPr>
        </p:nvSpPr>
        <p:spPr/>
        <p:txBody>
          <a:bodyPr/>
          <a:lstStyle/>
          <a:p>
            <a:r>
              <a:rPr lang="en-US" smtClean="0"/>
              <a:t>Dimensionality Reduction</a:t>
            </a:r>
            <a:endParaRPr lang="en-US"/>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37010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D0E929-B392-423C-B357-06EDA3117DCE}" type="datetime1">
              <a:rPr lang="en-US" smtClean="0"/>
              <a:t>1/13/2019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Dimensionality Reduction</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0C488-C8CC-47D5-8871-7D5F905AB6AC}" type="slidenum">
              <a:rPr lang="en-US" smtClean="0"/>
              <a:t>‹#›</a:t>
            </a:fld>
            <a:endParaRPr lang="en-US"/>
          </a:p>
        </p:txBody>
      </p:sp>
    </p:spTree>
    <p:extLst>
      <p:ext uri="{BB962C8B-B14F-4D97-AF65-F5344CB8AC3E}">
        <p14:creationId xmlns:p14="http://schemas.microsoft.com/office/powerpoint/2010/main" val="1401980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wmf"/></Relationships>
</file>

<file path=ppt/slides/_rels/slide11.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7.wmf"/><Relationship Id="rId5" Type="http://schemas.openxmlformats.org/officeDocument/2006/relationships/oleObject" Target="../embeddings/oleObject15.bin"/><Relationship Id="rId4" Type="http://schemas.openxmlformats.org/officeDocument/2006/relationships/image" Target="../media/image16.wmf"/></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0.wmf"/><Relationship Id="rId5" Type="http://schemas.openxmlformats.org/officeDocument/2006/relationships/oleObject" Target="../embeddings/oleObject18.bin"/><Relationship Id="rId4" Type="http://schemas.openxmlformats.org/officeDocument/2006/relationships/image" Target="../media/image29.wmf"/></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4.png"/></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 Id="rId9"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9.png"/><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68.wmf"/><Relationship Id="rId2" Type="http://schemas.openxmlformats.org/officeDocument/2006/relationships/slideLayout" Target="../slideLayouts/slideLayout15.xml"/><Relationship Id="rId1" Type="http://schemas.openxmlformats.org/officeDocument/2006/relationships/vmlDrawing" Target="../drawings/vmlDrawing11.vml"/><Relationship Id="rId6" Type="http://schemas.openxmlformats.org/officeDocument/2006/relationships/image" Target="../media/image65.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22.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70.wmf"/><Relationship Id="rId5" Type="http://schemas.openxmlformats.org/officeDocument/2006/relationships/oleObject" Target="../embeddings/oleObject26.bin"/><Relationship Id="rId4" Type="http://schemas.openxmlformats.org/officeDocument/2006/relationships/image" Target="../media/image69.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8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73.wmf"/><Relationship Id="rId5" Type="http://schemas.openxmlformats.org/officeDocument/2006/relationships/oleObject" Target="../embeddings/oleObject28.bin"/><Relationship Id="rId4" Type="http://schemas.openxmlformats.org/officeDocument/2006/relationships/image" Target="../media/image72.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75.wmf"/><Relationship Id="rId5" Type="http://schemas.openxmlformats.org/officeDocument/2006/relationships/oleObject" Target="../embeddings/oleObject30.bin"/><Relationship Id="rId4" Type="http://schemas.openxmlformats.org/officeDocument/2006/relationships/image" Target="../media/image74.wmf"/></Relationships>
</file>

<file path=ppt/slides/_rels/slide84.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77.wmf"/><Relationship Id="rId5" Type="http://schemas.openxmlformats.org/officeDocument/2006/relationships/oleObject" Target="../embeddings/oleObject32.bin"/><Relationship Id="rId4" Type="http://schemas.openxmlformats.org/officeDocument/2006/relationships/image" Target="../media/image76.wmf"/></Relationships>
</file>

<file path=ppt/slides/_rels/slide85.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05.png"/><Relationship Id="rId5" Type="http://schemas.openxmlformats.org/officeDocument/2006/relationships/image" Target="../media/image79.png"/><Relationship Id="rId4" Type="http://schemas.openxmlformats.org/officeDocument/2006/relationships/image" Target="../media/image103.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3.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12.wmf"/><Relationship Id="rId4" Type="http://schemas.openxmlformats.org/officeDocument/2006/relationships/oleObject" Target="../embeddings/oleObject10.bin"/><Relationship Id="rId9" Type="http://schemas.openxmlformats.org/officeDocument/2006/relationships/image" Target="../media/image14.wmf"/></Relationships>
</file>

<file path=ppt/slides/_rels/slide90.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 Id="rId4" Type="http://schemas.openxmlformats.org/officeDocument/2006/relationships/image" Target="../media/image108.png"/></Relationships>
</file>

<file path=ppt/slides/_rels/slide91.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8" Type="http://schemas.openxmlformats.org/officeDocument/2006/relationships/image" Target="../media/image118.png"/><Relationship Id="rId3" Type="http://schemas.openxmlformats.org/officeDocument/2006/relationships/image" Target="../media/image113.png"/><Relationship Id="rId7" Type="http://schemas.openxmlformats.org/officeDocument/2006/relationships/image" Target="../media/image117.png"/><Relationship Id="rId2"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 Id="rId9" Type="http://schemas.openxmlformats.org/officeDocument/2006/relationships/image" Target="../media/image119.png"/></Relationships>
</file>

<file path=ppt/slides/_rels/slide9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4421" y="2584320"/>
            <a:ext cx="10323157" cy="712172"/>
          </a:xfrm>
        </p:spPr>
        <p:txBody>
          <a:bodyPr>
            <a:normAutofit/>
          </a:bodyPr>
          <a:lstStyle/>
          <a:p>
            <a:r>
              <a:rPr lang="en-US" altLang="en-US" sz="4000" dirty="0" smtClean="0">
                <a:ea typeface="ＭＳ Ｐゴシック" pitchFamily="34" charset="-128"/>
              </a:rPr>
              <a:t>Dimensionality Reduction</a:t>
            </a:r>
            <a:endParaRPr lang="en-US" sz="4000" dirty="0"/>
          </a:p>
        </p:txBody>
      </p:sp>
      <p:sp>
        <p:nvSpPr>
          <p:cNvPr id="4" name="Footer Placeholder 3"/>
          <p:cNvSpPr>
            <a:spLocks noGrp="1"/>
          </p:cNvSpPr>
          <p:nvPr>
            <p:ph type="ftr" sz="quarter" idx="11"/>
          </p:nvPr>
        </p:nvSpPr>
        <p:spPr/>
        <p:txBody>
          <a:bodyPr/>
          <a:lstStyle/>
          <a:p>
            <a:r>
              <a:rPr lang="en-US" smtClean="0"/>
              <a:t>Dimensionality Reduction</a:t>
            </a:r>
            <a:endParaRPr lang="en-US"/>
          </a:p>
        </p:txBody>
      </p:sp>
      <p:sp>
        <p:nvSpPr>
          <p:cNvPr id="5" name="Slide Number Placeholder 4"/>
          <p:cNvSpPr>
            <a:spLocks noGrp="1"/>
          </p:cNvSpPr>
          <p:nvPr>
            <p:ph type="sldNum" sz="quarter" idx="12"/>
          </p:nvPr>
        </p:nvSpPr>
        <p:spPr/>
        <p:txBody>
          <a:bodyPr/>
          <a:lstStyle/>
          <a:p>
            <a:fld id="{7A40C488-C8CC-47D5-8871-7D5F905AB6AC}" type="slidenum">
              <a:rPr lang="en-US" smtClean="0"/>
              <a:t>1</a:t>
            </a:fld>
            <a:endParaRPr lang="en-US"/>
          </a:p>
        </p:txBody>
      </p:sp>
    </p:spTree>
    <p:extLst>
      <p:ext uri="{BB962C8B-B14F-4D97-AF65-F5344CB8AC3E}">
        <p14:creationId xmlns:p14="http://schemas.microsoft.com/office/powerpoint/2010/main" val="17254476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rmAutofit fontScale="90000"/>
          </a:bodyPr>
          <a:lstStyle/>
          <a:p>
            <a:r>
              <a:rPr lang="en-US" altLang="zh-CN" smtClean="0">
                <a:ea typeface="SimSun" panose="02010600030101010101" pitchFamily="2" charset="-122"/>
              </a:rPr>
              <a:t>Inverse of a Matrix</a:t>
            </a:r>
          </a:p>
        </p:txBody>
      </p:sp>
      <p:graphicFrame>
        <p:nvGraphicFramePr>
          <p:cNvPr id="13314" name="Object 4"/>
          <p:cNvGraphicFramePr>
            <a:graphicFrameLocks noGrp="1" noChangeAspect="1"/>
          </p:cNvGraphicFramePr>
          <p:nvPr>
            <p:ph idx="1"/>
            <p:extLst>
              <p:ext uri="{D42A27DB-BD31-4B8C-83A1-F6EECF244321}">
                <p14:modId xmlns:p14="http://schemas.microsoft.com/office/powerpoint/2010/main" val="4083294544"/>
              </p:ext>
            </p:extLst>
          </p:nvPr>
        </p:nvGraphicFramePr>
        <p:xfrm>
          <a:off x="8804694" y="1995488"/>
          <a:ext cx="914400" cy="711200"/>
        </p:xfrm>
        <a:graphic>
          <a:graphicData uri="http://schemas.openxmlformats.org/presentationml/2006/ole">
            <mc:AlternateContent xmlns:mc="http://schemas.openxmlformats.org/markup-compatibility/2006">
              <mc:Choice xmlns:v="urn:schemas-microsoft-com:vml" Requires="v">
                <p:oleObj spid="_x0000_s8212" name="Equation" r:id="rId3" imgW="914400" imgH="711000" progId="Equation.3">
                  <p:embed/>
                </p:oleObj>
              </mc:Choice>
              <mc:Fallback>
                <p:oleObj name="Equation" r:id="rId3" imgW="914400" imgH="711000" progId="Equation.3">
                  <p:embed/>
                  <p:pic>
                    <p:nvPicPr>
                      <p:cNvPr id="0" name=""/>
                      <p:cNvPicPr>
                        <a:picLocks noChangeAspect="1" noChangeArrowheads="1"/>
                      </p:cNvPicPr>
                      <p:nvPr/>
                    </p:nvPicPr>
                    <p:blipFill>
                      <a:blip r:embed="rId4"/>
                      <a:srcRect/>
                      <a:stretch>
                        <a:fillRect/>
                      </a:stretch>
                    </p:blipFill>
                    <p:spPr bwMode="auto">
                      <a:xfrm>
                        <a:off x="8804694" y="1995488"/>
                        <a:ext cx="9144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40335EF4-4C82-4C09-8806-679935DFDDC9}" type="slidenum">
              <a:rPr lang="en-US" altLang="en-US" smtClean="0"/>
              <a:pPr>
                <a:defRPr/>
              </a:pPr>
              <a:t>10</a:t>
            </a:fld>
            <a:endParaRPr lang="en-US" altLang="en-US"/>
          </a:p>
        </p:txBody>
      </p:sp>
      <p:sp>
        <p:nvSpPr>
          <p:cNvPr id="28675" name="Rectangle 3"/>
          <p:cNvSpPr>
            <a:spLocks noGrp="1" noChangeArrowheads="1"/>
          </p:cNvSpPr>
          <p:nvPr>
            <p:ph type="body" sz="half" idx="4294967295"/>
          </p:nvPr>
        </p:nvSpPr>
        <p:spPr>
          <a:xfrm>
            <a:off x="905774" y="1310481"/>
            <a:ext cx="5865962" cy="4867275"/>
          </a:xfrm>
        </p:spPr>
        <p:txBody>
          <a:bodyPr>
            <a:normAutofit/>
          </a:bodyPr>
          <a:lstStyle/>
          <a:p>
            <a:pPr>
              <a:lnSpc>
                <a:spcPct val="90000"/>
              </a:lnSpc>
            </a:pPr>
            <a:r>
              <a:rPr lang="en-US" altLang="zh-CN" sz="2400" dirty="0" smtClean="0">
                <a:ea typeface="SimSun" panose="02010600030101010101" pitchFamily="2" charset="-122"/>
              </a:rPr>
              <a:t>Identity matrix: </a:t>
            </a:r>
            <a:br>
              <a:rPr lang="en-US" altLang="zh-CN" sz="2400" dirty="0" smtClean="0">
                <a:ea typeface="SimSun" panose="02010600030101010101" pitchFamily="2" charset="-122"/>
              </a:rPr>
            </a:br>
            <a:r>
              <a:rPr lang="en-US" altLang="zh-CN" sz="2400" b="1" dirty="0">
                <a:ea typeface="SimSun" panose="02010600030101010101" pitchFamily="2" charset="-122"/>
              </a:rPr>
              <a:t>AI = A</a:t>
            </a:r>
          </a:p>
          <a:p>
            <a:pPr>
              <a:lnSpc>
                <a:spcPct val="90000"/>
              </a:lnSpc>
            </a:pPr>
            <a:r>
              <a:rPr lang="en-US" altLang="zh-CN" sz="2400" dirty="0">
                <a:ea typeface="SimSun" panose="02010600030101010101" pitchFamily="2" charset="-122"/>
              </a:rPr>
              <a:t>Inverse exists only for </a:t>
            </a:r>
            <a:r>
              <a:rPr lang="en-US" altLang="zh-CN" sz="2400" u="sng" dirty="0">
                <a:ea typeface="SimSun" panose="02010600030101010101" pitchFamily="2" charset="-122"/>
              </a:rPr>
              <a:t>square matrices</a:t>
            </a:r>
            <a:r>
              <a:rPr lang="en-US" altLang="zh-CN" sz="2400" dirty="0">
                <a:ea typeface="SimSun" panose="02010600030101010101" pitchFamily="2" charset="-122"/>
              </a:rPr>
              <a:t> that are </a:t>
            </a:r>
            <a:r>
              <a:rPr lang="en-US" altLang="zh-CN" sz="2400" u="sng" dirty="0">
                <a:ea typeface="SimSun" panose="02010600030101010101" pitchFamily="2" charset="-122"/>
              </a:rPr>
              <a:t>non-singular</a:t>
            </a:r>
          </a:p>
          <a:p>
            <a:pPr>
              <a:lnSpc>
                <a:spcPct val="90000"/>
              </a:lnSpc>
            </a:pPr>
            <a:r>
              <a:rPr lang="en-US" altLang="zh-CN" sz="2400" dirty="0" smtClean="0">
                <a:ea typeface="SimSun" panose="02010600030101010101" pitchFamily="2" charset="-122"/>
              </a:rPr>
              <a:t>Some </a:t>
            </a:r>
            <a:r>
              <a:rPr lang="en-US" altLang="zh-CN" sz="2400" dirty="0">
                <a:ea typeface="SimSun" panose="02010600030101010101" pitchFamily="2" charset="-122"/>
              </a:rPr>
              <a:t>matrices have an inverse, such that:</a:t>
            </a:r>
            <a:br>
              <a:rPr lang="en-US" altLang="zh-CN" sz="2400" dirty="0">
                <a:ea typeface="SimSun" panose="02010600030101010101" pitchFamily="2" charset="-122"/>
              </a:rPr>
            </a:br>
            <a:r>
              <a:rPr lang="en-US" altLang="zh-CN" sz="2400" b="1" dirty="0">
                <a:ea typeface="SimSun" panose="02010600030101010101" pitchFamily="2" charset="-122"/>
              </a:rPr>
              <a:t>AA</a:t>
            </a:r>
            <a:r>
              <a:rPr lang="en-US" altLang="zh-CN" sz="2400" b="1" baseline="30000" dirty="0">
                <a:ea typeface="SimSun" panose="02010600030101010101" pitchFamily="2" charset="-122"/>
              </a:rPr>
              <a:t>-1</a:t>
            </a:r>
            <a:r>
              <a:rPr lang="en-US" altLang="zh-CN" sz="2400" b="1" dirty="0">
                <a:ea typeface="SimSun" panose="02010600030101010101" pitchFamily="2" charset="-122"/>
              </a:rPr>
              <a:t> = I</a:t>
            </a:r>
          </a:p>
          <a:p>
            <a:pPr>
              <a:lnSpc>
                <a:spcPct val="90000"/>
              </a:lnSpc>
            </a:pPr>
            <a:r>
              <a:rPr lang="en-US" altLang="zh-CN" sz="2400" dirty="0">
                <a:ea typeface="SimSun" panose="02010600030101010101" pitchFamily="2" charset="-122"/>
              </a:rPr>
              <a:t>Inversion is tricky:</a:t>
            </a:r>
            <a:br>
              <a:rPr lang="en-US" altLang="zh-CN" sz="2400" dirty="0">
                <a:ea typeface="SimSun" panose="02010600030101010101" pitchFamily="2" charset="-122"/>
              </a:rPr>
            </a:br>
            <a:r>
              <a:rPr lang="en-US" altLang="zh-CN" sz="2400" b="1" dirty="0">
                <a:ea typeface="SimSun" panose="02010600030101010101" pitchFamily="2" charset="-122"/>
              </a:rPr>
              <a:t>(ABC)</a:t>
            </a:r>
            <a:r>
              <a:rPr lang="en-US" altLang="zh-CN" sz="2400" b="1" baseline="30000" dirty="0">
                <a:ea typeface="SimSun" panose="02010600030101010101" pitchFamily="2" charset="-122"/>
              </a:rPr>
              <a:t>-1</a:t>
            </a:r>
            <a:r>
              <a:rPr lang="en-US" altLang="zh-CN" sz="2400" b="1" dirty="0">
                <a:ea typeface="SimSun" panose="02010600030101010101" pitchFamily="2" charset="-122"/>
              </a:rPr>
              <a:t> = C</a:t>
            </a:r>
            <a:r>
              <a:rPr lang="en-US" altLang="zh-CN" sz="2400" b="1" baseline="30000" dirty="0">
                <a:ea typeface="SimSun" panose="02010600030101010101" pitchFamily="2" charset="-122"/>
              </a:rPr>
              <a:t>-1</a:t>
            </a:r>
            <a:r>
              <a:rPr lang="en-US" altLang="zh-CN" sz="2400" b="1" dirty="0">
                <a:ea typeface="SimSun" panose="02010600030101010101" pitchFamily="2" charset="-122"/>
              </a:rPr>
              <a:t>B</a:t>
            </a:r>
            <a:r>
              <a:rPr lang="en-US" altLang="zh-CN" sz="2400" b="1" baseline="30000" dirty="0">
                <a:ea typeface="SimSun" panose="02010600030101010101" pitchFamily="2" charset="-122"/>
              </a:rPr>
              <a:t>-1</a:t>
            </a:r>
            <a:r>
              <a:rPr lang="en-US" altLang="zh-CN" sz="2400" b="1" dirty="0">
                <a:ea typeface="SimSun" panose="02010600030101010101" pitchFamily="2" charset="-122"/>
              </a:rPr>
              <a:t>A</a:t>
            </a:r>
            <a:r>
              <a:rPr lang="en-US" altLang="zh-CN" sz="2400" b="1" baseline="30000" dirty="0">
                <a:ea typeface="SimSun" panose="02010600030101010101" pitchFamily="2" charset="-122"/>
              </a:rPr>
              <a:t>-1</a:t>
            </a:r>
            <a:endParaRPr lang="en-US" altLang="zh-CN" sz="2400" dirty="0">
              <a:ea typeface="SimSun" panose="02010600030101010101" pitchFamily="2" charset="-122"/>
            </a:endParaRPr>
          </a:p>
          <a:p>
            <a:pPr>
              <a:lnSpc>
                <a:spcPct val="90000"/>
              </a:lnSpc>
              <a:buFont typeface="Monotype Sorts" pitchFamily="2" charset="2"/>
              <a:buNone/>
            </a:pPr>
            <a:r>
              <a:rPr lang="en-US" altLang="zh-CN" sz="2400" dirty="0">
                <a:ea typeface="SimSun" panose="02010600030101010101" pitchFamily="2" charset="-122"/>
              </a:rPr>
              <a:t>	Derived from </a:t>
            </a:r>
            <a:r>
              <a:rPr lang="en-US" altLang="zh-CN" sz="2400" dirty="0" smtClean="0">
                <a:ea typeface="SimSun" panose="02010600030101010101" pitchFamily="2" charset="-122"/>
              </a:rPr>
              <a:t>non-</a:t>
            </a:r>
            <a:r>
              <a:rPr lang="en-US" altLang="zh-CN" sz="2400" dirty="0" err="1" smtClean="0">
                <a:ea typeface="SimSun" panose="02010600030101010101" pitchFamily="2" charset="-122"/>
              </a:rPr>
              <a:t>commutativity</a:t>
            </a:r>
            <a:r>
              <a:rPr lang="en-US" altLang="zh-CN" sz="2400" dirty="0" smtClean="0">
                <a:ea typeface="SimSun" panose="02010600030101010101" pitchFamily="2" charset="-122"/>
              </a:rPr>
              <a:t> </a:t>
            </a:r>
            <a:r>
              <a:rPr lang="en-US" altLang="zh-CN" sz="2400" dirty="0">
                <a:ea typeface="SimSun" panose="02010600030101010101" pitchFamily="2" charset="-122"/>
              </a:rPr>
              <a:t>property</a:t>
            </a:r>
            <a:endParaRPr lang="en-US" altLang="zh-CN" sz="2400" b="1" dirty="0">
              <a:ea typeface="SimSun" panose="02010600030101010101" pitchFamily="2" charset="-122"/>
            </a:endParaRPr>
          </a:p>
          <a:p>
            <a:pPr>
              <a:lnSpc>
                <a:spcPct val="90000"/>
              </a:lnSpc>
              <a:buFont typeface="Monotype Sorts" pitchFamily="2" charset="2"/>
              <a:buNone/>
            </a:pPr>
            <a:endParaRPr lang="en-US" altLang="zh-CN" sz="2400" b="1" baseline="30000" dirty="0">
              <a:ea typeface="SimSun" panose="02010600030101010101" pitchFamily="2" charset="-122"/>
            </a:endParaRPr>
          </a:p>
        </p:txBody>
      </p:sp>
    </p:spTree>
    <p:extLst>
      <p:ext uri="{BB962C8B-B14F-4D97-AF65-F5344CB8AC3E}">
        <p14:creationId xmlns:p14="http://schemas.microsoft.com/office/powerpoint/2010/main" val="6080524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normAutofit fontScale="90000"/>
          </a:bodyPr>
          <a:lstStyle/>
          <a:p>
            <a:r>
              <a:rPr lang="en-US" altLang="zh-CN" smtClean="0">
                <a:ea typeface="SimSun" panose="02010600030101010101" pitchFamily="2" charset="-122"/>
              </a:rPr>
              <a:t>Determinant of a Matrix</a:t>
            </a:r>
          </a:p>
        </p:txBody>
      </p:sp>
      <p:graphicFrame>
        <p:nvGraphicFramePr>
          <p:cNvPr id="14338" name="Object 4"/>
          <p:cNvGraphicFramePr>
            <a:graphicFrameLocks noGrp="1" noChangeAspect="1"/>
          </p:cNvGraphicFramePr>
          <p:nvPr>
            <p:ph idx="1"/>
          </p:nvPr>
        </p:nvGraphicFramePr>
        <p:xfrm>
          <a:off x="5721350" y="3494088"/>
          <a:ext cx="749300" cy="457200"/>
        </p:xfrm>
        <a:graphic>
          <a:graphicData uri="http://schemas.openxmlformats.org/presentationml/2006/ole">
            <mc:AlternateContent xmlns:mc="http://schemas.openxmlformats.org/markup-compatibility/2006">
              <mc:Choice xmlns:v="urn:schemas-microsoft-com:vml" Requires="v">
                <p:oleObj spid="_x0000_s9272" name="Equation" r:id="rId3" imgW="749160" imgH="457200" progId="Equation.3">
                  <p:embed/>
                </p:oleObj>
              </mc:Choice>
              <mc:Fallback>
                <p:oleObj name="Equation" r:id="rId3" imgW="74916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1350" y="3494088"/>
                        <a:ext cx="749300" cy="457200"/>
                      </a:xfrm>
                      <a:prstGeom prst="rect">
                        <a:avLst/>
                      </a:prstGeom>
                    </p:spPr>
                  </p:pic>
                </p:oleObj>
              </mc:Fallback>
            </mc:AlternateContent>
          </a:graphicData>
        </a:graphic>
      </p:graphicFrame>
      <p:sp>
        <p:nvSpPr>
          <p:cNvPr id="14342" name="Rectangle 3"/>
          <p:cNvSpPr>
            <a:spLocks noGrp="1" noChangeArrowheads="1"/>
          </p:cNvSpPr>
          <p:nvPr>
            <p:ph type="body" sz="half" idx="4294967295"/>
          </p:nvPr>
        </p:nvSpPr>
        <p:spPr>
          <a:xfrm>
            <a:off x="838200" y="1270001"/>
            <a:ext cx="4954588" cy="1752600"/>
          </a:xfrm>
        </p:spPr>
        <p:txBody>
          <a:bodyPr/>
          <a:lstStyle/>
          <a:p>
            <a:pPr>
              <a:lnSpc>
                <a:spcPct val="90000"/>
              </a:lnSpc>
            </a:pPr>
            <a:r>
              <a:rPr lang="en-US" altLang="zh-CN" sz="2000" dirty="0">
                <a:ea typeface="SimSun" panose="02010600030101010101" pitchFamily="2" charset="-122"/>
              </a:rPr>
              <a:t>Used for inversion</a:t>
            </a:r>
          </a:p>
          <a:p>
            <a:pPr>
              <a:lnSpc>
                <a:spcPct val="90000"/>
              </a:lnSpc>
            </a:pPr>
            <a:r>
              <a:rPr lang="en-US" altLang="zh-CN" sz="2000" dirty="0">
                <a:ea typeface="SimSun" panose="02010600030101010101" pitchFamily="2" charset="-122"/>
              </a:rPr>
              <a:t>If </a:t>
            </a:r>
            <a:r>
              <a:rPr lang="en-US" altLang="zh-CN" sz="2000" dirty="0" err="1">
                <a:ea typeface="SimSun" panose="02010600030101010101" pitchFamily="2" charset="-122"/>
              </a:rPr>
              <a:t>det</a:t>
            </a:r>
            <a:r>
              <a:rPr lang="en-US" altLang="zh-CN" sz="2000" dirty="0">
                <a:ea typeface="SimSun" panose="02010600030101010101" pitchFamily="2" charset="-122"/>
              </a:rPr>
              <a:t>(A) = 0, then A has no inverse</a:t>
            </a:r>
          </a:p>
        </p:txBody>
      </p:sp>
      <p:graphicFrame>
        <p:nvGraphicFramePr>
          <p:cNvPr id="14339" name="Object 5"/>
          <p:cNvGraphicFramePr>
            <a:graphicFrameLocks noGrp="1" noChangeAspect="1"/>
          </p:cNvGraphicFramePr>
          <p:nvPr>
            <p:ph sz="quarter" idx="4294967295"/>
            <p:extLst>
              <p:ext uri="{D42A27DB-BD31-4B8C-83A1-F6EECF244321}">
                <p14:modId xmlns:p14="http://schemas.microsoft.com/office/powerpoint/2010/main" val="2570671353"/>
              </p:ext>
            </p:extLst>
          </p:nvPr>
        </p:nvGraphicFramePr>
        <p:xfrm>
          <a:off x="1017587" y="2449514"/>
          <a:ext cx="2384425" cy="492125"/>
        </p:xfrm>
        <a:graphic>
          <a:graphicData uri="http://schemas.openxmlformats.org/presentationml/2006/ole">
            <mc:AlternateContent xmlns:mc="http://schemas.openxmlformats.org/markup-compatibility/2006">
              <mc:Choice xmlns:v="urn:schemas-microsoft-com:vml" Requires="v">
                <p:oleObj spid="_x0000_s9273" name="Equation" r:id="rId5" imgW="1041120" imgH="203040" progId="Equation.3">
                  <p:embed/>
                </p:oleObj>
              </mc:Choice>
              <mc:Fallback>
                <p:oleObj name="Equation" r:id="rId5" imgW="104112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7587" y="2449514"/>
                        <a:ext cx="2384425"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0" name="Object 6"/>
          <p:cNvGraphicFramePr>
            <a:graphicFrameLocks noChangeAspect="1"/>
          </p:cNvGraphicFramePr>
          <p:nvPr/>
        </p:nvGraphicFramePr>
        <p:xfrm>
          <a:off x="2209800" y="3352801"/>
          <a:ext cx="3041650" cy="904875"/>
        </p:xfrm>
        <a:graphic>
          <a:graphicData uri="http://schemas.openxmlformats.org/presentationml/2006/ole">
            <mc:AlternateContent xmlns:mc="http://schemas.openxmlformats.org/markup-compatibility/2006">
              <mc:Choice xmlns:v="urn:schemas-microsoft-com:vml" Requires="v">
                <p:oleObj spid="_x0000_s9274" name="Equation" r:id="rId7" imgW="1536480" imgH="457200" progId="Equation.3">
                  <p:embed/>
                </p:oleObj>
              </mc:Choice>
              <mc:Fallback>
                <p:oleObj name="Equation" r:id="rId7" imgW="153648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3352801"/>
                        <a:ext cx="304165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121066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263" y="260351"/>
            <a:ext cx="2286000" cy="768350"/>
          </a:xfrm>
        </p:spPr>
        <p:txBody>
          <a:bodyPr/>
          <a:lstStyle/>
          <a:p>
            <a:r>
              <a:rPr lang="en-US" dirty="0" smtClean="0">
                <a:latin typeface="Times New Roman" panose="02020603050405020304" pitchFamily="18" charset="0"/>
                <a:cs typeface="Times New Roman" panose="02020603050405020304" pitchFamily="18" charset="0"/>
              </a:rPr>
              <a:t>Mean</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57263" y="1911348"/>
                <a:ext cx="6943724" cy="3218319"/>
              </a:xfrm>
            </p:spPr>
            <p:txBody>
              <a:bodyPr/>
              <a:lstStyle/>
              <a:p>
                <a:pPr algn="just"/>
                <a:r>
                  <a:rPr lang="en-US" dirty="0" smtClean="0"/>
                  <a:t>A measure of the spread of the data in a data set with mean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oMath>
                </a14:m>
                <a:endParaRPr lang="en-US" dirty="0" smtClean="0"/>
              </a:p>
              <a:p>
                <a:pPr algn="just"/>
                <a:endParaRPr lang="en-US" dirty="0" smtClean="0"/>
              </a:p>
              <a:p>
                <a:pPr marL="0" indent="0" algn="just">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X</m:t>
                          </m:r>
                        </m:e>
                      </m:acc>
                      <m:r>
                        <a:rPr lang="en-US" b="0" i="0" smtClean="0">
                          <a:latin typeface="Cambria Math" panose="02040503050406030204" pitchFamily="18" charset="0"/>
                        </a:rPr>
                        <m:t> = </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sty m:val="p"/>
                                  <m:brk m:alnAt="23"/>
                                </m:rPr>
                                <a:rPr lang="en-US" b="0" i="0" smtClean="0">
                                  <a:latin typeface="Cambria Math" panose="02040503050406030204" pitchFamily="18" charset="0"/>
                                </a:rPr>
                                <m:t>i</m:t>
                              </m:r>
                              <m:r>
                                <a:rPr lang="en-US" b="0" i="0" smtClean="0">
                                  <a:latin typeface="Cambria Math" panose="02040503050406030204" pitchFamily="18" charset="0"/>
                                </a:rPr>
                                <m:t>=1</m:t>
                              </m:r>
                            </m:sub>
                            <m:sup>
                              <m:r>
                                <m:rPr>
                                  <m:sty m:val="p"/>
                                </m:rPr>
                                <a:rPr lang="en-US" b="0" i="0" smtClean="0">
                                  <a:latin typeface="Cambria Math" panose="02040503050406030204" pitchFamily="18" charset="0"/>
                                </a:rPr>
                                <m:t>n</m:t>
                              </m:r>
                            </m:sup>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m:rPr>
                                      <m:sty m:val="p"/>
                                    </m:rPr>
                                    <a:rPr lang="en-US" b="0" i="0" smtClean="0">
                                      <a:latin typeface="Cambria Math" panose="02040503050406030204" pitchFamily="18" charset="0"/>
                                    </a:rPr>
                                    <m:t>i</m:t>
                                  </m:r>
                                </m:sub>
                              </m:sSub>
                            </m:e>
                          </m:nary>
                        </m:num>
                        <m:den>
                          <m:r>
                            <m:rPr>
                              <m:sty m:val="p"/>
                            </m:rPr>
                            <a:rPr lang="en-US" b="0" i="0" smtClean="0">
                              <a:latin typeface="Cambria Math" panose="02040503050406030204" pitchFamily="18" charset="0"/>
                            </a:rPr>
                            <m:t>n</m:t>
                          </m:r>
                        </m:den>
                      </m:f>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57263" y="1911348"/>
                <a:ext cx="6943724" cy="3218319"/>
              </a:xfrm>
              <a:blipFill rotWithShape="0">
                <a:blip r:embed="rId2"/>
                <a:stretch>
                  <a:fillRect l="-1580" t="-3226" r="-1844"/>
                </a:stretch>
              </a:blipFill>
            </p:spPr>
            <p:txBody>
              <a:bodyPr/>
              <a:lstStyle/>
              <a:p>
                <a:r>
                  <a:rPr lang="en-US">
                    <a:noFill/>
                  </a:rPr>
                  <a:t> </a:t>
                </a:r>
              </a:p>
            </p:txBody>
          </p:sp>
        </mc:Fallback>
      </mc:AlternateContent>
      <p:graphicFrame>
        <p:nvGraphicFramePr>
          <p:cNvPr id="7" name="Table 6"/>
          <p:cNvGraphicFramePr>
            <a:graphicFrameLocks noGrp="1"/>
          </p:cNvGraphicFramePr>
          <p:nvPr>
            <p:extLst/>
          </p:nvPr>
        </p:nvGraphicFramePr>
        <p:xfrm>
          <a:off x="9739280" y="1986493"/>
          <a:ext cx="1357348" cy="1513822"/>
        </p:xfrm>
        <a:graphic>
          <a:graphicData uri="http://schemas.openxmlformats.org/drawingml/2006/table">
            <a:tbl>
              <a:tblPr firstRow="1" bandRow="1"/>
              <a:tblGrid>
                <a:gridCol w="1357348"/>
              </a:tblGrid>
              <a:tr h="416542">
                <a:tc>
                  <a:txBody>
                    <a:bodyPr/>
                    <a:lstStyle/>
                    <a:p>
                      <a:pPr algn="ctr"/>
                      <a:r>
                        <a:rPr lang="en-US" dirty="0" smtClean="0"/>
                        <a:t>Attribute 1</a:t>
                      </a:r>
                      <a:endParaRPr lang="en-US" dirty="0"/>
                    </a:p>
                  </a:txBody>
                  <a:tcPr anchor="ctr"/>
                </a:tc>
              </a:tr>
              <a:tr h="350985">
                <a:tc>
                  <a:txBody>
                    <a:bodyPr/>
                    <a:lstStyle/>
                    <a:p>
                      <a:pPr algn="ctr"/>
                      <a:r>
                        <a:rPr lang="en-US" dirty="0" smtClean="0"/>
                        <a:t>4</a:t>
                      </a:r>
                      <a:endParaRPr lang="en-US" dirty="0"/>
                    </a:p>
                  </a:txBody>
                  <a:tcPr anchor="ctr"/>
                </a:tc>
              </a:tr>
              <a:tr h="350985">
                <a:tc>
                  <a:txBody>
                    <a:bodyPr/>
                    <a:lstStyle/>
                    <a:p>
                      <a:pPr algn="ctr"/>
                      <a:r>
                        <a:rPr lang="en-US" dirty="0" smtClean="0"/>
                        <a:t>3</a:t>
                      </a:r>
                      <a:endParaRPr lang="en-US" dirty="0"/>
                    </a:p>
                  </a:txBody>
                  <a:tcPr anchor="ctr"/>
                </a:tc>
              </a:tr>
              <a:tr h="350985">
                <a:tc>
                  <a:txBody>
                    <a:bodyPr/>
                    <a:lstStyle/>
                    <a:p>
                      <a:pPr algn="ctr"/>
                      <a:r>
                        <a:rPr lang="en-US" dirty="0" smtClean="0"/>
                        <a:t>3</a:t>
                      </a:r>
                      <a:endParaRPr lang="en-US" dirty="0"/>
                    </a:p>
                  </a:txBody>
                  <a:tcPr anchor="ctr"/>
                </a:tc>
              </a:tr>
            </a:tbl>
          </a:graphicData>
        </a:graphic>
      </p:graphicFrame>
      <p:graphicFrame>
        <p:nvGraphicFramePr>
          <p:cNvPr id="8" name="Table 7"/>
          <p:cNvGraphicFramePr>
            <a:graphicFrameLocks noGrp="1"/>
          </p:cNvGraphicFramePr>
          <p:nvPr>
            <p:extLst/>
          </p:nvPr>
        </p:nvGraphicFramePr>
        <p:xfrm>
          <a:off x="9725026" y="3933188"/>
          <a:ext cx="1381125" cy="365761"/>
        </p:xfrm>
        <a:graphic>
          <a:graphicData uri="http://schemas.openxmlformats.org/drawingml/2006/table">
            <a:tbl>
              <a:tblPr firstRow="1" bandRow="1"/>
              <a:tblGrid>
                <a:gridCol w="1381125"/>
              </a:tblGrid>
              <a:tr h="365761">
                <a:tc>
                  <a:txBody>
                    <a:bodyPr/>
                    <a:lstStyle/>
                    <a:p>
                      <a:endParaRPr lang="en-US" dirty="0"/>
                    </a:p>
                  </a:txBody>
                  <a:tcPr/>
                </a:tc>
              </a:tr>
            </a:tbl>
          </a:graphicData>
        </a:graphic>
      </p:graphicFrame>
      <mc:AlternateContent xmlns:mc="http://schemas.openxmlformats.org/markup-compatibility/2006" xmlns:a14="http://schemas.microsoft.com/office/drawing/2010/main">
        <mc:Choice Requires="a14">
          <p:sp>
            <p:nvSpPr>
              <p:cNvPr id="9" name="TextBox 8"/>
              <p:cNvSpPr txBox="1"/>
              <p:nvPr/>
            </p:nvSpPr>
            <p:spPr>
              <a:xfrm>
                <a:off x="8715376" y="2501899"/>
                <a:ext cx="933450" cy="2246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X</m:t>
                      </m:r>
                      <m:r>
                        <a:rPr lang="en-US" sz="2800" b="0" i="1" smtClean="0">
                          <a:latin typeface="Cambria Math" panose="02040503050406030204" pitchFamily="18" charset="0"/>
                        </a:rPr>
                        <m:t>=  </m:t>
                      </m:r>
                    </m:oMath>
                  </m:oMathPara>
                </a14:m>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14:m>
                  <m:oMath xmlns:m="http://schemas.openxmlformats.org/officeDocument/2006/math">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X</m:t>
                        </m:r>
                      </m:e>
                    </m:acc>
                    <m:r>
                      <a:rPr lang="en-US" sz="2800" b="0" i="1" smtClean="0">
                        <a:latin typeface="Cambria Math" panose="02040503050406030204" pitchFamily="18" charset="0"/>
                      </a:rPr>
                      <m:t>=</m:t>
                    </m:r>
                  </m:oMath>
                </a14:m>
                <a:r>
                  <a:rPr lang="en-US" sz="2800" dirty="0" smtClean="0">
                    <a:latin typeface="Times New Roman" panose="02020603050405020304" pitchFamily="18" charset="0"/>
                    <a:cs typeface="Times New Roman" panose="02020603050405020304" pitchFamily="18" charset="0"/>
                  </a:rPr>
                  <a:t> </a:t>
                </a:r>
              </a:p>
              <a:p>
                <a:endParaRPr lang="en-US" sz="2800" dirty="0">
                  <a:latin typeface="Times New Roman" panose="02020603050405020304" pitchFamily="18" charset="0"/>
                  <a:cs typeface="Times New Roman" panose="02020603050405020304" pitchFamily="18"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8715376" y="2501899"/>
                <a:ext cx="933450" cy="2246769"/>
              </a:xfrm>
              <a:prstGeom prst="rect">
                <a:avLst/>
              </a:prstGeom>
              <a:blipFill rotWithShape="0">
                <a:blip r:embed="rId3"/>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9D0F597-6C79-4498-BE18-DD874142F752}" type="slidenum">
              <a:rPr lang="en-US" smtClean="0"/>
              <a:t>12</a:t>
            </a:fld>
            <a:endParaRPr lang="en-US"/>
          </a:p>
        </p:txBody>
      </p:sp>
    </p:spTree>
    <p:extLst>
      <p:ext uri="{BB962C8B-B14F-4D97-AF65-F5344CB8AC3E}">
        <p14:creationId xmlns:p14="http://schemas.microsoft.com/office/powerpoint/2010/main" val="10164882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25" y="269876"/>
            <a:ext cx="2286000" cy="768350"/>
          </a:xfrm>
        </p:spPr>
        <p:txBody>
          <a:bodyPr/>
          <a:lstStyle/>
          <a:p>
            <a:r>
              <a:rPr lang="en-US" dirty="0" smtClean="0">
                <a:latin typeface="Times New Roman" panose="02020603050405020304" pitchFamily="18" charset="0"/>
                <a:cs typeface="Times New Roman" panose="02020603050405020304" pitchFamily="18" charset="0"/>
              </a:rPr>
              <a:t>Variance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2475" y="1558925"/>
                <a:ext cx="6772275" cy="4403726"/>
              </a:xfrm>
            </p:spPr>
            <p:txBody>
              <a:bodyPr>
                <a:normAutofit/>
              </a:bodyPr>
              <a:lstStyle/>
              <a:p>
                <a:pPr algn="just"/>
                <a:r>
                  <a:rPr lang="en-US" dirty="0" smtClean="0"/>
                  <a:t>A measure of the spread of the data in a data set with mean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oMath>
                </a14:m>
                <a:endParaRPr lang="en-US" dirty="0" smtClean="0"/>
              </a:p>
              <a:p>
                <a:pPr algn="just"/>
                <a:endParaRPr lang="en-US" dirty="0" smtClean="0"/>
              </a:p>
              <a:p>
                <a:pPr marL="0" indent="0" algn="just">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 </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d>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den>
                      </m:f>
                    </m:oMath>
                  </m:oMathPara>
                </a14:m>
                <a:endParaRPr lang="en-US" dirty="0" smtClean="0"/>
              </a:p>
              <a:p>
                <a:pPr algn="just"/>
                <a:r>
                  <a:rPr lang="en-US" dirty="0" smtClean="0"/>
                  <a:t>Variance is claimed to be the original statistical measure of spread of data.</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2475" y="1558925"/>
                <a:ext cx="6772275" cy="4403726"/>
              </a:xfrm>
              <a:blipFill rotWithShape="0">
                <a:blip r:embed="rId2"/>
                <a:stretch>
                  <a:fillRect l="-1620" t="-2355" r="-1890"/>
                </a:stretch>
              </a:blipFill>
            </p:spPr>
            <p:txBody>
              <a:bodyPr/>
              <a:lstStyle/>
              <a:p>
                <a:r>
                  <a:rPr lang="en-US">
                    <a:noFill/>
                  </a:rPr>
                  <a:t> </a:t>
                </a:r>
              </a:p>
            </p:txBody>
          </p:sp>
        </mc:Fallback>
      </mc:AlternateContent>
      <p:graphicFrame>
        <p:nvGraphicFramePr>
          <p:cNvPr id="4" name="Table 3"/>
          <p:cNvGraphicFramePr>
            <a:graphicFrameLocks noGrp="1"/>
          </p:cNvGraphicFramePr>
          <p:nvPr>
            <p:extLst/>
          </p:nvPr>
        </p:nvGraphicFramePr>
        <p:xfrm>
          <a:off x="9710705" y="2367493"/>
          <a:ext cx="1357348" cy="1513822"/>
        </p:xfrm>
        <a:graphic>
          <a:graphicData uri="http://schemas.openxmlformats.org/drawingml/2006/table">
            <a:tbl>
              <a:tblPr firstRow="1" bandRow="1"/>
              <a:tblGrid>
                <a:gridCol w="1357348"/>
              </a:tblGrid>
              <a:tr h="416542">
                <a:tc>
                  <a:txBody>
                    <a:bodyPr/>
                    <a:lstStyle/>
                    <a:p>
                      <a:pPr algn="ctr"/>
                      <a:r>
                        <a:rPr lang="en-US" dirty="0" smtClean="0"/>
                        <a:t>Attribute 1</a:t>
                      </a:r>
                      <a:endParaRPr lang="en-US" dirty="0"/>
                    </a:p>
                  </a:txBody>
                  <a:tcPr anchor="ctr"/>
                </a:tc>
              </a:tr>
              <a:tr h="350985">
                <a:tc>
                  <a:txBody>
                    <a:bodyPr/>
                    <a:lstStyle/>
                    <a:p>
                      <a:pPr algn="ctr"/>
                      <a:r>
                        <a:rPr lang="en-US" dirty="0" smtClean="0"/>
                        <a:t>4</a:t>
                      </a:r>
                      <a:endParaRPr lang="en-US" dirty="0"/>
                    </a:p>
                  </a:txBody>
                  <a:tcPr anchor="ctr"/>
                </a:tc>
              </a:tr>
              <a:tr h="350985">
                <a:tc>
                  <a:txBody>
                    <a:bodyPr/>
                    <a:lstStyle/>
                    <a:p>
                      <a:pPr algn="ctr"/>
                      <a:r>
                        <a:rPr lang="en-US" dirty="0" smtClean="0"/>
                        <a:t>3</a:t>
                      </a:r>
                      <a:endParaRPr lang="en-US" dirty="0"/>
                    </a:p>
                  </a:txBody>
                  <a:tcPr anchor="ctr"/>
                </a:tc>
              </a:tr>
              <a:tr h="350985">
                <a:tc>
                  <a:txBody>
                    <a:bodyPr/>
                    <a:lstStyle/>
                    <a:p>
                      <a:pPr algn="ctr"/>
                      <a:r>
                        <a:rPr lang="en-US" dirty="0" smtClean="0"/>
                        <a:t>3</a:t>
                      </a:r>
                      <a:endParaRPr lang="en-US" dirty="0"/>
                    </a:p>
                  </a:txBody>
                  <a:tcPr anchor="ctr"/>
                </a:tc>
              </a:tr>
            </a:tbl>
          </a:graphicData>
        </a:graphic>
      </p:graphicFrame>
      <p:graphicFrame>
        <p:nvGraphicFramePr>
          <p:cNvPr id="5" name="Table 4"/>
          <p:cNvGraphicFramePr>
            <a:graphicFrameLocks noGrp="1"/>
          </p:cNvGraphicFramePr>
          <p:nvPr>
            <p:extLst/>
          </p:nvPr>
        </p:nvGraphicFramePr>
        <p:xfrm>
          <a:off x="9696450" y="4247513"/>
          <a:ext cx="1381125" cy="365761"/>
        </p:xfrm>
        <a:graphic>
          <a:graphicData uri="http://schemas.openxmlformats.org/drawingml/2006/table">
            <a:tbl>
              <a:tblPr firstRow="1" bandRow="1"/>
              <a:tblGrid>
                <a:gridCol w="1381125"/>
              </a:tblGrid>
              <a:tr h="365761">
                <a:tc>
                  <a:txBody>
                    <a:bodyPr/>
                    <a:lstStyle/>
                    <a:p>
                      <a:endParaRPr lang="en-US" dirty="0"/>
                    </a:p>
                  </a:txBody>
                  <a:tcPr/>
                </a:tc>
              </a:tr>
            </a:tbl>
          </a:graphicData>
        </a:graphic>
      </p:graphicFrame>
      <mc:AlternateContent xmlns:mc="http://schemas.openxmlformats.org/markup-compatibility/2006" xmlns:a14="http://schemas.microsoft.com/office/drawing/2010/main">
        <mc:Choice Requires="a14">
          <p:sp>
            <p:nvSpPr>
              <p:cNvPr id="6" name="TextBox 5"/>
              <p:cNvSpPr txBox="1"/>
              <p:nvPr/>
            </p:nvSpPr>
            <p:spPr>
              <a:xfrm>
                <a:off x="8686801" y="2882899"/>
                <a:ext cx="933450" cy="22467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X</m:t>
                      </m:r>
                      <m:r>
                        <a:rPr lang="en-US" sz="2800" b="0" i="1" smtClean="0">
                          <a:latin typeface="Cambria Math" panose="02040503050406030204" pitchFamily="18" charset="0"/>
                        </a:rPr>
                        <m:t>=  </m:t>
                      </m:r>
                    </m:oMath>
                  </m:oMathPara>
                </a14:m>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𝜎</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oMath>
                </a14:m>
                <a:r>
                  <a:rPr lang="en-US" sz="2800" dirty="0" smtClean="0">
                    <a:latin typeface="Times New Roman" panose="02020603050405020304" pitchFamily="18" charset="0"/>
                    <a:cs typeface="Times New Roman" panose="02020603050405020304" pitchFamily="18" charset="0"/>
                  </a:rPr>
                  <a:t> </a:t>
                </a:r>
              </a:p>
              <a:p>
                <a:endParaRPr lang="en-US" sz="2800" dirty="0">
                  <a:latin typeface="Times New Roman" panose="02020603050405020304" pitchFamily="18" charset="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8686801" y="2882899"/>
                <a:ext cx="933450" cy="2246769"/>
              </a:xfrm>
              <a:prstGeom prst="rect">
                <a:avLst/>
              </a:prstGeom>
              <a:blipFill rotWithShape="0">
                <a:blip r:embed="rId3"/>
                <a:stretch>
                  <a:fillRect/>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D9D0F597-6C79-4498-BE18-DD874142F752}" type="slidenum">
              <a:rPr lang="en-US" smtClean="0"/>
              <a:t>13</a:t>
            </a:fld>
            <a:endParaRPr lang="en-US"/>
          </a:p>
        </p:txBody>
      </p:sp>
    </p:spTree>
    <p:extLst>
      <p:ext uri="{BB962C8B-B14F-4D97-AF65-F5344CB8AC3E}">
        <p14:creationId xmlns:p14="http://schemas.microsoft.com/office/powerpoint/2010/main" val="4212086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24" y="269876"/>
            <a:ext cx="2609851" cy="768349"/>
          </a:xfrm>
        </p:spPr>
        <p:txBody>
          <a:bodyPr>
            <a:normAutofit fontScale="90000"/>
          </a:bodyPr>
          <a:lstStyle/>
          <a:p>
            <a:r>
              <a:rPr lang="en-US" dirty="0" smtClean="0">
                <a:latin typeface="Times New Roman" panose="02020603050405020304" pitchFamily="18" charset="0"/>
                <a:cs typeface="Times New Roman" panose="02020603050405020304" pitchFamily="18" charset="0"/>
              </a:rPr>
              <a:t>Covariance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2475" y="1171575"/>
                <a:ext cx="6181725" cy="5581650"/>
              </a:xfrm>
            </p:spPr>
            <p:txBody>
              <a:bodyPr>
                <a:normAutofit fontScale="92500" lnSpcReduction="20000"/>
              </a:bodyPr>
              <a:lstStyle/>
              <a:p>
                <a:pPr algn="just"/>
                <a:r>
                  <a:rPr lang="en-US" sz="2400" dirty="0" smtClean="0"/>
                  <a:t>Variance – measure of the deviation from the mean for points in one dimension, e.g., heights</a:t>
                </a:r>
              </a:p>
              <a:p>
                <a:pPr algn="just"/>
                <a:r>
                  <a:rPr lang="en-US" sz="2400" dirty="0" smtClean="0"/>
                  <a:t>Covariance – a measure of how much each of the dimensions varies from the mean with respect to each other</a:t>
                </a:r>
                <a:endParaRPr lang="en-US" sz="2400" dirty="0"/>
              </a:p>
              <a:p>
                <a:pPr algn="just"/>
                <a:r>
                  <a:rPr lang="en-US" sz="2400" dirty="0" smtClean="0"/>
                  <a:t>Covariance is measured between 2 dimensions to see if there is a relationship between the 2 dimensions, e.g., number of hours studied and grade obtained.</a:t>
                </a:r>
              </a:p>
              <a:p>
                <a:pPr algn="just"/>
                <a:r>
                  <a:rPr lang="en-US" sz="2400" dirty="0" smtClean="0"/>
                  <a:t>The covariance between one dimension and itself is the variance </a:t>
                </a:r>
              </a:p>
              <a:p>
                <a:pPr marL="0" indent="0" algn="just">
                  <a:buNone/>
                </a:pPr>
                <a:endParaRPr lang="en-US" b="0" i="1" dirty="0" smtClean="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e>
                          </m:nary>
                        </m:num>
                        <m:den>
                          <m:r>
                            <a:rPr lang="en-US" b="0" i="1" smtClean="0">
                              <a:latin typeface="Cambria Math" panose="02040503050406030204" pitchFamily="18" charset="0"/>
                            </a:rPr>
                            <m:t>𝑛</m:t>
                          </m:r>
                          <m:r>
                            <a:rPr lang="en-US" b="0" i="1" smtClean="0">
                              <a:latin typeface="Cambria Math" panose="02040503050406030204" pitchFamily="18" charset="0"/>
                            </a:rPr>
                            <m:t>−1</m:t>
                          </m:r>
                        </m:den>
                      </m:f>
                    </m:oMath>
                  </m:oMathPara>
                </a14:m>
                <a:endParaRPr lang="en-US" b="0" dirty="0" smtClean="0"/>
              </a:p>
              <a:p>
                <a:pPr marL="0" indent="0" algn="just">
                  <a:buNone/>
                </a:pPr>
                <a:endParaRPr lang="en-US" dirty="0"/>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𝑐𝑜𝑣</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𝑌</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e>
                          </m:nary>
                        </m:num>
                        <m:den>
                          <m:r>
                            <a:rPr lang="en-US" b="0" i="1" smtClean="0">
                              <a:latin typeface="Cambria Math" panose="02040503050406030204" pitchFamily="18" charset="0"/>
                            </a:rPr>
                            <m:t>𝑛</m:t>
                          </m:r>
                          <m:r>
                            <a:rPr lang="en-US" b="0" i="1" smtClean="0">
                              <a:latin typeface="Cambria Math" panose="02040503050406030204" pitchFamily="18" charset="0"/>
                            </a:rPr>
                            <m:t>−1</m:t>
                          </m:r>
                        </m:den>
                      </m:f>
                    </m:oMath>
                  </m:oMathPara>
                </a14:m>
                <a:endParaRPr lang="en-US" b="0" dirty="0" smtClean="0"/>
              </a:p>
              <a:p>
                <a:pPr marL="0" indent="0" algn="ct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2475" y="1171575"/>
                <a:ext cx="6181725" cy="5581650"/>
              </a:xfrm>
              <a:blipFill rotWithShape="0">
                <a:blip r:embed="rId2"/>
                <a:stretch>
                  <a:fillRect l="-1084" t="-2293" r="-118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9D0F597-6C79-4498-BE18-DD874142F752}" type="slidenum">
              <a:rPr lang="en-US" smtClean="0"/>
              <a:t>14</a:t>
            </a:fld>
            <a:endParaRPr lang="en-US"/>
          </a:p>
        </p:txBody>
      </p:sp>
      <p:graphicFrame>
        <p:nvGraphicFramePr>
          <p:cNvPr id="5" name="Table 4"/>
          <p:cNvGraphicFramePr>
            <a:graphicFrameLocks noGrp="1"/>
          </p:cNvGraphicFramePr>
          <p:nvPr>
            <p:extLst/>
          </p:nvPr>
        </p:nvGraphicFramePr>
        <p:xfrm>
          <a:off x="9670209" y="1166004"/>
          <a:ext cx="1086930" cy="1463040"/>
        </p:xfrm>
        <a:graphic>
          <a:graphicData uri="http://schemas.openxmlformats.org/drawingml/2006/table">
            <a:tbl>
              <a:tblPr firstRow="1" bandRow="1"/>
              <a:tblGrid>
                <a:gridCol w="543465"/>
                <a:gridCol w="543465"/>
              </a:tblGrid>
              <a:tr h="191578">
                <a:tc>
                  <a:txBody>
                    <a:bodyPr/>
                    <a:lstStyle/>
                    <a:p>
                      <a:pPr algn="ctr"/>
                      <a:r>
                        <a:rPr lang="en-US" dirty="0" smtClean="0"/>
                        <a:t>X</a:t>
                      </a:r>
                      <a:endParaRPr lang="en-US" dirty="0"/>
                    </a:p>
                  </a:txBody>
                  <a:tcPr anchor="ctr"/>
                </a:tc>
                <a:tc>
                  <a:txBody>
                    <a:bodyPr/>
                    <a:lstStyle/>
                    <a:p>
                      <a:pPr algn="ctr"/>
                      <a:r>
                        <a:rPr lang="en-US" dirty="0" smtClean="0"/>
                        <a:t>Y</a:t>
                      </a:r>
                      <a:endParaRPr lang="en-US" dirty="0"/>
                    </a:p>
                  </a:txBody>
                  <a:tcPr anchor="ctr"/>
                </a:tc>
              </a:tr>
              <a:tr h="191578">
                <a:tc>
                  <a:txBody>
                    <a:bodyPr/>
                    <a:lstStyle/>
                    <a:p>
                      <a:pPr algn="ctr"/>
                      <a:r>
                        <a:rPr lang="en-US" dirty="0" smtClean="0"/>
                        <a:t>10</a:t>
                      </a:r>
                      <a:endParaRPr lang="en-US" dirty="0"/>
                    </a:p>
                  </a:txBody>
                  <a:tcPr anchor="ctr"/>
                </a:tc>
                <a:tc>
                  <a:txBody>
                    <a:bodyPr/>
                    <a:lstStyle/>
                    <a:p>
                      <a:pPr algn="ctr"/>
                      <a:r>
                        <a:rPr lang="en-US" dirty="0" smtClean="0"/>
                        <a:t>3</a:t>
                      </a:r>
                      <a:endParaRPr lang="en-US" dirty="0"/>
                    </a:p>
                  </a:txBody>
                  <a:tcPr anchor="ctr"/>
                </a:tc>
              </a:tr>
              <a:tr h="191578">
                <a:tc>
                  <a:txBody>
                    <a:bodyPr/>
                    <a:lstStyle/>
                    <a:p>
                      <a:pPr algn="ctr"/>
                      <a:r>
                        <a:rPr lang="en-US" dirty="0" smtClean="0"/>
                        <a:t>5</a:t>
                      </a:r>
                      <a:endParaRPr lang="en-US" dirty="0"/>
                    </a:p>
                  </a:txBody>
                  <a:tcPr anchor="ctr"/>
                </a:tc>
                <a:tc>
                  <a:txBody>
                    <a:bodyPr/>
                    <a:lstStyle/>
                    <a:p>
                      <a:pPr algn="ctr"/>
                      <a:r>
                        <a:rPr lang="en-US" dirty="0" smtClean="0"/>
                        <a:t>2</a:t>
                      </a:r>
                      <a:endParaRPr lang="en-US" dirty="0"/>
                    </a:p>
                  </a:txBody>
                  <a:tcPr anchor="ctr"/>
                </a:tc>
              </a:tr>
              <a:tr h="191578">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tr>
            </a:tbl>
          </a:graphicData>
        </a:graphic>
      </p:graphicFrame>
      <p:graphicFrame>
        <p:nvGraphicFramePr>
          <p:cNvPr id="6" name="Table 5"/>
          <p:cNvGraphicFramePr>
            <a:graphicFrameLocks noGrp="1"/>
          </p:cNvGraphicFramePr>
          <p:nvPr>
            <p:extLst/>
          </p:nvPr>
        </p:nvGraphicFramePr>
        <p:xfrm>
          <a:off x="9136752" y="2764127"/>
          <a:ext cx="1680774" cy="370840"/>
        </p:xfrm>
        <a:graphic>
          <a:graphicData uri="http://schemas.openxmlformats.org/drawingml/2006/table">
            <a:tbl>
              <a:tblPr firstRow="1" bandRow="1"/>
              <a:tblGrid>
                <a:gridCol w="560258"/>
                <a:gridCol w="560258"/>
                <a:gridCol w="560258"/>
              </a:tblGrid>
              <a:tr h="370840">
                <a:tc>
                  <a:txBody>
                    <a:bodyPr/>
                    <a:lstStyle/>
                    <a:p>
                      <a:pPr algn="ctr"/>
                      <a:r>
                        <a:rPr lang="en-US" sz="1200" dirty="0" smtClean="0"/>
                        <a:t>Mean</a:t>
                      </a:r>
                      <a:endParaRPr lang="en-US" sz="1200" dirty="0"/>
                    </a:p>
                  </a:txBody>
                  <a:tcPr/>
                </a:tc>
                <a:tc>
                  <a:txBody>
                    <a:bodyPr/>
                    <a:lstStyle/>
                    <a:p>
                      <a:pPr algn="ctr"/>
                      <a:r>
                        <a:rPr lang="en-US" dirty="0" smtClean="0"/>
                        <a:t>6</a:t>
                      </a:r>
                      <a:endParaRPr lang="en-US" dirty="0"/>
                    </a:p>
                  </a:txBody>
                  <a:tcPr/>
                </a:tc>
                <a:tc>
                  <a:txBody>
                    <a:bodyPr/>
                    <a:lstStyle/>
                    <a:p>
                      <a:pPr algn="ctr"/>
                      <a:r>
                        <a:rPr lang="en-US" dirty="0" smtClean="0"/>
                        <a:t>2</a:t>
                      </a:r>
                      <a:endParaRPr lang="en-US" dirty="0"/>
                    </a:p>
                  </a:txBody>
                  <a:tcPr/>
                </a:tc>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7112977" y="4204880"/>
                <a:ext cx="5169877" cy="9309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𝑐𝑜𝑣</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𝑋</m:t>
                          </m:r>
                          <m:r>
                            <a:rPr lang="en-US" sz="1400" b="0" i="1" smtClean="0">
                              <a:latin typeface="Cambria Math" panose="02040503050406030204" pitchFamily="18" charset="0"/>
                            </a:rPr>
                            <m:t>,</m:t>
                          </m:r>
                          <m:r>
                            <a:rPr lang="en-US" sz="1400" b="0" i="1" smtClean="0">
                              <a:latin typeface="Cambria Math" panose="02040503050406030204" pitchFamily="18" charset="0"/>
                            </a:rPr>
                            <m:t>𝑌</m:t>
                          </m:r>
                        </m:e>
                      </m:d>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d>
                            <m:dPr>
                              <m:ctrlPr>
                                <a:rPr lang="en-US" sz="1400" b="0" i="1" smtClean="0">
                                  <a:latin typeface="Cambria Math" panose="02040503050406030204" pitchFamily="18" charset="0"/>
                                </a:rPr>
                              </m:ctrlPr>
                            </m:dPr>
                            <m:e>
                              <m:r>
                                <a:rPr lang="en-US" sz="1400" b="0" i="1" smtClean="0">
                                  <a:latin typeface="Cambria Math" panose="02040503050406030204" pitchFamily="18" charset="0"/>
                                </a:rPr>
                                <m:t>10−6</m:t>
                              </m:r>
                            </m:e>
                          </m:d>
                          <m:d>
                            <m:dPr>
                              <m:ctrlPr>
                                <a:rPr lang="en-US" sz="1400" b="0" i="1" smtClean="0">
                                  <a:latin typeface="Cambria Math" panose="02040503050406030204" pitchFamily="18" charset="0"/>
                                </a:rPr>
                              </m:ctrlPr>
                            </m:dPr>
                            <m:e>
                              <m:r>
                                <a:rPr lang="en-US" sz="1400" b="0" i="1" smtClean="0">
                                  <a:latin typeface="Cambria Math" panose="02040503050406030204" pitchFamily="18" charset="0"/>
                                </a:rPr>
                                <m:t>3−2</m:t>
                              </m:r>
                            </m:e>
                          </m:d>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5−6</m:t>
                              </m:r>
                            </m:e>
                          </m:d>
                          <m:d>
                            <m:dPr>
                              <m:ctrlPr>
                                <a:rPr lang="en-US" sz="1400" b="0" i="1" smtClean="0">
                                  <a:latin typeface="Cambria Math" panose="02040503050406030204" pitchFamily="18" charset="0"/>
                                </a:rPr>
                              </m:ctrlPr>
                            </m:dPr>
                            <m:e>
                              <m:r>
                                <a:rPr lang="en-US" sz="1400" b="0" i="1" smtClean="0">
                                  <a:latin typeface="Cambria Math" panose="02040503050406030204" pitchFamily="18" charset="0"/>
                                </a:rPr>
                                <m:t>2−2</m:t>
                              </m:r>
                            </m:e>
                          </m:d>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3−6</m:t>
                              </m:r>
                            </m:e>
                          </m:d>
                          <m:r>
                            <a:rPr lang="en-US" sz="1400" b="0" i="1" smtClean="0">
                              <a:latin typeface="Cambria Math" panose="02040503050406030204" pitchFamily="18" charset="0"/>
                            </a:rPr>
                            <m:t>(1−2)</m:t>
                          </m:r>
                        </m:num>
                        <m:den>
                          <m:r>
                            <a:rPr lang="en-US" sz="1400" b="0" i="1" smtClean="0">
                              <a:latin typeface="Cambria Math" panose="02040503050406030204" pitchFamily="18" charset="0"/>
                            </a:rPr>
                            <m:t>2</m:t>
                          </m:r>
                        </m:den>
                      </m:f>
                    </m:oMath>
                  </m:oMathPara>
                </a14:m>
                <a:endParaRPr lang="en-US" sz="1400" b="0" dirty="0" smtClean="0"/>
              </a:p>
              <a:p>
                <a:pPr/>
                <a14:m>
                  <m:oMathPara xmlns:m="http://schemas.openxmlformats.org/officeDocument/2006/math">
                    <m:oMathParaPr>
                      <m:jc m:val="left"/>
                    </m:oMathParaPr>
                    <m:oMath xmlns:m="http://schemas.openxmlformats.org/officeDocument/2006/math">
                      <m:r>
                        <a:rPr lang="en-US" sz="1400" i="1">
                          <a:latin typeface="Cambria Math" panose="02040503050406030204" pitchFamily="18" charset="0"/>
                        </a:rPr>
                        <m:t>𝑐𝑜𝑣</m:t>
                      </m:r>
                      <m:d>
                        <m:dPr>
                          <m:ctrlPr>
                            <a:rPr lang="en-US" sz="1400" i="1">
                              <a:latin typeface="Cambria Math" panose="02040503050406030204" pitchFamily="18" charset="0"/>
                            </a:rPr>
                          </m:ctrlPr>
                        </m:dPr>
                        <m:e>
                          <m:r>
                            <a:rPr lang="en-US" sz="1400" i="1">
                              <a:latin typeface="Cambria Math" panose="02040503050406030204" pitchFamily="18" charset="0"/>
                            </a:rPr>
                            <m:t>𝑋</m:t>
                          </m:r>
                          <m:r>
                            <a:rPr lang="en-US" sz="1400" i="1">
                              <a:latin typeface="Cambria Math" panose="02040503050406030204" pitchFamily="18" charset="0"/>
                            </a:rPr>
                            <m:t>,</m:t>
                          </m:r>
                          <m:r>
                            <a:rPr lang="en-US" sz="1400" i="1">
                              <a:latin typeface="Cambria Math" panose="02040503050406030204" pitchFamily="18" charset="0"/>
                            </a:rPr>
                            <m:t>𝑌</m:t>
                          </m:r>
                        </m:e>
                      </m:d>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4+0+3</m:t>
                          </m:r>
                        </m:num>
                        <m:den>
                          <m:r>
                            <a:rPr lang="en-US" sz="1400" b="0" i="1" smtClean="0">
                              <a:latin typeface="Cambria Math" panose="02040503050406030204" pitchFamily="18" charset="0"/>
                            </a:rPr>
                            <m:t>2</m:t>
                          </m:r>
                        </m:den>
                      </m:f>
                      <m:r>
                        <a:rPr lang="en-US" sz="1400" b="0" i="1" smtClean="0">
                          <a:latin typeface="Cambria Math" panose="02040503050406030204" pitchFamily="18" charset="0"/>
                        </a:rPr>
                        <m:t>=3.5</m:t>
                      </m:r>
                    </m:oMath>
                  </m:oMathPara>
                </a14:m>
                <a:endParaRPr lang="en-US" sz="1400" dirty="0"/>
              </a:p>
            </p:txBody>
          </p:sp>
        </mc:Choice>
        <mc:Fallback xmlns="">
          <p:sp>
            <p:nvSpPr>
              <p:cNvPr id="7" name="TextBox 6"/>
              <p:cNvSpPr txBox="1">
                <a:spLocks noRot="1" noChangeAspect="1" noMove="1" noResize="1" noEditPoints="1" noAdjustHandles="1" noChangeArrowheads="1" noChangeShapeType="1" noTextEdit="1"/>
              </p:cNvSpPr>
              <p:nvPr/>
            </p:nvSpPr>
            <p:spPr>
              <a:xfrm>
                <a:off x="7112977" y="4204880"/>
                <a:ext cx="5169877" cy="930960"/>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575447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924" y="327026"/>
            <a:ext cx="2609851" cy="768349"/>
          </a:xfrm>
        </p:spPr>
        <p:txBody>
          <a:bodyPr>
            <a:normAutofit fontScale="90000"/>
          </a:bodyPr>
          <a:lstStyle/>
          <a:p>
            <a:r>
              <a:rPr lang="en-US" dirty="0" smtClean="0">
                <a:latin typeface="Times New Roman" panose="02020603050405020304" pitchFamily="18" charset="0"/>
                <a:cs typeface="Times New Roman" panose="02020603050405020304" pitchFamily="18" charset="0"/>
              </a:rPr>
              <a:t>Covariance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399" y="1466848"/>
            <a:ext cx="6572251" cy="4791077"/>
          </a:xfrm>
        </p:spPr>
        <p:txBody>
          <a:bodyPr>
            <a:normAutofit/>
          </a:bodyPr>
          <a:lstStyle/>
          <a:p>
            <a:pPr algn="just"/>
            <a:r>
              <a:rPr lang="en-US" sz="2400" dirty="0" smtClean="0"/>
              <a:t>What is the interpretation of covariance calculations? </a:t>
            </a:r>
            <a:endParaRPr lang="en-US" sz="2400" dirty="0"/>
          </a:p>
          <a:p>
            <a:pPr algn="just"/>
            <a:r>
              <a:rPr lang="en-US" sz="2400" dirty="0" smtClean="0"/>
              <a:t>Say you have a 2-dimensional data set </a:t>
            </a:r>
          </a:p>
          <a:p>
            <a:pPr lvl="1" algn="just"/>
            <a:r>
              <a:rPr lang="en-US" dirty="0" smtClean="0"/>
              <a:t>X: number of hours studied for a subject </a:t>
            </a:r>
          </a:p>
          <a:p>
            <a:pPr lvl="1" algn="just"/>
            <a:r>
              <a:rPr lang="en-US" dirty="0" smtClean="0"/>
              <a:t>Y: marks obtained in that subject </a:t>
            </a:r>
          </a:p>
          <a:p>
            <a:pPr algn="just"/>
            <a:r>
              <a:rPr lang="en-US" sz="2400" dirty="0" smtClean="0"/>
              <a:t>And assume the covariance value (between X and Y) is: 104.53 </a:t>
            </a:r>
          </a:p>
          <a:p>
            <a:pPr algn="just"/>
            <a:r>
              <a:rPr lang="en-US" sz="2400" dirty="0" smtClean="0"/>
              <a:t>What does this value mean?</a:t>
            </a:r>
            <a:endParaRPr lang="en-US" sz="2400" dirty="0"/>
          </a:p>
        </p:txBody>
      </p:sp>
      <p:sp>
        <p:nvSpPr>
          <p:cNvPr id="4" name="Slide Number Placeholder 3"/>
          <p:cNvSpPr>
            <a:spLocks noGrp="1"/>
          </p:cNvSpPr>
          <p:nvPr>
            <p:ph type="sldNum" sz="quarter" idx="12"/>
          </p:nvPr>
        </p:nvSpPr>
        <p:spPr/>
        <p:txBody>
          <a:bodyPr/>
          <a:lstStyle/>
          <a:p>
            <a:fld id="{D9D0F597-6C79-4498-BE18-DD874142F752}" type="slidenum">
              <a:rPr lang="en-US" smtClean="0"/>
              <a:t>15</a:t>
            </a:fld>
            <a:endParaRPr lang="en-US"/>
          </a:p>
        </p:txBody>
      </p:sp>
    </p:spTree>
    <p:extLst>
      <p:ext uri="{BB962C8B-B14F-4D97-AF65-F5344CB8AC3E}">
        <p14:creationId xmlns:p14="http://schemas.microsoft.com/office/powerpoint/2010/main" val="2122883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924" y="327026"/>
            <a:ext cx="2609851" cy="768349"/>
          </a:xfrm>
        </p:spPr>
        <p:txBody>
          <a:bodyPr>
            <a:normAutofit fontScale="90000"/>
          </a:bodyPr>
          <a:lstStyle/>
          <a:p>
            <a:r>
              <a:rPr lang="en-US" dirty="0" smtClean="0">
                <a:latin typeface="Times New Roman" panose="02020603050405020304" pitchFamily="18" charset="0"/>
                <a:cs typeface="Times New Roman" panose="02020603050405020304" pitchFamily="18" charset="0"/>
              </a:rPr>
              <a:t>Covariance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08198" y="1173013"/>
            <a:ext cx="7907998" cy="5072512"/>
          </a:xfrm>
        </p:spPr>
        <p:txBody>
          <a:bodyPr>
            <a:normAutofit fontScale="92500" lnSpcReduction="10000"/>
          </a:bodyPr>
          <a:lstStyle/>
          <a:p>
            <a:pPr algn="just"/>
            <a:r>
              <a:rPr lang="en-US" dirty="0" smtClean="0"/>
              <a:t>Exact value is not as important as its sign. </a:t>
            </a:r>
          </a:p>
          <a:p>
            <a:pPr algn="just"/>
            <a:r>
              <a:rPr lang="en-US" dirty="0" smtClean="0"/>
              <a:t>A positive value of covariance indicates that </a:t>
            </a:r>
            <a:r>
              <a:rPr lang="en-US" dirty="0" smtClean="0">
                <a:solidFill>
                  <a:srgbClr val="FF0000"/>
                </a:solidFill>
              </a:rPr>
              <a:t>both dimensions increase or decrease together</a:t>
            </a:r>
            <a:r>
              <a:rPr lang="en-US" dirty="0" smtClean="0"/>
              <a:t>, e.g., as the number of hours studied increases, the grades in that subject also increase. </a:t>
            </a:r>
          </a:p>
          <a:p>
            <a:pPr algn="just"/>
            <a:r>
              <a:rPr lang="en-US" dirty="0" smtClean="0"/>
              <a:t>A negative value indicates while </a:t>
            </a:r>
            <a:r>
              <a:rPr lang="en-US" dirty="0" smtClean="0">
                <a:solidFill>
                  <a:srgbClr val="FF0000"/>
                </a:solidFill>
              </a:rPr>
              <a:t>one increases the other decreases</a:t>
            </a:r>
            <a:r>
              <a:rPr lang="en-US" dirty="0" smtClean="0"/>
              <a:t>, or vice-versa, e.g., active social life vs. performance in CS Dept. </a:t>
            </a:r>
          </a:p>
          <a:p>
            <a:pPr algn="just"/>
            <a:r>
              <a:rPr lang="en-US" dirty="0" smtClean="0"/>
              <a:t>If covariance is zero: the two dimensions are </a:t>
            </a:r>
            <a:r>
              <a:rPr lang="en-US" dirty="0" smtClean="0">
                <a:solidFill>
                  <a:srgbClr val="FF0000"/>
                </a:solidFill>
              </a:rPr>
              <a:t>independent of each other</a:t>
            </a:r>
            <a:r>
              <a:rPr lang="en-US" dirty="0" smtClean="0"/>
              <a:t>, e.g., heights of students vs. grades obtained in a subject.</a:t>
            </a:r>
          </a:p>
          <a:p>
            <a:pPr algn="just"/>
            <a:r>
              <a:rPr lang="en-US" dirty="0" smtClean="0"/>
              <a:t>Covariance calculations are used to find relationships between dimensions in high dimensional data sets (usually greater than 3) where visualization is difficult.</a:t>
            </a:r>
            <a:endParaRPr lang="en-US" dirty="0"/>
          </a:p>
        </p:txBody>
      </p:sp>
      <p:sp>
        <p:nvSpPr>
          <p:cNvPr id="4" name="Slide Number Placeholder 3"/>
          <p:cNvSpPr>
            <a:spLocks noGrp="1"/>
          </p:cNvSpPr>
          <p:nvPr>
            <p:ph type="sldNum" sz="quarter" idx="12"/>
          </p:nvPr>
        </p:nvSpPr>
        <p:spPr/>
        <p:txBody>
          <a:bodyPr/>
          <a:lstStyle/>
          <a:p>
            <a:fld id="{D9D0F597-6C79-4498-BE18-DD874142F752}" type="slidenum">
              <a:rPr lang="en-US" smtClean="0"/>
              <a:t>16</a:t>
            </a:fld>
            <a:endParaRPr lang="en-US"/>
          </a:p>
        </p:txBody>
      </p:sp>
    </p:spTree>
    <p:extLst>
      <p:ext uri="{BB962C8B-B14F-4D97-AF65-F5344CB8AC3E}">
        <p14:creationId xmlns:p14="http://schemas.microsoft.com/office/powerpoint/2010/main" val="31830947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923" y="327026"/>
            <a:ext cx="4152901" cy="654049"/>
          </a:xfrm>
        </p:spPr>
        <p:txBody>
          <a:bodyPr>
            <a:normAutofit/>
          </a:bodyPr>
          <a:lstStyle/>
          <a:p>
            <a:r>
              <a:rPr lang="en-US" dirty="0" smtClean="0"/>
              <a:t>Covariance Matrix</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28636" y="1219199"/>
                <a:ext cx="6864202" cy="5495925"/>
              </a:xfrm>
            </p:spPr>
            <p:txBody>
              <a:bodyPr>
                <a:normAutofit lnSpcReduction="10000"/>
              </a:bodyPr>
              <a:lstStyle/>
              <a:p>
                <a:pPr algn="just"/>
                <a:r>
                  <a:rPr lang="en-US" dirty="0" smtClean="0"/>
                  <a:t>Representing covariance among dimensions as a matrix, e.g., for 3 dimensions: </a:t>
                </a:r>
              </a:p>
              <a:p>
                <a:pPr algn="just"/>
                <a:endParaRPr lang="en-US" dirty="0" smtClean="0"/>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𝑐</m:t>
                                </m:r>
                                <m:r>
                                  <a:rPr lang="en-US" b="0" i="1" smtClean="0">
                                    <a:latin typeface="Cambria Math" panose="02040503050406030204" pitchFamily="18" charset="0"/>
                                  </a:rPr>
                                  <m:t>𝑜𝑣</m:t>
                                </m:r>
                                <m:d>
                                  <m:dPr>
                                    <m:ctrlPr>
                                      <a:rPr lang="en-US" b="0" i="1" smtClean="0">
                                        <a:latin typeface="Cambria Math" panose="02040503050406030204" pitchFamily="18" charset="0"/>
                                      </a:rPr>
                                    </m:ctrlPr>
                                  </m:dPr>
                                  <m:e>
                                    <m:r>
                                      <m:rPr>
                                        <m:brk m:alnAt="7"/>
                                      </m:rP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𝑋</m:t>
                                    </m:r>
                                  </m:e>
                                </m:d>
                              </m:e>
                              <m:e>
                                <m:r>
                                  <a:rPr lang="en-US" b="0" i="1" smtClean="0">
                                    <a:latin typeface="Cambria Math" panose="02040503050406030204" pitchFamily="18" charset="0"/>
                                  </a:rPr>
                                  <m:t>𝑐𝑜𝑣</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e>
                              <m:e>
                                <m:r>
                                  <a:rPr lang="en-US" b="0" i="1" smtClean="0">
                                    <a:latin typeface="Cambria Math" panose="02040503050406030204" pitchFamily="18" charset="0"/>
                                  </a:rPr>
                                  <m:t>𝑐𝑜𝑣</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𝑍</m:t>
                                    </m:r>
                                  </m:e>
                                </m:d>
                              </m:e>
                            </m:mr>
                            <m:mr>
                              <m:e>
                                <m:r>
                                  <a:rPr lang="en-US" b="0" i="1" smtClean="0">
                                    <a:latin typeface="Cambria Math" panose="02040503050406030204" pitchFamily="18" charset="0"/>
                                  </a:rPr>
                                  <m:t>𝑐𝑜𝑣</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𝑋</m:t>
                                    </m:r>
                                  </m:e>
                                </m:d>
                              </m:e>
                              <m:e>
                                <m:r>
                                  <a:rPr lang="en-US" b="0" i="1" smtClean="0">
                                    <a:latin typeface="Cambria Math" panose="02040503050406030204" pitchFamily="18" charset="0"/>
                                  </a:rPr>
                                  <m:t>𝑐𝑜𝑣</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𝑌</m:t>
                                    </m:r>
                                  </m:e>
                                </m:d>
                              </m:e>
                              <m:e>
                                <m:r>
                                  <a:rPr lang="en-US" b="0" i="1" smtClean="0">
                                    <a:latin typeface="Cambria Math" panose="02040503050406030204" pitchFamily="18" charset="0"/>
                                  </a:rPr>
                                  <m:t>𝑐𝑜𝑣</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𝑌</m:t>
                                    </m:r>
                                  </m:e>
                                </m:d>
                              </m:e>
                            </m:mr>
                            <m:mr>
                              <m:e>
                                <m:r>
                                  <a:rPr lang="en-US" b="0" i="1" smtClean="0">
                                    <a:latin typeface="Cambria Math" panose="02040503050406030204" pitchFamily="18" charset="0"/>
                                  </a:rPr>
                                  <m:t>𝑐𝑜𝑣</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e>
                              <m:e>
                                <m:r>
                                  <a:rPr lang="en-US" b="0" i="1" smtClean="0">
                                    <a:latin typeface="Cambria Math" panose="02040503050406030204" pitchFamily="18" charset="0"/>
                                  </a:rPr>
                                  <m:t>𝑐𝑜𝑣</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e>
                              <m:e>
                                <m:r>
                                  <a:rPr lang="en-US" b="0" i="1" smtClean="0">
                                    <a:latin typeface="Cambria Math" panose="02040503050406030204" pitchFamily="18" charset="0"/>
                                  </a:rPr>
                                  <m:t>𝑐𝑜𝑣</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e>
                            </m:mr>
                          </m:m>
                        </m:e>
                      </m:d>
                    </m:oMath>
                  </m:oMathPara>
                </a14:m>
                <a:endParaRPr lang="en-US" dirty="0" smtClean="0"/>
              </a:p>
              <a:p>
                <a:pPr marL="0" indent="0" algn="just">
                  <a:buNone/>
                </a:pPr>
                <a:endParaRPr lang="en-US" dirty="0"/>
              </a:p>
              <a:p>
                <a:pPr algn="just"/>
                <a:r>
                  <a:rPr lang="en-US" dirty="0" smtClean="0">
                    <a:solidFill>
                      <a:srgbClr val="C00000"/>
                    </a:solidFill>
                  </a:rPr>
                  <a:t>Properties: </a:t>
                </a:r>
              </a:p>
              <a:p>
                <a:pPr lvl="1" algn="just"/>
                <a:r>
                  <a:rPr lang="en-US" dirty="0" smtClean="0"/>
                  <a:t>Diagonal: variances of the variables </a:t>
                </a:r>
              </a:p>
              <a:p>
                <a:pPr lvl="1" algn="just"/>
                <a14:m>
                  <m:oMath xmlns:m="http://schemas.openxmlformats.org/officeDocument/2006/math">
                    <m:r>
                      <a:rPr lang="en-US" i="1" dirty="0" smtClean="0">
                        <a:latin typeface="Cambria Math" panose="02040503050406030204" pitchFamily="18" charset="0"/>
                      </a:rPr>
                      <m:t>𝑐𝑜𝑣</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m:t>
                    </m:r>
                    <m:r>
                      <a:rPr lang="en-US" b="0" i="1" dirty="0" smtClean="0">
                        <a:latin typeface="Cambria Math" panose="02040503050406030204" pitchFamily="18" charset="0"/>
                      </a:rPr>
                      <m:t>𝑐𝑜𝑣</m:t>
                    </m:r>
                    <m:r>
                      <a:rPr lang="en-US"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oMath>
                </a14:m>
                <a:r>
                  <a:rPr lang="en-US" dirty="0" smtClean="0"/>
                  <a:t> hence matrix is symmetrical about the diagonal</a:t>
                </a:r>
              </a:p>
              <a:p>
                <a:pPr lvl="1" algn="just"/>
                <a:r>
                  <a:rPr lang="en-US" dirty="0" smtClean="0"/>
                  <a:t>m-dimensional data will result in </a:t>
                </a:r>
                <a14:m>
                  <m:oMath xmlns:m="http://schemas.openxmlformats.org/officeDocument/2006/math">
                    <m:r>
                      <a:rPr lang="en-US" i="1" dirty="0" smtClean="0">
                        <a:latin typeface="Cambria Math" panose="02040503050406030204" pitchFamily="18" charset="0"/>
                      </a:rPr>
                      <m:t>𝑚</m:t>
                    </m:r>
                    <m:r>
                      <a:rPr lang="en-US" b="0" i="1" dirty="0" smtClean="0">
                        <a:latin typeface="Cambria Math" panose="02040503050406030204" pitchFamily="18" charset="0"/>
                      </a:rPr>
                      <m:t>×</m:t>
                    </m:r>
                    <m:r>
                      <a:rPr lang="en-US" i="1" dirty="0" smtClean="0">
                        <a:latin typeface="Cambria Math" panose="02040503050406030204" pitchFamily="18" charset="0"/>
                      </a:rPr>
                      <m:t>𝑚</m:t>
                    </m:r>
                  </m:oMath>
                </a14:m>
                <a:r>
                  <a:rPr lang="en-US" dirty="0" smtClean="0"/>
                  <a:t> covariance matrix</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28636" y="1219199"/>
                <a:ext cx="6864202" cy="5495925"/>
              </a:xfrm>
              <a:blipFill rotWithShape="0">
                <a:blip r:embed="rId2"/>
                <a:stretch>
                  <a:fillRect l="-1599" t="-2439" r="-1776" b="-77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9D0F597-6C79-4498-BE18-DD874142F752}" type="slidenum">
              <a:rPr lang="en-US" smtClean="0"/>
              <a:t>17</a:t>
            </a:fld>
            <a:endParaRPr lang="en-US"/>
          </a:p>
        </p:txBody>
      </p:sp>
    </p:spTree>
    <p:extLst>
      <p:ext uri="{BB962C8B-B14F-4D97-AF65-F5344CB8AC3E}">
        <p14:creationId xmlns:p14="http://schemas.microsoft.com/office/powerpoint/2010/main" val="36817841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923" y="327026"/>
            <a:ext cx="4572002" cy="654049"/>
          </a:xfrm>
        </p:spPr>
        <p:txBody>
          <a:bodyPr>
            <a:normAutofit/>
          </a:bodyPr>
          <a:lstStyle/>
          <a:p>
            <a:r>
              <a:rPr lang="en-US" dirty="0" smtClean="0"/>
              <a:t>Linear Independence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18160" y="1256040"/>
                <a:ext cx="6617810" cy="4895851"/>
              </a:xfrm>
            </p:spPr>
            <p:txBody>
              <a:bodyPr>
                <a:normAutofit/>
              </a:bodyPr>
              <a:lstStyle/>
              <a:p>
                <a:pPr algn="just"/>
                <a:r>
                  <a:rPr lang="en-US" dirty="0" smtClean="0"/>
                  <a:t>A set of d-dimensional vectors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𝑖</m:t>
                        </m:r>
                      </m:sub>
                    </m:sSub>
                    <m:r>
                      <a:rPr lang="en-US" b="0" i="1" dirty="0" smtClean="0">
                        <a:latin typeface="Cambria Math" panose="02040503050406030204" pitchFamily="18" charset="0"/>
                      </a:rPr>
                      <m:t>∈</m:t>
                    </m:r>
                    <m:r>
                      <a:rPr lang="en-US" i="1" dirty="0" smtClean="0">
                        <a:latin typeface="Cambria Math" panose="02040503050406030204" pitchFamily="18" charset="0"/>
                      </a:rPr>
                      <m:t> </m:t>
                    </m:r>
                    <m:sSup>
                      <m:sSupPr>
                        <m:ctrlPr>
                          <a:rPr lang="en-US" b="0" i="1" dirty="0" smtClean="0">
                            <a:latin typeface="Cambria Math" panose="02040503050406030204" pitchFamily="18" charset="0"/>
                            <a:ea typeface="Cambria Math" panose="02040503050406030204" pitchFamily="18" charset="0"/>
                          </a:rPr>
                        </m:ctrlPr>
                      </m:sSupPr>
                      <m:e>
                        <m:r>
                          <a:rPr lang="en-US" i="1" dirty="0" smtClean="0">
                            <a:latin typeface="Cambria Math" panose="02040503050406030204" pitchFamily="18" charset="0"/>
                            <a:ea typeface="Cambria Math" panose="02040503050406030204" pitchFamily="18" charset="0"/>
                          </a:rPr>
                          <m:t>ℝ</m:t>
                        </m:r>
                      </m:e>
                      <m:sup>
                        <m:r>
                          <a:rPr lang="en-US" b="0" i="1" dirty="0" smtClean="0">
                            <a:latin typeface="Cambria Math" panose="02040503050406030204" pitchFamily="18" charset="0"/>
                            <a:ea typeface="Cambria Math" panose="02040503050406030204" pitchFamily="18" charset="0"/>
                          </a:rPr>
                          <m:t>𝑑</m:t>
                        </m:r>
                      </m:sup>
                    </m:sSup>
                    <m:r>
                      <a:rPr lang="en-US" i="1" dirty="0" smtClean="0">
                        <a:latin typeface="Cambria Math" panose="02040503050406030204" pitchFamily="18" charset="0"/>
                      </a:rPr>
                      <m:t> </m:t>
                    </m:r>
                  </m:oMath>
                </a14:m>
                <a:r>
                  <a:rPr lang="en-US" dirty="0" smtClean="0"/>
                  <a:t>, are said to be linearly independent if none of them can be written as a linear combination of the others.</a:t>
                </a:r>
              </a:p>
              <a:p>
                <a:pPr algn="just"/>
                <a:r>
                  <a:rPr lang="en-US" dirty="0" smtClean="0"/>
                  <a:t>In other words,</a:t>
                </a:r>
              </a:p>
              <a:p>
                <a:pPr algn="just"/>
                <a:endParaRPr lang="en-US" dirty="0" smtClean="0"/>
              </a:p>
              <a:p>
                <a:pPr marL="0" indent="0" algn="just">
                  <a:buNone/>
                </a:pPr>
                <a:r>
                  <a:rPr lang="en-US" b="0"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=0</m:t>
                    </m:r>
                  </m:oMath>
                </a14:m>
                <a:r>
                  <a:rPr lang="en-US" b="0" dirty="0" smtClean="0"/>
                  <a:t>,</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𝑖𝑓𝑓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𝑛</m:t>
                          </m:r>
                        </m:sub>
                      </m:sSub>
                      <m:r>
                        <a:rPr lang="en-US" b="0" i="1" smtClean="0">
                          <a:latin typeface="Cambria Math" panose="02040503050406030204" pitchFamily="18" charset="0"/>
                        </a:rPr>
                        <m:t>=0</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18160" y="1256040"/>
                <a:ext cx="6617810" cy="4895851"/>
              </a:xfrm>
              <a:blipFill rotWithShape="0">
                <a:blip r:embed="rId2"/>
                <a:stretch>
                  <a:fillRect l="-1657" t="-1868" r="-1842"/>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8301037" y="1103640"/>
            <a:ext cx="3052763" cy="2600325"/>
          </a:xfrm>
          <a:prstGeom prst="rect">
            <a:avLst/>
          </a:prstGeom>
        </p:spPr>
      </p:pic>
      <p:pic>
        <p:nvPicPr>
          <p:cNvPr id="5" name="Picture 4"/>
          <p:cNvPicPr>
            <a:picLocks noChangeAspect="1"/>
          </p:cNvPicPr>
          <p:nvPr/>
        </p:nvPicPr>
        <p:blipFill>
          <a:blip r:embed="rId4"/>
          <a:stretch>
            <a:fillRect/>
          </a:stretch>
        </p:blipFill>
        <p:spPr>
          <a:xfrm>
            <a:off x="8474867" y="3849669"/>
            <a:ext cx="2705101" cy="2411777"/>
          </a:xfrm>
          <a:prstGeom prst="rect">
            <a:avLst/>
          </a:prstGeom>
        </p:spPr>
      </p:pic>
      <p:sp>
        <p:nvSpPr>
          <p:cNvPr id="6" name="Slide Number Placeholder 5"/>
          <p:cNvSpPr>
            <a:spLocks noGrp="1"/>
          </p:cNvSpPr>
          <p:nvPr>
            <p:ph type="sldNum" sz="quarter" idx="12"/>
          </p:nvPr>
        </p:nvSpPr>
        <p:spPr/>
        <p:txBody>
          <a:bodyPr/>
          <a:lstStyle/>
          <a:p>
            <a:fld id="{D9D0F597-6C79-4498-BE18-DD874142F752}" type="slidenum">
              <a:rPr lang="en-US" smtClean="0"/>
              <a:t>18</a:t>
            </a:fld>
            <a:endParaRPr lang="en-US"/>
          </a:p>
        </p:txBody>
      </p:sp>
    </p:spTree>
    <p:extLst>
      <p:ext uri="{BB962C8B-B14F-4D97-AF65-F5344CB8AC3E}">
        <p14:creationId xmlns:p14="http://schemas.microsoft.com/office/powerpoint/2010/main" val="24334622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923" y="327026"/>
            <a:ext cx="2352677" cy="654049"/>
          </a:xfrm>
        </p:spPr>
        <p:txBody>
          <a:bodyPr>
            <a:normAutofit/>
          </a:bodyPr>
          <a:lstStyle/>
          <a:p>
            <a:r>
              <a:rPr lang="en-US" dirty="0" smtClean="0"/>
              <a:t>Span</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75028" y="1325052"/>
                <a:ext cx="8826172" cy="4895851"/>
              </a:xfrm>
            </p:spPr>
            <p:txBody>
              <a:bodyPr>
                <a:normAutofit/>
              </a:bodyPr>
              <a:lstStyle/>
              <a:p>
                <a:pPr algn="just"/>
                <a:r>
                  <a:rPr lang="en-US" dirty="0" smtClean="0"/>
                  <a:t>A span of a set of vectors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r>
                      <a:rPr lang="en-US" i="1" dirty="0" smtClean="0">
                        <a:latin typeface="Cambria Math" panose="02040503050406030204" pitchFamily="18" charset="0"/>
                      </a:rPr>
                      <m:t>, … , </m:t>
                    </m:r>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𝑘</m:t>
                        </m:r>
                      </m:sub>
                    </m:sSub>
                    <m:r>
                      <a:rPr lang="en-US" i="1" dirty="0" smtClean="0">
                        <a:latin typeface="Cambria Math" panose="02040503050406030204" pitchFamily="18" charset="0"/>
                      </a:rPr>
                      <m:t> </m:t>
                    </m:r>
                  </m:oMath>
                </a14:m>
                <a:r>
                  <a:rPr lang="en-US" dirty="0" smtClean="0"/>
                  <a:t>is the set of vectors that can be written as a linear combination of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r>
                      <a:rPr lang="en-US" i="1" dirty="0" smtClean="0">
                        <a:latin typeface="Cambria Math" panose="02040503050406030204" pitchFamily="18" charset="0"/>
                      </a:rPr>
                      <m:t>, … , </m:t>
                    </m:r>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𝑘</m:t>
                        </m:r>
                      </m:sub>
                    </m:sSub>
                  </m:oMath>
                </a14:m>
                <a:r>
                  <a:rPr lang="en-US" dirty="0" smtClean="0"/>
                  <a:t>.</a:t>
                </a:r>
              </a:p>
              <a:p>
                <a:pPr marL="0" indent="0" algn="just">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𝑠𝑝𝑎𝑛</m:t>
                      </m:r>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𝑘</m:t>
                              </m:r>
                            </m:sub>
                          </m:sSub>
                        </m:e>
                      </m:d>
                      <m:r>
                        <a:rPr lang="en-US" b="0" i="1" dirty="0" smtClean="0">
                          <a:latin typeface="Cambria Math" panose="02040503050406030204" pitchFamily="18" charset="0"/>
                        </a:rPr>
                        <m:t>=</m:t>
                      </m:r>
                      <m:r>
                        <a:rPr lang="en-US" i="1" dirty="0"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2</m:t>
                              </m:r>
                            </m:sub>
                          </m:sSub>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𝑐</m:t>
                              </m:r>
                            </m:e>
                            <m:sub>
                              <m:r>
                                <a:rPr lang="en-US" i="1" dirty="0" err="1" smtClean="0">
                                  <a:latin typeface="Cambria Math" panose="02040503050406030204" pitchFamily="18" charset="0"/>
                                </a:rPr>
                                <m:t>𝑘</m:t>
                              </m:r>
                            </m:sub>
                          </m:sSub>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𝑘</m:t>
                              </m:r>
                            </m:sub>
                          </m:sSub>
                          <m:r>
                            <a:rPr lang="en-US" i="1" dirty="0" smtClean="0">
                              <a:latin typeface="Cambria Math" panose="02040503050406030204" pitchFamily="18" charset="0"/>
                            </a:rPr>
                            <m:t> </m:t>
                          </m:r>
                        </m:e>
                      </m:d>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𝑐</m:t>
                          </m:r>
                        </m:e>
                        <m:sub>
                          <m:r>
                            <a:rPr lang="en-US" i="1" dirty="0" err="1" smtClean="0">
                              <a:latin typeface="Cambria Math" panose="02040503050406030204" pitchFamily="18" charset="0"/>
                            </a:rPr>
                            <m:t>𝑘</m:t>
                          </m:r>
                        </m:sub>
                      </m:sSub>
                      <m:r>
                        <a:rPr lang="en-US" b="0" i="1" dirty="0" smtClean="0">
                          <a:latin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ℝ</m:t>
                      </m:r>
                      <m:r>
                        <a:rPr lang="en-US" b="0" i="1" dirty="0" smtClean="0">
                          <a:latin typeface="Cambria Math" panose="02040503050406030204" pitchFamily="18" charset="0"/>
                          <a:ea typeface="Cambria Math" panose="02040503050406030204" pitchFamily="18" charset="0"/>
                        </a:rPr>
                        <m:t>}</m:t>
                      </m:r>
                    </m:oMath>
                  </m:oMathPara>
                </a14:m>
                <a:endParaRPr lang="en-US" dirty="0" smtClean="0"/>
              </a:p>
              <a:p>
                <a:pPr algn="just"/>
                <a:r>
                  <a:rPr lang="en-US" dirty="0" smtClean="0"/>
                  <a:t>Question: </a:t>
                </a:r>
              </a:p>
              <a:p>
                <a:pPr marL="0" indent="0" algn="ctr">
                  <a:buNone/>
                </a:pPr>
                <a14:m>
                  <m:oMath xmlns:m="http://schemas.openxmlformats.org/officeDocument/2006/math">
                    <m:r>
                      <a:rPr lang="en-US" b="0" i="1" smtClean="0">
                        <a:latin typeface="Cambria Math" panose="02040503050406030204" pitchFamily="18" charset="0"/>
                      </a:rPr>
                      <m:t>𝑠𝑝𝑎𝑛</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mr>
                              <m:mr>
                                <m:e>
                                  <m:r>
                                    <a:rPr lang="en-US" b="0" i="1" smtClean="0">
                                      <a:latin typeface="Cambria Math" panose="02040503050406030204" pitchFamily="18" charset="0"/>
                                    </a:rPr>
                                    <m:t>0</m:t>
                                  </m:r>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0</m:t>
                                  </m:r>
                                </m:e>
                              </m:mr>
                              <m:mr>
                                <m:e>
                                  <m:r>
                                    <a:rPr lang="en-US" b="0" i="1" smtClean="0">
                                      <a:latin typeface="Cambria Math" panose="02040503050406030204" pitchFamily="18" charset="0"/>
                                    </a:rPr>
                                    <m:t>1</m:t>
                                  </m:r>
                                </m:e>
                              </m:mr>
                            </m:m>
                          </m:e>
                        </m:d>
                      </m:e>
                    </m:d>
                  </m:oMath>
                </a14:m>
                <a:r>
                  <a:rPr lang="en-US" dirty="0" smtClean="0"/>
                  <a:t> =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75028" y="1325052"/>
                <a:ext cx="8826172" cy="4895851"/>
              </a:xfrm>
              <a:blipFill rotWithShape="0">
                <a:blip r:embed="rId2"/>
                <a:stretch>
                  <a:fillRect l="-1243" t="-1993" r="-145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9D0F597-6C79-4498-BE18-DD874142F752}" type="slidenum">
              <a:rPr lang="en-US" smtClean="0"/>
              <a:t>19</a:t>
            </a:fld>
            <a:endParaRPr lang="en-US"/>
          </a:p>
        </p:txBody>
      </p:sp>
    </p:spTree>
    <p:extLst>
      <p:ext uri="{BB962C8B-B14F-4D97-AF65-F5344CB8AC3E}">
        <p14:creationId xmlns:p14="http://schemas.microsoft.com/office/powerpoint/2010/main" val="877184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350"/>
          </a:xfrm>
        </p:spPr>
        <p:txBody>
          <a:bodyPr/>
          <a:lstStyle/>
          <a:p>
            <a:r>
              <a:rPr lang="en-US" dirty="0" smtClean="0"/>
              <a:t>Outline</a:t>
            </a:r>
            <a:endParaRPr lang="en-US" dirty="0"/>
          </a:p>
        </p:txBody>
      </p:sp>
      <p:sp>
        <p:nvSpPr>
          <p:cNvPr id="3" name="Content Placeholder 2"/>
          <p:cNvSpPr>
            <a:spLocks noGrp="1"/>
          </p:cNvSpPr>
          <p:nvPr>
            <p:ph idx="1"/>
          </p:nvPr>
        </p:nvSpPr>
        <p:spPr>
          <a:xfrm>
            <a:off x="838200" y="1520825"/>
            <a:ext cx="10515600" cy="4351338"/>
          </a:xfrm>
        </p:spPr>
        <p:txBody>
          <a:bodyPr/>
          <a:lstStyle/>
          <a:p>
            <a:r>
              <a:rPr lang="en-US" dirty="0" smtClean="0"/>
              <a:t>Linear Algebra </a:t>
            </a:r>
          </a:p>
          <a:p>
            <a:r>
              <a:rPr lang="en-US" dirty="0" smtClean="0"/>
              <a:t>Dimensionality Reduction</a:t>
            </a:r>
          </a:p>
          <a:p>
            <a:r>
              <a:rPr lang="en-US" dirty="0" smtClean="0"/>
              <a:t>Principal Component Analysis (PCA)</a:t>
            </a:r>
          </a:p>
          <a:p>
            <a:r>
              <a:rPr lang="en-US" dirty="0" smtClean="0"/>
              <a:t>Singular Value Decomposition (SVD)</a:t>
            </a:r>
          </a:p>
          <a:p>
            <a:r>
              <a:rPr lang="en-US" dirty="0" smtClean="0"/>
              <a:t>Applications</a:t>
            </a:r>
            <a:endParaRPr lang="en-US" dirty="0"/>
          </a:p>
        </p:txBody>
      </p:sp>
      <p:sp>
        <p:nvSpPr>
          <p:cNvPr id="4" name="Slide Number Placeholder 3"/>
          <p:cNvSpPr>
            <a:spLocks noGrp="1"/>
          </p:cNvSpPr>
          <p:nvPr>
            <p:ph type="sldNum" sz="quarter" idx="12"/>
          </p:nvPr>
        </p:nvSpPr>
        <p:spPr/>
        <p:txBody>
          <a:bodyPr/>
          <a:lstStyle/>
          <a:p>
            <a:fld id="{D9D0F597-6C79-4498-BE18-DD874142F752}" type="slidenum">
              <a:rPr lang="en-US" smtClean="0"/>
              <a:t>2</a:t>
            </a:fld>
            <a:endParaRPr lang="en-US"/>
          </a:p>
        </p:txBody>
      </p:sp>
    </p:spTree>
    <p:extLst>
      <p:ext uri="{BB962C8B-B14F-4D97-AF65-F5344CB8AC3E}">
        <p14:creationId xmlns:p14="http://schemas.microsoft.com/office/powerpoint/2010/main" val="32045961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923" y="327026"/>
            <a:ext cx="2352677" cy="654049"/>
          </a:xfrm>
        </p:spPr>
        <p:txBody>
          <a:bodyPr>
            <a:normAutofit/>
          </a:bodyPr>
          <a:lstStyle/>
          <a:p>
            <a:r>
              <a:rPr lang="en-US" dirty="0" smtClean="0"/>
              <a:t>Basis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1511" y="1409698"/>
                <a:ext cx="7175317" cy="4895851"/>
              </a:xfrm>
            </p:spPr>
            <p:txBody>
              <a:bodyPr>
                <a:normAutofit/>
              </a:bodyPr>
              <a:lstStyle/>
              <a:p>
                <a:pPr algn="just"/>
                <a:r>
                  <a:rPr lang="en-US" dirty="0" smtClean="0"/>
                  <a:t>A basis for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𝑑</m:t>
                        </m:r>
                      </m:sup>
                    </m:sSup>
                  </m:oMath>
                </a14:m>
                <a:r>
                  <a:rPr lang="en-US" dirty="0" smtClean="0"/>
                  <a:t> is a set of vectors which:</a:t>
                </a:r>
              </a:p>
              <a:p>
                <a:pPr lvl="1" algn="just"/>
                <a:r>
                  <a:rPr lang="en-US" dirty="0" smtClean="0"/>
                  <a:t>Spans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𝑑</m:t>
                        </m:r>
                      </m:sup>
                    </m:sSup>
                  </m:oMath>
                </a14:m>
                <a:r>
                  <a:rPr lang="en-US" dirty="0" smtClean="0"/>
                  <a:t>, i.e. any vector in this n-dimensional space can be written as linear combination of these basis vectors.</a:t>
                </a:r>
              </a:p>
              <a:p>
                <a:pPr lvl="1" algn="just"/>
                <a:r>
                  <a:rPr lang="en-US" dirty="0" smtClean="0"/>
                  <a:t>Are linearly independent</a:t>
                </a:r>
              </a:p>
              <a:p>
                <a:pPr lvl="1" algn="just"/>
                <a:endParaRPr lang="en-US" dirty="0"/>
              </a:p>
              <a:p>
                <a:pPr algn="just"/>
                <a:r>
                  <a:rPr lang="en-US" dirty="0" smtClean="0"/>
                  <a:t>Clearly, any set of d-linearly independent vectors form basis vectors for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𝑑</m:t>
                        </m:r>
                      </m:sup>
                    </m:sSup>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1511" y="1409698"/>
                <a:ext cx="7175317" cy="4895851"/>
              </a:xfrm>
              <a:blipFill rotWithShape="0">
                <a:blip r:embed="rId2"/>
                <a:stretch>
                  <a:fillRect l="-1529" t="-1868" r="-178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9D0F597-6C79-4498-BE18-DD874142F752}" type="slidenum">
              <a:rPr lang="en-US" smtClean="0"/>
              <a:t>20</a:t>
            </a:fld>
            <a:endParaRPr lang="en-US"/>
          </a:p>
        </p:txBody>
      </p:sp>
    </p:spTree>
    <p:extLst>
      <p:ext uri="{BB962C8B-B14F-4D97-AF65-F5344CB8AC3E}">
        <p14:creationId xmlns:p14="http://schemas.microsoft.com/office/powerpoint/2010/main" val="13182934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8373" y="279402"/>
            <a:ext cx="7048502" cy="530224"/>
          </a:xfrm>
        </p:spPr>
        <p:txBody>
          <a:bodyPr>
            <a:normAutofit fontScale="90000"/>
          </a:bodyPr>
          <a:lstStyle/>
          <a:p>
            <a:r>
              <a:rPr lang="en-US" dirty="0" smtClean="0"/>
              <a:t>Orthogonal/Orthonormal Basis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1511" y="1409698"/>
            <a:ext cx="6034089" cy="4895851"/>
          </a:xfrm>
        </p:spPr>
        <p:txBody>
          <a:bodyPr>
            <a:normAutofit/>
          </a:bodyPr>
          <a:lstStyle/>
          <a:p>
            <a:pPr algn="just"/>
            <a:r>
              <a:rPr lang="en-US" dirty="0"/>
              <a:t>Two vectors </a:t>
            </a:r>
            <a:r>
              <a:rPr lang="en-US" b="1" dirty="0"/>
              <a:t>v</a:t>
            </a:r>
            <a:r>
              <a:rPr lang="en-US" b="1" baseline="-25000" dirty="0"/>
              <a:t>1</a:t>
            </a:r>
            <a:r>
              <a:rPr lang="en-US" dirty="0"/>
              <a:t> and </a:t>
            </a:r>
            <a:r>
              <a:rPr lang="en-US" b="1" dirty="0"/>
              <a:t>v</a:t>
            </a:r>
            <a:r>
              <a:rPr lang="en-US" b="1" baseline="-25000" dirty="0"/>
              <a:t>2</a:t>
            </a:r>
            <a:r>
              <a:rPr lang="en-US" dirty="0"/>
              <a:t> are </a:t>
            </a:r>
            <a:r>
              <a:rPr lang="en-US" i="1" dirty="0"/>
              <a:t>orthogonal</a:t>
            </a:r>
            <a:r>
              <a:rPr lang="en-US" dirty="0"/>
              <a:t> </a:t>
            </a:r>
            <a:r>
              <a:rPr lang="en-US" dirty="0" smtClean="0"/>
              <a:t>if</a:t>
            </a:r>
          </a:p>
          <a:p>
            <a:pPr marL="0" indent="0" algn="just">
              <a:buNone/>
            </a:pPr>
            <a:endParaRPr lang="en-US" dirty="0" smtClean="0"/>
          </a:p>
          <a:p>
            <a:pPr algn="just"/>
            <a:endParaRPr lang="en-US" dirty="0" smtClean="0"/>
          </a:p>
          <a:p>
            <a:pPr algn="just"/>
            <a:r>
              <a:rPr lang="en-US" b="1" dirty="0"/>
              <a:t>v</a:t>
            </a:r>
            <a:r>
              <a:rPr lang="en-US" b="1" baseline="-25000" dirty="0"/>
              <a:t>1</a:t>
            </a:r>
            <a:r>
              <a:rPr lang="en-US" dirty="0"/>
              <a:t> and </a:t>
            </a:r>
            <a:r>
              <a:rPr lang="en-US" b="1" dirty="0"/>
              <a:t>v</a:t>
            </a:r>
            <a:r>
              <a:rPr lang="en-US" b="1" baseline="-25000" dirty="0"/>
              <a:t>2</a:t>
            </a:r>
            <a:r>
              <a:rPr lang="en-US" dirty="0"/>
              <a:t> are </a:t>
            </a:r>
            <a:r>
              <a:rPr lang="en-US" i="1" dirty="0"/>
              <a:t>orthonormal</a:t>
            </a:r>
            <a:r>
              <a:rPr lang="en-US" dirty="0"/>
              <a:t> if they are orthogonal and</a:t>
            </a:r>
          </a:p>
        </p:txBody>
      </p:sp>
      <p:sp>
        <p:nvSpPr>
          <p:cNvPr id="4" name="Slide Number Placeholder 3"/>
          <p:cNvSpPr>
            <a:spLocks noGrp="1"/>
          </p:cNvSpPr>
          <p:nvPr>
            <p:ph type="sldNum" sz="quarter" idx="12"/>
          </p:nvPr>
        </p:nvSpPr>
        <p:spPr/>
        <p:txBody>
          <a:bodyPr/>
          <a:lstStyle/>
          <a:p>
            <a:fld id="{D9D0F597-6C79-4498-BE18-DD874142F752}" type="slidenum">
              <a:rPr lang="en-US" smtClean="0"/>
              <a:t>21</a:t>
            </a:fld>
            <a:endParaRPr lang="en-US"/>
          </a:p>
        </p:txBody>
      </p:sp>
      <p:graphicFrame>
        <p:nvGraphicFramePr>
          <p:cNvPr id="5" name="Object 4"/>
          <p:cNvGraphicFramePr>
            <a:graphicFrameLocks noChangeAspect="1"/>
          </p:cNvGraphicFramePr>
          <p:nvPr>
            <p:extLst/>
          </p:nvPr>
        </p:nvGraphicFramePr>
        <p:xfrm>
          <a:off x="2737449" y="2050307"/>
          <a:ext cx="1828800" cy="630237"/>
        </p:xfrm>
        <a:graphic>
          <a:graphicData uri="http://schemas.openxmlformats.org/presentationml/2006/ole">
            <mc:AlternateContent xmlns:mc="http://schemas.openxmlformats.org/markup-compatibility/2006">
              <mc:Choice xmlns:v="urn:schemas-microsoft-com:vml" Requires="v">
                <p:oleObj spid="_x0000_s10278" name="Equation" r:id="rId3" imgW="736560" imgH="253800" progId="Equation.3">
                  <p:embed/>
                </p:oleObj>
              </mc:Choice>
              <mc:Fallback>
                <p:oleObj name="Equation" r:id="rId3" imgW="73656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7449" y="2050307"/>
                        <a:ext cx="1828800" cy="630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nvPr>
        </p:nvGraphicFramePr>
        <p:xfrm>
          <a:off x="2737449" y="3934139"/>
          <a:ext cx="3279775" cy="630238"/>
        </p:xfrm>
        <a:graphic>
          <a:graphicData uri="http://schemas.openxmlformats.org/presentationml/2006/ole">
            <mc:AlternateContent xmlns:mc="http://schemas.openxmlformats.org/markup-compatibility/2006">
              <mc:Choice xmlns:v="urn:schemas-microsoft-com:vml" Requires="v">
                <p:oleObj spid="_x0000_s10279" name="Equation" r:id="rId5" imgW="1320480" imgH="253800" progId="Equation.3">
                  <p:embed/>
                </p:oleObj>
              </mc:Choice>
              <mc:Fallback>
                <p:oleObj name="Equation" r:id="rId5" imgW="132048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7449" y="3934139"/>
                        <a:ext cx="3279775" cy="630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268208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8373" y="279402"/>
            <a:ext cx="7048502" cy="530224"/>
          </a:xfrm>
        </p:spPr>
        <p:txBody>
          <a:bodyPr>
            <a:normAutofit fontScale="90000"/>
          </a:bodyPr>
          <a:lstStyle/>
          <a:p>
            <a:r>
              <a:rPr lang="en-US" dirty="0" smtClean="0"/>
              <a:t>Transformation Matrices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1512" y="1409698"/>
                <a:ext cx="6215064" cy="5153027"/>
              </a:xfrm>
            </p:spPr>
            <p:txBody>
              <a:bodyPr>
                <a:normAutofit lnSpcReduction="10000"/>
              </a:bodyPr>
              <a:lstStyle/>
              <a:p>
                <a:pPr algn="just"/>
                <a:r>
                  <a:rPr lang="en-US" dirty="0" smtClean="0"/>
                  <a:t>Consider the following:</a:t>
                </a:r>
              </a:p>
              <a:p>
                <a:pPr algn="just"/>
                <a:endParaRPr lang="en-US" dirty="0"/>
              </a:p>
              <a:p>
                <a:pPr marL="0" indent="0" algn="just">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2</m:t>
                                </m:r>
                              </m:e>
                              <m:e>
                                <m:r>
                                  <a:rPr lang="en-US" b="0" i="1" smtClean="0">
                                    <a:latin typeface="Cambria Math" panose="02040503050406030204" pitchFamily="18" charset="0"/>
                                  </a:rPr>
                                  <m:t>1</m:t>
                                </m:r>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3</m:t>
                                </m:r>
                              </m:e>
                            </m:mr>
                            <m:mr>
                              <m:e>
                                <m:r>
                                  <a:rPr lang="en-US" b="0" i="1" smtClean="0">
                                    <a:latin typeface="Cambria Math" panose="02040503050406030204" pitchFamily="18" charset="0"/>
                                  </a:rPr>
                                  <m:t>2</m:t>
                                </m:r>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12</m:t>
                                </m:r>
                              </m:e>
                            </m:mr>
                            <m:mr>
                              <m:e>
                                <m:r>
                                  <a:rPr lang="en-US" b="0" i="1" smtClean="0">
                                    <a:latin typeface="Cambria Math" panose="02040503050406030204" pitchFamily="18" charset="0"/>
                                  </a:rPr>
                                  <m:t>8</m:t>
                                </m:r>
                              </m:e>
                            </m:mr>
                          </m:m>
                        </m:e>
                      </m:d>
                      <m:r>
                        <a:rPr lang="en-US" b="0" i="1" smtClean="0">
                          <a:latin typeface="Cambria Math" panose="02040503050406030204" pitchFamily="18" charset="0"/>
                        </a:rPr>
                        <m:t>=4×</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3</m:t>
                                </m:r>
                              </m:e>
                            </m:mr>
                            <m:mr>
                              <m:e>
                                <m:r>
                                  <a:rPr lang="en-US" b="0" i="1" smtClean="0">
                                    <a:latin typeface="Cambria Math" panose="02040503050406030204" pitchFamily="18" charset="0"/>
                                  </a:rPr>
                                  <m:t>2</m:t>
                                </m:r>
                              </m:e>
                            </m:mr>
                          </m:m>
                        </m:e>
                      </m:d>
                    </m:oMath>
                  </m:oMathPara>
                </a14:m>
                <a:endParaRPr lang="en-US" dirty="0" smtClean="0"/>
              </a:p>
              <a:p>
                <a:pPr algn="just"/>
                <a:endParaRPr lang="en-US" dirty="0" smtClean="0"/>
              </a:p>
              <a:p>
                <a:pPr algn="just"/>
                <a:r>
                  <a:rPr lang="en-US" dirty="0" smtClean="0"/>
                  <a:t>Now assume we take a multiple of (3,2)</a:t>
                </a:r>
              </a:p>
              <a:p>
                <a:pPr algn="just"/>
                <a:endParaRPr lang="en-US" dirty="0" smtClean="0"/>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3</m:t>
                                </m:r>
                              </m:e>
                            </m:mr>
                            <m:mr>
                              <m:e>
                                <m:r>
                                  <a:rPr lang="en-US" b="0" i="1" smtClean="0">
                                    <a:latin typeface="Cambria Math" panose="02040503050406030204" pitchFamily="18" charset="0"/>
                                  </a:rPr>
                                  <m:t>2</m:t>
                                </m:r>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6</m:t>
                                </m:r>
                              </m:e>
                            </m:mr>
                            <m:mr>
                              <m:e>
                                <m:r>
                                  <a:rPr lang="en-US" b="0" i="1" smtClean="0">
                                    <a:latin typeface="Cambria Math" panose="02040503050406030204" pitchFamily="18" charset="0"/>
                                  </a:rPr>
                                  <m:t>4</m:t>
                                </m:r>
                              </m:e>
                            </m:mr>
                          </m:m>
                        </m:e>
                      </m:d>
                    </m:oMath>
                  </m:oMathPara>
                </a14:m>
                <a:endParaRPr lang="en-US" dirty="0" smtClean="0"/>
              </a:p>
              <a:p>
                <a:pPr marL="0" indent="0" algn="just">
                  <a:buNone/>
                </a:pPr>
                <a:endParaRPr lang="en-US" dirty="0" smtClean="0"/>
              </a:p>
              <a:p>
                <a:pPr marL="0" indent="0" algn="just">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2</m:t>
                                </m:r>
                              </m:e>
                              <m:e>
                                <m:r>
                                  <a:rPr lang="en-US" b="0" i="1" smtClean="0">
                                    <a:latin typeface="Cambria Math" panose="02040503050406030204" pitchFamily="18" charset="0"/>
                                  </a:rPr>
                                  <m:t>1</m:t>
                                </m:r>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6</m:t>
                                </m:r>
                              </m:e>
                            </m:mr>
                            <m:mr>
                              <m:e>
                                <m:r>
                                  <a:rPr lang="en-US" b="0" i="1" smtClean="0">
                                    <a:latin typeface="Cambria Math" panose="02040503050406030204" pitchFamily="18" charset="0"/>
                                  </a:rPr>
                                  <m:t>4</m:t>
                                </m:r>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24</m:t>
                                </m:r>
                              </m:e>
                            </m:mr>
                            <m:mr>
                              <m:e>
                                <m:r>
                                  <a:rPr lang="en-US" b="0" i="1" smtClean="0">
                                    <a:latin typeface="Cambria Math" panose="02040503050406030204" pitchFamily="18" charset="0"/>
                                  </a:rPr>
                                  <m:t>16</m:t>
                                </m:r>
                              </m:e>
                            </m:mr>
                          </m:m>
                        </m:e>
                      </m:d>
                      <m:r>
                        <a:rPr lang="en-US" b="0" i="1" smtClean="0">
                          <a:latin typeface="Cambria Math" panose="02040503050406030204" pitchFamily="18" charset="0"/>
                        </a:rPr>
                        <m:t>=4×</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6</m:t>
                                </m:r>
                              </m:e>
                            </m:mr>
                            <m:mr>
                              <m:e>
                                <m:r>
                                  <a:rPr lang="en-US" b="0" i="1" smtClean="0">
                                    <a:latin typeface="Cambria Math" panose="02040503050406030204" pitchFamily="18" charset="0"/>
                                  </a:rPr>
                                  <m:t>4</m:t>
                                </m:r>
                              </m:e>
                            </m:mr>
                          </m:m>
                        </m:e>
                      </m:d>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1512" y="1409698"/>
                <a:ext cx="6215064" cy="5153027"/>
              </a:xfrm>
              <a:blipFill rotWithShape="0">
                <a:blip r:embed="rId2"/>
                <a:stretch>
                  <a:fillRect l="-1765" t="-2600" r="-196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9D0F597-6C79-4498-BE18-DD874142F752}" type="slidenum">
              <a:rPr lang="en-US" smtClean="0"/>
              <a:t>22</a:t>
            </a:fld>
            <a:endParaRPr lang="en-US"/>
          </a:p>
        </p:txBody>
      </p:sp>
    </p:spTree>
    <p:extLst>
      <p:ext uri="{BB962C8B-B14F-4D97-AF65-F5344CB8AC3E}">
        <p14:creationId xmlns:p14="http://schemas.microsoft.com/office/powerpoint/2010/main" val="25535084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8373" y="279402"/>
            <a:ext cx="7048502" cy="530224"/>
          </a:xfrm>
        </p:spPr>
        <p:txBody>
          <a:bodyPr>
            <a:normAutofit fontScale="90000"/>
          </a:bodyPr>
          <a:lstStyle/>
          <a:p>
            <a:r>
              <a:rPr lang="en-US" dirty="0" smtClean="0"/>
              <a:t>Transformation Matrices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1511" y="1409698"/>
            <a:ext cx="7519989" cy="4657727"/>
          </a:xfrm>
        </p:spPr>
        <p:txBody>
          <a:bodyPr>
            <a:normAutofit/>
          </a:bodyPr>
          <a:lstStyle/>
          <a:p>
            <a:pPr algn="just"/>
            <a:r>
              <a:rPr lang="en-US" dirty="0" smtClean="0"/>
              <a:t>Scale vector (3,2) by a value 2 to get (6,4) </a:t>
            </a:r>
          </a:p>
          <a:p>
            <a:pPr algn="just"/>
            <a:r>
              <a:rPr lang="en-US" dirty="0" smtClean="0"/>
              <a:t>Multiply by the square transformation matrix </a:t>
            </a:r>
          </a:p>
          <a:p>
            <a:pPr algn="just"/>
            <a:r>
              <a:rPr lang="en-US" dirty="0" smtClean="0"/>
              <a:t>And we see that the result is still scaled by 4.</a:t>
            </a:r>
          </a:p>
          <a:p>
            <a:pPr algn="just"/>
            <a:r>
              <a:rPr lang="en-US" dirty="0" smtClean="0">
                <a:solidFill>
                  <a:srgbClr val="C00000"/>
                </a:solidFill>
              </a:rPr>
              <a:t>WHY? </a:t>
            </a:r>
          </a:p>
          <a:p>
            <a:pPr marL="457200" lvl="1" indent="0" algn="just">
              <a:buNone/>
            </a:pPr>
            <a:r>
              <a:rPr lang="en-US" dirty="0" smtClean="0"/>
              <a:t>A vector consists of both length and direction. Scaling a vector only changes its length and not its direction. This is an important observation in the transformation of matrices leading to formation of </a:t>
            </a:r>
            <a:r>
              <a:rPr lang="en-US" dirty="0" smtClean="0">
                <a:solidFill>
                  <a:srgbClr val="C00000"/>
                </a:solidFill>
              </a:rPr>
              <a:t>eigenvectors and eigenvalues</a:t>
            </a:r>
            <a:r>
              <a:rPr lang="en-US" dirty="0" smtClean="0"/>
              <a:t>. Irrespective of how much we scale (3,2) by, the solution (under the given transformation matrix) is always a multiple of 4.</a:t>
            </a:r>
          </a:p>
        </p:txBody>
      </p:sp>
      <p:sp>
        <p:nvSpPr>
          <p:cNvPr id="4" name="Slide Number Placeholder 3"/>
          <p:cNvSpPr>
            <a:spLocks noGrp="1"/>
          </p:cNvSpPr>
          <p:nvPr>
            <p:ph type="sldNum" sz="quarter" idx="12"/>
          </p:nvPr>
        </p:nvSpPr>
        <p:spPr/>
        <p:txBody>
          <a:bodyPr/>
          <a:lstStyle/>
          <a:p>
            <a:fld id="{D9D0F597-6C79-4498-BE18-DD874142F752}" type="slidenum">
              <a:rPr lang="en-US" smtClean="0"/>
              <a:t>23</a:t>
            </a:fld>
            <a:endParaRPr lang="en-US"/>
          </a:p>
        </p:txBody>
      </p:sp>
    </p:spTree>
    <p:extLst>
      <p:ext uri="{BB962C8B-B14F-4D97-AF65-F5344CB8AC3E}">
        <p14:creationId xmlns:p14="http://schemas.microsoft.com/office/powerpoint/2010/main" val="11684779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8373" y="279402"/>
            <a:ext cx="7048502" cy="530224"/>
          </a:xfrm>
        </p:spPr>
        <p:txBody>
          <a:bodyPr>
            <a:normAutofit fontScale="90000"/>
          </a:bodyPr>
          <a:lstStyle/>
          <a:p>
            <a:r>
              <a:rPr lang="en-US" dirty="0" smtClean="0"/>
              <a:t>Eigenvalue Problem</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1511" y="1409698"/>
                <a:ext cx="8329614" cy="4657727"/>
              </a:xfrm>
            </p:spPr>
            <p:txBody>
              <a:bodyPr>
                <a:normAutofit/>
              </a:bodyPr>
              <a:lstStyle/>
              <a:p>
                <a:pPr algn="just"/>
                <a:r>
                  <a:rPr lang="en-US" dirty="0" smtClean="0"/>
                  <a:t>The eigenvalue problem is any problem having the following form: </a:t>
                </a:r>
              </a:p>
              <a:p>
                <a:pPr marL="0" indent="0" algn="just">
                  <a:buNone/>
                </a:pPr>
                <a:r>
                  <a:rPr lang="en-US" dirty="0"/>
                  <a:t>	</a:t>
                </a: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 . </m:t>
                    </m:r>
                    <m:r>
                      <a:rPr lang="en-US" i="1" dirty="0" smtClean="0">
                        <a:latin typeface="Cambria Math" panose="02040503050406030204" pitchFamily="18" charset="0"/>
                      </a:rPr>
                      <m:t>𝑣</m:t>
                    </m:r>
                    <m:r>
                      <a:rPr lang="en-US" i="1" dirty="0" smtClean="0">
                        <a:latin typeface="Cambria Math" panose="02040503050406030204" pitchFamily="18" charset="0"/>
                      </a:rPr>
                      <m:t> =</m:t>
                    </m:r>
                    <m:r>
                      <a:rPr lang="en-US" b="0" i="1" dirty="0" smtClean="0">
                        <a:latin typeface="Cambria Math" panose="02040503050406030204" pitchFamily="18" charset="0"/>
                      </a:rPr>
                      <m:t>𝜆</m:t>
                    </m:r>
                    <m:r>
                      <a:rPr lang="en-US" i="1" dirty="0" smtClean="0">
                        <a:latin typeface="Cambria Math" panose="02040503050406030204" pitchFamily="18" charset="0"/>
                      </a:rPr>
                      <m:t> . </m:t>
                    </m:r>
                    <m:r>
                      <a:rPr lang="en-US" i="1" dirty="0" smtClean="0">
                        <a:latin typeface="Cambria Math" panose="02040503050406030204" pitchFamily="18" charset="0"/>
                      </a:rPr>
                      <m:t>𝑣</m:t>
                    </m:r>
                  </m:oMath>
                </a14:m>
                <a:r>
                  <a:rPr lang="en-US" dirty="0" smtClean="0"/>
                  <a:t> </a:t>
                </a:r>
              </a:p>
              <a:p>
                <a:pPr marL="0" indent="0" algn="just">
                  <a:buNone/>
                </a:pPr>
                <a:r>
                  <a:rPr lang="en-US" dirty="0"/>
                  <a:t>	</a:t>
                </a: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 </m:t>
                    </m:r>
                    <m:r>
                      <a:rPr lang="en-US" i="1" dirty="0" smtClean="0">
                        <a:latin typeface="Cambria Math" panose="02040503050406030204" pitchFamily="18" charset="0"/>
                      </a:rPr>
                      <m:t>𝑚</m:t>
                    </m:r>
                    <m:r>
                      <a:rPr lang="en-US" b="0" i="1" dirty="0" smtClean="0">
                        <a:latin typeface="Cambria Math" panose="02040503050406030204" pitchFamily="18" charset="0"/>
                      </a:rPr>
                      <m:t>×</m:t>
                    </m:r>
                    <m:r>
                      <a:rPr lang="en-US" i="1" dirty="0" smtClean="0">
                        <a:latin typeface="Cambria Math" panose="02040503050406030204" pitchFamily="18" charset="0"/>
                      </a:rPr>
                      <m:t> </m:t>
                    </m:r>
                    <m:r>
                      <a:rPr lang="en-US" i="1" dirty="0" smtClean="0">
                        <a:latin typeface="Cambria Math" panose="02040503050406030204" pitchFamily="18" charset="0"/>
                      </a:rPr>
                      <m:t>𝑚</m:t>
                    </m:r>
                    <m:r>
                      <a:rPr lang="en-US" i="1" dirty="0" smtClean="0">
                        <a:latin typeface="Cambria Math" panose="02040503050406030204" pitchFamily="18" charset="0"/>
                      </a:rPr>
                      <m:t> </m:t>
                    </m:r>
                  </m:oMath>
                </a14:m>
                <a:r>
                  <a:rPr lang="en-US" dirty="0" smtClean="0"/>
                  <a:t>matrix </a:t>
                </a:r>
              </a:p>
              <a:p>
                <a:pPr marL="0" indent="0" algn="just">
                  <a:buNone/>
                </a:pPr>
                <a:r>
                  <a:rPr lang="en-US" dirty="0"/>
                  <a:t>	</a:t>
                </a:r>
                <a14:m>
                  <m:oMath xmlns:m="http://schemas.openxmlformats.org/officeDocument/2006/math">
                    <m:r>
                      <a:rPr lang="en-US" i="1" dirty="0" smtClean="0">
                        <a:latin typeface="Cambria Math" panose="02040503050406030204" pitchFamily="18" charset="0"/>
                      </a:rPr>
                      <m:t>𝑣</m:t>
                    </m:r>
                    <m:r>
                      <a:rPr lang="en-US" i="1" dirty="0" smtClean="0">
                        <a:latin typeface="Cambria Math" panose="02040503050406030204" pitchFamily="18" charset="0"/>
                      </a:rPr>
                      <m:t>: </m:t>
                    </m:r>
                    <m:r>
                      <a:rPr lang="en-US" i="1" dirty="0" smtClean="0">
                        <a:latin typeface="Cambria Math" panose="02040503050406030204" pitchFamily="18" charset="0"/>
                      </a:rPr>
                      <m:t>𝑚</m:t>
                    </m:r>
                    <m:r>
                      <a:rPr lang="en-US" b="0" i="1" dirty="0" smtClean="0">
                        <a:latin typeface="Cambria Math" panose="02040503050406030204" pitchFamily="18" charset="0"/>
                      </a:rPr>
                      <m:t>×</m:t>
                    </m:r>
                    <m:r>
                      <a:rPr lang="en-US" i="1" dirty="0" smtClean="0">
                        <a:latin typeface="Cambria Math" panose="02040503050406030204" pitchFamily="18" charset="0"/>
                      </a:rPr>
                      <m:t> 1 </m:t>
                    </m:r>
                  </m:oMath>
                </a14:m>
                <a:r>
                  <a:rPr lang="en-US" dirty="0" smtClean="0"/>
                  <a:t>non-zero vector </a:t>
                </a:r>
              </a:p>
              <a:p>
                <a:pPr marL="0" indent="0" algn="just">
                  <a:buNone/>
                </a:pPr>
                <a:r>
                  <a:rPr lang="en-US" dirty="0"/>
                  <a:t>	</a:t>
                </a:r>
                <a14:m>
                  <m:oMath xmlns:m="http://schemas.openxmlformats.org/officeDocument/2006/math">
                    <m:r>
                      <a:rPr lang="en-US" b="0" i="1" dirty="0" smtClean="0">
                        <a:latin typeface="Cambria Math" panose="02040503050406030204" pitchFamily="18" charset="0"/>
                      </a:rPr>
                      <m:t>𝜆</m:t>
                    </m:r>
                    <m:r>
                      <a:rPr lang="en-US" i="1" dirty="0" smtClean="0">
                        <a:latin typeface="Cambria Math" panose="02040503050406030204" pitchFamily="18" charset="0"/>
                      </a:rPr>
                      <m:t>:</m:t>
                    </m:r>
                  </m:oMath>
                </a14:m>
                <a:r>
                  <a:rPr lang="en-US" dirty="0" smtClean="0"/>
                  <a:t> scalar </a:t>
                </a:r>
              </a:p>
              <a:p>
                <a:pPr marL="0" indent="0" algn="just">
                  <a:buNone/>
                </a:pPr>
                <a:r>
                  <a:rPr lang="en-US" dirty="0" smtClean="0"/>
                  <a:t>Any value of </a:t>
                </a:r>
                <a14:m>
                  <m:oMath xmlns:m="http://schemas.openxmlformats.org/officeDocument/2006/math">
                    <m:r>
                      <a:rPr lang="en-US" b="0" i="1" dirty="0" smtClean="0">
                        <a:latin typeface="Cambria Math" panose="02040503050406030204" pitchFamily="18" charset="0"/>
                      </a:rPr>
                      <m:t>𝜆</m:t>
                    </m:r>
                  </m:oMath>
                </a14:m>
                <a:r>
                  <a:rPr lang="en-US" dirty="0" smtClean="0"/>
                  <a:t> for which this equation has a solution is called the eigenvalue of </a:t>
                </a:r>
                <a14:m>
                  <m:oMath xmlns:m="http://schemas.openxmlformats.org/officeDocument/2006/math">
                    <m:r>
                      <a:rPr lang="en-US" b="0" i="1" dirty="0" smtClean="0">
                        <a:latin typeface="Cambria Math" panose="02040503050406030204" pitchFamily="18" charset="0"/>
                      </a:rPr>
                      <m:t>𝐴</m:t>
                    </m:r>
                  </m:oMath>
                </a14:m>
                <a:r>
                  <a:rPr lang="en-US" dirty="0" smtClean="0"/>
                  <a:t> and the vector </a:t>
                </a:r>
                <a14:m>
                  <m:oMath xmlns:m="http://schemas.openxmlformats.org/officeDocument/2006/math">
                    <m:r>
                      <a:rPr lang="en-US" b="0" i="1" dirty="0" smtClean="0">
                        <a:latin typeface="Cambria Math" panose="02040503050406030204" pitchFamily="18" charset="0"/>
                      </a:rPr>
                      <m:t>𝑣</m:t>
                    </m:r>
                  </m:oMath>
                </a14:m>
                <a:r>
                  <a:rPr lang="en-US" dirty="0" smtClean="0"/>
                  <a:t> which corresponds to this value is called the eigenvector of </a:t>
                </a:r>
                <a14:m>
                  <m:oMath xmlns:m="http://schemas.openxmlformats.org/officeDocument/2006/math">
                    <m:r>
                      <a:rPr lang="en-US" b="0" i="1" dirty="0" smtClean="0">
                        <a:latin typeface="Cambria Math" panose="02040503050406030204" pitchFamily="18" charset="0"/>
                      </a:rPr>
                      <m:t>𝐴</m:t>
                    </m:r>
                  </m:oMath>
                </a14:m>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1511" y="1409698"/>
                <a:ext cx="8329614" cy="4657727"/>
              </a:xfrm>
              <a:blipFill rotWithShape="0">
                <a:blip r:embed="rId2"/>
                <a:stretch>
                  <a:fillRect l="-1463" t="-2094" r="-14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9D0F597-6C79-4498-BE18-DD874142F752}" type="slidenum">
              <a:rPr lang="en-US" smtClean="0"/>
              <a:t>24</a:t>
            </a:fld>
            <a:endParaRPr lang="en-US"/>
          </a:p>
        </p:txBody>
      </p:sp>
    </p:spTree>
    <p:extLst>
      <p:ext uri="{BB962C8B-B14F-4D97-AF65-F5344CB8AC3E}">
        <p14:creationId xmlns:p14="http://schemas.microsoft.com/office/powerpoint/2010/main" val="37612514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8373" y="279402"/>
            <a:ext cx="7048502" cy="530224"/>
          </a:xfrm>
        </p:spPr>
        <p:txBody>
          <a:bodyPr>
            <a:normAutofit fontScale="90000"/>
          </a:bodyPr>
          <a:lstStyle/>
          <a:p>
            <a:r>
              <a:rPr lang="en-US" dirty="0" smtClean="0"/>
              <a:t>Eigenvalue Problem</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1511" y="1409698"/>
                <a:ext cx="8291514" cy="4657727"/>
              </a:xfrm>
            </p:spPr>
            <p:txBody>
              <a:bodyPr>
                <a:normAutofit lnSpcReduction="10000"/>
              </a:bodyPr>
              <a:lstStyle/>
              <a:p>
                <a:pPr algn="just"/>
                <a:r>
                  <a:rPr lang="en-US" dirty="0" smtClean="0"/>
                  <a:t>Going back to our example:</a:t>
                </a:r>
              </a:p>
              <a:p>
                <a:pPr algn="just"/>
                <a:endParaRPr lang="en-US" dirty="0" smtClean="0"/>
              </a:p>
              <a:p>
                <a:pPr marL="0" indent="0" algn="just">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2</m:t>
                                </m:r>
                              </m:e>
                              <m:e>
                                <m:r>
                                  <a:rPr lang="en-US" b="0" i="1" smtClean="0">
                                    <a:latin typeface="Cambria Math" panose="02040503050406030204" pitchFamily="18" charset="0"/>
                                  </a:rPr>
                                  <m:t>1</m:t>
                                </m:r>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3</m:t>
                                </m:r>
                              </m:e>
                            </m:mr>
                            <m:mr>
                              <m:e>
                                <m:r>
                                  <a:rPr lang="en-US" b="0" i="1" smtClean="0">
                                    <a:latin typeface="Cambria Math" panose="02040503050406030204" pitchFamily="18" charset="0"/>
                                  </a:rPr>
                                  <m:t>2</m:t>
                                </m:r>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12</m:t>
                                </m:r>
                              </m:e>
                            </m:mr>
                            <m:mr>
                              <m:e>
                                <m:r>
                                  <a:rPr lang="en-US" b="0" i="1" smtClean="0">
                                    <a:latin typeface="Cambria Math" panose="02040503050406030204" pitchFamily="18" charset="0"/>
                                  </a:rPr>
                                  <m:t>8</m:t>
                                </m:r>
                              </m:e>
                            </m:mr>
                          </m:m>
                        </m:e>
                      </m:d>
                      <m:r>
                        <a:rPr lang="en-US" b="0" i="1" smtClean="0">
                          <a:latin typeface="Cambria Math" panose="02040503050406030204" pitchFamily="18" charset="0"/>
                        </a:rPr>
                        <m:t>=4×</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3</m:t>
                                </m:r>
                              </m:e>
                            </m:mr>
                            <m:mr>
                              <m:e>
                                <m:r>
                                  <a:rPr lang="en-US" b="0" i="1" smtClean="0">
                                    <a:latin typeface="Cambria Math" panose="02040503050406030204" pitchFamily="18" charset="0"/>
                                  </a:rPr>
                                  <m:t>2</m:t>
                                </m:r>
                              </m:e>
                            </m:mr>
                          </m:m>
                        </m:e>
                      </m:d>
                    </m:oMath>
                  </m:oMathPara>
                </a14:m>
                <a:endParaRPr lang="en-US" dirty="0" smtClean="0"/>
              </a:p>
              <a:p>
                <a:pPr marL="0" indent="0" algn="just">
                  <a:buNone/>
                </a:pPr>
                <a:endParaRPr lang="en-US" dirty="0"/>
              </a:p>
              <a:p>
                <a:pPr marL="0" indent="0" algn="just">
                  <a:buNone/>
                </a:pPr>
                <a:endParaRPr lang="en-US" dirty="0" smtClean="0"/>
              </a:p>
              <a:p>
                <a:pPr algn="just"/>
                <a:r>
                  <a:rPr lang="en-US" dirty="0" smtClean="0"/>
                  <a:t>Therefore, (3,2) is an eigenvector of the square matrix A and 4 is an eigenvalue of A </a:t>
                </a:r>
              </a:p>
              <a:p>
                <a:pPr algn="just"/>
                <a:r>
                  <a:rPr lang="en-US" dirty="0" smtClean="0"/>
                  <a:t>The question is: </a:t>
                </a:r>
              </a:p>
              <a:p>
                <a:pPr lvl="1" algn="just"/>
                <a:r>
                  <a:rPr lang="en-US" dirty="0" smtClean="0">
                    <a:solidFill>
                      <a:srgbClr val="C00000"/>
                    </a:solidFill>
                  </a:rPr>
                  <a:t>Given matrix A, how can we calculate the eigenvector and eigenvalues for 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1511" y="1409698"/>
                <a:ext cx="8291514" cy="4657727"/>
              </a:xfrm>
              <a:blipFill rotWithShape="0">
                <a:blip r:embed="rId2"/>
                <a:stretch>
                  <a:fillRect l="-1324" t="-2880" r="-1544"/>
                </a:stretch>
              </a:blipFill>
            </p:spPr>
            <p:txBody>
              <a:bodyPr/>
              <a:lstStyle/>
              <a:p>
                <a:r>
                  <a:rPr lang="en-US">
                    <a:noFill/>
                  </a:rPr>
                  <a:t> </a:t>
                </a:r>
              </a:p>
            </p:txBody>
          </p:sp>
        </mc:Fallback>
      </mc:AlternateContent>
      <p:sp>
        <p:nvSpPr>
          <p:cNvPr id="4" name="TextBox 3"/>
          <p:cNvSpPr txBox="1"/>
          <p:nvPr/>
        </p:nvSpPr>
        <p:spPr>
          <a:xfrm>
            <a:off x="2968226" y="3263973"/>
            <a:ext cx="333375" cy="369332"/>
          </a:xfrm>
          <a:prstGeom prst="rect">
            <a:avLst/>
          </a:prstGeom>
          <a:noFill/>
        </p:spPr>
        <p:txBody>
          <a:bodyPr wrap="square" rtlCol="0">
            <a:spAutoFit/>
          </a:bodyPr>
          <a:lstStyle/>
          <a:p>
            <a:r>
              <a:rPr lang="en-US" dirty="0" smtClean="0"/>
              <a:t>A</a:t>
            </a:r>
            <a:endParaRPr lang="en-US" dirty="0"/>
          </a:p>
        </p:txBody>
      </p:sp>
      <p:sp>
        <p:nvSpPr>
          <p:cNvPr id="5" name="TextBox 4"/>
          <p:cNvSpPr txBox="1"/>
          <p:nvPr/>
        </p:nvSpPr>
        <p:spPr>
          <a:xfrm>
            <a:off x="4127896" y="3246474"/>
            <a:ext cx="333375" cy="369332"/>
          </a:xfrm>
          <a:prstGeom prst="rect">
            <a:avLst/>
          </a:prstGeom>
          <a:noFill/>
        </p:spPr>
        <p:txBody>
          <a:bodyPr wrap="square" rtlCol="0">
            <a:spAutoFit/>
          </a:bodyPr>
          <a:lstStyle/>
          <a:p>
            <a:r>
              <a:rPr lang="en-US" dirty="0" smtClean="0"/>
              <a:t>v</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6005512" y="3246474"/>
                <a:ext cx="328613" cy="369332"/>
              </a:xfrm>
              <a:prstGeom prst="rect">
                <a:avLst/>
              </a:prstGeom>
              <a:noFill/>
            </p:spPr>
            <p:txBody>
              <a:bodyPr wrap="square" rtlCol="0">
                <a:spAutoFit/>
              </a:bodyPr>
              <a:lstStyle/>
              <a:p>
                <a14:m>
                  <m:oMath xmlns:m="http://schemas.openxmlformats.org/officeDocument/2006/math">
                    <m:r>
                      <a:rPr lang="en-US" i="1" dirty="0" smtClean="0">
                        <a:latin typeface="Cambria Math" panose="02040503050406030204" pitchFamily="18" charset="0"/>
                      </a:rPr>
                      <m:t>𝜆</m:t>
                    </m:r>
                  </m:oMath>
                </a14:m>
                <a:r>
                  <a:rPr lang="en-US" dirty="0" smtClean="0"/>
                  <a:t>   </a:t>
                </a:r>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005512" y="3246474"/>
                <a:ext cx="328613" cy="369332"/>
              </a:xfrm>
              <a:prstGeom prst="rect">
                <a:avLst/>
              </a:prstGeom>
              <a:blipFill rotWithShape="0">
                <a:blip r:embed="rId3"/>
                <a:stretch>
                  <a:fillRect/>
                </a:stretch>
              </a:blipFill>
            </p:spPr>
            <p:txBody>
              <a:bodyPr/>
              <a:lstStyle/>
              <a:p>
                <a:r>
                  <a:rPr lang="en-US">
                    <a:noFill/>
                  </a:rPr>
                  <a:t> </a:t>
                </a:r>
              </a:p>
            </p:txBody>
          </p:sp>
        </mc:Fallback>
      </mc:AlternateContent>
      <p:sp>
        <p:nvSpPr>
          <p:cNvPr id="7" name="TextBox 6"/>
          <p:cNvSpPr txBox="1"/>
          <p:nvPr/>
        </p:nvSpPr>
        <p:spPr>
          <a:xfrm>
            <a:off x="6743700" y="3246474"/>
            <a:ext cx="333375" cy="369332"/>
          </a:xfrm>
          <a:prstGeom prst="rect">
            <a:avLst/>
          </a:prstGeom>
          <a:noFill/>
        </p:spPr>
        <p:txBody>
          <a:bodyPr wrap="square" rtlCol="0">
            <a:spAutoFit/>
          </a:bodyPr>
          <a:lstStyle/>
          <a:p>
            <a:r>
              <a:rPr lang="en-US" dirty="0" smtClean="0"/>
              <a:t>A</a:t>
            </a:r>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6334125" y="3246474"/>
                <a:ext cx="32861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334125" y="3246474"/>
                <a:ext cx="328613"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579610" y="3246474"/>
                <a:ext cx="32861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579610" y="3246474"/>
                <a:ext cx="328613" cy="369332"/>
              </a:xfrm>
              <a:prstGeom prst="rect">
                <a:avLst/>
              </a:prstGeom>
              <a:blipFill rotWithShape="0">
                <a:blip r:embed="rId5"/>
                <a:stretch>
                  <a:fillRect/>
                </a:stretch>
              </a:blipFill>
            </p:spPr>
            <p:txBody>
              <a:bodyPr/>
              <a:lstStyle/>
              <a:p>
                <a:r>
                  <a:rPr lang="en-US">
                    <a:noFill/>
                  </a:rPr>
                  <a:t> </a:t>
                </a:r>
              </a:p>
            </p:txBody>
          </p:sp>
        </mc:Fallback>
      </mc:AlternateContent>
      <p:sp>
        <p:nvSpPr>
          <p:cNvPr id="10" name="Slide Number Placeholder 9"/>
          <p:cNvSpPr>
            <a:spLocks noGrp="1"/>
          </p:cNvSpPr>
          <p:nvPr>
            <p:ph type="sldNum" sz="quarter" idx="12"/>
          </p:nvPr>
        </p:nvSpPr>
        <p:spPr/>
        <p:txBody>
          <a:bodyPr/>
          <a:lstStyle/>
          <a:p>
            <a:fld id="{D9D0F597-6C79-4498-BE18-DD874142F752}" type="slidenum">
              <a:rPr lang="en-US" smtClean="0"/>
              <a:t>25</a:t>
            </a:fld>
            <a:endParaRPr lang="en-US"/>
          </a:p>
        </p:txBody>
      </p:sp>
    </p:spTree>
    <p:extLst>
      <p:ext uri="{BB962C8B-B14F-4D97-AF65-F5344CB8AC3E}">
        <p14:creationId xmlns:p14="http://schemas.microsoft.com/office/powerpoint/2010/main" val="35916127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847" y="299629"/>
            <a:ext cx="8296278" cy="662396"/>
          </a:xfrm>
        </p:spPr>
        <p:txBody>
          <a:bodyPr>
            <a:normAutofit/>
          </a:bodyPr>
          <a:lstStyle/>
          <a:p>
            <a:r>
              <a:rPr lang="en-US" dirty="0" smtClean="0"/>
              <a:t>Calculating Eigenvectors &amp; Eigenvalues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1511" y="1409698"/>
                <a:ext cx="8291514" cy="4657727"/>
              </a:xfrm>
            </p:spPr>
            <p:txBody>
              <a:bodyPr>
                <a:normAutofit/>
              </a:bodyPr>
              <a:lstStyle/>
              <a:p>
                <a:pPr algn="just"/>
                <a:r>
                  <a:rPr lang="en-US" dirty="0" smtClean="0"/>
                  <a:t>Simple matrix algebra shows that: </a:t>
                </a:r>
              </a:p>
              <a:p>
                <a:pPr marL="0" indent="0" algn="just">
                  <a:buNone/>
                </a:pPr>
                <a:r>
                  <a:rPr lang="en-US" dirty="0"/>
                  <a:t>	</a:t>
                </a: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 . </m:t>
                    </m:r>
                    <m:r>
                      <a:rPr lang="en-US" i="1" dirty="0" smtClean="0">
                        <a:latin typeface="Cambria Math" panose="02040503050406030204" pitchFamily="18" charset="0"/>
                      </a:rPr>
                      <m:t>𝑣</m:t>
                    </m:r>
                    <m:r>
                      <a:rPr lang="en-US" i="1" dirty="0" smtClean="0">
                        <a:latin typeface="Cambria Math" panose="02040503050406030204" pitchFamily="18" charset="0"/>
                      </a:rPr>
                      <m:t> = </m:t>
                    </m:r>
                    <m:r>
                      <a:rPr lang="en-US" i="1" dirty="0" smtClean="0">
                        <a:latin typeface="Cambria Math" panose="02040503050406030204" pitchFamily="18" charset="0"/>
                      </a:rPr>
                      <m:t>𝜆</m:t>
                    </m:r>
                    <m:r>
                      <a:rPr lang="en-US" i="1" dirty="0" smtClean="0">
                        <a:latin typeface="Cambria Math" panose="02040503050406030204" pitchFamily="18" charset="0"/>
                      </a:rPr>
                      <m:t> . </m:t>
                    </m:r>
                    <m:r>
                      <a:rPr lang="en-US" i="1" dirty="0" smtClean="0">
                        <a:latin typeface="Cambria Math" panose="02040503050406030204" pitchFamily="18" charset="0"/>
                      </a:rPr>
                      <m:t>𝑣</m:t>
                    </m:r>
                  </m:oMath>
                </a14:m>
                <a:r>
                  <a:rPr lang="en-US" dirty="0" smtClean="0"/>
                  <a:t> </a:t>
                </a:r>
              </a:p>
              <a:p>
                <a:pPr marL="0" indent="0" algn="just">
                  <a:buNone/>
                </a:pPr>
                <a:r>
                  <a:rPr lang="en-US" dirty="0"/>
                  <a:t>	</a:t>
                </a: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 . </m:t>
                    </m:r>
                    <m:r>
                      <a:rPr lang="en-US" i="1" dirty="0" smtClean="0">
                        <a:latin typeface="Cambria Math" panose="02040503050406030204" pitchFamily="18" charset="0"/>
                      </a:rPr>
                      <m:t>𝑣</m:t>
                    </m:r>
                    <m:r>
                      <a:rPr lang="en-US" i="1" dirty="0" smtClean="0">
                        <a:latin typeface="Cambria Math" panose="02040503050406030204" pitchFamily="18" charset="0"/>
                      </a:rPr>
                      <m:t> − </m:t>
                    </m:r>
                    <m:r>
                      <a:rPr lang="en-US" i="1" dirty="0" smtClean="0">
                        <a:latin typeface="Cambria Math" panose="02040503050406030204" pitchFamily="18" charset="0"/>
                      </a:rPr>
                      <m:t>𝜆</m:t>
                    </m:r>
                    <m:r>
                      <a:rPr lang="en-US" i="1" dirty="0" smtClean="0">
                        <a:latin typeface="Cambria Math" panose="02040503050406030204" pitchFamily="18" charset="0"/>
                      </a:rPr>
                      <m:t> . </m:t>
                    </m:r>
                    <m:r>
                      <a:rPr lang="en-US" i="1" dirty="0" smtClean="0">
                        <a:latin typeface="Cambria Math" panose="02040503050406030204" pitchFamily="18" charset="0"/>
                      </a:rPr>
                      <m:t>𝐼</m:t>
                    </m:r>
                    <m:r>
                      <a:rPr lang="en-US" i="1" dirty="0" smtClean="0">
                        <a:latin typeface="Cambria Math" panose="02040503050406030204" pitchFamily="18" charset="0"/>
                      </a:rPr>
                      <m:t> . </m:t>
                    </m:r>
                    <m:r>
                      <a:rPr lang="en-US" i="1" dirty="0" smtClean="0">
                        <a:latin typeface="Cambria Math" panose="02040503050406030204" pitchFamily="18" charset="0"/>
                      </a:rPr>
                      <m:t>𝑣</m:t>
                    </m:r>
                    <m:r>
                      <a:rPr lang="en-US" i="1" dirty="0" smtClean="0">
                        <a:latin typeface="Cambria Math" panose="02040503050406030204" pitchFamily="18" charset="0"/>
                      </a:rPr>
                      <m:t> = 0 </m:t>
                    </m:r>
                  </m:oMath>
                </a14:m>
                <a:endParaRPr lang="en-US" dirty="0" smtClean="0"/>
              </a:p>
              <a:p>
                <a:pPr marL="0" indent="0" algn="just">
                  <a:buNone/>
                </a:pPr>
                <a:r>
                  <a:rPr lang="en-US" dirty="0"/>
                  <a:t>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 − </m:t>
                    </m:r>
                    <m:r>
                      <a:rPr lang="en-US" i="1" dirty="0" smtClean="0">
                        <a:latin typeface="Cambria Math" panose="02040503050406030204" pitchFamily="18" charset="0"/>
                      </a:rPr>
                      <m:t>𝜆</m:t>
                    </m:r>
                    <m:r>
                      <a:rPr lang="en-US" i="1" dirty="0" smtClean="0">
                        <a:latin typeface="Cambria Math" panose="02040503050406030204" pitchFamily="18" charset="0"/>
                      </a:rPr>
                      <m:t> . </m:t>
                    </m:r>
                    <m:r>
                      <a:rPr lang="en-US" i="1" dirty="0" smtClean="0">
                        <a:latin typeface="Cambria Math" panose="02040503050406030204" pitchFamily="18" charset="0"/>
                      </a:rPr>
                      <m:t>𝐼</m:t>
                    </m:r>
                    <m:r>
                      <a:rPr lang="en-US" i="1" dirty="0" smtClean="0">
                        <a:latin typeface="Cambria Math" panose="02040503050406030204" pitchFamily="18" charset="0"/>
                      </a:rPr>
                      <m:t> ). </m:t>
                    </m:r>
                    <m:r>
                      <a:rPr lang="en-US" i="1" dirty="0" smtClean="0">
                        <a:latin typeface="Cambria Math" panose="02040503050406030204" pitchFamily="18" charset="0"/>
                      </a:rPr>
                      <m:t>𝑣</m:t>
                    </m:r>
                    <m:r>
                      <a:rPr lang="en-US" i="1" dirty="0" smtClean="0">
                        <a:latin typeface="Cambria Math" panose="02040503050406030204" pitchFamily="18" charset="0"/>
                      </a:rPr>
                      <m:t> = 0 </m:t>
                    </m:r>
                  </m:oMath>
                </a14:m>
                <a:endParaRPr lang="en-US" dirty="0" smtClean="0"/>
              </a:p>
              <a:p>
                <a:pPr marL="0" indent="0" algn="just">
                  <a:buNone/>
                </a:pPr>
                <a:endParaRPr lang="en-US" dirty="0"/>
              </a:p>
              <a:p>
                <a:pPr algn="just"/>
                <a:r>
                  <a:rPr lang="en-US" dirty="0" smtClean="0"/>
                  <a:t>Finding the roots of |A - λ . I| will give the eigenvalues and for each of these eigenvalues there will be an eigenvector </a:t>
                </a:r>
              </a:p>
              <a:p>
                <a:pPr algn="just"/>
                <a:r>
                  <a:rPr lang="en-US" dirty="0" smtClean="0"/>
                  <a:t>Example …</a:t>
                </a:r>
                <a:endParaRPr lang="en-US" dirty="0" smtClean="0">
                  <a:solidFill>
                    <a:srgbClr val="C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1511" y="1409698"/>
                <a:ext cx="8291514" cy="4657727"/>
              </a:xfrm>
              <a:blipFill rotWithShape="0">
                <a:blip r:embed="rId2"/>
                <a:stretch>
                  <a:fillRect l="-1324" t="-2094" r="-15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9D0F597-6C79-4498-BE18-DD874142F752}" type="slidenum">
              <a:rPr lang="en-US" smtClean="0"/>
              <a:t>26</a:t>
            </a:fld>
            <a:endParaRPr lang="en-US"/>
          </a:p>
        </p:txBody>
      </p:sp>
    </p:spTree>
    <p:extLst>
      <p:ext uri="{BB962C8B-B14F-4D97-AF65-F5344CB8AC3E}">
        <p14:creationId xmlns:p14="http://schemas.microsoft.com/office/powerpoint/2010/main" val="7949634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847" y="299629"/>
            <a:ext cx="8296278" cy="662396"/>
          </a:xfrm>
        </p:spPr>
        <p:txBody>
          <a:bodyPr>
            <a:normAutofit/>
          </a:bodyPr>
          <a:lstStyle/>
          <a:p>
            <a:r>
              <a:rPr lang="en-US" dirty="0" smtClean="0"/>
              <a:t>Calculating Eigenvectors &amp; Eigenvalues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50245" y="1371600"/>
                <a:ext cx="9206137" cy="5199322"/>
              </a:xfrm>
            </p:spPr>
            <p:txBody>
              <a:bodyPr>
                <a:normAutofit/>
              </a:bodyPr>
              <a:lstStyle/>
              <a:p>
                <a:pPr algn="just"/>
                <a:r>
                  <a:rPr lang="en-US" dirty="0" smtClean="0"/>
                  <a:t>Let  </a:t>
                </a:r>
                <a14:m>
                  <m:oMath xmlns:m="http://schemas.openxmlformats.org/officeDocument/2006/math">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m>
                          <m:mPr>
                            <m:mcs>
                              <m:mc>
                                <m:mcPr>
                                  <m:count m:val="2"/>
                                  <m:mcJc m:val="center"/>
                                </m:mcPr>
                              </m:mc>
                            </m:mcs>
                            <m:ctrlPr>
                              <a:rPr lang="en-US" b="0" i="1" smtClean="0">
                                <a:solidFill>
                                  <a:schemeClr val="tx1"/>
                                </a:solidFill>
                                <a:latin typeface="Cambria Math" panose="02040503050406030204" pitchFamily="18" charset="0"/>
                              </a:rPr>
                            </m:ctrlPr>
                          </m:mPr>
                          <m:mr>
                            <m:e>
                              <m:r>
                                <m:rPr>
                                  <m:brk m:alnAt="7"/>
                                </m:rP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  0</m:t>
                              </m:r>
                            </m:e>
                            <m:e>
                              <m:r>
                                <a:rPr lang="en-US" b="0" i="1" smtClean="0">
                                  <a:solidFill>
                                    <a:schemeClr val="tx1"/>
                                  </a:solidFill>
                                  <a:latin typeface="Cambria Math" panose="02040503050406030204" pitchFamily="18" charset="0"/>
                                </a:rPr>
                                <m:t>   1</m:t>
                              </m:r>
                            </m:e>
                          </m:mr>
                          <m:mr>
                            <m:e>
                              <m:r>
                                <a:rPr lang="en-US" b="0" i="1" smtClean="0">
                                  <a:solidFill>
                                    <a:schemeClr val="tx1"/>
                                  </a:solidFill>
                                  <a:latin typeface="Cambria Math" panose="02040503050406030204" pitchFamily="18" charset="0"/>
                                </a:rPr>
                                <m:t>−2</m:t>
                              </m:r>
                            </m:e>
                            <m:e>
                              <m:r>
                                <a:rPr lang="en-US" b="0" i="1" smtClean="0">
                                  <a:solidFill>
                                    <a:schemeClr val="tx1"/>
                                  </a:solidFill>
                                  <a:latin typeface="Cambria Math" panose="02040503050406030204" pitchFamily="18" charset="0"/>
                                </a:rPr>
                                <m:t>−3</m:t>
                              </m:r>
                            </m:e>
                          </m:mr>
                        </m:m>
                      </m:e>
                    </m:d>
                  </m:oMath>
                </a14:m>
                <a:endParaRPr lang="en-US" dirty="0" smtClean="0">
                  <a:solidFill>
                    <a:schemeClr val="tx1"/>
                  </a:solidFill>
                </a:endParaRPr>
              </a:p>
              <a:p>
                <a:pPr algn="just"/>
                <a:r>
                  <a:rPr lang="en-US" dirty="0" smtClean="0"/>
                  <a:t>Then:</a:t>
                </a:r>
              </a:p>
              <a:p>
                <a:pPr marL="0" indent="0" algn="just">
                  <a:buNone/>
                </a:pPr>
                <a14:m>
                  <m:oMathPara xmlns:m="http://schemas.openxmlformats.org/officeDocument/2006/math">
                    <m:oMathParaPr>
                      <m:jc m:val="left"/>
                    </m:oMathParaPr>
                    <m:oMath xmlns:m="http://schemas.openxmlformats.org/officeDocument/2006/math">
                      <m:d>
                        <m:dPr>
                          <m:begChr m:val="|"/>
                          <m:endChr m:val="|"/>
                          <m:ctrlPr>
                            <a:rPr lang="en-US" sz="2600" b="0" i="1" smtClean="0">
                              <a:solidFill>
                                <a:schemeClr val="tx1"/>
                              </a:solidFill>
                              <a:latin typeface="Cambria Math" panose="02040503050406030204" pitchFamily="18" charset="0"/>
                            </a:rPr>
                          </m:ctrlPr>
                        </m:dPr>
                        <m:e>
                          <m:r>
                            <a:rPr lang="en-US" sz="2600" b="0" i="1" smtClean="0">
                              <a:solidFill>
                                <a:schemeClr val="tx1"/>
                              </a:solidFill>
                              <a:latin typeface="Cambria Math" panose="02040503050406030204" pitchFamily="18" charset="0"/>
                            </a:rPr>
                            <m:t>𝐴</m:t>
                          </m:r>
                          <m:r>
                            <a:rPr lang="en-US" sz="2600" b="0" i="1" smtClean="0">
                              <a:solidFill>
                                <a:schemeClr val="tx1"/>
                              </a:solidFill>
                              <a:latin typeface="Cambria Math" panose="02040503050406030204" pitchFamily="18" charset="0"/>
                            </a:rPr>
                            <m:t>−</m:t>
                          </m:r>
                          <m:r>
                            <a:rPr lang="en-US" sz="2600" b="0" i="1" smtClean="0">
                              <a:solidFill>
                                <a:schemeClr val="tx1"/>
                              </a:solidFill>
                              <a:latin typeface="Cambria Math" panose="02040503050406030204" pitchFamily="18" charset="0"/>
                            </a:rPr>
                            <m:t>𝜆</m:t>
                          </m:r>
                          <m:r>
                            <a:rPr lang="en-US" sz="2600" b="0" i="1" smtClean="0">
                              <a:solidFill>
                                <a:schemeClr val="tx1"/>
                              </a:solidFill>
                              <a:latin typeface="Cambria Math" panose="02040503050406030204" pitchFamily="18" charset="0"/>
                            </a:rPr>
                            <m:t>𝐼</m:t>
                          </m:r>
                        </m:e>
                      </m:d>
                      <m:r>
                        <a:rPr lang="en-US" sz="2600" b="0" i="1" smtClean="0">
                          <a:solidFill>
                            <a:schemeClr val="tx1"/>
                          </a:solidFill>
                          <a:latin typeface="Cambria Math" panose="02040503050406030204" pitchFamily="18" charset="0"/>
                        </a:rPr>
                        <m:t>= </m:t>
                      </m:r>
                      <m:d>
                        <m:dPr>
                          <m:begChr m:val="|"/>
                          <m:endChr m:val="|"/>
                          <m:ctrlPr>
                            <a:rPr lang="en-US" sz="2600" b="0" i="1" smtClean="0">
                              <a:solidFill>
                                <a:schemeClr val="tx1"/>
                              </a:solidFill>
                              <a:latin typeface="Cambria Math" panose="02040503050406030204" pitchFamily="18" charset="0"/>
                            </a:rPr>
                          </m:ctrlPr>
                        </m:dPr>
                        <m:e>
                          <m:m>
                            <m:mPr>
                              <m:mcs>
                                <m:mc>
                                  <m:mcPr>
                                    <m:count m:val="2"/>
                                    <m:mcJc m:val="center"/>
                                  </m:mcPr>
                                </m:mc>
                              </m:mcs>
                              <m:ctrlPr>
                                <a:rPr lang="en-US" sz="2600" b="0" i="1" smtClean="0">
                                  <a:solidFill>
                                    <a:schemeClr val="tx1"/>
                                  </a:solidFill>
                                  <a:latin typeface="Cambria Math" panose="02040503050406030204" pitchFamily="18" charset="0"/>
                                </a:rPr>
                              </m:ctrlPr>
                            </m:mPr>
                            <m:mr>
                              <m:e>
                                <m:d>
                                  <m:dPr>
                                    <m:begChr m:val="["/>
                                    <m:endChr m:val="]"/>
                                    <m:ctrlPr>
                                      <a:rPr lang="en-US" sz="2600" b="0" i="1" smtClean="0">
                                        <a:solidFill>
                                          <a:schemeClr val="tx1"/>
                                        </a:solidFill>
                                        <a:latin typeface="Cambria Math" panose="02040503050406030204" pitchFamily="18" charset="0"/>
                                      </a:rPr>
                                    </m:ctrlPr>
                                  </m:dPr>
                                  <m:e>
                                    <m:m>
                                      <m:mPr>
                                        <m:mcs>
                                          <m:mc>
                                            <m:mcPr>
                                              <m:count m:val="2"/>
                                              <m:mcJc m:val="center"/>
                                            </m:mcPr>
                                          </m:mc>
                                        </m:mcs>
                                        <m:ctrlPr>
                                          <a:rPr lang="en-US" sz="2600" b="0" i="1" smtClean="0">
                                            <a:solidFill>
                                              <a:schemeClr val="tx1"/>
                                            </a:solidFill>
                                            <a:latin typeface="Cambria Math" panose="02040503050406030204" pitchFamily="18" charset="0"/>
                                          </a:rPr>
                                        </m:ctrlPr>
                                      </m:mPr>
                                      <m:mr>
                                        <m:e>
                                          <m:r>
                                            <m:rPr>
                                              <m:brk m:alnAt="7"/>
                                            </m:rPr>
                                            <a:rPr lang="en-US" sz="2600" b="0" i="1" smtClean="0">
                                              <a:solidFill>
                                                <a:schemeClr val="tx1"/>
                                              </a:solidFill>
                                              <a:latin typeface="Cambria Math" panose="02040503050406030204" pitchFamily="18" charset="0"/>
                                            </a:rPr>
                                            <m:t> </m:t>
                                          </m:r>
                                          <m:r>
                                            <a:rPr lang="en-US" sz="2600" b="0" i="1" smtClean="0">
                                              <a:solidFill>
                                                <a:schemeClr val="tx1"/>
                                              </a:solidFill>
                                              <a:latin typeface="Cambria Math" panose="02040503050406030204" pitchFamily="18" charset="0"/>
                                            </a:rPr>
                                            <m:t>  0</m:t>
                                          </m:r>
                                        </m:e>
                                        <m:e>
                                          <m:r>
                                            <a:rPr lang="en-US" sz="2600" b="0" i="1" smtClean="0">
                                              <a:solidFill>
                                                <a:schemeClr val="tx1"/>
                                              </a:solidFill>
                                              <a:latin typeface="Cambria Math" panose="02040503050406030204" pitchFamily="18" charset="0"/>
                                            </a:rPr>
                                            <m:t>   1</m:t>
                                          </m:r>
                                        </m:e>
                                      </m:mr>
                                      <m:mr>
                                        <m:e>
                                          <m:r>
                                            <a:rPr lang="en-US" sz="2600" b="0" i="1" smtClean="0">
                                              <a:solidFill>
                                                <a:schemeClr val="tx1"/>
                                              </a:solidFill>
                                              <a:latin typeface="Cambria Math" panose="02040503050406030204" pitchFamily="18" charset="0"/>
                                            </a:rPr>
                                            <m:t>−2</m:t>
                                          </m:r>
                                        </m:e>
                                        <m:e>
                                          <m:r>
                                            <a:rPr lang="en-US" sz="2600" b="0" i="1" smtClean="0">
                                              <a:solidFill>
                                                <a:schemeClr val="tx1"/>
                                              </a:solidFill>
                                              <a:latin typeface="Cambria Math" panose="02040503050406030204" pitchFamily="18" charset="0"/>
                                            </a:rPr>
                                            <m:t>−3</m:t>
                                          </m:r>
                                        </m:e>
                                      </m:mr>
                                    </m:m>
                                  </m:e>
                                </m:d>
                                <m:r>
                                  <a:rPr lang="en-US" sz="2600" b="0" i="1" smtClean="0">
                                    <a:solidFill>
                                      <a:schemeClr val="tx1"/>
                                    </a:solidFill>
                                    <a:latin typeface="Cambria Math" panose="02040503050406030204" pitchFamily="18" charset="0"/>
                                  </a:rPr>
                                  <m:t>−</m:t>
                                </m:r>
                              </m:e>
                              <m:e>
                                <m:r>
                                  <a:rPr lang="en-US" sz="2600" b="0" i="1" smtClean="0">
                                    <a:solidFill>
                                      <a:schemeClr val="tx1"/>
                                    </a:solidFill>
                                    <a:latin typeface="Cambria Math" panose="02040503050406030204" pitchFamily="18" charset="0"/>
                                  </a:rPr>
                                  <m:t>𝜆</m:t>
                                </m:r>
                                <m:d>
                                  <m:dPr>
                                    <m:begChr m:val="["/>
                                    <m:endChr m:val="]"/>
                                    <m:ctrlPr>
                                      <a:rPr lang="en-US" sz="2600" b="0" i="1" smtClean="0">
                                        <a:solidFill>
                                          <a:schemeClr val="tx1"/>
                                        </a:solidFill>
                                        <a:latin typeface="Cambria Math" panose="02040503050406030204" pitchFamily="18" charset="0"/>
                                      </a:rPr>
                                    </m:ctrlPr>
                                  </m:dPr>
                                  <m:e>
                                    <m:m>
                                      <m:mPr>
                                        <m:mcs>
                                          <m:mc>
                                            <m:mcPr>
                                              <m:count m:val="2"/>
                                              <m:mcJc m:val="center"/>
                                            </m:mcPr>
                                          </m:mc>
                                        </m:mcs>
                                        <m:ctrlPr>
                                          <a:rPr lang="en-US" sz="2600" b="0" i="1" smtClean="0">
                                            <a:solidFill>
                                              <a:schemeClr val="tx1"/>
                                            </a:solidFill>
                                            <a:latin typeface="Cambria Math" panose="02040503050406030204" pitchFamily="18" charset="0"/>
                                          </a:rPr>
                                        </m:ctrlPr>
                                      </m:mPr>
                                      <m:mr>
                                        <m:e>
                                          <m:r>
                                            <a:rPr lang="en-US" sz="2600" b="0" i="1" smtClean="0">
                                              <a:solidFill>
                                                <a:schemeClr val="tx1"/>
                                              </a:solidFill>
                                              <a:latin typeface="Cambria Math" panose="02040503050406030204" pitchFamily="18" charset="0"/>
                                            </a:rPr>
                                            <m:t>1</m:t>
                                          </m:r>
                                        </m:e>
                                        <m:e>
                                          <m:r>
                                            <a:rPr lang="en-US" sz="2600" b="0" i="1" smtClean="0">
                                              <a:solidFill>
                                                <a:schemeClr val="tx1"/>
                                              </a:solidFill>
                                              <a:latin typeface="Cambria Math" panose="02040503050406030204" pitchFamily="18" charset="0"/>
                                            </a:rPr>
                                            <m:t>0</m:t>
                                          </m:r>
                                        </m:e>
                                      </m:mr>
                                      <m:mr>
                                        <m:e>
                                          <m:r>
                                            <a:rPr lang="en-US" sz="2600" b="0" i="1" smtClean="0">
                                              <a:solidFill>
                                                <a:schemeClr val="tx1"/>
                                              </a:solidFill>
                                              <a:latin typeface="Cambria Math" panose="02040503050406030204" pitchFamily="18" charset="0"/>
                                            </a:rPr>
                                            <m:t>0</m:t>
                                          </m:r>
                                        </m:e>
                                        <m:e>
                                          <m:r>
                                            <a:rPr lang="en-US" sz="2600" b="0" i="1" smtClean="0">
                                              <a:solidFill>
                                                <a:schemeClr val="tx1"/>
                                              </a:solidFill>
                                              <a:latin typeface="Cambria Math" panose="02040503050406030204" pitchFamily="18" charset="0"/>
                                            </a:rPr>
                                            <m:t>1</m:t>
                                          </m:r>
                                        </m:e>
                                      </m:mr>
                                    </m:m>
                                  </m:e>
                                </m:d>
                              </m:e>
                            </m:mr>
                          </m:m>
                        </m:e>
                      </m:d>
                      <m:r>
                        <a:rPr lang="en-US" sz="2600" b="0" i="1" smtClean="0">
                          <a:solidFill>
                            <a:schemeClr val="tx1"/>
                          </a:solidFill>
                          <a:latin typeface="Cambria Math" panose="02040503050406030204" pitchFamily="18" charset="0"/>
                        </a:rPr>
                        <m:t>=</m:t>
                      </m:r>
                      <m:d>
                        <m:dPr>
                          <m:begChr m:val="|"/>
                          <m:endChr m:val="|"/>
                          <m:ctrlPr>
                            <a:rPr lang="en-US" sz="2600" b="0" i="1" smtClean="0">
                              <a:solidFill>
                                <a:schemeClr val="tx1"/>
                              </a:solidFill>
                              <a:latin typeface="Cambria Math" panose="02040503050406030204" pitchFamily="18" charset="0"/>
                            </a:rPr>
                          </m:ctrlPr>
                        </m:dPr>
                        <m:e>
                          <m:m>
                            <m:mPr>
                              <m:mcs>
                                <m:mc>
                                  <m:mcPr>
                                    <m:count m:val="2"/>
                                    <m:mcJc m:val="center"/>
                                  </m:mcPr>
                                </m:mc>
                              </m:mcs>
                              <m:ctrlPr>
                                <a:rPr lang="en-US" sz="2600" b="0" i="1" smtClean="0">
                                  <a:solidFill>
                                    <a:schemeClr val="tx1"/>
                                  </a:solidFill>
                                  <a:latin typeface="Cambria Math" panose="02040503050406030204" pitchFamily="18" charset="0"/>
                                </a:rPr>
                              </m:ctrlPr>
                            </m:mPr>
                            <m:mr>
                              <m:e>
                                <m:d>
                                  <m:dPr>
                                    <m:begChr m:val="["/>
                                    <m:endChr m:val="]"/>
                                    <m:ctrlPr>
                                      <a:rPr lang="en-US" sz="2600" b="0" i="1" smtClean="0">
                                        <a:solidFill>
                                          <a:schemeClr val="tx1"/>
                                        </a:solidFill>
                                        <a:latin typeface="Cambria Math" panose="02040503050406030204" pitchFamily="18" charset="0"/>
                                      </a:rPr>
                                    </m:ctrlPr>
                                  </m:dPr>
                                  <m:e>
                                    <m:m>
                                      <m:mPr>
                                        <m:mcs>
                                          <m:mc>
                                            <m:mcPr>
                                              <m:count m:val="2"/>
                                              <m:mcJc m:val="center"/>
                                            </m:mcPr>
                                          </m:mc>
                                        </m:mcs>
                                        <m:ctrlPr>
                                          <a:rPr lang="en-US" sz="2600" b="0" i="1" smtClean="0">
                                            <a:solidFill>
                                              <a:schemeClr val="tx1"/>
                                            </a:solidFill>
                                            <a:latin typeface="Cambria Math" panose="02040503050406030204" pitchFamily="18" charset="0"/>
                                          </a:rPr>
                                        </m:ctrlPr>
                                      </m:mPr>
                                      <m:mr>
                                        <m:e>
                                          <m:r>
                                            <m:rPr>
                                              <m:brk m:alnAt="7"/>
                                            </m:rPr>
                                            <a:rPr lang="en-US" sz="2600" b="0" i="1" smtClean="0">
                                              <a:solidFill>
                                                <a:schemeClr val="tx1"/>
                                              </a:solidFill>
                                              <a:latin typeface="Cambria Math" panose="02040503050406030204" pitchFamily="18" charset="0"/>
                                            </a:rPr>
                                            <m:t> </m:t>
                                          </m:r>
                                          <m:r>
                                            <a:rPr lang="en-US" sz="2600" b="0" i="1" smtClean="0">
                                              <a:solidFill>
                                                <a:schemeClr val="tx1"/>
                                              </a:solidFill>
                                              <a:latin typeface="Cambria Math" panose="02040503050406030204" pitchFamily="18" charset="0"/>
                                            </a:rPr>
                                            <m:t>  0</m:t>
                                          </m:r>
                                        </m:e>
                                        <m:e>
                                          <m:r>
                                            <a:rPr lang="en-US" sz="2600" b="0" i="1" smtClean="0">
                                              <a:solidFill>
                                                <a:schemeClr val="tx1"/>
                                              </a:solidFill>
                                              <a:latin typeface="Cambria Math" panose="02040503050406030204" pitchFamily="18" charset="0"/>
                                            </a:rPr>
                                            <m:t>   1</m:t>
                                          </m:r>
                                        </m:e>
                                      </m:mr>
                                      <m:mr>
                                        <m:e>
                                          <m:r>
                                            <a:rPr lang="en-US" sz="2600" b="0" i="1" smtClean="0">
                                              <a:solidFill>
                                                <a:schemeClr val="tx1"/>
                                              </a:solidFill>
                                              <a:latin typeface="Cambria Math" panose="02040503050406030204" pitchFamily="18" charset="0"/>
                                            </a:rPr>
                                            <m:t>−2</m:t>
                                          </m:r>
                                        </m:e>
                                        <m:e>
                                          <m:r>
                                            <a:rPr lang="en-US" sz="2600" b="0" i="1" smtClean="0">
                                              <a:solidFill>
                                                <a:schemeClr val="tx1"/>
                                              </a:solidFill>
                                              <a:latin typeface="Cambria Math" panose="02040503050406030204" pitchFamily="18" charset="0"/>
                                            </a:rPr>
                                            <m:t>−3</m:t>
                                          </m:r>
                                        </m:e>
                                      </m:mr>
                                    </m:m>
                                  </m:e>
                                </m:d>
                                <m:r>
                                  <a:rPr lang="en-US" sz="2600" b="0" i="1" smtClean="0">
                                    <a:solidFill>
                                      <a:schemeClr val="tx1"/>
                                    </a:solidFill>
                                    <a:latin typeface="Cambria Math" panose="02040503050406030204" pitchFamily="18" charset="0"/>
                                  </a:rPr>
                                  <m:t>−</m:t>
                                </m:r>
                              </m:e>
                              <m:e>
                                <m:d>
                                  <m:dPr>
                                    <m:begChr m:val="["/>
                                    <m:endChr m:val="]"/>
                                    <m:ctrlPr>
                                      <a:rPr lang="en-US" sz="2600" b="0" i="1" smtClean="0">
                                        <a:solidFill>
                                          <a:schemeClr val="tx1"/>
                                        </a:solidFill>
                                        <a:latin typeface="Cambria Math" panose="02040503050406030204" pitchFamily="18" charset="0"/>
                                      </a:rPr>
                                    </m:ctrlPr>
                                  </m:dPr>
                                  <m:e>
                                    <m:m>
                                      <m:mPr>
                                        <m:mcs>
                                          <m:mc>
                                            <m:mcPr>
                                              <m:count m:val="2"/>
                                              <m:mcJc m:val="center"/>
                                            </m:mcPr>
                                          </m:mc>
                                        </m:mcs>
                                        <m:ctrlPr>
                                          <a:rPr lang="en-US" sz="2600" b="0" i="1" smtClean="0">
                                            <a:solidFill>
                                              <a:schemeClr val="tx1"/>
                                            </a:solidFill>
                                            <a:latin typeface="Cambria Math" panose="02040503050406030204" pitchFamily="18" charset="0"/>
                                          </a:rPr>
                                        </m:ctrlPr>
                                      </m:mPr>
                                      <m:mr>
                                        <m:e>
                                          <m:r>
                                            <a:rPr lang="en-US" sz="2600" b="0" i="1" smtClean="0">
                                              <a:solidFill>
                                                <a:schemeClr val="tx1"/>
                                              </a:solidFill>
                                              <a:latin typeface="Cambria Math" panose="02040503050406030204" pitchFamily="18" charset="0"/>
                                            </a:rPr>
                                            <m:t>𝜆</m:t>
                                          </m:r>
                                        </m:e>
                                        <m:e>
                                          <m:r>
                                            <a:rPr lang="en-US" sz="2600" b="0" i="1" smtClean="0">
                                              <a:solidFill>
                                                <a:schemeClr val="tx1"/>
                                              </a:solidFill>
                                              <a:latin typeface="Cambria Math" panose="02040503050406030204" pitchFamily="18" charset="0"/>
                                            </a:rPr>
                                            <m:t>0</m:t>
                                          </m:r>
                                        </m:e>
                                      </m:mr>
                                      <m:mr>
                                        <m:e>
                                          <m:r>
                                            <a:rPr lang="en-US" sz="2600" b="0" i="1" smtClean="0">
                                              <a:solidFill>
                                                <a:schemeClr val="tx1"/>
                                              </a:solidFill>
                                              <a:latin typeface="Cambria Math" panose="02040503050406030204" pitchFamily="18" charset="0"/>
                                            </a:rPr>
                                            <m:t>0</m:t>
                                          </m:r>
                                        </m:e>
                                        <m:e>
                                          <m:r>
                                            <a:rPr lang="en-US" sz="2600" b="0" i="1" smtClean="0">
                                              <a:solidFill>
                                                <a:schemeClr val="tx1"/>
                                              </a:solidFill>
                                              <a:latin typeface="Cambria Math" panose="02040503050406030204" pitchFamily="18" charset="0"/>
                                            </a:rPr>
                                            <m:t>𝜆</m:t>
                                          </m:r>
                                        </m:e>
                                      </m:mr>
                                    </m:m>
                                  </m:e>
                                </m:d>
                              </m:e>
                            </m:mr>
                          </m:m>
                        </m:e>
                      </m:d>
                    </m:oMath>
                  </m:oMathPara>
                </a14:m>
                <a:endParaRPr lang="en-US" sz="2600" b="0" dirty="0" smtClean="0">
                  <a:solidFill>
                    <a:schemeClr val="tx1"/>
                  </a:solidFill>
                </a:endParaRPr>
              </a:p>
              <a:p>
                <a:pPr marL="0" indent="0" algn="just">
                  <a:buNone/>
                </a:pPr>
                <a:endParaRPr lang="en-US" sz="2600" b="0" i="1" dirty="0" smtClean="0">
                  <a:solidFill>
                    <a:schemeClr val="tx1"/>
                  </a:solidFill>
                  <a:latin typeface="Cambria Math" panose="02040503050406030204" pitchFamily="18" charset="0"/>
                </a:endParaRPr>
              </a:p>
              <a:p>
                <a:pPr marL="0" indent="0" algn="just">
                  <a:buNone/>
                </a:pPr>
                <a14:m>
                  <m:oMathPara xmlns:m="http://schemas.openxmlformats.org/officeDocument/2006/math">
                    <m:oMathParaPr>
                      <m:jc m:val="left"/>
                    </m:oMathParaPr>
                    <m:oMath xmlns:m="http://schemas.openxmlformats.org/officeDocument/2006/math">
                      <m:r>
                        <a:rPr lang="en-US" sz="2600" b="0" i="1" smtClean="0">
                          <a:solidFill>
                            <a:schemeClr val="tx1"/>
                          </a:solidFill>
                          <a:latin typeface="Cambria Math" panose="02040503050406030204" pitchFamily="18" charset="0"/>
                        </a:rPr>
                        <m:t>=</m:t>
                      </m:r>
                      <m:d>
                        <m:dPr>
                          <m:begChr m:val="|"/>
                          <m:endChr m:val="|"/>
                          <m:ctrlPr>
                            <a:rPr lang="en-US" sz="2600" b="0" i="1" smtClean="0">
                              <a:solidFill>
                                <a:schemeClr val="tx1"/>
                              </a:solidFill>
                              <a:latin typeface="Cambria Math" panose="02040503050406030204" pitchFamily="18" charset="0"/>
                            </a:rPr>
                          </m:ctrlPr>
                        </m:dPr>
                        <m:e>
                          <m:m>
                            <m:mPr>
                              <m:mcs>
                                <m:mc>
                                  <m:mcPr>
                                    <m:count m:val="1"/>
                                    <m:mcJc m:val="center"/>
                                  </m:mcPr>
                                </m:mc>
                              </m:mcs>
                              <m:ctrlPr>
                                <a:rPr lang="en-US" sz="2600" b="0" i="1" smtClean="0">
                                  <a:solidFill>
                                    <a:schemeClr val="tx1"/>
                                  </a:solidFill>
                                  <a:latin typeface="Cambria Math" panose="02040503050406030204" pitchFamily="18" charset="0"/>
                                </a:rPr>
                              </m:ctrlPr>
                            </m:mPr>
                            <m:mr>
                              <m:e>
                                <m:d>
                                  <m:dPr>
                                    <m:begChr m:val="["/>
                                    <m:endChr m:val="]"/>
                                    <m:ctrlPr>
                                      <a:rPr lang="en-US" sz="2600" b="0" i="1" smtClean="0">
                                        <a:solidFill>
                                          <a:schemeClr val="tx1"/>
                                        </a:solidFill>
                                        <a:latin typeface="Cambria Math" panose="02040503050406030204" pitchFamily="18" charset="0"/>
                                      </a:rPr>
                                    </m:ctrlPr>
                                  </m:dPr>
                                  <m:e>
                                    <m:m>
                                      <m:mPr>
                                        <m:mcs>
                                          <m:mc>
                                            <m:mcPr>
                                              <m:count m:val="2"/>
                                              <m:mcJc m:val="center"/>
                                            </m:mcPr>
                                          </m:mc>
                                        </m:mcs>
                                        <m:ctrlPr>
                                          <a:rPr lang="en-US" sz="2600" b="0" i="1" smtClean="0">
                                            <a:solidFill>
                                              <a:schemeClr val="tx1"/>
                                            </a:solidFill>
                                            <a:latin typeface="Cambria Math" panose="02040503050406030204" pitchFamily="18" charset="0"/>
                                          </a:rPr>
                                        </m:ctrlPr>
                                      </m:mPr>
                                      <m:mr>
                                        <m:e>
                                          <m:r>
                                            <m:rPr>
                                              <m:brk m:alnAt="7"/>
                                            </m:rPr>
                                            <a:rPr lang="en-US" sz="2600" b="0" i="1" smtClean="0">
                                              <a:solidFill>
                                                <a:schemeClr val="tx1"/>
                                              </a:solidFill>
                                              <a:latin typeface="Cambria Math" panose="02040503050406030204" pitchFamily="18" charset="0"/>
                                            </a:rPr>
                                            <m:t> </m:t>
                                          </m:r>
                                          <m:r>
                                            <a:rPr lang="en-US" sz="2600" b="0" i="1" smtClean="0">
                                              <a:solidFill>
                                                <a:schemeClr val="tx1"/>
                                              </a:solidFill>
                                              <a:latin typeface="Cambria Math" panose="02040503050406030204" pitchFamily="18" charset="0"/>
                                            </a:rPr>
                                            <m:t>  −</m:t>
                                          </m:r>
                                          <m:r>
                                            <a:rPr lang="en-US" sz="2600" b="0" i="1" smtClean="0">
                                              <a:solidFill>
                                                <a:schemeClr val="tx1"/>
                                              </a:solidFill>
                                              <a:latin typeface="Cambria Math" panose="02040503050406030204" pitchFamily="18" charset="0"/>
                                            </a:rPr>
                                            <m:t>𝜆</m:t>
                                          </m:r>
                                        </m:e>
                                        <m:e>
                                          <m:r>
                                            <a:rPr lang="en-US" sz="2600" b="0" i="1" smtClean="0">
                                              <a:solidFill>
                                                <a:schemeClr val="tx1"/>
                                              </a:solidFill>
                                              <a:latin typeface="Cambria Math" panose="02040503050406030204" pitchFamily="18" charset="0"/>
                                            </a:rPr>
                                            <m:t>   1</m:t>
                                          </m:r>
                                        </m:e>
                                      </m:mr>
                                      <m:mr>
                                        <m:e>
                                          <m:r>
                                            <a:rPr lang="en-US" sz="2600" b="0" i="1" smtClean="0">
                                              <a:solidFill>
                                                <a:schemeClr val="tx1"/>
                                              </a:solidFill>
                                              <a:latin typeface="Cambria Math" panose="02040503050406030204" pitchFamily="18" charset="0"/>
                                            </a:rPr>
                                            <m:t>−2</m:t>
                                          </m:r>
                                        </m:e>
                                        <m:e>
                                          <m:r>
                                            <a:rPr lang="en-US" sz="2600" b="0" i="1" smtClean="0">
                                              <a:solidFill>
                                                <a:schemeClr val="tx1"/>
                                              </a:solidFill>
                                              <a:latin typeface="Cambria Math" panose="02040503050406030204" pitchFamily="18" charset="0"/>
                                            </a:rPr>
                                            <m:t>−3−</m:t>
                                          </m:r>
                                          <m:r>
                                            <a:rPr lang="en-US" sz="2600" b="0" i="1" smtClean="0">
                                              <a:solidFill>
                                                <a:schemeClr val="tx1"/>
                                              </a:solidFill>
                                              <a:latin typeface="Cambria Math" panose="02040503050406030204" pitchFamily="18" charset="0"/>
                                            </a:rPr>
                                            <m:t>𝜆</m:t>
                                          </m:r>
                                          <m:r>
                                            <a:rPr lang="en-US" sz="2600" b="0" i="1" smtClean="0">
                                              <a:solidFill>
                                                <a:schemeClr val="tx1"/>
                                              </a:solidFill>
                                              <a:latin typeface="Cambria Math" panose="02040503050406030204" pitchFamily="18" charset="0"/>
                                            </a:rPr>
                                            <m:t> </m:t>
                                          </m:r>
                                        </m:e>
                                      </m:mr>
                                    </m:m>
                                  </m:e>
                                </m:d>
                              </m:e>
                            </m:mr>
                          </m:m>
                        </m:e>
                      </m:d>
                      <m:r>
                        <a:rPr lang="en-US" sz="2600" b="0" i="1" smtClean="0">
                          <a:solidFill>
                            <a:schemeClr val="tx1"/>
                          </a:solidFill>
                          <a:latin typeface="Cambria Math" panose="02040503050406030204" pitchFamily="18" charset="0"/>
                        </a:rPr>
                        <m:t>=</m:t>
                      </m:r>
                      <m:d>
                        <m:dPr>
                          <m:ctrlPr>
                            <a:rPr lang="en-US" sz="2600" b="0" i="1" smtClean="0">
                              <a:solidFill>
                                <a:schemeClr val="tx1"/>
                              </a:solidFill>
                              <a:latin typeface="Cambria Math" panose="02040503050406030204" pitchFamily="18" charset="0"/>
                            </a:rPr>
                          </m:ctrlPr>
                        </m:dPr>
                        <m:e>
                          <m:r>
                            <a:rPr lang="en-US" sz="2600" b="0" i="1" smtClean="0">
                              <a:solidFill>
                                <a:schemeClr val="tx1"/>
                              </a:solidFill>
                              <a:latin typeface="Cambria Math" panose="02040503050406030204" pitchFamily="18" charset="0"/>
                            </a:rPr>
                            <m:t>𝜆</m:t>
                          </m:r>
                          <m:r>
                            <a:rPr lang="en-US" sz="2600" b="0" i="1" smtClean="0">
                              <a:solidFill>
                                <a:schemeClr val="tx1"/>
                              </a:solidFill>
                              <a:latin typeface="Cambria Math" panose="02040503050406030204" pitchFamily="18" charset="0"/>
                            </a:rPr>
                            <m:t>×</m:t>
                          </m:r>
                          <m:d>
                            <m:dPr>
                              <m:ctrlPr>
                                <a:rPr lang="en-US" sz="2600" b="0" i="1" smtClean="0">
                                  <a:solidFill>
                                    <a:schemeClr val="tx1"/>
                                  </a:solidFill>
                                  <a:latin typeface="Cambria Math" panose="02040503050406030204" pitchFamily="18" charset="0"/>
                                </a:rPr>
                              </m:ctrlPr>
                            </m:dPr>
                            <m:e>
                              <m:r>
                                <a:rPr lang="en-US" sz="2600" b="0" i="1" smtClean="0">
                                  <a:solidFill>
                                    <a:schemeClr val="tx1"/>
                                  </a:solidFill>
                                  <a:latin typeface="Cambria Math" panose="02040503050406030204" pitchFamily="18" charset="0"/>
                                </a:rPr>
                                <m:t>−3−</m:t>
                              </m:r>
                              <m:r>
                                <a:rPr lang="en-US" sz="2600" b="0" i="1" smtClean="0">
                                  <a:solidFill>
                                    <a:schemeClr val="tx1"/>
                                  </a:solidFill>
                                  <a:latin typeface="Cambria Math" panose="02040503050406030204" pitchFamily="18" charset="0"/>
                                </a:rPr>
                                <m:t>𝜆</m:t>
                              </m:r>
                            </m:e>
                          </m:d>
                        </m:e>
                      </m:d>
                      <m:r>
                        <a:rPr lang="en-US" sz="2600" b="0" i="1" smtClean="0">
                          <a:solidFill>
                            <a:schemeClr val="tx1"/>
                          </a:solidFill>
                          <a:latin typeface="Cambria Math" panose="02040503050406030204" pitchFamily="18" charset="0"/>
                        </a:rPr>
                        <m:t>−</m:t>
                      </m:r>
                      <m:d>
                        <m:dPr>
                          <m:ctrlPr>
                            <a:rPr lang="en-US" sz="2600" b="0" i="1" smtClean="0">
                              <a:solidFill>
                                <a:schemeClr val="tx1"/>
                              </a:solidFill>
                              <a:latin typeface="Cambria Math" panose="02040503050406030204" pitchFamily="18" charset="0"/>
                            </a:rPr>
                          </m:ctrlPr>
                        </m:dPr>
                        <m:e>
                          <m:r>
                            <a:rPr lang="en-US" sz="2600" b="0" i="1" smtClean="0">
                              <a:solidFill>
                                <a:schemeClr val="tx1"/>
                              </a:solidFill>
                              <a:latin typeface="Cambria Math" panose="02040503050406030204" pitchFamily="18" charset="0"/>
                            </a:rPr>
                            <m:t>−2×1</m:t>
                          </m:r>
                        </m:e>
                      </m:d>
                    </m:oMath>
                  </m:oMathPara>
                </a14:m>
                <a:endParaRPr lang="en-US" sz="2600" b="0" i="1" dirty="0" smtClean="0">
                  <a:solidFill>
                    <a:schemeClr val="tx1"/>
                  </a:solidFill>
                  <a:latin typeface="Cambria Math" panose="02040503050406030204" pitchFamily="18" charset="0"/>
                </a:endParaRPr>
              </a:p>
              <a:p>
                <a:pPr marL="0" indent="0" algn="just">
                  <a:buNone/>
                </a:pPr>
                <a:endParaRPr lang="en-US" sz="2600" b="0" i="1" dirty="0" smtClean="0">
                  <a:solidFill>
                    <a:schemeClr val="tx1"/>
                  </a:solidFill>
                  <a:latin typeface="Cambria Math" panose="02040503050406030204" pitchFamily="18" charset="0"/>
                </a:endParaRPr>
              </a:p>
              <a:p>
                <a:pPr marL="0" indent="0" algn="just">
                  <a:buNone/>
                </a:pPr>
                <a14:m>
                  <m:oMathPara xmlns:m="http://schemas.openxmlformats.org/officeDocument/2006/math">
                    <m:oMathParaPr>
                      <m:jc m:val="left"/>
                    </m:oMathParaPr>
                    <m:oMath xmlns:m="http://schemas.openxmlformats.org/officeDocument/2006/math">
                      <m:r>
                        <a:rPr lang="en-US" sz="2600" b="0" i="1" smtClean="0">
                          <a:solidFill>
                            <a:schemeClr val="tx1"/>
                          </a:solidFill>
                          <a:latin typeface="Cambria Math" panose="02040503050406030204" pitchFamily="18" charset="0"/>
                        </a:rPr>
                        <m:t>=</m:t>
                      </m:r>
                      <m:sSup>
                        <m:sSupPr>
                          <m:ctrlPr>
                            <a:rPr lang="en-US" sz="2600" b="0" i="1" smtClean="0">
                              <a:solidFill>
                                <a:schemeClr val="tx1"/>
                              </a:solidFill>
                              <a:latin typeface="Cambria Math" panose="02040503050406030204" pitchFamily="18" charset="0"/>
                            </a:rPr>
                          </m:ctrlPr>
                        </m:sSupPr>
                        <m:e>
                          <m:r>
                            <a:rPr lang="en-US" sz="2600" b="0" i="1" smtClean="0">
                              <a:solidFill>
                                <a:schemeClr val="tx1"/>
                              </a:solidFill>
                              <a:latin typeface="Cambria Math" panose="02040503050406030204" pitchFamily="18" charset="0"/>
                            </a:rPr>
                            <m:t>𝜆</m:t>
                          </m:r>
                        </m:e>
                        <m:sup>
                          <m:r>
                            <a:rPr lang="en-US" sz="2600" b="0" i="1" smtClean="0">
                              <a:solidFill>
                                <a:schemeClr val="tx1"/>
                              </a:solidFill>
                              <a:latin typeface="Cambria Math" panose="02040503050406030204" pitchFamily="18" charset="0"/>
                            </a:rPr>
                            <m:t>2</m:t>
                          </m:r>
                        </m:sup>
                      </m:sSup>
                      <m:r>
                        <a:rPr lang="en-US" sz="2600" b="0" i="1" smtClean="0">
                          <a:solidFill>
                            <a:schemeClr val="tx1"/>
                          </a:solidFill>
                          <a:latin typeface="Cambria Math" panose="02040503050406030204" pitchFamily="18" charset="0"/>
                        </a:rPr>
                        <m:t>+3</m:t>
                      </m:r>
                      <m:r>
                        <a:rPr lang="en-US" sz="2600" b="0" i="1" smtClean="0">
                          <a:solidFill>
                            <a:schemeClr val="tx1"/>
                          </a:solidFill>
                          <a:latin typeface="Cambria Math" panose="02040503050406030204" pitchFamily="18" charset="0"/>
                        </a:rPr>
                        <m:t>𝜆</m:t>
                      </m:r>
                      <m:r>
                        <a:rPr lang="en-US" sz="2600" b="0" i="1" smtClean="0">
                          <a:solidFill>
                            <a:schemeClr val="tx1"/>
                          </a:solidFill>
                          <a:latin typeface="Cambria Math" panose="02040503050406030204" pitchFamily="18" charset="0"/>
                        </a:rPr>
                        <m:t>+2 </m:t>
                      </m:r>
                    </m:oMath>
                  </m:oMathPara>
                </a14:m>
                <a:endParaRPr lang="en-US" sz="2600" dirty="0" smtClean="0">
                  <a:solidFill>
                    <a:schemeClr val="tx1"/>
                  </a:solidFill>
                </a:endParaRPr>
              </a:p>
              <a:p>
                <a:pPr algn="just"/>
                <a:r>
                  <a:rPr lang="en-US" dirty="0" smtClean="0"/>
                  <a:t>And </a:t>
                </a:r>
                <a:r>
                  <a:rPr lang="en-US" dirty="0"/>
                  <a:t>setting the determinant to 0, we obtain 2 eigenvalues</a:t>
                </a: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=−1 </m:t>
                    </m:r>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r>
                      <a:rPr lang="en-US" b="0" i="1" smtClean="0">
                        <a:latin typeface="Cambria Math" panose="02040503050406030204" pitchFamily="18" charset="0"/>
                      </a:rPr>
                      <m:t>=−2</m:t>
                    </m:r>
                  </m:oMath>
                </a14:m>
                <a:endParaRPr lang="en-US" dirty="0" smtClean="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50245" y="1371600"/>
                <a:ext cx="9206137" cy="5199322"/>
              </a:xfrm>
              <a:blipFill rotWithShape="0">
                <a:blip r:embed="rId2"/>
                <a:stretch>
                  <a:fillRect l="-1192" r="-132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9D0F597-6C79-4498-BE18-DD874142F752}" type="slidenum">
              <a:rPr lang="en-US" smtClean="0"/>
              <a:t>27</a:t>
            </a:fld>
            <a:endParaRPr lang="en-US"/>
          </a:p>
        </p:txBody>
      </p:sp>
    </p:spTree>
    <p:extLst>
      <p:ext uri="{BB962C8B-B14F-4D97-AF65-F5344CB8AC3E}">
        <p14:creationId xmlns:p14="http://schemas.microsoft.com/office/powerpoint/2010/main" val="30508817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847" y="299629"/>
            <a:ext cx="8296278" cy="662396"/>
          </a:xfrm>
        </p:spPr>
        <p:txBody>
          <a:bodyPr>
            <a:normAutofit/>
          </a:bodyPr>
          <a:lstStyle/>
          <a:p>
            <a:r>
              <a:rPr lang="en-US" dirty="0" smtClean="0"/>
              <a:t>Calculating Eigenvectors &amp; Eigenvalues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50245" y="1371600"/>
                <a:ext cx="9206137" cy="5199322"/>
              </a:xfrm>
            </p:spPr>
            <p:txBody>
              <a:bodyPr>
                <a:normAutofit/>
              </a:bodyPr>
              <a:lstStyle/>
              <a:p>
                <a:pPr algn="just"/>
                <a:r>
                  <a:rPr lang="en-US" dirty="0" smtClean="0"/>
                  <a:t>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oMath>
                </a14:m>
                <a:r>
                  <a:rPr lang="en-US" dirty="0" smtClean="0">
                    <a:solidFill>
                      <a:srgbClr val="0070C0"/>
                    </a:solidFill>
                  </a:rPr>
                  <a:t>the eigenvector is:</a:t>
                </a:r>
              </a:p>
              <a:p>
                <a:pPr marL="0" indent="0" algn="just">
                  <a:buNone/>
                </a:pPr>
                <a:endParaRPr lang="en-US" b="0" i="1" dirty="0" smtClean="0">
                  <a:solidFill>
                    <a:schemeClr val="tx1"/>
                  </a:solidFill>
                  <a:latin typeface="Cambria Math" panose="02040503050406030204" pitchFamily="18" charset="0"/>
                </a:endParaRPr>
              </a:p>
              <a:p>
                <a:pPr marL="0" indent="0" algn="just">
                  <a:buNone/>
                </a:pPr>
                <a:r>
                  <a:rPr lang="en-US" i="1" dirty="0">
                    <a:latin typeface="Cambria Math" panose="02040503050406030204" pitchFamily="18" charset="0"/>
                  </a:rPr>
                  <a:t>	</a:t>
                </a:r>
                <a14:m>
                  <m:oMath xmlns:m="http://schemas.openxmlformats.org/officeDocument/2006/math">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𝜆</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𝐼</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𝑣</m:t>
                    </m:r>
                    <m:r>
                      <a:rPr lang="en-US" b="0" i="1" smtClean="0">
                        <a:solidFill>
                          <a:schemeClr val="tx1"/>
                        </a:solidFill>
                        <a:latin typeface="Cambria Math" panose="02040503050406030204" pitchFamily="18" charset="0"/>
                      </a:rPr>
                      <m:t>=0</m:t>
                    </m:r>
                  </m:oMath>
                </a14:m>
                <a:endParaRPr lang="en-US" b="0" dirty="0" smtClean="0">
                  <a:solidFill>
                    <a:schemeClr val="tx1"/>
                  </a:solidFill>
                </a:endParaRPr>
              </a:p>
              <a:p>
                <a:pPr marL="0" indent="0" algn="just">
                  <a:buNone/>
                </a:pPr>
                <a:endParaRPr lang="en-US" b="0" dirty="0" smtClean="0">
                  <a:solidFill>
                    <a:schemeClr val="tx1"/>
                  </a:solidFill>
                </a:endParaRPr>
              </a:p>
              <a:p>
                <a:pPr marL="0" indent="0" algn="just">
                  <a:buNone/>
                </a:pPr>
                <a:r>
                  <a:rPr lang="en-US" dirty="0" smtClean="0">
                    <a:solidFill>
                      <a:schemeClr val="tx1"/>
                    </a:solidFill>
                  </a:rPr>
                  <a:t>	</a:t>
                </a:r>
                <a14:m>
                  <m:oMath xmlns:m="http://schemas.openxmlformats.org/officeDocument/2006/math">
                    <m:d>
                      <m:dPr>
                        <m:begChr m:val="["/>
                        <m:endChr m:val="]"/>
                        <m:ctrlPr>
                          <a:rPr lang="en-US" i="1" smtClean="0">
                            <a:solidFill>
                              <a:schemeClr val="tx1"/>
                            </a:solidFill>
                            <a:latin typeface="Cambria Math" panose="02040503050406030204" pitchFamily="18" charset="0"/>
                          </a:rPr>
                        </m:ctrlPr>
                      </m:dPr>
                      <m:e>
                        <m:m>
                          <m:mPr>
                            <m:mcs>
                              <m:mc>
                                <m:mcPr>
                                  <m:count m:val="2"/>
                                  <m:mcJc m:val="center"/>
                                </m:mcPr>
                              </m:mc>
                            </m:mcs>
                            <m:ctrlPr>
                              <a:rPr lang="en-US" i="1" smtClean="0">
                                <a:solidFill>
                                  <a:schemeClr val="tx1"/>
                                </a:solidFill>
                                <a:latin typeface="Cambria Math" panose="02040503050406030204" pitchFamily="18" charset="0"/>
                              </a:rPr>
                            </m:ctrlPr>
                          </m:mPr>
                          <m:mr>
                            <m:e>
                              <m:r>
                                <m:rPr>
                                  <m:brk m:alnAt="7"/>
                                </m:rPr>
                                <a:rPr lang="en-US" b="0" i="1" smtClean="0">
                                  <a:solidFill>
                                    <a:schemeClr val="tx1"/>
                                  </a:solidFill>
                                  <a:latin typeface="Cambria Math" panose="02040503050406030204" pitchFamily="18" charset="0"/>
                                </a:rPr>
                                <m:t>1</m:t>
                              </m:r>
                            </m:e>
                            <m:e>
                              <m:r>
                                <a:rPr lang="en-US" b="0" i="1" smtClean="0">
                                  <a:solidFill>
                                    <a:schemeClr val="tx1"/>
                                  </a:solidFill>
                                  <a:latin typeface="Cambria Math" panose="02040503050406030204" pitchFamily="18" charset="0"/>
                                </a:rPr>
                                <m:t>1</m:t>
                              </m:r>
                            </m:e>
                          </m:mr>
                          <m:mr>
                            <m:e>
                              <m:r>
                                <a:rPr lang="en-US" b="0" i="1" smtClean="0">
                                  <a:solidFill>
                                    <a:schemeClr val="tx1"/>
                                  </a:solidFill>
                                  <a:latin typeface="Cambria Math" panose="02040503050406030204" pitchFamily="18" charset="0"/>
                                </a:rPr>
                                <m:t>−2</m:t>
                              </m:r>
                            </m:e>
                            <m:e>
                              <m:r>
                                <a:rPr lang="en-US" b="0" i="1" smtClean="0">
                                  <a:solidFill>
                                    <a:schemeClr val="tx1"/>
                                  </a:solidFill>
                                  <a:latin typeface="Cambria Math" panose="02040503050406030204" pitchFamily="18" charset="0"/>
                                </a:rPr>
                                <m:t>−2</m:t>
                              </m:r>
                            </m:e>
                          </m:mr>
                        </m:m>
                      </m:e>
                    </m:d>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m>
                          <m:mPr>
                            <m:mcs>
                              <m:mc>
                                <m:mcPr>
                                  <m:count m:val="1"/>
                                  <m:mcJc m:val="center"/>
                                </m:mcPr>
                              </m:mc>
                            </m:mcs>
                            <m:ctrlPr>
                              <a:rPr lang="en-US" b="0" i="1" smtClean="0">
                                <a:solidFill>
                                  <a:schemeClr val="tx1"/>
                                </a:solidFill>
                                <a:latin typeface="Cambria Math" panose="02040503050406030204" pitchFamily="18" charset="0"/>
                              </a:rPr>
                            </m:ctrlPr>
                          </m:mPr>
                          <m:mr>
                            <m:e>
                              <m:sSub>
                                <m:sSubPr>
                                  <m:ctrlPr>
                                    <a:rPr lang="en-US" b="0" i="1" smtClean="0">
                                      <a:solidFill>
                                        <a:schemeClr val="tx1"/>
                                      </a:solidFill>
                                      <a:latin typeface="Cambria Math" panose="02040503050406030204" pitchFamily="18" charset="0"/>
                                    </a:rPr>
                                  </m:ctrlPr>
                                </m:sSubPr>
                                <m:e>
                                  <m:r>
                                    <m:rPr>
                                      <m:brk m:alnAt="7"/>
                                    </m:rPr>
                                    <a:rPr lang="en-US" b="0" i="1" smtClean="0">
                                      <a:solidFill>
                                        <a:schemeClr val="tx1"/>
                                      </a:solidFill>
                                      <a:latin typeface="Cambria Math" panose="02040503050406030204" pitchFamily="18" charset="0"/>
                                    </a:rPr>
                                    <m:t>𝑣</m:t>
                                  </m:r>
                                </m:e>
                                <m:sub>
                                  <m:r>
                                    <m:rPr>
                                      <m:brk m:alnAt="7"/>
                                    </m:rP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1</m:t>
                                  </m:r>
                                </m:sub>
                              </m:sSub>
                            </m:e>
                          </m:mr>
                          <m:m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12</m:t>
                                  </m:r>
                                </m:sub>
                              </m:sSub>
                            </m:e>
                          </m:mr>
                        </m:m>
                      </m:e>
                    </m:d>
                    <m:r>
                      <a:rPr lang="en-US" b="0" i="1" smtClean="0">
                        <a:solidFill>
                          <a:schemeClr val="tx1"/>
                        </a:solidFill>
                        <a:latin typeface="Cambria Math" panose="02040503050406030204" pitchFamily="18" charset="0"/>
                      </a:rPr>
                      <m:t>=0</m:t>
                    </m:r>
                  </m:oMath>
                </a14:m>
                <a:endParaRPr lang="en-US" dirty="0" smtClean="0">
                  <a:solidFill>
                    <a:schemeClr val="tx1"/>
                  </a:solidFill>
                </a:endParaRPr>
              </a:p>
              <a:p>
                <a:pPr marL="0" indent="0" algn="just">
                  <a:buNone/>
                </a:pPr>
                <a:endParaRPr lang="en-US" dirty="0" smtClean="0">
                  <a:solidFill>
                    <a:schemeClr val="tx1"/>
                  </a:solidFill>
                </a:endParaRPr>
              </a:p>
              <a:p>
                <a:pPr marL="0" indent="0" algn="just">
                  <a:buNone/>
                </a:pPr>
                <a:r>
                  <a:rPr lang="en-US" b="0" dirty="0" smtClean="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11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12</m:t>
                        </m:r>
                      </m:sub>
                    </m:sSub>
                    <m:r>
                      <a:rPr lang="en-US" b="0" i="1" smtClean="0">
                        <a:solidFill>
                          <a:schemeClr val="tx1"/>
                        </a:solidFill>
                        <a:latin typeface="Cambria Math" panose="02040503050406030204" pitchFamily="18" charset="0"/>
                      </a:rPr>
                      <m:t>=0</m:t>
                    </m:r>
                  </m:oMath>
                </a14:m>
                <a:r>
                  <a:rPr lang="en-US" dirty="0" smtClean="0">
                    <a:solidFill>
                      <a:schemeClr val="tx1"/>
                    </a:solidFill>
                  </a:rPr>
                  <a:t> and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11</m:t>
                        </m:r>
                      </m:sub>
                    </m:sSub>
                    <m:r>
                      <a:rPr lang="en-US" b="0" i="1" smtClean="0">
                        <a:solidFill>
                          <a:schemeClr val="tx1"/>
                        </a:solidFill>
                        <a:latin typeface="Cambria Math" panose="02040503050406030204" pitchFamily="18" charset="0"/>
                      </a:rPr>
                      <m:t>−2</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12</m:t>
                        </m:r>
                      </m:sub>
                    </m:sSub>
                    <m:r>
                      <a:rPr lang="en-US" b="0" i="1" smtClean="0">
                        <a:solidFill>
                          <a:schemeClr val="tx1"/>
                        </a:solidFill>
                        <a:latin typeface="Cambria Math" panose="02040503050406030204" pitchFamily="18" charset="0"/>
                      </a:rPr>
                      <m:t>=0</m:t>
                    </m:r>
                  </m:oMath>
                </a14:m>
                <a:r>
                  <a:rPr lang="en-US" dirty="0" smtClean="0">
                    <a:solidFill>
                      <a:schemeClr val="tx1"/>
                    </a:solidFill>
                  </a:rPr>
                  <a:t> </a:t>
                </a:r>
              </a:p>
              <a:p>
                <a:pPr marL="0" indent="0" algn="just">
                  <a:buNone/>
                </a:pPr>
                <a:endParaRPr lang="en-US" dirty="0" smtClean="0">
                  <a:solidFill>
                    <a:schemeClr val="tx1"/>
                  </a:solidFill>
                </a:endParaRPr>
              </a:p>
              <a:p>
                <a:pPr marL="0" indent="0" algn="just">
                  <a:buNone/>
                </a:pPr>
                <a:r>
                  <a:rPr lang="en-US" b="0" dirty="0" smtClean="0">
                    <a:solidFill>
                      <a:schemeClr val="tx1"/>
                    </a:solidFill>
                  </a:rPr>
                  <a:t>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11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12</m:t>
                        </m:r>
                      </m:sub>
                    </m:sSub>
                  </m:oMath>
                </a14:m>
                <a:endParaRPr lang="en-US" dirty="0" smtClean="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50245" y="1371600"/>
                <a:ext cx="9206137" cy="5199322"/>
              </a:xfrm>
              <a:blipFill rotWithShape="0">
                <a:blip r:embed="rId2"/>
                <a:stretch>
                  <a:fillRect l="-1192" t="-187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9D0F597-6C79-4498-BE18-DD874142F752}" type="slidenum">
              <a:rPr lang="en-US" smtClean="0"/>
              <a:t>28</a:t>
            </a:fld>
            <a:endParaRPr lang="en-US"/>
          </a:p>
        </p:txBody>
      </p:sp>
    </p:spTree>
    <p:extLst>
      <p:ext uri="{BB962C8B-B14F-4D97-AF65-F5344CB8AC3E}">
        <p14:creationId xmlns:p14="http://schemas.microsoft.com/office/powerpoint/2010/main" val="31776173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847" y="299629"/>
            <a:ext cx="8296278" cy="662396"/>
          </a:xfrm>
        </p:spPr>
        <p:txBody>
          <a:bodyPr>
            <a:normAutofit/>
          </a:bodyPr>
          <a:lstStyle/>
          <a:p>
            <a:r>
              <a:rPr lang="en-US" dirty="0" smtClean="0"/>
              <a:t>Calculating Eigenvectors &amp; Eigenvalues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50245" y="1371600"/>
                <a:ext cx="9206137" cy="5199322"/>
              </a:xfrm>
            </p:spPr>
            <p:txBody>
              <a:bodyPr>
                <a:normAutofit/>
              </a:bodyPr>
              <a:lstStyle/>
              <a:p>
                <a:pPr algn="just"/>
                <a:r>
                  <a:rPr lang="en-US" dirty="0" smtClean="0"/>
                  <a:t>Therefore eigenvector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oMath>
                </a14:m>
                <a:r>
                  <a:rPr lang="en-US" dirty="0" smtClean="0">
                    <a:solidFill>
                      <a:schemeClr val="tx1"/>
                    </a:solidFill>
                  </a:rPr>
                  <a:t>is</a:t>
                </a:r>
              </a:p>
              <a:p>
                <a:pPr algn="just"/>
                <a:endParaRPr lang="en-US" dirty="0" smtClean="0">
                  <a:solidFill>
                    <a:schemeClr val="tx1"/>
                  </a:solidFill>
                </a:endParaRPr>
              </a:p>
              <a:p>
                <a:pPr marL="0" indent="0" algn="just">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𝑘</m:t>
                          </m:r>
                        </m:e>
                        <m:sub>
                          <m:r>
                            <a:rPr lang="en-US" b="0" i="1" smtClean="0">
                              <a:solidFill>
                                <a:schemeClr val="tx1"/>
                              </a:solidFill>
                              <a:latin typeface="Cambria Math" panose="02040503050406030204" pitchFamily="18" charset="0"/>
                            </a:rPr>
                            <m:t>1</m:t>
                          </m:r>
                        </m:sub>
                      </m:sSub>
                      <m:d>
                        <m:dPr>
                          <m:begChr m:val="["/>
                          <m:endChr m:val="]"/>
                          <m:ctrlPr>
                            <a:rPr lang="en-US" b="0" i="1" smtClean="0">
                              <a:solidFill>
                                <a:schemeClr val="tx1"/>
                              </a:solidFill>
                              <a:latin typeface="Cambria Math" panose="02040503050406030204" pitchFamily="18" charset="0"/>
                            </a:rPr>
                          </m:ctrlPr>
                        </m:dPr>
                        <m:e>
                          <m:m>
                            <m:mPr>
                              <m:mcs>
                                <m:mc>
                                  <m:mcPr>
                                    <m:count m:val="1"/>
                                    <m:mcJc m:val="center"/>
                                  </m:mcPr>
                                </m:mc>
                              </m:mcs>
                              <m:ctrlPr>
                                <a:rPr lang="en-US" b="0" i="1" smtClean="0">
                                  <a:solidFill>
                                    <a:schemeClr val="tx1"/>
                                  </a:solidFill>
                                  <a:latin typeface="Cambria Math" panose="02040503050406030204" pitchFamily="18" charset="0"/>
                                </a:rPr>
                              </m:ctrlPr>
                            </m:mPr>
                            <m:mr>
                              <m:e>
                                <m:r>
                                  <a:rPr lang="en-US" b="0" i="1" smtClean="0">
                                    <a:solidFill>
                                      <a:schemeClr val="tx1"/>
                                    </a:solidFill>
                                    <a:latin typeface="Cambria Math" panose="02040503050406030204" pitchFamily="18" charset="0"/>
                                  </a:rPr>
                                  <m:t>+1</m:t>
                                </m:r>
                              </m:e>
                            </m:mr>
                            <m:mr>
                              <m:e>
                                <m:r>
                                  <a:rPr lang="en-US" b="0" i="1" smtClean="0">
                                    <a:solidFill>
                                      <a:schemeClr val="tx1"/>
                                    </a:solidFill>
                                    <a:latin typeface="Cambria Math" panose="02040503050406030204" pitchFamily="18" charset="0"/>
                                  </a:rPr>
                                  <m:t>−1</m:t>
                                </m:r>
                              </m:e>
                            </m:mr>
                          </m:m>
                        </m:e>
                      </m:d>
                    </m:oMath>
                  </m:oMathPara>
                </a14:m>
                <a:endParaRPr lang="en-US" dirty="0" smtClean="0">
                  <a:solidFill>
                    <a:schemeClr val="tx1"/>
                  </a:solidFill>
                </a:endParaRPr>
              </a:p>
              <a:p>
                <a:pPr marL="0" indent="0">
                  <a:buNone/>
                </a:pPr>
                <a:r>
                  <a:rPr lang="en-US" dirty="0"/>
                  <a:t> </a:t>
                </a:r>
                <a:r>
                  <a:rPr lang="en-US" dirty="0" smtClean="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oMath>
                </a14:m>
                <a:r>
                  <a:rPr lang="en-US" dirty="0"/>
                  <a:t>is some constant.</a:t>
                </a:r>
                <a:r>
                  <a:rPr lang="en-US" dirty="0" smtClean="0"/>
                  <a:t> </a:t>
                </a:r>
              </a:p>
              <a:p>
                <a:r>
                  <a:rPr lang="en-US" dirty="0"/>
                  <a:t>Similarly we find that eigenvector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oMath>
                </a14:m>
                <a:r>
                  <a:rPr lang="en-US" dirty="0" smtClean="0"/>
                  <a:t> </a:t>
                </a:r>
              </a:p>
              <a:p>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𝑘</m:t>
                          </m:r>
                        </m:e>
                        <m:sub>
                          <m:r>
                            <a:rPr lang="en-US" b="0" i="1" smtClean="0">
                              <a:solidFill>
                                <a:schemeClr val="tx1"/>
                              </a:solidFill>
                              <a:latin typeface="Cambria Math" panose="02040503050406030204" pitchFamily="18" charset="0"/>
                            </a:rPr>
                            <m:t>2</m:t>
                          </m:r>
                        </m:sub>
                      </m:sSub>
                      <m:d>
                        <m:dPr>
                          <m:begChr m:val="["/>
                          <m:endChr m:val="]"/>
                          <m:ctrlPr>
                            <a:rPr lang="en-US" b="0" i="1" smtClean="0">
                              <a:solidFill>
                                <a:schemeClr val="tx1"/>
                              </a:solidFill>
                              <a:latin typeface="Cambria Math" panose="02040503050406030204" pitchFamily="18" charset="0"/>
                            </a:rPr>
                          </m:ctrlPr>
                        </m:dPr>
                        <m:e>
                          <m:m>
                            <m:mPr>
                              <m:mcs>
                                <m:mc>
                                  <m:mcPr>
                                    <m:count m:val="1"/>
                                    <m:mcJc m:val="center"/>
                                  </m:mcPr>
                                </m:mc>
                              </m:mcs>
                              <m:ctrlPr>
                                <a:rPr lang="en-US" b="0" i="1" smtClean="0">
                                  <a:solidFill>
                                    <a:schemeClr val="tx1"/>
                                  </a:solidFill>
                                  <a:latin typeface="Cambria Math" panose="02040503050406030204" pitchFamily="18" charset="0"/>
                                </a:rPr>
                              </m:ctrlPr>
                            </m:mPr>
                            <m:mr>
                              <m:e>
                                <m:r>
                                  <a:rPr lang="en-US" b="0" i="1" smtClean="0">
                                    <a:solidFill>
                                      <a:schemeClr val="tx1"/>
                                    </a:solidFill>
                                    <a:latin typeface="Cambria Math" panose="02040503050406030204" pitchFamily="18" charset="0"/>
                                  </a:rPr>
                                  <m:t>+1</m:t>
                                </m:r>
                              </m:e>
                            </m:mr>
                            <m:mr>
                              <m:e>
                                <m:r>
                                  <a:rPr lang="en-US" b="0" i="1" smtClean="0">
                                    <a:solidFill>
                                      <a:schemeClr val="tx1"/>
                                    </a:solidFill>
                                    <a:latin typeface="Cambria Math" panose="02040503050406030204" pitchFamily="18" charset="0"/>
                                  </a:rPr>
                                  <m:t>−2</m:t>
                                </m:r>
                              </m:e>
                            </m:mr>
                          </m:m>
                        </m:e>
                      </m:d>
                    </m:oMath>
                  </m:oMathPara>
                </a14:m>
                <a:endParaRPr lang="en-US" dirty="0" smtClean="0"/>
              </a:p>
              <a:p>
                <a:pPr marL="0" indent="0">
                  <a:buNone/>
                </a:pPr>
                <a:r>
                  <a:rPr lang="en-US" dirty="0" smtClean="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oMath>
                </a14:m>
                <a:r>
                  <a:rPr lang="en-US" dirty="0"/>
                  <a:t>is some constant.</a:t>
                </a:r>
                <a:r>
                  <a:rPr lang="en-US" dirty="0" smtClean="0"/>
                  <a:t/>
                </a:r>
                <a:br>
                  <a:rPr lang="en-US" dirty="0" smtClean="0"/>
                </a:br>
                <a:r>
                  <a:rPr lang="en-US" dirty="0" smtClean="0"/>
                  <a:t/>
                </a:r>
                <a:br>
                  <a:rPr lang="en-US" dirty="0" smtClean="0"/>
                </a:br>
                <a:endParaRPr lang="en-US" dirty="0" smtClean="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50245" y="1371600"/>
                <a:ext cx="9206137" cy="5199322"/>
              </a:xfrm>
              <a:blipFill rotWithShape="0">
                <a:blip r:embed="rId2"/>
                <a:stretch>
                  <a:fillRect l="-1192" t="-187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9D0F597-6C79-4498-BE18-DD874142F752}" type="slidenum">
              <a:rPr lang="en-US" smtClean="0"/>
              <a:t>29</a:t>
            </a:fld>
            <a:endParaRPr lang="en-US"/>
          </a:p>
        </p:txBody>
      </p:sp>
    </p:spTree>
    <p:extLst>
      <p:ext uri="{BB962C8B-B14F-4D97-AF65-F5344CB8AC3E}">
        <p14:creationId xmlns:p14="http://schemas.microsoft.com/office/powerpoint/2010/main" val="2738095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ormAutofit fontScale="90000"/>
          </a:bodyPr>
          <a:lstStyle/>
          <a:p>
            <a:r>
              <a:rPr lang="en-US" altLang="zh-CN" smtClean="0">
                <a:ea typeface="SimSun" panose="02010600030101010101" pitchFamily="2" charset="-122"/>
              </a:rPr>
              <a:t>What is a </a:t>
            </a:r>
            <a:r>
              <a:rPr lang="en-US" altLang="zh-CN" smtClean="0">
                <a:solidFill>
                  <a:schemeClr val="accent2"/>
                </a:solidFill>
                <a:ea typeface="SimSun" panose="02010600030101010101" pitchFamily="2" charset="-122"/>
              </a:rPr>
              <a:t>Vector</a:t>
            </a:r>
            <a:r>
              <a:rPr lang="en-US" altLang="zh-CN" smtClean="0">
                <a:ea typeface="SimSun" panose="02010600030101010101" pitchFamily="2" charset="-122"/>
              </a:rPr>
              <a:t> ?</a:t>
            </a:r>
          </a:p>
        </p:txBody>
      </p:sp>
      <p:graphicFrame>
        <p:nvGraphicFramePr>
          <p:cNvPr id="1026" name="Object 4"/>
          <p:cNvGraphicFramePr>
            <a:graphicFrameLocks noGrp="1" noChangeAspect="1"/>
          </p:cNvGraphicFramePr>
          <p:nvPr>
            <p:ph idx="1"/>
            <p:extLst/>
          </p:nvPr>
        </p:nvGraphicFramePr>
        <p:xfrm>
          <a:off x="5848350" y="3367088"/>
          <a:ext cx="495300" cy="711200"/>
        </p:xfrm>
        <a:graphic>
          <a:graphicData uri="http://schemas.openxmlformats.org/presentationml/2006/ole">
            <mc:AlternateContent xmlns:mc="http://schemas.openxmlformats.org/markup-compatibility/2006">
              <mc:Choice xmlns:v="urn:schemas-microsoft-com:vml" Requires="v">
                <p:oleObj spid="_x0000_s1044" name="Equation" r:id="rId4" imgW="495000" imgH="711000" progId="Equation.3">
                  <p:embed/>
                </p:oleObj>
              </mc:Choice>
              <mc:Fallback>
                <p:oleObj name="Equation" r:id="rId4" imgW="495000" imgH="711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8350" y="3367088"/>
                        <a:ext cx="495300" cy="711200"/>
                      </a:xfrm>
                      <a:prstGeom prst="rect">
                        <a:avLst/>
                      </a:prstGeom>
                      <a:noFill/>
                      <a:ln>
                        <a:noFill/>
                      </a:ln>
                      <a:effec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40335EF4-4C82-4C09-8806-679935DFDDC9}" type="slidenum">
              <a:rPr lang="en-US" altLang="en-US" smtClean="0"/>
              <a:pPr>
                <a:defRPr/>
              </a:pPr>
              <a:t>3</a:t>
            </a:fld>
            <a:endParaRPr lang="en-US" altLang="en-US"/>
          </a:p>
        </p:txBody>
      </p:sp>
      <p:sp>
        <p:nvSpPr>
          <p:cNvPr id="5123" name="Rectangle 3"/>
          <p:cNvSpPr>
            <a:spLocks noGrp="1" noChangeArrowheads="1"/>
          </p:cNvSpPr>
          <p:nvPr>
            <p:ph type="body" sz="half" idx="4294967295"/>
          </p:nvPr>
        </p:nvSpPr>
        <p:spPr>
          <a:xfrm>
            <a:off x="890588" y="1250830"/>
            <a:ext cx="6249988" cy="4810125"/>
          </a:xfrm>
        </p:spPr>
        <p:txBody>
          <a:bodyPr/>
          <a:lstStyle/>
          <a:p>
            <a:pPr algn="just">
              <a:lnSpc>
                <a:spcPct val="90000"/>
              </a:lnSpc>
            </a:pPr>
            <a:r>
              <a:rPr lang="en-US" altLang="zh-CN" sz="2400" dirty="0">
                <a:ea typeface="SimSun" panose="02010600030101010101" pitchFamily="2" charset="-122"/>
              </a:rPr>
              <a:t>Think of a vector as a </a:t>
            </a:r>
            <a:r>
              <a:rPr lang="en-US" altLang="zh-CN" sz="2400" i="1" u="sng" dirty="0">
                <a:ea typeface="SimSun" panose="02010600030101010101" pitchFamily="2" charset="-122"/>
              </a:rPr>
              <a:t>directed line segment in N-dimensions</a:t>
            </a:r>
            <a:r>
              <a:rPr lang="en-US" altLang="zh-CN" sz="2400" dirty="0">
                <a:ea typeface="SimSun" panose="02010600030101010101" pitchFamily="2" charset="-122"/>
              </a:rPr>
              <a:t>! (has “length” and “direction”)</a:t>
            </a:r>
          </a:p>
          <a:p>
            <a:pPr algn="just">
              <a:lnSpc>
                <a:spcPct val="90000"/>
              </a:lnSpc>
            </a:pPr>
            <a:endParaRPr lang="en-US" altLang="zh-CN" sz="2400" dirty="0">
              <a:ea typeface="SimSun" panose="02010600030101010101" pitchFamily="2" charset="-122"/>
            </a:endParaRPr>
          </a:p>
          <a:p>
            <a:pPr algn="just">
              <a:lnSpc>
                <a:spcPct val="90000"/>
              </a:lnSpc>
            </a:pPr>
            <a:r>
              <a:rPr lang="en-US" altLang="zh-CN" sz="2400" dirty="0">
                <a:ea typeface="SimSun" panose="02010600030101010101" pitchFamily="2" charset="-122"/>
              </a:rPr>
              <a:t>Basic idea: convert geometry in higher dimensions into algebra!</a:t>
            </a:r>
          </a:p>
          <a:p>
            <a:pPr lvl="1" algn="just">
              <a:lnSpc>
                <a:spcPct val="90000"/>
              </a:lnSpc>
            </a:pPr>
            <a:r>
              <a:rPr lang="en-US" altLang="zh-CN" dirty="0">
                <a:ea typeface="SimSun" panose="02010600030101010101" pitchFamily="2" charset="-122"/>
              </a:rPr>
              <a:t>Once you define a “nice” </a:t>
            </a:r>
            <a:r>
              <a:rPr lang="en-US" altLang="zh-CN" i="1" u="sng" dirty="0">
                <a:ea typeface="SimSun" panose="02010600030101010101" pitchFamily="2" charset="-122"/>
              </a:rPr>
              <a:t>basis</a:t>
            </a:r>
            <a:r>
              <a:rPr lang="en-US" altLang="zh-CN" dirty="0">
                <a:ea typeface="SimSun" panose="02010600030101010101" pitchFamily="2" charset="-122"/>
              </a:rPr>
              <a:t> along each dimension: x-, y-, z-axis …  </a:t>
            </a:r>
          </a:p>
          <a:p>
            <a:pPr lvl="1" algn="just">
              <a:lnSpc>
                <a:spcPct val="90000"/>
              </a:lnSpc>
            </a:pPr>
            <a:r>
              <a:rPr lang="en-US" altLang="zh-CN" dirty="0">
                <a:ea typeface="SimSun" panose="02010600030101010101" pitchFamily="2" charset="-122"/>
              </a:rPr>
              <a:t>Vector becomes a 1 x N matrix!</a:t>
            </a:r>
          </a:p>
          <a:p>
            <a:pPr lvl="1" algn="just">
              <a:lnSpc>
                <a:spcPct val="90000"/>
              </a:lnSpc>
            </a:pPr>
            <a:r>
              <a:rPr lang="en-US" altLang="zh-CN" b="1" dirty="0">
                <a:ea typeface="SimSun" panose="02010600030101010101" pitchFamily="2" charset="-122"/>
              </a:rPr>
              <a:t>v</a:t>
            </a:r>
            <a:r>
              <a:rPr lang="en-US" altLang="zh-CN" dirty="0">
                <a:ea typeface="SimSun" panose="02010600030101010101" pitchFamily="2" charset="-122"/>
              </a:rPr>
              <a:t> = [a  b  </a:t>
            </a:r>
            <a:r>
              <a:rPr lang="en-US" altLang="zh-CN" dirty="0" smtClean="0">
                <a:ea typeface="SimSun" panose="02010600030101010101" pitchFamily="2" charset="-122"/>
              </a:rPr>
              <a:t>c]</a:t>
            </a:r>
            <a:r>
              <a:rPr lang="en-US" altLang="zh-CN" baseline="30000" dirty="0" smtClean="0">
                <a:ea typeface="SimSun" panose="02010600030101010101" pitchFamily="2" charset="-122"/>
              </a:rPr>
              <a:t>T</a:t>
            </a:r>
            <a:endParaRPr lang="en-US" altLang="zh-CN" baseline="30000" dirty="0">
              <a:ea typeface="SimSun" panose="02010600030101010101" pitchFamily="2" charset="-122"/>
            </a:endParaRPr>
          </a:p>
        </p:txBody>
      </p:sp>
      <p:sp>
        <p:nvSpPr>
          <p:cNvPr id="1029" name="Line 5"/>
          <p:cNvSpPr>
            <a:spLocks noChangeShapeType="1"/>
          </p:cNvSpPr>
          <p:nvPr/>
        </p:nvSpPr>
        <p:spPr bwMode="auto">
          <a:xfrm flipV="1">
            <a:off x="8435975" y="4314825"/>
            <a:ext cx="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0" name="Line 6"/>
          <p:cNvSpPr>
            <a:spLocks noChangeShapeType="1"/>
          </p:cNvSpPr>
          <p:nvPr/>
        </p:nvSpPr>
        <p:spPr bwMode="auto">
          <a:xfrm>
            <a:off x="8435975" y="5838825"/>
            <a:ext cx="1905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1" name="Text Box 7"/>
          <p:cNvSpPr txBox="1">
            <a:spLocks noChangeArrowheads="1"/>
          </p:cNvSpPr>
          <p:nvPr/>
        </p:nvSpPr>
        <p:spPr bwMode="auto">
          <a:xfrm>
            <a:off x="9283701" y="5815014"/>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1800" dirty="0">
                <a:latin typeface="Arial" panose="020B0604020202020204" pitchFamily="34" charset="0"/>
                <a:ea typeface="SimSun" panose="02010600030101010101" pitchFamily="2" charset="-122"/>
              </a:rPr>
              <a:t>x</a:t>
            </a:r>
          </a:p>
        </p:txBody>
      </p:sp>
      <p:sp>
        <p:nvSpPr>
          <p:cNvPr id="1032" name="Text Box 8"/>
          <p:cNvSpPr txBox="1">
            <a:spLocks noChangeArrowheads="1"/>
          </p:cNvSpPr>
          <p:nvPr/>
        </p:nvSpPr>
        <p:spPr bwMode="auto">
          <a:xfrm>
            <a:off x="8137527" y="4893469"/>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1800" dirty="0">
                <a:latin typeface="Arial" panose="020B0604020202020204" pitchFamily="34" charset="0"/>
                <a:ea typeface="SimSun" panose="02010600030101010101" pitchFamily="2" charset="-122"/>
              </a:rPr>
              <a:t>y</a:t>
            </a:r>
          </a:p>
        </p:txBody>
      </p:sp>
      <p:sp>
        <p:nvSpPr>
          <p:cNvPr id="1033" name="Line 9"/>
          <p:cNvSpPr>
            <a:spLocks noChangeShapeType="1"/>
          </p:cNvSpPr>
          <p:nvPr/>
        </p:nvSpPr>
        <p:spPr bwMode="auto">
          <a:xfrm flipV="1">
            <a:off x="8435975" y="4924425"/>
            <a:ext cx="1295400" cy="914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4" name="Text Box 10"/>
          <p:cNvSpPr txBox="1">
            <a:spLocks noChangeArrowheads="1"/>
          </p:cNvSpPr>
          <p:nvPr/>
        </p:nvSpPr>
        <p:spPr bwMode="auto">
          <a:xfrm>
            <a:off x="8886825" y="50149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1800" b="1">
                <a:latin typeface="Arial" panose="020B0604020202020204" pitchFamily="34" charset="0"/>
                <a:ea typeface="SimSun" panose="02010600030101010101" pitchFamily="2" charset="-122"/>
              </a:rPr>
              <a:t>v</a:t>
            </a:r>
          </a:p>
        </p:txBody>
      </p:sp>
    </p:spTree>
    <p:extLst>
      <p:ext uri="{BB962C8B-B14F-4D97-AF65-F5344CB8AC3E}">
        <p14:creationId xmlns:p14="http://schemas.microsoft.com/office/powerpoint/2010/main" val="21516220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059" y="373855"/>
            <a:ext cx="9644395" cy="662396"/>
          </a:xfrm>
        </p:spPr>
        <p:txBody>
          <a:bodyPr>
            <a:normAutofit/>
          </a:bodyPr>
          <a:lstStyle/>
          <a:p>
            <a:r>
              <a:rPr lang="en-US" b="1" dirty="0"/>
              <a:t>Properties of Eigenvectors </a:t>
            </a:r>
            <a:r>
              <a:rPr lang="en-US" b="1" dirty="0" smtClean="0"/>
              <a:t>and Eigenvalues</a:t>
            </a:r>
            <a:r>
              <a:rPr lang="en-US" dirty="0" smtClean="0"/>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8225" y="1520456"/>
            <a:ext cx="9020565" cy="5199322"/>
          </a:xfrm>
        </p:spPr>
        <p:txBody>
          <a:bodyPr>
            <a:normAutofit/>
          </a:bodyPr>
          <a:lstStyle/>
          <a:p>
            <a:pPr algn="just"/>
            <a:r>
              <a:rPr lang="en-US" dirty="0"/>
              <a:t>Eigenvectors can only be found for </a:t>
            </a:r>
            <a:r>
              <a:rPr lang="en-US" dirty="0">
                <a:solidFill>
                  <a:srgbClr val="C00000"/>
                </a:solidFill>
              </a:rPr>
              <a:t>square matrices </a:t>
            </a:r>
            <a:r>
              <a:rPr lang="en-US" dirty="0"/>
              <a:t>and</a:t>
            </a:r>
            <a:br>
              <a:rPr lang="en-US" dirty="0"/>
            </a:br>
            <a:r>
              <a:rPr lang="en-US" dirty="0"/>
              <a:t>not every square matrix has eigenvectors</a:t>
            </a:r>
            <a:r>
              <a:rPr lang="en-US" dirty="0" smtClean="0"/>
              <a:t>.</a:t>
            </a:r>
          </a:p>
          <a:p>
            <a:pPr algn="just"/>
            <a:r>
              <a:rPr lang="en-US" dirty="0" smtClean="0"/>
              <a:t>Given </a:t>
            </a:r>
            <a:r>
              <a:rPr lang="en-US" dirty="0"/>
              <a:t>an </a:t>
            </a:r>
            <a:r>
              <a:rPr lang="en-US" i="1" dirty="0"/>
              <a:t>m </a:t>
            </a:r>
            <a:r>
              <a:rPr lang="en-US" dirty="0"/>
              <a:t>x </a:t>
            </a:r>
            <a:r>
              <a:rPr lang="en-US" i="1" dirty="0"/>
              <a:t>m </a:t>
            </a:r>
            <a:r>
              <a:rPr lang="en-US" dirty="0"/>
              <a:t>matrix (with eigenvectors), we can </a:t>
            </a:r>
            <a:r>
              <a:rPr lang="en-US" dirty="0" smtClean="0"/>
              <a:t>find </a:t>
            </a:r>
            <a:r>
              <a:rPr lang="en-US" i="1" dirty="0" smtClean="0"/>
              <a:t>n </a:t>
            </a:r>
            <a:r>
              <a:rPr lang="en-US" dirty="0" smtClean="0"/>
              <a:t>eigenvectors.</a:t>
            </a:r>
          </a:p>
          <a:p>
            <a:pPr algn="just"/>
            <a:r>
              <a:rPr lang="en-US" dirty="0" smtClean="0"/>
              <a:t>All </a:t>
            </a:r>
            <a:r>
              <a:rPr lang="en-US" dirty="0"/>
              <a:t>eigenvectors of a symmetric* matrix </a:t>
            </a:r>
            <a:r>
              <a:rPr lang="en-US" dirty="0" smtClean="0"/>
              <a:t>are perpendicular </a:t>
            </a:r>
            <a:r>
              <a:rPr lang="en-US" dirty="0"/>
              <a:t>to each other, no matter how </a:t>
            </a:r>
            <a:r>
              <a:rPr lang="en-US" dirty="0" smtClean="0"/>
              <a:t>many dimensions </a:t>
            </a:r>
            <a:r>
              <a:rPr lang="en-US" dirty="0"/>
              <a:t>we </a:t>
            </a:r>
            <a:r>
              <a:rPr lang="en-US" dirty="0" smtClean="0"/>
              <a:t>have.</a:t>
            </a:r>
          </a:p>
          <a:p>
            <a:pPr algn="just"/>
            <a:r>
              <a:rPr lang="en-US" dirty="0" smtClean="0"/>
              <a:t>In </a:t>
            </a:r>
            <a:r>
              <a:rPr lang="en-US" dirty="0"/>
              <a:t>practice eigenvectors are normalized to have </a:t>
            </a:r>
            <a:r>
              <a:rPr lang="en-US" dirty="0" smtClean="0"/>
              <a:t>unit length</a:t>
            </a:r>
            <a:r>
              <a:rPr lang="en-US" dirty="0"/>
              <a:t>.</a:t>
            </a:r>
            <a:r>
              <a:rPr lang="en-US" dirty="0" smtClean="0"/>
              <a:t> </a:t>
            </a:r>
            <a:endParaRPr lang="en-US" dirty="0" smtClean="0">
              <a:solidFill>
                <a:schemeClr val="tx1"/>
              </a:solidFill>
            </a:endParaRPr>
          </a:p>
        </p:txBody>
      </p:sp>
      <p:sp>
        <p:nvSpPr>
          <p:cNvPr id="4" name="Slide Number Placeholder 3"/>
          <p:cNvSpPr>
            <a:spLocks noGrp="1"/>
          </p:cNvSpPr>
          <p:nvPr>
            <p:ph type="sldNum" sz="quarter" idx="12"/>
          </p:nvPr>
        </p:nvSpPr>
        <p:spPr/>
        <p:txBody>
          <a:bodyPr/>
          <a:lstStyle/>
          <a:p>
            <a:fld id="{D9D0F597-6C79-4498-BE18-DD874142F752}" type="slidenum">
              <a:rPr lang="en-US" smtClean="0"/>
              <a:t>30</a:t>
            </a:fld>
            <a:endParaRPr lang="en-US"/>
          </a:p>
        </p:txBody>
      </p:sp>
    </p:spTree>
    <p:extLst>
      <p:ext uri="{BB962C8B-B14F-4D97-AF65-F5344CB8AC3E}">
        <p14:creationId xmlns:p14="http://schemas.microsoft.com/office/powerpoint/2010/main" val="14014556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0670" y="2808912"/>
            <a:ext cx="7581014" cy="662396"/>
          </a:xfrm>
        </p:spPr>
        <p:txBody>
          <a:bodyPr>
            <a:noAutofit/>
          </a:bodyPr>
          <a:lstStyle/>
          <a:p>
            <a:r>
              <a:rPr lang="en-US" dirty="0" smtClean="0">
                <a:solidFill>
                  <a:srgbClr val="C00000"/>
                </a:solidFill>
              </a:rPr>
              <a:t>Dimensionality Reduction</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D9D0F597-6C79-4498-BE18-DD874142F752}" type="slidenum">
              <a:rPr lang="en-US" smtClean="0"/>
              <a:t>31</a:t>
            </a:fld>
            <a:endParaRPr lang="en-US"/>
          </a:p>
        </p:txBody>
      </p:sp>
    </p:spTree>
    <p:extLst>
      <p:ext uri="{BB962C8B-B14F-4D97-AF65-F5344CB8AC3E}">
        <p14:creationId xmlns:p14="http://schemas.microsoft.com/office/powerpoint/2010/main" val="290574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ko-KR" dirty="0">
                <a:ea typeface="굴림" pitchFamily="34" charset="-127"/>
              </a:rPr>
              <a:t>Data Dimensionality</a:t>
            </a:r>
            <a:endParaRPr lang="en-US" dirty="0"/>
          </a:p>
        </p:txBody>
      </p:sp>
      <p:sp>
        <p:nvSpPr>
          <p:cNvPr id="3" name="Content Placeholder 2"/>
          <p:cNvSpPr>
            <a:spLocks noGrp="1"/>
          </p:cNvSpPr>
          <p:nvPr>
            <p:ph idx="1"/>
          </p:nvPr>
        </p:nvSpPr>
        <p:spPr>
          <a:xfrm>
            <a:off x="838200" y="1270000"/>
            <a:ext cx="6451121" cy="4906963"/>
          </a:xfrm>
        </p:spPr>
        <p:txBody>
          <a:bodyPr/>
          <a:lstStyle/>
          <a:p>
            <a:pPr algn="just"/>
            <a:r>
              <a:rPr lang="en-US" altLang="en-US" dirty="0">
                <a:cs typeface="Times New Roman" panose="02020603050405020304" pitchFamily="18" charset="0"/>
              </a:rPr>
              <a:t>From a theoretical point of view, increasing the number of features should lead to better performance.</a:t>
            </a:r>
          </a:p>
          <a:p>
            <a:pPr algn="just"/>
            <a:r>
              <a:rPr lang="en-US" altLang="en-US" dirty="0">
                <a:cs typeface="Times New Roman" panose="02020603050405020304" pitchFamily="18" charset="0"/>
              </a:rPr>
              <a:t>In practice, the inclusion of more features leads to worse performance (i.e., </a:t>
            </a:r>
            <a:r>
              <a:rPr lang="en-US" altLang="en-US" dirty="0">
                <a:solidFill>
                  <a:srgbClr val="FF0000"/>
                </a:solidFill>
                <a:cs typeface="Times New Roman" panose="02020603050405020304" pitchFamily="18" charset="0"/>
              </a:rPr>
              <a:t>curse of dimensionality</a:t>
            </a:r>
            <a:r>
              <a:rPr lang="en-US" altLang="en-US" dirty="0" smtClean="0">
                <a:cs typeface="Times New Roman" panose="02020603050405020304" pitchFamily="18" charset="0"/>
              </a:rPr>
              <a:t>).</a:t>
            </a:r>
          </a:p>
          <a:p>
            <a:pPr algn="just"/>
            <a:r>
              <a:rPr lang="en-US" altLang="en-US" dirty="0">
                <a:cs typeface="Times New Roman" panose="02020603050405020304" pitchFamily="18" charset="0"/>
              </a:rPr>
              <a:t>The number of training examples required increases </a:t>
            </a:r>
            <a:r>
              <a:rPr lang="en-US" altLang="en-US" dirty="0">
                <a:solidFill>
                  <a:srgbClr val="FF0000"/>
                </a:solidFill>
                <a:cs typeface="Times New Roman" panose="02020603050405020304" pitchFamily="18" charset="0"/>
              </a:rPr>
              <a:t>exponentially</a:t>
            </a:r>
            <a:r>
              <a:rPr lang="en-US" altLang="en-US" dirty="0">
                <a:cs typeface="Times New Roman" panose="02020603050405020304" pitchFamily="18" charset="0"/>
              </a:rPr>
              <a:t> with dimensionality. </a:t>
            </a:r>
          </a:p>
          <a:p>
            <a:pPr algn="just"/>
            <a:endParaRPr lang="en-US" altLang="en-US" dirty="0">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US" smtClean="0"/>
              <a:t>Dimensionality Reduction</a:t>
            </a:r>
            <a:endParaRPr lang="en-US"/>
          </a:p>
        </p:txBody>
      </p:sp>
      <p:sp>
        <p:nvSpPr>
          <p:cNvPr id="5" name="Slide Number Placeholder 4"/>
          <p:cNvSpPr>
            <a:spLocks noGrp="1"/>
          </p:cNvSpPr>
          <p:nvPr>
            <p:ph type="sldNum" sz="quarter" idx="12"/>
          </p:nvPr>
        </p:nvSpPr>
        <p:spPr/>
        <p:txBody>
          <a:bodyPr/>
          <a:lstStyle/>
          <a:p>
            <a:fld id="{7A40C488-C8CC-47D5-8871-7D5F905AB6AC}" type="slidenum">
              <a:rPr lang="en-US" smtClean="0"/>
              <a:t>32</a:t>
            </a:fld>
            <a:endParaRPr lang="en-US"/>
          </a:p>
        </p:txBody>
      </p:sp>
    </p:spTree>
    <p:extLst>
      <p:ext uri="{BB962C8B-B14F-4D97-AF65-F5344CB8AC3E}">
        <p14:creationId xmlns:p14="http://schemas.microsoft.com/office/powerpoint/2010/main" val="33265071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5217543" cy="635539"/>
          </a:xfrm>
        </p:spPr>
        <p:txBody>
          <a:bodyPr>
            <a:normAutofit fontScale="90000"/>
          </a:bodyPr>
          <a:lstStyle/>
          <a:p>
            <a:r>
              <a:rPr lang="en-US" sz="3500" dirty="0" smtClean="0">
                <a:solidFill>
                  <a:srgbClr val="C00000"/>
                </a:solidFill>
                <a:latin typeface="Times New Roman" panose="02020603050405020304" pitchFamily="18" charset="0"/>
                <a:cs typeface="Times New Roman" panose="02020603050405020304" pitchFamily="18" charset="0"/>
              </a:rPr>
              <a:t>The curse of dimensionality</a:t>
            </a:r>
            <a:endParaRPr lang="en-US" sz="3500" dirty="0">
              <a:solidFill>
                <a:srgbClr val="C00000"/>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907213" y="1282160"/>
            <a:ext cx="7615686" cy="4789518"/>
          </a:xfrm>
        </p:spPr>
        <p:txBody>
          <a:bodyPr>
            <a:normAutofit/>
          </a:bodyPr>
          <a:lstStyle/>
          <a:p>
            <a:pPr algn="just"/>
            <a:r>
              <a:rPr lang="en-US" dirty="0" smtClean="0">
                <a:cs typeface="Times New Roman" panose="02020603050405020304" pitchFamily="18" charset="0"/>
              </a:rPr>
              <a:t>Real data usually have </a:t>
            </a:r>
            <a:r>
              <a:rPr lang="en-US" dirty="0" smtClean="0">
                <a:solidFill>
                  <a:schemeClr val="accent6">
                    <a:lumMod val="75000"/>
                  </a:schemeClr>
                </a:solidFill>
                <a:cs typeface="Times New Roman" panose="02020603050405020304" pitchFamily="18" charset="0"/>
              </a:rPr>
              <a:t>thousands</a:t>
            </a:r>
            <a:r>
              <a:rPr lang="en-US" dirty="0" smtClean="0">
                <a:cs typeface="Times New Roman" panose="02020603050405020304" pitchFamily="18" charset="0"/>
              </a:rPr>
              <a:t>, or </a:t>
            </a:r>
            <a:r>
              <a:rPr lang="en-US" dirty="0" smtClean="0">
                <a:solidFill>
                  <a:schemeClr val="accent6">
                    <a:lumMod val="75000"/>
                  </a:schemeClr>
                </a:solidFill>
                <a:cs typeface="Times New Roman" panose="02020603050405020304" pitchFamily="18" charset="0"/>
              </a:rPr>
              <a:t>millions</a:t>
            </a:r>
            <a:r>
              <a:rPr lang="en-US" dirty="0" smtClean="0">
                <a:cs typeface="Times New Roman" panose="02020603050405020304" pitchFamily="18" charset="0"/>
              </a:rPr>
              <a:t> of dimensions</a:t>
            </a:r>
          </a:p>
          <a:p>
            <a:pPr lvl="1" algn="just"/>
            <a:r>
              <a:rPr lang="en-US" dirty="0" smtClean="0">
                <a:cs typeface="Times New Roman" panose="02020603050405020304" pitchFamily="18" charset="0"/>
              </a:rPr>
              <a:t>E.g., web documents, where the dimensionality is the vocabulary of words</a:t>
            </a:r>
          </a:p>
          <a:p>
            <a:pPr lvl="1" algn="just"/>
            <a:r>
              <a:rPr lang="en-US" dirty="0" smtClean="0">
                <a:cs typeface="Times New Roman" panose="02020603050405020304" pitchFamily="18" charset="0"/>
              </a:rPr>
              <a:t>Facebook graph, where the dimensionality is the number of users</a:t>
            </a:r>
          </a:p>
          <a:p>
            <a:pPr marL="457200" lvl="1" indent="0" algn="just">
              <a:buNone/>
            </a:pPr>
            <a:endParaRPr lang="en-US" dirty="0" smtClean="0">
              <a:cs typeface="Times New Roman" panose="02020603050405020304" pitchFamily="18" charset="0"/>
            </a:endParaRPr>
          </a:p>
          <a:p>
            <a:pPr algn="just"/>
            <a:r>
              <a:rPr lang="en-US" dirty="0" smtClean="0">
                <a:cs typeface="Times New Roman" panose="02020603050405020304" pitchFamily="18" charset="0"/>
              </a:rPr>
              <a:t>Huge number of dimensions causes problems</a:t>
            </a:r>
          </a:p>
          <a:p>
            <a:pPr lvl="1" algn="just"/>
            <a:r>
              <a:rPr lang="en-US" dirty="0" smtClean="0">
                <a:cs typeface="Times New Roman" panose="02020603050405020304" pitchFamily="18" charset="0"/>
              </a:rPr>
              <a:t>Data becomes very </a:t>
            </a:r>
            <a:r>
              <a:rPr lang="en-US" dirty="0" smtClean="0">
                <a:solidFill>
                  <a:srgbClr val="0070C0"/>
                </a:solidFill>
                <a:cs typeface="Times New Roman" panose="02020603050405020304" pitchFamily="18" charset="0"/>
              </a:rPr>
              <a:t>sparse</a:t>
            </a:r>
            <a:r>
              <a:rPr lang="en-US" dirty="0" smtClean="0">
                <a:cs typeface="Times New Roman" panose="02020603050405020304" pitchFamily="18" charset="0"/>
              </a:rPr>
              <a:t>, some algorithms become meaningless </a:t>
            </a:r>
          </a:p>
          <a:p>
            <a:pPr lvl="1" algn="just"/>
            <a:r>
              <a:rPr lang="en-US" dirty="0" smtClean="0">
                <a:cs typeface="Times New Roman" panose="02020603050405020304" pitchFamily="18" charset="0"/>
              </a:rPr>
              <a:t>The </a:t>
            </a:r>
            <a:r>
              <a:rPr lang="en-US" dirty="0" smtClean="0">
                <a:solidFill>
                  <a:schemeClr val="accent6">
                    <a:lumMod val="75000"/>
                  </a:schemeClr>
                </a:solidFill>
                <a:cs typeface="Times New Roman" panose="02020603050405020304" pitchFamily="18" charset="0"/>
              </a:rPr>
              <a:t>complexity</a:t>
            </a:r>
            <a:r>
              <a:rPr lang="en-US" dirty="0" smtClean="0">
                <a:cs typeface="Times New Roman" panose="02020603050405020304" pitchFamily="18" charset="0"/>
              </a:rPr>
              <a:t> of several algorithms depends on the dimensionality and they become infeasible.</a:t>
            </a:r>
            <a:endParaRPr lang="en-US" dirty="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9D0F597-6C79-4498-BE18-DD874142F752}" type="slidenum">
              <a:rPr lang="en-US" smtClean="0"/>
              <a:t>33</a:t>
            </a:fld>
            <a:endParaRPr lang="en-US"/>
          </a:p>
        </p:txBody>
      </p:sp>
    </p:spTree>
    <p:extLst>
      <p:ext uri="{BB962C8B-B14F-4D97-AF65-F5344CB8AC3E}">
        <p14:creationId xmlns:p14="http://schemas.microsoft.com/office/powerpoint/2010/main" val="512771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6694"/>
          </a:xfrm>
        </p:spPr>
        <p:txBody>
          <a:bodyPr>
            <a:normAutofit/>
          </a:bodyPr>
          <a:lstStyle/>
          <a:p>
            <a:r>
              <a:rPr lang="en-US" altLang="en-US" sz="3600" dirty="0" smtClean="0"/>
              <a:t>Dimensionality Reduction</a:t>
            </a:r>
            <a:endParaRPr lang="en-US" sz="35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90787"/>
            <a:ext cx="7477664" cy="4351338"/>
          </a:xfrm>
        </p:spPr>
        <p:txBody>
          <a:bodyPr>
            <a:normAutofit lnSpcReduction="10000"/>
          </a:bodyPr>
          <a:lstStyle/>
          <a:p>
            <a:pPr algn="just"/>
            <a:r>
              <a:rPr lang="en-US" dirty="0">
                <a:cs typeface="Times New Roman" panose="02020603050405020304" pitchFamily="18" charset="0"/>
              </a:rPr>
              <a:t>U</a:t>
            </a:r>
            <a:r>
              <a:rPr lang="en-US" dirty="0" smtClean="0">
                <a:cs typeface="Times New Roman" panose="02020603050405020304" pitchFamily="18" charset="0"/>
              </a:rPr>
              <a:t>sually the data can be described with fewer dimensions, without losing much of the meaning of the data.</a:t>
            </a:r>
          </a:p>
          <a:p>
            <a:pPr lvl="1" algn="just"/>
            <a:r>
              <a:rPr lang="en-US" dirty="0" smtClean="0">
                <a:cs typeface="Times New Roman" panose="02020603050405020304" pitchFamily="18" charset="0"/>
              </a:rPr>
              <a:t>The data </a:t>
            </a:r>
            <a:r>
              <a:rPr lang="en-US" dirty="0" smtClean="0">
                <a:solidFill>
                  <a:srgbClr val="0070C0"/>
                </a:solidFill>
                <a:cs typeface="Times New Roman" panose="02020603050405020304" pitchFamily="18" charset="0"/>
              </a:rPr>
              <a:t>reside</a:t>
            </a:r>
            <a:r>
              <a:rPr lang="en-US" dirty="0" smtClean="0">
                <a:solidFill>
                  <a:schemeClr val="accent6">
                    <a:lumMod val="75000"/>
                  </a:schemeClr>
                </a:solidFill>
                <a:cs typeface="Times New Roman" panose="02020603050405020304" pitchFamily="18" charset="0"/>
              </a:rPr>
              <a:t> in a space of lower dimensionality</a:t>
            </a:r>
          </a:p>
          <a:p>
            <a:pPr lvl="1" algn="just"/>
            <a:endParaRPr lang="en-US" dirty="0">
              <a:cs typeface="Times New Roman" panose="02020603050405020304" pitchFamily="18" charset="0"/>
            </a:endParaRPr>
          </a:p>
          <a:p>
            <a:pPr algn="just"/>
            <a:r>
              <a:rPr lang="en-US" dirty="0" smtClean="0">
                <a:cs typeface="Times New Roman" panose="02020603050405020304" pitchFamily="18" charset="0"/>
              </a:rPr>
              <a:t>Essentially, we assume that some of the data is noise, and we can approximate the useful part with a lower dimensionality space.</a:t>
            </a:r>
          </a:p>
          <a:p>
            <a:pPr lvl="1" algn="just"/>
            <a:r>
              <a:rPr lang="en-US" dirty="0" smtClean="0">
                <a:cs typeface="Times New Roman" panose="02020603050405020304" pitchFamily="18" charset="0"/>
              </a:rPr>
              <a:t>Dimensionality reduction does not just reduce the amount of data, it often brings out the </a:t>
            </a:r>
            <a:r>
              <a:rPr lang="en-US" dirty="0" smtClean="0">
                <a:solidFill>
                  <a:schemeClr val="accent6">
                    <a:lumMod val="75000"/>
                  </a:schemeClr>
                </a:solidFill>
                <a:cs typeface="Times New Roman" panose="02020603050405020304" pitchFamily="18" charset="0"/>
              </a:rPr>
              <a:t>useful</a:t>
            </a:r>
            <a:r>
              <a:rPr lang="en-US" dirty="0" smtClean="0">
                <a:cs typeface="Times New Roman" panose="02020603050405020304" pitchFamily="18" charset="0"/>
              </a:rPr>
              <a:t> part of the data</a:t>
            </a:r>
            <a:endParaRPr lang="en-US" dirty="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9D0F597-6C79-4498-BE18-DD874142F752}" type="slidenum">
              <a:rPr lang="en-US" smtClean="0"/>
              <a:t>34</a:t>
            </a:fld>
            <a:endParaRPr lang="en-US"/>
          </a:p>
        </p:txBody>
      </p:sp>
    </p:spTree>
    <p:extLst>
      <p:ext uri="{BB962C8B-B14F-4D97-AF65-F5344CB8AC3E}">
        <p14:creationId xmlns:p14="http://schemas.microsoft.com/office/powerpoint/2010/main" val="4013553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Dimensionality Reduction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Significant improvements can be achieved by first mapping the data into a lower-dimensional space.</a:t>
                </a:r>
              </a:p>
              <a:p>
                <a:pPr marL="0" indent="0" algn="ctr">
                  <a:buNone/>
                </a:pPr>
                <a14:m>
                  <m:oMath xmlns:m="http://schemas.openxmlformats.org/officeDocument/2006/math">
                    <m:r>
                      <a:rPr lang="en-US" b="0" i="1" kern="0">
                        <a:solidFill>
                          <a:srgbClr val="000000"/>
                        </a:solidFill>
                        <a:latin typeface="Cambria Math" panose="02040503050406030204" pitchFamily="18" charset="0"/>
                      </a:rPr>
                      <m:t>𝑥</m:t>
                    </m:r>
                    <m:r>
                      <a:rPr lang="en-US" b="0" i="1" kern="0">
                        <a:solidFill>
                          <a:srgbClr val="000000"/>
                        </a:solidFill>
                        <a:latin typeface="Cambria Math" panose="02040503050406030204" pitchFamily="18" charset="0"/>
                      </a:rPr>
                      <m:t>= </m:t>
                    </m:r>
                    <m:d>
                      <m:dPr>
                        <m:begChr m:val="["/>
                        <m:endChr m:val="]"/>
                        <m:ctrlPr>
                          <a:rPr lang="en-US" b="0" i="1" kern="0">
                            <a:solidFill>
                              <a:srgbClr val="000000"/>
                            </a:solidFill>
                            <a:latin typeface="Cambria Math" panose="02040503050406030204" pitchFamily="18" charset="0"/>
                          </a:rPr>
                        </m:ctrlPr>
                      </m:dPr>
                      <m:e>
                        <m:eqArr>
                          <m:eqArrPr>
                            <m:ctrlPr>
                              <a:rPr lang="en-US" b="0" i="1" kern="0">
                                <a:solidFill>
                                  <a:srgbClr val="000000"/>
                                </a:solidFill>
                                <a:latin typeface="Cambria Math" panose="02040503050406030204" pitchFamily="18" charset="0"/>
                              </a:rPr>
                            </m:ctrlPr>
                          </m:eqArrPr>
                          <m:e>
                            <m:sSub>
                              <m:sSubPr>
                                <m:ctrlPr>
                                  <a:rPr lang="en-US" b="0" i="1" kern="0">
                                    <a:solidFill>
                                      <a:srgbClr val="000000"/>
                                    </a:solidFill>
                                    <a:latin typeface="Cambria Math" panose="02040503050406030204" pitchFamily="18" charset="0"/>
                                  </a:rPr>
                                </m:ctrlPr>
                              </m:sSubPr>
                              <m:e>
                                <m:r>
                                  <a:rPr lang="en-US" b="0" i="1" kern="0">
                                    <a:solidFill>
                                      <a:srgbClr val="000000"/>
                                    </a:solidFill>
                                    <a:latin typeface="Cambria Math" panose="02040503050406030204" pitchFamily="18" charset="0"/>
                                  </a:rPr>
                                  <m:t>𝑎</m:t>
                                </m:r>
                              </m:e>
                              <m:sub>
                                <m:r>
                                  <a:rPr lang="en-US" b="0" i="1" kern="0">
                                    <a:solidFill>
                                      <a:srgbClr val="000000"/>
                                    </a:solidFill>
                                    <a:latin typeface="Cambria Math" panose="02040503050406030204" pitchFamily="18" charset="0"/>
                                  </a:rPr>
                                  <m:t>1</m:t>
                                </m:r>
                              </m:sub>
                            </m:sSub>
                          </m:e>
                          <m:e>
                            <m:sSub>
                              <m:sSubPr>
                                <m:ctrlPr>
                                  <a:rPr lang="en-US" b="0" i="1" kern="0">
                                    <a:solidFill>
                                      <a:srgbClr val="000000"/>
                                    </a:solidFill>
                                    <a:latin typeface="Cambria Math" panose="02040503050406030204" pitchFamily="18" charset="0"/>
                                  </a:rPr>
                                </m:ctrlPr>
                              </m:sSubPr>
                              <m:e>
                                <m:r>
                                  <a:rPr lang="en-US" b="0" i="1" kern="0">
                                    <a:solidFill>
                                      <a:srgbClr val="000000"/>
                                    </a:solidFill>
                                    <a:latin typeface="Cambria Math" panose="02040503050406030204" pitchFamily="18" charset="0"/>
                                  </a:rPr>
                                  <m:t>𝑎</m:t>
                                </m:r>
                              </m:e>
                              <m:sub>
                                <m:r>
                                  <a:rPr lang="en-US" b="0" i="1" kern="0">
                                    <a:solidFill>
                                      <a:srgbClr val="000000"/>
                                    </a:solidFill>
                                    <a:latin typeface="Cambria Math" panose="02040503050406030204" pitchFamily="18" charset="0"/>
                                  </a:rPr>
                                  <m:t>2</m:t>
                                </m:r>
                              </m:sub>
                            </m:sSub>
                          </m:e>
                          <m:e>
                            <m:sSub>
                              <m:sSubPr>
                                <m:ctrlPr>
                                  <a:rPr lang="en-US" b="0" i="1" kern="0">
                                    <a:solidFill>
                                      <a:srgbClr val="000000"/>
                                    </a:solidFill>
                                    <a:latin typeface="Cambria Math" panose="02040503050406030204" pitchFamily="18" charset="0"/>
                                  </a:rPr>
                                </m:ctrlPr>
                              </m:sSubPr>
                              <m:e>
                                <m:r>
                                  <a:rPr lang="en-US" b="0" i="1" kern="0">
                                    <a:solidFill>
                                      <a:srgbClr val="000000"/>
                                    </a:solidFill>
                                    <a:latin typeface="Cambria Math" panose="02040503050406030204" pitchFamily="18" charset="0"/>
                                  </a:rPr>
                                  <m:t>𝑎</m:t>
                                </m:r>
                              </m:e>
                              <m:sub>
                                <m:r>
                                  <a:rPr lang="en-US" b="0" i="1" kern="0">
                                    <a:solidFill>
                                      <a:srgbClr val="000000"/>
                                    </a:solidFill>
                                    <a:latin typeface="Cambria Math" panose="02040503050406030204" pitchFamily="18" charset="0"/>
                                  </a:rPr>
                                  <m:t>3</m:t>
                                </m:r>
                              </m:sub>
                            </m:sSub>
                          </m:e>
                          <m:e>
                            <m:r>
                              <a:rPr lang="en-US" b="0" i="1" kern="0">
                                <a:solidFill>
                                  <a:srgbClr val="000000"/>
                                </a:solidFill>
                                <a:latin typeface="Cambria Math" panose="02040503050406030204" pitchFamily="18" charset="0"/>
                              </a:rPr>
                              <m:t>…</m:t>
                            </m:r>
                          </m:e>
                          <m:e>
                            <m:sSub>
                              <m:sSubPr>
                                <m:ctrlPr>
                                  <a:rPr lang="en-US" b="0" i="1" kern="0">
                                    <a:solidFill>
                                      <a:srgbClr val="000000"/>
                                    </a:solidFill>
                                    <a:latin typeface="Cambria Math" panose="02040503050406030204" pitchFamily="18" charset="0"/>
                                  </a:rPr>
                                </m:ctrlPr>
                              </m:sSubPr>
                              <m:e>
                                <m:r>
                                  <a:rPr lang="en-US" b="0" i="1" kern="0">
                                    <a:solidFill>
                                      <a:srgbClr val="000000"/>
                                    </a:solidFill>
                                    <a:latin typeface="Cambria Math" panose="02040503050406030204" pitchFamily="18" charset="0"/>
                                  </a:rPr>
                                  <m:t>𝑎</m:t>
                                </m:r>
                              </m:e>
                              <m:sub>
                                <m:r>
                                  <a:rPr lang="en-US" b="0" i="1" kern="0">
                                    <a:solidFill>
                                      <a:srgbClr val="000000"/>
                                    </a:solidFill>
                                    <a:latin typeface="Cambria Math" panose="02040503050406030204" pitchFamily="18" charset="0"/>
                                  </a:rPr>
                                  <m:t>𝑝</m:t>
                                </m:r>
                              </m:sub>
                            </m:sSub>
                          </m:e>
                        </m:eqArr>
                      </m:e>
                    </m:d>
                  </m:oMath>
                </a14:m>
                <a:r>
                  <a:rPr lang="en-US" kern="0" dirty="0">
                    <a:solidFill>
                      <a:srgbClr val="000000"/>
                    </a:solidFill>
                  </a:rPr>
                  <a:t> </a:t>
                </a:r>
                <a:r>
                  <a:rPr lang="en-US" kern="0" dirty="0">
                    <a:solidFill>
                      <a:srgbClr val="000000"/>
                    </a:solidFill>
                    <a:sym typeface="Wingdings" panose="05000000000000000000" pitchFamily="2" charset="2"/>
                  </a:rPr>
                  <a:t> reduce dimensionality  </a:t>
                </a:r>
                <a14:m>
                  <m:oMath xmlns:m="http://schemas.openxmlformats.org/officeDocument/2006/math">
                    <m:r>
                      <a:rPr lang="en-US" b="0" i="1" kern="0">
                        <a:solidFill>
                          <a:srgbClr val="000000"/>
                        </a:solidFill>
                        <a:latin typeface="Cambria Math" panose="02040503050406030204" pitchFamily="18" charset="0"/>
                        <a:sym typeface="Wingdings" panose="05000000000000000000" pitchFamily="2" charset="2"/>
                      </a:rPr>
                      <m:t>𝑦</m:t>
                    </m:r>
                    <m:r>
                      <a:rPr lang="en-US" b="0" i="1" kern="0">
                        <a:solidFill>
                          <a:srgbClr val="000000"/>
                        </a:solidFill>
                        <a:latin typeface="Cambria Math" panose="02040503050406030204" pitchFamily="18" charset="0"/>
                        <a:sym typeface="Wingdings" panose="05000000000000000000" pitchFamily="2" charset="2"/>
                      </a:rPr>
                      <m:t>=</m:t>
                    </m:r>
                    <m:d>
                      <m:dPr>
                        <m:begChr m:val="["/>
                        <m:endChr m:val="]"/>
                        <m:ctrlPr>
                          <a:rPr lang="en-US" i="1" kern="0">
                            <a:solidFill>
                              <a:srgbClr val="000000"/>
                            </a:solidFill>
                            <a:latin typeface="Cambria Math" panose="02040503050406030204" pitchFamily="18" charset="0"/>
                          </a:rPr>
                        </m:ctrlPr>
                      </m:dPr>
                      <m:e>
                        <m:eqArr>
                          <m:eqArrPr>
                            <m:ctrlPr>
                              <a:rPr lang="en-US" i="1" kern="0">
                                <a:solidFill>
                                  <a:srgbClr val="000000"/>
                                </a:solidFill>
                                <a:latin typeface="Cambria Math" panose="02040503050406030204" pitchFamily="18" charset="0"/>
                              </a:rPr>
                            </m:ctrlPr>
                          </m:eqArrPr>
                          <m:e>
                            <m:sSub>
                              <m:sSubPr>
                                <m:ctrlPr>
                                  <a:rPr lang="en-US" i="1" kern="0">
                                    <a:solidFill>
                                      <a:srgbClr val="000000"/>
                                    </a:solidFill>
                                    <a:latin typeface="Cambria Math" panose="02040503050406030204" pitchFamily="18" charset="0"/>
                                  </a:rPr>
                                </m:ctrlPr>
                              </m:sSubPr>
                              <m:e>
                                <m:r>
                                  <a:rPr lang="en-US" b="0" i="1" kern="0">
                                    <a:solidFill>
                                      <a:srgbClr val="000000"/>
                                    </a:solidFill>
                                    <a:latin typeface="Cambria Math" panose="02040503050406030204" pitchFamily="18" charset="0"/>
                                  </a:rPr>
                                  <m:t>𝑏</m:t>
                                </m:r>
                              </m:e>
                              <m:sub>
                                <m:r>
                                  <a:rPr lang="en-US" i="1" kern="0">
                                    <a:solidFill>
                                      <a:srgbClr val="000000"/>
                                    </a:solidFill>
                                    <a:latin typeface="Cambria Math" panose="02040503050406030204" pitchFamily="18" charset="0"/>
                                  </a:rPr>
                                  <m:t>1</m:t>
                                </m:r>
                              </m:sub>
                            </m:sSub>
                          </m:e>
                          <m:e>
                            <m:sSub>
                              <m:sSubPr>
                                <m:ctrlPr>
                                  <a:rPr lang="en-US" i="1" kern="0">
                                    <a:solidFill>
                                      <a:srgbClr val="000000"/>
                                    </a:solidFill>
                                    <a:latin typeface="Cambria Math" panose="02040503050406030204" pitchFamily="18" charset="0"/>
                                  </a:rPr>
                                </m:ctrlPr>
                              </m:sSubPr>
                              <m:e>
                                <m:r>
                                  <a:rPr lang="en-US" b="0" i="1" kern="0">
                                    <a:solidFill>
                                      <a:srgbClr val="000000"/>
                                    </a:solidFill>
                                    <a:latin typeface="Cambria Math" panose="02040503050406030204" pitchFamily="18" charset="0"/>
                                  </a:rPr>
                                  <m:t>𝑏</m:t>
                                </m:r>
                              </m:e>
                              <m:sub>
                                <m:r>
                                  <a:rPr lang="en-US" i="1" kern="0">
                                    <a:solidFill>
                                      <a:srgbClr val="000000"/>
                                    </a:solidFill>
                                    <a:latin typeface="Cambria Math" panose="02040503050406030204" pitchFamily="18" charset="0"/>
                                  </a:rPr>
                                  <m:t>2</m:t>
                                </m:r>
                              </m:sub>
                            </m:sSub>
                          </m:e>
                          <m:e>
                            <m:sSub>
                              <m:sSubPr>
                                <m:ctrlPr>
                                  <a:rPr lang="en-US" i="1" kern="0">
                                    <a:solidFill>
                                      <a:srgbClr val="000000"/>
                                    </a:solidFill>
                                    <a:latin typeface="Cambria Math" panose="02040503050406030204" pitchFamily="18" charset="0"/>
                                  </a:rPr>
                                </m:ctrlPr>
                              </m:sSubPr>
                              <m:e>
                                <m:r>
                                  <a:rPr lang="en-US" b="0" i="1" kern="0">
                                    <a:solidFill>
                                      <a:srgbClr val="000000"/>
                                    </a:solidFill>
                                    <a:latin typeface="Cambria Math" panose="02040503050406030204" pitchFamily="18" charset="0"/>
                                  </a:rPr>
                                  <m:t>𝑏</m:t>
                                </m:r>
                              </m:e>
                              <m:sub>
                                <m:r>
                                  <a:rPr lang="en-US" i="1" kern="0">
                                    <a:solidFill>
                                      <a:srgbClr val="000000"/>
                                    </a:solidFill>
                                    <a:latin typeface="Cambria Math" panose="02040503050406030204" pitchFamily="18" charset="0"/>
                                  </a:rPr>
                                  <m:t>3</m:t>
                                </m:r>
                              </m:sub>
                            </m:sSub>
                          </m:e>
                          <m:e>
                            <m:r>
                              <a:rPr lang="en-US" i="1" kern="0">
                                <a:solidFill>
                                  <a:srgbClr val="000000"/>
                                </a:solidFill>
                                <a:latin typeface="Cambria Math" panose="02040503050406030204" pitchFamily="18" charset="0"/>
                              </a:rPr>
                              <m:t>…</m:t>
                            </m:r>
                          </m:e>
                          <m:e>
                            <m:sSub>
                              <m:sSubPr>
                                <m:ctrlPr>
                                  <a:rPr lang="en-US" i="1" kern="0">
                                    <a:solidFill>
                                      <a:srgbClr val="000000"/>
                                    </a:solidFill>
                                    <a:latin typeface="Cambria Math" panose="02040503050406030204" pitchFamily="18" charset="0"/>
                                  </a:rPr>
                                </m:ctrlPr>
                              </m:sSubPr>
                              <m:e>
                                <m:r>
                                  <a:rPr lang="en-US" b="0" i="1" kern="0">
                                    <a:solidFill>
                                      <a:srgbClr val="000000"/>
                                    </a:solidFill>
                                    <a:latin typeface="Cambria Math" panose="02040503050406030204" pitchFamily="18" charset="0"/>
                                  </a:rPr>
                                  <m:t>𝑏</m:t>
                                </m:r>
                              </m:e>
                              <m:sub>
                                <m:r>
                                  <a:rPr lang="en-US" b="0" i="1" kern="0">
                                    <a:solidFill>
                                      <a:srgbClr val="000000"/>
                                    </a:solidFill>
                                    <a:latin typeface="Cambria Math" panose="02040503050406030204" pitchFamily="18" charset="0"/>
                                  </a:rPr>
                                  <m:t>𝑘</m:t>
                                </m:r>
                              </m:sub>
                            </m:sSub>
                          </m:e>
                        </m:eqArr>
                      </m:e>
                    </m:d>
                  </m:oMath>
                </a14:m>
                <a:r>
                  <a:rPr lang="en-US" kern="0" dirty="0">
                    <a:solidFill>
                      <a:srgbClr val="000000"/>
                    </a:solidFill>
                  </a:rPr>
                  <a:t> (</a:t>
                </a:r>
                <a14:m>
                  <m:oMath xmlns:m="http://schemas.openxmlformats.org/officeDocument/2006/math">
                    <m:r>
                      <a:rPr lang="en-US" i="1" kern="0" dirty="0">
                        <a:solidFill>
                          <a:srgbClr val="000000"/>
                        </a:solidFill>
                        <a:latin typeface="Cambria Math" panose="02040503050406030204" pitchFamily="18" charset="0"/>
                      </a:rPr>
                      <m:t>𝑘</m:t>
                    </m:r>
                    <m:r>
                      <a:rPr lang="en-US" i="1" kern="0" dirty="0">
                        <a:solidFill>
                          <a:srgbClr val="000000"/>
                        </a:solidFill>
                        <a:latin typeface="Cambria Math" panose="02040503050406030204" pitchFamily="18" charset="0"/>
                      </a:rPr>
                      <m:t> ≪</m:t>
                    </m:r>
                    <m:r>
                      <a:rPr lang="en-US" i="1" kern="0" dirty="0">
                        <a:solidFill>
                          <a:srgbClr val="000000"/>
                        </a:solidFill>
                        <a:latin typeface="Cambria Math" panose="02040503050406030204" pitchFamily="18" charset="0"/>
                      </a:rPr>
                      <m:t>𝑝</m:t>
                    </m:r>
                  </m:oMath>
                </a14:m>
                <a:r>
                  <a:rPr lang="en-US" kern="0" dirty="0" smtClean="0">
                    <a:solidFill>
                      <a:srgbClr val="000000"/>
                    </a:solidFill>
                  </a:rPr>
                  <a:t>)</a:t>
                </a:r>
              </a:p>
              <a:p>
                <a:r>
                  <a:rPr lang="en-US" dirty="0"/>
                  <a:t>Dimensionality can be reduced </a:t>
                </a:r>
                <a:r>
                  <a:rPr lang="en-US" dirty="0" smtClean="0"/>
                  <a:t>by</a:t>
                </a:r>
              </a:p>
              <a:p>
                <a:pPr lvl="1"/>
                <a:r>
                  <a:rPr lang="en-US" dirty="0"/>
                  <a:t>Combining features using a linear or non-linear transformations.</a:t>
                </a:r>
              </a:p>
              <a:p>
                <a:pPr lvl="1"/>
                <a:r>
                  <a:rPr lang="en-US" dirty="0"/>
                  <a:t>Selecting a subset of features (i.e., feature selection).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1988" r="-92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Dimensionality Reduction</a:t>
            </a:r>
            <a:endParaRPr lang="en-US"/>
          </a:p>
        </p:txBody>
      </p:sp>
      <p:sp>
        <p:nvSpPr>
          <p:cNvPr id="5" name="Slide Number Placeholder 4"/>
          <p:cNvSpPr>
            <a:spLocks noGrp="1"/>
          </p:cNvSpPr>
          <p:nvPr>
            <p:ph type="sldNum" sz="quarter" idx="12"/>
          </p:nvPr>
        </p:nvSpPr>
        <p:spPr/>
        <p:txBody>
          <a:bodyPr/>
          <a:lstStyle/>
          <a:p>
            <a:fld id="{7A40C488-C8CC-47D5-8871-7D5F905AB6AC}" type="slidenum">
              <a:rPr lang="en-US" smtClean="0"/>
              <a:t>35</a:t>
            </a:fld>
            <a:endParaRPr lang="en-US"/>
          </a:p>
        </p:txBody>
      </p:sp>
    </p:spTree>
    <p:extLst>
      <p:ext uri="{BB962C8B-B14F-4D97-AF65-F5344CB8AC3E}">
        <p14:creationId xmlns:p14="http://schemas.microsoft.com/office/powerpoint/2010/main" val="3159362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Dimensionality Reduction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70000"/>
                <a:ext cx="7494917" cy="4906963"/>
              </a:xfrm>
            </p:spPr>
            <p:txBody>
              <a:bodyPr/>
              <a:lstStyle/>
              <a:p>
                <a:pPr algn="just"/>
                <a:r>
                  <a:rPr lang="en-US" dirty="0">
                    <a:solidFill>
                      <a:srgbClr val="FF0000"/>
                    </a:solidFill>
                  </a:rPr>
                  <a:t>Linear</a:t>
                </a:r>
                <a:r>
                  <a:rPr lang="en-US" dirty="0"/>
                  <a:t> combinations are particularly attractive because they are simple to compute and analytically tractable</a:t>
                </a:r>
                <a:r>
                  <a:rPr lang="en-US" dirty="0" smtClean="0"/>
                  <a:t>.</a:t>
                </a:r>
              </a:p>
              <a:p>
                <a:pPr algn="just">
                  <a:defRPr/>
                </a:pPr>
                <a:r>
                  <a:rPr lang="en-US" altLang="en-US" dirty="0"/>
                  <a:t>Given </a:t>
                </a:r>
                <a14:m>
                  <m:oMath xmlns:m="http://schemas.openxmlformats.org/officeDocument/2006/math">
                    <m:r>
                      <a:rPr lang="en-US" altLang="en-US" i="1" dirty="0">
                        <a:solidFill>
                          <a:srgbClr val="FF0000"/>
                        </a:solidFill>
                        <a:latin typeface="Cambria Math" panose="02040503050406030204" pitchFamily="18" charset="0"/>
                      </a:rPr>
                      <m:t>𝑥</m:t>
                    </m:r>
                    <m:r>
                      <a:rPr lang="en-US" altLang="en-US" i="1" dirty="0">
                        <a:latin typeface="Cambria Math" panose="02040503050406030204" pitchFamily="18" charset="0"/>
                      </a:rPr>
                      <m:t> </m:t>
                    </m:r>
                    <m:r>
                      <a:rPr lang="el-GR" altLang="en-US" i="1" dirty="0">
                        <a:latin typeface="Cambria Math" panose="02040503050406030204" pitchFamily="18" charset="0"/>
                      </a:rPr>
                      <m:t>𝜖</m:t>
                    </m:r>
                    <m:r>
                      <a:rPr lang="en-US" altLang="en-US" i="1" dirty="0">
                        <a:latin typeface="Cambria Math" panose="02040503050406030204" pitchFamily="18" charset="0"/>
                      </a:rPr>
                      <m:t> </m:t>
                    </m:r>
                    <m:r>
                      <a:rPr lang="en-US" altLang="en-US" i="1" dirty="0">
                        <a:latin typeface="Cambria Math" panose="02040503050406030204" pitchFamily="18" charset="0"/>
                        <a:ea typeface="Cambria Math" panose="02040503050406030204" pitchFamily="18" charset="0"/>
                      </a:rPr>
                      <m:t>ℝ</m:t>
                    </m:r>
                    <m:r>
                      <a:rPr lang="en-US" altLang="en-US" b="0" i="1" baseline="30000" dirty="0">
                        <a:latin typeface="Cambria Math" panose="02040503050406030204" pitchFamily="18" charset="0"/>
                      </a:rPr>
                      <m:t>𝑝</m:t>
                    </m:r>
                  </m:oMath>
                </a14:m>
                <a:r>
                  <a:rPr lang="en-US" altLang="en-US" dirty="0"/>
                  <a:t>, the goal is to find an </a:t>
                </a:r>
                <a14:m>
                  <m:oMath xmlns:m="http://schemas.openxmlformats.org/officeDocument/2006/math">
                    <m:r>
                      <a:rPr lang="en-US" altLang="en-US" b="0" i="1" dirty="0">
                        <a:latin typeface="Cambria Math" panose="02040503050406030204" pitchFamily="18" charset="0"/>
                      </a:rPr>
                      <m:t>𝑝</m:t>
                    </m:r>
                    <m:r>
                      <a:rPr lang="en-US" altLang="en-US" b="0" i="1" dirty="0">
                        <a:latin typeface="Cambria Math" panose="02040503050406030204" pitchFamily="18" charset="0"/>
                      </a:rPr>
                      <m:t>×</m:t>
                    </m:r>
                    <m:r>
                      <a:rPr lang="en-US" altLang="en-US" b="0" i="1" dirty="0">
                        <a:latin typeface="Cambria Math" panose="02040503050406030204" pitchFamily="18" charset="0"/>
                      </a:rPr>
                      <m:t>𝑘</m:t>
                    </m:r>
                    <m:r>
                      <a:rPr lang="en-US" altLang="en-US" b="0" i="1" dirty="0">
                        <a:latin typeface="Cambria Math" panose="02040503050406030204" pitchFamily="18" charset="0"/>
                      </a:rPr>
                      <m:t> </m:t>
                    </m:r>
                  </m:oMath>
                </a14:m>
                <a:r>
                  <a:rPr lang="en-US" altLang="en-US" dirty="0"/>
                  <a:t>matrix </a:t>
                </a:r>
                <a:r>
                  <a:rPr lang="en-US" altLang="en-US" dirty="0">
                    <a:solidFill>
                      <a:srgbClr val="FF0000"/>
                    </a:solidFill>
                  </a:rPr>
                  <a:t>U</a:t>
                </a:r>
                <a:r>
                  <a:rPr lang="en-US" altLang="en-US" dirty="0"/>
                  <a:t> such that: </a:t>
                </a:r>
                <a:endParaRPr lang="en-US" altLang="en-US" dirty="0">
                  <a:solidFill>
                    <a:srgbClr val="FF0000"/>
                  </a:solidFill>
                </a:endParaRPr>
              </a:p>
              <a:p>
                <a:pPr marL="0" indent="0">
                  <a:buNone/>
                  <a:defRPr/>
                </a:pPr>
                <a:r>
                  <a:rPr lang="en-US" altLang="en-US" dirty="0">
                    <a:solidFill>
                      <a:srgbClr val="FF0000"/>
                    </a:solidFill>
                  </a:rPr>
                  <a:t>                           </a:t>
                </a:r>
                <a14:m>
                  <m:oMath xmlns:m="http://schemas.openxmlformats.org/officeDocument/2006/math">
                    <m:r>
                      <a:rPr lang="en-US" altLang="en-US" i="1" dirty="0">
                        <a:solidFill>
                          <a:srgbClr val="FF0000"/>
                        </a:solidFill>
                        <a:latin typeface="Cambria Math" panose="02040503050406030204" pitchFamily="18" charset="0"/>
                      </a:rPr>
                      <m:t>𝑦</m:t>
                    </m:r>
                    <m:r>
                      <a:rPr lang="en-US" altLang="en-US" i="1" dirty="0">
                        <a:solidFill>
                          <a:srgbClr val="FF0000"/>
                        </a:solidFill>
                        <a:latin typeface="Cambria Math" panose="02040503050406030204" pitchFamily="18" charset="0"/>
                      </a:rPr>
                      <m:t> = </m:t>
                    </m:r>
                    <m:sSup>
                      <m:sSupPr>
                        <m:ctrlPr>
                          <a:rPr lang="en-US" altLang="en-US" b="0" i="1" dirty="0">
                            <a:solidFill>
                              <a:srgbClr val="FF0000"/>
                            </a:solidFill>
                            <a:latin typeface="Cambria Math" panose="02040503050406030204" pitchFamily="18" charset="0"/>
                          </a:rPr>
                        </m:ctrlPr>
                      </m:sSupPr>
                      <m:e>
                        <m:r>
                          <a:rPr lang="en-US" altLang="en-US" i="1" dirty="0">
                            <a:solidFill>
                              <a:srgbClr val="FF0000"/>
                            </a:solidFill>
                            <a:latin typeface="Cambria Math" panose="02040503050406030204" pitchFamily="18" charset="0"/>
                          </a:rPr>
                          <m:t>𝑈</m:t>
                        </m:r>
                      </m:e>
                      <m:sup>
                        <m:r>
                          <a:rPr lang="en-US" altLang="en-US" i="1" dirty="0">
                            <a:solidFill>
                              <a:srgbClr val="FF0000"/>
                            </a:solidFill>
                            <a:latin typeface="Cambria Math" panose="02040503050406030204" pitchFamily="18" charset="0"/>
                          </a:rPr>
                          <m:t>𝑇</m:t>
                        </m:r>
                      </m:sup>
                    </m:sSup>
                    <m:r>
                      <a:rPr lang="en-US" altLang="en-US" i="1" dirty="0">
                        <a:solidFill>
                          <a:srgbClr val="FF0000"/>
                        </a:solidFill>
                        <a:latin typeface="Cambria Math" panose="02040503050406030204" pitchFamily="18" charset="0"/>
                      </a:rPr>
                      <m:t>𝑥</m:t>
                    </m:r>
                    <m:r>
                      <a:rPr lang="en-US" altLang="en-US" i="1" dirty="0">
                        <a:solidFill>
                          <a:srgbClr val="FF0000"/>
                        </a:solidFill>
                        <a:latin typeface="Cambria Math" panose="02040503050406030204" pitchFamily="18" charset="0"/>
                      </a:rPr>
                      <m:t>  </m:t>
                    </m:r>
                    <m:r>
                      <a:rPr lang="el-GR" altLang="en-US" i="1" dirty="0">
                        <a:latin typeface="Cambria Math" panose="02040503050406030204" pitchFamily="18" charset="0"/>
                      </a:rPr>
                      <m:t>𝜖</m:t>
                    </m:r>
                    <m:r>
                      <a:rPr lang="en-US" altLang="en-US" b="0" i="1" dirty="0">
                        <a:latin typeface="Cambria Math" panose="02040503050406030204" pitchFamily="18" charset="0"/>
                      </a:rPr>
                      <m:t> </m:t>
                    </m:r>
                    <m:sSup>
                      <m:sSupPr>
                        <m:ctrlPr>
                          <a:rPr lang="en-US" altLang="en-US" b="0" i="1" dirty="0">
                            <a:latin typeface="Cambria Math" panose="02040503050406030204" pitchFamily="18" charset="0"/>
                            <a:ea typeface="Cambria Math" panose="02040503050406030204" pitchFamily="18" charset="0"/>
                          </a:rPr>
                        </m:ctrlPr>
                      </m:sSupPr>
                      <m:e>
                        <m:r>
                          <a:rPr lang="en-US" altLang="en-US" i="1" dirty="0">
                            <a:latin typeface="Cambria Math" panose="02040503050406030204" pitchFamily="18" charset="0"/>
                            <a:ea typeface="Cambria Math" panose="02040503050406030204" pitchFamily="18" charset="0"/>
                          </a:rPr>
                          <m:t>ℝ</m:t>
                        </m:r>
                      </m:e>
                      <m:sup>
                        <m:r>
                          <a:rPr lang="en-US" altLang="en-US" b="0" i="1" dirty="0">
                            <a:latin typeface="Cambria Math" panose="02040503050406030204" pitchFamily="18" charset="0"/>
                            <a:ea typeface="Cambria Math" panose="02040503050406030204" pitchFamily="18" charset="0"/>
                          </a:rPr>
                          <m:t>𝑘</m:t>
                        </m:r>
                      </m:sup>
                    </m:sSup>
                  </m:oMath>
                </a14:m>
                <a:r>
                  <a:rPr lang="en-US" altLang="en-US" dirty="0"/>
                  <a:t> where </a:t>
                </a:r>
                <a14:m>
                  <m:oMath xmlns:m="http://schemas.openxmlformats.org/officeDocument/2006/math">
                    <m:r>
                      <a:rPr lang="en-US" altLang="en-US" i="1" dirty="0">
                        <a:latin typeface="Cambria Math" panose="02040503050406030204" pitchFamily="18" charset="0"/>
                      </a:rPr>
                      <m:t>𝑘</m:t>
                    </m:r>
                    <m:r>
                      <a:rPr lang="en-US" altLang="en-US" i="1" dirty="0">
                        <a:latin typeface="Cambria Math" panose="02040503050406030204" pitchFamily="18" charset="0"/>
                      </a:rPr>
                      <m:t>≪</m:t>
                    </m:r>
                    <m:r>
                      <a:rPr lang="en-US" altLang="en-US" i="1" dirty="0">
                        <a:latin typeface="Cambria Math" panose="02040503050406030204" pitchFamily="18" charset="0"/>
                      </a:rPr>
                      <m:t>𝑝</m:t>
                    </m:r>
                  </m:oMath>
                </a14:m>
                <a:r>
                  <a:rPr lang="en-US" altLang="en-US" dirty="0"/>
                  <a:t> </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70000"/>
                <a:ext cx="7494917" cy="4906963"/>
              </a:xfrm>
              <a:blipFill rotWithShape="0">
                <a:blip r:embed="rId2"/>
                <a:stretch>
                  <a:fillRect l="-1465" t="-1988" r="-1627"/>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Dimensionality Reduction</a:t>
            </a:r>
            <a:endParaRPr lang="en-US"/>
          </a:p>
        </p:txBody>
      </p:sp>
      <p:sp>
        <p:nvSpPr>
          <p:cNvPr id="5" name="Slide Number Placeholder 4"/>
          <p:cNvSpPr>
            <a:spLocks noGrp="1"/>
          </p:cNvSpPr>
          <p:nvPr>
            <p:ph type="sldNum" sz="quarter" idx="12"/>
          </p:nvPr>
        </p:nvSpPr>
        <p:spPr/>
        <p:txBody>
          <a:bodyPr/>
          <a:lstStyle/>
          <a:p>
            <a:fld id="{7A40C488-C8CC-47D5-8871-7D5F905AB6AC}" type="slidenum">
              <a:rPr lang="en-US" smtClean="0"/>
              <a:t>36</a:t>
            </a:fld>
            <a:endParaRPr lang="en-US"/>
          </a:p>
        </p:txBody>
      </p:sp>
      <mc:AlternateContent xmlns:mc="http://schemas.openxmlformats.org/markup-compatibility/2006" xmlns:a14="http://schemas.microsoft.com/office/drawing/2010/main">
        <mc:Choice Requires="a14">
          <p:sp>
            <p:nvSpPr>
              <p:cNvPr id="6" name="Rectangle 5"/>
              <p:cNvSpPr/>
              <p:nvPr/>
            </p:nvSpPr>
            <p:spPr>
              <a:xfrm>
                <a:off x="1122579" y="4373592"/>
                <a:ext cx="6926157" cy="1441100"/>
              </a:xfrm>
              <a:prstGeom prst="rect">
                <a:avLst/>
              </a:prstGeom>
            </p:spPr>
            <p:txBody>
              <a:bodyPr wrap="square">
                <a:spAutoFit/>
              </a:bodyPr>
              <a:lstStyle/>
              <a:p>
                <a:pPr algn="ctr">
                  <a:spcBef>
                    <a:spcPct val="20000"/>
                  </a:spcBef>
                  <a:buClr>
                    <a:srgbClr val="000000"/>
                  </a:buClr>
                  <a:defRPr/>
                </a:pPr>
                <a14:m>
                  <m:oMath xmlns:m="http://schemas.openxmlformats.org/officeDocument/2006/math">
                    <m:r>
                      <a:rPr lang="en-US" i="1" kern="0" smtClean="0">
                        <a:solidFill>
                          <a:srgbClr val="000000"/>
                        </a:solidFill>
                        <a:latin typeface="Cambria Math" panose="02040503050406030204" pitchFamily="18" charset="0"/>
                      </a:rPr>
                      <m:t>𝑥</m:t>
                    </m:r>
                    <m:r>
                      <a:rPr lang="en-US" i="1" kern="0" smtClean="0">
                        <a:solidFill>
                          <a:srgbClr val="000000"/>
                        </a:solidFill>
                        <a:latin typeface="Cambria Math" panose="02040503050406030204" pitchFamily="18" charset="0"/>
                      </a:rPr>
                      <m:t>= </m:t>
                    </m:r>
                    <m:d>
                      <m:dPr>
                        <m:begChr m:val="["/>
                        <m:endChr m:val="]"/>
                        <m:ctrlPr>
                          <a:rPr lang="en-US" i="1" kern="0">
                            <a:solidFill>
                              <a:srgbClr val="000000"/>
                            </a:solidFill>
                            <a:latin typeface="Cambria Math" panose="02040503050406030204" pitchFamily="18" charset="0"/>
                          </a:rPr>
                        </m:ctrlPr>
                      </m:dPr>
                      <m:e>
                        <m:eqArr>
                          <m:eqArrPr>
                            <m:ctrlPr>
                              <a:rPr lang="en-US" i="1" kern="0">
                                <a:solidFill>
                                  <a:srgbClr val="000000"/>
                                </a:solidFill>
                                <a:latin typeface="Cambria Math" panose="02040503050406030204" pitchFamily="18" charset="0"/>
                              </a:rPr>
                            </m:ctrlPr>
                          </m:eqArrPr>
                          <m:e>
                            <m:sSub>
                              <m:sSubPr>
                                <m:ctrlPr>
                                  <a:rPr lang="en-US" i="1" kern="0">
                                    <a:solidFill>
                                      <a:srgbClr val="000000"/>
                                    </a:solidFill>
                                    <a:latin typeface="Cambria Math" panose="02040503050406030204" pitchFamily="18" charset="0"/>
                                  </a:rPr>
                                </m:ctrlPr>
                              </m:sSubPr>
                              <m:e>
                                <m:r>
                                  <a:rPr lang="en-US" i="1" kern="0">
                                    <a:solidFill>
                                      <a:srgbClr val="000000"/>
                                    </a:solidFill>
                                    <a:latin typeface="Cambria Math" panose="02040503050406030204" pitchFamily="18" charset="0"/>
                                  </a:rPr>
                                  <m:t>𝑎</m:t>
                                </m:r>
                              </m:e>
                              <m:sub>
                                <m:r>
                                  <a:rPr lang="en-US" i="1" kern="0">
                                    <a:solidFill>
                                      <a:srgbClr val="000000"/>
                                    </a:solidFill>
                                    <a:latin typeface="Cambria Math" panose="02040503050406030204" pitchFamily="18" charset="0"/>
                                  </a:rPr>
                                  <m:t>1</m:t>
                                </m:r>
                              </m:sub>
                            </m:sSub>
                          </m:e>
                          <m:e>
                            <m:sSub>
                              <m:sSubPr>
                                <m:ctrlPr>
                                  <a:rPr lang="en-US" i="1" kern="0">
                                    <a:solidFill>
                                      <a:srgbClr val="000000"/>
                                    </a:solidFill>
                                    <a:latin typeface="Cambria Math" panose="02040503050406030204" pitchFamily="18" charset="0"/>
                                  </a:rPr>
                                </m:ctrlPr>
                              </m:sSubPr>
                              <m:e>
                                <m:r>
                                  <a:rPr lang="en-US" i="1" kern="0">
                                    <a:solidFill>
                                      <a:srgbClr val="000000"/>
                                    </a:solidFill>
                                    <a:latin typeface="Cambria Math" panose="02040503050406030204" pitchFamily="18" charset="0"/>
                                  </a:rPr>
                                  <m:t>𝑎</m:t>
                                </m:r>
                              </m:e>
                              <m:sub>
                                <m:r>
                                  <a:rPr lang="en-US" i="1" kern="0">
                                    <a:solidFill>
                                      <a:srgbClr val="000000"/>
                                    </a:solidFill>
                                    <a:latin typeface="Cambria Math" panose="02040503050406030204" pitchFamily="18" charset="0"/>
                                  </a:rPr>
                                  <m:t>2</m:t>
                                </m:r>
                              </m:sub>
                            </m:sSub>
                          </m:e>
                          <m:e>
                            <m:sSub>
                              <m:sSubPr>
                                <m:ctrlPr>
                                  <a:rPr lang="en-US" i="1" kern="0">
                                    <a:solidFill>
                                      <a:srgbClr val="000000"/>
                                    </a:solidFill>
                                    <a:latin typeface="Cambria Math" panose="02040503050406030204" pitchFamily="18" charset="0"/>
                                  </a:rPr>
                                </m:ctrlPr>
                              </m:sSubPr>
                              <m:e>
                                <m:r>
                                  <a:rPr lang="en-US" i="1" kern="0">
                                    <a:solidFill>
                                      <a:srgbClr val="000000"/>
                                    </a:solidFill>
                                    <a:latin typeface="Cambria Math" panose="02040503050406030204" pitchFamily="18" charset="0"/>
                                  </a:rPr>
                                  <m:t>𝑎</m:t>
                                </m:r>
                              </m:e>
                              <m:sub>
                                <m:r>
                                  <a:rPr lang="en-US" i="1" kern="0">
                                    <a:solidFill>
                                      <a:srgbClr val="000000"/>
                                    </a:solidFill>
                                    <a:latin typeface="Cambria Math" panose="02040503050406030204" pitchFamily="18" charset="0"/>
                                  </a:rPr>
                                  <m:t>3</m:t>
                                </m:r>
                              </m:sub>
                            </m:sSub>
                          </m:e>
                          <m:e>
                            <m:r>
                              <a:rPr lang="en-US" i="1" kern="0">
                                <a:solidFill>
                                  <a:srgbClr val="000000"/>
                                </a:solidFill>
                                <a:latin typeface="Cambria Math" panose="02040503050406030204" pitchFamily="18" charset="0"/>
                              </a:rPr>
                              <m:t>…</m:t>
                            </m:r>
                          </m:e>
                          <m:e>
                            <m:sSub>
                              <m:sSubPr>
                                <m:ctrlPr>
                                  <a:rPr lang="en-US" i="1" kern="0">
                                    <a:solidFill>
                                      <a:srgbClr val="000000"/>
                                    </a:solidFill>
                                    <a:latin typeface="Cambria Math" panose="02040503050406030204" pitchFamily="18" charset="0"/>
                                  </a:rPr>
                                </m:ctrlPr>
                              </m:sSubPr>
                              <m:e>
                                <m:r>
                                  <a:rPr lang="en-US" i="1" kern="0">
                                    <a:solidFill>
                                      <a:srgbClr val="000000"/>
                                    </a:solidFill>
                                    <a:latin typeface="Cambria Math" panose="02040503050406030204" pitchFamily="18" charset="0"/>
                                  </a:rPr>
                                  <m:t>𝑎</m:t>
                                </m:r>
                              </m:e>
                              <m:sub>
                                <m:r>
                                  <a:rPr lang="en-US" b="0" i="1" kern="0" smtClean="0">
                                    <a:solidFill>
                                      <a:srgbClr val="000000"/>
                                    </a:solidFill>
                                    <a:latin typeface="Cambria Math" panose="02040503050406030204" pitchFamily="18" charset="0"/>
                                  </a:rPr>
                                  <m:t>𝑝</m:t>
                                </m:r>
                              </m:sub>
                            </m:sSub>
                          </m:e>
                        </m:eqArr>
                      </m:e>
                    </m:d>
                  </m:oMath>
                </a14:m>
                <a:r>
                  <a:rPr lang="en-US" kern="0" dirty="0">
                    <a:solidFill>
                      <a:srgbClr val="000000"/>
                    </a:solidFill>
                    <a:latin typeface="Arial"/>
                  </a:rPr>
                  <a:t> </a:t>
                </a:r>
                <a:r>
                  <a:rPr lang="en-US" kern="0" dirty="0">
                    <a:solidFill>
                      <a:srgbClr val="000000"/>
                    </a:solidFill>
                    <a:latin typeface="Arial"/>
                    <a:sym typeface="Wingdings" panose="05000000000000000000" pitchFamily="2" charset="2"/>
                  </a:rPr>
                  <a:t> reduce dimensionality  </a:t>
                </a:r>
                <a14:m>
                  <m:oMath xmlns:m="http://schemas.openxmlformats.org/officeDocument/2006/math">
                    <m:r>
                      <a:rPr lang="en-US" i="1" kern="0">
                        <a:solidFill>
                          <a:srgbClr val="000000"/>
                        </a:solidFill>
                        <a:latin typeface="Cambria Math" panose="02040503050406030204" pitchFamily="18" charset="0"/>
                        <a:sym typeface="Wingdings" panose="05000000000000000000" pitchFamily="2" charset="2"/>
                      </a:rPr>
                      <m:t>𝑦</m:t>
                    </m:r>
                    <m:r>
                      <a:rPr lang="en-US" i="1" kern="0">
                        <a:solidFill>
                          <a:srgbClr val="000000"/>
                        </a:solidFill>
                        <a:latin typeface="Cambria Math" panose="02040503050406030204" pitchFamily="18" charset="0"/>
                        <a:sym typeface="Wingdings" panose="05000000000000000000" pitchFamily="2" charset="2"/>
                      </a:rPr>
                      <m:t>=</m:t>
                    </m:r>
                    <m:d>
                      <m:dPr>
                        <m:begChr m:val="["/>
                        <m:endChr m:val="]"/>
                        <m:ctrlPr>
                          <a:rPr lang="en-US" i="1" kern="0">
                            <a:solidFill>
                              <a:srgbClr val="000000"/>
                            </a:solidFill>
                            <a:latin typeface="Cambria Math" panose="02040503050406030204" pitchFamily="18" charset="0"/>
                          </a:rPr>
                        </m:ctrlPr>
                      </m:dPr>
                      <m:e>
                        <m:eqArr>
                          <m:eqArrPr>
                            <m:ctrlPr>
                              <a:rPr lang="en-US" i="1" kern="0">
                                <a:solidFill>
                                  <a:srgbClr val="000000"/>
                                </a:solidFill>
                                <a:latin typeface="Cambria Math" panose="02040503050406030204" pitchFamily="18" charset="0"/>
                              </a:rPr>
                            </m:ctrlPr>
                          </m:eqArrPr>
                          <m:e>
                            <m:sSub>
                              <m:sSubPr>
                                <m:ctrlPr>
                                  <a:rPr lang="en-US" i="1" kern="0">
                                    <a:solidFill>
                                      <a:srgbClr val="000000"/>
                                    </a:solidFill>
                                    <a:latin typeface="Cambria Math" panose="02040503050406030204" pitchFamily="18" charset="0"/>
                                  </a:rPr>
                                </m:ctrlPr>
                              </m:sSubPr>
                              <m:e>
                                <m:r>
                                  <a:rPr lang="en-US" i="1" kern="0">
                                    <a:solidFill>
                                      <a:srgbClr val="000000"/>
                                    </a:solidFill>
                                    <a:latin typeface="Cambria Math" panose="02040503050406030204" pitchFamily="18" charset="0"/>
                                  </a:rPr>
                                  <m:t>𝑏</m:t>
                                </m:r>
                              </m:e>
                              <m:sub>
                                <m:r>
                                  <a:rPr lang="en-US" i="1" kern="0">
                                    <a:solidFill>
                                      <a:srgbClr val="000000"/>
                                    </a:solidFill>
                                    <a:latin typeface="Cambria Math" panose="02040503050406030204" pitchFamily="18" charset="0"/>
                                  </a:rPr>
                                  <m:t>1</m:t>
                                </m:r>
                              </m:sub>
                            </m:sSub>
                          </m:e>
                          <m:e>
                            <m:sSub>
                              <m:sSubPr>
                                <m:ctrlPr>
                                  <a:rPr lang="en-US" i="1" kern="0">
                                    <a:solidFill>
                                      <a:srgbClr val="000000"/>
                                    </a:solidFill>
                                    <a:latin typeface="Cambria Math" panose="02040503050406030204" pitchFamily="18" charset="0"/>
                                  </a:rPr>
                                </m:ctrlPr>
                              </m:sSubPr>
                              <m:e>
                                <m:r>
                                  <a:rPr lang="en-US" i="1" kern="0">
                                    <a:solidFill>
                                      <a:srgbClr val="000000"/>
                                    </a:solidFill>
                                    <a:latin typeface="Cambria Math" panose="02040503050406030204" pitchFamily="18" charset="0"/>
                                  </a:rPr>
                                  <m:t>𝑏</m:t>
                                </m:r>
                              </m:e>
                              <m:sub>
                                <m:r>
                                  <a:rPr lang="en-US" i="1" kern="0">
                                    <a:solidFill>
                                      <a:srgbClr val="000000"/>
                                    </a:solidFill>
                                    <a:latin typeface="Cambria Math" panose="02040503050406030204" pitchFamily="18" charset="0"/>
                                  </a:rPr>
                                  <m:t>2</m:t>
                                </m:r>
                              </m:sub>
                            </m:sSub>
                          </m:e>
                          <m:e>
                            <m:sSub>
                              <m:sSubPr>
                                <m:ctrlPr>
                                  <a:rPr lang="en-US" i="1" kern="0">
                                    <a:solidFill>
                                      <a:srgbClr val="000000"/>
                                    </a:solidFill>
                                    <a:latin typeface="Cambria Math" panose="02040503050406030204" pitchFamily="18" charset="0"/>
                                  </a:rPr>
                                </m:ctrlPr>
                              </m:sSubPr>
                              <m:e>
                                <m:r>
                                  <a:rPr lang="en-US" i="1" kern="0">
                                    <a:solidFill>
                                      <a:srgbClr val="000000"/>
                                    </a:solidFill>
                                    <a:latin typeface="Cambria Math" panose="02040503050406030204" pitchFamily="18" charset="0"/>
                                  </a:rPr>
                                  <m:t>𝑏</m:t>
                                </m:r>
                              </m:e>
                              <m:sub>
                                <m:r>
                                  <a:rPr lang="en-US" i="1" kern="0">
                                    <a:solidFill>
                                      <a:srgbClr val="000000"/>
                                    </a:solidFill>
                                    <a:latin typeface="Cambria Math" panose="02040503050406030204" pitchFamily="18" charset="0"/>
                                  </a:rPr>
                                  <m:t>3</m:t>
                                </m:r>
                              </m:sub>
                            </m:sSub>
                          </m:e>
                          <m:e>
                            <m:r>
                              <a:rPr lang="en-US" i="1" kern="0">
                                <a:solidFill>
                                  <a:srgbClr val="000000"/>
                                </a:solidFill>
                                <a:latin typeface="Cambria Math" panose="02040503050406030204" pitchFamily="18" charset="0"/>
                              </a:rPr>
                              <m:t>…</m:t>
                            </m:r>
                          </m:e>
                          <m:e>
                            <m:sSub>
                              <m:sSubPr>
                                <m:ctrlPr>
                                  <a:rPr lang="en-US" i="1" kern="0">
                                    <a:solidFill>
                                      <a:srgbClr val="000000"/>
                                    </a:solidFill>
                                    <a:latin typeface="Cambria Math" panose="02040503050406030204" pitchFamily="18" charset="0"/>
                                  </a:rPr>
                                </m:ctrlPr>
                              </m:sSubPr>
                              <m:e>
                                <m:r>
                                  <a:rPr lang="en-US" i="1" kern="0">
                                    <a:solidFill>
                                      <a:srgbClr val="000000"/>
                                    </a:solidFill>
                                    <a:latin typeface="Cambria Math" panose="02040503050406030204" pitchFamily="18" charset="0"/>
                                  </a:rPr>
                                  <m:t>𝑏</m:t>
                                </m:r>
                              </m:e>
                              <m:sub>
                                <m:r>
                                  <a:rPr lang="en-US" i="1" kern="0">
                                    <a:solidFill>
                                      <a:srgbClr val="000000"/>
                                    </a:solidFill>
                                    <a:latin typeface="Cambria Math" panose="02040503050406030204" pitchFamily="18" charset="0"/>
                                  </a:rPr>
                                  <m:t>𝑘</m:t>
                                </m:r>
                              </m:sub>
                            </m:sSub>
                          </m:e>
                        </m:eqArr>
                      </m:e>
                    </m:d>
                  </m:oMath>
                </a14:m>
                <a:r>
                  <a:rPr lang="en-US" kern="0" dirty="0">
                    <a:solidFill>
                      <a:srgbClr val="000000"/>
                    </a:solidFill>
                    <a:latin typeface="Arial"/>
                  </a:rPr>
                  <a:t> (</a:t>
                </a:r>
                <a14:m>
                  <m:oMath xmlns:m="http://schemas.openxmlformats.org/officeDocument/2006/math">
                    <m:r>
                      <a:rPr lang="en-US" i="1" kern="0" dirty="0">
                        <a:solidFill>
                          <a:srgbClr val="000000"/>
                        </a:solidFill>
                        <a:latin typeface="Cambria Math" panose="02040503050406030204" pitchFamily="18" charset="0"/>
                      </a:rPr>
                      <m:t>𝑘</m:t>
                    </m:r>
                    <m:r>
                      <a:rPr lang="en-US" i="1" kern="0" dirty="0">
                        <a:solidFill>
                          <a:srgbClr val="000000"/>
                        </a:solidFill>
                        <a:latin typeface="Cambria Math" panose="02040503050406030204" pitchFamily="18" charset="0"/>
                      </a:rPr>
                      <m:t> &lt;&lt;</m:t>
                    </m:r>
                    <m:r>
                      <a:rPr lang="en-US" b="0" i="1" kern="0" dirty="0" smtClean="0">
                        <a:solidFill>
                          <a:srgbClr val="000000"/>
                        </a:solidFill>
                        <a:latin typeface="Cambria Math" panose="02040503050406030204" pitchFamily="18" charset="0"/>
                      </a:rPr>
                      <m:t>𝑝</m:t>
                    </m:r>
                  </m:oMath>
                </a14:m>
                <a:r>
                  <a:rPr lang="en-US" kern="0" dirty="0">
                    <a:solidFill>
                      <a:srgbClr val="000000"/>
                    </a:solidFill>
                    <a:latin typeface="Arial"/>
                  </a:rPr>
                  <a:t>)</a:t>
                </a:r>
              </a:p>
            </p:txBody>
          </p:sp>
        </mc:Choice>
        <mc:Fallback xmlns="">
          <p:sp>
            <p:nvSpPr>
              <p:cNvPr id="6" name="Rectangle 5"/>
              <p:cNvSpPr>
                <a:spLocks noRot="1" noChangeAspect="1" noMove="1" noResize="1" noEditPoints="1" noAdjustHandles="1" noChangeArrowheads="1" noChangeShapeType="1" noTextEdit="1"/>
              </p:cNvSpPr>
              <p:nvPr/>
            </p:nvSpPr>
            <p:spPr>
              <a:xfrm>
                <a:off x="1122579" y="4373592"/>
                <a:ext cx="6926157" cy="1441100"/>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576236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US" b="1" dirty="0"/>
              <a:t>Example of a problem</a:t>
            </a:r>
            <a:r>
              <a:rPr lang="en-US" dirty="0" smtClean="0"/>
              <a:t> </a:t>
            </a:r>
            <a:endParaRPr lang="en-US" altLang="en-US" dirty="0" smtClean="0"/>
          </a:p>
        </p:txBody>
      </p:sp>
      <p:sp>
        <p:nvSpPr>
          <p:cNvPr id="20483" name="Content Placeholder 2"/>
          <p:cNvSpPr>
            <a:spLocks noGrp="1"/>
          </p:cNvSpPr>
          <p:nvPr>
            <p:ph idx="1"/>
          </p:nvPr>
        </p:nvSpPr>
        <p:spPr>
          <a:xfrm>
            <a:off x="838199" y="1368425"/>
            <a:ext cx="7710577" cy="4351338"/>
          </a:xfrm>
        </p:spPr>
        <p:txBody>
          <a:bodyPr/>
          <a:lstStyle/>
          <a:p>
            <a:pPr algn="just">
              <a:defRPr/>
            </a:pPr>
            <a:r>
              <a:rPr lang="en-US" dirty="0"/>
              <a:t>We collected </a:t>
            </a:r>
            <a:r>
              <a:rPr lang="en-US" i="1" dirty="0" smtClean="0"/>
              <a:t>p </a:t>
            </a:r>
            <a:r>
              <a:rPr lang="en-US" dirty="0"/>
              <a:t>parameters about 100 </a:t>
            </a:r>
            <a:r>
              <a:rPr lang="en-US" dirty="0" smtClean="0"/>
              <a:t>students:</a:t>
            </a:r>
          </a:p>
          <a:p>
            <a:pPr lvl="1" algn="just">
              <a:defRPr/>
            </a:pPr>
            <a:r>
              <a:rPr lang="en-US" dirty="0" smtClean="0"/>
              <a:t>Height</a:t>
            </a:r>
          </a:p>
          <a:p>
            <a:pPr lvl="1" algn="just">
              <a:defRPr/>
            </a:pPr>
            <a:r>
              <a:rPr lang="en-US" dirty="0" smtClean="0"/>
              <a:t>Weight</a:t>
            </a:r>
          </a:p>
          <a:p>
            <a:pPr lvl="1" algn="just">
              <a:defRPr/>
            </a:pPr>
            <a:r>
              <a:rPr lang="en-US" dirty="0" smtClean="0"/>
              <a:t>Hair color</a:t>
            </a:r>
          </a:p>
          <a:p>
            <a:pPr lvl="1" algn="just">
              <a:defRPr/>
            </a:pPr>
            <a:r>
              <a:rPr lang="en-US" dirty="0" smtClean="0"/>
              <a:t>Average </a:t>
            </a:r>
            <a:r>
              <a:rPr lang="en-US" dirty="0"/>
              <a:t>grade </a:t>
            </a:r>
            <a:endParaRPr lang="en-US" dirty="0" smtClean="0"/>
          </a:p>
          <a:p>
            <a:pPr lvl="1" algn="just">
              <a:defRPr/>
            </a:pPr>
            <a:r>
              <a:rPr lang="en-US" altLang="en-US" dirty="0" smtClean="0"/>
              <a:t>…</a:t>
            </a:r>
          </a:p>
          <a:p>
            <a:pPr algn="just">
              <a:defRPr/>
            </a:pPr>
            <a:r>
              <a:rPr lang="en-US" dirty="0"/>
              <a:t>We want to find the most important parameters </a:t>
            </a:r>
            <a:r>
              <a:rPr lang="en-US" dirty="0" smtClean="0"/>
              <a:t>that best </a:t>
            </a:r>
            <a:r>
              <a:rPr lang="en-US" dirty="0"/>
              <a:t>describe a student</a:t>
            </a:r>
            <a:r>
              <a:rPr lang="en-US" dirty="0" smtClean="0"/>
              <a:t>.</a:t>
            </a:r>
            <a:endParaRPr lang="en-US" altLang="en-US" dirty="0">
              <a:latin typeface="CMMI12"/>
            </a:endParaRPr>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37</a:t>
            </a:fld>
            <a:endParaRPr lang="en-US" altLang="en-US" sz="1200">
              <a:solidFill>
                <a:srgbClr val="000000"/>
              </a:solidFill>
            </a:endParaRPr>
          </a:p>
        </p:txBody>
      </p:sp>
      <p:pic>
        <p:nvPicPr>
          <p:cNvPr id="4" name="Picture 3"/>
          <p:cNvPicPr>
            <a:picLocks noChangeAspect="1"/>
          </p:cNvPicPr>
          <p:nvPr/>
        </p:nvPicPr>
        <p:blipFill>
          <a:blip r:embed="rId2"/>
          <a:stretch>
            <a:fillRect/>
          </a:stretch>
        </p:blipFill>
        <p:spPr>
          <a:xfrm>
            <a:off x="8610600" y="1825625"/>
            <a:ext cx="2871158" cy="3278705"/>
          </a:xfrm>
          <a:prstGeom prst="rect">
            <a:avLst/>
          </a:prstGeom>
        </p:spPr>
      </p:pic>
    </p:spTree>
    <p:extLst>
      <p:ext uri="{BB962C8B-B14F-4D97-AF65-F5344CB8AC3E}">
        <p14:creationId xmlns:p14="http://schemas.microsoft.com/office/powerpoint/2010/main" val="14767915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US" b="1" dirty="0"/>
              <a:t>Example of a problem</a:t>
            </a:r>
            <a:r>
              <a:rPr lang="en-US" dirty="0" smtClean="0"/>
              <a:t> </a:t>
            </a:r>
            <a:endParaRPr lang="en-US" altLang="en-US" dirty="0" smtClean="0"/>
          </a:p>
        </p:txBody>
      </p:sp>
      <mc:AlternateContent xmlns:mc="http://schemas.openxmlformats.org/markup-compatibility/2006" xmlns:a14="http://schemas.microsoft.com/office/drawing/2010/main">
        <mc:Choice Requires="a14">
          <p:sp>
            <p:nvSpPr>
              <p:cNvPr id="20483" name="Content Placeholder 2"/>
              <p:cNvSpPr>
                <a:spLocks noGrp="1"/>
              </p:cNvSpPr>
              <p:nvPr>
                <p:ph idx="1"/>
              </p:nvPr>
            </p:nvSpPr>
            <p:spPr>
              <a:xfrm>
                <a:off x="838200" y="1377050"/>
                <a:ext cx="7684698" cy="4609681"/>
              </a:xfrm>
            </p:spPr>
            <p:txBody>
              <a:bodyPr>
                <a:normAutofit/>
              </a:bodyPr>
              <a:lstStyle/>
              <a:p>
                <a:pPr algn="just">
                  <a:defRPr/>
                </a:pPr>
                <a:r>
                  <a:rPr lang="en-US" dirty="0" smtClean="0"/>
                  <a:t>Each student </a:t>
                </a:r>
                <a:r>
                  <a:rPr lang="en-US" dirty="0"/>
                  <a:t>is described </a:t>
                </a:r>
                <a:r>
                  <a:rPr lang="en-US" dirty="0" smtClean="0"/>
                  <a:t>using a vector length </a:t>
                </a:r>
                <a:r>
                  <a:rPr lang="en-US" i="1" dirty="0" smtClean="0"/>
                  <a:t>p</a:t>
                </a:r>
                <a:r>
                  <a:rPr lang="en-US" dirty="0" smtClean="0"/>
                  <a:t>: </a:t>
                </a:r>
              </a:p>
              <a:p>
                <a:pPr lvl="1" algn="just">
                  <a:defRPr/>
                </a:pPr>
                <a:r>
                  <a:rPr lang="en-US" dirty="0"/>
                  <a:t>(180</a:t>
                </a:r>
                <a:r>
                  <a:rPr lang="en-US" dirty="0" smtClean="0"/>
                  <a:t>, 70,’ purple’, 84</a:t>
                </a:r>
                <a:r>
                  <a:rPr lang="en-US" dirty="0"/>
                  <a:t>,…) </a:t>
                </a:r>
                <a:endParaRPr lang="en-US" dirty="0" smtClean="0"/>
              </a:p>
              <a:p>
                <a:pPr algn="just">
                  <a:defRPr/>
                </a:pPr>
                <a:r>
                  <a:rPr lang="en-US" dirty="0"/>
                  <a:t>We have </a:t>
                </a:r>
                <a:r>
                  <a:rPr lang="en-US" i="1" dirty="0"/>
                  <a:t>n = </a:t>
                </a:r>
                <a:r>
                  <a:rPr lang="en-US" dirty="0"/>
                  <a:t>100 such </a:t>
                </a:r>
                <a:r>
                  <a:rPr lang="en-US" dirty="0" smtClean="0"/>
                  <a:t>vectors. Let’s </a:t>
                </a:r>
                <a:r>
                  <a:rPr lang="en-US" dirty="0"/>
                  <a:t>put them in one </a:t>
                </a:r>
                <a:r>
                  <a:rPr lang="en-US" dirty="0" smtClean="0"/>
                  <a:t>matrix, where </a:t>
                </a:r>
                <a:r>
                  <a:rPr lang="en-US" dirty="0"/>
                  <a:t>each </a:t>
                </a:r>
                <a:r>
                  <a:rPr lang="en-US" dirty="0" smtClean="0"/>
                  <a:t>column is one student </a:t>
                </a:r>
                <a:r>
                  <a:rPr lang="en-US" dirty="0"/>
                  <a:t>vector. </a:t>
                </a:r>
                <a:endParaRPr lang="en-US" dirty="0" smtClean="0"/>
              </a:p>
              <a:p>
                <a:pPr algn="just">
                  <a:defRPr/>
                </a:pPr>
                <a:r>
                  <a:rPr lang="en-US" dirty="0"/>
                  <a:t>So we have a</a:t>
                </a:r>
                <a14:m>
                  <m:oMath xmlns:m="http://schemas.openxmlformats.org/officeDocument/2006/math">
                    <m:r>
                      <a:rPr lang="en-US" i="1" dirty="0" smtClean="0">
                        <a:latin typeface="Cambria Math" panose="02040503050406030204" pitchFamily="18" charset="0"/>
                      </a:rPr>
                      <m:t> </m:t>
                    </m:r>
                    <m:r>
                      <a:rPr lang="en-US" b="0" i="1" dirty="0" smtClean="0">
                        <a:latin typeface="Cambria Math" panose="02040503050406030204" pitchFamily="18" charset="0"/>
                      </a:rPr>
                      <m:t>𝑝</m:t>
                    </m:r>
                    <m:r>
                      <a:rPr lang="en-US" b="0" i="1" dirty="0" smtClean="0">
                        <a:latin typeface="Cambria Math" panose="02040503050406030204" pitchFamily="18" charset="0"/>
                      </a:rPr>
                      <m:t>×</m:t>
                    </m:r>
                    <m:r>
                      <a:rPr lang="en-US" b="0" i="1" dirty="0" smtClean="0">
                        <a:latin typeface="Cambria Math" panose="02040503050406030204" pitchFamily="18" charset="0"/>
                      </a:rPr>
                      <m:t>𝑛</m:t>
                    </m:r>
                    <m:r>
                      <a:rPr lang="en-US" i="1" dirty="0">
                        <a:latin typeface="Cambria Math" panose="02040503050406030204" pitchFamily="18" charset="0"/>
                      </a:rPr>
                      <m:t> </m:t>
                    </m:r>
                  </m:oMath>
                </a14:m>
                <a:r>
                  <a:rPr lang="en-US" dirty="0"/>
                  <a:t>matrix. </a:t>
                </a:r>
                <a:r>
                  <a:rPr lang="en-US" dirty="0" smtClean="0"/>
                  <a:t>This will </a:t>
                </a:r>
                <a:r>
                  <a:rPr lang="en-US" dirty="0"/>
                  <a:t>be the input of our problem</a:t>
                </a:r>
                <a:r>
                  <a:rPr lang="en-US" dirty="0" smtClean="0"/>
                  <a:t>. </a:t>
                </a:r>
              </a:p>
            </p:txBody>
          </p:sp>
        </mc:Choice>
        <mc:Fallback xmlns="">
          <p:sp>
            <p:nvSpPr>
              <p:cNvPr id="20483" name="Content Placeholder 2"/>
              <p:cNvSpPr>
                <a:spLocks noGrp="1" noRot="1" noChangeAspect="1" noMove="1" noResize="1" noEditPoints="1" noAdjustHandles="1" noChangeArrowheads="1" noChangeShapeType="1" noTextEdit="1"/>
              </p:cNvSpPr>
              <p:nvPr>
                <p:ph idx="1"/>
              </p:nvPr>
            </p:nvSpPr>
            <p:spPr>
              <a:xfrm>
                <a:off x="838200" y="1377050"/>
                <a:ext cx="7684698" cy="4609681"/>
              </a:xfrm>
              <a:blipFill rotWithShape="0">
                <a:blip r:embed="rId2"/>
                <a:stretch>
                  <a:fillRect l="-1429" t="-2249" r="-1587"/>
                </a:stretch>
              </a:blipFill>
            </p:spPr>
            <p:txBody>
              <a:bodyPr/>
              <a:lstStyle/>
              <a:p>
                <a:r>
                  <a:rPr lang="en-US">
                    <a:noFill/>
                  </a:rPr>
                  <a:t> </a:t>
                </a:r>
              </a:p>
            </p:txBody>
          </p:sp>
        </mc:Fallback>
      </mc:AlternateContent>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38</a:t>
            </a:fld>
            <a:endParaRPr lang="en-US" altLang="en-US" sz="1200" dirty="0">
              <a:solidFill>
                <a:srgbClr val="000000"/>
              </a:solidFill>
            </a:endParaRPr>
          </a:p>
        </p:txBody>
      </p:sp>
      <p:pic>
        <p:nvPicPr>
          <p:cNvPr id="4" name="Picture 3"/>
          <p:cNvPicPr>
            <a:picLocks noChangeAspect="1"/>
          </p:cNvPicPr>
          <p:nvPr/>
        </p:nvPicPr>
        <p:blipFill>
          <a:blip r:embed="rId3"/>
          <a:stretch>
            <a:fillRect/>
          </a:stretch>
        </p:blipFill>
        <p:spPr>
          <a:xfrm>
            <a:off x="8673509" y="1690688"/>
            <a:ext cx="2825502" cy="3278705"/>
          </a:xfrm>
          <a:prstGeom prst="rect">
            <a:avLst/>
          </a:prstGeom>
        </p:spPr>
      </p:pic>
    </p:spTree>
    <p:extLst>
      <p:ext uri="{BB962C8B-B14F-4D97-AF65-F5344CB8AC3E}">
        <p14:creationId xmlns:p14="http://schemas.microsoft.com/office/powerpoint/2010/main" val="9799173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38200" y="365126"/>
            <a:ext cx="10515600" cy="836354"/>
          </a:xfrm>
        </p:spPr>
        <p:txBody>
          <a:bodyPr/>
          <a:lstStyle/>
          <a:p>
            <a:r>
              <a:rPr lang="en-US" b="1" dirty="0"/>
              <a:t>Which parameters can we ignore?</a:t>
            </a:r>
            <a:r>
              <a:rPr lang="en-US" dirty="0" smtClean="0"/>
              <a:t> </a:t>
            </a:r>
            <a:endParaRPr lang="en-US" altLang="en-US" dirty="0" smtClean="0"/>
          </a:p>
        </p:txBody>
      </p:sp>
      <mc:AlternateContent xmlns:mc="http://schemas.openxmlformats.org/markup-compatibility/2006" xmlns:a14="http://schemas.microsoft.com/office/drawing/2010/main">
        <mc:Choice Requires="a14">
          <p:sp>
            <p:nvSpPr>
              <p:cNvPr id="20483" name="Content Placeholder 2"/>
              <p:cNvSpPr>
                <a:spLocks noGrp="1"/>
              </p:cNvSpPr>
              <p:nvPr>
                <p:ph idx="1"/>
              </p:nvPr>
            </p:nvSpPr>
            <p:spPr>
              <a:xfrm>
                <a:off x="838200" y="1329193"/>
                <a:ext cx="6583326" cy="4950244"/>
              </a:xfrm>
            </p:spPr>
            <p:txBody>
              <a:bodyPr>
                <a:normAutofit/>
              </a:bodyPr>
              <a:lstStyle/>
              <a:p>
                <a:pPr algn="just">
                  <a:defRPr/>
                </a:pPr>
                <a:r>
                  <a:rPr lang="en-US" dirty="0" smtClean="0"/>
                  <a:t>Constant parameter (number of heads)</a:t>
                </a:r>
              </a:p>
              <a:p>
                <a:pPr lvl="1" algn="just">
                  <a:defRPr/>
                </a:pPr>
                <a:r>
                  <a:rPr lang="en-US" dirty="0" smtClean="0"/>
                  <a:t>1,1</a:t>
                </a:r>
                <a:r>
                  <a:rPr lang="en-US" dirty="0"/>
                  <a:t>,…,1</a:t>
                </a:r>
                <a:r>
                  <a:rPr lang="en-US" dirty="0" smtClean="0"/>
                  <a:t>.</a:t>
                </a:r>
              </a:p>
              <a:p>
                <a:pPr lvl="1" algn="just">
                  <a:defRPr/>
                </a:pPr>
                <a:endParaRPr lang="en-US" dirty="0" smtClean="0"/>
              </a:p>
              <a:p>
                <a:pPr algn="just">
                  <a:defRPr/>
                </a:pPr>
                <a:r>
                  <a:rPr lang="en-US" dirty="0" smtClean="0"/>
                  <a:t>Constant </a:t>
                </a:r>
                <a:r>
                  <a:rPr lang="en-US" dirty="0"/>
                  <a:t>parameter with some noise </a:t>
                </a:r>
                <a:r>
                  <a:rPr lang="en-US" dirty="0" smtClean="0"/>
                  <a:t>-(</a:t>
                </a:r>
                <a:r>
                  <a:rPr lang="en-US" dirty="0"/>
                  <a:t>thickness </a:t>
                </a:r>
                <a:r>
                  <a:rPr lang="en-US" dirty="0" smtClean="0"/>
                  <a:t>of hair)</a:t>
                </a:r>
              </a:p>
              <a:p>
                <a:pPr lvl="1" algn="just">
                  <a:defRPr/>
                </a:pPr>
                <a:r>
                  <a:rPr lang="en-US" dirty="0" smtClean="0"/>
                  <a:t>0.003</a:t>
                </a:r>
                <a:r>
                  <a:rPr lang="en-US" dirty="0"/>
                  <a:t>, 0.005,0.002,….,0.0008 </a:t>
                </a:r>
                <a:r>
                  <a:rPr lang="en-US" dirty="0" smtClean="0">
                    <a:sym typeface="Wingdings" panose="05000000000000000000" pitchFamily="2" charset="2"/>
                  </a:rPr>
                  <a:t></a:t>
                </a:r>
                <a:r>
                  <a:rPr lang="en-US" dirty="0" smtClean="0"/>
                  <a:t> </a:t>
                </a:r>
                <a:r>
                  <a:rPr lang="en-US" dirty="0"/>
                  <a:t>low </a:t>
                </a:r>
                <a:r>
                  <a:rPr lang="en-US" dirty="0" smtClean="0"/>
                  <a:t>variance</a:t>
                </a:r>
              </a:p>
              <a:p>
                <a:pPr lvl="1" algn="just">
                  <a:defRPr/>
                </a:pPr>
                <a:endParaRPr lang="en-US" dirty="0" smtClean="0"/>
              </a:p>
              <a:p>
                <a:pPr algn="just">
                  <a:defRPr/>
                </a:pPr>
                <a:r>
                  <a:rPr lang="en-US" dirty="0" smtClean="0"/>
                  <a:t>Parameter </a:t>
                </a:r>
                <a:r>
                  <a:rPr lang="en-US" dirty="0"/>
                  <a:t>that is linearly dependent on </a:t>
                </a:r>
                <a:r>
                  <a:rPr lang="en-US" dirty="0" smtClean="0"/>
                  <a:t>other parameters </a:t>
                </a:r>
                <a:r>
                  <a:rPr lang="en-US" dirty="0"/>
                  <a:t>(head size and </a:t>
                </a:r>
                <a:r>
                  <a:rPr lang="en-US" dirty="0" smtClean="0"/>
                  <a:t>height)</a:t>
                </a:r>
              </a:p>
              <a:p>
                <a:pPr lvl="1">
                  <a:defRPr/>
                </a:pPr>
                <a14:m>
                  <m:oMath xmlns:m="http://schemas.openxmlformats.org/officeDocument/2006/math">
                    <m:r>
                      <a:rPr lang="en-US" i="1" dirty="0" smtClean="0">
                        <a:latin typeface="Cambria Math" panose="02040503050406030204" pitchFamily="18" charset="0"/>
                      </a:rPr>
                      <m:t>𝑍</m:t>
                    </m:r>
                    <m:r>
                      <a:rPr lang="en-US" i="1" dirty="0">
                        <a:latin typeface="Cambria Math" panose="02040503050406030204" pitchFamily="18" charset="0"/>
                      </a:rPr>
                      <m:t>=</m:t>
                    </m:r>
                    <m:r>
                      <a:rPr lang="en-US" b="0" i="1" dirty="0" smtClean="0">
                        <a:latin typeface="Cambria Math" panose="02040503050406030204" pitchFamily="18" charset="0"/>
                      </a:rPr>
                      <m:t>𝑎𝑋</m:t>
                    </m:r>
                    <m:r>
                      <a:rPr lang="en-US" i="1" dirty="0">
                        <a:latin typeface="Cambria Math" panose="02040503050406030204" pitchFamily="18" charset="0"/>
                      </a:rPr>
                      <m:t> +</m:t>
                    </m:r>
                    <m:r>
                      <a:rPr lang="en-US" b="0" i="1" dirty="0" smtClean="0">
                        <a:latin typeface="Cambria Math" panose="02040503050406030204" pitchFamily="18" charset="0"/>
                      </a:rPr>
                      <m:t>𝑏𝑌</m:t>
                    </m:r>
                    <m:r>
                      <a:rPr lang="en-US" i="1" dirty="0">
                        <a:latin typeface="Cambria Math" panose="02040503050406030204" pitchFamily="18" charset="0"/>
                      </a:rPr>
                      <m:t> </m:t>
                    </m:r>
                  </m:oMath>
                </a14:m>
                <a:r>
                  <a:rPr lang="en-US" dirty="0"/>
                  <a:t/>
                </a:r>
                <a:br>
                  <a:rPr lang="en-US" dirty="0"/>
                </a:br>
                <a:endParaRPr lang="en-US" dirty="0" smtClean="0"/>
              </a:p>
            </p:txBody>
          </p:sp>
        </mc:Choice>
        <mc:Fallback xmlns="">
          <p:sp>
            <p:nvSpPr>
              <p:cNvPr id="20483" name="Content Placeholder 2"/>
              <p:cNvSpPr>
                <a:spLocks noGrp="1" noRot="1" noChangeAspect="1" noMove="1" noResize="1" noEditPoints="1" noAdjustHandles="1" noChangeArrowheads="1" noChangeShapeType="1" noTextEdit="1"/>
              </p:cNvSpPr>
              <p:nvPr>
                <p:ph idx="1"/>
              </p:nvPr>
            </p:nvSpPr>
            <p:spPr>
              <a:xfrm>
                <a:off x="838200" y="1329193"/>
                <a:ext cx="6583326" cy="4950244"/>
              </a:xfrm>
              <a:blipFill rotWithShape="0">
                <a:blip r:embed="rId2"/>
                <a:stretch>
                  <a:fillRect l="-1668" t="-1970" r="-1946"/>
                </a:stretch>
              </a:blipFill>
            </p:spPr>
            <p:txBody>
              <a:bodyPr/>
              <a:lstStyle/>
              <a:p>
                <a:r>
                  <a:rPr lang="en-US">
                    <a:noFill/>
                  </a:rPr>
                  <a:t> </a:t>
                </a:r>
              </a:p>
            </p:txBody>
          </p:sp>
        </mc:Fallback>
      </mc:AlternateContent>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39</a:t>
            </a:fld>
            <a:endParaRPr lang="en-US" altLang="en-US" sz="1200" dirty="0">
              <a:solidFill>
                <a:srgbClr val="000000"/>
              </a:solidFill>
            </a:endParaRPr>
          </a:p>
        </p:txBody>
      </p:sp>
    </p:spTree>
    <p:extLst>
      <p:ext uri="{BB962C8B-B14F-4D97-AF65-F5344CB8AC3E}">
        <p14:creationId xmlns:p14="http://schemas.microsoft.com/office/powerpoint/2010/main" val="861422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3"/>
          <p:cNvGraphicFramePr>
            <a:graphicFrameLocks noChangeAspect="1"/>
          </p:cNvGraphicFramePr>
          <p:nvPr/>
        </p:nvGraphicFramePr>
        <p:xfrm>
          <a:off x="3505201" y="1219201"/>
          <a:ext cx="6113463" cy="587375"/>
        </p:xfrm>
        <a:graphic>
          <a:graphicData uri="http://schemas.openxmlformats.org/presentationml/2006/ole">
            <mc:AlternateContent xmlns:mc="http://schemas.openxmlformats.org/markup-compatibility/2006">
              <mc:Choice xmlns:v="urn:schemas-microsoft-com:vml" Requires="v">
                <p:oleObj spid="_x0000_s2068" name="Equation" r:id="rId3" imgW="2641320" imgH="215640" progId="Equation.3">
                  <p:embed/>
                </p:oleObj>
              </mc:Choice>
              <mc:Fallback>
                <p:oleObj name="Equation" r:id="rId3" imgW="26413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4857"/>
                      <a:stretch>
                        <a:fillRect/>
                      </a:stretch>
                    </p:blipFill>
                    <p:spPr bwMode="auto">
                      <a:xfrm>
                        <a:off x="3505201" y="1219201"/>
                        <a:ext cx="6113463"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2" name="Line 4"/>
          <p:cNvSpPr>
            <a:spLocks noChangeShapeType="1"/>
          </p:cNvSpPr>
          <p:nvPr/>
        </p:nvSpPr>
        <p:spPr bwMode="auto">
          <a:xfrm flipV="1">
            <a:off x="2590800" y="4648200"/>
            <a:ext cx="182880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3" name="Line 5"/>
          <p:cNvSpPr>
            <a:spLocks noChangeShapeType="1"/>
          </p:cNvSpPr>
          <p:nvPr/>
        </p:nvSpPr>
        <p:spPr bwMode="auto">
          <a:xfrm flipV="1">
            <a:off x="2590800" y="3810000"/>
            <a:ext cx="685800" cy="1828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6" name="Line 8"/>
          <p:cNvSpPr>
            <a:spLocks noChangeShapeType="1"/>
          </p:cNvSpPr>
          <p:nvPr/>
        </p:nvSpPr>
        <p:spPr bwMode="auto">
          <a:xfrm flipV="1">
            <a:off x="2590800" y="2895600"/>
            <a:ext cx="2438400" cy="2743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7" name="Text Box 9"/>
          <p:cNvSpPr txBox="1">
            <a:spLocks noChangeArrowheads="1"/>
          </p:cNvSpPr>
          <p:nvPr/>
        </p:nvSpPr>
        <p:spPr bwMode="auto">
          <a:xfrm>
            <a:off x="3870325" y="5065713"/>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1800">
                <a:latin typeface="Arial" panose="020B0604020202020204" pitchFamily="34" charset="0"/>
                <a:ea typeface="SimSun" panose="02010600030101010101" pitchFamily="2" charset="-122"/>
              </a:rPr>
              <a:t>A</a:t>
            </a:r>
          </a:p>
        </p:txBody>
      </p:sp>
      <p:sp>
        <p:nvSpPr>
          <p:cNvPr id="2060" name="Text Box 12"/>
          <p:cNvSpPr txBox="1">
            <a:spLocks noChangeArrowheads="1"/>
          </p:cNvSpPr>
          <p:nvPr/>
        </p:nvSpPr>
        <p:spPr bwMode="auto">
          <a:xfrm>
            <a:off x="2635250" y="4281488"/>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1800">
                <a:latin typeface="Arial" panose="020B0604020202020204" pitchFamily="34" charset="0"/>
                <a:ea typeface="SimSun" panose="02010600030101010101" pitchFamily="2" charset="-122"/>
              </a:rPr>
              <a:t>B</a:t>
            </a:r>
          </a:p>
        </p:txBody>
      </p:sp>
      <p:sp>
        <p:nvSpPr>
          <p:cNvPr id="2061" name="Text Box 13"/>
          <p:cNvSpPr txBox="1">
            <a:spLocks noChangeArrowheads="1"/>
          </p:cNvSpPr>
          <p:nvPr/>
        </p:nvSpPr>
        <p:spPr bwMode="auto">
          <a:xfrm>
            <a:off x="3613150" y="39004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1800">
                <a:latin typeface="Arial" panose="020B0604020202020204" pitchFamily="34" charset="0"/>
                <a:ea typeface="SimSun" panose="02010600030101010101" pitchFamily="2" charset="-122"/>
              </a:rPr>
              <a:t>C</a:t>
            </a:r>
          </a:p>
        </p:txBody>
      </p:sp>
      <p:sp>
        <p:nvSpPr>
          <p:cNvPr id="2062" name="Text Box 14"/>
          <p:cNvSpPr txBox="1">
            <a:spLocks noChangeArrowheads="1"/>
          </p:cNvSpPr>
          <p:nvPr/>
        </p:nvSpPr>
        <p:spPr bwMode="auto">
          <a:xfrm>
            <a:off x="6477000" y="3200400"/>
            <a:ext cx="3276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CN" sz="1800" b="1" dirty="0">
                <a:latin typeface="Arial" panose="020B0604020202020204" pitchFamily="34" charset="0"/>
                <a:ea typeface="SimSun" panose="02010600030101010101" pitchFamily="2" charset="-122"/>
              </a:rPr>
              <a:t>A+B = </a:t>
            </a:r>
            <a:r>
              <a:rPr lang="en-US" altLang="zh-CN" sz="1800" b="1" dirty="0" smtClean="0">
                <a:latin typeface="Arial" panose="020B0604020202020204" pitchFamily="34" charset="0"/>
                <a:ea typeface="SimSun" panose="02010600030101010101" pitchFamily="2" charset="-122"/>
              </a:rPr>
              <a:t>C</a:t>
            </a:r>
            <a:endParaRPr lang="en-US" altLang="zh-CN" sz="1800" b="1" dirty="0">
              <a:latin typeface="Arial" panose="020B0604020202020204" pitchFamily="34" charset="0"/>
              <a:ea typeface="SimSun" panose="02010600030101010101" pitchFamily="2" charset="-122"/>
            </a:endParaRPr>
          </a:p>
        </p:txBody>
      </p:sp>
      <p:sp>
        <p:nvSpPr>
          <p:cNvPr id="2063" name="Rectangle 15"/>
          <p:cNvSpPr>
            <a:spLocks noChangeArrowheads="1"/>
          </p:cNvSpPr>
          <p:nvPr/>
        </p:nvSpPr>
        <p:spPr bwMode="auto">
          <a:xfrm>
            <a:off x="2571750" y="1233488"/>
            <a:ext cx="1009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800" b="1">
                <a:ea typeface="SimSun" panose="02010600030101010101" pitchFamily="2" charset="-122"/>
              </a:rPr>
              <a:t>A+B</a:t>
            </a:r>
          </a:p>
        </p:txBody>
      </p:sp>
      <p:sp>
        <p:nvSpPr>
          <p:cNvPr id="3" name="Title 2"/>
          <p:cNvSpPr>
            <a:spLocks noGrp="1"/>
          </p:cNvSpPr>
          <p:nvPr>
            <p:ph type="title"/>
          </p:nvPr>
        </p:nvSpPr>
        <p:spPr>
          <a:xfrm>
            <a:off x="838200" y="425451"/>
            <a:ext cx="10515600" cy="527050"/>
          </a:xfrm>
        </p:spPr>
        <p:txBody>
          <a:bodyPr>
            <a:normAutofit fontScale="90000"/>
          </a:bodyPr>
          <a:lstStyle/>
          <a:p>
            <a:r>
              <a:rPr lang="en-US" dirty="0"/>
              <a:t>Vector Addition: A+B</a:t>
            </a:r>
          </a:p>
        </p:txBody>
      </p:sp>
      <p:sp>
        <p:nvSpPr>
          <p:cNvPr id="2" name="Slide Number Placeholder 1"/>
          <p:cNvSpPr>
            <a:spLocks noGrp="1"/>
          </p:cNvSpPr>
          <p:nvPr>
            <p:ph type="sldNum" sz="quarter" idx="12"/>
          </p:nvPr>
        </p:nvSpPr>
        <p:spPr/>
        <p:txBody>
          <a:bodyPr/>
          <a:lstStyle/>
          <a:p>
            <a:fld id="{D9D0F597-6C79-4498-BE18-DD874142F752}" type="slidenum">
              <a:rPr lang="en-US" smtClean="0"/>
              <a:t>4</a:t>
            </a:fld>
            <a:endParaRPr lang="en-US"/>
          </a:p>
        </p:txBody>
      </p:sp>
    </p:spTree>
    <p:extLst>
      <p:ext uri="{BB962C8B-B14F-4D97-AF65-F5344CB8AC3E}">
        <p14:creationId xmlns:p14="http://schemas.microsoft.com/office/powerpoint/2010/main" val="9407275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38200" y="365126"/>
            <a:ext cx="9167037" cy="836354"/>
          </a:xfrm>
        </p:spPr>
        <p:txBody>
          <a:bodyPr>
            <a:normAutofit/>
          </a:bodyPr>
          <a:lstStyle/>
          <a:p>
            <a:r>
              <a:rPr lang="en-US" b="1" dirty="0"/>
              <a:t>Which parameters do we want to keep?</a:t>
            </a:r>
            <a:r>
              <a:rPr lang="en-US" dirty="0" smtClean="0"/>
              <a:t> </a:t>
            </a:r>
            <a:endParaRPr lang="en-US" altLang="en-US" dirty="0" smtClean="0"/>
          </a:p>
        </p:txBody>
      </p:sp>
      <p:sp>
        <p:nvSpPr>
          <p:cNvPr id="20483" name="Content Placeholder 2"/>
          <p:cNvSpPr>
            <a:spLocks noGrp="1"/>
          </p:cNvSpPr>
          <p:nvPr>
            <p:ph idx="1"/>
          </p:nvPr>
        </p:nvSpPr>
        <p:spPr>
          <a:xfrm>
            <a:off x="838200" y="1306401"/>
            <a:ext cx="7313762" cy="4809727"/>
          </a:xfrm>
        </p:spPr>
        <p:txBody>
          <a:bodyPr>
            <a:normAutofit lnSpcReduction="10000"/>
          </a:bodyPr>
          <a:lstStyle/>
          <a:p>
            <a:pPr algn="just">
              <a:defRPr/>
            </a:pPr>
            <a:r>
              <a:rPr lang="en-US" dirty="0"/>
              <a:t>Parameter that doesn’t depend on others (</a:t>
            </a:r>
            <a:r>
              <a:rPr lang="en-US" dirty="0" smtClean="0"/>
              <a:t>e.g. eye </a:t>
            </a:r>
            <a:r>
              <a:rPr lang="en-US" dirty="0"/>
              <a:t>color), i.e. uncorrelated è </a:t>
            </a:r>
            <a:r>
              <a:rPr lang="en-US" dirty="0" smtClean="0"/>
              <a:t>low covariance.</a:t>
            </a:r>
          </a:p>
          <a:p>
            <a:pPr marL="0" indent="0" algn="just">
              <a:buNone/>
              <a:defRPr/>
            </a:pPr>
            <a:r>
              <a:rPr lang="en-US" dirty="0" smtClean="0"/>
              <a:t>• </a:t>
            </a:r>
            <a:r>
              <a:rPr lang="en-US" dirty="0"/>
              <a:t>Parameter that changes a lot (</a:t>
            </a:r>
            <a:r>
              <a:rPr lang="en-US" dirty="0" smtClean="0"/>
              <a:t>grades)</a:t>
            </a:r>
          </a:p>
          <a:p>
            <a:pPr lvl="1">
              <a:defRPr/>
            </a:pPr>
            <a:r>
              <a:rPr lang="en-US" dirty="0" smtClean="0"/>
              <a:t>The </a:t>
            </a:r>
            <a:r>
              <a:rPr lang="en-US" dirty="0"/>
              <a:t>opposite of </a:t>
            </a:r>
            <a:r>
              <a:rPr lang="en-US" dirty="0" smtClean="0"/>
              <a:t>noise</a:t>
            </a:r>
          </a:p>
          <a:p>
            <a:pPr lvl="1">
              <a:defRPr/>
            </a:pPr>
            <a:r>
              <a:rPr lang="en-US" dirty="0" smtClean="0"/>
              <a:t>High </a:t>
            </a:r>
            <a:r>
              <a:rPr lang="en-US" dirty="0"/>
              <a:t>variance </a:t>
            </a:r>
            <a:endParaRPr lang="en-US" dirty="0" smtClean="0"/>
          </a:p>
          <a:p>
            <a:pPr>
              <a:defRPr/>
            </a:pPr>
            <a:r>
              <a:rPr lang="en-US" dirty="0" smtClean="0"/>
              <a:t>Questions:</a:t>
            </a:r>
          </a:p>
          <a:p>
            <a:pPr lvl="1">
              <a:defRPr/>
            </a:pPr>
            <a:r>
              <a:rPr lang="en-US" dirty="0"/>
              <a:t>How we describe ‘most </a:t>
            </a:r>
            <a:r>
              <a:rPr lang="en-US" dirty="0" smtClean="0"/>
              <a:t>important’ features </a:t>
            </a:r>
            <a:r>
              <a:rPr lang="en-US" dirty="0"/>
              <a:t>using math? </a:t>
            </a:r>
            <a:endParaRPr lang="en-US" dirty="0" smtClean="0"/>
          </a:p>
          <a:p>
            <a:pPr lvl="2">
              <a:defRPr/>
            </a:pPr>
            <a:r>
              <a:rPr lang="en-US" dirty="0" smtClean="0"/>
              <a:t>Variance</a:t>
            </a:r>
          </a:p>
          <a:p>
            <a:pPr lvl="1">
              <a:defRPr/>
            </a:pPr>
            <a:r>
              <a:rPr lang="en-US" dirty="0"/>
              <a:t>How do we represent our data so </a:t>
            </a:r>
            <a:r>
              <a:rPr lang="en-US" dirty="0" smtClean="0"/>
              <a:t>that the most important </a:t>
            </a:r>
            <a:r>
              <a:rPr lang="en-US" dirty="0"/>
              <a:t>features can </a:t>
            </a:r>
            <a:r>
              <a:rPr lang="en-US" dirty="0" smtClean="0"/>
              <a:t>be extracted easily?</a:t>
            </a:r>
          </a:p>
          <a:p>
            <a:pPr lvl="2">
              <a:defRPr/>
            </a:pPr>
            <a:r>
              <a:rPr lang="en-US" dirty="0" smtClean="0"/>
              <a:t>Change </a:t>
            </a:r>
            <a:r>
              <a:rPr lang="en-US" dirty="0"/>
              <a:t>of basis </a:t>
            </a:r>
            <a:br>
              <a:rPr lang="en-US" dirty="0"/>
            </a:br>
            <a:endParaRPr lang="en-US" dirty="0" smtClean="0"/>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40</a:t>
            </a:fld>
            <a:endParaRPr lang="en-US" altLang="en-US" sz="1200" dirty="0">
              <a:solidFill>
                <a:srgbClr val="000000"/>
              </a:solidFill>
            </a:endParaRPr>
          </a:p>
        </p:txBody>
      </p:sp>
    </p:spTree>
    <p:extLst>
      <p:ext uri="{BB962C8B-B14F-4D97-AF65-F5344CB8AC3E}">
        <p14:creationId xmlns:p14="http://schemas.microsoft.com/office/powerpoint/2010/main" val="5973096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38200" y="365126"/>
            <a:ext cx="9167037" cy="836354"/>
          </a:xfrm>
        </p:spPr>
        <p:txBody>
          <a:bodyPr>
            <a:normAutofit/>
          </a:bodyPr>
          <a:lstStyle/>
          <a:p>
            <a:r>
              <a:rPr lang="en-US" b="1" dirty="0"/>
              <a:t>Change of Basis !!!</a:t>
            </a:r>
            <a:r>
              <a:rPr lang="en-US" dirty="0" smtClean="0"/>
              <a:t> </a:t>
            </a:r>
            <a:endParaRPr lang="en-US" altLang="en-US" dirty="0" smtClean="0"/>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41</a:t>
            </a:fld>
            <a:endParaRPr lang="en-US" altLang="en-US" sz="1200" dirty="0">
              <a:solidFill>
                <a:srgbClr val="000000"/>
              </a:solidFill>
            </a:endParaRP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838200" y="1285336"/>
                <a:ext cx="7657215" cy="4805363"/>
              </a:xfrm>
            </p:spPr>
            <p:txBody>
              <a:bodyPr>
                <a:normAutofit/>
              </a:bodyPr>
              <a:lstStyle/>
              <a:p>
                <a:pPr algn="just"/>
                <a:r>
                  <a:rPr lang="en-US" dirty="0" smtClean="0"/>
                  <a:t>Let </a:t>
                </a:r>
                <a14:m>
                  <m:oMath xmlns:m="http://schemas.openxmlformats.org/officeDocument/2006/math">
                    <m:r>
                      <a:rPr lang="en-US" b="1" i="1" dirty="0" smtClean="0">
                        <a:latin typeface="Cambria Math" panose="02040503050406030204" pitchFamily="18" charset="0"/>
                      </a:rPr>
                      <m:t>𝑿</m:t>
                    </m:r>
                  </m:oMath>
                </a14:m>
                <a:r>
                  <a:rPr lang="en-US" b="1" dirty="0"/>
                  <a:t> </a:t>
                </a:r>
                <a:r>
                  <a:rPr lang="en-US" dirty="0"/>
                  <a:t>and </a:t>
                </a:r>
                <a14:m>
                  <m:oMath xmlns:m="http://schemas.openxmlformats.org/officeDocument/2006/math">
                    <m:r>
                      <a:rPr lang="en-US" b="1" i="1" dirty="0" smtClean="0">
                        <a:latin typeface="Cambria Math" panose="02040503050406030204" pitchFamily="18" charset="0"/>
                      </a:rPr>
                      <m:t>𝒀</m:t>
                    </m:r>
                  </m:oMath>
                </a14:m>
                <a:r>
                  <a:rPr lang="en-US" b="1" dirty="0"/>
                  <a:t> </a:t>
                </a:r>
                <a:r>
                  <a:rPr lang="en-US" dirty="0" smtClean="0"/>
                  <a:t>are matrices </a:t>
                </a:r>
                <a:r>
                  <a:rPr lang="en-US" dirty="0"/>
                  <a:t>related by a </a:t>
                </a:r>
                <a:r>
                  <a:rPr lang="en-US" dirty="0" smtClean="0"/>
                  <a:t>linear transformation </a:t>
                </a:r>
                <a14:m>
                  <m:oMath xmlns:m="http://schemas.openxmlformats.org/officeDocument/2006/math">
                    <m:r>
                      <a:rPr lang="en-US" b="1" i="1" dirty="0" smtClean="0">
                        <a:latin typeface="Cambria Math" panose="02040503050406030204" pitchFamily="18" charset="0"/>
                      </a:rPr>
                      <m:t>𝑷</m:t>
                    </m:r>
                  </m:oMath>
                </a14:m>
                <a:r>
                  <a:rPr lang="en-US" dirty="0" smtClean="0"/>
                  <a:t>.</a:t>
                </a:r>
              </a:p>
              <a:p>
                <a:pPr algn="just"/>
                <a14:m>
                  <m:oMath xmlns:m="http://schemas.openxmlformats.org/officeDocument/2006/math">
                    <m:r>
                      <a:rPr lang="en-US" b="1" i="1" dirty="0" smtClean="0">
                        <a:latin typeface="Cambria Math" panose="02040503050406030204" pitchFamily="18" charset="0"/>
                      </a:rPr>
                      <m:t>𝑿</m:t>
                    </m:r>
                  </m:oMath>
                </a14:m>
                <a:r>
                  <a:rPr lang="en-US" b="1" dirty="0" smtClean="0"/>
                  <a:t> </a:t>
                </a:r>
                <a:r>
                  <a:rPr lang="en-US" dirty="0"/>
                  <a:t>is the original recorded data set and </a:t>
                </a:r>
                <a14:m>
                  <m:oMath xmlns:m="http://schemas.openxmlformats.org/officeDocument/2006/math">
                    <m:r>
                      <a:rPr lang="en-US" b="1" i="1" dirty="0" smtClean="0">
                        <a:latin typeface="Cambria Math" panose="02040503050406030204" pitchFamily="18" charset="0"/>
                      </a:rPr>
                      <m:t>𝒀</m:t>
                    </m:r>
                  </m:oMath>
                </a14:m>
                <a:r>
                  <a:rPr lang="en-US" b="1" dirty="0"/>
                  <a:t> </a:t>
                </a:r>
                <a:r>
                  <a:rPr lang="en-US" dirty="0"/>
                  <a:t>is a re-representation of </a:t>
                </a:r>
                <a:r>
                  <a:rPr lang="en-US" dirty="0" smtClean="0"/>
                  <a:t>that data </a:t>
                </a:r>
                <a:r>
                  <a:rPr lang="en-US" dirty="0"/>
                  <a:t>set.</a:t>
                </a:r>
                <a:br>
                  <a:rPr lang="en-US" dirty="0"/>
                </a:br>
                <a14:m>
                  <m:oMath xmlns:m="http://schemas.openxmlformats.org/officeDocument/2006/math">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𝑷</m:t>
                        </m:r>
                      </m:e>
                      <m:sup>
                        <m:r>
                          <a:rPr lang="en-US" b="1" i="1" dirty="0" smtClean="0">
                            <a:latin typeface="Cambria Math" panose="02040503050406030204" pitchFamily="18" charset="0"/>
                          </a:rPr>
                          <m:t>𝑻</m:t>
                        </m:r>
                      </m:sup>
                    </m:sSup>
                    <m:r>
                      <a:rPr lang="en-US" b="1" i="1" dirty="0" smtClean="0">
                        <a:latin typeface="Cambria Math" panose="02040503050406030204" pitchFamily="18" charset="0"/>
                      </a:rPr>
                      <m:t>𝑿</m:t>
                    </m:r>
                    <m:r>
                      <a:rPr lang="en-US" b="1" i="1" dirty="0" smtClean="0">
                        <a:latin typeface="Cambria Math" panose="02040503050406030204" pitchFamily="18" charset="0"/>
                      </a:rPr>
                      <m:t> = </m:t>
                    </m:r>
                    <m:r>
                      <a:rPr lang="en-US" b="1" i="1" dirty="0" smtClean="0">
                        <a:latin typeface="Cambria Math" panose="02040503050406030204" pitchFamily="18" charset="0"/>
                      </a:rPr>
                      <m:t>𝒀</m:t>
                    </m:r>
                  </m:oMath>
                </a14:m>
                <a:endParaRPr lang="en-US" b="1" dirty="0" smtClean="0"/>
              </a:p>
              <a:p>
                <a:r>
                  <a:rPr lang="en-US" dirty="0" smtClean="0"/>
                  <a:t>Let’s </a:t>
                </a:r>
                <a:r>
                  <a:rPr lang="en-US" dirty="0"/>
                  <a:t>define</a:t>
                </a:r>
                <a:r>
                  <a:rPr lang="en-US" dirty="0" smtClean="0"/>
                  <a:t>;</a:t>
                </a:r>
              </a:p>
              <a:p>
                <a:pPr lvl="1"/>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𝒊</m:t>
                        </m:r>
                      </m:sub>
                    </m:sSub>
                  </m:oMath>
                </a14:m>
                <a:r>
                  <a:rPr lang="en-US" b="1" dirty="0"/>
                  <a:t> </a:t>
                </a:r>
                <a:r>
                  <a:rPr lang="en-US" dirty="0"/>
                  <a:t>are the </a:t>
                </a:r>
                <a:r>
                  <a:rPr lang="en-US" dirty="0" smtClean="0"/>
                  <a:t>row </a:t>
                </a:r>
                <a:r>
                  <a:rPr lang="en-US" dirty="0" smtClean="0"/>
                  <a:t>of </a:t>
                </a:r>
                <a14:m>
                  <m:oMath xmlns:m="http://schemas.openxmlformats.org/officeDocument/2006/math">
                    <m:r>
                      <a:rPr lang="en-US" b="1" i="1" dirty="0" smtClean="0">
                        <a:latin typeface="Cambria Math" panose="02040503050406030204" pitchFamily="18" charset="0"/>
                      </a:rPr>
                      <m:t>𝑷</m:t>
                    </m:r>
                  </m:oMath>
                </a14:m>
                <a:r>
                  <a:rPr lang="en-US" b="1" dirty="0" smtClean="0"/>
                  <a:t>.</a:t>
                </a:r>
              </a:p>
              <a:p>
                <a:pPr lvl="1"/>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b="1" i="1" dirty="0" smtClean="0">
                            <a:latin typeface="Cambria Math" panose="02040503050406030204" pitchFamily="18" charset="0"/>
                          </a:rPr>
                          <m:t>𝒊</m:t>
                        </m:r>
                      </m:sub>
                    </m:sSub>
                  </m:oMath>
                </a14:m>
                <a:r>
                  <a:rPr lang="en-US" b="1" dirty="0" smtClean="0"/>
                  <a:t> </a:t>
                </a:r>
                <a:r>
                  <a:rPr lang="en-US" dirty="0"/>
                  <a:t>are the columns of </a:t>
                </a:r>
                <a14:m>
                  <m:oMath xmlns:m="http://schemas.openxmlformats.org/officeDocument/2006/math">
                    <m:r>
                      <a:rPr lang="en-US" b="1" i="1" dirty="0" smtClean="0">
                        <a:latin typeface="Cambria Math" panose="02040503050406030204" pitchFamily="18" charset="0"/>
                      </a:rPr>
                      <m:t>𝑿</m:t>
                    </m:r>
                  </m:oMath>
                </a14:m>
                <a:r>
                  <a:rPr lang="en-US" b="1" dirty="0" smtClean="0"/>
                  <a:t>.</a:t>
                </a:r>
              </a:p>
              <a:p>
                <a:pPr lvl="1"/>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𝒚</m:t>
                        </m:r>
                      </m:e>
                      <m:sub>
                        <m:r>
                          <a:rPr lang="en-US" b="1" i="1" dirty="0" smtClean="0">
                            <a:latin typeface="Cambria Math" panose="02040503050406030204" pitchFamily="18" charset="0"/>
                          </a:rPr>
                          <m:t>𝒊</m:t>
                        </m:r>
                      </m:sub>
                    </m:sSub>
                  </m:oMath>
                </a14:m>
                <a:r>
                  <a:rPr lang="en-US" b="1" dirty="0"/>
                  <a:t> </a:t>
                </a:r>
                <a:r>
                  <a:rPr lang="en-US" dirty="0" smtClean="0"/>
                  <a:t>are </a:t>
                </a:r>
                <a:r>
                  <a:rPr lang="en-US" dirty="0"/>
                  <a:t>the columns of </a:t>
                </a:r>
                <a14:m>
                  <m:oMath xmlns:m="http://schemas.openxmlformats.org/officeDocument/2006/math">
                    <m:r>
                      <a:rPr lang="en-US" b="1" i="1" dirty="0" smtClean="0">
                        <a:latin typeface="Cambria Math" panose="02040503050406030204" pitchFamily="18" charset="0"/>
                      </a:rPr>
                      <m:t>𝒀</m:t>
                    </m:r>
                  </m:oMath>
                </a14:m>
                <a:r>
                  <a:rPr lang="en-US" b="1" dirty="0"/>
                  <a:t>.</a:t>
                </a:r>
                <a:r>
                  <a:rPr lang="en-US" dirty="0" smtClean="0"/>
                  <a:t> </a:t>
                </a:r>
                <a:br>
                  <a:rPr lang="en-US" dirty="0" smtClean="0"/>
                </a:br>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838200" y="1285336"/>
                <a:ext cx="7657215" cy="4805363"/>
              </a:xfrm>
              <a:blipFill rotWithShape="0">
                <a:blip r:embed="rId2"/>
                <a:stretch>
                  <a:fillRect l="-1433" t="-2157" r="-1592"/>
                </a:stretch>
              </a:blipFill>
            </p:spPr>
            <p:txBody>
              <a:bodyPr/>
              <a:lstStyle/>
              <a:p>
                <a:r>
                  <a:rPr lang="en-US">
                    <a:noFill/>
                  </a:rPr>
                  <a:t> </a:t>
                </a:r>
              </a:p>
            </p:txBody>
          </p:sp>
        </mc:Fallback>
      </mc:AlternateContent>
    </p:spTree>
    <p:extLst>
      <p:ext uri="{BB962C8B-B14F-4D97-AF65-F5344CB8AC3E}">
        <p14:creationId xmlns:p14="http://schemas.microsoft.com/office/powerpoint/2010/main" val="41989783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38200" y="365126"/>
            <a:ext cx="9167037" cy="836354"/>
          </a:xfrm>
        </p:spPr>
        <p:txBody>
          <a:bodyPr>
            <a:normAutofit/>
          </a:bodyPr>
          <a:lstStyle/>
          <a:p>
            <a:r>
              <a:rPr lang="en-US" b="1" dirty="0"/>
              <a:t>Change of Basis !!!</a:t>
            </a:r>
            <a:r>
              <a:rPr lang="en-US" dirty="0" smtClean="0"/>
              <a:t> </a:t>
            </a:r>
            <a:endParaRPr lang="en-US" altLang="en-US" dirty="0" smtClean="0"/>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42</a:t>
            </a:fld>
            <a:endParaRPr lang="en-US" altLang="en-US" sz="1200" dirty="0">
              <a:solidFill>
                <a:srgbClr val="000000"/>
              </a:solidFill>
            </a:endParaRP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838199" y="1285336"/>
                <a:ext cx="7348269" cy="5436139"/>
              </a:xfrm>
            </p:spPr>
            <p:txBody>
              <a:bodyPr>
                <a:normAutofit/>
              </a:bodyPr>
              <a:lstStyle/>
              <a:p>
                <a:pPr algn="just"/>
                <a:r>
                  <a:rPr lang="en-US" dirty="0" smtClean="0"/>
                  <a:t>Let </a:t>
                </a:r>
                <a14:m>
                  <m:oMath xmlns:m="http://schemas.openxmlformats.org/officeDocument/2006/math">
                    <m:r>
                      <a:rPr lang="en-US" b="1" i="1" dirty="0" smtClean="0">
                        <a:latin typeface="Cambria Math" panose="02040503050406030204" pitchFamily="18" charset="0"/>
                      </a:rPr>
                      <m:t>𝑿</m:t>
                    </m:r>
                  </m:oMath>
                </a14:m>
                <a:r>
                  <a:rPr lang="en-US" b="1" dirty="0"/>
                  <a:t> </a:t>
                </a:r>
                <a:r>
                  <a:rPr lang="en-US" dirty="0"/>
                  <a:t>and </a:t>
                </a:r>
                <a14:m>
                  <m:oMath xmlns:m="http://schemas.openxmlformats.org/officeDocument/2006/math">
                    <m:r>
                      <a:rPr lang="en-US" b="1" i="1" dirty="0" smtClean="0">
                        <a:latin typeface="Cambria Math" panose="02040503050406030204" pitchFamily="18" charset="0"/>
                      </a:rPr>
                      <m:t>𝒀</m:t>
                    </m:r>
                  </m:oMath>
                </a14:m>
                <a:r>
                  <a:rPr lang="en-US" b="1" dirty="0"/>
                  <a:t> </a:t>
                </a:r>
                <a:r>
                  <a:rPr lang="en-US" dirty="0" smtClean="0"/>
                  <a:t>are matrices </a:t>
                </a:r>
                <a:r>
                  <a:rPr lang="en-US" dirty="0"/>
                  <a:t>related by a </a:t>
                </a:r>
                <a:r>
                  <a:rPr lang="en-US" dirty="0" smtClean="0"/>
                  <a:t>linear transformation </a:t>
                </a:r>
                <a14:m>
                  <m:oMath xmlns:m="http://schemas.openxmlformats.org/officeDocument/2006/math">
                    <m:r>
                      <a:rPr lang="en-US" b="1" i="1" dirty="0" smtClean="0">
                        <a:latin typeface="Cambria Math" panose="02040503050406030204" pitchFamily="18" charset="0"/>
                      </a:rPr>
                      <m:t>𝑷</m:t>
                    </m:r>
                  </m:oMath>
                </a14:m>
                <a:r>
                  <a:rPr lang="en-US" dirty="0" smtClean="0"/>
                  <a:t>.</a:t>
                </a:r>
              </a:p>
              <a:p>
                <a:pPr algn="just"/>
                <a14:m>
                  <m:oMath xmlns:m="http://schemas.openxmlformats.org/officeDocument/2006/math">
                    <m:r>
                      <a:rPr lang="en-US" b="1" i="1" dirty="0" smtClean="0">
                        <a:latin typeface="Cambria Math" panose="02040503050406030204" pitchFamily="18" charset="0"/>
                      </a:rPr>
                      <m:t>𝑿</m:t>
                    </m:r>
                  </m:oMath>
                </a14:m>
                <a:r>
                  <a:rPr lang="en-US" b="1" dirty="0" smtClean="0"/>
                  <a:t> </a:t>
                </a:r>
                <a:r>
                  <a:rPr lang="en-US" dirty="0"/>
                  <a:t>is the original recorded data set and </a:t>
                </a:r>
                <a14:m>
                  <m:oMath xmlns:m="http://schemas.openxmlformats.org/officeDocument/2006/math">
                    <m:r>
                      <a:rPr lang="en-US" b="1" i="1" dirty="0" smtClean="0">
                        <a:latin typeface="Cambria Math" panose="02040503050406030204" pitchFamily="18" charset="0"/>
                      </a:rPr>
                      <m:t>𝒀</m:t>
                    </m:r>
                  </m:oMath>
                </a14:m>
                <a:r>
                  <a:rPr lang="en-US" b="1" dirty="0"/>
                  <a:t> </a:t>
                </a:r>
                <a:r>
                  <a:rPr lang="en-US" dirty="0"/>
                  <a:t>is a re-representation of </a:t>
                </a:r>
                <a:r>
                  <a:rPr lang="en-US" dirty="0" smtClean="0"/>
                  <a:t>that data </a:t>
                </a:r>
                <a:r>
                  <a:rPr lang="en-US" dirty="0"/>
                  <a:t>set.</a:t>
                </a:r>
                <a:br>
                  <a:rPr lang="en-US" dirty="0"/>
                </a:br>
                <a14:m>
                  <m:oMath xmlns:m="http://schemas.openxmlformats.org/officeDocument/2006/math">
                    <m:sSup>
                      <m:sSupPr>
                        <m:ctrlPr>
                          <a:rPr lang="en-US" b="1" i="1" dirty="0" smtClean="0">
                            <a:latin typeface="Cambria Math" panose="02040503050406030204" pitchFamily="18" charset="0"/>
                          </a:rPr>
                        </m:ctrlPr>
                      </m:sSupPr>
                      <m:e>
                        <m:r>
                          <a:rPr lang="en-US" b="1" i="1" dirty="0" smtClean="0">
                            <a:latin typeface="Cambria Math" panose="02040503050406030204" pitchFamily="18" charset="0"/>
                          </a:rPr>
                          <m:t>𝑷</m:t>
                        </m:r>
                      </m:e>
                      <m:sup>
                        <m:r>
                          <a:rPr lang="en-US" b="1" i="1" dirty="0" smtClean="0">
                            <a:latin typeface="Cambria Math" panose="02040503050406030204" pitchFamily="18" charset="0"/>
                          </a:rPr>
                          <m:t>𝑻</m:t>
                        </m:r>
                      </m:sup>
                    </m:sSup>
                    <m:r>
                      <a:rPr lang="en-US" b="1" i="1" dirty="0" smtClean="0">
                        <a:latin typeface="Cambria Math" panose="02040503050406030204" pitchFamily="18" charset="0"/>
                      </a:rPr>
                      <m:t>𝑿</m:t>
                    </m:r>
                    <m:r>
                      <a:rPr lang="en-US" b="1" i="1" dirty="0" smtClean="0">
                        <a:latin typeface="Cambria Math" panose="02040503050406030204" pitchFamily="18" charset="0"/>
                      </a:rPr>
                      <m:t> = </m:t>
                    </m:r>
                    <m:r>
                      <a:rPr lang="en-US" b="1" i="1" dirty="0" smtClean="0">
                        <a:latin typeface="Cambria Math" panose="02040503050406030204" pitchFamily="18" charset="0"/>
                      </a:rPr>
                      <m:t>𝒀</m:t>
                    </m:r>
                  </m:oMath>
                </a14:m>
                <a:endParaRPr lang="en-US" dirty="0" smtClean="0"/>
              </a:p>
              <a:p>
                <a:pPr algn="just"/>
                <a:r>
                  <a:rPr lang="en-US" dirty="0" smtClean="0"/>
                  <a:t>What </a:t>
                </a:r>
                <a:r>
                  <a:rPr lang="en-US" dirty="0"/>
                  <a:t>does this </a:t>
                </a:r>
                <a:r>
                  <a:rPr lang="en-US" dirty="0" smtClean="0"/>
                  <a:t>mean?</a:t>
                </a:r>
              </a:p>
              <a:p>
                <a:pPr lvl="1" algn="just"/>
                <a14:m>
                  <m:oMath xmlns:m="http://schemas.openxmlformats.org/officeDocument/2006/math">
                    <m:r>
                      <a:rPr lang="en-US" b="1" i="1" dirty="0" smtClean="0">
                        <a:latin typeface="Cambria Math" panose="02040503050406030204" pitchFamily="18" charset="0"/>
                      </a:rPr>
                      <m:t>𝑷</m:t>
                    </m:r>
                  </m:oMath>
                </a14:m>
                <a:r>
                  <a:rPr lang="en-US" b="1" dirty="0" smtClean="0"/>
                  <a:t> </a:t>
                </a:r>
                <a:r>
                  <a:rPr lang="en-US" dirty="0"/>
                  <a:t>is a matrix that transforms </a:t>
                </a:r>
                <a14:m>
                  <m:oMath xmlns:m="http://schemas.openxmlformats.org/officeDocument/2006/math">
                    <m:r>
                      <a:rPr lang="en-US" b="1" i="1" dirty="0" smtClean="0">
                        <a:latin typeface="Cambria Math" panose="02040503050406030204" pitchFamily="18" charset="0"/>
                      </a:rPr>
                      <m:t>𝑿</m:t>
                    </m:r>
                  </m:oMath>
                </a14:m>
                <a:r>
                  <a:rPr lang="en-US" b="1" dirty="0"/>
                  <a:t> </a:t>
                </a:r>
                <a:r>
                  <a:rPr lang="en-US" dirty="0"/>
                  <a:t>into </a:t>
                </a:r>
                <a14:m>
                  <m:oMath xmlns:m="http://schemas.openxmlformats.org/officeDocument/2006/math">
                    <m:r>
                      <a:rPr lang="en-US" b="1" i="1" dirty="0" smtClean="0">
                        <a:latin typeface="Cambria Math" panose="02040503050406030204" pitchFamily="18" charset="0"/>
                      </a:rPr>
                      <m:t>𝒀</m:t>
                    </m:r>
                  </m:oMath>
                </a14:m>
                <a:r>
                  <a:rPr lang="en-US" dirty="0" smtClean="0"/>
                  <a:t>.</a:t>
                </a:r>
              </a:p>
              <a:p>
                <a:pPr lvl="1" algn="just"/>
                <a:r>
                  <a:rPr lang="en-US" dirty="0" smtClean="0"/>
                  <a:t>Geometrically</a:t>
                </a:r>
                <a:r>
                  <a:rPr lang="en-US" dirty="0"/>
                  <a:t>, </a:t>
                </a:r>
                <a14:m>
                  <m:oMath xmlns:m="http://schemas.openxmlformats.org/officeDocument/2006/math">
                    <m:r>
                      <a:rPr lang="en-US" b="1" i="1" dirty="0" smtClean="0">
                        <a:latin typeface="Cambria Math" panose="02040503050406030204" pitchFamily="18" charset="0"/>
                      </a:rPr>
                      <m:t>𝑷</m:t>
                    </m:r>
                  </m:oMath>
                </a14:m>
                <a:r>
                  <a:rPr lang="en-US" b="1" dirty="0"/>
                  <a:t> </a:t>
                </a:r>
                <a:r>
                  <a:rPr lang="en-US" dirty="0"/>
                  <a:t>is a rotation and a stretch (scaling) which </a:t>
                </a:r>
                <a:r>
                  <a:rPr lang="en-US" dirty="0" smtClean="0"/>
                  <a:t>transforms </a:t>
                </a:r>
                <a14:m>
                  <m:oMath xmlns:m="http://schemas.openxmlformats.org/officeDocument/2006/math">
                    <m:r>
                      <a:rPr lang="en-US" b="1" i="1" dirty="0" smtClean="0">
                        <a:latin typeface="Cambria Math" panose="02040503050406030204" pitchFamily="18" charset="0"/>
                      </a:rPr>
                      <m:t>𝑿</m:t>
                    </m:r>
                  </m:oMath>
                </a14:m>
                <a:r>
                  <a:rPr lang="en-US" b="1" dirty="0"/>
                  <a:t> </a:t>
                </a:r>
                <a:r>
                  <a:rPr lang="en-US" dirty="0"/>
                  <a:t>into </a:t>
                </a:r>
                <a14:m>
                  <m:oMath xmlns:m="http://schemas.openxmlformats.org/officeDocument/2006/math">
                    <m:r>
                      <a:rPr lang="en-US" b="1" i="1" dirty="0" smtClean="0">
                        <a:latin typeface="Cambria Math" panose="02040503050406030204" pitchFamily="18" charset="0"/>
                      </a:rPr>
                      <m:t>𝒀</m:t>
                    </m:r>
                  </m:oMath>
                </a14:m>
                <a:r>
                  <a:rPr lang="en-US" dirty="0" smtClean="0"/>
                  <a:t>.</a:t>
                </a:r>
              </a:p>
              <a:p>
                <a:pPr lvl="1" algn="just"/>
                <a:r>
                  <a:rPr lang="en-US" dirty="0" smtClean="0"/>
                  <a:t>The </a:t>
                </a:r>
                <a:r>
                  <a:rPr lang="en-US" dirty="0" smtClean="0"/>
                  <a:t>rows of </a:t>
                </a:r>
                <a14:m>
                  <m:oMath xmlns:m="http://schemas.openxmlformats.org/officeDocument/2006/math">
                    <m:r>
                      <a:rPr lang="en-US" b="1" i="1" dirty="0" smtClean="0">
                        <a:latin typeface="Cambria Math" panose="02040503050406030204" pitchFamily="18" charset="0"/>
                      </a:rPr>
                      <m:t>𝑷</m:t>
                    </m:r>
                    <m:r>
                      <a:rPr lang="en-US" i="1" dirty="0">
                        <a:latin typeface="Cambria Math" panose="02040503050406030204" pitchFamily="18" charset="0"/>
                      </a:rPr>
                      <m:t>, {</m:t>
                    </m:r>
                    <m:sSub>
                      <m:sSubPr>
                        <m:ctrlPr>
                          <a:rPr lang="en-US" b="1" i="1" dirty="0" smtClean="0">
                            <a:latin typeface="Cambria Math" panose="02040503050406030204" pitchFamily="18" charset="0"/>
                          </a:rPr>
                        </m:ctrlPr>
                      </m:sSubPr>
                      <m:e>
                        <m:r>
                          <a:rPr lang="en-US" b="1" i="1" dirty="0">
                            <a:latin typeface="Cambria Math" panose="02040503050406030204" pitchFamily="18" charset="0"/>
                          </a:rPr>
                          <m:t>𝒑</m:t>
                        </m:r>
                      </m:e>
                      <m:sub>
                        <m:r>
                          <a:rPr lang="en-US" b="1" i="1" dirty="0">
                            <a:latin typeface="Cambria Math" panose="02040503050406030204" pitchFamily="18" charset="0"/>
                          </a:rPr>
                          <m:t>𝟏</m:t>
                        </m:r>
                      </m:sub>
                    </m:sSub>
                    <m:r>
                      <a:rPr lang="en-US" b="1" i="1" dirty="0">
                        <a:latin typeface="Cambria Math" panose="02040503050406030204" pitchFamily="18" charset="0"/>
                      </a:rPr>
                      <m:t>, </m:t>
                    </m:r>
                    <m:sSub>
                      <m:sSubPr>
                        <m:ctrlPr>
                          <a:rPr lang="en-US" b="1" i="1" dirty="0" smtClean="0">
                            <a:latin typeface="Cambria Math" panose="02040503050406030204" pitchFamily="18" charset="0"/>
                          </a:rPr>
                        </m:ctrlPr>
                      </m:sSubPr>
                      <m:e>
                        <m:r>
                          <a:rPr lang="en-US" b="1" i="1" dirty="0">
                            <a:latin typeface="Cambria Math" panose="02040503050406030204" pitchFamily="18" charset="0"/>
                          </a:rPr>
                          <m:t>𝒑</m:t>
                        </m:r>
                      </m:e>
                      <m:sub>
                        <m:r>
                          <a:rPr lang="en-US" b="1" i="1" dirty="0">
                            <a:latin typeface="Cambria Math" panose="02040503050406030204" pitchFamily="18" charset="0"/>
                          </a:rPr>
                          <m:t>𝟐</m:t>
                        </m:r>
                      </m:sub>
                    </m:sSub>
                    <m:r>
                      <a:rPr lang="en-US" b="1" i="1" dirty="0">
                        <a:latin typeface="Cambria Math" panose="02040503050406030204" pitchFamily="18" charset="0"/>
                      </a:rPr>
                      <m:t>, …,</m:t>
                    </m:r>
                    <m:sSub>
                      <m:sSubPr>
                        <m:ctrlPr>
                          <a:rPr lang="en-US" b="1" i="1" dirty="0" smtClean="0">
                            <a:latin typeface="Cambria Math" panose="02040503050406030204" pitchFamily="18" charset="0"/>
                          </a:rPr>
                        </m:ctrlPr>
                      </m:sSubPr>
                      <m:e>
                        <m:r>
                          <a:rPr lang="en-US" b="1" i="1" dirty="0">
                            <a:latin typeface="Cambria Math" panose="02040503050406030204" pitchFamily="18" charset="0"/>
                          </a:rPr>
                          <m:t>𝒑</m:t>
                        </m:r>
                      </m:e>
                      <m:sub>
                        <m:r>
                          <a:rPr lang="en-US" b="1" i="1" dirty="0">
                            <a:latin typeface="Cambria Math" panose="02040503050406030204" pitchFamily="18" charset="0"/>
                          </a:rPr>
                          <m:t>𝒎</m:t>
                        </m:r>
                      </m:sub>
                    </m:sSub>
                    <m:r>
                      <a:rPr lang="en-US" i="1" dirty="0">
                        <a:latin typeface="Cambria Math" panose="02040503050406030204" pitchFamily="18" charset="0"/>
                      </a:rPr>
                      <m:t>} </m:t>
                    </m:r>
                  </m:oMath>
                </a14:m>
                <a:r>
                  <a:rPr lang="en-US" dirty="0"/>
                  <a:t>are a set of new basis vectors </a:t>
                </a:r>
                <a:r>
                  <a:rPr lang="en-US" dirty="0" smtClean="0"/>
                  <a:t>for expressing </a:t>
                </a:r>
                <a:r>
                  <a:rPr lang="en-US" dirty="0"/>
                  <a:t>the columns of </a:t>
                </a:r>
                <a14:m>
                  <m:oMath xmlns:m="http://schemas.openxmlformats.org/officeDocument/2006/math">
                    <m:r>
                      <a:rPr lang="en-US" b="1" i="1" dirty="0" smtClean="0">
                        <a:latin typeface="Cambria Math" panose="02040503050406030204" pitchFamily="18" charset="0"/>
                      </a:rPr>
                      <m:t>𝑿</m:t>
                    </m:r>
                  </m:oMath>
                </a14:m>
                <a:r>
                  <a:rPr lang="en-US" b="1" dirty="0"/>
                  <a:t>.</a:t>
                </a:r>
                <a:r>
                  <a:rPr lang="en-US" dirty="0" smtClean="0"/>
                  <a:t> </a:t>
                </a:r>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838199" y="1285336"/>
                <a:ext cx="7348269" cy="5436139"/>
              </a:xfrm>
              <a:blipFill rotWithShape="0">
                <a:blip r:embed="rId2"/>
                <a:stretch>
                  <a:fillRect l="-1410" t="-1906" r="-1658"/>
                </a:stretch>
              </a:blipFill>
            </p:spPr>
            <p:txBody>
              <a:bodyPr/>
              <a:lstStyle/>
              <a:p>
                <a:r>
                  <a:rPr lang="en-US">
                    <a:noFill/>
                  </a:rPr>
                  <a:t> </a:t>
                </a:r>
              </a:p>
            </p:txBody>
          </p:sp>
        </mc:Fallback>
      </mc:AlternateContent>
    </p:spTree>
    <p:extLst>
      <p:ext uri="{BB962C8B-B14F-4D97-AF65-F5344CB8AC3E}">
        <p14:creationId xmlns:p14="http://schemas.microsoft.com/office/powerpoint/2010/main" val="4348644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15163" y="384581"/>
            <a:ext cx="9167037" cy="836354"/>
          </a:xfrm>
        </p:spPr>
        <p:txBody>
          <a:bodyPr>
            <a:normAutofit/>
          </a:bodyPr>
          <a:lstStyle/>
          <a:p>
            <a:r>
              <a:rPr lang="en-US" b="1" dirty="0"/>
              <a:t>Change of Basis !!!</a:t>
            </a:r>
            <a:r>
              <a:rPr lang="en-US" dirty="0" smtClean="0"/>
              <a:t> </a:t>
            </a:r>
            <a:endParaRPr lang="en-US" altLang="en-US" dirty="0" smtClean="0"/>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43</a:t>
            </a:fld>
            <a:endParaRPr lang="en-US" altLang="en-US" sz="1200" dirty="0">
              <a:solidFill>
                <a:srgbClr val="000000"/>
              </a:solidFill>
            </a:endParaRPr>
          </a:p>
        </p:txBody>
      </p:sp>
      <p:sp>
        <p:nvSpPr>
          <p:cNvPr id="2" name="Content Placeholder 1"/>
          <p:cNvSpPr>
            <a:spLocks noGrp="1"/>
          </p:cNvSpPr>
          <p:nvPr>
            <p:ph idx="1"/>
          </p:nvPr>
        </p:nvSpPr>
        <p:spPr>
          <a:xfrm>
            <a:off x="815163" y="1509424"/>
            <a:ext cx="8146313" cy="3140214"/>
          </a:xfrm>
        </p:spPr>
        <p:txBody>
          <a:bodyPr>
            <a:normAutofit/>
          </a:bodyPr>
          <a:lstStyle/>
          <a:p>
            <a:pPr algn="just"/>
            <a:r>
              <a:rPr lang="en-US" dirty="0"/>
              <a:t>Changing the basis doesn’t change the data – only </a:t>
            </a:r>
            <a:r>
              <a:rPr lang="en-US" dirty="0" smtClean="0"/>
              <a:t>its representation.</a:t>
            </a:r>
          </a:p>
          <a:p>
            <a:pPr algn="just"/>
            <a:r>
              <a:rPr lang="en-US" dirty="0" smtClean="0"/>
              <a:t>Changing </a:t>
            </a:r>
            <a:r>
              <a:rPr lang="en-US" dirty="0"/>
              <a:t>the basis is actually projecting the data</a:t>
            </a:r>
            <a:br>
              <a:rPr lang="en-US" dirty="0"/>
            </a:br>
            <a:r>
              <a:rPr lang="en-US" dirty="0"/>
              <a:t>vectors on the basis </a:t>
            </a:r>
            <a:r>
              <a:rPr lang="en-US" dirty="0" smtClean="0"/>
              <a:t>vectors.</a:t>
            </a:r>
          </a:p>
          <a:p>
            <a:pPr algn="just"/>
            <a:r>
              <a:rPr lang="en-US" dirty="0" smtClean="0"/>
              <a:t>Geometrically</a:t>
            </a:r>
            <a:r>
              <a:rPr lang="en-US" dirty="0"/>
              <a:t>, </a:t>
            </a:r>
            <a:r>
              <a:rPr lang="en-US" b="1" dirty="0"/>
              <a:t>P </a:t>
            </a:r>
            <a:r>
              <a:rPr lang="en-US" dirty="0"/>
              <a:t>is a rotation and a stretch of </a:t>
            </a:r>
            <a:r>
              <a:rPr lang="en-US" b="1" dirty="0" smtClean="0"/>
              <a:t>X</a:t>
            </a:r>
            <a:r>
              <a:rPr lang="en-US" dirty="0" smtClean="0"/>
              <a:t>.</a:t>
            </a:r>
          </a:p>
          <a:p>
            <a:pPr lvl="1" algn="just"/>
            <a:r>
              <a:rPr lang="en-US" dirty="0" smtClean="0"/>
              <a:t>If </a:t>
            </a:r>
            <a:r>
              <a:rPr lang="en-US" b="1" dirty="0"/>
              <a:t>P </a:t>
            </a:r>
            <a:r>
              <a:rPr lang="en-US" dirty="0"/>
              <a:t>basis is orthonormal (length = 1) then </a:t>
            </a:r>
            <a:r>
              <a:rPr lang="en-US" dirty="0" smtClean="0"/>
              <a:t>the transformation </a:t>
            </a:r>
            <a:r>
              <a:rPr lang="en-US" b="1" dirty="0"/>
              <a:t>P </a:t>
            </a:r>
            <a:r>
              <a:rPr lang="en-US" dirty="0"/>
              <a:t>is only a </a:t>
            </a:r>
            <a:r>
              <a:rPr lang="en-US" dirty="0" smtClean="0"/>
              <a:t>rotation. </a:t>
            </a:r>
            <a:endParaRPr lang="en-US" dirty="0"/>
          </a:p>
        </p:txBody>
      </p:sp>
    </p:spTree>
    <p:extLst>
      <p:ext uri="{BB962C8B-B14F-4D97-AF65-F5344CB8AC3E}">
        <p14:creationId xmlns:p14="http://schemas.microsoft.com/office/powerpoint/2010/main" val="10347404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15163" y="384581"/>
            <a:ext cx="9260490" cy="836354"/>
          </a:xfrm>
        </p:spPr>
        <p:txBody>
          <a:bodyPr>
            <a:normAutofit/>
          </a:bodyPr>
          <a:lstStyle/>
          <a:p>
            <a:r>
              <a:rPr lang="en-US" b="1" dirty="0"/>
              <a:t>What does “best express” the </a:t>
            </a:r>
            <a:r>
              <a:rPr lang="en-US" b="1" dirty="0" smtClean="0"/>
              <a:t>data mean </a:t>
            </a:r>
            <a:r>
              <a:rPr lang="en-US" b="1" dirty="0"/>
              <a:t>?!!!</a:t>
            </a:r>
            <a:r>
              <a:rPr lang="en-US" dirty="0" smtClean="0"/>
              <a:t> </a:t>
            </a:r>
            <a:endParaRPr lang="en-US" altLang="en-US" dirty="0" smtClean="0"/>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44</a:t>
            </a:fld>
            <a:endParaRPr lang="en-US" altLang="en-US" sz="1200" dirty="0">
              <a:solidFill>
                <a:srgbClr val="000000"/>
              </a:solidFill>
            </a:endParaRPr>
          </a:p>
        </p:txBody>
      </p:sp>
      <p:sp>
        <p:nvSpPr>
          <p:cNvPr id="3" name="Content Placeholder 2"/>
          <p:cNvSpPr>
            <a:spLocks noGrp="1"/>
          </p:cNvSpPr>
          <p:nvPr>
            <p:ph idx="1"/>
          </p:nvPr>
        </p:nvSpPr>
        <p:spPr>
          <a:xfrm>
            <a:off x="815163" y="1930029"/>
            <a:ext cx="7669618" cy="4426321"/>
          </a:xfrm>
        </p:spPr>
        <p:txBody>
          <a:bodyPr>
            <a:normAutofit/>
          </a:bodyPr>
          <a:lstStyle/>
          <a:p>
            <a:pPr algn="just"/>
            <a:r>
              <a:rPr lang="en-US" dirty="0"/>
              <a:t>As we’ve said before, we want to filter out </a:t>
            </a:r>
            <a:r>
              <a:rPr lang="en-US" dirty="0" smtClean="0"/>
              <a:t>noise and </a:t>
            </a:r>
            <a:r>
              <a:rPr lang="en-US" dirty="0"/>
              <a:t>extract the relevant information from </a:t>
            </a:r>
            <a:r>
              <a:rPr lang="en-US" dirty="0" smtClean="0"/>
              <a:t>the given </a:t>
            </a:r>
            <a:r>
              <a:rPr lang="en-US" dirty="0"/>
              <a:t>data set</a:t>
            </a:r>
            <a:r>
              <a:rPr lang="en-US" dirty="0" smtClean="0"/>
              <a:t>.</a:t>
            </a:r>
          </a:p>
          <a:p>
            <a:pPr algn="just"/>
            <a:r>
              <a:rPr lang="en-US" dirty="0" smtClean="0"/>
              <a:t>Hence</a:t>
            </a:r>
            <a:r>
              <a:rPr lang="en-US" dirty="0"/>
              <a:t>, the representation we are looking for </a:t>
            </a:r>
            <a:r>
              <a:rPr lang="en-US" dirty="0" smtClean="0"/>
              <a:t>will decrease </a:t>
            </a:r>
            <a:r>
              <a:rPr lang="en-US" dirty="0"/>
              <a:t>both noise and redundancy in the </a:t>
            </a:r>
            <a:r>
              <a:rPr lang="en-US" dirty="0" smtClean="0"/>
              <a:t>data set </a:t>
            </a:r>
            <a:r>
              <a:rPr lang="en-US" dirty="0"/>
              <a:t>at hand</a:t>
            </a:r>
            <a:r>
              <a:rPr lang="en-US" dirty="0" smtClean="0"/>
              <a:t>.</a:t>
            </a:r>
          </a:p>
          <a:p>
            <a:pPr marL="0" indent="0" algn="just">
              <a:buNone/>
            </a:pPr>
            <a:r>
              <a:rPr lang="en-US" dirty="0" smtClean="0"/>
              <a:t> </a:t>
            </a:r>
            <a:br>
              <a:rPr lang="en-US" dirty="0" smtClean="0"/>
            </a:br>
            <a:endParaRPr lang="en-US" dirty="0"/>
          </a:p>
        </p:txBody>
      </p:sp>
    </p:spTree>
    <p:extLst>
      <p:ext uri="{BB962C8B-B14F-4D97-AF65-F5344CB8AC3E}">
        <p14:creationId xmlns:p14="http://schemas.microsoft.com/office/powerpoint/2010/main" val="19219474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15164" y="384581"/>
            <a:ext cx="2395870" cy="836354"/>
          </a:xfrm>
        </p:spPr>
        <p:txBody>
          <a:bodyPr>
            <a:normAutofit/>
          </a:bodyPr>
          <a:lstStyle/>
          <a:p>
            <a:r>
              <a:rPr lang="en-US" dirty="0" smtClean="0"/>
              <a:t>Noise</a:t>
            </a:r>
            <a:endParaRPr lang="en-US" altLang="en-US" dirty="0" smtClean="0"/>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45</a:t>
            </a:fld>
            <a:endParaRPr lang="en-US" altLang="en-US" sz="1200" dirty="0">
              <a:solidFill>
                <a:srgbClr val="000000"/>
              </a:solidFill>
            </a:endParaRP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815164" y="1432221"/>
                <a:ext cx="7772400" cy="4351338"/>
              </a:xfrm>
            </p:spPr>
            <p:txBody>
              <a:bodyPr>
                <a:normAutofit fontScale="92500" lnSpcReduction="10000"/>
              </a:bodyPr>
              <a:lstStyle/>
              <a:p>
                <a:pPr algn="just"/>
                <a:r>
                  <a:rPr lang="en-US" dirty="0" smtClean="0"/>
                  <a:t>Noise in any data must be low or – no matter the analysis technique.</a:t>
                </a:r>
              </a:p>
              <a:p>
                <a:pPr algn="just"/>
                <a:r>
                  <a:rPr lang="en-US" dirty="0" smtClean="0"/>
                  <a:t>There </a:t>
                </a:r>
                <a:r>
                  <a:rPr lang="en-US" dirty="0"/>
                  <a:t>exists no absolute scale for the noise but </a:t>
                </a:r>
                <a:r>
                  <a:rPr lang="en-US" dirty="0" smtClean="0"/>
                  <a:t> rather </a:t>
                </a:r>
                <a:r>
                  <a:rPr lang="en-US" dirty="0"/>
                  <a:t>it </a:t>
                </a:r>
                <a:r>
                  <a:rPr lang="en-US" dirty="0" smtClean="0"/>
                  <a:t>is measured </a:t>
                </a:r>
                <a:r>
                  <a:rPr lang="en-US" dirty="0"/>
                  <a:t>relative to the measurement, e.g. recorded </a:t>
                </a:r>
                <a:r>
                  <a:rPr lang="en-US" dirty="0" smtClean="0"/>
                  <a:t>ball positions.</a:t>
                </a:r>
              </a:p>
              <a:p>
                <a:pPr algn="just"/>
                <a:r>
                  <a:rPr lang="en-US" dirty="0" smtClean="0"/>
                  <a:t>A </a:t>
                </a:r>
                <a:r>
                  <a:rPr lang="en-US" dirty="0"/>
                  <a:t>common measure is the </a:t>
                </a:r>
                <a:r>
                  <a:rPr lang="en-US" i="1" dirty="0"/>
                  <a:t>signal-to-noise </a:t>
                </a:r>
                <a:r>
                  <a:rPr lang="en-US" i="1" dirty="0" smtClean="0"/>
                  <a:t>ration (SNR</a:t>
                </a:r>
                <a:r>
                  <a:rPr lang="en-US" i="1" dirty="0"/>
                  <a:t>)</a:t>
                </a:r>
                <a:r>
                  <a:rPr lang="en-US" dirty="0"/>
                  <a:t>, or a ratio </a:t>
                </a:r>
                <a:r>
                  <a:rPr lang="en-US" dirty="0" smtClean="0"/>
                  <a:t>of variances.</a:t>
                </a:r>
              </a:p>
              <a:p>
                <a:pPr marL="0" indent="0" algn="ctr">
                  <a:buNone/>
                </a:pPr>
                <a14:m>
                  <m:oMath xmlns:m="http://schemas.openxmlformats.org/officeDocument/2006/math">
                    <m:r>
                      <a:rPr lang="en-US" b="0" i="1" smtClean="0">
                        <a:latin typeface="Cambria Math" panose="02040503050406030204" pitchFamily="18" charset="0"/>
                      </a:rPr>
                      <m:t>𝑆𝑁𝑅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𝑠𝑖𝑔𝑛𝑎𝑙</m:t>
                            </m:r>
                          </m:sub>
                          <m:sup>
                            <m:r>
                              <a:rPr lang="en-US" b="0" i="1" smtClean="0">
                                <a:latin typeface="Cambria Math" panose="02040503050406030204" pitchFamily="18" charset="0"/>
                              </a:rPr>
                              <m:t>2</m:t>
                            </m:r>
                          </m:sup>
                        </m:sSubSup>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𝑛𝑜𝑖𝑠𝑒</m:t>
                            </m:r>
                          </m:sub>
                          <m:sup>
                            <m:r>
                              <a:rPr lang="en-US" b="0" i="1" smtClean="0">
                                <a:latin typeface="Cambria Math" panose="02040503050406030204" pitchFamily="18" charset="0"/>
                              </a:rPr>
                              <m:t>2</m:t>
                            </m:r>
                          </m:sup>
                        </m:sSubSup>
                      </m:den>
                    </m:f>
                  </m:oMath>
                </a14:m>
                <a:r>
                  <a:rPr lang="en-US" dirty="0" smtClean="0"/>
                  <a:t> </a:t>
                </a:r>
              </a:p>
              <a:p>
                <a:r>
                  <a:rPr lang="en-US" dirty="0" smtClean="0"/>
                  <a:t>A </a:t>
                </a:r>
                <a:r>
                  <a:rPr lang="en-US" dirty="0"/>
                  <a:t>high SNR (&gt;&gt;1) indicates high precision data, while a </a:t>
                </a:r>
                <a:r>
                  <a:rPr lang="en-US" dirty="0" smtClean="0"/>
                  <a:t>low SNR </a:t>
                </a:r>
                <a:r>
                  <a:rPr lang="en-US" dirty="0"/>
                  <a:t>indicates noise contaminated data.</a:t>
                </a:r>
                <a:r>
                  <a:rPr lang="en-US" dirty="0" smtClean="0"/>
                  <a:t> </a:t>
                </a: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815164" y="1432221"/>
                <a:ext cx="7772400" cy="4351338"/>
              </a:xfrm>
              <a:blipFill rotWithShape="0">
                <a:blip r:embed="rId3"/>
                <a:stretch>
                  <a:fillRect l="-1255" t="-2801" r="-1412"/>
                </a:stretch>
              </a:blipFill>
            </p:spPr>
            <p:txBody>
              <a:bodyPr/>
              <a:lstStyle/>
              <a:p>
                <a:r>
                  <a:rPr lang="en-US">
                    <a:noFill/>
                  </a:rPr>
                  <a:t> </a:t>
                </a:r>
              </a:p>
            </p:txBody>
          </p:sp>
        </mc:Fallback>
      </mc:AlternateContent>
    </p:spTree>
    <p:extLst>
      <p:ext uri="{BB962C8B-B14F-4D97-AF65-F5344CB8AC3E}">
        <p14:creationId xmlns:p14="http://schemas.microsoft.com/office/powerpoint/2010/main" val="9834437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1186" y="2256821"/>
            <a:ext cx="7581014" cy="1684260"/>
          </a:xfrm>
        </p:spPr>
        <p:txBody>
          <a:bodyPr>
            <a:noAutofit/>
          </a:bodyPr>
          <a:lstStyle/>
          <a:p>
            <a:pPr algn="ctr"/>
            <a:r>
              <a:rPr lang="en-US" dirty="0">
                <a:solidFill>
                  <a:srgbClr val="C00000"/>
                </a:solidFill>
              </a:rPr>
              <a:t>Principal Component </a:t>
            </a:r>
            <a:r>
              <a:rPr lang="en-US" dirty="0" smtClean="0">
                <a:solidFill>
                  <a:srgbClr val="C00000"/>
                </a:solidFill>
              </a:rPr>
              <a:t>Analysis</a:t>
            </a:r>
            <a:br>
              <a:rPr lang="en-US" dirty="0" smtClean="0">
                <a:solidFill>
                  <a:srgbClr val="C00000"/>
                </a:solidFill>
              </a:rPr>
            </a:br>
            <a:r>
              <a:rPr lang="en-US" sz="2800" dirty="0" smtClean="0">
                <a:solidFill>
                  <a:srgbClr val="C00000"/>
                </a:solidFill>
              </a:rPr>
              <a:t>Maximum Variance Projection Method </a:t>
            </a:r>
            <a:endParaRPr lang="en-US" sz="2800" dirty="0">
              <a:solidFill>
                <a:srgbClr val="C00000"/>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D9D0F597-6C79-4498-BE18-DD874142F752}" type="slidenum">
              <a:rPr lang="en-US" smtClean="0"/>
              <a:t>46</a:t>
            </a:fld>
            <a:endParaRPr lang="en-US"/>
          </a:p>
        </p:txBody>
      </p:sp>
    </p:spTree>
    <p:extLst>
      <p:ext uri="{BB962C8B-B14F-4D97-AF65-F5344CB8AC3E}">
        <p14:creationId xmlns:p14="http://schemas.microsoft.com/office/powerpoint/2010/main" val="20488909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703019" y="350074"/>
            <a:ext cx="7382539" cy="836354"/>
          </a:xfrm>
        </p:spPr>
        <p:txBody>
          <a:bodyPr>
            <a:normAutofit/>
          </a:bodyPr>
          <a:lstStyle/>
          <a:p>
            <a:r>
              <a:rPr lang="en-US" dirty="0" smtClean="0"/>
              <a:t>Principal component analysis</a:t>
            </a:r>
            <a:endParaRPr lang="en-US" altLang="en-US" sz="3600" dirty="0" smtClean="0"/>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47</a:t>
            </a:fld>
            <a:endParaRPr lang="en-US" altLang="en-US" sz="1200" dirty="0">
              <a:solidFill>
                <a:srgbClr val="000000"/>
              </a:solidFill>
            </a:endParaRPr>
          </a:p>
        </p:txBody>
      </p:sp>
      <p:sp>
        <p:nvSpPr>
          <p:cNvPr id="3" name="Content Placeholder 2"/>
          <p:cNvSpPr>
            <a:spLocks noGrp="1"/>
          </p:cNvSpPr>
          <p:nvPr>
            <p:ph idx="1"/>
          </p:nvPr>
        </p:nvSpPr>
        <p:spPr>
          <a:xfrm>
            <a:off x="884174" y="1491804"/>
            <a:ext cx="8454656" cy="4351338"/>
          </a:xfrm>
        </p:spPr>
        <p:txBody>
          <a:bodyPr>
            <a:normAutofit/>
          </a:bodyPr>
          <a:lstStyle/>
          <a:p>
            <a:pPr algn="just"/>
            <a:r>
              <a:rPr lang="en-US" dirty="0" smtClean="0">
                <a:latin typeface="Calibri" panose="020F0502020204030204" pitchFamily="34" charset="0"/>
                <a:cs typeface="Calibri" panose="020F0502020204030204" pitchFamily="34" charset="0"/>
              </a:rPr>
              <a:t>Principal component analysis (PCA) is a way to reduce data dimensionality by finding a new set of variables, smaller than the original set of  variables, that nonetheless retains most of the sample's information. </a:t>
            </a:r>
          </a:p>
          <a:p>
            <a:pPr algn="just"/>
            <a:r>
              <a:rPr lang="en-US" dirty="0" smtClean="0"/>
              <a:t>The new variables, called principal components (PCs), are uncorrelated, and are ordered by the fraction of the total information each retains. </a:t>
            </a:r>
            <a:endParaRPr lang="en-US" dirty="0" smtClean="0">
              <a:latin typeface="Calibri" panose="020F0502020204030204" pitchFamily="34" charset="0"/>
              <a:cs typeface="Calibri" panose="020F0502020204030204" pitchFamily="34" charset="0"/>
            </a:endParaRPr>
          </a:p>
          <a:p>
            <a:pPr algn="just"/>
            <a:r>
              <a:rPr lang="en-US" dirty="0"/>
              <a:t>PCA projects the data in the least square sense– it captures big (principal) variability in the data and ignores small variability.</a:t>
            </a:r>
          </a:p>
          <a:p>
            <a:endParaRPr lang="en-US" dirty="0"/>
          </a:p>
        </p:txBody>
      </p:sp>
    </p:spTree>
    <p:extLst>
      <p:ext uri="{BB962C8B-B14F-4D97-AF65-F5344CB8AC3E}">
        <p14:creationId xmlns:p14="http://schemas.microsoft.com/office/powerpoint/2010/main" val="15366397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746152" y="375954"/>
            <a:ext cx="3437859" cy="836354"/>
          </a:xfrm>
        </p:spPr>
        <p:txBody>
          <a:bodyPr>
            <a:normAutofit/>
          </a:bodyPr>
          <a:lstStyle/>
          <a:p>
            <a:r>
              <a:rPr lang="en-US" dirty="0" smtClean="0"/>
              <a:t>Why Variance</a:t>
            </a:r>
            <a:endParaRPr lang="en-US" altLang="en-US" dirty="0" smtClean="0"/>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48</a:t>
            </a:fld>
            <a:endParaRPr lang="en-US" altLang="en-US" sz="1200" dirty="0">
              <a:solidFill>
                <a:srgbClr val="000000"/>
              </a:solidFill>
            </a:endParaRP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815164" y="1432221"/>
                <a:ext cx="6387893" cy="4351338"/>
              </a:xfrm>
            </p:spPr>
            <p:txBody>
              <a:bodyPr>
                <a:normAutofit/>
              </a:bodyPr>
              <a:lstStyle/>
              <a:p>
                <a:pPr algn="just"/>
                <a:r>
                  <a:rPr lang="en-US" dirty="0" smtClean="0"/>
                  <a:t>Example: reduce 2-dimensional data to 1d</a:t>
                </a:r>
              </a:p>
              <a:p>
                <a:pPr lvl="1" algn="just"/>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 </m:t>
                    </m:r>
                  </m:oMath>
                </a14:m>
                <a:r>
                  <a:rPr lang="en-US" dirty="0" smtClean="0"/>
                  <a:t>(along new axis)</a:t>
                </a:r>
              </a:p>
              <a:p>
                <a:pPr algn="just"/>
                <a:r>
                  <a:rPr lang="en-US" dirty="0" smtClean="0"/>
                  <a:t>Pick E to maximize variability  </a:t>
                </a:r>
              </a:p>
              <a:p>
                <a:pPr algn="just"/>
                <a:r>
                  <a:rPr lang="en-US" dirty="0" smtClean="0"/>
                  <a:t>Reduces cases when two  points are close in e-space  but very far in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𝑦</m:t>
                    </m:r>
                  </m:oMath>
                </a14:m>
                <a:r>
                  <a:rPr lang="en-US" dirty="0" smtClean="0"/>
                  <a:t>)-space  </a:t>
                </a:r>
              </a:p>
              <a:p>
                <a:pPr algn="just"/>
                <a:r>
                  <a:rPr lang="en-US" dirty="0" smtClean="0"/>
                  <a:t>Minimizes distances  between original points   and their </a:t>
                </a:r>
                <a:r>
                  <a:rPr lang="en-US" dirty="0" err="1" smtClean="0"/>
                  <a:t>projectons</a:t>
                </a: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815164" y="1432221"/>
                <a:ext cx="6387893" cy="4351338"/>
              </a:xfrm>
              <a:blipFill rotWithShape="0">
                <a:blip r:embed="rId3"/>
                <a:stretch>
                  <a:fillRect l="-1718" t="-2381" r="-1908"/>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8074325" y="1432221"/>
            <a:ext cx="3778369" cy="3739294"/>
          </a:xfrm>
          <a:prstGeom prst="rect">
            <a:avLst/>
          </a:prstGeom>
        </p:spPr>
      </p:pic>
    </p:spTree>
    <p:extLst>
      <p:ext uri="{BB962C8B-B14F-4D97-AF65-F5344CB8AC3E}">
        <p14:creationId xmlns:p14="http://schemas.microsoft.com/office/powerpoint/2010/main" val="2526967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15163" y="384581"/>
            <a:ext cx="5485053" cy="836354"/>
          </a:xfrm>
        </p:spPr>
        <p:txBody>
          <a:bodyPr>
            <a:normAutofit/>
          </a:bodyPr>
          <a:lstStyle/>
          <a:p>
            <a:r>
              <a:rPr lang="en-US" dirty="0" smtClean="0"/>
              <a:t>Pre-Processing of Data</a:t>
            </a:r>
            <a:endParaRPr lang="en-US" altLang="en-US" dirty="0" smtClean="0"/>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49</a:t>
            </a:fld>
            <a:endParaRPr lang="en-US" altLang="en-US" sz="1200" dirty="0">
              <a:solidFill>
                <a:srgbClr val="000000"/>
              </a:solidFill>
            </a:endParaRPr>
          </a:p>
        </p:txBody>
      </p:sp>
      <p:sp>
        <p:nvSpPr>
          <p:cNvPr id="2" name="Content Placeholder 1"/>
          <p:cNvSpPr>
            <a:spLocks noGrp="1"/>
          </p:cNvSpPr>
          <p:nvPr>
            <p:ph idx="1"/>
          </p:nvPr>
        </p:nvSpPr>
        <p:spPr>
          <a:xfrm>
            <a:off x="815163" y="1222911"/>
            <a:ext cx="7772400" cy="5184239"/>
          </a:xfrm>
        </p:spPr>
        <p:txBody>
          <a:bodyPr>
            <a:normAutofit/>
          </a:bodyPr>
          <a:lstStyle/>
          <a:p>
            <a:pPr algn="just"/>
            <a:r>
              <a:rPr lang="en-US" dirty="0" smtClean="0"/>
              <a:t>Scaling</a:t>
            </a:r>
          </a:p>
          <a:p>
            <a:pPr lvl="1" algn="just"/>
            <a:r>
              <a:rPr lang="en-US" dirty="0" smtClean="0"/>
              <a:t>Variables often have substantially different numerical range</a:t>
            </a:r>
          </a:p>
          <a:p>
            <a:pPr lvl="1" algn="just"/>
            <a:r>
              <a:rPr lang="en-US" dirty="0" smtClean="0"/>
              <a:t>A variable with large range has a large variance, whereas a variable with a small range has a small variance</a:t>
            </a:r>
          </a:p>
          <a:p>
            <a:pPr lvl="1" algn="just"/>
            <a:r>
              <a:rPr lang="en-US" dirty="0" smtClean="0"/>
              <a:t>Since PCA is a maximum variance projection method, if follows that a variable with a large variance is more likely to be expressed in modeling than a low-variance variable</a:t>
            </a:r>
          </a:p>
          <a:p>
            <a:pPr algn="just"/>
            <a:r>
              <a:rPr lang="en-US" dirty="0" smtClean="0"/>
              <a:t>Example</a:t>
            </a:r>
          </a:p>
          <a:p>
            <a:pPr algn="just"/>
            <a:endParaRPr lang="en-US" dirty="0" smtClean="0"/>
          </a:p>
          <a:p>
            <a:pPr lvl="1" algn="just"/>
            <a:endParaRPr lang="en-US" dirty="0" smtClean="0"/>
          </a:p>
          <a:p>
            <a:pPr lvl="1" algn="just"/>
            <a:endParaRPr lang="en-US" dirty="0"/>
          </a:p>
        </p:txBody>
      </p:sp>
      <p:pic>
        <p:nvPicPr>
          <p:cNvPr id="3" name="Picture 2"/>
          <p:cNvPicPr>
            <a:picLocks noChangeAspect="1"/>
          </p:cNvPicPr>
          <p:nvPr/>
        </p:nvPicPr>
        <p:blipFill>
          <a:blip r:embed="rId3"/>
          <a:stretch>
            <a:fillRect/>
          </a:stretch>
        </p:blipFill>
        <p:spPr>
          <a:xfrm>
            <a:off x="1521989" y="5257916"/>
            <a:ext cx="7065573" cy="1057275"/>
          </a:xfrm>
          <a:prstGeom prst="rect">
            <a:avLst/>
          </a:prstGeom>
        </p:spPr>
      </p:pic>
      <p:pic>
        <p:nvPicPr>
          <p:cNvPr id="4" name="Picture 3"/>
          <p:cNvPicPr>
            <a:picLocks noChangeAspect="1"/>
          </p:cNvPicPr>
          <p:nvPr/>
        </p:nvPicPr>
        <p:blipFill>
          <a:blip r:embed="rId4"/>
          <a:stretch>
            <a:fillRect/>
          </a:stretch>
        </p:blipFill>
        <p:spPr>
          <a:xfrm>
            <a:off x="8709984" y="2343266"/>
            <a:ext cx="3246228" cy="2914650"/>
          </a:xfrm>
          <a:prstGeom prst="rect">
            <a:avLst/>
          </a:prstGeom>
        </p:spPr>
      </p:pic>
    </p:spTree>
    <p:extLst>
      <p:ext uri="{BB962C8B-B14F-4D97-AF65-F5344CB8AC3E}">
        <p14:creationId xmlns:p14="http://schemas.microsoft.com/office/powerpoint/2010/main" val="2519193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2209800" y="76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zh-CN" sz="3600" b="1" dirty="0">
              <a:solidFill>
                <a:schemeClr val="accent2"/>
              </a:solidFill>
              <a:ea typeface="SimSun" panose="02010600030101010101" pitchFamily="2" charset="-122"/>
            </a:endParaRPr>
          </a:p>
        </p:txBody>
      </p:sp>
      <p:graphicFrame>
        <p:nvGraphicFramePr>
          <p:cNvPr id="3074" name="Object 3"/>
          <p:cNvGraphicFramePr>
            <a:graphicFrameLocks noChangeAspect="1"/>
          </p:cNvGraphicFramePr>
          <p:nvPr/>
        </p:nvGraphicFramePr>
        <p:xfrm>
          <a:off x="3424238" y="1600201"/>
          <a:ext cx="4349750" cy="587375"/>
        </p:xfrm>
        <a:graphic>
          <a:graphicData uri="http://schemas.openxmlformats.org/presentationml/2006/ole">
            <mc:AlternateContent xmlns:mc="http://schemas.openxmlformats.org/markup-compatibility/2006">
              <mc:Choice xmlns:v="urn:schemas-microsoft-com:vml" Requires="v">
                <p:oleObj spid="_x0000_s3092" name="Equation" r:id="rId4" imgW="1600200" imgH="215640" progId="Equation.3">
                  <p:embed/>
                </p:oleObj>
              </mc:Choice>
              <mc:Fallback>
                <p:oleObj name="Equation" r:id="rId4" imgW="160020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4238" y="1600201"/>
                        <a:ext cx="4349750"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6" name="Line 4"/>
          <p:cNvSpPr>
            <a:spLocks noChangeShapeType="1"/>
          </p:cNvSpPr>
          <p:nvPr/>
        </p:nvSpPr>
        <p:spPr bwMode="auto">
          <a:xfrm flipV="1">
            <a:off x="5029200" y="3763963"/>
            <a:ext cx="609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7" name="Line 5"/>
          <p:cNvSpPr>
            <a:spLocks noChangeShapeType="1"/>
          </p:cNvSpPr>
          <p:nvPr/>
        </p:nvSpPr>
        <p:spPr bwMode="auto">
          <a:xfrm flipV="1">
            <a:off x="5029200" y="3459163"/>
            <a:ext cx="13716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2" name="Text Box 6"/>
          <p:cNvSpPr txBox="1">
            <a:spLocks noChangeArrowheads="1"/>
          </p:cNvSpPr>
          <p:nvPr/>
        </p:nvSpPr>
        <p:spPr bwMode="auto">
          <a:xfrm>
            <a:off x="5165725" y="3505200"/>
            <a:ext cx="331788" cy="457200"/>
          </a:xfrm>
          <a:prstGeom prst="rect">
            <a:avLst/>
          </a:prstGeom>
          <a:noFill/>
          <a:ln w="9525">
            <a:noFill/>
            <a:miter lim="800000"/>
            <a:headEnd/>
            <a:tailEnd/>
          </a:ln>
          <a:effec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a:effectLst>
                  <a:outerShdw blurRad="38100" dist="38100" dir="2700000" algn="tl">
                    <a:srgbClr val="C0C0C0"/>
                  </a:outerShdw>
                </a:effectLst>
                <a:latin typeface="Comic Sans MS" panose="030F0702030302020204" pitchFamily="66" charset="0"/>
                <a:ea typeface="SimSun" panose="02010600030101010101" pitchFamily="2" charset="-122"/>
              </a:rPr>
              <a:t>v</a:t>
            </a:r>
          </a:p>
        </p:txBody>
      </p:sp>
      <p:sp>
        <p:nvSpPr>
          <p:cNvPr id="9223" name="Text Box 7"/>
          <p:cNvSpPr txBox="1">
            <a:spLocks noChangeArrowheads="1"/>
          </p:cNvSpPr>
          <p:nvPr/>
        </p:nvSpPr>
        <p:spPr bwMode="auto">
          <a:xfrm>
            <a:off x="6156325" y="2971800"/>
            <a:ext cx="415498" cy="369332"/>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latin typeface="Comic Sans MS" pitchFamily="66" charset="0"/>
              </a:rPr>
              <a:t>av</a:t>
            </a:r>
          </a:p>
        </p:txBody>
      </p:sp>
      <p:sp>
        <p:nvSpPr>
          <p:cNvPr id="3080" name="Text Box 8"/>
          <p:cNvSpPr txBox="1">
            <a:spLocks noChangeArrowheads="1"/>
          </p:cNvSpPr>
          <p:nvPr/>
        </p:nvSpPr>
        <p:spPr bwMode="auto">
          <a:xfrm>
            <a:off x="2209800" y="4648200"/>
            <a:ext cx="75983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dirty="0">
                <a:ea typeface="SimSun" panose="02010600030101010101" pitchFamily="2" charset="-122"/>
              </a:rPr>
              <a:t>Change only the length (“scaling”), but keep </a:t>
            </a:r>
            <a:r>
              <a:rPr lang="en-US" altLang="zh-CN" i="1" u="sng" dirty="0">
                <a:ea typeface="SimSun" panose="02010600030101010101" pitchFamily="2" charset="-122"/>
              </a:rPr>
              <a:t>direction fixed</a:t>
            </a:r>
            <a:r>
              <a:rPr lang="en-US" altLang="zh-CN" dirty="0" smtClean="0">
                <a:ea typeface="SimSun" panose="02010600030101010101" pitchFamily="2" charset="-122"/>
              </a:rPr>
              <a:t>.</a:t>
            </a:r>
            <a:endParaRPr lang="en-US" altLang="zh-CN" dirty="0">
              <a:ea typeface="SimSun" panose="02010600030101010101" pitchFamily="2" charset="-122"/>
            </a:endParaRPr>
          </a:p>
        </p:txBody>
      </p:sp>
      <p:sp>
        <p:nvSpPr>
          <p:cNvPr id="3" name="Title 2"/>
          <p:cNvSpPr>
            <a:spLocks noGrp="1"/>
          </p:cNvSpPr>
          <p:nvPr>
            <p:ph type="title"/>
          </p:nvPr>
        </p:nvSpPr>
        <p:spPr/>
        <p:txBody>
          <a:bodyPr>
            <a:normAutofit fontScale="90000"/>
          </a:bodyPr>
          <a:lstStyle/>
          <a:p>
            <a:r>
              <a:rPr lang="en-US" dirty="0"/>
              <a:t>Scalar Product: </a:t>
            </a:r>
            <a:r>
              <a:rPr lang="en-US" dirty="0" err="1" smtClean="0"/>
              <a:t>av</a:t>
            </a:r>
            <a:endParaRPr lang="en-US" dirty="0"/>
          </a:p>
        </p:txBody>
      </p:sp>
      <p:sp>
        <p:nvSpPr>
          <p:cNvPr id="2" name="Slide Number Placeholder 1"/>
          <p:cNvSpPr>
            <a:spLocks noGrp="1"/>
          </p:cNvSpPr>
          <p:nvPr>
            <p:ph type="sldNum" sz="quarter" idx="12"/>
          </p:nvPr>
        </p:nvSpPr>
        <p:spPr/>
        <p:txBody>
          <a:bodyPr/>
          <a:lstStyle/>
          <a:p>
            <a:fld id="{D9D0F597-6C79-4498-BE18-DD874142F752}" type="slidenum">
              <a:rPr lang="en-US" smtClean="0"/>
              <a:t>5</a:t>
            </a:fld>
            <a:endParaRPr lang="en-US"/>
          </a:p>
        </p:txBody>
      </p:sp>
    </p:spTree>
    <p:extLst>
      <p:ext uri="{BB962C8B-B14F-4D97-AF65-F5344CB8AC3E}">
        <p14:creationId xmlns:p14="http://schemas.microsoft.com/office/powerpoint/2010/main" val="3195155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15163" y="384581"/>
            <a:ext cx="6603554" cy="836354"/>
          </a:xfrm>
        </p:spPr>
        <p:txBody>
          <a:bodyPr>
            <a:normAutofit/>
          </a:bodyPr>
          <a:lstStyle/>
          <a:p>
            <a:r>
              <a:rPr lang="en-US" dirty="0" smtClean="0"/>
              <a:t>Pre-Processing of Data - Scaling</a:t>
            </a:r>
            <a:endParaRPr lang="en-US" altLang="en-US" dirty="0" smtClean="0"/>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50</a:t>
            </a:fld>
            <a:endParaRPr lang="en-US" altLang="en-US" sz="1200" dirty="0">
              <a:solidFill>
                <a:srgbClr val="000000"/>
              </a:solidFill>
            </a:endParaRPr>
          </a:p>
        </p:txBody>
      </p:sp>
      <p:sp>
        <p:nvSpPr>
          <p:cNvPr id="2" name="Content Placeholder 1"/>
          <p:cNvSpPr>
            <a:spLocks noGrp="1"/>
          </p:cNvSpPr>
          <p:nvPr>
            <p:ph idx="1"/>
          </p:nvPr>
        </p:nvSpPr>
        <p:spPr>
          <a:xfrm>
            <a:off x="815164" y="1432220"/>
            <a:ext cx="7343609" cy="5184239"/>
          </a:xfrm>
        </p:spPr>
        <p:txBody>
          <a:bodyPr>
            <a:normAutofit/>
          </a:bodyPr>
          <a:lstStyle/>
          <a:p>
            <a:pPr algn="just"/>
            <a:r>
              <a:rPr lang="en-US" dirty="0" smtClean="0"/>
              <a:t>We can see that the data points only spread in the vertical direction because body weight has much larger numerical range than body height.</a:t>
            </a:r>
          </a:p>
          <a:p>
            <a:pPr algn="just"/>
            <a:endParaRPr lang="en-US" dirty="0"/>
          </a:p>
          <a:p>
            <a:pPr algn="just"/>
            <a:endParaRPr lang="en-US" dirty="0" smtClean="0"/>
          </a:p>
          <a:p>
            <a:pPr algn="just"/>
            <a:endParaRPr lang="en-US" dirty="0"/>
          </a:p>
          <a:p>
            <a:pPr algn="just"/>
            <a:endParaRPr lang="en-US" dirty="0" smtClean="0"/>
          </a:p>
          <a:p>
            <a:pPr algn="just"/>
            <a:r>
              <a:rPr lang="en-US" dirty="0" smtClean="0"/>
              <a:t>Lets zoom the Figure</a:t>
            </a:r>
          </a:p>
          <a:p>
            <a:pPr lvl="1" algn="just"/>
            <a:r>
              <a:rPr lang="en-US" dirty="0" smtClean="0"/>
              <a:t>There is strong correlation between body height and body weight, except for one outlier in the data.</a:t>
            </a:r>
          </a:p>
          <a:p>
            <a:pPr marL="0" indent="0" algn="just">
              <a:buNone/>
            </a:pPr>
            <a:endParaRPr lang="en-US" dirty="0" smtClean="0"/>
          </a:p>
          <a:p>
            <a:pPr lvl="1" algn="just"/>
            <a:endParaRPr lang="en-US" dirty="0" smtClean="0"/>
          </a:p>
          <a:p>
            <a:pPr lvl="1" algn="just"/>
            <a:endParaRPr lang="en-US" dirty="0"/>
          </a:p>
        </p:txBody>
      </p:sp>
      <p:pic>
        <p:nvPicPr>
          <p:cNvPr id="4" name="Picture 3"/>
          <p:cNvPicPr>
            <a:picLocks noChangeAspect="1"/>
          </p:cNvPicPr>
          <p:nvPr/>
        </p:nvPicPr>
        <p:blipFill>
          <a:blip r:embed="rId3"/>
          <a:stretch>
            <a:fillRect/>
          </a:stretch>
        </p:blipFill>
        <p:spPr>
          <a:xfrm>
            <a:off x="8610600" y="873992"/>
            <a:ext cx="3246228" cy="2914650"/>
          </a:xfrm>
          <a:prstGeom prst="rect">
            <a:avLst/>
          </a:prstGeom>
        </p:spPr>
      </p:pic>
      <p:pic>
        <p:nvPicPr>
          <p:cNvPr id="6" name="Picture 5"/>
          <p:cNvPicPr>
            <a:picLocks noChangeAspect="1"/>
          </p:cNvPicPr>
          <p:nvPr/>
        </p:nvPicPr>
        <p:blipFill>
          <a:blip r:embed="rId4"/>
          <a:stretch>
            <a:fillRect/>
          </a:stretch>
        </p:blipFill>
        <p:spPr>
          <a:xfrm>
            <a:off x="8610601" y="3905250"/>
            <a:ext cx="3246228" cy="2952750"/>
          </a:xfrm>
          <a:prstGeom prst="rect">
            <a:avLst/>
          </a:prstGeom>
        </p:spPr>
      </p:pic>
    </p:spTree>
    <p:extLst>
      <p:ext uri="{BB962C8B-B14F-4D97-AF65-F5344CB8AC3E}">
        <p14:creationId xmlns:p14="http://schemas.microsoft.com/office/powerpoint/2010/main" val="1547586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 calcmode="lin" valueType="num">
                                      <p:cBhvr additive="base">
                                        <p:cTn id="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additive="base">
                                        <p:cTn id="1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15163" y="384581"/>
            <a:ext cx="6603554" cy="836354"/>
          </a:xfrm>
        </p:spPr>
        <p:txBody>
          <a:bodyPr>
            <a:normAutofit/>
          </a:bodyPr>
          <a:lstStyle/>
          <a:p>
            <a:r>
              <a:rPr lang="en-US" dirty="0" smtClean="0"/>
              <a:t>Pre-Processing of Data - Scaling</a:t>
            </a:r>
            <a:endParaRPr lang="en-US" altLang="en-US" dirty="0" smtClean="0"/>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51</a:t>
            </a:fld>
            <a:endParaRPr lang="en-US" altLang="en-US" sz="1200" dirty="0">
              <a:solidFill>
                <a:srgbClr val="000000"/>
              </a:solidFill>
            </a:endParaRP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815164" y="1432220"/>
                <a:ext cx="6200491" cy="5184239"/>
              </a:xfrm>
            </p:spPr>
            <p:txBody>
              <a:bodyPr>
                <a:normAutofit/>
              </a:bodyPr>
              <a:lstStyle/>
              <a:p>
                <a:pPr algn="just"/>
                <a:r>
                  <a:rPr lang="en-US" dirty="0" smtClean="0"/>
                  <a:t>Solution: </a:t>
                </a:r>
              </a:p>
              <a:p>
                <a:pPr lvl="1" algn="just"/>
                <a:r>
                  <a:rPr lang="en-US" dirty="0" smtClean="0"/>
                  <a:t>Scaling : In order to give both variable, body weight and height, equal weight in the data, we standardized (scaling or weighting) them.</a:t>
                </a:r>
              </a:p>
              <a:p>
                <a:pPr lvl="1" algn="just"/>
                <a:r>
                  <a:rPr lang="en-US" dirty="0" smtClean="0"/>
                  <a:t>There are may ways, but the most common technique is </a:t>
                </a:r>
                <a:r>
                  <a:rPr lang="en-US" i="1" dirty="0" smtClean="0"/>
                  <a:t>unit variance.</a:t>
                </a:r>
              </a:p>
              <a:p>
                <a:pPr algn="just"/>
                <a:r>
                  <a:rPr lang="en-US" dirty="0" smtClean="0"/>
                  <a:t>Unit variance</a:t>
                </a:r>
              </a:p>
              <a:p>
                <a:pPr lvl="1" algn="just"/>
                <a:r>
                  <a:rPr lang="en-US" dirty="0" smtClean="0"/>
                  <a:t>For each variable, calculate the standard deviation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𝑠</m:t>
                        </m:r>
                      </m:e>
                      <m:sub>
                        <m:r>
                          <a:rPr lang="en-US" b="0" i="1" dirty="0" smtClean="0">
                            <a:latin typeface="Cambria Math" panose="02040503050406030204" pitchFamily="18" charset="0"/>
                          </a:rPr>
                          <m:t>𝑘</m:t>
                        </m:r>
                      </m:sub>
                    </m:sSub>
                    <m:r>
                      <a:rPr lang="en-US" b="0" i="1" dirty="0" smtClean="0">
                        <a:latin typeface="Cambria Math" panose="02040503050406030204" pitchFamily="18" charset="0"/>
                      </a:rPr>
                      <m:t>)</m:t>
                    </m:r>
                  </m:oMath>
                </a14:m>
                <a:endParaRPr lang="en-US" dirty="0" smtClean="0"/>
              </a:p>
              <a:p>
                <a:pPr lvl="1" algn="just"/>
                <a:r>
                  <a:rPr lang="en-US" dirty="0" smtClean="0"/>
                  <a:t>Scaling weight = inverse of standard deviation </a:t>
                </a:r>
                <a14:m>
                  <m:oMath xmlns:m="http://schemas.openxmlformats.org/officeDocument/2006/math">
                    <m:d>
                      <m:dPr>
                        <m:ctrlPr>
                          <a:rPr lang="en-US"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sub>
                            </m:sSub>
                          </m:den>
                        </m:f>
                      </m:e>
                    </m:d>
                  </m:oMath>
                </a14:m>
                <a:endParaRPr lang="en-US" dirty="0" smtClean="0"/>
              </a:p>
              <a:p>
                <a:pPr algn="just"/>
                <a:endParaRPr lang="en-US" dirty="0" smtClean="0"/>
              </a:p>
              <a:p>
                <a:pPr lvl="1" algn="just"/>
                <a:endParaRPr lang="en-US" dirty="0" smtClean="0"/>
              </a:p>
              <a:p>
                <a:pPr lvl="1" algn="just"/>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815164" y="1432220"/>
                <a:ext cx="6200491" cy="5184239"/>
              </a:xfrm>
              <a:blipFill rotWithShape="0">
                <a:blip r:embed="rId3"/>
                <a:stretch>
                  <a:fillRect l="-1770" t="-2000" r="-1475"/>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8001000" y="3777211"/>
            <a:ext cx="3962400" cy="2579139"/>
          </a:xfrm>
          <a:prstGeom prst="rect">
            <a:avLst/>
          </a:prstGeom>
        </p:spPr>
      </p:pic>
      <p:pic>
        <p:nvPicPr>
          <p:cNvPr id="5" name="Picture 4"/>
          <p:cNvPicPr>
            <a:picLocks noChangeAspect="1"/>
          </p:cNvPicPr>
          <p:nvPr/>
        </p:nvPicPr>
        <p:blipFill>
          <a:blip r:embed="rId5"/>
          <a:stretch>
            <a:fillRect/>
          </a:stretch>
        </p:blipFill>
        <p:spPr>
          <a:xfrm>
            <a:off x="8421358" y="675378"/>
            <a:ext cx="3542042" cy="2736708"/>
          </a:xfrm>
          <a:prstGeom prst="rect">
            <a:avLst/>
          </a:prstGeom>
        </p:spPr>
      </p:pic>
    </p:spTree>
    <p:extLst>
      <p:ext uri="{BB962C8B-B14F-4D97-AF65-F5344CB8AC3E}">
        <p14:creationId xmlns:p14="http://schemas.microsoft.com/office/powerpoint/2010/main" val="181161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15163" y="384581"/>
            <a:ext cx="6603554" cy="836354"/>
          </a:xfrm>
        </p:spPr>
        <p:txBody>
          <a:bodyPr>
            <a:normAutofit/>
          </a:bodyPr>
          <a:lstStyle/>
          <a:p>
            <a:r>
              <a:rPr lang="en-US" dirty="0" smtClean="0"/>
              <a:t>Pre-Processing of Data</a:t>
            </a:r>
            <a:endParaRPr lang="en-US" altLang="en-US" dirty="0" smtClean="0"/>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52</a:t>
            </a:fld>
            <a:endParaRPr lang="en-US" altLang="en-US" sz="1200" dirty="0">
              <a:solidFill>
                <a:srgbClr val="000000"/>
              </a:solidFill>
            </a:endParaRPr>
          </a:p>
        </p:txBody>
      </p:sp>
      <p:sp>
        <p:nvSpPr>
          <p:cNvPr id="2" name="Content Placeholder 1"/>
          <p:cNvSpPr>
            <a:spLocks noGrp="1"/>
          </p:cNvSpPr>
          <p:nvPr>
            <p:ph idx="1"/>
          </p:nvPr>
        </p:nvSpPr>
        <p:spPr>
          <a:xfrm>
            <a:off x="815163" y="1387899"/>
            <a:ext cx="7207402" cy="2225380"/>
          </a:xfrm>
        </p:spPr>
        <p:txBody>
          <a:bodyPr>
            <a:normAutofit/>
          </a:bodyPr>
          <a:lstStyle/>
          <a:p>
            <a:pPr algn="just"/>
            <a:r>
              <a:rPr lang="en-US" dirty="0" smtClean="0"/>
              <a:t>Mean-Centering</a:t>
            </a:r>
          </a:p>
          <a:p>
            <a:pPr lvl="1" algn="just"/>
            <a:r>
              <a:rPr lang="en-US" dirty="0" smtClean="0"/>
              <a:t>This improves the interpretability of the model.</a:t>
            </a:r>
          </a:p>
          <a:p>
            <a:pPr lvl="1" algn="just"/>
            <a:r>
              <a:rPr lang="en-US" dirty="0" smtClean="0"/>
              <a:t>Calculate average value of each variable and then subtract from the data.</a:t>
            </a:r>
          </a:p>
          <a:p>
            <a:pPr algn="just"/>
            <a:endParaRPr lang="en-US" dirty="0" smtClean="0"/>
          </a:p>
          <a:p>
            <a:pPr lvl="1" algn="just"/>
            <a:endParaRPr lang="en-US" dirty="0" smtClean="0"/>
          </a:p>
          <a:p>
            <a:pPr lvl="1" algn="just"/>
            <a:endParaRPr lang="en-US" dirty="0"/>
          </a:p>
        </p:txBody>
      </p:sp>
      <p:pic>
        <p:nvPicPr>
          <p:cNvPr id="4" name="Picture 3"/>
          <p:cNvPicPr>
            <a:picLocks noChangeAspect="1"/>
          </p:cNvPicPr>
          <p:nvPr/>
        </p:nvPicPr>
        <p:blipFill>
          <a:blip r:embed="rId3"/>
          <a:stretch>
            <a:fillRect/>
          </a:stretch>
        </p:blipFill>
        <p:spPr>
          <a:xfrm>
            <a:off x="6674467" y="2983122"/>
            <a:ext cx="4978217" cy="3028171"/>
          </a:xfrm>
          <a:prstGeom prst="rect">
            <a:avLst/>
          </a:prstGeom>
        </p:spPr>
      </p:pic>
      <p:pic>
        <p:nvPicPr>
          <p:cNvPr id="6" name="Picture 5"/>
          <p:cNvPicPr>
            <a:picLocks noChangeAspect="1"/>
          </p:cNvPicPr>
          <p:nvPr/>
        </p:nvPicPr>
        <p:blipFill>
          <a:blip r:embed="rId4"/>
          <a:stretch>
            <a:fillRect/>
          </a:stretch>
        </p:blipFill>
        <p:spPr>
          <a:xfrm>
            <a:off x="1240122" y="3129771"/>
            <a:ext cx="3810000" cy="2943225"/>
          </a:xfrm>
          <a:prstGeom prst="rect">
            <a:avLst/>
          </a:prstGeom>
        </p:spPr>
      </p:pic>
    </p:spTree>
    <p:extLst>
      <p:ext uri="{BB962C8B-B14F-4D97-AF65-F5344CB8AC3E}">
        <p14:creationId xmlns:p14="http://schemas.microsoft.com/office/powerpoint/2010/main" val="40052119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8"/>
          <p:cNvGrpSpPr>
            <a:grpSpLocks/>
          </p:cNvGrpSpPr>
          <p:nvPr/>
        </p:nvGrpSpPr>
        <p:grpSpPr bwMode="auto">
          <a:xfrm>
            <a:off x="4488720" y="790338"/>
            <a:ext cx="7620000" cy="6057005"/>
            <a:chOff x="838200" y="609600"/>
            <a:chExt cx="7620000" cy="5943600"/>
          </a:xfrm>
        </p:grpSpPr>
        <p:cxnSp>
          <p:nvCxnSpPr>
            <p:cNvPr id="4110" name="Straight Arrow Connector 4"/>
            <p:cNvCxnSpPr>
              <a:cxnSpLocks noChangeShapeType="1"/>
            </p:cNvCxnSpPr>
            <p:nvPr/>
          </p:nvCxnSpPr>
          <p:spPr bwMode="auto">
            <a:xfrm flipV="1">
              <a:off x="4419600" y="609600"/>
              <a:ext cx="0" cy="5943600"/>
            </a:xfrm>
            <a:prstGeom prst="straightConnector1">
              <a:avLst/>
            </a:prstGeom>
            <a:noFill/>
            <a:ln w="0"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4111" name="Straight Arrow Connector 6"/>
            <p:cNvCxnSpPr>
              <a:cxnSpLocks noChangeShapeType="1"/>
            </p:cNvCxnSpPr>
            <p:nvPr/>
          </p:nvCxnSpPr>
          <p:spPr bwMode="auto">
            <a:xfrm>
              <a:off x="838200" y="3581400"/>
              <a:ext cx="7620000" cy="0"/>
            </a:xfrm>
            <a:prstGeom prst="straightConnector1">
              <a:avLst/>
            </a:prstGeom>
            <a:noFill/>
            <a:ln w="0" algn="ctr">
              <a:solidFill>
                <a:srgbClr val="000000"/>
              </a:solidFill>
              <a:round/>
              <a:headEnd/>
              <a:tailEnd type="arrow" w="med" len="med"/>
            </a:ln>
            <a:extLst>
              <a:ext uri="{909E8E84-426E-40DD-AFC4-6F175D3DCCD1}">
                <a14:hiddenFill xmlns:a14="http://schemas.microsoft.com/office/drawing/2010/main">
                  <a:noFill/>
                </a14:hiddenFill>
              </a:ext>
            </a:extLst>
          </p:spPr>
        </p:cxnSp>
      </p:grpSp>
      <p:sp>
        <p:nvSpPr>
          <p:cNvPr id="4099" name="Oval 176"/>
          <p:cNvSpPr>
            <a:spLocks noChangeArrowheads="1"/>
          </p:cNvSpPr>
          <p:nvPr/>
        </p:nvSpPr>
        <p:spPr bwMode="auto">
          <a:xfrm>
            <a:off x="10051320" y="170473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4100" name="Oval 182"/>
          <p:cNvSpPr>
            <a:spLocks noChangeArrowheads="1"/>
          </p:cNvSpPr>
          <p:nvPr/>
        </p:nvSpPr>
        <p:spPr bwMode="auto">
          <a:xfrm>
            <a:off x="9365520" y="216193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4101" name="Oval 176"/>
          <p:cNvSpPr>
            <a:spLocks noChangeArrowheads="1"/>
          </p:cNvSpPr>
          <p:nvPr/>
        </p:nvSpPr>
        <p:spPr bwMode="auto">
          <a:xfrm>
            <a:off x="9213120" y="269533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4102" name="Oval 182"/>
          <p:cNvSpPr>
            <a:spLocks noChangeArrowheads="1"/>
          </p:cNvSpPr>
          <p:nvPr/>
        </p:nvSpPr>
        <p:spPr bwMode="auto">
          <a:xfrm>
            <a:off x="8679720" y="292393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4103" name="Oval 176"/>
          <p:cNvSpPr>
            <a:spLocks noChangeArrowheads="1"/>
          </p:cNvSpPr>
          <p:nvPr/>
        </p:nvSpPr>
        <p:spPr bwMode="auto">
          <a:xfrm>
            <a:off x="10356120" y="117133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4104" name="TextBox 15"/>
          <p:cNvSpPr txBox="1">
            <a:spLocks noChangeArrowheads="1"/>
          </p:cNvSpPr>
          <p:nvPr/>
        </p:nvSpPr>
        <p:spPr bwMode="auto">
          <a:xfrm>
            <a:off x="8211408" y="3768490"/>
            <a:ext cx="952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height</a:t>
            </a:r>
          </a:p>
        </p:txBody>
      </p:sp>
      <p:sp>
        <p:nvSpPr>
          <p:cNvPr id="4105" name="TextBox 16"/>
          <p:cNvSpPr txBox="1">
            <a:spLocks noChangeArrowheads="1"/>
          </p:cNvSpPr>
          <p:nvPr/>
        </p:nvSpPr>
        <p:spPr bwMode="auto">
          <a:xfrm rot="-5400000">
            <a:off x="7310502" y="3037446"/>
            <a:ext cx="102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t>weight</a:t>
            </a:r>
          </a:p>
        </p:txBody>
      </p:sp>
      <p:cxnSp>
        <p:nvCxnSpPr>
          <p:cNvPr id="4106" name="Straight Connector 17"/>
          <p:cNvCxnSpPr>
            <a:cxnSpLocks noChangeShapeType="1"/>
          </p:cNvCxnSpPr>
          <p:nvPr/>
        </p:nvCxnSpPr>
        <p:spPr bwMode="auto">
          <a:xfrm>
            <a:off x="10581545" y="1642827"/>
            <a:ext cx="0" cy="2125662"/>
          </a:xfrm>
          <a:prstGeom prst="line">
            <a:avLst/>
          </a:prstGeom>
          <a:noFill/>
          <a:ln w="3175"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4107" name="Straight Connector 18"/>
          <p:cNvCxnSpPr>
            <a:cxnSpLocks noChangeShapeType="1"/>
          </p:cNvCxnSpPr>
          <p:nvPr/>
        </p:nvCxnSpPr>
        <p:spPr bwMode="auto">
          <a:xfrm flipH="1">
            <a:off x="8089170" y="1625364"/>
            <a:ext cx="2470150" cy="0"/>
          </a:xfrm>
          <a:prstGeom prst="line">
            <a:avLst/>
          </a:prstGeom>
          <a:noFill/>
          <a:ln w="3175"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4109" name="Oval 176"/>
          <p:cNvSpPr>
            <a:spLocks noChangeArrowheads="1"/>
          </p:cNvSpPr>
          <p:nvPr/>
        </p:nvSpPr>
        <p:spPr bwMode="auto">
          <a:xfrm>
            <a:off x="10508520" y="1552339"/>
            <a:ext cx="1524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3" name="Title 2"/>
          <p:cNvSpPr>
            <a:spLocks noGrp="1"/>
          </p:cNvSpPr>
          <p:nvPr>
            <p:ph type="title"/>
          </p:nvPr>
        </p:nvSpPr>
        <p:spPr/>
        <p:txBody>
          <a:bodyPr>
            <a:normAutofit fontScale="90000"/>
          </a:bodyPr>
          <a:lstStyle/>
          <a:p>
            <a:r>
              <a:rPr lang="en-US" dirty="0"/>
              <a:t>Geometric picture of principal components (PCs</a:t>
            </a:r>
            <a:r>
              <a:rPr lang="en-US" dirty="0" smtClean="0"/>
              <a:t>)</a:t>
            </a:r>
            <a:endParaRPr lang="en-US" dirty="0"/>
          </a:p>
        </p:txBody>
      </p:sp>
      <p:sp>
        <p:nvSpPr>
          <p:cNvPr id="4" name="Content Placeholder 3"/>
          <p:cNvSpPr>
            <a:spLocks noGrp="1"/>
          </p:cNvSpPr>
          <p:nvPr>
            <p:ph idx="1"/>
          </p:nvPr>
        </p:nvSpPr>
        <p:spPr>
          <a:xfrm>
            <a:off x="838200" y="1270000"/>
            <a:ext cx="3509233" cy="4906963"/>
          </a:xfrm>
        </p:spPr>
        <p:txBody>
          <a:bodyPr>
            <a:normAutofit lnSpcReduction="10000"/>
          </a:bodyPr>
          <a:lstStyle/>
          <a:p>
            <a:pPr marL="342900" indent="-342900" algn="just">
              <a:spcBef>
                <a:spcPct val="0"/>
              </a:spcBef>
            </a:pPr>
            <a:r>
              <a:rPr lang="en-US" altLang="en-US" dirty="0"/>
              <a:t>Here is a small dataset of </a:t>
            </a:r>
            <a:r>
              <a:rPr lang="en-US" altLang="en-US" i="1" dirty="0"/>
              <a:t>opponents</a:t>
            </a:r>
            <a:r>
              <a:rPr lang="en-US" altLang="en-US" dirty="0"/>
              <a:t> we have to fight.</a:t>
            </a:r>
          </a:p>
          <a:p>
            <a:pPr marL="342900" indent="-342900" algn="just">
              <a:spcBef>
                <a:spcPct val="0"/>
              </a:spcBef>
            </a:pPr>
            <a:endParaRPr lang="en-US" altLang="en-US" dirty="0"/>
          </a:p>
          <a:p>
            <a:pPr marL="342900" indent="-342900" algn="just">
              <a:spcBef>
                <a:spcPct val="0"/>
              </a:spcBef>
            </a:pPr>
            <a:r>
              <a:rPr lang="en-US" altLang="en-US" dirty="0" smtClean="0"/>
              <a:t>Each </a:t>
            </a:r>
            <a:r>
              <a:rPr lang="en-US" altLang="en-US" dirty="0"/>
              <a:t>data object is represented by its X-Y location in 2D space. </a:t>
            </a:r>
          </a:p>
          <a:p>
            <a:pPr marL="342900" indent="-342900" algn="just">
              <a:spcBef>
                <a:spcPct val="0"/>
              </a:spcBef>
            </a:pPr>
            <a:endParaRPr lang="en-US" altLang="en-US" dirty="0"/>
          </a:p>
          <a:p>
            <a:pPr marL="342900" indent="-342900" algn="just">
              <a:spcBef>
                <a:spcPct val="0"/>
              </a:spcBef>
            </a:pPr>
            <a:r>
              <a:rPr lang="en-US" altLang="en-US" dirty="0"/>
              <a:t>A randomly chosen object is show in </a:t>
            </a:r>
            <a:r>
              <a:rPr lang="en-US" altLang="en-US" dirty="0">
                <a:solidFill>
                  <a:srgbClr val="FF6600"/>
                </a:solidFill>
              </a:rPr>
              <a:t>orange</a:t>
            </a:r>
            <a:r>
              <a:rPr lang="en-US" altLang="en-US" dirty="0"/>
              <a:t>.</a:t>
            </a:r>
          </a:p>
          <a:p>
            <a:endParaRPr lang="en-US" dirty="0"/>
          </a:p>
        </p:txBody>
      </p:sp>
      <p:sp>
        <p:nvSpPr>
          <p:cNvPr id="2" name="Slide Number Placeholder 1"/>
          <p:cNvSpPr>
            <a:spLocks noGrp="1"/>
          </p:cNvSpPr>
          <p:nvPr>
            <p:ph type="sldNum" sz="quarter" idx="12"/>
          </p:nvPr>
        </p:nvSpPr>
        <p:spPr/>
        <p:txBody>
          <a:bodyPr/>
          <a:lstStyle/>
          <a:p>
            <a:fld id="{D9D0F597-6C79-4498-BE18-DD874142F752}" type="slidenum">
              <a:rPr lang="en-US" smtClean="0"/>
              <a:t>53</a:t>
            </a:fld>
            <a:endParaRPr lang="en-US"/>
          </a:p>
        </p:txBody>
      </p:sp>
    </p:spTree>
    <p:extLst>
      <p:ext uri="{BB962C8B-B14F-4D97-AF65-F5344CB8AC3E}">
        <p14:creationId xmlns:p14="http://schemas.microsoft.com/office/powerpoint/2010/main" val="42456666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8"/>
          <p:cNvGrpSpPr>
            <a:grpSpLocks/>
          </p:cNvGrpSpPr>
          <p:nvPr/>
        </p:nvGrpSpPr>
        <p:grpSpPr bwMode="auto">
          <a:xfrm>
            <a:off x="4573772" y="907324"/>
            <a:ext cx="7620000" cy="5943600"/>
            <a:chOff x="838200" y="609600"/>
            <a:chExt cx="7620000" cy="5943600"/>
          </a:xfrm>
        </p:grpSpPr>
        <p:cxnSp>
          <p:nvCxnSpPr>
            <p:cNvPr id="5132" name="Straight Arrow Connector 4"/>
            <p:cNvCxnSpPr>
              <a:cxnSpLocks noChangeShapeType="1"/>
            </p:cNvCxnSpPr>
            <p:nvPr/>
          </p:nvCxnSpPr>
          <p:spPr bwMode="auto">
            <a:xfrm flipV="1">
              <a:off x="4419600" y="609600"/>
              <a:ext cx="0" cy="5943600"/>
            </a:xfrm>
            <a:prstGeom prst="straightConnector1">
              <a:avLst/>
            </a:prstGeom>
            <a:noFill/>
            <a:ln w="0"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5133" name="Straight Arrow Connector 6"/>
            <p:cNvCxnSpPr>
              <a:cxnSpLocks noChangeShapeType="1"/>
            </p:cNvCxnSpPr>
            <p:nvPr/>
          </p:nvCxnSpPr>
          <p:spPr bwMode="auto">
            <a:xfrm>
              <a:off x="838200" y="3581400"/>
              <a:ext cx="7620000" cy="0"/>
            </a:xfrm>
            <a:prstGeom prst="straightConnector1">
              <a:avLst/>
            </a:prstGeom>
            <a:noFill/>
            <a:ln w="0" algn="ctr">
              <a:solidFill>
                <a:srgbClr val="000000"/>
              </a:solidFill>
              <a:round/>
              <a:headEnd/>
              <a:tailEnd type="arrow" w="med" len="med"/>
            </a:ln>
            <a:extLst>
              <a:ext uri="{909E8E84-426E-40DD-AFC4-6F175D3DCCD1}">
                <a14:hiddenFill xmlns:a14="http://schemas.microsoft.com/office/drawing/2010/main">
                  <a:noFill/>
                </a14:hiddenFill>
              </a:ext>
            </a:extLst>
          </p:spPr>
        </p:cxnSp>
      </p:grpSp>
      <p:sp>
        <p:nvSpPr>
          <p:cNvPr id="5123" name="Oval 176"/>
          <p:cNvSpPr>
            <a:spLocks noChangeArrowheads="1"/>
          </p:cNvSpPr>
          <p:nvPr/>
        </p:nvSpPr>
        <p:spPr bwMode="auto">
          <a:xfrm>
            <a:off x="8459972" y="3498124"/>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5124" name="Oval 182"/>
          <p:cNvSpPr>
            <a:spLocks noChangeArrowheads="1"/>
          </p:cNvSpPr>
          <p:nvPr/>
        </p:nvSpPr>
        <p:spPr bwMode="auto">
          <a:xfrm>
            <a:off x="7774172" y="3955324"/>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5125" name="Oval 176"/>
          <p:cNvSpPr>
            <a:spLocks noChangeArrowheads="1"/>
          </p:cNvSpPr>
          <p:nvPr/>
        </p:nvSpPr>
        <p:spPr bwMode="auto">
          <a:xfrm>
            <a:off x="7621772" y="4488724"/>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5126" name="Oval 182"/>
          <p:cNvSpPr>
            <a:spLocks noChangeArrowheads="1"/>
          </p:cNvSpPr>
          <p:nvPr/>
        </p:nvSpPr>
        <p:spPr bwMode="auto">
          <a:xfrm>
            <a:off x="7088372" y="4717324"/>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5127" name="Oval 176"/>
          <p:cNvSpPr>
            <a:spLocks noChangeArrowheads="1"/>
          </p:cNvSpPr>
          <p:nvPr/>
        </p:nvSpPr>
        <p:spPr bwMode="auto">
          <a:xfrm>
            <a:off x="8764772" y="2964724"/>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cxnSp>
        <p:nvCxnSpPr>
          <p:cNvPr id="5129" name="Straight Connector 19"/>
          <p:cNvCxnSpPr>
            <a:cxnSpLocks noChangeShapeType="1"/>
            <a:stCxn id="5131" idx="0"/>
          </p:cNvCxnSpPr>
          <p:nvPr/>
        </p:nvCxnSpPr>
        <p:spPr bwMode="auto">
          <a:xfrm>
            <a:off x="8993372" y="3345724"/>
            <a:ext cx="0" cy="533400"/>
          </a:xfrm>
          <a:prstGeom prst="line">
            <a:avLst/>
          </a:prstGeom>
          <a:noFill/>
          <a:ln w="3175"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5130" name="Straight Connector 23"/>
          <p:cNvCxnSpPr>
            <a:cxnSpLocks noChangeShapeType="1"/>
            <a:stCxn id="5131" idx="2"/>
          </p:cNvCxnSpPr>
          <p:nvPr/>
        </p:nvCxnSpPr>
        <p:spPr bwMode="auto">
          <a:xfrm flipH="1">
            <a:off x="8166286" y="3421924"/>
            <a:ext cx="750887" cy="1588"/>
          </a:xfrm>
          <a:prstGeom prst="line">
            <a:avLst/>
          </a:prstGeom>
          <a:noFill/>
          <a:ln w="3175"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5131" name="Oval 176"/>
          <p:cNvSpPr>
            <a:spLocks noChangeArrowheads="1"/>
          </p:cNvSpPr>
          <p:nvPr/>
        </p:nvSpPr>
        <p:spPr bwMode="auto">
          <a:xfrm>
            <a:off x="8917172" y="3345724"/>
            <a:ext cx="1524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3" name="Title 2"/>
          <p:cNvSpPr>
            <a:spLocks noGrp="1"/>
          </p:cNvSpPr>
          <p:nvPr>
            <p:ph type="title"/>
          </p:nvPr>
        </p:nvSpPr>
        <p:spPr/>
        <p:txBody>
          <a:bodyPr>
            <a:normAutofit fontScale="90000"/>
          </a:bodyPr>
          <a:lstStyle/>
          <a:p>
            <a:r>
              <a:rPr lang="en-US" dirty="0"/>
              <a:t>Geometric picture of principal components (PCs</a:t>
            </a:r>
            <a:r>
              <a:rPr lang="en-US" dirty="0" smtClean="0"/>
              <a:t>)</a:t>
            </a:r>
            <a:endParaRPr lang="en-US" dirty="0"/>
          </a:p>
        </p:txBody>
      </p:sp>
      <p:sp>
        <p:nvSpPr>
          <p:cNvPr id="4" name="Content Placeholder 3"/>
          <p:cNvSpPr>
            <a:spLocks noGrp="1"/>
          </p:cNvSpPr>
          <p:nvPr>
            <p:ph idx="1"/>
          </p:nvPr>
        </p:nvSpPr>
        <p:spPr>
          <a:xfrm>
            <a:off x="838200" y="1270000"/>
            <a:ext cx="3506972" cy="4906963"/>
          </a:xfrm>
        </p:spPr>
        <p:txBody>
          <a:bodyPr/>
          <a:lstStyle/>
          <a:p>
            <a:pPr marL="0" algn="just">
              <a:spcBef>
                <a:spcPct val="0"/>
              </a:spcBef>
              <a:buNone/>
            </a:pPr>
            <a:r>
              <a:rPr lang="en-US" altLang="en-US" dirty="0"/>
              <a:t>Let us z-normalize </a:t>
            </a:r>
            <a:r>
              <a:rPr lang="en-US" altLang="en-US" dirty="0" smtClean="0"/>
              <a:t>the data</a:t>
            </a:r>
            <a:r>
              <a:rPr lang="en-US" altLang="en-US" dirty="0"/>
              <a:t>…</a:t>
            </a:r>
          </a:p>
          <a:p>
            <a:pPr algn="just">
              <a:spcBef>
                <a:spcPct val="0"/>
              </a:spcBef>
              <a:buNone/>
            </a:pPr>
            <a:endParaRPr lang="en-US" altLang="en-US" dirty="0"/>
          </a:p>
          <a:p>
            <a:pPr marL="0" algn="just">
              <a:spcBef>
                <a:spcPct val="0"/>
              </a:spcBef>
              <a:buNone/>
            </a:pPr>
            <a:r>
              <a:rPr lang="en-US" altLang="en-US" dirty="0"/>
              <a:t>Each data object </a:t>
            </a:r>
            <a:r>
              <a:rPr lang="en-US" altLang="en-US" dirty="0" smtClean="0"/>
              <a:t>is still </a:t>
            </a:r>
            <a:r>
              <a:rPr lang="en-US" altLang="en-US" dirty="0"/>
              <a:t>represented by its X-Y location in 2D space</a:t>
            </a:r>
          </a:p>
          <a:p>
            <a:pPr>
              <a:spcBef>
                <a:spcPct val="0"/>
              </a:spcBef>
              <a:buNone/>
            </a:pPr>
            <a:endParaRPr lang="en-US" altLang="en-US" dirty="0"/>
          </a:p>
          <a:p>
            <a:endParaRPr lang="en-US" dirty="0"/>
          </a:p>
        </p:txBody>
      </p:sp>
      <p:sp>
        <p:nvSpPr>
          <p:cNvPr id="2" name="Slide Number Placeholder 1"/>
          <p:cNvSpPr>
            <a:spLocks noGrp="1"/>
          </p:cNvSpPr>
          <p:nvPr>
            <p:ph type="sldNum" sz="quarter" idx="12"/>
          </p:nvPr>
        </p:nvSpPr>
        <p:spPr/>
        <p:txBody>
          <a:bodyPr/>
          <a:lstStyle/>
          <a:p>
            <a:fld id="{D9D0F597-6C79-4498-BE18-DD874142F752}" type="slidenum">
              <a:rPr lang="en-US" smtClean="0"/>
              <a:t>54</a:t>
            </a:fld>
            <a:endParaRPr lang="en-US"/>
          </a:p>
        </p:txBody>
      </p:sp>
    </p:spTree>
    <p:extLst>
      <p:ext uri="{BB962C8B-B14F-4D97-AF65-F5344CB8AC3E}">
        <p14:creationId xmlns:p14="http://schemas.microsoft.com/office/powerpoint/2010/main" val="2133687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46" name="Straight Arrow Connector 4"/>
          <p:cNvCxnSpPr>
            <a:cxnSpLocks noChangeShapeType="1"/>
          </p:cNvCxnSpPr>
          <p:nvPr/>
        </p:nvCxnSpPr>
        <p:spPr bwMode="auto">
          <a:xfrm flipV="1">
            <a:off x="8112654" y="864784"/>
            <a:ext cx="0" cy="5943600"/>
          </a:xfrm>
          <a:prstGeom prst="straightConnector1">
            <a:avLst/>
          </a:prstGeom>
          <a:noFill/>
          <a:ln w="0"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147" name="Straight Arrow Connector 6"/>
          <p:cNvCxnSpPr>
            <a:cxnSpLocks noChangeShapeType="1"/>
          </p:cNvCxnSpPr>
          <p:nvPr/>
        </p:nvCxnSpPr>
        <p:spPr bwMode="auto">
          <a:xfrm>
            <a:off x="5934604" y="3836584"/>
            <a:ext cx="6216650" cy="0"/>
          </a:xfrm>
          <a:prstGeom prst="straightConnector1">
            <a:avLst/>
          </a:prstGeom>
          <a:noFill/>
          <a:ln w="0" algn="ctr">
            <a:solidFill>
              <a:srgbClr val="000000"/>
            </a:solidFill>
            <a:round/>
            <a:headEnd/>
            <a:tailEnd type="arrow" w="med" len="med"/>
          </a:ln>
          <a:extLst>
            <a:ext uri="{909E8E84-426E-40DD-AFC4-6F175D3DCCD1}">
              <a14:hiddenFill xmlns:a14="http://schemas.microsoft.com/office/drawing/2010/main">
                <a:noFill/>
              </a14:hiddenFill>
            </a:ext>
          </a:extLst>
        </p:spPr>
      </p:cxnSp>
      <p:sp>
        <p:nvSpPr>
          <p:cNvPr id="6148" name="Oval 176"/>
          <p:cNvSpPr>
            <a:spLocks noChangeArrowheads="1"/>
          </p:cNvSpPr>
          <p:nvPr/>
        </p:nvSpPr>
        <p:spPr bwMode="auto">
          <a:xfrm>
            <a:off x="8417454" y="3455584"/>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6149" name="Oval 182"/>
          <p:cNvSpPr>
            <a:spLocks noChangeArrowheads="1"/>
          </p:cNvSpPr>
          <p:nvPr/>
        </p:nvSpPr>
        <p:spPr bwMode="auto">
          <a:xfrm>
            <a:off x="7731654" y="3912784"/>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6150" name="Oval 176"/>
          <p:cNvSpPr>
            <a:spLocks noChangeArrowheads="1"/>
          </p:cNvSpPr>
          <p:nvPr/>
        </p:nvSpPr>
        <p:spPr bwMode="auto">
          <a:xfrm>
            <a:off x="7579254" y="4446184"/>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6151" name="Oval 182"/>
          <p:cNvSpPr>
            <a:spLocks noChangeArrowheads="1"/>
          </p:cNvSpPr>
          <p:nvPr/>
        </p:nvSpPr>
        <p:spPr bwMode="auto">
          <a:xfrm>
            <a:off x="7045854" y="4674784"/>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6152" name="Oval 176"/>
          <p:cNvSpPr>
            <a:spLocks noChangeArrowheads="1"/>
          </p:cNvSpPr>
          <p:nvPr/>
        </p:nvSpPr>
        <p:spPr bwMode="auto">
          <a:xfrm>
            <a:off x="8874654" y="3303184"/>
            <a:ext cx="1524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6153" name="Oval 176"/>
          <p:cNvSpPr>
            <a:spLocks noChangeArrowheads="1"/>
          </p:cNvSpPr>
          <p:nvPr/>
        </p:nvSpPr>
        <p:spPr bwMode="auto">
          <a:xfrm>
            <a:off x="8722254" y="2922184"/>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cxnSp>
        <p:nvCxnSpPr>
          <p:cNvPr id="6155" name="Straight Arrow Connector 18"/>
          <p:cNvCxnSpPr>
            <a:cxnSpLocks noChangeShapeType="1"/>
          </p:cNvCxnSpPr>
          <p:nvPr/>
        </p:nvCxnSpPr>
        <p:spPr bwMode="auto">
          <a:xfrm rot="-2509140">
            <a:off x="4474104" y="3684184"/>
            <a:ext cx="7620000" cy="0"/>
          </a:xfrm>
          <a:prstGeom prst="straightConnector1">
            <a:avLst/>
          </a:prstGeom>
          <a:noFill/>
          <a:ln w="22225" algn="ctr">
            <a:solidFill>
              <a:srgbClr val="7030A0"/>
            </a:solidFill>
            <a:round/>
            <a:headEnd/>
            <a:tailEnd type="arrow" w="med" len="med"/>
          </a:ln>
          <a:extLst>
            <a:ext uri="{909E8E84-426E-40DD-AFC4-6F175D3DCCD1}">
              <a14:hiddenFill xmlns:a14="http://schemas.microsoft.com/office/drawing/2010/main">
                <a:noFill/>
              </a14:hiddenFill>
            </a:ext>
          </a:extLst>
        </p:spPr>
      </p:cxnSp>
      <p:sp>
        <p:nvSpPr>
          <p:cNvPr id="6156" name="TextBox 19"/>
          <p:cNvSpPr txBox="1">
            <a:spLocks noChangeArrowheads="1"/>
          </p:cNvSpPr>
          <p:nvPr/>
        </p:nvSpPr>
        <p:spPr bwMode="auto">
          <a:xfrm rot="-2464349">
            <a:off x="10081155" y="1271185"/>
            <a:ext cx="715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7030A0"/>
                </a:solidFill>
              </a:rPr>
              <a:t>PC1</a:t>
            </a:r>
          </a:p>
        </p:txBody>
      </p:sp>
      <p:cxnSp>
        <p:nvCxnSpPr>
          <p:cNvPr id="6157" name="Straight Connector 22"/>
          <p:cNvCxnSpPr>
            <a:cxnSpLocks noChangeShapeType="1"/>
          </p:cNvCxnSpPr>
          <p:nvPr/>
        </p:nvCxnSpPr>
        <p:spPr bwMode="auto">
          <a:xfrm>
            <a:off x="8834968" y="3038073"/>
            <a:ext cx="79375" cy="77787"/>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6158" name="Straight Connector 24"/>
          <p:cNvCxnSpPr>
            <a:cxnSpLocks noChangeShapeType="1"/>
          </p:cNvCxnSpPr>
          <p:nvPr/>
        </p:nvCxnSpPr>
        <p:spPr bwMode="auto">
          <a:xfrm>
            <a:off x="8784168" y="3228573"/>
            <a:ext cx="160337" cy="168275"/>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6159" name="Straight Connector 25"/>
          <p:cNvCxnSpPr>
            <a:cxnSpLocks noChangeShapeType="1"/>
          </p:cNvCxnSpPr>
          <p:nvPr/>
        </p:nvCxnSpPr>
        <p:spPr bwMode="auto">
          <a:xfrm>
            <a:off x="7537979" y="4381098"/>
            <a:ext cx="77788" cy="79375"/>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6160" name="Straight Connector 26"/>
          <p:cNvCxnSpPr>
            <a:cxnSpLocks noChangeShapeType="1"/>
          </p:cNvCxnSpPr>
          <p:nvPr/>
        </p:nvCxnSpPr>
        <p:spPr bwMode="auto">
          <a:xfrm>
            <a:off x="7796743" y="3982635"/>
            <a:ext cx="77787" cy="79375"/>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6161" name="Straight Connector 27"/>
          <p:cNvCxnSpPr>
            <a:cxnSpLocks noChangeShapeType="1"/>
          </p:cNvCxnSpPr>
          <p:nvPr/>
        </p:nvCxnSpPr>
        <p:spPr bwMode="auto">
          <a:xfrm>
            <a:off x="7107767" y="4728759"/>
            <a:ext cx="23812" cy="25400"/>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cxnSp>
        <p:nvCxnSpPr>
          <p:cNvPr id="6162" name="Straight Connector 30"/>
          <p:cNvCxnSpPr>
            <a:cxnSpLocks noChangeShapeType="1"/>
          </p:cNvCxnSpPr>
          <p:nvPr/>
        </p:nvCxnSpPr>
        <p:spPr bwMode="auto">
          <a:xfrm>
            <a:off x="8495242" y="3520672"/>
            <a:ext cx="23812" cy="25400"/>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sp>
        <p:nvSpPr>
          <p:cNvPr id="20" name="Title 1"/>
          <p:cNvSpPr txBox="1">
            <a:spLocks/>
          </p:cNvSpPr>
          <p:nvPr/>
        </p:nvSpPr>
        <p:spPr>
          <a:xfrm>
            <a:off x="423908" y="87265"/>
            <a:ext cx="10157637" cy="836354"/>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altLang="en-US" sz="3600" dirty="0"/>
          </a:p>
        </p:txBody>
      </p:sp>
      <p:sp>
        <p:nvSpPr>
          <p:cNvPr id="3" name="Title 2"/>
          <p:cNvSpPr>
            <a:spLocks noGrp="1"/>
          </p:cNvSpPr>
          <p:nvPr>
            <p:ph type="title"/>
          </p:nvPr>
        </p:nvSpPr>
        <p:spPr/>
        <p:txBody>
          <a:bodyPr>
            <a:normAutofit fontScale="90000"/>
          </a:bodyPr>
          <a:lstStyle/>
          <a:p>
            <a:r>
              <a:rPr lang="en-US" dirty="0"/>
              <a:t>Geometric picture of principal components (PCs</a:t>
            </a:r>
            <a:r>
              <a:rPr lang="en-US" dirty="0" smtClean="0"/>
              <a:t>)</a:t>
            </a:r>
            <a:endParaRPr lang="en-US" dirty="0"/>
          </a:p>
        </p:txBody>
      </p:sp>
      <p:sp>
        <p:nvSpPr>
          <p:cNvPr id="4" name="Content Placeholder 3"/>
          <p:cNvSpPr>
            <a:spLocks noGrp="1"/>
          </p:cNvSpPr>
          <p:nvPr>
            <p:ph idx="1"/>
          </p:nvPr>
        </p:nvSpPr>
        <p:spPr>
          <a:xfrm>
            <a:off x="934617" y="1230702"/>
            <a:ext cx="4434476" cy="4906963"/>
          </a:xfrm>
        </p:spPr>
        <p:txBody>
          <a:bodyPr/>
          <a:lstStyle/>
          <a:p>
            <a:pPr algn="just"/>
            <a:r>
              <a:rPr lang="en-US" altLang="en-US" dirty="0"/>
              <a:t>Let us rotate the axis to find the highest variance</a:t>
            </a:r>
          </a:p>
          <a:p>
            <a:endParaRPr lang="en-US" dirty="0"/>
          </a:p>
        </p:txBody>
      </p:sp>
      <p:sp>
        <p:nvSpPr>
          <p:cNvPr id="2" name="Slide Number Placeholder 1"/>
          <p:cNvSpPr>
            <a:spLocks noGrp="1"/>
          </p:cNvSpPr>
          <p:nvPr>
            <p:ph type="sldNum" sz="quarter" idx="12"/>
          </p:nvPr>
        </p:nvSpPr>
        <p:spPr/>
        <p:txBody>
          <a:bodyPr/>
          <a:lstStyle/>
          <a:p>
            <a:fld id="{D9D0F597-6C79-4498-BE18-DD874142F752}" type="slidenum">
              <a:rPr lang="en-US" smtClean="0"/>
              <a:t>55</a:t>
            </a:fld>
            <a:endParaRPr lang="en-US"/>
          </a:p>
        </p:txBody>
      </p:sp>
    </p:spTree>
    <p:extLst>
      <p:ext uri="{BB962C8B-B14F-4D97-AF65-F5344CB8AC3E}">
        <p14:creationId xmlns:p14="http://schemas.microsoft.com/office/powerpoint/2010/main" val="2007805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70" name="Straight Arrow Connector 4"/>
          <p:cNvCxnSpPr>
            <a:cxnSpLocks noChangeShapeType="1"/>
          </p:cNvCxnSpPr>
          <p:nvPr/>
        </p:nvCxnSpPr>
        <p:spPr bwMode="auto">
          <a:xfrm flipV="1">
            <a:off x="8187076" y="854156"/>
            <a:ext cx="0" cy="5943600"/>
          </a:xfrm>
          <a:prstGeom prst="straightConnector1">
            <a:avLst/>
          </a:prstGeom>
          <a:noFill/>
          <a:ln w="0" algn="ctr">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7171" name="Straight Arrow Connector 6"/>
          <p:cNvCxnSpPr>
            <a:cxnSpLocks noChangeShapeType="1"/>
          </p:cNvCxnSpPr>
          <p:nvPr/>
        </p:nvCxnSpPr>
        <p:spPr bwMode="auto">
          <a:xfrm>
            <a:off x="6009026" y="3825956"/>
            <a:ext cx="6216650" cy="0"/>
          </a:xfrm>
          <a:prstGeom prst="straightConnector1">
            <a:avLst/>
          </a:prstGeom>
          <a:noFill/>
          <a:ln w="0" algn="ctr">
            <a:solidFill>
              <a:srgbClr val="000000"/>
            </a:solidFill>
            <a:round/>
            <a:headEnd/>
            <a:tailEnd type="arrow" w="med" len="med"/>
          </a:ln>
          <a:extLst>
            <a:ext uri="{909E8E84-426E-40DD-AFC4-6F175D3DCCD1}">
              <a14:hiddenFill xmlns:a14="http://schemas.microsoft.com/office/drawing/2010/main">
                <a:noFill/>
              </a14:hiddenFill>
            </a:ext>
          </a:extLst>
        </p:spPr>
      </p:cxnSp>
      <p:sp>
        <p:nvSpPr>
          <p:cNvPr id="7172" name="Oval 176"/>
          <p:cNvSpPr>
            <a:spLocks noChangeArrowheads="1"/>
          </p:cNvSpPr>
          <p:nvPr/>
        </p:nvSpPr>
        <p:spPr bwMode="auto">
          <a:xfrm>
            <a:off x="8491876" y="344495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7173" name="Oval 182"/>
          <p:cNvSpPr>
            <a:spLocks noChangeArrowheads="1"/>
          </p:cNvSpPr>
          <p:nvPr/>
        </p:nvSpPr>
        <p:spPr bwMode="auto">
          <a:xfrm>
            <a:off x="7806076" y="390215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7174" name="Oval 176"/>
          <p:cNvSpPr>
            <a:spLocks noChangeArrowheads="1"/>
          </p:cNvSpPr>
          <p:nvPr/>
        </p:nvSpPr>
        <p:spPr bwMode="auto">
          <a:xfrm>
            <a:off x="7653676" y="443555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7175" name="Oval 182"/>
          <p:cNvSpPr>
            <a:spLocks noChangeArrowheads="1"/>
          </p:cNvSpPr>
          <p:nvPr/>
        </p:nvSpPr>
        <p:spPr bwMode="auto">
          <a:xfrm>
            <a:off x="7120276" y="466415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7176" name="Oval 176"/>
          <p:cNvSpPr>
            <a:spLocks noChangeArrowheads="1"/>
          </p:cNvSpPr>
          <p:nvPr/>
        </p:nvSpPr>
        <p:spPr bwMode="auto">
          <a:xfrm>
            <a:off x="8949076" y="3292556"/>
            <a:ext cx="1524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7177" name="Oval 176"/>
          <p:cNvSpPr>
            <a:spLocks noChangeArrowheads="1"/>
          </p:cNvSpPr>
          <p:nvPr/>
        </p:nvSpPr>
        <p:spPr bwMode="auto">
          <a:xfrm>
            <a:off x="8796676" y="291155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grpSp>
        <p:nvGrpSpPr>
          <p:cNvPr id="7179" name="Group 8"/>
          <p:cNvGrpSpPr>
            <a:grpSpLocks/>
          </p:cNvGrpSpPr>
          <p:nvPr/>
        </p:nvGrpSpPr>
        <p:grpSpPr bwMode="auto">
          <a:xfrm rot="-2509140">
            <a:off x="4537892" y="676942"/>
            <a:ext cx="7620000" cy="5943600"/>
            <a:chOff x="838200" y="609599"/>
            <a:chExt cx="7620000" cy="5943600"/>
          </a:xfrm>
        </p:grpSpPr>
        <p:cxnSp>
          <p:nvCxnSpPr>
            <p:cNvPr id="7189" name="Straight Arrow Connector 16"/>
            <p:cNvCxnSpPr>
              <a:cxnSpLocks noChangeShapeType="1"/>
            </p:cNvCxnSpPr>
            <p:nvPr/>
          </p:nvCxnSpPr>
          <p:spPr bwMode="auto">
            <a:xfrm flipV="1">
              <a:off x="4419601" y="609599"/>
              <a:ext cx="0" cy="5943600"/>
            </a:xfrm>
            <a:prstGeom prst="straightConnector1">
              <a:avLst/>
            </a:prstGeom>
            <a:noFill/>
            <a:ln w="22225" algn="ctr">
              <a:solidFill>
                <a:srgbClr val="7030A0"/>
              </a:solidFill>
              <a:round/>
              <a:headEnd/>
              <a:tailEnd type="arrow" w="med" len="med"/>
            </a:ln>
            <a:extLst>
              <a:ext uri="{909E8E84-426E-40DD-AFC4-6F175D3DCCD1}">
                <a14:hiddenFill xmlns:a14="http://schemas.microsoft.com/office/drawing/2010/main">
                  <a:noFill/>
                </a14:hiddenFill>
              </a:ext>
            </a:extLst>
          </p:spPr>
        </p:cxnSp>
        <p:cxnSp>
          <p:nvCxnSpPr>
            <p:cNvPr id="7190" name="Straight Arrow Connector 18"/>
            <p:cNvCxnSpPr>
              <a:cxnSpLocks noChangeShapeType="1"/>
            </p:cNvCxnSpPr>
            <p:nvPr/>
          </p:nvCxnSpPr>
          <p:spPr bwMode="auto">
            <a:xfrm>
              <a:off x="838200" y="3581400"/>
              <a:ext cx="7620000" cy="0"/>
            </a:xfrm>
            <a:prstGeom prst="straightConnector1">
              <a:avLst/>
            </a:prstGeom>
            <a:noFill/>
            <a:ln w="22225" algn="ctr">
              <a:solidFill>
                <a:srgbClr val="7030A0"/>
              </a:solidFill>
              <a:round/>
              <a:headEnd/>
              <a:tailEnd type="arrow" w="med" len="med"/>
            </a:ln>
            <a:extLst>
              <a:ext uri="{909E8E84-426E-40DD-AFC4-6F175D3DCCD1}">
                <a14:hiddenFill xmlns:a14="http://schemas.microsoft.com/office/drawing/2010/main">
                  <a:noFill/>
                </a14:hiddenFill>
              </a:ext>
            </a:extLst>
          </p:spPr>
        </p:cxnSp>
      </p:grpSp>
      <p:sp>
        <p:nvSpPr>
          <p:cNvPr id="7180" name="TextBox 19"/>
          <p:cNvSpPr txBox="1">
            <a:spLocks noChangeArrowheads="1"/>
          </p:cNvSpPr>
          <p:nvPr/>
        </p:nvSpPr>
        <p:spPr bwMode="auto">
          <a:xfrm rot="-2464349">
            <a:off x="10155577" y="1260557"/>
            <a:ext cx="715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7030A0"/>
                </a:solidFill>
              </a:rPr>
              <a:t>PC1</a:t>
            </a:r>
          </a:p>
        </p:txBody>
      </p:sp>
      <p:cxnSp>
        <p:nvCxnSpPr>
          <p:cNvPr id="7181" name="Straight Connector 22"/>
          <p:cNvCxnSpPr>
            <a:cxnSpLocks noChangeShapeType="1"/>
          </p:cNvCxnSpPr>
          <p:nvPr/>
        </p:nvCxnSpPr>
        <p:spPr bwMode="auto">
          <a:xfrm>
            <a:off x="8909390" y="3027445"/>
            <a:ext cx="79375" cy="77787"/>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7182" name="Straight Connector 24"/>
          <p:cNvCxnSpPr>
            <a:cxnSpLocks noChangeShapeType="1"/>
          </p:cNvCxnSpPr>
          <p:nvPr/>
        </p:nvCxnSpPr>
        <p:spPr bwMode="auto">
          <a:xfrm>
            <a:off x="8858590" y="3217945"/>
            <a:ext cx="160337" cy="168275"/>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7183" name="Straight Connector 25"/>
          <p:cNvCxnSpPr>
            <a:cxnSpLocks noChangeShapeType="1"/>
          </p:cNvCxnSpPr>
          <p:nvPr/>
        </p:nvCxnSpPr>
        <p:spPr bwMode="auto">
          <a:xfrm>
            <a:off x="7612401" y="4370470"/>
            <a:ext cx="77788" cy="79375"/>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7184" name="Straight Connector 26"/>
          <p:cNvCxnSpPr>
            <a:cxnSpLocks noChangeShapeType="1"/>
          </p:cNvCxnSpPr>
          <p:nvPr/>
        </p:nvCxnSpPr>
        <p:spPr bwMode="auto">
          <a:xfrm>
            <a:off x="7871165" y="3972007"/>
            <a:ext cx="77787" cy="79375"/>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7185" name="Straight Connector 27"/>
          <p:cNvCxnSpPr>
            <a:cxnSpLocks noChangeShapeType="1"/>
          </p:cNvCxnSpPr>
          <p:nvPr/>
        </p:nvCxnSpPr>
        <p:spPr bwMode="auto">
          <a:xfrm>
            <a:off x="7182189" y="4718131"/>
            <a:ext cx="23812" cy="25400"/>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cxnSp>
        <p:nvCxnSpPr>
          <p:cNvPr id="7186" name="Straight Connector 30"/>
          <p:cNvCxnSpPr>
            <a:cxnSpLocks noChangeShapeType="1"/>
          </p:cNvCxnSpPr>
          <p:nvPr/>
        </p:nvCxnSpPr>
        <p:spPr bwMode="auto">
          <a:xfrm>
            <a:off x="8569664" y="3510044"/>
            <a:ext cx="23812" cy="25400"/>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sp>
        <p:nvSpPr>
          <p:cNvPr id="7188" name="TextBox 36"/>
          <p:cNvSpPr txBox="1">
            <a:spLocks noChangeArrowheads="1"/>
          </p:cNvSpPr>
          <p:nvPr/>
        </p:nvSpPr>
        <p:spPr bwMode="auto">
          <a:xfrm rot="2923061">
            <a:off x="6104277" y="2035257"/>
            <a:ext cx="715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7030A0"/>
                </a:solidFill>
              </a:rPr>
              <a:t>PC2</a:t>
            </a:r>
          </a:p>
        </p:txBody>
      </p:sp>
      <p:sp>
        <p:nvSpPr>
          <p:cNvPr id="31" name="Title 1"/>
          <p:cNvSpPr txBox="1">
            <a:spLocks/>
          </p:cNvSpPr>
          <p:nvPr/>
        </p:nvSpPr>
        <p:spPr>
          <a:xfrm>
            <a:off x="70850" y="54431"/>
            <a:ext cx="10157637" cy="836354"/>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altLang="en-US" sz="3600" dirty="0"/>
          </a:p>
        </p:txBody>
      </p:sp>
      <p:sp>
        <p:nvSpPr>
          <p:cNvPr id="3" name="Title 2"/>
          <p:cNvSpPr>
            <a:spLocks noGrp="1"/>
          </p:cNvSpPr>
          <p:nvPr>
            <p:ph type="title"/>
          </p:nvPr>
        </p:nvSpPr>
        <p:spPr/>
        <p:txBody>
          <a:bodyPr>
            <a:normAutofit fontScale="90000"/>
          </a:bodyPr>
          <a:lstStyle/>
          <a:p>
            <a:r>
              <a:rPr lang="en-US" dirty="0"/>
              <a:t>Geometric picture of principal components (PCs</a:t>
            </a:r>
            <a:r>
              <a:rPr lang="en-US" dirty="0" smtClean="0"/>
              <a:t>)</a:t>
            </a:r>
            <a:endParaRPr lang="en-US" dirty="0"/>
          </a:p>
        </p:txBody>
      </p:sp>
      <p:sp>
        <p:nvSpPr>
          <p:cNvPr id="4" name="Content Placeholder 3"/>
          <p:cNvSpPr>
            <a:spLocks noGrp="1"/>
          </p:cNvSpPr>
          <p:nvPr>
            <p:ph idx="1"/>
          </p:nvPr>
        </p:nvSpPr>
        <p:spPr>
          <a:xfrm>
            <a:off x="838200" y="1270000"/>
            <a:ext cx="4843490" cy="4906963"/>
          </a:xfrm>
        </p:spPr>
        <p:txBody>
          <a:bodyPr>
            <a:normAutofit fontScale="92500" lnSpcReduction="20000"/>
          </a:bodyPr>
          <a:lstStyle/>
          <a:p>
            <a:pPr marL="0" algn="just">
              <a:spcBef>
                <a:spcPct val="0"/>
              </a:spcBef>
              <a:buNone/>
            </a:pPr>
            <a:r>
              <a:rPr lang="en-US" altLang="en-US" dirty="0"/>
              <a:t>The idea is to rotate the axes so that the new axes (also called the principal components, i.e., PCs for short) are such that the variance of the data on each axis goes down from axis to axis. </a:t>
            </a:r>
          </a:p>
          <a:p>
            <a:pPr marL="0" algn="just">
              <a:spcBef>
                <a:spcPct val="0"/>
              </a:spcBef>
              <a:buNone/>
            </a:pPr>
            <a:endParaRPr lang="en-US" altLang="en-US" dirty="0"/>
          </a:p>
          <a:p>
            <a:pPr marL="0" algn="just">
              <a:spcBef>
                <a:spcPct val="0"/>
              </a:spcBef>
              <a:buNone/>
            </a:pPr>
            <a:r>
              <a:rPr lang="en-US" altLang="en-US" dirty="0"/>
              <a:t>The first new axis is called the first principal component (</a:t>
            </a:r>
            <a:r>
              <a:rPr lang="en-US" altLang="en-US" dirty="0">
                <a:solidFill>
                  <a:srgbClr val="7030A0"/>
                </a:solidFill>
              </a:rPr>
              <a:t>PC1</a:t>
            </a:r>
            <a:r>
              <a:rPr lang="en-US" altLang="en-US" dirty="0"/>
              <a:t>) and it is in the direction of the greatest variance in the data. </a:t>
            </a:r>
          </a:p>
          <a:p>
            <a:pPr algn="just">
              <a:spcBef>
                <a:spcPct val="0"/>
              </a:spcBef>
              <a:buNone/>
            </a:pPr>
            <a:endParaRPr lang="en-US" altLang="en-US" dirty="0"/>
          </a:p>
          <a:p>
            <a:pPr marL="0" algn="just">
              <a:spcBef>
                <a:spcPct val="0"/>
              </a:spcBef>
              <a:buNone/>
            </a:pPr>
            <a:r>
              <a:rPr lang="en-US" altLang="en-US" dirty="0"/>
              <a:t>Each new axis is constructed orthogonal to the previous ones and along the direction with the largest remaining variance.</a:t>
            </a:r>
          </a:p>
          <a:p>
            <a:endParaRPr lang="en-US" dirty="0"/>
          </a:p>
        </p:txBody>
      </p:sp>
      <p:sp>
        <p:nvSpPr>
          <p:cNvPr id="2" name="Slide Number Placeholder 1"/>
          <p:cNvSpPr>
            <a:spLocks noGrp="1"/>
          </p:cNvSpPr>
          <p:nvPr>
            <p:ph type="sldNum" sz="quarter" idx="12"/>
          </p:nvPr>
        </p:nvSpPr>
        <p:spPr/>
        <p:txBody>
          <a:bodyPr/>
          <a:lstStyle/>
          <a:p>
            <a:fld id="{D9D0F597-6C79-4498-BE18-DD874142F752}" type="slidenum">
              <a:rPr lang="en-US" smtClean="0"/>
              <a:t>56</a:t>
            </a:fld>
            <a:endParaRPr lang="en-US"/>
          </a:p>
        </p:txBody>
      </p:sp>
    </p:spTree>
    <p:extLst>
      <p:ext uri="{BB962C8B-B14F-4D97-AF65-F5344CB8AC3E}">
        <p14:creationId xmlns:p14="http://schemas.microsoft.com/office/powerpoint/2010/main" val="38465927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bwMode="auto">
          <a:xfrm flipV="1">
            <a:off x="8059487" y="886049"/>
            <a:ext cx="0" cy="5943600"/>
          </a:xfrm>
          <a:prstGeom prst="straightConnector1">
            <a:avLst/>
          </a:prstGeom>
          <a:noFill/>
          <a:ln w="0" cap="flat" cmpd="sng" algn="ctr">
            <a:solidFill>
              <a:schemeClr val="bg1">
                <a:lumMod val="65000"/>
              </a:schemeClr>
            </a:solidFill>
            <a:prstDash val="solid"/>
            <a:round/>
            <a:headEnd type="none" w="med" len="med"/>
            <a:tailEnd type="arrow"/>
          </a:ln>
          <a:effectLst/>
        </p:spPr>
      </p:cxnSp>
      <p:cxnSp>
        <p:nvCxnSpPr>
          <p:cNvPr id="7" name="Straight Arrow Connector 6"/>
          <p:cNvCxnSpPr/>
          <p:nvPr/>
        </p:nvCxnSpPr>
        <p:spPr bwMode="auto">
          <a:xfrm>
            <a:off x="5881437" y="3857849"/>
            <a:ext cx="6216650" cy="0"/>
          </a:xfrm>
          <a:prstGeom prst="straightConnector1">
            <a:avLst/>
          </a:prstGeom>
          <a:noFill/>
          <a:ln w="0" cap="flat" cmpd="sng" algn="ctr">
            <a:solidFill>
              <a:schemeClr val="bg1">
                <a:lumMod val="65000"/>
              </a:schemeClr>
            </a:solidFill>
            <a:prstDash val="solid"/>
            <a:round/>
            <a:headEnd type="none" w="med" len="med"/>
            <a:tailEnd type="arrow"/>
          </a:ln>
          <a:effectLst/>
        </p:spPr>
      </p:cxnSp>
      <p:sp>
        <p:nvSpPr>
          <p:cNvPr id="8196" name="Oval 176"/>
          <p:cNvSpPr>
            <a:spLocks noChangeArrowheads="1"/>
          </p:cNvSpPr>
          <p:nvPr/>
        </p:nvSpPr>
        <p:spPr bwMode="auto">
          <a:xfrm>
            <a:off x="8364287" y="347684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8197" name="Oval 182"/>
          <p:cNvSpPr>
            <a:spLocks noChangeArrowheads="1"/>
          </p:cNvSpPr>
          <p:nvPr/>
        </p:nvSpPr>
        <p:spPr bwMode="auto">
          <a:xfrm>
            <a:off x="7678487" y="393404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8198" name="Oval 176"/>
          <p:cNvSpPr>
            <a:spLocks noChangeArrowheads="1"/>
          </p:cNvSpPr>
          <p:nvPr/>
        </p:nvSpPr>
        <p:spPr bwMode="auto">
          <a:xfrm>
            <a:off x="7526087" y="446744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8199" name="Oval 182"/>
          <p:cNvSpPr>
            <a:spLocks noChangeArrowheads="1"/>
          </p:cNvSpPr>
          <p:nvPr/>
        </p:nvSpPr>
        <p:spPr bwMode="auto">
          <a:xfrm>
            <a:off x="6992687" y="469604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8200" name="Oval 176"/>
          <p:cNvSpPr>
            <a:spLocks noChangeArrowheads="1"/>
          </p:cNvSpPr>
          <p:nvPr/>
        </p:nvSpPr>
        <p:spPr bwMode="auto">
          <a:xfrm>
            <a:off x="8669087" y="294344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grpSp>
        <p:nvGrpSpPr>
          <p:cNvPr id="8202" name="Group 8"/>
          <p:cNvGrpSpPr>
            <a:grpSpLocks/>
          </p:cNvGrpSpPr>
          <p:nvPr/>
        </p:nvGrpSpPr>
        <p:grpSpPr bwMode="auto">
          <a:xfrm rot="-2509140">
            <a:off x="4431570" y="733649"/>
            <a:ext cx="7620000" cy="5943600"/>
            <a:chOff x="838200" y="609599"/>
            <a:chExt cx="7620000" cy="5943600"/>
          </a:xfrm>
        </p:grpSpPr>
        <p:cxnSp>
          <p:nvCxnSpPr>
            <p:cNvPr id="8211" name="Straight Arrow Connector 16"/>
            <p:cNvCxnSpPr>
              <a:cxnSpLocks noChangeShapeType="1"/>
            </p:cNvCxnSpPr>
            <p:nvPr/>
          </p:nvCxnSpPr>
          <p:spPr bwMode="auto">
            <a:xfrm flipV="1">
              <a:off x="4419601" y="609599"/>
              <a:ext cx="0" cy="5943600"/>
            </a:xfrm>
            <a:prstGeom prst="straightConnector1">
              <a:avLst/>
            </a:prstGeom>
            <a:noFill/>
            <a:ln w="22225" algn="ctr">
              <a:solidFill>
                <a:srgbClr val="7030A0"/>
              </a:solidFill>
              <a:round/>
              <a:headEnd/>
              <a:tailEnd type="arrow" w="med" len="med"/>
            </a:ln>
            <a:extLst>
              <a:ext uri="{909E8E84-426E-40DD-AFC4-6F175D3DCCD1}">
                <a14:hiddenFill xmlns:a14="http://schemas.microsoft.com/office/drawing/2010/main">
                  <a:noFill/>
                </a14:hiddenFill>
              </a:ext>
            </a:extLst>
          </p:spPr>
        </p:cxnSp>
        <p:cxnSp>
          <p:nvCxnSpPr>
            <p:cNvPr id="8212" name="Straight Arrow Connector 18"/>
            <p:cNvCxnSpPr>
              <a:cxnSpLocks noChangeShapeType="1"/>
            </p:cNvCxnSpPr>
            <p:nvPr/>
          </p:nvCxnSpPr>
          <p:spPr bwMode="auto">
            <a:xfrm>
              <a:off x="838200" y="3581400"/>
              <a:ext cx="7620000" cy="0"/>
            </a:xfrm>
            <a:prstGeom prst="straightConnector1">
              <a:avLst/>
            </a:prstGeom>
            <a:noFill/>
            <a:ln w="22225" algn="ctr">
              <a:solidFill>
                <a:srgbClr val="7030A0"/>
              </a:solidFill>
              <a:round/>
              <a:headEnd/>
              <a:tailEnd type="arrow" w="med" len="med"/>
            </a:ln>
            <a:extLst>
              <a:ext uri="{909E8E84-426E-40DD-AFC4-6F175D3DCCD1}">
                <a14:hiddenFill xmlns:a14="http://schemas.microsoft.com/office/drawing/2010/main">
                  <a:noFill/>
                </a14:hiddenFill>
              </a:ext>
            </a:extLst>
          </p:spPr>
        </p:cxnSp>
      </p:grpSp>
      <p:sp>
        <p:nvSpPr>
          <p:cNvPr id="8203" name="TextBox 19"/>
          <p:cNvSpPr txBox="1">
            <a:spLocks noChangeArrowheads="1"/>
          </p:cNvSpPr>
          <p:nvPr/>
        </p:nvSpPr>
        <p:spPr bwMode="auto">
          <a:xfrm rot="-2464349">
            <a:off x="10027988" y="1292450"/>
            <a:ext cx="715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7030A0"/>
                </a:solidFill>
              </a:rPr>
              <a:t>PC1</a:t>
            </a:r>
          </a:p>
        </p:txBody>
      </p:sp>
      <p:cxnSp>
        <p:nvCxnSpPr>
          <p:cNvPr id="8205" name="Straight Connector 23"/>
          <p:cNvCxnSpPr>
            <a:cxnSpLocks noChangeShapeType="1"/>
            <a:endCxn id="8207" idx="5"/>
          </p:cNvCxnSpPr>
          <p:nvPr/>
        </p:nvCxnSpPr>
        <p:spPr bwMode="auto">
          <a:xfrm>
            <a:off x="8748462" y="3238724"/>
            <a:ext cx="203200" cy="215900"/>
          </a:xfrm>
          <a:prstGeom prst="line">
            <a:avLst/>
          </a:prstGeom>
          <a:noFill/>
          <a:ln w="3175" algn="ctr">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8206" name="Straight Connector 28"/>
          <p:cNvCxnSpPr>
            <a:cxnSpLocks noChangeShapeType="1"/>
          </p:cNvCxnSpPr>
          <p:nvPr/>
        </p:nvCxnSpPr>
        <p:spPr bwMode="auto">
          <a:xfrm flipH="1">
            <a:off x="8203951" y="3394300"/>
            <a:ext cx="727075" cy="657225"/>
          </a:xfrm>
          <a:prstGeom prst="line">
            <a:avLst/>
          </a:prstGeom>
          <a:noFill/>
          <a:ln w="3175" algn="ctr">
            <a:solidFill>
              <a:srgbClr val="000000"/>
            </a:solidFill>
            <a:prstDash val="dash"/>
            <a:round/>
            <a:headEnd/>
            <a:tailEnd/>
          </a:ln>
          <a:extLst>
            <a:ext uri="{909E8E84-426E-40DD-AFC4-6F175D3DCCD1}">
              <a14:hiddenFill xmlns:a14="http://schemas.microsoft.com/office/drawing/2010/main">
                <a:noFill/>
              </a14:hiddenFill>
            </a:ext>
          </a:extLst>
        </p:spPr>
      </p:cxnSp>
      <p:sp>
        <p:nvSpPr>
          <p:cNvPr id="8207" name="Oval 176"/>
          <p:cNvSpPr>
            <a:spLocks noChangeArrowheads="1"/>
          </p:cNvSpPr>
          <p:nvPr/>
        </p:nvSpPr>
        <p:spPr bwMode="auto">
          <a:xfrm>
            <a:off x="8821487" y="3324449"/>
            <a:ext cx="1524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8208" name="TextBox 38"/>
          <p:cNvSpPr txBox="1">
            <a:spLocks noChangeArrowheads="1"/>
          </p:cNvSpPr>
          <p:nvPr/>
        </p:nvSpPr>
        <p:spPr bwMode="auto">
          <a:xfrm rot="2923061">
            <a:off x="5976688" y="2067150"/>
            <a:ext cx="715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7030A0"/>
                </a:solidFill>
              </a:rPr>
              <a:t>PC2</a:t>
            </a:r>
          </a:p>
        </p:txBody>
      </p:sp>
      <p:sp>
        <p:nvSpPr>
          <p:cNvPr id="8210" name="TextBox 39"/>
          <p:cNvSpPr txBox="1">
            <a:spLocks noChangeArrowheads="1"/>
          </p:cNvSpPr>
          <p:nvPr/>
        </p:nvSpPr>
        <p:spPr bwMode="auto">
          <a:xfrm>
            <a:off x="11197976" y="4605563"/>
            <a:ext cx="10128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dirty="0"/>
              <a:t>Scree plot</a:t>
            </a:r>
          </a:p>
        </p:txBody>
      </p:sp>
      <p:sp>
        <p:nvSpPr>
          <p:cNvPr id="3" name="Title 2"/>
          <p:cNvSpPr>
            <a:spLocks noGrp="1"/>
          </p:cNvSpPr>
          <p:nvPr>
            <p:ph type="title"/>
          </p:nvPr>
        </p:nvSpPr>
        <p:spPr/>
        <p:txBody>
          <a:bodyPr>
            <a:normAutofit fontScale="90000"/>
          </a:bodyPr>
          <a:lstStyle/>
          <a:p>
            <a:r>
              <a:rPr lang="en-US" dirty="0"/>
              <a:t>Geometric picture of principal components (PCs</a:t>
            </a:r>
            <a:r>
              <a:rPr lang="en-US" dirty="0" smtClean="0"/>
              <a:t>)</a:t>
            </a:r>
            <a:endParaRPr lang="en-US" dirty="0"/>
          </a:p>
        </p:txBody>
      </p:sp>
      <p:sp>
        <p:nvSpPr>
          <p:cNvPr id="4" name="Content Placeholder 3"/>
          <p:cNvSpPr>
            <a:spLocks noGrp="1"/>
          </p:cNvSpPr>
          <p:nvPr>
            <p:ph idx="1"/>
          </p:nvPr>
        </p:nvSpPr>
        <p:spPr>
          <a:xfrm>
            <a:off x="911053" y="1251968"/>
            <a:ext cx="4521088" cy="4906963"/>
          </a:xfrm>
        </p:spPr>
        <p:txBody>
          <a:bodyPr>
            <a:normAutofit fontScale="92500" lnSpcReduction="10000"/>
          </a:bodyPr>
          <a:lstStyle/>
          <a:p>
            <a:pPr marL="0" algn="just">
              <a:spcBef>
                <a:spcPct val="0"/>
              </a:spcBef>
              <a:buNone/>
            </a:pPr>
            <a:r>
              <a:rPr lang="en-US" altLang="en-US" dirty="0"/>
              <a:t>Each data object is still represented by its location in 2D space.</a:t>
            </a:r>
          </a:p>
          <a:p>
            <a:pPr algn="just">
              <a:spcBef>
                <a:spcPct val="0"/>
              </a:spcBef>
              <a:buNone/>
            </a:pPr>
            <a:endParaRPr lang="en-US" altLang="en-US" dirty="0"/>
          </a:p>
          <a:p>
            <a:pPr marL="0" algn="just">
              <a:spcBef>
                <a:spcPct val="0"/>
              </a:spcBef>
              <a:buNone/>
            </a:pPr>
            <a:r>
              <a:rPr lang="en-US" altLang="en-US" dirty="0"/>
              <a:t>However, instead of X-Y space, we are now in PC1-PC2 space.</a:t>
            </a:r>
          </a:p>
          <a:p>
            <a:pPr algn="just">
              <a:spcBef>
                <a:spcPct val="0"/>
              </a:spcBef>
              <a:buNone/>
            </a:pPr>
            <a:endParaRPr lang="en-US" altLang="en-US" dirty="0"/>
          </a:p>
          <a:p>
            <a:pPr marL="0" algn="just">
              <a:spcBef>
                <a:spcPct val="0"/>
              </a:spcBef>
              <a:buNone/>
            </a:pPr>
            <a:r>
              <a:rPr lang="en-US" altLang="en-US" dirty="0"/>
              <a:t>Note that for our </a:t>
            </a:r>
            <a:r>
              <a:rPr lang="en-US" altLang="en-US" dirty="0">
                <a:solidFill>
                  <a:srgbClr val="FF6600"/>
                </a:solidFill>
              </a:rPr>
              <a:t>orange</a:t>
            </a:r>
            <a:r>
              <a:rPr lang="en-US" altLang="en-US" dirty="0"/>
              <a:t> example, the value in PCI is large, and in PC2 is small.</a:t>
            </a:r>
          </a:p>
          <a:p>
            <a:pPr algn="just">
              <a:spcBef>
                <a:spcPct val="0"/>
              </a:spcBef>
              <a:buNone/>
            </a:pPr>
            <a:endParaRPr lang="en-US" altLang="en-US" dirty="0"/>
          </a:p>
          <a:p>
            <a:pPr marL="0" algn="just">
              <a:spcBef>
                <a:spcPct val="0"/>
              </a:spcBef>
              <a:buNone/>
            </a:pPr>
            <a:r>
              <a:rPr lang="en-US" altLang="en-US" dirty="0"/>
              <a:t>This is true on average for all data points. Moreover, it is true by definition, this is what PCA does! </a:t>
            </a:r>
          </a:p>
          <a:p>
            <a:endParaRPr lang="en-US" dirty="0"/>
          </a:p>
        </p:txBody>
      </p:sp>
      <p:sp>
        <p:nvSpPr>
          <p:cNvPr id="2" name="Slide Number Placeholder 1"/>
          <p:cNvSpPr>
            <a:spLocks noGrp="1"/>
          </p:cNvSpPr>
          <p:nvPr>
            <p:ph type="sldNum" sz="quarter" idx="12"/>
          </p:nvPr>
        </p:nvSpPr>
        <p:spPr/>
        <p:txBody>
          <a:bodyPr/>
          <a:lstStyle/>
          <a:p>
            <a:fld id="{D9D0F597-6C79-4498-BE18-DD874142F752}" type="slidenum">
              <a:rPr lang="en-US" smtClean="0"/>
              <a:t>57</a:t>
            </a:fld>
            <a:endParaRPr lang="en-US"/>
          </a:p>
        </p:txBody>
      </p:sp>
    </p:spTree>
    <p:extLst>
      <p:ext uri="{BB962C8B-B14F-4D97-AF65-F5344CB8AC3E}">
        <p14:creationId xmlns:p14="http://schemas.microsoft.com/office/powerpoint/2010/main" val="20358324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val 176"/>
          <p:cNvSpPr>
            <a:spLocks noChangeArrowheads="1"/>
          </p:cNvSpPr>
          <p:nvPr/>
        </p:nvSpPr>
        <p:spPr bwMode="auto">
          <a:xfrm>
            <a:off x="8268591" y="358317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9219" name="Oval 182"/>
          <p:cNvSpPr>
            <a:spLocks noChangeArrowheads="1"/>
          </p:cNvSpPr>
          <p:nvPr/>
        </p:nvSpPr>
        <p:spPr bwMode="auto">
          <a:xfrm>
            <a:off x="7582791" y="404037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9220" name="Oval 176"/>
          <p:cNvSpPr>
            <a:spLocks noChangeArrowheads="1"/>
          </p:cNvSpPr>
          <p:nvPr/>
        </p:nvSpPr>
        <p:spPr bwMode="auto">
          <a:xfrm>
            <a:off x="7430391" y="457377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9221" name="Oval 182"/>
          <p:cNvSpPr>
            <a:spLocks noChangeArrowheads="1"/>
          </p:cNvSpPr>
          <p:nvPr/>
        </p:nvSpPr>
        <p:spPr bwMode="auto">
          <a:xfrm>
            <a:off x="6896991" y="480237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9222" name="Oval 176"/>
          <p:cNvSpPr>
            <a:spLocks noChangeArrowheads="1"/>
          </p:cNvSpPr>
          <p:nvPr/>
        </p:nvSpPr>
        <p:spPr bwMode="auto">
          <a:xfrm>
            <a:off x="8725791" y="3430779"/>
            <a:ext cx="1524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9223" name="Oval 176"/>
          <p:cNvSpPr>
            <a:spLocks noChangeArrowheads="1"/>
          </p:cNvSpPr>
          <p:nvPr/>
        </p:nvSpPr>
        <p:spPr bwMode="auto">
          <a:xfrm>
            <a:off x="8573391" y="3049779"/>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grpSp>
        <p:nvGrpSpPr>
          <p:cNvPr id="9225" name="Group 8"/>
          <p:cNvGrpSpPr>
            <a:grpSpLocks/>
          </p:cNvGrpSpPr>
          <p:nvPr/>
        </p:nvGrpSpPr>
        <p:grpSpPr bwMode="auto">
          <a:xfrm rot="-2509140">
            <a:off x="4325241" y="839979"/>
            <a:ext cx="7620000" cy="5943600"/>
            <a:chOff x="838200" y="609599"/>
            <a:chExt cx="7620000" cy="5943600"/>
          </a:xfrm>
        </p:grpSpPr>
        <p:cxnSp>
          <p:nvCxnSpPr>
            <p:cNvPr id="9235" name="Straight Arrow Connector 16"/>
            <p:cNvCxnSpPr>
              <a:cxnSpLocks noChangeShapeType="1"/>
            </p:cNvCxnSpPr>
            <p:nvPr/>
          </p:nvCxnSpPr>
          <p:spPr bwMode="auto">
            <a:xfrm flipV="1">
              <a:off x="4419601" y="609599"/>
              <a:ext cx="0" cy="5943600"/>
            </a:xfrm>
            <a:prstGeom prst="straightConnector1">
              <a:avLst/>
            </a:prstGeom>
            <a:noFill/>
            <a:ln w="22225" algn="ctr">
              <a:solidFill>
                <a:srgbClr val="7030A0"/>
              </a:solidFill>
              <a:round/>
              <a:headEnd/>
              <a:tailEnd type="arrow" w="med" len="med"/>
            </a:ln>
            <a:extLst>
              <a:ext uri="{909E8E84-426E-40DD-AFC4-6F175D3DCCD1}">
                <a14:hiddenFill xmlns:a14="http://schemas.microsoft.com/office/drawing/2010/main">
                  <a:noFill/>
                </a14:hiddenFill>
              </a:ext>
            </a:extLst>
          </p:spPr>
        </p:cxnSp>
        <p:cxnSp>
          <p:nvCxnSpPr>
            <p:cNvPr id="9236" name="Straight Arrow Connector 18"/>
            <p:cNvCxnSpPr>
              <a:cxnSpLocks noChangeShapeType="1"/>
            </p:cNvCxnSpPr>
            <p:nvPr/>
          </p:nvCxnSpPr>
          <p:spPr bwMode="auto">
            <a:xfrm>
              <a:off x="838200" y="3581400"/>
              <a:ext cx="7620000" cy="0"/>
            </a:xfrm>
            <a:prstGeom prst="straightConnector1">
              <a:avLst/>
            </a:prstGeom>
            <a:noFill/>
            <a:ln w="22225" algn="ctr">
              <a:solidFill>
                <a:srgbClr val="7030A0"/>
              </a:solidFill>
              <a:round/>
              <a:headEnd/>
              <a:tailEnd type="arrow" w="med" len="med"/>
            </a:ln>
            <a:extLst>
              <a:ext uri="{909E8E84-426E-40DD-AFC4-6F175D3DCCD1}">
                <a14:hiddenFill xmlns:a14="http://schemas.microsoft.com/office/drawing/2010/main">
                  <a:noFill/>
                </a14:hiddenFill>
              </a:ext>
            </a:extLst>
          </p:spPr>
        </p:cxnSp>
      </p:grpSp>
      <p:sp>
        <p:nvSpPr>
          <p:cNvPr id="9226" name="TextBox 19"/>
          <p:cNvSpPr txBox="1">
            <a:spLocks noChangeArrowheads="1"/>
          </p:cNvSpPr>
          <p:nvPr/>
        </p:nvSpPr>
        <p:spPr bwMode="auto">
          <a:xfrm rot="-2464349">
            <a:off x="9900393" y="1398780"/>
            <a:ext cx="715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7030A0"/>
                </a:solidFill>
              </a:rPr>
              <a:t>PC1</a:t>
            </a:r>
          </a:p>
        </p:txBody>
      </p:sp>
      <p:sp>
        <p:nvSpPr>
          <p:cNvPr id="9227" name="TextBox 20"/>
          <p:cNvSpPr txBox="1">
            <a:spLocks noChangeArrowheads="1"/>
          </p:cNvSpPr>
          <p:nvPr/>
        </p:nvSpPr>
        <p:spPr bwMode="auto">
          <a:xfrm rot="2923061">
            <a:off x="5880992" y="2173480"/>
            <a:ext cx="715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7030A0"/>
                </a:solidFill>
              </a:rPr>
              <a:t>PC2</a:t>
            </a:r>
          </a:p>
        </p:txBody>
      </p:sp>
      <p:cxnSp>
        <p:nvCxnSpPr>
          <p:cNvPr id="9228" name="Straight Connector 22"/>
          <p:cNvCxnSpPr>
            <a:cxnSpLocks noChangeShapeType="1"/>
          </p:cNvCxnSpPr>
          <p:nvPr/>
        </p:nvCxnSpPr>
        <p:spPr bwMode="auto">
          <a:xfrm>
            <a:off x="8686105" y="3165668"/>
            <a:ext cx="79375" cy="77787"/>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9229" name="Straight Connector 24"/>
          <p:cNvCxnSpPr>
            <a:cxnSpLocks noChangeShapeType="1"/>
          </p:cNvCxnSpPr>
          <p:nvPr/>
        </p:nvCxnSpPr>
        <p:spPr bwMode="auto">
          <a:xfrm>
            <a:off x="8635305" y="3356168"/>
            <a:ext cx="160337" cy="168275"/>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9230" name="Straight Connector 25"/>
          <p:cNvCxnSpPr>
            <a:cxnSpLocks noChangeShapeType="1"/>
          </p:cNvCxnSpPr>
          <p:nvPr/>
        </p:nvCxnSpPr>
        <p:spPr bwMode="auto">
          <a:xfrm>
            <a:off x="7389116" y="4508693"/>
            <a:ext cx="77788" cy="79375"/>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9231" name="Straight Connector 26"/>
          <p:cNvCxnSpPr>
            <a:cxnSpLocks noChangeShapeType="1"/>
          </p:cNvCxnSpPr>
          <p:nvPr/>
        </p:nvCxnSpPr>
        <p:spPr bwMode="auto">
          <a:xfrm>
            <a:off x="7647880" y="4110230"/>
            <a:ext cx="77787" cy="79375"/>
          </a:xfrm>
          <a:prstGeom prst="line">
            <a:avLst/>
          </a:prstGeom>
          <a:noFill/>
          <a:ln w="19050" algn="ctr">
            <a:solidFill>
              <a:srgbClr val="FF0000"/>
            </a:solidFill>
            <a:prstDash val="sysDash"/>
            <a:round/>
            <a:headEnd/>
            <a:tailEnd/>
          </a:ln>
          <a:extLst>
            <a:ext uri="{909E8E84-426E-40DD-AFC4-6F175D3DCCD1}">
              <a14:hiddenFill xmlns:a14="http://schemas.microsoft.com/office/drawing/2010/main">
                <a:noFill/>
              </a14:hiddenFill>
            </a:ext>
          </a:extLst>
        </p:spPr>
      </p:cxnSp>
      <p:cxnSp>
        <p:nvCxnSpPr>
          <p:cNvPr id="9232" name="Straight Connector 27"/>
          <p:cNvCxnSpPr>
            <a:cxnSpLocks noChangeShapeType="1"/>
          </p:cNvCxnSpPr>
          <p:nvPr/>
        </p:nvCxnSpPr>
        <p:spPr bwMode="auto">
          <a:xfrm>
            <a:off x="6958904" y="4856354"/>
            <a:ext cx="23812" cy="25400"/>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cxnSp>
        <p:nvCxnSpPr>
          <p:cNvPr id="9233" name="Straight Connector 30"/>
          <p:cNvCxnSpPr>
            <a:cxnSpLocks noChangeShapeType="1"/>
          </p:cNvCxnSpPr>
          <p:nvPr/>
        </p:nvCxnSpPr>
        <p:spPr bwMode="auto">
          <a:xfrm>
            <a:off x="8346379" y="3648267"/>
            <a:ext cx="23812" cy="25400"/>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sp>
        <p:nvSpPr>
          <p:cNvPr id="3" name="Title 2"/>
          <p:cNvSpPr>
            <a:spLocks noGrp="1"/>
          </p:cNvSpPr>
          <p:nvPr>
            <p:ph type="title"/>
          </p:nvPr>
        </p:nvSpPr>
        <p:spPr/>
        <p:txBody>
          <a:bodyPr>
            <a:normAutofit fontScale="90000"/>
          </a:bodyPr>
          <a:lstStyle/>
          <a:p>
            <a:r>
              <a:rPr lang="en-US" dirty="0"/>
              <a:t>Geometric picture of principal components (PCs</a:t>
            </a:r>
            <a:r>
              <a:rPr lang="en-US" dirty="0" smtClean="0"/>
              <a:t>)</a:t>
            </a:r>
            <a:endParaRPr lang="en-US" dirty="0"/>
          </a:p>
        </p:txBody>
      </p:sp>
      <p:sp>
        <p:nvSpPr>
          <p:cNvPr id="4" name="Content Placeholder 3"/>
          <p:cNvSpPr>
            <a:spLocks noGrp="1"/>
          </p:cNvSpPr>
          <p:nvPr>
            <p:ph idx="1"/>
          </p:nvPr>
        </p:nvSpPr>
        <p:spPr>
          <a:xfrm>
            <a:off x="838200" y="1270000"/>
            <a:ext cx="4875125" cy="4906963"/>
          </a:xfrm>
        </p:spPr>
        <p:txBody>
          <a:bodyPr/>
          <a:lstStyle/>
          <a:p>
            <a:r>
              <a:rPr lang="en-US" altLang="en-US" dirty="0">
                <a:cs typeface="Times New Roman" panose="02020603050405020304" pitchFamily="18" charset="0"/>
              </a:rPr>
              <a:t>We can project the data onto just the </a:t>
            </a:r>
            <a:r>
              <a:rPr lang="en-US" altLang="en-US" dirty="0">
                <a:solidFill>
                  <a:srgbClr val="7030A0"/>
                </a:solidFill>
                <a:cs typeface="Times New Roman" panose="02020603050405020304" pitchFamily="18" charset="0"/>
              </a:rPr>
              <a:t>PC1</a:t>
            </a:r>
            <a:r>
              <a:rPr lang="en-US" altLang="en-US" dirty="0">
                <a:cs typeface="Times New Roman" panose="02020603050405020304" pitchFamily="18" charset="0"/>
              </a:rPr>
              <a:t> axis</a:t>
            </a:r>
          </a:p>
          <a:p>
            <a:endParaRPr lang="en-US" dirty="0"/>
          </a:p>
        </p:txBody>
      </p:sp>
      <p:sp>
        <p:nvSpPr>
          <p:cNvPr id="2" name="Slide Number Placeholder 1"/>
          <p:cNvSpPr>
            <a:spLocks noGrp="1"/>
          </p:cNvSpPr>
          <p:nvPr>
            <p:ph type="sldNum" sz="quarter" idx="12"/>
          </p:nvPr>
        </p:nvSpPr>
        <p:spPr>
          <a:xfrm>
            <a:off x="8637196" y="6464924"/>
            <a:ext cx="2743200" cy="365125"/>
          </a:xfrm>
        </p:spPr>
        <p:txBody>
          <a:bodyPr/>
          <a:lstStyle/>
          <a:p>
            <a:fld id="{D9D0F597-6C79-4498-BE18-DD874142F752}" type="slidenum">
              <a:rPr lang="en-US" smtClean="0"/>
              <a:t>58</a:t>
            </a:fld>
            <a:endParaRPr lang="en-US" dirty="0"/>
          </a:p>
        </p:txBody>
      </p:sp>
    </p:spTree>
    <p:extLst>
      <p:ext uri="{BB962C8B-B14F-4D97-AF65-F5344CB8AC3E}">
        <p14:creationId xmlns:p14="http://schemas.microsoft.com/office/powerpoint/2010/main" val="10089084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val 176"/>
          <p:cNvSpPr>
            <a:spLocks noChangeArrowheads="1"/>
          </p:cNvSpPr>
          <p:nvPr/>
        </p:nvSpPr>
        <p:spPr bwMode="auto">
          <a:xfrm>
            <a:off x="8763077" y="3251016"/>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11267" name="Oval 182"/>
          <p:cNvSpPr>
            <a:spLocks noChangeArrowheads="1"/>
          </p:cNvSpPr>
          <p:nvPr/>
        </p:nvSpPr>
        <p:spPr bwMode="auto">
          <a:xfrm>
            <a:off x="8147127" y="3801878"/>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11268" name="Oval 176"/>
          <p:cNvSpPr>
            <a:spLocks noChangeArrowheads="1"/>
          </p:cNvSpPr>
          <p:nvPr/>
        </p:nvSpPr>
        <p:spPr bwMode="auto">
          <a:xfrm>
            <a:off x="7807402" y="410985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11269" name="Oval 182"/>
          <p:cNvSpPr>
            <a:spLocks noChangeArrowheads="1"/>
          </p:cNvSpPr>
          <p:nvPr/>
        </p:nvSpPr>
        <p:spPr bwMode="auto">
          <a:xfrm>
            <a:off x="7399415" y="4478153"/>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11270" name="Oval 176"/>
          <p:cNvSpPr>
            <a:spLocks noChangeArrowheads="1"/>
          </p:cNvSpPr>
          <p:nvPr/>
        </p:nvSpPr>
        <p:spPr bwMode="auto">
          <a:xfrm>
            <a:off x="9064702" y="2981141"/>
            <a:ext cx="152400" cy="152400"/>
          </a:xfrm>
          <a:prstGeom prst="ellipse">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11271" name="Oval 176"/>
          <p:cNvSpPr>
            <a:spLocks noChangeArrowheads="1"/>
          </p:cNvSpPr>
          <p:nvPr/>
        </p:nvSpPr>
        <p:spPr bwMode="auto">
          <a:xfrm>
            <a:off x="9217102" y="2843028"/>
            <a:ext cx="152400" cy="152400"/>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cxnSp>
        <p:nvCxnSpPr>
          <p:cNvPr id="11273" name="Straight Arrow Connector 18"/>
          <p:cNvCxnSpPr>
            <a:cxnSpLocks noChangeShapeType="1"/>
          </p:cNvCxnSpPr>
          <p:nvPr/>
        </p:nvCxnSpPr>
        <p:spPr bwMode="auto">
          <a:xfrm rot="-2509140">
            <a:off x="4835602" y="3503428"/>
            <a:ext cx="7620000" cy="0"/>
          </a:xfrm>
          <a:prstGeom prst="straightConnector1">
            <a:avLst/>
          </a:prstGeom>
          <a:noFill/>
          <a:ln w="22225" algn="ctr">
            <a:solidFill>
              <a:srgbClr val="7030A0"/>
            </a:solidFill>
            <a:round/>
            <a:headEnd/>
            <a:tailEnd type="arrow" w="med" len="med"/>
          </a:ln>
          <a:extLst>
            <a:ext uri="{909E8E84-426E-40DD-AFC4-6F175D3DCCD1}">
              <a14:hiddenFill xmlns:a14="http://schemas.microsoft.com/office/drawing/2010/main">
                <a:noFill/>
              </a14:hiddenFill>
            </a:ext>
          </a:extLst>
        </p:spPr>
      </p:cxnSp>
      <p:sp>
        <p:nvSpPr>
          <p:cNvPr id="11274" name="TextBox 19"/>
          <p:cNvSpPr txBox="1">
            <a:spLocks noChangeArrowheads="1"/>
          </p:cNvSpPr>
          <p:nvPr/>
        </p:nvSpPr>
        <p:spPr bwMode="auto">
          <a:xfrm rot="-2464349">
            <a:off x="10442653" y="1090429"/>
            <a:ext cx="715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a:solidFill>
                  <a:srgbClr val="7030A0"/>
                </a:solidFill>
              </a:rPr>
              <a:t>PC1</a:t>
            </a:r>
          </a:p>
        </p:txBody>
      </p:sp>
      <p:sp>
        <p:nvSpPr>
          <p:cNvPr id="3" name="Title 2"/>
          <p:cNvSpPr>
            <a:spLocks noGrp="1"/>
          </p:cNvSpPr>
          <p:nvPr>
            <p:ph type="title"/>
          </p:nvPr>
        </p:nvSpPr>
        <p:spPr/>
        <p:txBody>
          <a:bodyPr>
            <a:normAutofit fontScale="90000"/>
          </a:bodyPr>
          <a:lstStyle/>
          <a:p>
            <a:r>
              <a:rPr lang="en-US" dirty="0"/>
              <a:t>Geometric picture of principal components (PCs</a:t>
            </a:r>
            <a:r>
              <a:rPr lang="en-US" dirty="0" smtClean="0"/>
              <a:t>)</a:t>
            </a:r>
            <a:endParaRPr lang="en-US" dirty="0"/>
          </a:p>
        </p:txBody>
      </p:sp>
      <p:sp>
        <p:nvSpPr>
          <p:cNvPr id="4" name="Content Placeholder 3"/>
          <p:cNvSpPr>
            <a:spLocks noGrp="1"/>
          </p:cNvSpPr>
          <p:nvPr>
            <p:ph idx="1"/>
          </p:nvPr>
        </p:nvSpPr>
        <p:spPr>
          <a:xfrm>
            <a:off x="838200" y="1270000"/>
            <a:ext cx="4853680" cy="4906963"/>
          </a:xfrm>
        </p:spPr>
        <p:txBody>
          <a:bodyPr>
            <a:normAutofit/>
          </a:bodyPr>
          <a:lstStyle/>
          <a:p>
            <a:pPr algn="just"/>
            <a:r>
              <a:rPr lang="en-US" dirty="0"/>
              <a:t>We can project the data onto just the PC1 axis. This means that PC2 no longer exist</a:t>
            </a:r>
          </a:p>
          <a:p>
            <a:pPr algn="just"/>
            <a:r>
              <a:rPr lang="en-US" dirty="0" smtClean="0"/>
              <a:t>This </a:t>
            </a:r>
            <a:r>
              <a:rPr lang="en-US" dirty="0"/>
              <a:t>is a general trick.</a:t>
            </a:r>
          </a:p>
          <a:p>
            <a:pPr algn="just"/>
            <a:r>
              <a:rPr lang="en-US" dirty="0" smtClean="0"/>
              <a:t>Starting </a:t>
            </a:r>
            <a:r>
              <a:rPr lang="en-US" dirty="0"/>
              <a:t>with any N dimensions, we can do PCA, and keep just n dimensions, n &lt;=N, as use the n dimensions for clustering, classifying, indexing, plotting etc.</a:t>
            </a:r>
          </a:p>
          <a:p>
            <a:endParaRPr lang="en-US" dirty="0"/>
          </a:p>
        </p:txBody>
      </p:sp>
      <p:sp>
        <p:nvSpPr>
          <p:cNvPr id="2" name="Slide Number Placeholder 1"/>
          <p:cNvSpPr>
            <a:spLocks noGrp="1"/>
          </p:cNvSpPr>
          <p:nvPr>
            <p:ph type="sldNum" sz="quarter" idx="12"/>
          </p:nvPr>
        </p:nvSpPr>
        <p:spPr/>
        <p:txBody>
          <a:bodyPr/>
          <a:lstStyle/>
          <a:p>
            <a:fld id="{D9D0F597-6C79-4498-BE18-DD874142F752}" type="slidenum">
              <a:rPr lang="en-US" smtClean="0"/>
              <a:t>59</a:t>
            </a:fld>
            <a:endParaRPr lang="en-US"/>
          </a:p>
        </p:txBody>
      </p:sp>
    </p:spTree>
    <p:extLst>
      <p:ext uri="{BB962C8B-B14F-4D97-AF65-F5344CB8AC3E}">
        <p14:creationId xmlns:p14="http://schemas.microsoft.com/office/powerpoint/2010/main" val="1277500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normAutofit fontScale="90000"/>
          </a:bodyPr>
          <a:lstStyle/>
          <a:p>
            <a:r>
              <a:rPr lang="en-US" altLang="zh-CN" smtClean="0">
                <a:ea typeface="SimSun" panose="02010600030101010101" pitchFamily="2" charset="-122"/>
              </a:rPr>
              <a:t>Vectors: Dot Product</a:t>
            </a:r>
          </a:p>
        </p:txBody>
      </p:sp>
      <p:graphicFrame>
        <p:nvGraphicFramePr>
          <p:cNvPr id="4098" name="Object 2"/>
          <p:cNvGraphicFramePr>
            <a:graphicFrameLocks noGrp="1" noChangeAspect="1"/>
          </p:cNvGraphicFramePr>
          <p:nvPr>
            <p:ph idx="1"/>
            <p:extLst>
              <p:ext uri="{D42A27DB-BD31-4B8C-83A1-F6EECF244321}">
                <p14:modId xmlns:p14="http://schemas.microsoft.com/office/powerpoint/2010/main" val="2658781235"/>
              </p:ext>
            </p:extLst>
          </p:nvPr>
        </p:nvGraphicFramePr>
        <p:xfrm>
          <a:off x="876495" y="1553368"/>
          <a:ext cx="2705100" cy="711200"/>
        </p:xfrm>
        <a:graphic>
          <a:graphicData uri="http://schemas.openxmlformats.org/presentationml/2006/ole">
            <mc:AlternateContent xmlns:mc="http://schemas.openxmlformats.org/markup-compatibility/2006">
              <mc:Choice xmlns:v="urn:schemas-microsoft-com:vml" Requires="v">
                <p:oleObj spid="_x0000_s4152" name="Equation" r:id="rId3" imgW="2705040" imgH="711000" progId="Equation.DSMT4">
                  <p:embed/>
                </p:oleObj>
              </mc:Choice>
              <mc:Fallback>
                <p:oleObj name="Equation" r:id="rId3" imgW="2705040" imgH="711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495" y="1553368"/>
                        <a:ext cx="27051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83B4C814-6AE5-499F-B75E-17699743F42A}" type="slidenum">
              <a:rPr lang="en-US" altLang="zh-CN" smtClean="0"/>
              <a:pPr/>
              <a:t>6</a:t>
            </a:fld>
            <a:endParaRPr lang="en-US" altLang="zh-CN"/>
          </a:p>
        </p:txBody>
      </p:sp>
      <p:graphicFrame>
        <p:nvGraphicFramePr>
          <p:cNvPr id="4099" name="Object 3"/>
          <p:cNvGraphicFramePr>
            <a:graphicFrameLocks noGrp="1" noChangeAspect="1"/>
          </p:cNvGraphicFramePr>
          <p:nvPr>
            <p:ph sz="quarter" idx="4294967295"/>
            <p:extLst>
              <p:ext uri="{D42A27DB-BD31-4B8C-83A1-F6EECF244321}">
                <p14:modId xmlns:p14="http://schemas.microsoft.com/office/powerpoint/2010/main" val="4197444142"/>
              </p:ext>
            </p:extLst>
          </p:nvPr>
        </p:nvGraphicFramePr>
        <p:xfrm>
          <a:off x="876495" y="2686333"/>
          <a:ext cx="2922588" cy="508000"/>
        </p:xfrm>
        <a:graphic>
          <a:graphicData uri="http://schemas.openxmlformats.org/presentationml/2006/ole">
            <mc:AlternateContent xmlns:mc="http://schemas.openxmlformats.org/markup-compatibility/2006">
              <mc:Choice xmlns:v="urn:schemas-microsoft-com:vml" Requires="v">
                <p:oleObj spid="_x0000_s4153" name="Equation" r:id="rId5" imgW="1600200" imgH="279360" progId="Equation.DSMT4">
                  <p:embed/>
                </p:oleObj>
              </mc:Choice>
              <mc:Fallback>
                <p:oleObj name="Equation" r:id="rId5" imgW="1600200" imgH="2793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495" y="2686333"/>
                        <a:ext cx="2922588"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0" name="Object 4"/>
          <p:cNvGraphicFramePr>
            <a:graphicFrameLocks noGrp="1" noChangeAspect="1"/>
          </p:cNvGraphicFramePr>
          <p:nvPr>
            <p:ph sz="quarter" idx="4294967295"/>
            <p:extLst>
              <p:ext uri="{D42A27DB-BD31-4B8C-83A1-F6EECF244321}">
                <p14:modId xmlns:p14="http://schemas.microsoft.com/office/powerpoint/2010/main" val="3466560410"/>
              </p:ext>
            </p:extLst>
          </p:nvPr>
        </p:nvGraphicFramePr>
        <p:xfrm>
          <a:off x="876495" y="3798886"/>
          <a:ext cx="2093913" cy="442912"/>
        </p:xfrm>
        <a:graphic>
          <a:graphicData uri="http://schemas.openxmlformats.org/presentationml/2006/ole">
            <mc:AlternateContent xmlns:mc="http://schemas.openxmlformats.org/markup-compatibility/2006">
              <mc:Choice xmlns:v="urn:schemas-microsoft-com:vml" Requires="v">
                <p:oleObj spid="_x0000_s4154" name="Equation" r:id="rId7" imgW="1320480" imgH="279360" progId="Equation.3">
                  <p:embed/>
                </p:oleObj>
              </mc:Choice>
              <mc:Fallback>
                <p:oleObj name="Equation" r:id="rId7" imgW="1320480" imgH="2793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6495" y="3798886"/>
                        <a:ext cx="2093913"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2" name="Text Box 11"/>
          <p:cNvSpPr txBox="1">
            <a:spLocks noChangeArrowheads="1"/>
          </p:cNvSpPr>
          <p:nvPr/>
        </p:nvSpPr>
        <p:spPr bwMode="auto">
          <a:xfrm>
            <a:off x="7086600" y="2057401"/>
            <a:ext cx="2971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a:ea typeface="SimSun" panose="02010600030101010101" pitchFamily="2" charset="-122"/>
              </a:rPr>
              <a:t>Think of the dot product as a matrix multiplication</a:t>
            </a:r>
          </a:p>
        </p:txBody>
      </p:sp>
      <p:sp>
        <p:nvSpPr>
          <p:cNvPr id="4103" name="Text Box 12"/>
          <p:cNvSpPr txBox="1">
            <a:spLocks noChangeArrowheads="1"/>
          </p:cNvSpPr>
          <p:nvPr/>
        </p:nvSpPr>
        <p:spPr bwMode="auto">
          <a:xfrm>
            <a:off x="7086600" y="3448049"/>
            <a:ext cx="3429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a:ea typeface="SimSun" panose="02010600030101010101" pitchFamily="2" charset="-122"/>
              </a:rPr>
              <a:t>The magnitude is the dot product of a vector with itself</a:t>
            </a:r>
          </a:p>
        </p:txBody>
      </p:sp>
      <p:sp>
        <p:nvSpPr>
          <p:cNvPr id="4104" name="Text Box 13"/>
          <p:cNvSpPr txBox="1">
            <a:spLocks noChangeArrowheads="1"/>
          </p:cNvSpPr>
          <p:nvPr/>
        </p:nvSpPr>
        <p:spPr bwMode="auto">
          <a:xfrm>
            <a:off x="7086600" y="4789487"/>
            <a:ext cx="4191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dirty="0">
                <a:ea typeface="SimSun" panose="02010600030101010101" pitchFamily="2" charset="-122"/>
              </a:rPr>
              <a:t>The dot product is also related to the angle between the two vectors</a:t>
            </a:r>
          </a:p>
        </p:txBody>
      </p:sp>
      <p:sp>
        <p:nvSpPr>
          <p:cNvPr id="3" name="TextBox 2"/>
          <p:cNvSpPr txBox="1"/>
          <p:nvPr/>
        </p:nvSpPr>
        <p:spPr>
          <a:xfrm>
            <a:off x="5637362" y="2971800"/>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4" name="Rectangle 3"/>
              <p:cNvSpPr/>
              <p:nvPr/>
            </p:nvSpPr>
            <p:spPr>
              <a:xfrm>
                <a:off x="838200" y="4490407"/>
                <a:ext cx="209954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838200" y="4490407"/>
                <a:ext cx="2099549" cy="369332"/>
              </a:xfrm>
              <a:prstGeom prst="rect">
                <a:avLst/>
              </a:prstGeom>
              <a:blipFill rotWithShape="0">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425148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dirty="0"/>
              <a:t>Algebraic definition of PCs</a:t>
            </a: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838200" y="1270000"/>
                <a:ext cx="8702615" cy="4906963"/>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Given a sample of </a:t>
                </a:r>
                <a:r>
                  <a:rPr lang="en-US" i="1" dirty="0" smtClean="0">
                    <a:latin typeface="Times New Roman" panose="02020603050405020304" pitchFamily="18" charset="0"/>
                    <a:cs typeface="Times New Roman" panose="02020603050405020304" pitchFamily="18" charset="0"/>
                  </a:rPr>
                  <a:t>n </a:t>
                </a:r>
                <a:r>
                  <a:rPr lang="en-US" dirty="0" smtClean="0">
                    <a:latin typeface="Times New Roman" panose="02020603050405020304" pitchFamily="18" charset="0"/>
                    <a:cs typeface="Times New Roman" panose="02020603050405020304" pitchFamily="18" charset="0"/>
                  </a:rPr>
                  <a:t>observations on a vector of </a:t>
                </a:r>
                <a:r>
                  <a:rPr lang="en-US" i="1" dirty="0" smtClean="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 variables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𝑋</m:t>
                      </m:r>
                      <m:r>
                        <a:rPr lang="en-US" b="0" i="1" smtClean="0">
                          <a:latin typeface="Cambria Math" panose="02040503050406030204" pitchFamily="18" charset="0"/>
                          <a:cs typeface="Times New Roman" panose="02020603050405020304" pitchFamily="18" charset="0"/>
                        </a:rPr>
                        <m:t>=</m:t>
                      </m:r>
                      <m:d>
                        <m:dPr>
                          <m:begChr m:val="{"/>
                          <m:endChr m:val="}"/>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 </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𝑛</m:t>
                              </m:r>
                            </m:sub>
                          </m:sSub>
                        </m:e>
                      </m:d>
                      <m:r>
                        <a:rPr lang="en-US" b="0" i="1" smtClean="0">
                          <a:latin typeface="Cambria Math" panose="02040503050406030204" pitchFamily="18" charset="0"/>
                          <a:cs typeface="Times New Roman" panose="02020603050405020304" pitchFamily="18" charset="0"/>
                        </a:rPr>
                        <m:t>∈ </m:t>
                      </m:r>
                      <m:sSup>
                        <m:s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ℝ</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𝑝</m:t>
                          </m:r>
                        </m:sup>
                      </m:sSup>
                    </m:oMath>
                  </m:oMathPara>
                </a14:m>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efine the first principal component of the sample by the linear transformation</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𝑧</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𝑗</m:t>
                          </m:r>
                        </m:sub>
                      </m:sSub>
                      <m:r>
                        <a:rPr lang="en-US" b="0" i="1" smtClean="0">
                          <a:latin typeface="Cambria Math" panose="02040503050406030204" pitchFamily="18" charset="0"/>
                          <a:cs typeface="Times New Roman" panose="02020603050405020304" pitchFamily="18" charset="0"/>
                        </a:rPr>
                        <m:t>= </m:t>
                      </m:r>
                      <m:nary>
                        <m:naryPr>
                          <m:chr m:val="∑"/>
                          <m:ctrlPr>
                            <a:rPr lang="en-US" b="0"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𝑖</m:t>
                          </m:r>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𝑝</m:t>
                          </m:r>
                        </m:sup>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𝑖</m:t>
                              </m:r>
                              <m:r>
                                <a:rPr lang="en-US" b="0" i="1" smtClean="0">
                                  <a:latin typeface="Cambria Math" panose="02040503050406030204" pitchFamily="18" charset="0"/>
                                  <a:cs typeface="Times New Roman" panose="02020603050405020304" pitchFamily="18" charset="0"/>
                                </a:rPr>
                                <m:t>1</m:t>
                              </m:r>
                            </m:sub>
                          </m:sSub>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𝑖𝑗</m:t>
                              </m:r>
                            </m:sub>
                          </m:sSub>
                        </m:e>
                      </m:nary>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𝑗</m:t>
                      </m:r>
                      <m:r>
                        <a:rPr lang="en-US" b="0" i="1" smtClean="0">
                          <a:latin typeface="Cambria Math" panose="02040503050406030204" pitchFamily="18" charset="0"/>
                          <a:cs typeface="Times New Roman" panose="02020603050405020304" pitchFamily="18" charset="0"/>
                        </a:rPr>
                        <m:t>=1, 2, …, </m:t>
                      </m:r>
                      <m:r>
                        <a:rPr lang="en-US" b="0" i="1" smtClean="0">
                          <a:latin typeface="Cambria Math" panose="02040503050406030204" pitchFamily="18" charset="0"/>
                          <a:cs typeface="Times New Roman" panose="02020603050405020304" pitchFamily="18" charset="0"/>
                        </a:rPr>
                        <m:t>𝑛</m:t>
                      </m:r>
                    </m:oMath>
                  </m:oMathPara>
                </a14:m>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where the vector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11</m:t>
                          </m:r>
                        </m:sub>
                      </m:sSub>
                      <m:r>
                        <a:rPr lang="en-US" b="0" i="1" smtClean="0">
                          <a:latin typeface="Cambria Math" panose="02040503050406030204" pitchFamily="18" charset="0"/>
                          <a:cs typeface="Times New Roman" panose="02020603050405020304" pitchFamily="18" charset="0"/>
                        </a:rPr>
                        <m:t>, </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21</m:t>
                          </m:r>
                        </m:sub>
                      </m:sSub>
                      <m:r>
                        <a:rPr lang="en-US" b="0" i="1" smtClean="0">
                          <a:latin typeface="Cambria Math" panose="02040503050406030204" pitchFamily="18" charset="0"/>
                          <a:cs typeface="Times New Roman" panose="02020603050405020304" pitchFamily="18" charset="0"/>
                        </a:rPr>
                        <m:t>,…, </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𝑝</m:t>
                          </m:r>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oMath>
                  </m:oMathPara>
                </a14:m>
                <a:endParaRPr lang="en-US" dirty="0" smtClean="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𝑗</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𝑗</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𝑗</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𝑝𝑗</m:t>
                          </m:r>
                        </m:sub>
                      </m:sSub>
                      <m:r>
                        <a:rPr lang="en-US" b="0" i="1" smtClean="0">
                          <a:latin typeface="Cambria Math" panose="02040503050406030204" pitchFamily="18" charset="0"/>
                          <a:cs typeface="Times New Roman" panose="02020603050405020304" pitchFamily="18" charset="0"/>
                        </a:rPr>
                        <m:t>)</m:t>
                      </m:r>
                    </m:oMath>
                  </m:oMathPara>
                </a14:m>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is chosen such that</a:t>
                </a:r>
                <a:r>
                  <a:rPr lang="en-US" dirty="0" smtClean="0">
                    <a:solidFill>
                      <a:srgbClr val="FFFFFF"/>
                    </a:solidFill>
                    <a:latin typeface="Times New Roman" panose="02020603050405020304" pitchFamily="18" charset="0"/>
                    <a:cs typeface="Times New Roman" panose="02020603050405020304" pitchFamily="18" charset="0"/>
                  </a:rPr>
                  <a:t> </a:t>
                </a:r>
                <a14:m>
                  <m:oMath xmlns:m="http://schemas.openxmlformats.org/officeDocument/2006/math">
                    <m:r>
                      <a:rPr lang="en-US" sz="2000" b="0" i="1" smtClean="0">
                        <a:solidFill>
                          <a:schemeClr val="tx1"/>
                        </a:solidFill>
                        <a:latin typeface="Cambria Math" panose="02040503050406030204" pitchFamily="18" charset="0"/>
                        <a:cs typeface="Times New Roman" panose="02020603050405020304" pitchFamily="18" charset="0"/>
                      </a:rPr>
                      <m:t>𝑣𝑎𝑟</m:t>
                    </m:r>
                    <m:d>
                      <m:dPr>
                        <m:begChr m:val="["/>
                        <m:endChr m:val="]"/>
                        <m:ctrlPr>
                          <a:rPr lang="en-US" sz="2000" b="0" i="1" smtClean="0">
                            <a:solidFill>
                              <a:schemeClr val="tx1"/>
                            </a:solidFill>
                            <a:latin typeface="Cambria Math" panose="02040503050406030204" pitchFamily="18" charset="0"/>
                            <a:cs typeface="Times New Roman" panose="02020603050405020304" pitchFamily="18" charset="0"/>
                          </a:rPr>
                        </m:ctrlPr>
                      </m:dPr>
                      <m:e>
                        <m:sSub>
                          <m:sSubPr>
                            <m:ctrlPr>
                              <a:rPr lang="en-US" sz="2000" b="0" i="1" smtClean="0">
                                <a:solidFill>
                                  <a:schemeClr val="tx1"/>
                                </a:solidFill>
                                <a:latin typeface="Cambria Math" panose="02040503050406030204" pitchFamily="18" charset="0"/>
                                <a:cs typeface="Times New Roman" panose="02020603050405020304" pitchFamily="18" charset="0"/>
                              </a:rPr>
                            </m:ctrlPr>
                          </m:sSubPr>
                          <m:e>
                            <m:r>
                              <a:rPr lang="en-US" sz="2000" b="0" i="1" smtClean="0">
                                <a:solidFill>
                                  <a:schemeClr val="tx1"/>
                                </a:solidFill>
                                <a:latin typeface="Cambria Math" panose="02040503050406030204" pitchFamily="18" charset="0"/>
                                <a:cs typeface="Times New Roman" panose="02020603050405020304" pitchFamily="18" charset="0"/>
                              </a:rPr>
                              <m:t>𝑍</m:t>
                            </m:r>
                          </m:e>
                          <m:sub>
                            <m:r>
                              <a:rPr lang="en-US" sz="2000" b="0" i="1" smtClean="0">
                                <a:solidFill>
                                  <a:schemeClr val="tx1"/>
                                </a:solidFill>
                                <a:latin typeface="Cambria Math" panose="02040503050406030204" pitchFamily="18" charset="0"/>
                                <a:cs typeface="Times New Roman" panose="02020603050405020304" pitchFamily="18" charset="0"/>
                              </a:rPr>
                              <m:t>1</m:t>
                            </m:r>
                          </m:sub>
                        </m:sSub>
                      </m:e>
                    </m:d>
                  </m:oMath>
                </a14:m>
                <a:r>
                  <a:rPr lang="en-US" dirty="0" smtClean="0">
                    <a:solidFill>
                      <a:srgbClr val="FFFFFF"/>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is maximum</a:t>
                </a:r>
                <a:endParaRPr lang="el-GR"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endParaRPr lang="el-GR"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endParaRPr lang="el-GR" dirty="0">
                  <a:latin typeface="Times New Roman" panose="02020603050405020304" pitchFamily="18" charset="0"/>
                  <a:cs typeface="Times New Roman" panose="02020603050405020304" pitchFamily="18" charset="0"/>
                </a:endParaRPr>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838200" y="1270000"/>
                <a:ext cx="8702615" cy="4906963"/>
              </a:xfrm>
              <a:blipFill rotWithShape="0">
                <a:blip r:embed="rId2"/>
                <a:stretch>
                  <a:fillRect l="-1261" t="-2981" r="-140" b="-994"/>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A000FBBA-7DFD-4F6E-882E-974645178C22}" type="slidenum">
              <a:rPr lang="en-US" smtClean="0"/>
              <a:pPr/>
              <a:t>60</a:t>
            </a:fld>
            <a:endParaRPr lang="en-US"/>
          </a:p>
        </p:txBody>
      </p:sp>
    </p:spTree>
    <p:extLst>
      <p:ext uri="{BB962C8B-B14F-4D97-AF65-F5344CB8AC3E}">
        <p14:creationId xmlns:p14="http://schemas.microsoft.com/office/powerpoint/2010/main" val="19993528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dirty="0"/>
              <a:t>Algebraic definition of PCs</a:t>
            </a: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p:txBody>
              <a:bodyPr>
                <a:normAutofit fontScale="92500"/>
              </a:bodyPr>
              <a:lstStyle/>
              <a:p>
                <a:r>
                  <a:rPr lang="en-US" dirty="0" smtClean="0"/>
                  <a:t>Likewise, define the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𝑘</m:t>
                        </m:r>
                      </m:e>
                      <m:sup>
                        <m:r>
                          <a:rPr lang="en-US" i="1" dirty="0" smtClean="0">
                            <a:latin typeface="Cambria Math" panose="02040503050406030204" pitchFamily="18" charset="0"/>
                          </a:rPr>
                          <m:t>𝑡h</m:t>
                        </m:r>
                      </m:sup>
                    </m:sSup>
                  </m:oMath>
                </a14:m>
                <a:r>
                  <a:rPr lang="en-US" dirty="0"/>
                  <a:t> PC of the </a:t>
                </a:r>
                <a:r>
                  <a:rPr lang="en-US" dirty="0" smtClean="0"/>
                  <a:t>sample by </a:t>
                </a:r>
                <a:r>
                  <a:rPr lang="en-US" dirty="0"/>
                  <a:t>the linear </a:t>
                </a:r>
                <a:r>
                  <a:rPr lang="en-US" dirty="0" smtClean="0"/>
                  <a:t>transformation</a:t>
                </a:r>
                <a:endParaRPr lang="en-US" dirty="0" smtClean="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𝑧</m:t>
                          </m:r>
                        </m:e>
                        <m:sub>
                          <m:r>
                            <a:rPr lang="en-US" b="0" i="1" smtClean="0">
                              <a:latin typeface="Cambria Math" panose="02040503050406030204" pitchFamily="18" charset="0"/>
                              <a:cs typeface="Times New Roman" panose="02020603050405020304" pitchFamily="18" charset="0"/>
                            </a:rPr>
                            <m:t>𝑘</m:t>
                          </m:r>
                        </m:sub>
                      </m:sSub>
                      <m:r>
                        <a:rPr lang="en-US" b="0" i="1" smtClean="0">
                          <a:latin typeface="Cambria Math" panose="02040503050406030204" pitchFamily="18" charset="0"/>
                          <a:cs typeface="Times New Roman" panose="02020603050405020304" pitchFamily="18" charset="0"/>
                        </a:rPr>
                        <m:t>=</m:t>
                      </m:r>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𝑘</m:t>
                          </m:r>
                        </m:sub>
                        <m:sup>
                          <m:r>
                            <a:rPr lang="en-US" b="0" i="1" smtClean="0">
                              <a:latin typeface="Cambria Math" panose="02040503050406030204" pitchFamily="18" charset="0"/>
                              <a:cs typeface="Times New Roman" panose="02020603050405020304" pitchFamily="18" charset="0"/>
                            </a:rPr>
                            <m:t>𝑇</m:t>
                          </m:r>
                        </m:sup>
                      </m:sSubSup>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𝑗</m:t>
                          </m:r>
                        </m:sub>
                      </m:sSub>
                      <m:r>
                        <a:rPr lang="en-US" b="0" i="1" smtClean="0">
                          <a:latin typeface="Cambria Math" panose="02040503050406030204" pitchFamily="18" charset="0"/>
                          <a:cs typeface="Times New Roman" panose="02020603050405020304" pitchFamily="18" charset="0"/>
                        </a:rPr>
                        <m:t>= </m:t>
                      </m:r>
                      <m:nary>
                        <m:naryPr>
                          <m:chr m:val="∑"/>
                          <m:ctrlPr>
                            <a:rPr lang="en-US" b="0"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𝑖</m:t>
                          </m:r>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𝑝</m:t>
                          </m:r>
                        </m:sup>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𝑖𝑘</m:t>
                              </m:r>
                            </m:sub>
                          </m:sSub>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𝑖𝑗</m:t>
                              </m:r>
                            </m:sub>
                          </m:sSub>
                        </m:e>
                      </m:nary>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𝑗</m:t>
                      </m:r>
                      <m:r>
                        <a:rPr lang="en-US" b="0" i="1" smtClean="0">
                          <a:latin typeface="Cambria Math" panose="02040503050406030204" pitchFamily="18" charset="0"/>
                          <a:cs typeface="Times New Roman" panose="02020603050405020304" pitchFamily="18" charset="0"/>
                        </a:rPr>
                        <m:t>=1, 2, …, </m:t>
                      </m:r>
                      <m:r>
                        <a:rPr lang="en-US" b="0" i="1" smtClean="0">
                          <a:latin typeface="Cambria Math" panose="02040503050406030204" pitchFamily="18" charset="0"/>
                          <a:cs typeface="Times New Roman" panose="02020603050405020304" pitchFamily="18" charset="0"/>
                        </a:rPr>
                        <m:t>𝑛</m:t>
                      </m:r>
                    </m:oMath>
                  </m:oMathPara>
                </a14:m>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where the vector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𝑘</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𝑘</m:t>
                          </m:r>
                        </m:sub>
                      </m:sSub>
                      <m:r>
                        <a:rPr lang="en-US" b="0" i="1" smtClean="0">
                          <a:latin typeface="Cambria Math" panose="02040503050406030204" pitchFamily="18" charset="0"/>
                          <a:cs typeface="Times New Roman" panose="02020603050405020304" pitchFamily="18" charset="0"/>
                        </a:rPr>
                        <m:t>, </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𝑘</m:t>
                          </m:r>
                        </m:sub>
                      </m:sSub>
                      <m:r>
                        <a:rPr lang="en-US" b="0" i="1" smtClean="0">
                          <a:latin typeface="Cambria Math" panose="02040503050406030204" pitchFamily="18" charset="0"/>
                          <a:cs typeface="Times New Roman" panose="02020603050405020304" pitchFamily="18" charset="0"/>
                        </a:rPr>
                        <m:t>,…, </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𝑝𝑘</m:t>
                          </m:r>
                        </m:sub>
                      </m:sSub>
                      <m:r>
                        <a:rPr lang="en-US" b="0" i="1" smtClean="0">
                          <a:latin typeface="Cambria Math" panose="02040503050406030204" pitchFamily="18" charset="0"/>
                          <a:cs typeface="Times New Roman" panose="02020603050405020304" pitchFamily="18" charset="0"/>
                        </a:rPr>
                        <m:t>)</m:t>
                      </m:r>
                    </m:oMath>
                  </m:oMathPara>
                </a14:m>
                <a:endParaRPr lang="en-US" dirty="0" smtClean="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𝑗</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𝑗</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𝑗</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𝑝𝑗</m:t>
                          </m:r>
                        </m:sub>
                      </m:sSub>
                      <m:r>
                        <a:rPr lang="en-US" b="0" i="1" smtClean="0">
                          <a:latin typeface="Cambria Math" panose="02040503050406030204" pitchFamily="18" charset="0"/>
                          <a:cs typeface="Times New Roman" panose="02020603050405020304" pitchFamily="18" charset="0"/>
                        </a:rPr>
                        <m:t>)</m:t>
                      </m:r>
                    </m:oMath>
                  </m:oMathPara>
                </a14:m>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is chosen such that</a:t>
                </a:r>
                <a:r>
                  <a:rPr lang="en-US" dirty="0" smtClean="0">
                    <a:solidFill>
                      <a:srgbClr val="FFFFFF"/>
                    </a:solidFill>
                    <a:latin typeface="Times New Roman" panose="02020603050405020304" pitchFamily="18" charset="0"/>
                    <a:cs typeface="Times New Roman" panose="02020603050405020304" pitchFamily="18" charset="0"/>
                  </a:rPr>
                  <a:t> </a:t>
                </a:r>
                <a14:m>
                  <m:oMath xmlns:m="http://schemas.openxmlformats.org/officeDocument/2006/math">
                    <m:r>
                      <a:rPr lang="en-US" sz="2200" b="0" i="1" smtClean="0">
                        <a:solidFill>
                          <a:schemeClr val="tx1"/>
                        </a:solidFill>
                        <a:latin typeface="Cambria Math" panose="02040503050406030204" pitchFamily="18" charset="0"/>
                        <a:cs typeface="Times New Roman" panose="02020603050405020304" pitchFamily="18" charset="0"/>
                      </a:rPr>
                      <m:t>𝑣𝑎𝑟</m:t>
                    </m:r>
                    <m:d>
                      <m:dPr>
                        <m:begChr m:val="["/>
                        <m:endChr m:val="]"/>
                        <m:ctrlPr>
                          <a:rPr lang="en-US" sz="2200" b="0" i="1" smtClean="0">
                            <a:solidFill>
                              <a:schemeClr val="tx1"/>
                            </a:solidFill>
                            <a:latin typeface="Cambria Math" panose="02040503050406030204" pitchFamily="18" charset="0"/>
                            <a:cs typeface="Times New Roman" panose="02020603050405020304" pitchFamily="18" charset="0"/>
                          </a:rPr>
                        </m:ctrlPr>
                      </m:dPr>
                      <m:e>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𝑍</m:t>
                            </m:r>
                          </m:e>
                          <m:sub>
                            <m:r>
                              <a:rPr lang="en-US" sz="2200" b="0" i="1" smtClean="0">
                                <a:solidFill>
                                  <a:schemeClr val="tx1"/>
                                </a:solidFill>
                                <a:latin typeface="Cambria Math" panose="02040503050406030204" pitchFamily="18" charset="0"/>
                                <a:cs typeface="Times New Roman" panose="02020603050405020304" pitchFamily="18" charset="0"/>
                              </a:rPr>
                              <m:t>𝑘</m:t>
                            </m:r>
                          </m:sub>
                        </m:sSub>
                      </m:e>
                    </m:d>
                  </m:oMath>
                </a14:m>
                <a:r>
                  <a:rPr lang="en-US" dirty="0" smtClean="0">
                    <a:solidFill>
                      <a:srgbClr val="FFFFFF"/>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is maximum</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Subjected to:</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𝐶𝑜𝑣</m:t>
                      </m:r>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𝑧</m:t>
                              </m:r>
                            </m:e>
                            <m:sub>
                              <m:r>
                                <a:rPr lang="en-US" b="0" i="1" smtClean="0">
                                  <a:latin typeface="Cambria Math" panose="02040503050406030204" pitchFamily="18" charset="0"/>
                                  <a:cs typeface="Times New Roman" panose="02020603050405020304" pitchFamily="18" charset="0"/>
                                </a:rPr>
                                <m:t>𝑙</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𝑧</m:t>
                              </m:r>
                            </m:e>
                            <m:sub>
                              <m:r>
                                <a:rPr lang="en-US" b="0" i="1" smtClean="0">
                                  <a:latin typeface="Cambria Math" panose="02040503050406030204" pitchFamily="18" charset="0"/>
                                  <a:cs typeface="Times New Roman" panose="02020603050405020304" pitchFamily="18" charset="0"/>
                                </a:rPr>
                                <m:t>𝑘</m:t>
                              </m:r>
                            </m:sub>
                          </m:sSub>
                        </m:e>
                      </m:d>
                      <m:r>
                        <a:rPr lang="en-US" b="0" i="1" smtClean="0">
                          <a:latin typeface="Cambria Math" panose="02040503050406030204" pitchFamily="18" charset="0"/>
                          <a:cs typeface="Times New Roman" panose="02020603050405020304" pitchFamily="18" charset="0"/>
                        </a:rPr>
                        <m:t>=0, </m:t>
                      </m:r>
                      <m:r>
                        <a:rPr lang="en-US" b="0" i="1" smtClean="0">
                          <a:latin typeface="Cambria Math" panose="02040503050406030204" pitchFamily="18" charset="0"/>
                          <a:cs typeface="Times New Roman" panose="02020603050405020304" pitchFamily="18" charset="0"/>
                        </a:rPr>
                        <m:t>𝑓𝑜𝑟</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𝑘</m:t>
                      </m:r>
                      <m:r>
                        <a:rPr lang="en-US" b="0" i="1" smtClean="0">
                          <a:latin typeface="Cambria Math" panose="02040503050406030204" pitchFamily="18" charset="0"/>
                          <a:cs typeface="Times New Roman" panose="02020603050405020304" pitchFamily="18" charset="0"/>
                        </a:rPr>
                        <m:t>&gt;</m:t>
                      </m:r>
                      <m:r>
                        <a:rPr lang="en-US" b="0" i="1" smtClean="0">
                          <a:latin typeface="Cambria Math" panose="02040503050406030204" pitchFamily="18" charset="0"/>
                          <a:cs typeface="Times New Roman" panose="02020603050405020304" pitchFamily="18" charset="0"/>
                        </a:rPr>
                        <m:t>𝑙</m:t>
                      </m:r>
                      <m:r>
                        <a:rPr lang="en-US" b="0" i="1" smtClean="0">
                          <a:latin typeface="Cambria Math" panose="02040503050406030204" pitchFamily="18" charset="0"/>
                          <a:cs typeface="Times New Roman" panose="02020603050405020304" pitchFamily="18" charset="0"/>
                        </a:rPr>
                        <m:t>≥1</m:t>
                      </m:r>
                    </m:oMath>
                  </m:oMathPara>
                </a14:m>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and </a:t>
                </a:r>
                <a14:m>
                  <m:oMath xmlns:m="http://schemas.openxmlformats.org/officeDocument/2006/math">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𝑘</m:t>
                        </m:r>
                      </m:sub>
                      <m:sup>
                        <m:r>
                          <a:rPr lang="en-US" b="0" i="1" smtClean="0">
                            <a:latin typeface="Cambria Math" panose="02040503050406030204" pitchFamily="18" charset="0"/>
                            <a:cs typeface="Times New Roman" panose="02020603050405020304" pitchFamily="18" charset="0"/>
                          </a:rPr>
                          <m:t>𝑇</m:t>
                        </m:r>
                      </m:sup>
                    </m:sSubSup>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𝑘</m:t>
                        </m:r>
                      </m:sub>
                    </m:sSub>
                    <m:r>
                      <a:rPr lang="en-US" b="0" i="1" smtClean="0">
                        <a:latin typeface="Cambria Math" panose="02040503050406030204" pitchFamily="18" charset="0"/>
                        <a:cs typeface="Times New Roman" panose="02020603050405020304" pitchFamily="18" charset="0"/>
                      </a:rPr>
                      <m:t>=1</m:t>
                    </m:r>
                  </m:oMath>
                </a14:m>
                <a:endParaRPr lang="el-GR"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endParaRPr lang="el-GR"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endParaRPr lang="el-GR" dirty="0">
                  <a:latin typeface="Times New Roman" panose="02020603050405020304" pitchFamily="18" charset="0"/>
                  <a:cs typeface="Times New Roman" panose="02020603050405020304" pitchFamily="18" charset="0"/>
                </a:endParaRPr>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928" t="-1615"/>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A000FBBA-7DFD-4F6E-882E-974645178C22}" type="slidenum">
              <a:rPr lang="en-US" smtClean="0"/>
              <a:pPr/>
              <a:t>61</a:t>
            </a:fld>
            <a:endParaRPr lang="en-US"/>
          </a:p>
        </p:txBody>
      </p:sp>
    </p:spTree>
    <p:extLst>
      <p:ext uri="{BB962C8B-B14F-4D97-AF65-F5344CB8AC3E}">
        <p14:creationId xmlns:p14="http://schemas.microsoft.com/office/powerpoint/2010/main" val="19003039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530" name="Rectangle 2"/>
              <p:cNvSpPr>
                <a:spLocks noGrp="1" noChangeArrowheads="1"/>
              </p:cNvSpPr>
              <p:nvPr>
                <p:ph type="title"/>
              </p:nvPr>
            </p:nvSpPr>
            <p:spPr/>
            <p:txBody>
              <a:bodyPr>
                <a:normAutofit fontScale="90000"/>
              </a:bodyPr>
              <a:lstStyle/>
              <a:p>
                <a:r>
                  <a:rPr lang="en-US" dirty="0" smtClean="0"/>
                  <a:t>Algebraic derivation of coefficient vectors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oMath>
                </a14:m>
                <a:endParaRPr lang="en-US" dirty="0">
                  <a:solidFill>
                    <a:srgbClr val="CC9900"/>
                  </a:solidFill>
                  <a:cs typeface="Arial" panose="020B0604020202020204" pitchFamily="34" charset="0"/>
                </a:endParaRPr>
              </a:p>
            </p:txBody>
          </p:sp>
        </mc:Choice>
        <mc:Fallback xmlns="">
          <p:sp>
            <p:nvSpPr>
              <p:cNvPr id="22530" name="Rectangle 2"/>
              <p:cNvSpPr>
                <a:spLocks noGrp="1" noRot="1" noChangeAspect="1" noMove="1" noResize="1" noEditPoints="1" noAdjustHandles="1" noChangeArrowheads="1" noChangeShapeType="1" noTextEdit="1"/>
              </p:cNvSpPr>
              <p:nvPr>
                <p:ph type="title" sz="quarter"/>
              </p:nvPr>
            </p:nvSpPr>
            <p:spPr>
              <a:xfrm>
                <a:off x="609600" y="130968"/>
                <a:ext cx="10972800" cy="652463"/>
              </a:xfrm>
              <a:blipFill rotWithShape="0">
                <a:blip r:embed="rId2"/>
                <a:stretch>
                  <a:fillRect l="-1944" t="-24074" b="-379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Content Placeholder 4"/>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To find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a14:m>
                <a:r>
                  <a:rPr lang="en-US" dirty="0" smtClean="0">
                    <a:latin typeface="Times New Roman" panose="02020603050405020304" pitchFamily="18" charset="0"/>
                    <a:cs typeface="Times New Roman" panose="02020603050405020304" pitchFamily="18" charset="0"/>
                  </a:rPr>
                  <a:t>first note that  </a:t>
                </a:r>
                <a:endParaRPr lang="el-GR" dirty="0" smtClean="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𝑣𝑎𝑟</m:t>
                      </m:r>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𝑧</m:t>
                              </m:r>
                            </m:e>
                            <m:sub>
                              <m:r>
                                <a:rPr lang="en-US" b="0" i="1" smtClean="0">
                                  <a:latin typeface="Cambria Math" panose="02040503050406030204" pitchFamily="18" charset="0"/>
                                  <a:cs typeface="Times New Roman" panose="02020603050405020304" pitchFamily="18" charset="0"/>
                                </a:rPr>
                                <m:t>1</m:t>
                              </m:r>
                            </m:sub>
                          </m:sSub>
                        </m:e>
                      </m:d>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m:t>
                          </m:r>
                        </m:num>
                        <m:den>
                          <m:r>
                            <a:rPr lang="en-US" b="0" i="1" smtClean="0">
                              <a:latin typeface="Cambria Math" panose="02040503050406030204" pitchFamily="18" charset="0"/>
                              <a:cs typeface="Times New Roman" panose="02020603050405020304" pitchFamily="18" charset="0"/>
                            </a:rPr>
                            <m:t>𝑛</m:t>
                          </m:r>
                        </m:den>
                      </m:f>
                      <m:r>
                        <a:rPr lang="en-US" b="0" i="1" smtClean="0">
                          <a:latin typeface="Cambria Math" panose="02040503050406030204" pitchFamily="18" charset="0"/>
                          <a:cs typeface="Times New Roman" panose="02020603050405020304" pitchFamily="18" charset="0"/>
                        </a:rPr>
                        <m:t> </m:t>
                      </m:r>
                      <m:nary>
                        <m:naryPr>
                          <m:chr m:val="∑"/>
                          <m:ctrlPr>
                            <a:rPr lang="en-US" b="0"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𝑖</m:t>
                          </m:r>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𝑛</m:t>
                          </m:r>
                        </m:sup>
                        <m:e>
                          <m:sSup>
                            <m:sSupPr>
                              <m:ctrlPr>
                                <a:rPr lang="en-US" b="0" i="1" smtClean="0">
                                  <a:latin typeface="Cambria Math" panose="02040503050406030204" pitchFamily="18" charset="0"/>
                                  <a:cs typeface="Times New Roman" panose="02020603050405020304" pitchFamily="18" charset="0"/>
                                </a:rPr>
                              </m:ctrlPr>
                            </m:sSupPr>
                            <m:e>
                              <m:d>
                                <m:dPr>
                                  <m:ctrlPr>
                                    <a:rPr lang="en-US" b="0" i="1" smtClean="0">
                                      <a:latin typeface="Cambria Math" panose="02040503050406030204" pitchFamily="18" charset="0"/>
                                      <a:cs typeface="Times New Roman" panose="02020603050405020304" pitchFamily="18" charset="0"/>
                                    </a:rPr>
                                  </m:ctrlPr>
                                </m:dPr>
                                <m:e>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r>
                                    <a:rPr lang="en-US" b="0" i="1" smtClean="0">
                                      <a:latin typeface="Cambria Math" panose="02040503050406030204" pitchFamily="18" charset="0"/>
                                      <a:cs typeface="Times New Roman" panose="02020603050405020304" pitchFamily="18" charset="0"/>
                                    </a:rPr>
                                    <m:t> </m:t>
                                  </m:r>
                                  <m:acc>
                                    <m:accPr>
                                      <m:chr m:val="̅"/>
                                      <m:ctrlPr>
                                        <a:rPr lang="en-US" b="0" i="1" smtClean="0">
                                          <a:latin typeface="Cambria Math" panose="02040503050406030204" pitchFamily="18" charset="0"/>
                                          <a:cs typeface="Times New Roman" panose="02020603050405020304" pitchFamily="18" charset="0"/>
                                        </a:rPr>
                                      </m:ctrlPr>
                                    </m:accPr>
                                    <m:e>
                                      <m:r>
                                        <a:rPr lang="en-US" b="0" i="1" smtClean="0">
                                          <a:latin typeface="Cambria Math" panose="02040503050406030204" pitchFamily="18" charset="0"/>
                                          <a:cs typeface="Times New Roman" panose="02020603050405020304" pitchFamily="18" charset="0"/>
                                        </a:rPr>
                                        <m:t>𝑥</m:t>
                                      </m:r>
                                    </m:e>
                                  </m:acc>
                                </m:e>
                              </m:d>
                            </m:e>
                            <m:sup>
                              <m:r>
                                <a:rPr lang="en-US" b="0" i="1" smtClean="0">
                                  <a:latin typeface="Cambria Math" panose="02040503050406030204" pitchFamily="18" charset="0"/>
                                  <a:cs typeface="Times New Roman" panose="02020603050405020304" pitchFamily="18" charset="0"/>
                                </a:rPr>
                                <m:t>2</m:t>
                              </m:r>
                            </m:sup>
                          </m:sSup>
                        </m:e>
                      </m:nary>
                      <m:r>
                        <a:rPr lang="en-US" b="0" i="1" smtClean="0">
                          <a:latin typeface="Cambria Math" panose="02040503050406030204" pitchFamily="18" charset="0"/>
                          <a:cs typeface="Times New Roman" panose="02020603050405020304" pitchFamily="18" charset="0"/>
                        </a:rPr>
                        <m:t>   =</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m:t>
                          </m:r>
                        </m:num>
                        <m:den>
                          <m:r>
                            <a:rPr lang="en-US" b="0" i="1" smtClean="0">
                              <a:latin typeface="Cambria Math" panose="02040503050406030204" pitchFamily="18" charset="0"/>
                              <a:cs typeface="Times New Roman" panose="02020603050405020304" pitchFamily="18" charset="0"/>
                            </a:rPr>
                            <m:t>𝑛</m:t>
                          </m:r>
                        </m:den>
                      </m:f>
                      <m:r>
                        <a:rPr lang="en-US" b="0" i="1" smtClean="0">
                          <a:latin typeface="Cambria Math" panose="02040503050406030204" pitchFamily="18" charset="0"/>
                          <a:cs typeface="Times New Roman" panose="02020603050405020304" pitchFamily="18" charset="0"/>
                        </a:rPr>
                        <m:t> </m:t>
                      </m:r>
                      <m:nary>
                        <m:naryPr>
                          <m:chr m:val="∑"/>
                          <m:ctrlPr>
                            <a:rPr lang="en-US" b="0"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𝑖</m:t>
                          </m:r>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𝑛</m:t>
                          </m:r>
                        </m:sup>
                        <m:e>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acc>
                                <m:accPr>
                                  <m:chr m:val="̅"/>
                                  <m:ctrlPr>
                                    <a:rPr lang="en-US" b="0" i="1" smtClean="0">
                                      <a:latin typeface="Cambria Math" panose="02040503050406030204" pitchFamily="18" charset="0"/>
                                      <a:cs typeface="Times New Roman" panose="02020603050405020304" pitchFamily="18" charset="0"/>
                                    </a:rPr>
                                  </m:ctrlPr>
                                </m:accPr>
                                <m:e>
                                  <m:r>
                                    <a:rPr lang="en-US" b="0" i="1" smtClean="0">
                                      <a:latin typeface="Cambria Math" panose="02040503050406030204" pitchFamily="18" charset="0"/>
                                      <a:cs typeface="Times New Roman" panose="02020603050405020304" pitchFamily="18" charset="0"/>
                                    </a:rPr>
                                    <m:t>𝑥</m:t>
                                  </m:r>
                                </m:e>
                              </m:acc>
                            </m:e>
                          </m:d>
                          <m:sSup>
                            <m:sSupPr>
                              <m:ctrlPr>
                                <a:rPr lang="en-US" b="0" i="1" smtClean="0">
                                  <a:latin typeface="Cambria Math" panose="02040503050406030204" pitchFamily="18" charset="0"/>
                                  <a:cs typeface="Times New Roman" panose="02020603050405020304" pitchFamily="18" charset="0"/>
                                </a:rPr>
                              </m:ctrlPr>
                            </m:sSupPr>
                            <m:e>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acc>
                                    <m:accPr>
                                      <m:chr m:val="̅"/>
                                      <m:ctrlPr>
                                        <a:rPr lang="en-US" b="0" i="1" smtClean="0">
                                          <a:latin typeface="Cambria Math" panose="02040503050406030204" pitchFamily="18" charset="0"/>
                                          <a:cs typeface="Times New Roman" panose="02020603050405020304" pitchFamily="18" charset="0"/>
                                        </a:rPr>
                                      </m:ctrlPr>
                                    </m:accPr>
                                    <m:e>
                                      <m:r>
                                        <a:rPr lang="en-US" b="0" i="1" smtClean="0">
                                          <a:latin typeface="Cambria Math" panose="02040503050406030204" pitchFamily="18" charset="0"/>
                                          <a:cs typeface="Times New Roman" panose="02020603050405020304" pitchFamily="18" charset="0"/>
                                        </a:rPr>
                                        <m:t>𝑥</m:t>
                                      </m:r>
                                    </m:e>
                                  </m:acc>
                                </m:e>
                              </m:d>
                            </m:e>
                            <m:sup>
                              <m:r>
                                <a:rPr lang="en-US" b="0" i="1" smtClean="0">
                                  <a:latin typeface="Cambria Math" panose="02040503050406030204" pitchFamily="18" charset="0"/>
                                  <a:cs typeface="Times New Roman" panose="02020603050405020304" pitchFamily="18" charset="0"/>
                                </a:rPr>
                                <m:t>𝑇</m:t>
                              </m:r>
                            </m:sup>
                          </m:sSup>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Sub>
                        </m:e>
                      </m:nary>
                      <m:r>
                        <a:rPr lang="en-US" b="0" i="1" smtClean="0">
                          <a:latin typeface="Cambria Math" panose="02040503050406030204" pitchFamily="18" charset="0"/>
                          <a:cs typeface="Times New Roman" panose="02020603050405020304" pitchFamily="18" charset="0"/>
                        </a:rPr>
                        <m:t>=</m:t>
                      </m:r>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r>
                        <a:rPr lang="en-US" b="0" i="1" smtClean="0">
                          <a:latin typeface="Cambria Math" panose="02040503050406030204" pitchFamily="18" charset="0"/>
                          <a:cs typeface="Times New Roman" panose="02020603050405020304" pitchFamily="18" charset="0"/>
                        </a:rPr>
                        <m:t>𝑆</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Sub>
                    </m:oMath>
                  </m:oMathPara>
                </a14:m>
                <a:endParaRPr lang="en-US" dirty="0" smtClean="0">
                  <a:latin typeface="Times New Roman" panose="02020603050405020304" pitchFamily="18" charset="0"/>
                  <a:cs typeface="Times New Roman" panose="02020603050405020304" pitchFamily="18" charset="0"/>
                </a:endParaRPr>
              </a:p>
              <a:p>
                <a:pPr marL="457200" lvl="1" indent="0">
                  <a:buNone/>
                </a:pPr>
                <a:r>
                  <a:rPr lang="en-US" dirty="0" smtClean="0">
                    <a:latin typeface="Times New Roman" panose="02020603050405020304" pitchFamily="18" charset="0"/>
                    <a:cs typeface="Times New Roman" panose="02020603050405020304" pitchFamily="18" charset="0"/>
                  </a:rPr>
                  <a:t>where,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𝑆</m:t>
                      </m:r>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m:t>
                          </m:r>
                        </m:num>
                        <m:den>
                          <m:r>
                            <a:rPr lang="en-US" b="0" i="1" smtClean="0">
                              <a:latin typeface="Cambria Math" panose="02040503050406030204" pitchFamily="18" charset="0"/>
                              <a:cs typeface="Times New Roman" panose="02020603050405020304" pitchFamily="18" charset="0"/>
                            </a:rPr>
                            <m:t>𝑛</m:t>
                          </m:r>
                        </m:den>
                      </m:f>
                      <m:r>
                        <a:rPr lang="en-US" b="0" i="1" smtClean="0">
                          <a:latin typeface="Cambria Math" panose="02040503050406030204" pitchFamily="18" charset="0"/>
                          <a:cs typeface="Times New Roman" panose="02020603050405020304" pitchFamily="18" charset="0"/>
                        </a:rPr>
                        <m:t> </m:t>
                      </m:r>
                      <m:nary>
                        <m:naryPr>
                          <m:chr m:val="∑"/>
                          <m:ctrlPr>
                            <a:rPr lang="en-US" b="0" i="1" smtClean="0">
                              <a:latin typeface="Cambria Math" panose="02040503050406030204" pitchFamily="18" charset="0"/>
                              <a:cs typeface="Times New Roman" panose="02020603050405020304" pitchFamily="18" charset="0"/>
                            </a:rPr>
                          </m:ctrlPr>
                        </m:naryPr>
                        <m:sub>
                          <m:r>
                            <m:rPr>
                              <m:brk m:alnAt="23"/>
                            </m:rPr>
                            <a:rPr lang="en-US" b="0" i="1" smtClean="0">
                              <a:latin typeface="Cambria Math" panose="02040503050406030204" pitchFamily="18" charset="0"/>
                              <a:cs typeface="Times New Roman" panose="02020603050405020304" pitchFamily="18" charset="0"/>
                            </a:rPr>
                            <m:t>𝑖</m:t>
                          </m:r>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𝑛</m:t>
                          </m:r>
                        </m:sup>
                        <m:e>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acc>
                                <m:accPr>
                                  <m:chr m:val="̅"/>
                                  <m:ctrlPr>
                                    <a:rPr lang="en-US" b="0" i="1" smtClean="0">
                                      <a:latin typeface="Cambria Math" panose="02040503050406030204" pitchFamily="18" charset="0"/>
                                      <a:cs typeface="Times New Roman" panose="02020603050405020304" pitchFamily="18" charset="0"/>
                                    </a:rPr>
                                  </m:ctrlPr>
                                </m:accPr>
                                <m:e>
                                  <m:r>
                                    <a:rPr lang="en-US" b="0" i="1" smtClean="0">
                                      <a:latin typeface="Cambria Math" panose="02040503050406030204" pitchFamily="18" charset="0"/>
                                      <a:cs typeface="Times New Roman" panose="02020603050405020304" pitchFamily="18" charset="0"/>
                                    </a:rPr>
                                    <m:t>𝑥</m:t>
                                  </m:r>
                                </m:e>
                              </m:acc>
                            </m:e>
                          </m:d>
                          <m:sSup>
                            <m:sSupPr>
                              <m:ctrlPr>
                                <a:rPr lang="en-US" b="0" i="1" smtClean="0">
                                  <a:latin typeface="Cambria Math" panose="02040503050406030204" pitchFamily="18" charset="0"/>
                                  <a:cs typeface="Times New Roman" panose="02020603050405020304" pitchFamily="18" charset="0"/>
                                </a:rPr>
                              </m:ctrlPr>
                            </m:sSupPr>
                            <m:e>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acc>
                                    <m:accPr>
                                      <m:chr m:val="̅"/>
                                      <m:ctrlPr>
                                        <a:rPr lang="en-US" b="0" i="1" smtClean="0">
                                          <a:latin typeface="Cambria Math" panose="02040503050406030204" pitchFamily="18" charset="0"/>
                                          <a:cs typeface="Times New Roman" panose="02020603050405020304" pitchFamily="18" charset="0"/>
                                        </a:rPr>
                                      </m:ctrlPr>
                                    </m:accPr>
                                    <m:e>
                                      <m:r>
                                        <a:rPr lang="en-US" b="0" i="1" smtClean="0">
                                          <a:latin typeface="Cambria Math" panose="02040503050406030204" pitchFamily="18" charset="0"/>
                                          <a:cs typeface="Times New Roman" panose="02020603050405020304" pitchFamily="18" charset="0"/>
                                        </a:rPr>
                                        <m:t>𝑥</m:t>
                                      </m:r>
                                    </m:e>
                                  </m:acc>
                                </m:e>
                              </m:d>
                            </m:e>
                            <m:sup>
                              <m:r>
                                <a:rPr lang="en-US" b="0" i="1" smtClean="0">
                                  <a:latin typeface="Cambria Math" panose="02040503050406030204" pitchFamily="18" charset="0"/>
                                  <a:cs typeface="Times New Roman" panose="02020603050405020304" pitchFamily="18" charset="0"/>
                                </a:rPr>
                                <m:t>𝑇</m:t>
                              </m:r>
                            </m:sup>
                          </m:sSup>
                        </m:e>
                      </m:nary>
                    </m:oMath>
                  </m:oMathPara>
                </a14:m>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smtClean="0">
                  <a:latin typeface="Times New Roman" panose="02020603050405020304" pitchFamily="18" charset="0"/>
                  <a:cs typeface="Times New Roman" panose="02020603050405020304" pitchFamily="18" charset="0"/>
                </a:endParaRPr>
              </a:p>
              <a:p>
                <a:pPr marL="457200" lvl="1" indent="0">
                  <a:buNone/>
                </a:pPr>
                <a:r>
                  <a:rPr lang="en-US" dirty="0" smtClean="0">
                    <a:latin typeface="Times New Roman" panose="02020603050405020304" pitchFamily="18" charset="0"/>
                    <a:cs typeface="Times New Roman" panose="02020603050405020304" pitchFamily="18" charset="0"/>
                  </a:rPr>
                  <a:t>is the covariance matrix. We assume the data is centered, hence </a:t>
                </a:r>
              </a:p>
              <a:p>
                <a:pPr marL="457200" lvl="1"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cs typeface="Times New Roman" panose="02020603050405020304" pitchFamily="18" charset="0"/>
                            </a:rPr>
                          </m:ctrlPr>
                        </m:accPr>
                        <m:e>
                          <m:r>
                            <a:rPr lang="en-US" b="0" i="1" smtClean="0">
                              <a:latin typeface="Cambria Math" panose="02040503050406030204" pitchFamily="18" charset="0"/>
                              <a:cs typeface="Times New Roman" panose="02020603050405020304" pitchFamily="18" charset="0"/>
                            </a:rPr>
                            <m:t>𝑥</m:t>
                          </m:r>
                        </m:e>
                      </m:acc>
                      <m:r>
                        <a:rPr lang="en-US" b="0" i="1" dirty="0" smtClean="0">
                          <a:latin typeface="Cambria Math" panose="02040503050406030204" pitchFamily="18" charset="0"/>
                          <a:cs typeface="Times New Roman" panose="02020603050405020304" pitchFamily="18" charset="0"/>
                        </a:rPr>
                        <m:t>=0</m:t>
                      </m:r>
                    </m:oMath>
                  </m:oMathPara>
                </a14:m>
                <a:endParaRPr lang="el-GR" dirty="0">
                  <a:latin typeface="Times New Roman" panose="02020603050405020304" pitchFamily="18" charset="0"/>
                  <a:cs typeface="Times New Roman" panose="02020603050405020304" pitchFamily="18" charset="0"/>
                </a:endParaRPr>
              </a:p>
            </p:txBody>
          </p:sp>
        </mc:Choice>
        <mc:Fallback>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3"/>
                <a:stretch>
                  <a:fillRect l="-1043" t="-2112"/>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A000FBBA-7DFD-4F6E-882E-974645178C22}" type="slidenum">
              <a:rPr lang="en-US" smtClean="0"/>
              <a:pPr/>
              <a:t>62</a:t>
            </a:fld>
            <a:endParaRPr lang="en-US"/>
          </a:p>
        </p:txBody>
      </p:sp>
    </p:spTree>
    <p:extLst>
      <p:ext uri="{BB962C8B-B14F-4D97-AF65-F5344CB8AC3E}">
        <p14:creationId xmlns:p14="http://schemas.microsoft.com/office/powerpoint/2010/main" val="2851847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530" name="Rectangle 2"/>
              <p:cNvSpPr>
                <a:spLocks noGrp="1" noChangeArrowheads="1"/>
              </p:cNvSpPr>
              <p:nvPr>
                <p:ph type="title"/>
              </p:nvPr>
            </p:nvSpPr>
            <p:spPr/>
            <p:txBody>
              <a:bodyPr>
                <a:normAutofit fontScale="90000"/>
              </a:bodyPr>
              <a:lstStyle/>
              <a:p>
                <a:r>
                  <a:rPr lang="en-US" dirty="0" smtClean="0"/>
                  <a:t>Algebraic derivation of coefficient vectors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oMath>
                </a14:m>
                <a:endParaRPr lang="en-US" dirty="0">
                  <a:solidFill>
                    <a:srgbClr val="CC9900"/>
                  </a:solidFill>
                  <a:cs typeface="Arial" panose="020B0604020202020204" pitchFamily="34" charset="0"/>
                </a:endParaRPr>
              </a:p>
            </p:txBody>
          </p:sp>
        </mc:Choice>
        <mc:Fallback xmlns="">
          <p:sp>
            <p:nvSpPr>
              <p:cNvPr id="22530" name="Rectangle 2"/>
              <p:cNvSpPr>
                <a:spLocks noGrp="1" noRot="1" noChangeAspect="1" noMove="1" noResize="1" noEditPoints="1" noAdjustHandles="1" noChangeArrowheads="1" noChangeShapeType="1" noTextEdit="1"/>
              </p:cNvSpPr>
              <p:nvPr>
                <p:ph type="title" sz="quarter"/>
              </p:nvPr>
            </p:nvSpPr>
            <p:spPr>
              <a:xfrm>
                <a:off x="609600" y="130968"/>
                <a:ext cx="10972800" cy="652463"/>
              </a:xfrm>
              <a:blipFill rotWithShape="0">
                <a:blip r:embed="rId2"/>
                <a:stretch>
                  <a:fillRect l="-1944" t="-24074" b="-379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To find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a14:m>
                <a:r>
                  <a:rPr lang="en-US" dirty="0" smtClean="0">
                    <a:latin typeface="Times New Roman" panose="02020603050405020304" pitchFamily="18" charset="0"/>
                    <a:cs typeface="Times New Roman" panose="02020603050405020304" pitchFamily="18" charset="0"/>
                  </a:rPr>
                  <a:t>:</a:t>
                </a:r>
              </a:p>
              <a:p>
                <a:pPr marL="457200" lvl="1" indent="0">
                  <a:buNone/>
                </a:pPr>
                <a:r>
                  <a:rPr lang="en-US" dirty="0" smtClean="0">
                    <a:latin typeface="Times New Roman" panose="02020603050405020304" pitchFamily="18" charset="0"/>
                    <a:cs typeface="Times New Roman" panose="02020603050405020304" pitchFamily="18" charset="0"/>
                  </a:rPr>
                  <a:t>Maximize:		</a:t>
                </a:r>
                <a14:m>
                  <m:oMath xmlns:m="http://schemas.openxmlformats.org/officeDocument/2006/math">
                    <m:r>
                      <a:rPr lang="en-US" b="0" i="1" smtClean="0">
                        <a:latin typeface="Cambria Math" panose="02040503050406030204" pitchFamily="18" charset="0"/>
                        <a:cs typeface="Times New Roman" panose="02020603050405020304" pitchFamily="18" charset="0"/>
                      </a:rPr>
                      <m:t>𝑣𝑎𝑟</m:t>
                    </m:r>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𝑧</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oMath>
                </a14:m>
                <a:endParaRPr lang="en-US" dirty="0" smtClean="0">
                  <a:latin typeface="Times New Roman" panose="02020603050405020304" pitchFamily="18" charset="0"/>
                  <a:cs typeface="Times New Roman" panose="02020603050405020304" pitchFamily="18" charset="0"/>
                </a:endParaRPr>
              </a:p>
              <a:p>
                <a:pPr marL="457200" lvl="1" indent="0">
                  <a:buNone/>
                </a:pPr>
                <a:r>
                  <a:rPr lang="en-US" dirty="0" smtClean="0">
                    <a:latin typeface="Times New Roman" panose="02020603050405020304" pitchFamily="18" charset="0"/>
                    <a:cs typeface="Times New Roman" panose="02020603050405020304" pitchFamily="18" charset="0"/>
                  </a:rPr>
                  <a:t>Subjected to:	</a:t>
                </a:r>
                <a14:m>
                  <m:oMath xmlns:m="http://schemas.openxmlformats.org/officeDocument/2006/math">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=1</m:t>
                    </m:r>
                  </m:oMath>
                </a14:m>
                <a:endParaRPr lang="en-US" dirty="0" smtClean="0">
                  <a:latin typeface="Times New Roman" panose="02020603050405020304" pitchFamily="18" charset="0"/>
                  <a:cs typeface="Times New Roman" panose="02020603050405020304" pitchFamily="18" charset="0"/>
                </a:endParaRPr>
              </a:p>
              <a:p>
                <a:endParaRPr lang="en-US" dirty="0" smtClean="0"/>
              </a:p>
              <a:p>
                <a:r>
                  <a:rPr lang="en-US" dirty="0" smtClean="0"/>
                  <a:t>Let </a:t>
                </a:r>
                <a:r>
                  <a:rPr lang="en-US" dirty="0"/>
                  <a:t>λ be a Lagrange </a:t>
                </a:r>
                <a:r>
                  <a:rPr lang="en-US" dirty="0" smtClean="0"/>
                  <a:t>multiplier, then</a:t>
                </a:r>
              </a:p>
              <a:p>
                <a:pPr marL="457200" lvl="1" indent="0">
                  <a:buNone/>
                </a:pPr>
                <a:r>
                  <a:rPr lang="en-US" dirty="0" smtClean="0">
                    <a:latin typeface="Times New Roman" panose="02020603050405020304" pitchFamily="18" charset="0"/>
                    <a:cs typeface="Times New Roman" panose="02020603050405020304" pitchFamily="18" charset="0"/>
                  </a:rPr>
                  <a:t>Maximize: </a:t>
                </a:r>
                <a14:m>
                  <m:oMath xmlns:m="http://schemas.openxmlformats.org/officeDocument/2006/math">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r>
                      <a:rPr lang="en-US" b="0" i="1" smtClean="0">
                        <a:latin typeface="Cambria Math" panose="02040503050406030204" pitchFamily="18" charset="0"/>
                        <a:cs typeface="Times New Roman" panose="02020603050405020304" pitchFamily="18" charset="0"/>
                      </a:rPr>
                      <m:t>𝑆</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Sub>
                    <m:r>
                      <a:rPr lang="en-US" b="0" i="0"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𝜆</m:t>
                    </m:r>
                    <m:d>
                      <m:dPr>
                        <m:ctrlPr>
                          <a:rPr lang="en-US" b="0" i="1" smtClean="0">
                            <a:latin typeface="Cambria Math" panose="02040503050406030204" pitchFamily="18" charset="0"/>
                            <a:cs typeface="Times New Roman" panose="02020603050405020304" pitchFamily="18" charset="0"/>
                          </a:rPr>
                        </m:ctrlPr>
                      </m:dPr>
                      <m:e>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−1</m:t>
                        </m:r>
                      </m:e>
                    </m:d>
                    <m:r>
                      <a:rPr lang="en-US" b="0" i="1" smtClean="0">
                        <a:latin typeface="Cambria Math" panose="02040503050406030204" pitchFamily="18" charset="0"/>
                        <a:cs typeface="Times New Roman" panose="02020603050405020304" pitchFamily="18" charset="0"/>
                      </a:rPr>
                      <m:t>=0</m:t>
                    </m:r>
                  </m:oMath>
                </a14:m>
                <a:endParaRPr lang="en-US" dirty="0" smtClean="0">
                  <a:latin typeface="Times New Roman" panose="02020603050405020304" pitchFamily="18" charset="0"/>
                  <a:cs typeface="Times New Roman" panose="02020603050405020304" pitchFamily="18" charset="0"/>
                </a:endParaRPr>
              </a:p>
              <a:p>
                <a:r>
                  <a:rPr lang="en-US" dirty="0" smtClean="0"/>
                  <a:t>By differentiating with respect to each element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a14:m>
                <a:r>
                  <a:rPr lang="en-US" dirty="0" smtClean="0"/>
                  <a:t> (in vector form)</a:t>
                </a:r>
              </a:p>
              <a:p>
                <a:pPr marL="0" indent="0" algn="ctr">
                  <a:buNone/>
                </a:pPr>
                <a14:m>
                  <m:oMath xmlns:m="http://schemas.openxmlformats.org/officeDocument/2006/math">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1</m:t>
                        </m:r>
                      </m:sub>
                    </m:sSub>
                  </m:oMath>
                </a14:m>
                <a:r>
                  <a:rPr lang="en-US" dirty="0" smtClean="0"/>
                  <a:t> </a:t>
                </a:r>
              </a:p>
              <a:p>
                <a:r>
                  <a:rPr lang="en-US" dirty="0" smtClean="0"/>
                  <a:t>Therefor,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a14:m>
                <a:r>
                  <a:rPr lang="en-US" dirty="0" smtClean="0"/>
                  <a:t> is an eigenvector of S, corresponding to the eigenvalue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oMath>
                </a14:m>
                <a:r>
                  <a:rPr lang="en-US" dirty="0" smtClean="0"/>
                  <a:t/>
                </a:r>
                <a:br>
                  <a:rPr lang="en-US" dirty="0" smtClean="0"/>
                </a:br>
                <a:r>
                  <a:rPr lang="en-US" dirty="0" smtClean="0">
                    <a:latin typeface="Times New Roman" panose="02020603050405020304" pitchFamily="18" charset="0"/>
                    <a:cs typeface="Times New Roman" panose="02020603050405020304" pitchFamily="18" charset="0"/>
                  </a:rPr>
                  <a:t> </a:t>
                </a:r>
                <a:endParaRPr lang="en-US" dirty="0" smtClean="0"/>
              </a:p>
              <a:p>
                <a:pPr marL="457200" lvl="1" indent="0">
                  <a:buNone/>
                </a:pPr>
                <a:r>
                  <a:rPr lang="en-US" dirty="0" smtClean="0"/>
                  <a:t/>
                </a:r>
                <a:br>
                  <a:rPr lang="en-US" dirty="0" smtClean="0"/>
                </a:br>
                <a:endParaRPr lang="el-GR" dirty="0">
                  <a:latin typeface="Times New Roman" panose="02020603050405020304" pitchFamily="18" charset="0"/>
                  <a:cs typeface="Times New Roman" panose="0202060305040502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3"/>
                <a:stretch>
                  <a:fillRect l="-928" t="-2733"/>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A000FBBA-7DFD-4F6E-882E-974645178C22}" type="slidenum">
              <a:rPr lang="en-US" smtClean="0"/>
              <a:pPr/>
              <a:t>63</a:t>
            </a:fld>
            <a:endParaRPr lang="en-US"/>
          </a:p>
        </p:txBody>
      </p:sp>
    </p:spTree>
    <p:extLst>
      <p:ext uri="{BB962C8B-B14F-4D97-AF65-F5344CB8AC3E}">
        <p14:creationId xmlns:p14="http://schemas.microsoft.com/office/powerpoint/2010/main" val="260875013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530" name="Rectangle 2"/>
              <p:cNvSpPr>
                <a:spLocks noGrp="1" noChangeArrowheads="1"/>
              </p:cNvSpPr>
              <p:nvPr>
                <p:ph type="title"/>
              </p:nvPr>
            </p:nvSpPr>
            <p:spPr/>
            <p:txBody>
              <a:bodyPr>
                <a:normAutofit fontScale="90000"/>
              </a:bodyPr>
              <a:lstStyle/>
              <a:p>
                <a:r>
                  <a:rPr lang="en-US" dirty="0" smtClean="0"/>
                  <a:t>Algebraic derivation of coefficient vectors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oMath>
                </a14:m>
                <a:endParaRPr lang="en-US" dirty="0">
                  <a:solidFill>
                    <a:srgbClr val="CC9900"/>
                  </a:solidFill>
                  <a:cs typeface="Arial" panose="020B0604020202020204" pitchFamily="34" charset="0"/>
                </a:endParaRPr>
              </a:p>
            </p:txBody>
          </p:sp>
        </mc:Choice>
        <mc:Fallback xmlns="">
          <p:sp>
            <p:nvSpPr>
              <p:cNvPr id="22530" name="Rectangle 2"/>
              <p:cNvSpPr>
                <a:spLocks noGrp="1" noRot="1" noChangeAspect="1" noMove="1" noResize="1" noEditPoints="1" noAdjustHandles="1" noChangeArrowheads="1" noChangeShapeType="1" noTextEdit="1"/>
              </p:cNvSpPr>
              <p:nvPr>
                <p:ph type="title" sz="quarter"/>
              </p:nvPr>
            </p:nvSpPr>
            <p:spPr>
              <a:xfrm>
                <a:off x="609600" y="130968"/>
                <a:ext cx="10972800" cy="652463"/>
              </a:xfrm>
              <a:blipFill rotWithShape="0">
                <a:blip r:embed="rId2"/>
                <a:stretch>
                  <a:fillRect l="-1944" t="-24074" b="-379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To find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a14:m>
                <a:r>
                  <a:rPr lang="en-US" dirty="0" smtClean="0">
                    <a:latin typeface="Times New Roman" panose="02020603050405020304" pitchFamily="18" charset="0"/>
                    <a:cs typeface="Times New Roman" panose="02020603050405020304" pitchFamily="18" charset="0"/>
                  </a:rPr>
                  <a:t>:</a:t>
                </a:r>
              </a:p>
              <a:p>
                <a:pPr marL="457200" lvl="1" indent="0">
                  <a:buNone/>
                </a:pPr>
                <a:r>
                  <a:rPr lang="en-US" dirty="0" smtClean="0">
                    <a:latin typeface="Times New Roman" panose="02020603050405020304" pitchFamily="18" charset="0"/>
                    <a:cs typeface="Times New Roman" panose="02020603050405020304" pitchFamily="18" charset="0"/>
                  </a:rPr>
                  <a:t>Maximize:		</a:t>
                </a:r>
                <a14:m>
                  <m:oMath xmlns:m="http://schemas.openxmlformats.org/officeDocument/2006/math">
                    <m:r>
                      <a:rPr lang="en-US" b="0" i="1" smtClean="0">
                        <a:latin typeface="Cambria Math" panose="02040503050406030204" pitchFamily="18" charset="0"/>
                        <a:cs typeface="Times New Roman" panose="02020603050405020304" pitchFamily="18" charset="0"/>
                      </a:rPr>
                      <m:t>𝑣𝑎𝑟</m:t>
                    </m:r>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𝑧</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oMath>
                </a14:m>
                <a:endParaRPr lang="en-US" dirty="0" smtClean="0">
                  <a:latin typeface="Times New Roman" panose="02020603050405020304" pitchFamily="18" charset="0"/>
                  <a:cs typeface="Times New Roman" panose="02020603050405020304" pitchFamily="18" charset="0"/>
                </a:endParaRPr>
              </a:p>
              <a:p>
                <a:pPr marL="457200" lvl="1" indent="0">
                  <a:buNone/>
                </a:pPr>
                <a:r>
                  <a:rPr lang="en-US" dirty="0" smtClean="0">
                    <a:latin typeface="Times New Roman" panose="02020603050405020304" pitchFamily="18" charset="0"/>
                    <a:cs typeface="Times New Roman" panose="02020603050405020304" pitchFamily="18" charset="0"/>
                  </a:rPr>
                  <a:t>Subjected to:	</a:t>
                </a:r>
                <a14:m>
                  <m:oMath xmlns:m="http://schemas.openxmlformats.org/officeDocument/2006/math">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=1</m:t>
                    </m:r>
                  </m:oMath>
                </a14:m>
                <a:endParaRPr lang="en-US" dirty="0" smtClean="0">
                  <a:latin typeface="Times New Roman" panose="02020603050405020304" pitchFamily="18" charset="0"/>
                  <a:cs typeface="Times New Roman" panose="02020603050405020304" pitchFamily="18" charset="0"/>
                </a:endParaRPr>
              </a:p>
              <a:p>
                <a:r>
                  <a:rPr lang="en-US" dirty="0" smtClean="0"/>
                  <a:t>Let </a:t>
                </a:r>
                <a:r>
                  <a:rPr lang="en-US" dirty="0"/>
                  <a:t>λ be a Lagrange </a:t>
                </a:r>
                <a:r>
                  <a:rPr lang="en-US" dirty="0" smtClean="0"/>
                  <a:t>multiplier, then</a:t>
                </a:r>
              </a:p>
              <a:p>
                <a:pPr marL="457200" lvl="1" indent="0">
                  <a:buNone/>
                </a:pPr>
                <a:r>
                  <a:rPr lang="en-US" dirty="0" smtClean="0">
                    <a:latin typeface="Times New Roman" panose="02020603050405020304" pitchFamily="18" charset="0"/>
                    <a:cs typeface="Times New Roman" panose="02020603050405020304" pitchFamily="18" charset="0"/>
                  </a:rPr>
                  <a:t>L</a:t>
                </a:r>
                <a14:m>
                  <m:oMath xmlns:m="http://schemas.openxmlformats.org/officeDocument/2006/math">
                    <m:r>
                      <a:rPr lang="en-US" b="0" i="0" smtClean="0">
                        <a:latin typeface="Cambria Math" panose="02040503050406030204" pitchFamily="18" charset="0"/>
                        <a:cs typeface="Times New Roman" panose="02020603050405020304" pitchFamily="18" charset="0"/>
                      </a:rPr>
                      <m:t>=</m:t>
                    </m:r>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r>
                      <a:rPr lang="en-US" b="0" i="1" smtClean="0">
                        <a:latin typeface="Cambria Math" panose="02040503050406030204" pitchFamily="18" charset="0"/>
                        <a:cs typeface="Times New Roman" panose="02020603050405020304" pitchFamily="18" charset="0"/>
                      </a:rPr>
                      <m:t>𝑆</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Sub>
                    <m:r>
                      <a:rPr lang="en-US" b="0" i="0"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𝜆</m:t>
                    </m:r>
                    <m:d>
                      <m:dPr>
                        <m:ctrlPr>
                          <a:rPr lang="en-US" b="0" i="1" smtClean="0">
                            <a:latin typeface="Cambria Math" panose="02040503050406030204" pitchFamily="18" charset="0"/>
                            <a:cs typeface="Times New Roman" panose="02020603050405020304" pitchFamily="18" charset="0"/>
                          </a:rPr>
                        </m:ctrlPr>
                      </m:dPr>
                      <m:e>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−1</m:t>
                        </m:r>
                      </m:e>
                    </m:d>
                  </m:oMath>
                </a14:m>
                <a:endParaRPr lang="en-US" dirty="0" smtClean="0"/>
              </a:p>
              <a:p>
                <a:pPr marL="457200" lvl="1" indent="0">
                  <a:buNone/>
                </a:pPr>
                <a:endParaRPr lang="en-US" dirty="0"/>
              </a:p>
              <a:p>
                <a:pPr marL="457200" lvl="1" indent="0" algn="ctr">
                  <a:buNone/>
                </a:pPr>
                <a:r>
                  <a:rPr lang="en-US" dirty="0" smtClean="0"/>
                  <a:t>By differentiating with respect to each element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a14:m>
                <a:r>
                  <a:rPr lang="en-US" dirty="0" smtClean="0"/>
                  <a:t> </a:t>
                </a:r>
                <a14:m>
                  <m:oMath xmlns:m="http://schemas.openxmlformats.org/officeDocument/2006/math">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1</m:t>
                        </m:r>
                      </m:sub>
                    </m:sSub>
                  </m:oMath>
                </a14:m>
                <a:r>
                  <a:rPr lang="en-US" dirty="0" smtClean="0"/>
                  <a:t> </a:t>
                </a:r>
              </a:p>
              <a:p>
                <a:r>
                  <a:rPr lang="en-US" dirty="0" smtClean="0"/>
                  <a:t>Therefor,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a14:m>
                <a:r>
                  <a:rPr lang="en-US" dirty="0" smtClean="0"/>
                  <a:t> is an eigenvector of S, corresponding to the largest eigenvalue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oMath>
                </a14:m>
                <a:endParaRPr lang="el-GR" dirty="0">
                  <a:latin typeface="Times New Roman" panose="02020603050405020304" pitchFamily="18" charset="0"/>
                  <a:cs typeface="Times New Roman" panose="0202060305040502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3"/>
                <a:stretch>
                  <a:fillRect l="-1043" t="-2112"/>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A000FBBA-7DFD-4F6E-882E-974645178C22}" type="slidenum">
              <a:rPr lang="en-US" smtClean="0"/>
              <a:pPr/>
              <a:t>64</a:t>
            </a:fld>
            <a:endParaRPr lang="en-US"/>
          </a:p>
        </p:txBody>
      </p:sp>
    </p:spTree>
    <p:extLst>
      <p:ext uri="{BB962C8B-B14F-4D97-AF65-F5344CB8AC3E}">
        <p14:creationId xmlns:p14="http://schemas.microsoft.com/office/powerpoint/2010/main" val="306817940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530" name="Rectangle 2"/>
              <p:cNvSpPr>
                <a:spLocks noGrp="1" noChangeArrowheads="1"/>
              </p:cNvSpPr>
              <p:nvPr>
                <p:ph type="title"/>
              </p:nvPr>
            </p:nvSpPr>
            <p:spPr/>
            <p:txBody>
              <a:bodyPr>
                <a:normAutofit fontScale="90000"/>
              </a:bodyPr>
              <a:lstStyle/>
              <a:p>
                <a:r>
                  <a:rPr lang="en-US" dirty="0" smtClean="0"/>
                  <a:t>Algebraic derivation of coefficient vectors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oMath>
                </a14:m>
                <a:endParaRPr lang="en-US" dirty="0">
                  <a:solidFill>
                    <a:srgbClr val="CC9900"/>
                  </a:solidFill>
                  <a:cs typeface="Arial" panose="020B0604020202020204" pitchFamily="34" charset="0"/>
                </a:endParaRPr>
              </a:p>
            </p:txBody>
          </p:sp>
        </mc:Choice>
        <mc:Fallback xmlns="">
          <p:sp>
            <p:nvSpPr>
              <p:cNvPr id="22530" name="Rectangle 2"/>
              <p:cNvSpPr>
                <a:spLocks noGrp="1" noRot="1" noChangeAspect="1" noMove="1" noResize="1" noEditPoints="1" noAdjustHandles="1" noChangeArrowheads="1" noChangeShapeType="1" noTextEdit="1"/>
              </p:cNvSpPr>
              <p:nvPr>
                <p:ph type="title" sz="quarter"/>
              </p:nvPr>
            </p:nvSpPr>
            <p:spPr>
              <a:xfrm>
                <a:off x="609600" y="130968"/>
                <a:ext cx="10972800" cy="652463"/>
              </a:xfrm>
              <a:blipFill rotWithShape="0">
                <a:blip r:embed="rId2"/>
                <a:stretch>
                  <a:fillRect l="-1944" t="-24074" b="-379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fontScale="92500" lnSpcReduction="20000"/>
              </a:bodyPr>
              <a:lstStyle/>
              <a:p>
                <a:r>
                  <a:rPr lang="en-US" dirty="0" smtClean="0"/>
                  <a:t>We have maximized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𝑣𝑎𝑟</m:t>
                      </m:r>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𝑧</m:t>
                              </m:r>
                            </m:e>
                            <m:sub>
                              <m:r>
                                <a:rPr lang="en-US" b="0" i="1" smtClean="0">
                                  <a:latin typeface="Cambria Math" panose="02040503050406030204" pitchFamily="18" charset="0"/>
                                  <a:cs typeface="Times New Roman" panose="02020603050405020304" pitchFamily="18" charset="0"/>
                                </a:rPr>
                                <m:t>1</m:t>
                              </m:r>
                            </m:sub>
                          </m:sSub>
                        </m:e>
                      </m:d>
                      <m:r>
                        <a:rPr lang="en-US" b="0" i="1" smtClean="0">
                          <a:latin typeface="Cambria Math" panose="02040503050406030204" pitchFamily="18" charset="0"/>
                          <a:cs typeface="Times New Roman" panose="02020603050405020304" pitchFamily="18" charset="0"/>
                        </a:rPr>
                        <m:t>=</m:t>
                      </m:r>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r>
                        <a:rPr lang="en-US" b="0" i="1" smtClean="0">
                          <a:latin typeface="Cambria Math" panose="02040503050406030204" pitchFamily="18" charset="0"/>
                          <a:cs typeface="Times New Roman" panose="02020603050405020304" pitchFamily="18" charset="0"/>
                        </a:rPr>
                        <m:t>𝑆𝑎</m:t>
                      </m:r>
                    </m:oMath>
                  </m:oMathPara>
                </a14:m>
                <a:endParaRPr lang="en-US" dirty="0" smtClean="0">
                  <a:latin typeface="Times New Roman" panose="02020603050405020304" pitchFamily="18" charset="0"/>
                  <a:cs typeface="Times New Roman" panose="02020603050405020304" pitchFamily="18" charset="0"/>
                </a:endParaRPr>
              </a:p>
              <a:p>
                <a:pPr marL="457200" lvl="1" indent="0">
                  <a:buNone/>
                </a:pPr>
                <a:r>
                  <a:rPr lang="en-US" dirty="0" smtClean="0">
                    <a:latin typeface="Times New Roman" panose="02020603050405020304" pitchFamily="18" charset="0"/>
                    <a:cs typeface="Times New Roman" panose="02020603050405020304" pitchFamily="18" charset="0"/>
                  </a:rPr>
                  <a:t>Subjected to:	   </a:t>
                </a:r>
                <a14:m>
                  <m:oMath xmlns:m="http://schemas.openxmlformats.org/officeDocument/2006/math">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=1</m:t>
                    </m:r>
                  </m:oMath>
                </a14:m>
                <a:endParaRPr lang="en-US" dirty="0" smtClean="0">
                  <a:latin typeface="Times New Roman" panose="02020603050405020304" pitchFamily="18" charset="0"/>
                  <a:cs typeface="Times New Roman" panose="02020603050405020304" pitchFamily="18" charset="0"/>
                </a:endParaRPr>
              </a:p>
              <a:p>
                <a:endParaRPr lang="en-US" dirty="0" smtClean="0"/>
              </a:p>
              <a:p>
                <a:r>
                  <a:rPr lang="en-US" dirty="0" smtClean="0">
                    <a:latin typeface="Times New Roman" panose="02020603050405020304" pitchFamily="18" charset="0"/>
                    <a:cs typeface="Arial" panose="020B0604020202020204" pitchFamily="34" charset="0"/>
                  </a:rPr>
                  <a:t>To find the next coefficient vector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2</m:t>
                        </m:r>
                      </m:sub>
                    </m:sSub>
                  </m:oMath>
                </a14:m>
                <a:r>
                  <a:rPr lang="en-US" dirty="0" smtClean="0">
                    <a:latin typeface="Times New Roman" panose="02020603050405020304" pitchFamily="18" charset="0"/>
                    <a:cs typeface="Arial" panose="020B0604020202020204" pitchFamily="34" charset="0"/>
                  </a:rPr>
                  <a:t> </a:t>
                </a:r>
              </a:p>
              <a:p>
                <a:pPr marL="0" indent="0" algn="ctr">
                  <a:buNone/>
                </a:pPr>
                <a14:m>
                  <m:oMath xmlns:m="http://schemas.openxmlformats.org/officeDocument/2006/math">
                    <m:r>
                      <m:rPr>
                        <m:sty m:val="p"/>
                      </m:rPr>
                      <a:rPr lang="en-US" b="0" i="0" dirty="0" smtClean="0">
                        <a:latin typeface="Cambria Math" panose="02040503050406030204" pitchFamily="18" charset="0"/>
                        <a:cs typeface="Arial" panose="020B0604020202020204" pitchFamily="34" charset="0"/>
                      </a:rPr>
                      <m:t>M</m:t>
                    </m:r>
                    <m:r>
                      <a:rPr lang="en-US" i="1" dirty="0" smtClean="0">
                        <a:latin typeface="Cambria Math" panose="02040503050406030204" pitchFamily="18" charset="0"/>
                        <a:cs typeface="Arial" panose="020B0604020202020204" pitchFamily="34" charset="0"/>
                      </a:rPr>
                      <m:t>𝑎𝑥𝑖𝑚𝑖𝑧𝑖𝑛𝑔</m:t>
                    </m:r>
                    <m:r>
                      <a:rPr lang="en-US" b="0" i="1" dirty="0" smtClean="0">
                        <a:latin typeface="Cambria Math" panose="02040503050406030204" pitchFamily="18" charset="0"/>
                        <a:cs typeface="Arial" panose="020B0604020202020204" pitchFamily="34" charset="0"/>
                      </a:rPr>
                      <m:t>:</m:t>
                    </m:r>
                    <m:r>
                      <a:rPr lang="en-US" i="1" dirty="0" smtClean="0">
                        <a:latin typeface="Cambria Math" panose="02040503050406030204" pitchFamily="18" charset="0"/>
                        <a:cs typeface="Arial" panose="020B0604020202020204" pitchFamily="34" charset="0"/>
                      </a:rPr>
                      <m:t> </m:t>
                    </m:r>
                    <m:r>
                      <a:rPr lang="en-US" b="0" i="1" dirty="0" smtClean="0">
                        <a:latin typeface="Cambria Math" panose="02040503050406030204" pitchFamily="18" charset="0"/>
                        <a:cs typeface="Arial" panose="020B0604020202020204" pitchFamily="34" charset="0"/>
                      </a:rPr>
                      <m:t>   </m:t>
                    </m:r>
                    <m:r>
                      <a:rPr lang="en-US" b="0" i="1" smtClean="0">
                        <a:latin typeface="Cambria Math" panose="02040503050406030204" pitchFamily="18" charset="0"/>
                        <a:cs typeface="Times New Roman" panose="02020603050405020304" pitchFamily="18" charset="0"/>
                      </a:rPr>
                      <m:t>𝑣𝑎𝑟</m:t>
                    </m:r>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𝑧</m:t>
                            </m:r>
                          </m:e>
                          <m:sub>
                            <m:r>
                              <a:rPr lang="en-US" b="0" i="1" smtClean="0">
                                <a:latin typeface="Cambria Math" panose="02040503050406030204" pitchFamily="18" charset="0"/>
                                <a:cs typeface="Times New Roman" panose="02020603050405020304" pitchFamily="18" charset="0"/>
                              </a:rPr>
                              <m:t>2</m:t>
                            </m:r>
                          </m:sub>
                        </m:sSub>
                      </m:e>
                    </m:d>
                    <m:r>
                      <a:rPr lang="en-US" b="0" i="1" smtClean="0">
                        <a:latin typeface="Cambria Math" panose="02040503050406030204" pitchFamily="18" charset="0"/>
                        <a:cs typeface="Times New Roman" panose="02020603050405020304" pitchFamily="18" charset="0"/>
                      </a:rPr>
                      <m:t>                         </m:t>
                    </m:r>
                  </m:oMath>
                </a14:m>
                <a:r>
                  <a:rPr lang="en-US" dirty="0" smtClean="0">
                    <a:latin typeface="Times New Roman" panose="02020603050405020304" pitchFamily="18" charset="0"/>
                    <a:cs typeface="Arial" panose="020B0604020202020204" pitchFamily="34" charset="0"/>
                  </a:rPr>
                  <a:t> </a:t>
                </a:r>
              </a:p>
              <a:p>
                <a:pPr marL="0" indent="0" algn="ctr">
                  <a:buNone/>
                </a:pPr>
                <a14:m>
                  <m:oMath xmlns:m="http://schemas.openxmlformats.org/officeDocument/2006/math">
                    <m:r>
                      <a:rPr lang="en-US" i="1" dirty="0" smtClean="0">
                        <a:latin typeface="Cambria Math" panose="02040503050406030204" pitchFamily="18" charset="0"/>
                        <a:cs typeface="Arial" panose="020B0604020202020204" pitchFamily="34" charset="0"/>
                      </a:rPr>
                      <m:t>𝑆𝑢𝑏𝑗𝑒𝑐𝑡𝑒𝑑</m:t>
                    </m:r>
                    <m:r>
                      <a:rPr lang="en-US" i="1" dirty="0" smtClean="0">
                        <a:latin typeface="Cambria Math" panose="02040503050406030204" pitchFamily="18" charset="0"/>
                        <a:cs typeface="Arial" panose="020B0604020202020204" pitchFamily="34" charset="0"/>
                      </a:rPr>
                      <m:t> </m:t>
                    </m:r>
                    <m:r>
                      <a:rPr lang="en-US" i="1" dirty="0" smtClean="0">
                        <a:latin typeface="Cambria Math" panose="02040503050406030204" pitchFamily="18" charset="0"/>
                        <a:cs typeface="Arial" panose="020B0604020202020204" pitchFamily="34" charset="0"/>
                      </a:rPr>
                      <m:t>𝑡𝑜</m:t>
                    </m:r>
                    <m:r>
                      <a:rPr lang="en-US" i="1" dirty="0" smtClean="0">
                        <a:latin typeface="Cambria Math" panose="02040503050406030204" pitchFamily="18" charset="0"/>
                        <a:cs typeface="Arial" panose="020B0604020202020204" pitchFamily="34" charset="0"/>
                      </a:rPr>
                      <m:t>:</m:t>
                    </m:r>
                  </m:oMath>
                </a14:m>
                <a:r>
                  <a:rPr lang="en-US" dirty="0" smtClean="0">
                    <a:cs typeface="Arial" panose="020B0604020202020204" pitchFamily="34" charset="0"/>
                  </a:rPr>
                  <a:t>   </a:t>
                </a:r>
                <a14:m>
                  <m:oMath xmlns:m="http://schemas.openxmlformats.org/officeDocument/2006/math">
                    <m:r>
                      <m:rPr>
                        <m:sty m:val="p"/>
                      </m:rPr>
                      <a:rPr lang="en-US" b="0" i="0" smtClean="0">
                        <a:latin typeface="Cambria Math" panose="02040503050406030204" pitchFamily="18" charset="0"/>
                        <a:cs typeface="Times New Roman" panose="02020603050405020304" pitchFamily="18" charset="0"/>
                      </a:rPr>
                      <m:t>c</m:t>
                    </m:r>
                    <m:r>
                      <a:rPr lang="en-US" b="0" i="1" smtClean="0">
                        <a:latin typeface="Cambria Math" panose="02040503050406030204" pitchFamily="18" charset="0"/>
                        <a:cs typeface="Times New Roman" panose="02020603050405020304" pitchFamily="18" charset="0"/>
                      </a:rPr>
                      <m:t>𝑜𝑣</m:t>
                    </m:r>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𝑧</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𝑧</m:t>
                            </m:r>
                          </m:e>
                          <m:sub>
                            <m:r>
                              <a:rPr lang="en-US" b="0" i="1" smtClean="0">
                                <a:latin typeface="Cambria Math" panose="02040503050406030204" pitchFamily="18" charset="0"/>
                                <a:cs typeface="Times New Roman" panose="02020603050405020304" pitchFamily="18" charset="0"/>
                              </a:rPr>
                              <m:t>1</m:t>
                            </m:r>
                          </m:sub>
                        </m:sSub>
                      </m:e>
                    </m:d>
                    <m:r>
                      <a:rPr lang="en-US" b="0" i="1" smtClean="0">
                        <a:latin typeface="Cambria Math" panose="02040503050406030204" pitchFamily="18" charset="0"/>
                        <a:cs typeface="Times New Roman" panose="02020603050405020304" pitchFamily="18" charset="0"/>
                      </a:rPr>
                      <m:t>=0           </m:t>
                    </m:r>
                  </m:oMath>
                </a14:m>
                <a:endParaRPr lang="en-US" b="0" i="1" dirty="0" smtClean="0">
                  <a:latin typeface="Cambria Math" panose="02040503050406030204" pitchFamily="18" charset="0"/>
                  <a:cs typeface="Times New Roman" panose="02020603050405020304" pitchFamily="18" charset="0"/>
                </a:endParaRPr>
              </a:p>
              <a:p>
                <a:pPr marL="0" indent="0" algn="ctr">
                  <a:buNone/>
                </a:pPr>
                <a:r>
                  <a:rPr lang="en-US" b="0" dirty="0" smtClean="0"/>
                  <a:t>and</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  </m:t>
                        </m:r>
                        <m:r>
                          <a:rPr lang="en-US" b="0" i="1" smtClean="0">
                            <a:latin typeface="Cambria Math" panose="02040503050406030204" pitchFamily="18" charset="0"/>
                          </a:rPr>
                          <m:t>𝑎</m:t>
                        </m:r>
                      </m:e>
                      <m:sub>
                        <m:r>
                          <a:rPr lang="en-US" b="0" i="1" smtClean="0">
                            <a:latin typeface="Cambria Math" panose="02040503050406030204" pitchFamily="18" charset="0"/>
                          </a:rPr>
                          <m:t>2</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=1</m:t>
                    </m:r>
                  </m:oMath>
                </a14:m>
                <a:endParaRPr lang="en-US" dirty="0" smtClean="0"/>
              </a:p>
              <a:p>
                <a:r>
                  <a:rPr lang="en-US" dirty="0" smtClean="0"/>
                  <a:t>First, note that</a:t>
                </a:r>
              </a:p>
              <a:p>
                <a:pPr marL="0" indent="0">
                  <a:buNone/>
                </a:pPr>
                <a:r>
                  <a:rPr lang="en-US" dirty="0" smtClean="0"/>
                  <a:t> </a:t>
                </a:r>
                <a14:m>
                  <m:oMath xmlns:m="http://schemas.openxmlformats.org/officeDocument/2006/math">
                    <m:r>
                      <m:rPr>
                        <m:sty m:val="p"/>
                      </m:rPr>
                      <a:rPr lang="en-US" b="0" i="0" smtClean="0">
                        <a:latin typeface="Cambria Math" panose="02040503050406030204" pitchFamily="18" charset="0"/>
                        <a:cs typeface="Times New Roman" panose="02020603050405020304" pitchFamily="18" charset="0"/>
                      </a:rPr>
                      <m:t>c</m:t>
                    </m:r>
                    <m:r>
                      <a:rPr lang="en-US" b="0" i="1" smtClean="0">
                        <a:latin typeface="Cambria Math" panose="02040503050406030204" pitchFamily="18" charset="0"/>
                        <a:cs typeface="Times New Roman" panose="02020603050405020304" pitchFamily="18" charset="0"/>
                      </a:rPr>
                      <m:t>𝑜𝑣</m:t>
                    </m:r>
                    <m:d>
                      <m:dPr>
                        <m:ctrlPr>
                          <a:rPr lang="en-US" b="0" i="1" smtClean="0">
                            <a:latin typeface="Cambria Math" panose="02040503050406030204" pitchFamily="18" charset="0"/>
                            <a:cs typeface="Times New Roman" panose="02020603050405020304" pitchFamily="18" charset="0"/>
                          </a:rPr>
                        </m:ctrlPr>
                      </m:dPr>
                      <m:e>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𝑧</m:t>
                            </m:r>
                          </m:e>
                          <m:sub>
                            <m:r>
                              <a:rPr lang="en-US" b="0" i="1" smtClean="0">
                                <a:latin typeface="Cambria Math" panose="02040503050406030204" pitchFamily="18" charset="0"/>
                                <a:cs typeface="Times New Roman" panose="02020603050405020304" pitchFamily="18" charset="0"/>
                              </a:rPr>
                              <m:t>1</m:t>
                            </m:r>
                          </m:sub>
                        </m:sSub>
                        <m:r>
                          <a:rPr lang="en-US" b="0" i="1" smtClean="0">
                            <a:latin typeface="Cambria Math" panose="02040503050406030204" pitchFamily="18" charset="0"/>
                            <a:cs typeface="Times New Roman" panose="02020603050405020304" pitchFamily="18" charset="0"/>
                          </a:rPr>
                          <m:t>,</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𝑧</m:t>
                            </m:r>
                          </m:e>
                          <m:sub>
                            <m:r>
                              <a:rPr lang="en-US" b="0" i="1" smtClean="0">
                                <a:latin typeface="Cambria Math" panose="02040503050406030204" pitchFamily="18" charset="0"/>
                                <a:cs typeface="Times New Roman" panose="02020603050405020304" pitchFamily="18" charset="0"/>
                              </a:rPr>
                              <m:t>2</m:t>
                            </m:r>
                          </m:sub>
                        </m:sSub>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𝑐𝑜𝑣</m:t>
                    </m:r>
                    <m:d>
                      <m:dPr>
                        <m:ctrlPr>
                          <a:rPr lang="en-US" b="0" i="1" smtClean="0">
                            <a:latin typeface="Cambria Math" panose="02040503050406030204" pitchFamily="18" charset="0"/>
                            <a:cs typeface="Times New Roman" panose="02020603050405020304" pitchFamily="18" charset="0"/>
                          </a:rPr>
                        </m:ctrlPr>
                      </m:dPr>
                      <m:e>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r>
                          <a:rPr lang="en-US" b="0" i="1" smtClean="0">
                            <a:latin typeface="Cambria Math" panose="02040503050406030204" pitchFamily="18" charset="0"/>
                            <a:cs typeface="Times New Roman" panose="02020603050405020304" pitchFamily="18" charset="0"/>
                          </a:rPr>
                          <m:t>𝑋</m:t>
                        </m:r>
                        <m:r>
                          <a:rPr lang="en-US" b="0" i="1" smtClean="0">
                            <a:latin typeface="Cambria Math" panose="02040503050406030204" pitchFamily="18" charset="0"/>
                            <a:cs typeface="Times New Roman" panose="02020603050405020304" pitchFamily="18" charset="0"/>
                          </a:rPr>
                          <m:t>, </m:t>
                        </m:r>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2</m:t>
                            </m:r>
                          </m:sub>
                          <m:sup>
                            <m:r>
                              <a:rPr lang="en-US" b="0" i="1" smtClean="0">
                                <a:latin typeface="Cambria Math" panose="02040503050406030204" pitchFamily="18" charset="0"/>
                                <a:cs typeface="Times New Roman" panose="02020603050405020304" pitchFamily="18" charset="0"/>
                              </a:rPr>
                              <m:t>𝑇</m:t>
                            </m:r>
                          </m:sup>
                        </m:sSubSup>
                        <m:r>
                          <a:rPr lang="en-US" b="0" i="1" smtClean="0">
                            <a:latin typeface="Cambria Math" panose="02040503050406030204" pitchFamily="18" charset="0"/>
                            <a:cs typeface="Times New Roman" panose="02020603050405020304" pitchFamily="18" charset="0"/>
                          </a:rPr>
                          <m:t>𝑋</m:t>
                        </m:r>
                      </m:e>
                    </m:d>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1</m:t>
                        </m:r>
                      </m:num>
                      <m:den>
                        <m:r>
                          <a:rPr lang="en-US" b="0" i="1" smtClean="0">
                            <a:latin typeface="Cambria Math" panose="02040503050406030204" pitchFamily="18" charset="0"/>
                            <a:cs typeface="Times New Roman" panose="02020603050405020304" pitchFamily="18" charset="0"/>
                          </a:rPr>
                          <m:t>𝑛</m:t>
                        </m:r>
                      </m:den>
                    </m:f>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r>
                      <a:rPr lang="en-US" b="0" i="1" smtClean="0">
                        <a:latin typeface="Cambria Math" panose="02040503050406030204" pitchFamily="18" charset="0"/>
                        <a:cs typeface="Times New Roman" panose="02020603050405020304" pitchFamily="18" charset="0"/>
                      </a:rPr>
                      <m:t>𝑋</m:t>
                    </m:r>
                    <m:sSup>
                      <m:sSupPr>
                        <m:ctrlPr>
                          <a:rPr lang="en-US" b="0" i="1" smtClean="0">
                            <a:latin typeface="Cambria Math" panose="02040503050406030204" pitchFamily="18" charset="0"/>
                            <a:cs typeface="Times New Roman" panose="02020603050405020304" pitchFamily="18" charset="0"/>
                          </a:rPr>
                        </m:ctrlPr>
                      </m:sSupPr>
                      <m:e>
                        <m:d>
                          <m:dPr>
                            <m:ctrlPr>
                              <a:rPr lang="en-US" b="0" i="1" smtClean="0">
                                <a:latin typeface="Cambria Math" panose="02040503050406030204" pitchFamily="18" charset="0"/>
                                <a:cs typeface="Times New Roman" panose="02020603050405020304" pitchFamily="18" charset="0"/>
                              </a:rPr>
                            </m:ctrlPr>
                          </m:dPr>
                          <m:e>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2</m:t>
                                </m:r>
                              </m:sub>
                              <m:sup>
                                <m:r>
                                  <a:rPr lang="en-US" b="0" i="1" smtClean="0">
                                    <a:latin typeface="Cambria Math" panose="02040503050406030204" pitchFamily="18" charset="0"/>
                                    <a:cs typeface="Times New Roman" panose="02020603050405020304" pitchFamily="18" charset="0"/>
                                  </a:rPr>
                                  <m:t>𝑇</m:t>
                                </m:r>
                              </m:sup>
                            </m:sSubSup>
                            <m:r>
                              <a:rPr lang="en-US" b="0" i="1" smtClean="0">
                                <a:latin typeface="Cambria Math" panose="02040503050406030204" pitchFamily="18" charset="0"/>
                                <a:cs typeface="Times New Roman" panose="02020603050405020304" pitchFamily="18" charset="0"/>
                              </a:rPr>
                              <m:t>𝑋</m:t>
                            </m:r>
                          </m:e>
                        </m:d>
                      </m:e>
                      <m:sup>
                        <m:r>
                          <a:rPr lang="en-US" b="0" i="1" smtClean="0">
                            <a:latin typeface="Cambria Math" panose="02040503050406030204" pitchFamily="18" charset="0"/>
                            <a:cs typeface="Times New Roman" panose="02020603050405020304" pitchFamily="18" charset="0"/>
                          </a:rPr>
                          <m:t>𝑇</m:t>
                        </m:r>
                      </m:sup>
                    </m:sSup>
                    <m:r>
                      <a:rPr lang="en-US" b="0" i="1" smtClean="0">
                        <a:latin typeface="Cambria Math" panose="02040503050406030204" pitchFamily="18" charset="0"/>
                        <a:cs typeface="Times New Roman" panose="02020603050405020304" pitchFamily="18" charset="0"/>
                      </a:rPr>
                      <m:t>=</m:t>
                    </m:r>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r>
                      <a:rPr lang="en-US" b="0" i="1" smtClean="0">
                        <a:latin typeface="Cambria Math" panose="02040503050406030204" pitchFamily="18" charset="0"/>
                        <a:cs typeface="Times New Roman" panose="02020603050405020304" pitchFamily="18" charset="0"/>
                      </a:rPr>
                      <m:t>𝑆</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𝜆</m:t>
                    </m:r>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1</m:t>
                        </m:r>
                      </m:sub>
                      <m:sup>
                        <m:r>
                          <a:rPr lang="en-US" b="0" i="1" smtClean="0">
                            <a:latin typeface="Cambria Math" panose="02040503050406030204" pitchFamily="18" charset="0"/>
                            <a:cs typeface="Times New Roman" panose="02020603050405020304" pitchFamily="18" charset="0"/>
                          </a:rPr>
                          <m:t>𝑇</m:t>
                        </m:r>
                      </m:sup>
                    </m:sSubSup>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2</m:t>
                        </m:r>
                      </m:sub>
                    </m:sSub>
                  </m:oMath>
                </a14:m>
                <a:endParaRPr lang="en-US" dirty="0" smtClean="0"/>
              </a:p>
              <a:p>
                <a:r>
                  <a:rPr lang="en-US" dirty="0" smtClean="0">
                    <a:latin typeface="Times New Roman" panose="02020603050405020304" pitchFamily="18" charset="0"/>
                    <a:cs typeface="Arial" panose="020B0604020202020204" pitchFamily="34" charset="0"/>
                  </a:rPr>
                  <a:t>Then let </a:t>
                </a:r>
                <a:r>
                  <a:rPr lang="el-GR" dirty="0" smtClean="0">
                    <a:latin typeface="Times New Roman" panose="02020603050405020304" pitchFamily="18" charset="0"/>
                    <a:cs typeface="Times New Roman" panose="02020603050405020304" pitchFamily="18" charset="0"/>
                  </a:rPr>
                  <a:t>λ</a:t>
                </a:r>
                <a:r>
                  <a:rPr lang="en-US" dirty="0" smtClean="0">
                    <a:latin typeface="Times New Roman" panose="02020603050405020304" pitchFamily="18" charset="0"/>
                    <a:cs typeface="Times New Roman" panose="02020603050405020304" pitchFamily="18" charset="0"/>
                  </a:rPr>
                  <a:t> and </a:t>
                </a:r>
                <a:r>
                  <a:rPr lang="el-GR" dirty="0" smtClean="0">
                    <a:latin typeface="Times New Roman" panose="02020603050405020304" pitchFamily="18" charset="0"/>
                    <a:cs typeface="Times New Roman" panose="02020603050405020304" pitchFamily="18" charset="0"/>
                  </a:rPr>
                  <a:t>φ</a:t>
                </a:r>
                <a:r>
                  <a:rPr lang="en-US" dirty="0" smtClean="0">
                    <a:latin typeface="Times New Roman" panose="02020603050405020304" pitchFamily="18" charset="0"/>
                    <a:cs typeface="Times New Roman" panose="02020603050405020304" pitchFamily="18" charset="0"/>
                  </a:rPr>
                  <a:t> be Lagrange multipliers, and maximize</a:t>
                </a:r>
              </a:p>
              <a:p>
                <a:pPr marL="0" indent="0" algn="ctr">
                  <a:buNone/>
                </a:pPr>
                <a:r>
                  <a:rPr lang="en-US" dirty="0" smtClean="0">
                    <a:latin typeface="Times New Roman" panose="02020603050405020304" pitchFamily="18" charset="0"/>
                    <a:cs typeface="Times New Roman" panose="02020603050405020304" pitchFamily="18" charset="0"/>
                  </a:rPr>
                  <a:t>L</a:t>
                </a:r>
                <a14:m>
                  <m:oMath xmlns:m="http://schemas.openxmlformats.org/officeDocument/2006/math">
                    <m:r>
                      <a:rPr lang="en-US" b="0" i="0" smtClean="0">
                        <a:latin typeface="Cambria Math" panose="02040503050406030204" pitchFamily="18" charset="0"/>
                        <a:cs typeface="Times New Roman" panose="02020603050405020304" pitchFamily="18" charset="0"/>
                      </a:rPr>
                      <m:t>=</m:t>
                    </m:r>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2</m:t>
                        </m:r>
                      </m:sub>
                      <m:sup>
                        <m:r>
                          <a:rPr lang="en-US" b="0" i="1" smtClean="0">
                            <a:latin typeface="Cambria Math" panose="02040503050406030204" pitchFamily="18" charset="0"/>
                            <a:cs typeface="Times New Roman" panose="02020603050405020304" pitchFamily="18" charset="0"/>
                          </a:rPr>
                          <m:t>𝑇</m:t>
                        </m:r>
                      </m:sup>
                    </m:sSubSup>
                    <m:r>
                      <a:rPr lang="en-US" b="0" i="1" smtClean="0">
                        <a:latin typeface="Cambria Math" panose="02040503050406030204" pitchFamily="18" charset="0"/>
                        <a:cs typeface="Times New Roman" panose="02020603050405020304" pitchFamily="18" charset="0"/>
                      </a:rPr>
                      <m:t>𝑆</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2</m:t>
                        </m:r>
                      </m:sub>
                    </m:sSub>
                    <m:r>
                      <a:rPr lang="en-US" b="0" i="0"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𝜆</m:t>
                    </m:r>
                    <m:d>
                      <m:dPr>
                        <m:ctrlPr>
                          <a:rPr lang="en-US" b="0" i="1" smtClean="0">
                            <a:latin typeface="Cambria Math" panose="02040503050406030204" pitchFamily="18" charset="0"/>
                            <a:cs typeface="Times New Roman" panose="02020603050405020304" pitchFamily="18" charset="0"/>
                          </a:rPr>
                        </m:ctrlPr>
                      </m:dPr>
                      <m:e>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2</m:t>
                            </m:r>
                          </m:sub>
                          <m:sup>
                            <m:r>
                              <a:rPr lang="en-US" b="0" i="1" smtClean="0">
                                <a:latin typeface="Cambria Math" panose="02040503050406030204" pitchFamily="18" charset="0"/>
                                <a:cs typeface="Times New Roman" panose="02020603050405020304" pitchFamily="18" charset="0"/>
                              </a:rPr>
                              <m:t>𝑇</m:t>
                            </m:r>
                          </m:sup>
                        </m:sSubSup>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−1</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𝜑</m:t>
                    </m:r>
                    <m:sSubSup>
                      <m:sSub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2</m:t>
                        </m:r>
                      </m:sub>
                      <m:sup>
                        <m:r>
                          <a:rPr lang="en-US" b="0" i="1" smtClean="0">
                            <a:latin typeface="Cambria Math" panose="02040503050406030204" pitchFamily="18" charset="0"/>
                            <a:ea typeface="Cambria Math" panose="02040503050406030204" pitchFamily="18" charset="0"/>
                            <a:cs typeface="Times New Roman" panose="02020603050405020304" pitchFamily="18" charset="0"/>
                          </a:rPr>
                          <m:t>𝑇</m:t>
                        </m:r>
                      </m:sup>
                    </m:sSubSup>
                    <m:sSub>
                      <m:sSub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1</m:t>
                        </m:r>
                      </m:sub>
                    </m:sSub>
                  </m:oMath>
                </a14:m>
                <a:endParaRPr lang="en-US" dirty="0" smtClean="0">
                  <a:latin typeface="Times New Roman" panose="02020603050405020304" pitchFamily="18" charset="0"/>
                  <a:cs typeface="Times New Roman" panose="0202060305040502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3"/>
                <a:stretch>
                  <a:fillRect l="-928" t="-3106" b="-1118"/>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A000FBBA-7DFD-4F6E-882E-974645178C22}" type="slidenum">
              <a:rPr lang="en-US" smtClean="0"/>
              <a:pPr/>
              <a:t>65</a:t>
            </a:fld>
            <a:endParaRPr lang="en-US"/>
          </a:p>
        </p:txBody>
      </p:sp>
      <p:sp>
        <p:nvSpPr>
          <p:cNvPr id="4" name="AutoShape 33"/>
          <p:cNvSpPr>
            <a:spLocks noChangeArrowheads="1"/>
          </p:cNvSpPr>
          <p:nvPr/>
        </p:nvSpPr>
        <p:spPr bwMode="auto">
          <a:xfrm>
            <a:off x="8144773" y="2492211"/>
            <a:ext cx="3352800" cy="1143000"/>
          </a:xfrm>
          <a:prstGeom prst="irregularSeal2">
            <a:avLst/>
          </a:prstGeom>
          <a:solidFill>
            <a:srgbClr val="CC9900"/>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eaLnBrk="1" hangingPunct="1">
              <a:spcBef>
                <a:spcPct val="20000"/>
              </a:spcBef>
              <a:buClr>
                <a:schemeClr val="tx1"/>
              </a:buClr>
            </a:pPr>
            <a:r>
              <a:rPr lang="en-US" sz="2000" b="1" dirty="0">
                <a:latin typeface="Tahoma" panose="020B0604030504040204" pitchFamily="34" charset="0"/>
              </a:rPr>
              <a:t>  uncorrelated</a:t>
            </a:r>
          </a:p>
        </p:txBody>
      </p:sp>
    </p:spTree>
    <p:extLst>
      <p:ext uri="{BB962C8B-B14F-4D97-AF65-F5344CB8AC3E}">
        <p14:creationId xmlns:p14="http://schemas.microsoft.com/office/powerpoint/2010/main" val="399197108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530" name="Rectangle 2"/>
              <p:cNvSpPr>
                <a:spLocks noGrp="1" noChangeArrowheads="1"/>
              </p:cNvSpPr>
              <p:nvPr>
                <p:ph type="title"/>
              </p:nvPr>
            </p:nvSpPr>
            <p:spPr>
              <a:xfrm>
                <a:off x="434163" y="269432"/>
                <a:ext cx="10515600" cy="582612"/>
              </a:xfrm>
            </p:spPr>
            <p:txBody>
              <a:bodyPr>
                <a:normAutofit fontScale="90000"/>
              </a:bodyPr>
              <a:lstStyle/>
              <a:p>
                <a:r>
                  <a:rPr lang="en-US" dirty="0" smtClean="0"/>
                  <a:t>Algebraic derivation of coefficient vectors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oMath>
                </a14:m>
                <a:endParaRPr lang="en-US" dirty="0">
                  <a:solidFill>
                    <a:srgbClr val="CC9900"/>
                  </a:solidFill>
                  <a:cs typeface="Arial" panose="020B0604020202020204" pitchFamily="34" charset="0"/>
                </a:endParaRPr>
              </a:p>
            </p:txBody>
          </p:sp>
        </mc:Choice>
        <mc:Fallback xmlns="">
          <p:sp>
            <p:nvSpPr>
              <p:cNvPr id="22530" name="Rectangle 2"/>
              <p:cNvSpPr>
                <a:spLocks noGrp="1" noRot="1" noChangeAspect="1" noMove="1" noResize="1" noEditPoints="1" noAdjustHandles="1" noChangeArrowheads="1" noChangeShapeType="1" noTextEdit="1"/>
              </p:cNvSpPr>
              <p:nvPr>
                <p:ph type="title"/>
              </p:nvPr>
            </p:nvSpPr>
            <p:spPr>
              <a:xfrm>
                <a:off x="434163" y="269432"/>
                <a:ext cx="10515600" cy="582612"/>
              </a:xfrm>
              <a:blipFill rotWithShape="0">
                <a:blip r:embed="rId2"/>
                <a:stretch>
                  <a:fillRect l="-1739" t="-26042" b="-395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14"/>
              <p:cNvSpPr>
                <a:spLocks noGrp="1"/>
              </p:cNvSpPr>
              <p:nvPr>
                <p:ph idx="1"/>
              </p:nvPr>
            </p:nvSpPr>
            <p:spPr>
              <a:xfrm>
                <a:off x="636181" y="1129727"/>
                <a:ext cx="9637879" cy="5090320"/>
              </a:xfrm>
            </p:spPr>
            <p:txBody>
              <a:bodyPr/>
              <a:lstStyle/>
              <a:p>
                <a:pPr marL="0" indent="0">
                  <a:buNone/>
                </a:pPr>
                <a:r>
                  <a:rPr lang="en-US" dirty="0" smtClean="0">
                    <a:latin typeface="Times New Roman" panose="02020603050405020304" pitchFamily="18" charset="0"/>
                    <a:cs typeface="Times New Roman" panose="02020603050405020304" pitchFamily="18" charset="0"/>
                  </a:rPr>
                  <a:t>L</a:t>
                </a:r>
                <a14:m>
                  <m:oMath xmlns:m="http://schemas.openxmlformats.org/officeDocument/2006/math">
                    <m:r>
                      <a:rPr lang="en-US" b="0" i="0" smtClean="0">
                        <a:latin typeface="Cambria Math" panose="02040503050406030204" pitchFamily="18" charset="0"/>
                        <a:cs typeface="Times New Roman" panose="02020603050405020304" pitchFamily="18" charset="0"/>
                      </a:rPr>
                      <m:t>=</m:t>
                    </m:r>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2</m:t>
                        </m:r>
                      </m:sub>
                      <m:sup>
                        <m:r>
                          <a:rPr lang="en-US" b="0" i="1" smtClean="0">
                            <a:latin typeface="Cambria Math" panose="02040503050406030204" pitchFamily="18" charset="0"/>
                            <a:cs typeface="Times New Roman" panose="02020603050405020304" pitchFamily="18" charset="0"/>
                          </a:rPr>
                          <m:t>𝑇</m:t>
                        </m:r>
                      </m:sup>
                    </m:sSubSup>
                    <m:r>
                      <a:rPr lang="en-US" b="0" i="1" smtClean="0">
                        <a:latin typeface="Cambria Math" panose="02040503050406030204" pitchFamily="18" charset="0"/>
                        <a:cs typeface="Times New Roman" panose="02020603050405020304" pitchFamily="18" charset="0"/>
                      </a:rPr>
                      <m:t>𝑆</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2</m:t>
                        </m:r>
                      </m:sub>
                    </m:sSub>
                    <m:r>
                      <a:rPr lang="en-US" b="0" i="0"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𝜆</m:t>
                    </m:r>
                    <m:d>
                      <m:dPr>
                        <m:ctrlPr>
                          <a:rPr lang="en-US" b="0" i="1" smtClean="0">
                            <a:latin typeface="Cambria Math" panose="02040503050406030204" pitchFamily="18" charset="0"/>
                            <a:cs typeface="Times New Roman" panose="02020603050405020304" pitchFamily="18" charset="0"/>
                          </a:rPr>
                        </m:ctrlPr>
                      </m:dPr>
                      <m:e>
                        <m:sSubSup>
                          <m:sSubSupPr>
                            <m:ctrlPr>
                              <a:rPr lang="en-US" b="0" i="1" smtClean="0">
                                <a:latin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2</m:t>
                            </m:r>
                          </m:sub>
                          <m:sup>
                            <m:r>
                              <a:rPr lang="en-US" b="0" i="1" smtClean="0">
                                <a:latin typeface="Cambria Math" panose="02040503050406030204" pitchFamily="18" charset="0"/>
                                <a:cs typeface="Times New Roman" panose="02020603050405020304" pitchFamily="18" charset="0"/>
                              </a:rPr>
                              <m:t>𝑇</m:t>
                            </m:r>
                          </m:sup>
                        </m:sSubSup>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cs typeface="Times New Roman" panose="02020603050405020304" pitchFamily="18" charset="0"/>
                              </a:rPr>
                              <m:t>2</m:t>
                            </m:r>
                          </m:sub>
                        </m:sSub>
                        <m:r>
                          <a:rPr lang="en-US" b="0" i="1" smtClean="0">
                            <a:latin typeface="Cambria Math" panose="02040503050406030204" pitchFamily="18" charset="0"/>
                            <a:cs typeface="Times New Roman" panose="02020603050405020304" pitchFamily="18" charset="0"/>
                          </a:rPr>
                          <m:t>−1</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𝜑</m:t>
                    </m:r>
                    <m:sSubSup>
                      <m:sSubSup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2</m:t>
                        </m:r>
                      </m:sub>
                      <m:sup>
                        <m:r>
                          <a:rPr lang="en-US" b="0" i="1" smtClean="0">
                            <a:latin typeface="Cambria Math" panose="02040503050406030204" pitchFamily="18" charset="0"/>
                            <a:ea typeface="Cambria Math" panose="02040503050406030204" pitchFamily="18" charset="0"/>
                            <a:cs typeface="Times New Roman" panose="02020603050405020304" pitchFamily="18" charset="0"/>
                          </a:rPr>
                          <m:t>𝑇</m:t>
                        </m:r>
                      </m:sup>
                    </m:sSubSup>
                    <m:sSub>
                      <m:sSub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𝑎</m:t>
                        </m:r>
                      </m:e>
                      <m:sub>
                        <m:r>
                          <a:rPr lang="en-US" b="0" i="1" smtClean="0">
                            <a:latin typeface="Cambria Math" panose="02040503050406030204" pitchFamily="18" charset="0"/>
                            <a:ea typeface="Cambria Math" panose="02040503050406030204" pitchFamily="18" charset="0"/>
                            <a:cs typeface="Times New Roman" panose="02020603050405020304" pitchFamily="18" charset="0"/>
                          </a:rPr>
                          <m:t>1</m:t>
                        </m:r>
                      </m:sub>
                    </m:sSub>
                  </m:oMath>
                </a14:m>
                <a:endParaRPr lang="en-US" dirty="0" smtClean="0"/>
              </a:p>
              <a:p>
                <a:pPr marL="0" indent="0">
                  <a:buNone/>
                </a:pPr>
                <a:endParaRPr lang="en-US" dirty="0" smtClean="0"/>
              </a:p>
              <a:p>
                <a:pPr marL="0" indent="0">
                  <a:buNone/>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𝐿</m:t>
                          </m:r>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den>
                      </m:f>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𝜙</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smtClean="0"/>
              </a:p>
              <a:p>
                <a:pPr marL="0" indent="0">
                  <a:buNone/>
                </a:pPr>
                <a:r>
                  <a:rPr lang="en-US" dirty="0" smtClean="0"/>
                  <a:t>At maximization point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𝐿</m:t>
                        </m:r>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den>
                    </m:f>
                    <m:r>
                      <a:rPr lang="en-US" b="0" i="1" smtClean="0">
                        <a:latin typeface="Cambria Math" panose="02040503050406030204" pitchFamily="18" charset="0"/>
                      </a:rPr>
                      <m:t>=0</m:t>
                    </m:r>
                  </m:oMath>
                </a14:m>
                <a:r>
                  <a:rPr lang="en-US" dirty="0" smtClean="0"/>
                  <a:t>, </a:t>
                </a:r>
              </a:p>
              <a:p>
                <a:pPr marL="0" indent="0">
                  <a:buNone/>
                </a:pPr>
                <a:r>
                  <a:rPr lang="en-US" dirty="0" smtClean="0"/>
                  <a:t>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𝜙</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=0</m:t>
                    </m:r>
                  </m:oMath>
                </a14:m>
                <a:r>
                  <a:rPr lang="en-US" dirty="0" smtClean="0"/>
                  <a:t> </a:t>
                </a:r>
              </a:p>
              <a:p>
                <a:pPr marL="0" indent="0">
                  <a:buNone/>
                </a:pPr>
                <a:r>
                  <a:rPr lang="en-US" dirty="0" smtClean="0"/>
                  <a:t>By multiplying both side with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1</m:t>
                        </m:r>
                      </m:sub>
                      <m:sup>
                        <m:r>
                          <a:rPr lang="en-US" b="0" i="1" smtClean="0">
                            <a:latin typeface="Cambria Math" panose="02040503050406030204" pitchFamily="18" charset="0"/>
                          </a:rPr>
                          <m:t>𝑇</m:t>
                        </m:r>
                      </m:sup>
                    </m:sSubSup>
                  </m:oMath>
                </a14:m>
                <a:r>
                  <a:rPr lang="en-US" dirty="0" smtClean="0"/>
                  <a:t> </a:t>
                </a:r>
              </a:p>
              <a:p>
                <a:pPr marL="0" indent="0">
                  <a:buNone/>
                </a:pPr>
                <a14:m>
                  <m:oMath xmlns:m="http://schemas.openxmlformats.org/officeDocument/2006/math">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1</m:t>
                        </m:r>
                      </m:sub>
                      <m:sup>
                        <m:r>
                          <a:rPr lang="en-US" b="0" i="1" smtClean="0">
                            <a:latin typeface="Cambria Math" panose="02040503050406030204" pitchFamily="18" charset="0"/>
                          </a:rPr>
                          <m:t>𝑇</m:t>
                        </m:r>
                      </m:sup>
                    </m:sSubSup>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𝜆</m:t>
                    </m:r>
                    <m:sSub>
                      <m:sSubPr>
                        <m:ctrlPr>
                          <a:rPr lang="en-US" b="0" i="1" smtClean="0">
                            <a:latin typeface="Cambria Math" panose="02040503050406030204" pitchFamily="18" charset="0"/>
                          </a:rPr>
                        </m:ctrlPr>
                      </m:sSub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1</m:t>
                            </m:r>
                          </m:sub>
                          <m:sup>
                            <m:r>
                              <a:rPr lang="en-US" b="0" i="1" smtClean="0">
                                <a:latin typeface="Cambria Math" panose="02040503050406030204" pitchFamily="18" charset="0"/>
                              </a:rPr>
                              <m:t>𝑇</m:t>
                            </m:r>
                          </m:sup>
                        </m:sSubSup>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𝜙</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1</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=0</m:t>
                    </m:r>
                  </m:oMath>
                </a14:m>
                <a:r>
                  <a:rPr lang="en-US" dirty="0" smtClean="0"/>
                  <a:t> </a:t>
                </a: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𝜆</m:t>
                          </m:r>
                          <m:r>
                            <a:rPr lang="en-US" b="0" i="1" smtClean="0">
                              <a:latin typeface="Cambria Math" panose="02040503050406030204" pitchFamily="18" charset="0"/>
                            </a:rPr>
                            <m:t>𝑎</m:t>
                          </m:r>
                        </m:e>
                        <m:sub>
                          <m:r>
                            <a:rPr lang="en-US" b="0" i="1" smtClean="0">
                              <a:latin typeface="Cambria Math" panose="02040503050406030204" pitchFamily="18" charset="0"/>
                            </a:rPr>
                            <m:t>1</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𝜆</m:t>
                      </m:r>
                      <m:sSub>
                        <m:sSubPr>
                          <m:ctrlPr>
                            <a:rPr lang="en-US" b="0" i="1" smtClean="0">
                              <a:latin typeface="Cambria Math" panose="02040503050406030204" pitchFamily="18" charset="0"/>
                            </a:rPr>
                          </m:ctrlPr>
                        </m:sSub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1</m:t>
                              </m:r>
                            </m:sub>
                            <m:sup>
                              <m:r>
                                <a:rPr lang="en-US" b="0" i="1" smtClean="0">
                                  <a:latin typeface="Cambria Math" panose="02040503050406030204" pitchFamily="18" charset="0"/>
                                </a:rPr>
                                <m:t>𝑇</m:t>
                              </m:r>
                            </m:sup>
                          </m:sSubSup>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𝜙</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1</m:t>
                          </m:r>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=0</m:t>
                      </m:r>
                    </m:oMath>
                  </m:oMathPara>
                </a14:m>
                <a:endParaRPr lang="en-US" dirty="0" smtClean="0"/>
              </a:p>
              <a:p>
                <a:pPr marL="0" indent="0">
                  <a:buNone/>
                </a:pPr>
                <a:endParaRPr lang="en-US" dirty="0" smtClean="0"/>
              </a:p>
              <a:p>
                <a:pPr marL="0" indent="0">
                  <a:buNone/>
                </a:pPr>
                <a:endParaRPr lang="en-US" dirty="0" smtClean="0"/>
              </a:p>
              <a:p>
                <a:pPr marL="0" indent="0">
                  <a:buNone/>
                </a:pPr>
                <a:endParaRPr lang="en-US" dirty="0"/>
              </a:p>
            </p:txBody>
          </p:sp>
        </mc:Choice>
        <mc:Fallback xmlns="">
          <p:sp>
            <p:nvSpPr>
              <p:cNvPr id="15" name="Content Placeholder 14"/>
              <p:cNvSpPr>
                <a:spLocks noGrp="1" noRot="1" noChangeAspect="1" noMove="1" noResize="1" noEditPoints="1" noAdjustHandles="1" noChangeArrowheads="1" noChangeShapeType="1" noTextEdit="1"/>
              </p:cNvSpPr>
              <p:nvPr>
                <p:ph idx="1"/>
              </p:nvPr>
            </p:nvSpPr>
            <p:spPr>
              <a:xfrm>
                <a:off x="636181" y="1129727"/>
                <a:ext cx="9637879" cy="5090320"/>
              </a:xfrm>
              <a:blipFill rotWithShape="0">
                <a:blip r:embed="rId3"/>
                <a:stretch>
                  <a:fillRect l="-1265" t="-2036"/>
                </a:stretch>
              </a:blipFill>
            </p:spPr>
            <p:txBody>
              <a:bodyPr/>
              <a:lstStyle/>
              <a:p>
                <a:r>
                  <a:rPr lang="en-US">
                    <a:noFill/>
                  </a:rPr>
                  <a:t> </a:t>
                </a:r>
              </a:p>
            </p:txBody>
          </p:sp>
        </mc:Fallback>
      </mc:AlternateContent>
      <p:cxnSp>
        <p:nvCxnSpPr>
          <p:cNvPr id="17" name="Straight Connector 16"/>
          <p:cNvCxnSpPr/>
          <p:nvPr/>
        </p:nvCxnSpPr>
        <p:spPr>
          <a:xfrm flipH="1">
            <a:off x="1345907" y="5135527"/>
            <a:ext cx="489098" cy="53162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cxnSp>
        <p:nvCxnSpPr>
          <p:cNvPr id="19" name="Straight Connector 18"/>
          <p:cNvCxnSpPr/>
          <p:nvPr/>
        </p:nvCxnSpPr>
        <p:spPr>
          <a:xfrm flipH="1">
            <a:off x="2640422" y="5114261"/>
            <a:ext cx="489098" cy="531628"/>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2" name="Slide Number Placeholder 1"/>
          <p:cNvSpPr>
            <a:spLocks noGrp="1"/>
          </p:cNvSpPr>
          <p:nvPr>
            <p:ph type="sldNum" sz="quarter" idx="12"/>
          </p:nvPr>
        </p:nvSpPr>
        <p:spPr/>
        <p:txBody>
          <a:bodyPr/>
          <a:lstStyle/>
          <a:p>
            <a:fld id="{D9D0F597-6C79-4498-BE18-DD874142F752}" type="slidenum">
              <a:rPr lang="en-US" smtClean="0"/>
              <a:t>66</a:t>
            </a:fld>
            <a:endParaRPr lang="en-US"/>
          </a:p>
        </p:txBody>
      </p:sp>
    </p:spTree>
    <p:extLst>
      <p:ext uri="{BB962C8B-B14F-4D97-AF65-F5344CB8AC3E}">
        <p14:creationId xmlns:p14="http://schemas.microsoft.com/office/powerpoint/2010/main" val="308879991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530" name="Rectangle 2"/>
              <p:cNvSpPr>
                <a:spLocks noGrp="1" noChangeArrowheads="1"/>
              </p:cNvSpPr>
              <p:nvPr>
                <p:ph type="title"/>
              </p:nvPr>
            </p:nvSpPr>
            <p:spPr/>
            <p:txBody>
              <a:bodyPr>
                <a:normAutofit fontScale="90000"/>
              </a:bodyPr>
              <a:lstStyle/>
              <a:p>
                <a:r>
                  <a:rPr lang="en-US" dirty="0" smtClean="0"/>
                  <a:t>Algebraic derivation of coefficient vectors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oMath>
                </a14:m>
                <a:endParaRPr lang="en-US" dirty="0">
                  <a:solidFill>
                    <a:srgbClr val="CC9900"/>
                  </a:solidFill>
                  <a:cs typeface="Arial" panose="020B0604020202020204" pitchFamily="34" charset="0"/>
                </a:endParaRPr>
              </a:p>
            </p:txBody>
          </p:sp>
        </mc:Choice>
        <mc:Fallback xmlns="">
          <p:sp>
            <p:nvSpPr>
              <p:cNvPr id="22530" name="Rectangle 2"/>
              <p:cNvSpPr>
                <a:spLocks noGrp="1" noRot="1" noChangeAspect="1" noMove="1" noResize="1" noEditPoints="1" noAdjustHandles="1" noChangeArrowheads="1" noChangeShapeType="1" noTextEdit="1"/>
              </p:cNvSpPr>
              <p:nvPr>
                <p:ph type="title" sz="quarter"/>
              </p:nvPr>
            </p:nvSpPr>
            <p:spPr>
              <a:xfrm>
                <a:off x="609600" y="130968"/>
                <a:ext cx="10972800" cy="652463"/>
              </a:xfrm>
              <a:blipFill rotWithShape="0">
                <a:blip r:embed="rId2"/>
                <a:stretch>
                  <a:fillRect l="-1944" t="-24074" b="-379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en-US" dirty="0" smtClean="0">
                    <a:cs typeface="Arial" panose="020B0604020202020204" pitchFamily="34" charset="0"/>
                  </a:rPr>
                  <a:t>We find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a14:m>
                <a:r>
                  <a:rPr lang="en-US" dirty="0" smtClean="0">
                    <a:cs typeface="Arial" panose="020B0604020202020204" pitchFamily="34" charset="0"/>
                  </a:rPr>
                  <a:t> is also an eigenvector of  S  </a:t>
                </a:r>
                <a:endParaRPr lang="en-US" dirty="0" smtClean="0"/>
              </a:p>
              <a:p>
                <a:r>
                  <a:rPr lang="en-US" dirty="0" smtClean="0">
                    <a:cs typeface="Arial" panose="020B0604020202020204" pitchFamily="34" charset="0"/>
                  </a:rPr>
                  <a:t>whose eigenvalue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oMath>
                </a14:m>
                <a:r>
                  <a:rPr lang="en-US" dirty="0" smtClean="0">
                    <a:cs typeface="Arial" panose="020B0604020202020204" pitchFamily="34" charset="0"/>
                  </a:rPr>
                  <a:t> is the second largest.             </a:t>
                </a:r>
              </a:p>
              <a:p>
                <a:r>
                  <a:rPr lang="en-US" dirty="0" smtClean="0">
                    <a:cs typeface="Arial" panose="020B0604020202020204" pitchFamily="34" charset="0"/>
                  </a:rPr>
                  <a:t>In general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𝑣𝑎𝑟</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𝑘</m:t>
                          </m:r>
                        </m:sub>
                      </m:sSub>
                    </m:oMath>
                  </m:oMathPara>
                </a14:m>
                <a:endParaRPr lang="en-US" dirty="0" smtClean="0">
                  <a:cs typeface="Arial" panose="020B0604020202020204" pitchFamily="34" charset="0"/>
                </a:endParaRPr>
              </a:p>
              <a:p>
                <a:r>
                  <a:rPr lang="en-US" dirty="0" smtClean="0">
                    <a:cs typeface="Arial" panose="020B0604020202020204" pitchFamily="34" charset="0"/>
                  </a:rPr>
                  <a:t>The </a:t>
                </a:r>
                <a14:m>
                  <m:oMath xmlns:m="http://schemas.openxmlformats.org/officeDocument/2006/math">
                    <m:sSup>
                      <m:sSupPr>
                        <m:ctrlPr>
                          <a:rPr lang="en-US" b="0" i="1" dirty="0" smtClean="0">
                            <a:latin typeface="Cambria Math" panose="02040503050406030204" pitchFamily="18" charset="0"/>
                            <a:cs typeface="Arial" panose="020B0604020202020204" pitchFamily="34" charset="0"/>
                          </a:rPr>
                        </m:ctrlPr>
                      </m:sSupPr>
                      <m:e>
                        <m:r>
                          <a:rPr lang="en-US" i="1" dirty="0" smtClean="0">
                            <a:latin typeface="Cambria Math" panose="02040503050406030204" pitchFamily="18" charset="0"/>
                            <a:cs typeface="Arial" panose="020B0604020202020204" pitchFamily="34" charset="0"/>
                          </a:rPr>
                          <m:t>𝑘</m:t>
                        </m:r>
                      </m:e>
                      <m:sup>
                        <m:r>
                          <a:rPr lang="en-US" b="0" i="1" dirty="0" smtClean="0">
                            <a:latin typeface="Cambria Math" panose="02040503050406030204" pitchFamily="18" charset="0"/>
                            <a:cs typeface="Arial" panose="020B0604020202020204" pitchFamily="34" charset="0"/>
                          </a:rPr>
                          <m:t>𝑡h</m:t>
                        </m:r>
                      </m:sup>
                    </m:sSup>
                  </m:oMath>
                </a14:m>
                <a:r>
                  <a:rPr lang="en-US" dirty="0" smtClean="0">
                    <a:cs typeface="Arial" panose="020B0604020202020204" pitchFamily="34" charset="0"/>
                  </a:rPr>
                  <a:t> largest eigenvalue of S is the variance of the </a:t>
                </a:r>
                <a14:m>
                  <m:oMath xmlns:m="http://schemas.openxmlformats.org/officeDocument/2006/math">
                    <m:sSup>
                      <m:sSupPr>
                        <m:ctrlPr>
                          <a:rPr lang="en-US" b="0" i="1" dirty="0" smtClean="0">
                            <a:latin typeface="Cambria Math" panose="02040503050406030204" pitchFamily="18" charset="0"/>
                            <a:cs typeface="Arial" panose="020B0604020202020204" pitchFamily="34" charset="0"/>
                          </a:rPr>
                        </m:ctrlPr>
                      </m:sSupPr>
                      <m:e>
                        <m:r>
                          <a:rPr lang="en-US" i="1" dirty="0" smtClean="0">
                            <a:latin typeface="Cambria Math" panose="02040503050406030204" pitchFamily="18" charset="0"/>
                            <a:cs typeface="Arial" panose="020B0604020202020204" pitchFamily="34" charset="0"/>
                          </a:rPr>
                          <m:t>𝑘</m:t>
                        </m:r>
                      </m:e>
                      <m:sup>
                        <m:r>
                          <a:rPr lang="en-US" b="0" i="1" dirty="0" smtClean="0">
                            <a:latin typeface="Cambria Math" panose="02040503050406030204" pitchFamily="18" charset="0"/>
                            <a:cs typeface="Arial" panose="020B0604020202020204" pitchFamily="34" charset="0"/>
                          </a:rPr>
                          <m:t>𝑡h</m:t>
                        </m:r>
                      </m:sup>
                    </m:sSup>
                  </m:oMath>
                </a14:m>
                <a:r>
                  <a:rPr lang="en-US" baseline="30000" dirty="0" smtClean="0">
                    <a:cs typeface="Arial" panose="020B0604020202020204" pitchFamily="34" charset="0"/>
                  </a:rPr>
                  <a:t> </a:t>
                </a:r>
                <a:r>
                  <a:rPr lang="en-US" dirty="0" smtClean="0">
                    <a:cs typeface="Arial" panose="020B0604020202020204" pitchFamily="34" charset="0"/>
                  </a:rPr>
                  <a:t>PC.</a:t>
                </a:r>
              </a:p>
              <a:p>
                <a:r>
                  <a:rPr lang="en-US" dirty="0" smtClean="0">
                    <a:cs typeface="Arial" panose="020B0604020202020204" pitchFamily="34" charset="0"/>
                  </a:rPr>
                  <a:t>The </a:t>
                </a:r>
                <a14:m>
                  <m:oMath xmlns:m="http://schemas.openxmlformats.org/officeDocument/2006/math">
                    <m:sSup>
                      <m:sSupPr>
                        <m:ctrlPr>
                          <a:rPr lang="en-US" b="0" i="1" dirty="0" smtClean="0">
                            <a:latin typeface="Cambria Math" panose="02040503050406030204" pitchFamily="18" charset="0"/>
                            <a:cs typeface="Arial" panose="020B0604020202020204" pitchFamily="34" charset="0"/>
                          </a:rPr>
                        </m:ctrlPr>
                      </m:sSupPr>
                      <m:e>
                        <m:r>
                          <a:rPr lang="en-US" i="1" dirty="0" smtClean="0">
                            <a:latin typeface="Cambria Math" panose="02040503050406030204" pitchFamily="18" charset="0"/>
                            <a:cs typeface="Arial" panose="020B0604020202020204" pitchFamily="34" charset="0"/>
                          </a:rPr>
                          <m:t>𝑘</m:t>
                        </m:r>
                      </m:e>
                      <m:sup>
                        <m:r>
                          <a:rPr lang="en-US" b="0" i="1" dirty="0" smtClean="0">
                            <a:latin typeface="Cambria Math" panose="02040503050406030204" pitchFamily="18" charset="0"/>
                            <a:cs typeface="Arial" panose="020B0604020202020204" pitchFamily="34" charset="0"/>
                          </a:rPr>
                          <m:t>𝑡h</m:t>
                        </m:r>
                      </m:sup>
                    </m:sSup>
                  </m:oMath>
                </a14:m>
                <a:r>
                  <a:rPr lang="en-US" dirty="0" smtClean="0">
                    <a:cs typeface="Arial" panose="020B0604020202020204" pitchFamily="34" charset="0"/>
                  </a:rPr>
                  <a:t> PC retains the </a:t>
                </a:r>
                <a14:m>
                  <m:oMath xmlns:m="http://schemas.openxmlformats.org/officeDocument/2006/math">
                    <m:sSup>
                      <m:sSupPr>
                        <m:ctrlPr>
                          <a:rPr lang="en-US" b="0" i="1" dirty="0" smtClean="0">
                            <a:latin typeface="Cambria Math" panose="02040503050406030204" pitchFamily="18" charset="0"/>
                            <a:cs typeface="Arial" panose="020B0604020202020204" pitchFamily="34" charset="0"/>
                          </a:rPr>
                        </m:ctrlPr>
                      </m:sSupPr>
                      <m:e>
                        <m:r>
                          <a:rPr lang="en-US" i="1" dirty="0" smtClean="0">
                            <a:latin typeface="Cambria Math" panose="02040503050406030204" pitchFamily="18" charset="0"/>
                            <a:cs typeface="Arial" panose="020B0604020202020204" pitchFamily="34" charset="0"/>
                          </a:rPr>
                          <m:t>𝑘</m:t>
                        </m:r>
                      </m:e>
                      <m:sup>
                        <m:r>
                          <a:rPr lang="en-US" b="0" i="1" dirty="0" smtClean="0">
                            <a:latin typeface="Cambria Math" panose="02040503050406030204" pitchFamily="18" charset="0"/>
                            <a:cs typeface="Arial" panose="020B0604020202020204" pitchFamily="34" charset="0"/>
                          </a:rPr>
                          <m:t>𝑡h</m:t>
                        </m:r>
                      </m:sup>
                    </m:sSup>
                  </m:oMath>
                </a14:m>
                <a:r>
                  <a:rPr lang="en-US" dirty="0" smtClean="0">
                    <a:cs typeface="Arial" panose="020B0604020202020204" pitchFamily="34" charset="0"/>
                  </a:rPr>
                  <a:t> greatest fraction of the variation   in the sample.</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609600" y="1532253"/>
                <a:ext cx="8959702" cy="4932342"/>
              </a:xfrm>
              <a:blipFill rotWithShape="0">
                <a:blip r:embed="rId3"/>
                <a:stretch>
                  <a:fillRect l="-1224" t="-1978" r="-4014"/>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A000FBBA-7DFD-4F6E-882E-974645178C22}" type="slidenum">
              <a:rPr lang="en-US" smtClean="0"/>
              <a:pPr/>
              <a:t>67</a:t>
            </a:fld>
            <a:endParaRPr lang="en-US"/>
          </a:p>
        </p:txBody>
      </p:sp>
    </p:spTree>
    <p:extLst>
      <p:ext uri="{BB962C8B-B14F-4D97-AF65-F5344CB8AC3E}">
        <p14:creationId xmlns:p14="http://schemas.microsoft.com/office/powerpoint/2010/main" val="2959471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r>
              <a:rPr lang="en-US" dirty="0" smtClean="0"/>
              <a:t>Main steps for computing PCs</a:t>
            </a:r>
            <a:endParaRPr lang="en-US" dirty="0"/>
          </a:p>
        </p:txBody>
      </p:sp>
      <mc:AlternateContent xmlns:mc="http://schemas.openxmlformats.org/markup-compatibility/2006" xmlns:a14="http://schemas.microsoft.com/office/drawing/2010/main">
        <mc:Choice Requires="a14">
          <p:sp>
            <p:nvSpPr>
              <p:cNvPr id="33795" name="Rectangle 3"/>
              <p:cNvSpPr>
                <a:spLocks noGrp="1" noChangeArrowheads="1"/>
              </p:cNvSpPr>
              <p:nvPr>
                <p:ph idx="1"/>
              </p:nvPr>
            </p:nvSpPr>
            <p:spPr/>
            <p:txBody>
              <a:bodyPr>
                <a:normAutofit/>
              </a:bodyPr>
              <a:lstStyle/>
              <a:p>
                <a:pPr algn="just"/>
                <a:r>
                  <a:rPr lang="en-US" dirty="0" smtClean="0"/>
                  <a:t>Pre-process the data. </a:t>
                </a:r>
              </a:p>
              <a:p>
                <a:pPr algn="just"/>
                <a:r>
                  <a:rPr lang="en-US" dirty="0" smtClean="0"/>
                  <a:t>Form </a:t>
                </a:r>
                <a:r>
                  <a:rPr lang="en-US" dirty="0"/>
                  <a:t>the covariance matrix S</a:t>
                </a:r>
                <a:r>
                  <a:rPr lang="en-US" dirty="0" smtClean="0"/>
                  <a:t>.</a:t>
                </a:r>
                <a:endParaRPr lang="en-US" dirty="0"/>
              </a:p>
              <a:p>
                <a:pPr algn="just"/>
                <a:r>
                  <a:rPr lang="en-US" dirty="0"/>
                  <a:t>Compute its eigenvectors</a:t>
                </a:r>
                <a:r>
                  <a:rPr lang="en-US" dirty="0" smtClean="0"/>
                  <a:t>: </a:t>
                </a:r>
                <a14:m>
                  <m:oMath xmlns:m="http://schemas.openxmlformats.org/officeDocument/2006/math">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e>
                        </m:d>
                      </m:e>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sSubSup>
                  </m:oMath>
                </a14:m>
                <a:endParaRPr lang="en-US" dirty="0"/>
              </a:p>
              <a:p>
                <a:pPr algn="just"/>
                <a:r>
                  <a:rPr lang="en-US" dirty="0"/>
                  <a:t>Use the first d </a:t>
                </a:r>
                <a:r>
                  <a:rPr lang="en-US" dirty="0" smtClean="0"/>
                  <a:t>eigenvectors </a:t>
                </a:r>
                <a14:m>
                  <m:oMath xmlns:m="http://schemas.openxmlformats.org/officeDocument/2006/math">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e>
                        </m:d>
                      </m:e>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𝑑</m:t>
                        </m:r>
                      </m:sup>
                    </m:sSubSup>
                  </m:oMath>
                </a14:m>
                <a:r>
                  <a:rPr lang="en-US" dirty="0" smtClean="0"/>
                  <a:t> to </a:t>
                </a:r>
                <a:r>
                  <a:rPr lang="en-US" dirty="0"/>
                  <a:t>form the </a:t>
                </a:r>
                <a:r>
                  <a:rPr lang="en-US" i="1" dirty="0"/>
                  <a:t>d</a:t>
                </a:r>
                <a:r>
                  <a:rPr lang="en-US" dirty="0"/>
                  <a:t> PCs.</a:t>
                </a:r>
              </a:p>
              <a:p>
                <a:pPr algn="just"/>
                <a:r>
                  <a:rPr lang="en-US" dirty="0" smtClean="0"/>
                  <a:t>The </a:t>
                </a:r>
                <a:r>
                  <a:rPr lang="en-US" dirty="0"/>
                  <a:t>transformation G is given </a:t>
                </a:r>
                <a:r>
                  <a:rPr lang="en-US" dirty="0" smtClean="0"/>
                  <a:t>by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𝑑</m:t>
                        </m:r>
                      </m:sub>
                    </m:sSub>
                    <m:r>
                      <a:rPr lang="en-US" b="0" i="1" smtClean="0">
                        <a:latin typeface="Cambria Math" panose="02040503050406030204" pitchFamily="18" charset="0"/>
                      </a:rPr>
                      <m:t>]</m:t>
                    </m:r>
                  </m:oMath>
                </a14:m>
                <a:endParaRPr lang="en-US" dirty="0"/>
              </a:p>
            </p:txBody>
          </p:sp>
        </mc:Choice>
        <mc:Fallback xmlns="">
          <p:sp>
            <p:nvSpPr>
              <p:cNvPr id="33795" name="Rectangle 3"/>
              <p:cNvSpPr>
                <a:spLocks noGrp="1" noRot="1" noChangeAspect="1" noMove="1" noResize="1" noEditPoints="1" noAdjustHandles="1" noChangeArrowheads="1" noChangeShapeType="1" noTextEdit="1"/>
              </p:cNvSpPr>
              <p:nvPr>
                <p:ph type="body" sz="half" idx="1"/>
              </p:nvPr>
            </p:nvSpPr>
            <p:spPr>
              <a:xfrm>
                <a:off x="717691" y="1645980"/>
                <a:ext cx="7054708" cy="4340150"/>
              </a:xfrm>
              <a:blipFill rotWithShape="0">
                <a:blip r:embed="rId3"/>
                <a:stretch>
                  <a:fillRect l="-1556" t="-2247" r="-1729"/>
                </a:stretch>
              </a:blipFill>
            </p:spPr>
            <p:txBody>
              <a:bodyPr/>
              <a:lstStyle/>
              <a:p>
                <a:r>
                  <a:rPr lang="en-US">
                    <a:noFill/>
                  </a:rPr>
                  <a:t> </a:t>
                </a:r>
              </a:p>
            </p:txBody>
          </p:sp>
        </mc:Fallback>
      </mc:AlternateContent>
      <p:sp>
        <p:nvSpPr>
          <p:cNvPr id="24" name="Freeform 33"/>
          <p:cNvSpPr>
            <a:spLocks/>
          </p:cNvSpPr>
          <p:nvPr/>
        </p:nvSpPr>
        <p:spPr bwMode="auto">
          <a:xfrm>
            <a:off x="13548028" y="2150575"/>
            <a:ext cx="1138238" cy="1235075"/>
          </a:xfrm>
          <a:custGeom>
            <a:avLst/>
            <a:gdLst>
              <a:gd name="T0" fmla="*/ 492 w 717"/>
              <a:gd name="T1" fmla="*/ 768 h 778"/>
              <a:gd name="T2" fmla="*/ 543 w 717"/>
              <a:gd name="T3" fmla="*/ 735 h 778"/>
              <a:gd name="T4" fmla="*/ 643 w 717"/>
              <a:gd name="T5" fmla="*/ 685 h 778"/>
              <a:gd name="T6" fmla="*/ 701 w 717"/>
              <a:gd name="T7" fmla="*/ 585 h 778"/>
              <a:gd name="T8" fmla="*/ 684 w 717"/>
              <a:gd name="T9" fmla="*/ 351 h 778"/>
              <a:gd name="T10" fmla="*/ 668 w 717"/>
              <a:gd name="T11" fmla="*/ 301 h 778"/>
              <a:gd name="T12" fmla="*/ 626 w 717"/>
              <a:gd name="T13" fmla="*/ 242 h 778"/>
              <a:gd name="T14" fmla="*/ 476 w 717"/>
              <a:gd name="T15" fmla="*/ 50 h 778"/>
              <a:gd name="T16" fmla="*/ 367 w 717"/>
              <a:gd name="T17" fmla="*/ 0 h 778"/>
              <a:gd name="T18" fmla="*/ 25 w 717"/>
              <a:gd name="T19" fmla="*/ 25 h 778"/>
              <a:gd name="T20" fmla="*/ 0 w 717"/>
              <a:gd name="T21" fmla="*/ 42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7" h="778">
                <a:moveTo>
                  <a:pt x="492" y="768"/>
                </a:moveTo>
                <a:cubicBezTo>
                  <a:pt x="577" y="748"/>
                  <a:pt x="483" y="778"/>
                  <a:pt x="543" y="735"/>
                </a:cubicBezTo>
                <a:cubicBezTo>
                  <a:pt x="571" y="715"/>
                  <a:pt x="613" y="704"/>
                  <a:pt x="643" y="685"/>
                </a:cubicBezTo>
                <a:cubicBezTo>
                  <a:pt x="666" y="651"/>
                  <a:pt x="679" y="618"/>
                  <a:pt x="701" y="585"/>
                </a:cubicBezTo>
                <a:cubicBezTo>
                  <a:pt x="690" y="303"/>
                  <a:pt x="717" y="450"/>
                  <a:pt x="684" y="351"/>
                </a:cubicBezTo>
                <a:cubicBezTo>
                  <a:pt x="678" y="334"/>
                  <a:pt x="673" y="318"/>
                  <a:pt x="668" y="301"/>
                </a:cubicBezTo>
                <a:cubicBezTo>
                  <a:pt x="661" y="278"/>
                  <a:pt x="626" y="242"/>
                  <a:pt x="626" y="242"/>
                </a:cubicBezTo>
                <a:cubicBezTo>
                  <a:pt x="604" y="173"/>
                  <a:pt x="548" y="76"/>
                  <a:pt x="476" y="50"/>
                </a:cubicBezTo>
                <a:cubicBezTo>
                  <a:pt x="441" y="24"/>
                  <a:pt x="407" y="14"/>
                  <a:pt x="367" y="0"/>
                </a:cubicBezTo>
                <a:cubicBezTo>
                  <a:pt x="253" y="9"/>
                  <a:pt x="137" y="4"/>
                  <a:pt x="25" y="25"/>
                </a:cubicBezTo>
                <a:cubicBezTo>
                  <a:pt x="17" y="31"/>
                  <a:pt x="0" y="42"/>
                  <a:pt x="0" y="42"/>
                </a:cubicBezTo>
              </a:path>
            </a:pathLst>
          </a:custGeom>
          <a:noFill/>
          <a:ln w="28575" cmpd="sng">
            <a:solidFill>
              <a:schemeClr val="bg2"/>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34"/>
          <p:cNvSpPr>
            <a:spLocks/>
          </p:cNvSpPr>
          <p:nvPr/>
        </p:nvSpPr>
        <p:spPr bwMode="auto">
          <a:xfrm>
            <a:off x="13575017" y="3347549"/>
            <a:ext cx="1011237" cy="1143000"/>
          </a:xfrm>
          <a:custGeom>
            <a:avLst/>
            <a:gdLst>
              <a:gd name="T0" fmla="*/ 475 w 637"/>
              <a:gd name="T1" fmla="*/ 14 h 720"/>
              <a:gd name="T2" fmla="*/ 526 w 637"/>
              <a:gd name="T3" fmla="*/ 56 h 720"/>
              <a:gd name="T4" fmla="*/ 601 w 637"/>
              <a:gd name="T5" fmla="*/ 106 h 720"/>
              <a:gd name="T6" fmla="*/ 634 w 637"/>
              <a:gd name="T7" fmla="*/ 181 h 720"/>
              <a:gd name="T8" fmla="*/ 626 w 637"/>
              <a:gd name="T9" fmla="*/ 373 h 720"/>
              <a:gd name="T10" fmla="*/ 592 w 637"/>
              <a:gd name="T11" fmla="*/ 423 h 720"/>
              <a:gd name="T12" fmla="*/ 559 w 637"/>
              <a:gd name="T13" fmla="*/ 515 h 720"/>
              <a:gd name="T14" fmla="*/ 0 w 637"/>
              <a:gd name="T15" fmla="*/ 624 h 7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7" h="720">
                <a:moveTo>
                  <a:pt x="475" y="14"/>
                </a:moveTo>
                <a:cubicBezTo>
                  <a:pt x="569" y="61"/>
                  <a:pt x="461" y="0"/>
                  <a:pt x="526" y="56"/>
                </a:cubicBezTo>
                <a:cubicBezTo>
                  <a:pt x="549" y="76"/>
                  <a:pt x="577" y="88"/>
                  <a:pt x="601" y="106"/>
                </a:cubicBezTo>
                <a:cubicBezTo>
                  <a:pt x="617" y="131"/>
                  <a:pt x="625" y="153"/>
                  <a:pt x="634" y="181"/>
                </a:cubicBezTo>
                <a:cubicBezTo>
                  <a:pt x="631" y="245"/>
                  <a:pt x="637" y="310"/>
                  <a:pt x="626" y="373"/>
                </a:cubicBezTo>
                <a:cubicBezTo>
                  <a:pt x="623" y="393"/>
                  <a:pt x="592" y="423"/>
                  <a:pt x="592" y="423"/>
                </a:cubicBezTo>
                <a:cubicBezTo>
                  <a:pt x="584" y="457"/>
                  <a:pt x="577" y="485"/>
                  <a:pt x="559" y="515"/>
                </a:cubicBezTo>
                <a:cubicBezTo>
                  <a:pt x="435" y="720"/>
                  <a:pt x="275" y="624"/>
                  <a:pt x="0" y="624"/>
                </a:cubicBezTo>
              </a:path>
            </a:pathLst>
          </a:custGeom>
          <a:noFill/>
          <a:ln w="28575" cmpd="sng">
            <a:solidFill>
              <a:schemeClr val="bg2"/>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09667790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15163" y="384581"/>
            <a:ext cx="4299097" cy="836354"/>
          </a:xfrm>
        </p:spPr>
        <p:txBody>
          <a:bodyPr>
            <a:normAutofit/>
          </a:bodyPr>
          <a:lstStyle/>
          <a:p>
            <a:r>
              <a:rPr lang="en-US" b="1" dirty="0"/>
              <a:t>Covariance </a:t>
            </a:r>
            <a:r>
              <a:rPr lang="en-US" b="1" dirty="0" smtClean="0"/>
              <a:t>Matrix</a:t>
            </a:r>
            <a:endParaRPr lang="en-US" altLang="en-US" dirty="0" smtClean="0"/>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69</a:t>
            </a:fld>
            <a:endParaRPr lang="en-US" altLang="en-US" sz="1200" dirty="0">
              <a:solidFill>
                <a:srgbClr val="0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21242" y="1325894"/>
                <a:ext cx="9345784" cy="5308821"/>
              </a:xfrm>
            </p:spPr>
            <p:txBody>
              <a:bodyPr>
                <a:normAutofit/>
              </a:bodyPr>
              <a:lstStyle/>
              <a:p>
                <a:pPr algn="just"/>
                <a:r>
                  <a:rPr lang="en-US" dirty="0" smtClean="0"/>
                  <a:t>Assuming zero mean data (subtract the mean), consider the indexed vectors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b="1" i="1" dirty="0" smtClean="0">
                            <a:latin typeface="Cambria Math" panose="02040503050406030204" pitchFamily="18" charset="0"/>
                          </a:rPr>
                          <m:t>𝟏</m:t>
                        </m:r>
                      </m:sub>
                    </m:sSub>
                    <m:r>
                      <a:rPr lang="en-US" b="1" i="1" dirty="0" smtClean="0">
                        <a:latin typeface="Cambria Math" panose="02040503050406030204" pitchFamily="18" charset="0"/>
                      </a:rPr>
                      <m:t>, </m:t>
                    </m:r>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b="1" i="1" dirty="0" smtClean="0">
                            <a:latin typeface="Cambria Math" panose="02040503050406030204" pitchFamily="18" charset="0"/>
                          </a:rPr>
                          <m:t>𝟐</m:t>
                        </m:r>
                      </m:sub>
                    </m:sSub>
                    <m:r>
                      <a:rPr lang="en-US" b="1" i="1" dirty="0" smtClean="0">
                        <a:latin typeface="Cambria Math" panose="02040503050406030204" pitchFamily="18" charset="0"/>
                      </a:rPr>
                      <m:t>, …,</m:t>
                    </m:r>
                    <m:sSub>
                      <m:sSubPr>
                        <m:ctrlPr>
                          <a:rPr lang="en-US" b="1" i="1" dirty="0" smtClean="0">
                            <a:latin typeface="Cambria Math" panose="02040503050406030204" pitchFamily="18" charset="0"/>
                          </a:rPr>
                        </m:ctrlPr>
                      </m:sSubPr>
                      <m:e>
                        <m:r>
                          <a:rPr lang="en-US" b="1" i="1" dirty="0" err="1">
                            <a:latin typeface="Cambria Math" panose="02040503050406030204" pitchFamily="18" charset="0"/>
                          </a:rPr>
                          <m:t>𝒙</m:t>
                        </m:r>
                      </m:e>
                      <m:sub>
                        <m:r>
                          <a:rPr lang="en-US" b="1" i="1" dirty="0" err="1">
                            <a:latin typeface="Cambria Math" panose="02040503050406030204" pitchFamily="18" charset="0"/>
                          </a:rPr>
                          <m:t>𝒎</m:t>
                        </m:r>
                      </m:sub>
                    </m:sSub>
                  </m:oMath>
                </a14:m>
                <a:r>
                  <a:rPr lang="en-US" dirty="0"/>
                  <a:t>} which are the </a:t>
                </a:r>
                <a:r>
                  <a:rPr lang="en-US" i="1" dirty="0"/>
                  <a:t>rows </a:t>
                </a:r>
                <a:r>
                  <a:rPr lang="en-US" dirty="0"/>
                  <a:t>of an </a:t>
                </a:r>
                <a14:m>
                  <m:oMath xmlns:m="http://schemas.openxmlformats.org/officeDocument/2006/math">
                    <m:r>
                      <a:rPr lang="en-US" i="1" dirty="0" smtClean="0">
                        <a:latin typeface="Cambria Math" panose="02040503050406030204" pitchFamily="18" charset="0"/>
                      </a:rPr>
                      <m:t>𝑚</m:t>
                    </m:r>
                    <m:r>
                      <a:rPr lang="en-US" b="0" i="1" dirty="0" smtClean="0">
                        <a:latin typeface="Cambria Math" panose="02040503050406030204" pitchFamily="18" charset="0"/>
                      </a:rPr>
                      <m:t>×</m:t>
                    </m:r>
                    <m:r>
                      <a:rPr lang="en-US" i="1" dirty="0" smtClean="0">
                        <a:latin typeface="Cambria Math" panose="02040503050406030204" pitchFamily="18" charset="0"/>
                      </a:rPr>
                      <m:t>𝑛</m:t>
                    </m:r>
                  </m:oMath>
                </a14:m>
                <a:r>
                  <a:rPr lang="en-US" dirty="0" smtClean="0"/>
                  <a:t> </a:t>
                </a:r>
                <a:r>
                  <a:rPr lang="en-US" dirty="0"/>
                  <a:t>matrix </a:t>
                </a:r>
                <a14:m>
                  <m:oMath xmlns:m="http://schemas.openxmlformats.org/officeDocument/2006/math">
                    <m:r>
                      <a:rPr lang="en-US" b="1" i="1" dirty="0" smtClean="0">
                        <a:latin typeface="Cambria Math" panose="02040503050406030204" pitchFamily="18" charset="0"/>
                      </a:rPr>
                      <m:t>𝑿</m:t>
                    </m:r>
                  </m:oMath>
                </a14:m>
                <a:r>
                  <a:rPr lang="en-US" dirty="0" smtClean="0"/>
                  <a:t>.</a:t>
                </a:r>
              </a:p>
              <a:p>
                <a:pPr algn="just"/>
                <a:r>
                  <a:rPr lang="en-US" dirty="0" smtClean="0"/>
                  <a:t>Each </a:t>
                </a:r>
                <a:r>
                  <a:rPr lang="en-US" dirty="0"/>
                  <a:t>row corresponds to all measurements of a </a:t>
                </a:r>
                <a:r>
                  <a:rPr lang="en-US" dirty="0" smtClean="0"/>
                  <a:t>particular measurement </a:t>
                </a:r>
                <a:r>
                  <a:rPr lang="en-US" dirty="0"/>
                  <a:t>type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b="1" i="1" dirty="0" smtClean="0">
                            <a:latin typeface="Cambria Math" panose="02040503050406030204" pitchFamily="18" charset="0"/>
                          </a:rPr>
                          <m:t>𝒊</m:t>
                        </m:r>
                      </m:sub>
                    </m:sSub>
                    <m:r>
                      <a:rPr lang="en-US" i="1" dirty="0" smtClean="0">
                        <a:latin typeface="Cambria Math" panose="02040503050406030204" pitchFamily="18" charset="0"/>
                      </a:rPr>
                      <m:t>)</m:t>
                    </m:r>
                  </m:oMath>
                </a14:m>
                <a:r>
                  <a:rPr lang="en-US" dirty="0" smtClean="0"/>
                  <a:t>.</a:t>
                </a:r>
              </a:p>
              <a:p>
                <a:pPr algn="just"/>
                <a:r>
                  <a:rPr lang="en-US" dirty="0" smtClean="0"/>
                  <a:t>Each </a:t>
                </a:r>
                <a:r>
                  <a:rPr lang="en-US" dirty="0"/>
                  <a:t>column of </a:t>
                </a:r>
                <a14:m>
                  <m:oMath xmlns:m="http://schemas.openxmlformats.org/officeDocument/2006/math">
                    <m:r>
                      <a:rPr lang="en-US" b="1" i="1" dirty="0" smtClean="0">
                        <a:latin typeface="Cambria Math" panose="02040503050406030204" pitchFamily="18" charset="0"/>
                      </a:rPr>
                      <m:t>𝑿</m:t>
                    </m:r>
                  </m:oMath>
                </a14:m>
                <a:r>
                  <a:rPr lang="en-US" b="1" dirty="0"/>
                  <a:t> </a:t>
                </a:r>
                <a:r>
                  <a:rPr lang="en-US" dirty="0"/>
                  <a:t>corresponds to a set of measurements </a:t>
                </a:r>
                <a:r>
                  <a:rPr lang="en-US" dirty="0" smtClean="0"/>
                  <a:t>from particular </a:t>
                </a:r>
                <a:r>
                  <a:rPr lang="en-US" dirty="0"/>
                  <a:t>time </a:t>
                </a:r>
                <a:r>
                  <a:rPr lang="en-US" dirty="0" smtClean="0"/>
                  <a:t>instant.</a:t>
                </a:r>
              </a:p>
              <a:p>
                <a:pPr algn="just"/>
                <a:r>
                  <a:rPr lang="en-US" dirty="0" smtClean="0"/>
                  <a:t>We </a:t>
                </a:r>
                <a:r>
                  <a:rPr lang="en-US" dirty="0"/>
                  <a:t>now arrive at a definition for the covariance matrix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𝑺</m:t>
                        </m:r>
                      </m:e>
                      <m:sub>
                        <m:r>
                          <a:rPr lang="en-US" b="1" i="1" dirty="0" smtClean="0">
                            <a:latin typeface="Cambria Math" panose="02040503050406030204" pitchFamily="18" charset="0"/>
                          </a:rPr>
                          <m:t>𝑿</m:t>
                        </m:r>
                      </m:sub>
                    </m:sSub>
                    <m:r>
                      <a:rPr lang="en-US" b="0" i="0" dirty="0" smtClean="0">
                        <a:latin typeface="Cambria Math" panose="02040503050406030204" pitchFamily="18" charset="0"/>
                      </a:rPr>
                      <m:t>.</m:t>
                    </m:r>
                  </m:oMath>
                </a14:m>
                <a:endParaRPr lang="en-US" dirty="0" smtClean="0"/>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𝑋</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r>
                          <a:rPr lang="en-US" b="0" i="1" smtClean="0">
                            <a:latin typeface="Cambria Math" panose="02040503050406030204" pitchFamily="18" charset="0"/>
                          </a:rPr>
                          <m:t>−1</m:t>
                        </m:r>
                      </m:den>
                    </m:f>
                    <m:r>
                      <a:rPr lang="en-US" b="0" i="1" smtClean="0">
                        <a:latin typeface="Cambria Math" panose="02040503050406030204" pitchFamily="18" charset="0"/>
                      </a:rPr>
                      <m:t>𝑋</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oMath>
                </a14:m>
                <a:r>
                  <a:rPr lang="en-US" dirty="0" smtClean="0"/>
                  <a:t>   where,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𝑥</m:t>
                                  </m:r>
                                </m:e>
                                <m:sub>
                                  <m:r>
                                    <m:rPr>
                                      <m:brk m:alnAt="7"/>
                                    </m:rPr>
                                    <a:rPr lang="en-US" b="0" i="1" smtClean="0">
                                      <a:latin typeface="Cambria Math" panose="02040503050406030204" pitchFamily="18" charset="0"/>
                                    </a:rPr>
                                    <m:t>1</m:t>
                                  </m:r>
                                </m:sub>
                              </m:sSub>
                            </m:e>
                          </m:mr>
                          <m:m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m:t>
                                      </m:r>
                                    </m:sub>
                                  </m:sSub>
                                </m:e>
                              </m:eqArr>
                            </m:e>
                          </m:mr>
                        </m:m>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21242" y="1325894"/>
                <a:ext cx="9345784" cy="5308821"/>
              </a:xfrm>
              <a:blipFill rotWithShape="0">
                <a:blip r:embed="rId3"/>
                <a:stretch>
                  <a:fillRect l="-1174" t="-1954" r="-1370"/>
                </a:stretch>
              </a:blipFill>
            </p:spPr>
            <p:txBody>
              <a:bodyPr/>
              <a:lstStyle/>
              <a:p>
                <a:r>
                  <a:rPr lang="en-US">
                    <a:noFill/>
                  </a:rPr>
                  <a:t> </a:t>
                </a:r>
              </a:p>
            </p:txBody>
          </p:sp>
        </mc:Fallback>
      </mc:AlternateContent>
    </p:spTree>
    <p:extLst>
      <p:ext uri="{BB962C8B-B14F-4D97-AF65-F5344CB8AC3E}">
        <p14:creationId xmlns:p14="http://schemas.microsoft.com/office/powerpoint/2010/main" val="22094084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normAutofit fontScale="90000"/>
          </a:bodyPr>
          <a:lstStyle/>
          <a:p>
            <a:r>
              <a:rPr lang="en-US" altLang="zh-CN" dirty="0" smtClean="0">
                <a:ea typeface="SimSun" panose="02010600030101010101" pitchFamily="2" charset="-122"/>
              </a:rPr>
              <a:t>Bases &amp; Orthonormal Bases</a:t>
            </a:r>
          </a:p>
        </p:txBody>
      </p:sp>
      <p:sp>
        <p:nvSpPr>
          <p:cNvPr id="6149" name="Rectangle 3"/>
          <p:cNvSpPr>
            <a:spLocks noGrp="1" noChangeArrowheads="1"/>
          </p:cNvSpPr>
          <p:nvPr>
            <p:ph idx="1"/>
          </p:nvPr>
        </p:nvSpPr>
        <p:spPr/>
        <p:txBody>
          <a:bodyPr/>
          <a:lstStyle/>
          <a:p>
            <a:r>
              <a:rPr lang="en-US" altLang="zh-CN" sz="2400">
                <a:ea typeface="SimSun" panose="02010600030101010101" pitchFamily="2" charset="-122"/>
              </a:rPr>
              <a:t>Basis (or axes): frame of reference</a:t>
            </a:r>
          </a:p>
        </p:txBody>
      </p:sp>
      <p:pic>
        <p:nvPicPr>
          <p:cNvPr id="615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828801"/>
            <a:ext cx="2185988"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6151" name="Text Box 5"/>
          <p:cNvSpPr txBox="1">
            <a:spLocks noChangeArrowheads="1"/>
          </p:cNvSpPr>
          <p:nvPr/>
        </p:nvSpPr>
        <p:spPr bwMode="auto">
          <a:xfrm>
            <a:off x="5699126" y="2438400"/>
            <a:ext cx="455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a:ea typeface="SimSun" panose="02010600030101010101" pitchFamily="2" charset="-122"/>
              </a:rPr>
              <a:t>vs</a:t>
            </a:r>
          </a:p>
        </p:txBody>
      </p:sp>
      <p:pic>
        <p:nvPicPr>
          <p:cNvPr id="615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1497014"/>
            <a:ext cx="3259138" cy="220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6153" name="Rectangle 7"/>
          <p:cNvSpPr>
            <a:spLocks noChangeArrowheads="1"/>
          </p:cNvSpPr>
          <p:nvPr/>
        </p:nvSpPr>
        <p:spPr bwMode="auto">
          <a:xfrm>
            <a:off x="2133600" y="3813176"/>
            <a:ext cx="80010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2000" dirty="0">
                <a:ea typeface="SimSun" panose="02010600030101010101" pitchFamily="2" charset="-122"/>
              </a:rPr>
              <a:t>Basis: a space is totally defined by a set of vectors – any point is a </a:t>
            </a:r>
            <a:r>
              <a:rPr lang="en-US" altLang="zh-CN" sz="2000" i="1" dirty="0">
                <a:ea typeface="SimSun" panose="02010600030101010101" pitchFamily="2" charset="-122"/>
              </a:rPr>
              <a:t>linear combination</a:t>
            </a:r>
            <a:r>
              <a:rPr lang="en-US" altLang="zh-CN" sz="2000" dirty="0">
                <a:ea typeface="SimSun" panose="02010600030101010101" pitchFamily="2" charset="-122"/>
              </a:rPr>
              <a:t> of the basis</a:t>
            </a:r>
          </a:p>
          <a:p>
            <a:endParaRPr lang="en-US" altLang="zh-CN" sz="2000" dirty="0">
              <a:ea typeface="SimSun" panose="02010600030101010101" pitchFamily="2" charset="-122"/>
            </a:endParaRPr>
          </a:p>
          <a:p>
            <a:r>
              <a:rPr lang="en-US" altLang="zh-CN" sz="2000" i="1" dirty="0">
                <a:ea typeface="SimSun" panose="02010600030101010101" pitchFamily="2" charset="-122"/>
              </a:rPr>
              <a:t>Ortho-Normal: orthogonal + normal</a:t>
            </a:r>
          </a:p>
          <a:p>
            <a:endParaRPr lang="en-US" altLang="zh-CN" sz="2000" i="1" dirty="0">
              <a:ea typeface="SimSun" panose="02010600030101010101" pitchFamily="2" charset="-122"/>
            </a:endParaRPr>
          </a:p>
          <a:p>
            <a:r>
              <a:rPr lang="en-US" altLang="zh-CN" sz="2000" dirty="0">
                <a:ea typeface="SimSun" panose="02010600030101010101" pitchFamily="2" charset="-122"/>
              </a:rPr>
              <a:t>[</a:t>
            </a:r>
            <a:r>
              <a:rPr lang="en-US" altLang="zh-CN" sz="2000" b="1" u="sng" dirty="0">
                <a:ea typeface="SimSun" panose="02010600030101010101" pitchFamily="2" charset="-122"/>
              </a:rPr>
              <a:t>Sneak peek</a:t>
            </a:r>
            <a:r>
              <a:rPr lang="en-US" altLang="zh-CN" sz="2000" dirty="0">
                <a:ea typeface="SimSun" panose="02010600030101010101" pitchFamily="2" charset="-122"/>
              </a:rPr>
              <a:t>: </a:t>
            </a:r>
          </a:p>
          <a:p>
            <a:r>
              <a:rPr lang="en-US" altLang="zh-CN" sz="2000" dirty="0">
                <a:ea typeface="SimSun" panose="02010600030101010101" pitchFamily="2" charset="-122"/>
              </a:rPr>
              <a:t>	</a:t>
            </a:r>
            <a:r>
              <a:rPr lang="en-US" altLang="zh-CN" sz="2000" b="1" u="sng" dirty="0">
                <a:ea typeface="SimSun" panose="02010600030101010101" pitchFamily="2" charset="-122"/>
              </a:rPr>
              <a:t>Orthogonal</a:t>
            </a:r>
            <a:r>
              <a:rPr lang="en-US" altLang="zh-CN" sz="2000" dirty="0">
                <a:ea typeface="SimSun" panose="02010600030101010101" pitchFamily="2" charset="-122"/>
              </a:rPr>
              <a:t>: dot product is zero</a:t>
            </a:r>
          </a:p>
          <a:p>
            <a:r>
              <a:rPr lang="en-US" altLang="zh-CN" sz="2000" dirty="0">
                <a:ea typeface="SimSun" panose="02010600030101010101" pitchFamily="2" charset="-122"/>
              </a:rPr>
              <a:t>	</a:t>
            </a:r>
            <a:r>
              <a:rPr lang="en-US" altLang="zh-CN" sz="2000" b="1" u="sng" dirty="0">
                <a:ea typeface="SimSun" panose="02010600030101010101" pitchFamily="2" charset="-122"/>
              </a:rPr>
              <a:t>Normal</a:t>
            </a:r>
            <a:r>
              <a:rPr lang="en-US" altLang="zh-CN" sz="2000" dirty="0">
                <a:ea typeface="SimSun" panose="02010600030101010101" pitchFamily="2" charset="-122"/>
              </a:rPr>
              <a:t>: magnitude is one </a:t>
            </a:r>
          </a:p>
        </p:txBody>
      </p:sp>
      <p:graphicFrame>
        <p:nvGraphicFramePr>
          <p:cNvPr id="6146" name="Object 8"/>
          <p:cNvGraphicFramePr>
            <a:graphicFrameLocks noChangeAspect="1"/>
          </p:cNvGraphicFramePr>
          <p:nvPr/>
        </p:nvGraphicFramePr>
        <p:xfrm>
          <a:off x="8839200" y="4953000"/>
          <a:ext cx="927100" cy="1270000"/>
        </p:xfrm>
        <a:graphic>
          <a:graphicData uri="http://schemas.openxmlformats.org/presentationml/2006/ole">
            <mc:AlternateContent xmlns:mc="http://schemas.openxmlformats.org/markup-compatibility/2006">
              <mc:Choice xmlns:v="urn:schemas-microsoft-com:vml" Requires="v">
                <p:oleObj spid="_x0000_s5158" name="Equation" r:id="rId5" imgW="507960" imgH="660240" progId="Equation.3">
                  <p:embed/>
                </p:oleObj>
              </mc:Choice>
              <mc:Fallback>
                <p:oleObj name="Equation" r:id="rId5" imgW="507960" imgH="660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39200" y="4953000"/>
                        <a:ext cx="927100" cy="127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7" name="Object 9"/>
          <p:cNvGraphicFramePr>
            <a:graphicFrameLocks noChangeAspect="1"/>
          </p:cNvGraphicFramePr>
          <p:nvPr/>
        </p:nvGraphicFramePr>
        <p:xfrm>
          <a:off x="6629401" y="4908550"/>
          <a:ext cx="1527175" cy="1339850"/>
        </p:xfrm>
        <a:graphic>
          <a:graphicData uri="http://schemas.openxmlformats.org/presentationml/2006/ole">
            <mc:AlternateContent xmlns:mc="http://schemas.openxmlformats.org/markup-compatibility/2006">
              <mc:Choice xmlns:v="urn:schemas-microsoft-com:vml" Requires="v">
                <p:oleObj spid="_x0000_s5159" name="Equation" r:id="rId7" imgW="914400" imgH="761760" progId="Equation.3">
                  <p:embed/>
                </p:oleObj>
              </mc:Choice>
              <mc:Fallback>
                <p:oleObj name="Equation" r:id="rId7" imgW="914400" imgH="76176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1" y="4908550"/>
                        <a:ext cx="1527175" cy="1339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261932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15163" y="384581"/>
            <a:ext cx="4299097" cy="836354"/>
          </a:xfrm>
        </p:spPr>
        <p:txBody>
          <a:bodyPr>
            <a:normAutofit/>
          </a:bodyPr>
          <a:lstStyle/>
          <a:p>
            <a:r>
              <a:rPr lang="en-US" b="1" dirty="0"/>
              <a:t>Covariance </a:t>
            </a:r>
            <a:r>
              <a:rPr lang="en-US" b="1" dirty="0" smtClean="0"/>
              <a:t>Matrix</a:t>
            </a:r>
            <a:endParaRPr lang="en-US" altLang="en-US" dirty="0" smtClean="0"/>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70</a:t>
            </a:fld>
            <a:endParaRPr lang="en-US" altLang="en-US" sz="1200" dirty="0">
              <a:solidFill>
                <a:srgbClr val="0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21241" y="1325894"/>
                <a:ext cx="9666767" cy="5308821"/>
              </a:xfrm>
            </p:spPr>
            <p:txBody>
              <a:bodyPr>
                <a:normAutofit/>
              </a:bodyPr>
              <a:lstStyle/>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𝑋</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r>
                          <a:rPr lang="en-US" b="0" i="1" smtClean="0">
                            <a:latin typeface="Cambria Math" panose="02040503050406030204" pitchFamily="18" charset="0"/>
                          </a:rPr>
                          <m:t>−1</m:t>
                        </m:r>
                      </m:den>
                    </m:f>
                    <m:r>
                      <a:rPr lang="en-US" b="0" i="1" smtClean="0">
                        <a:latin typeface="Cambria Math" panose="02040503050406030204" pitchFamily="18" charset="0"/>
                      </a:rPr>
                      <m:t>𝑋</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oMath>
                </a14:m>
                <a:r>
                  <a:rPr lang="en-US" dirty="0" smtClean="0"/>
                  <a:t>   where,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𝑥</m:t>
                                  </m:r>
                                </m:e>
                                <m:sub>
                                  <m:r>
                                    <m:rPr>
                                      <m:brk m:alnAt="7"/>
                                    </m:rPr>
                                    <a:rPr lang="en-US" b="0" i="1" smtClean="0">
                                      <a:latin typeface="Cambria Math" panose="02040503050406030204" pitchFamily="18" charset="0"/>
                                    </a:rPr>
                                    <m:t>1</m:t>
                                  </m:r>
                                </m:sub>
                              </m:sSub>
                            </m:e>
                          </m:mr>
                          <m:mr>
                            <m:e>
                              <m:eqArr>
                                <m:eqArrPr>
                                  <m:ctrlPr>
                                    <a:rPr lang="en-US" b="0" i="1" smtClean="0">
                                      <a:latin typeface="Cambria Math" panose="02040503050406030204" pitchFamily="18" charset="0"/>
                                    </a:rPr>
                                  </m:ctrlPr>
                                </m:eqArr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m:t>
                                      </m:r>
                                    </m:sub>
                                  </m:sSub>
                                </m:e>
                              </m:eqArr>
                            </m:e>
                          </m:mr>
                        </m:m>
                      </m:e>
                    </m:d>
                  </m:oMath>
                </a14:m>
                <a:endParaRPr lang="en-US" dirty="0" smtClean="0"/>
              </a:p>
              <a:p>
                <a:pPr algn="just"/>
                <a:r>
                  <a:rPr lang="en-US" dirty="0"/>
                  <a:t>The </a:t>
                </a:r>
                <a14:m>
                  <m:oMath xmlns:m="http://schemas.openxmlformats.org/officeDocument/2006/math">
                    <m:r>
                      <a:rPr lang="en-US" i="1" dirty="0" smtClean="0">
                        <a:latin typeface="Cambria Math" panose="02040503050406030204" pitchFamily="18" charset="0"/>
                      </a:rPr>
                      <m:t>𝑖</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𝑗</m:t>
                        </m:r>
                      </m:e>
                      <m:sup>
                        <m:r>
                          <a:rPr lang="en-US" i="1" dirty="0" smtClean="0">
                            <a:latin typeface="Cambria Math" panose="02040503050406030204" pitchFamily="18" charset="0"/>
                          </a:rPr>
                          <m:t>𝑡h</m:t>
                        </m:r>
                      </m:sup>
                    </m:sSup>
                  </m:oMath>
                </a14:m>
                <a:r>
                  <a:rPr lang="en-US" dirty="0"/>
                  <a:t> element of the variance is the dot product between </a:t>
                </a:r>
                <a:r>
                  <a:rPr lang="en-US" dirty="0" smtClean="0"/>
                  <a:t>the vector </a:t>
                </a:r>
                <a:r>
                  <a:rPr lang="en-US" dirty="0"/>
                  <a:t>of the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𝑖</m:t>
                        </m:r>
                      </m:e>
                      <m:sup>
                        <m:r>
                          <a:rPr lang="en-US" i="1" dirty="0" smtClean="0">
                            <a:latin typeface="Cambria Math" panose="02040503050406030204" pitchFamily="18" charset="0"/>
                          </a:rPr>
                          <m:t>𝑡h</m:t>
                        </m:r>
                      </m:sup>
                    </m:sSup>
                  </m:oMath>
                </a14:m>
                <a:r>
                  <a:rPr lang="en-US" dirty="0"/>
                  <a:t> measurement type with the vector of </a:t>
                </a:r>
                <a:r>
                  <a:rPr lang="en-US" dirty="0" smtClean="0"/>
                  <a:t>the jth measurement </a:t>
                </a:r>
                <a:r>
                  <a:rPr lang="en-US" dirty="0"/>
                  <a:t>type</a:t>
                </a:r>
                <a:r>
                  <a:rPr lang="en-US" dirty="0" smtClean="0"/>
                  <a:t>.</a:t>
                </a:r>
              </a:p>
              <a:p>
                <a:pPr lvl="1" algn="just"/>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𝑺</m:t>
                        </m:r>
                      </m:e>
                      <m:sub>
                        <m:r>
                          <a:rPr lang="en-US" b="1" i="1" dirty="0" smtClean="0">
                            <a:latin typeface="Cambria Math" panose="02040503050406030204" pitchFamily="18" charset="0"/>
                          </a:rPr>
                          <m:t>𝑿</m:t>
                        </m:r>
                      </m:sub>
                    </m:sSub>
                  </m:oMath>
                </a14:m>
                <a:r>
                  <a:rPr lang="en-US" b="1" dirty="0" smtClean="0"/>
                  <a:t> </a:t>
                </a:r>
                <a:r>
                  <a:rPr lang="en-US" dirty="0"/>
                  <a:t>is a square symmetric </a:t>
                </a:r>
                <a14:m>
                  <m:oMath xmlns:m="http://schemas.openxmlformats.org/officeDocument/2006/math">
                    <m:r>
                      <a:rPr lang="en-US" i="1" dirty="0" smtClean="0">
                        <a:latin typeface="Cambria Math" panose="02040503050406030204" pitchFamily="18" charset="0"/>
                      </a:rPr>
                      <m:t>𝑚</m:t>
                    </m:r>
                    <m:r>
                      <a:rPr lang="en-US" i="1" dirty="0" smtClean="0">
                        <a:latin typeface="Cambria Math" panose="02040503050406030204" pitchFamily="18" charset="0"/>
                      </a:rPr>
                      <m:t>×</m:t>
                    </m:r>
                    <m:r>
                      <a:rPr lang="en-US" i="1" dirty="0" smtClean="0">
                        <a:latin typeface="Cambria Math" panose="02040503050406030204" pitchFamily="18" charset="0"/>
                      </a:rPr>
                      <m:t>𝑚</m:t>
                    </m:r>
                  </m:oMath>
                </a14:m>
                <a:r>
                  <a:rPr lang="en-US" i="1" dirty="0"/>
                  <a:t> </a:t>
                </a:r>
                <a:r>
                  <a:rPr lang="en-US" dirty="0"/>
                  <a:t>matrix</a:t>
                </a:r>
                <a:r>
                  <a:rPr lang="en-US" dirty="0" smtClean="0"/>
                  <a:t>.</a:t>
                </a:r>
              </a:p>
              <a:p>
                <a:pPr lvl="1" algn="just"/>
                <a:r>
                  <a:rPr lang="en-US" dirty="0" smtClean="0"/>
                  <a:t>The </a:t>
                </a:r>
                <a:r>
                  <a:rPr lang="en-US" dirty="0"/>
                  <a:t>diagonal terms of </a:t>
                </a:r>
                <a:r>
                  <a:rPr lang="en-US" b="1" dirty="0"/>
                  <a:t>SX </a:t>
                </a:r>
                <a:r>
                  <a:rPr lang="en-US" dirty="0"/>
                  <a:t>are the variance of particular</a:t>
                </a:r>
                <a:br>
                  <a:rPr lang="en-US" dirty="0"/>
                </a:br>
                <a:r>
                  <a:rPr lang="en-US" dirty="0"/>
                  <a:t>measurement </a:t>
                </a:r>
                <a:r>
                  <a:rPr lang="en-US" dirty="0" smtClean="0"/>
                  <a:t>types.</a:t>
                </a:r>
              </a:p>
              <a:p>
                <a:pPr lvl="1" algn="just"/>
                <a:r>
                  <a:rPr lang="en-US" dirty="0" smtClean="0"/>
                  <a:t>The </a:t>
                </a:r>
                <a:r>
                  <a:rPr lang="en-US" dirty="0"/>
                  <a:t>off-diagonal terms of </a:t>
                </a:r>
                <a:r>
                  <a:rPr lang="en-US" b="1" dirty="0"/>
                  <a:t>SX </a:t>
                </a:r>
                <a:r>
                  <a:rPr lang="en-US" dirty="0"/>
                  <a:t>are the covariance between</a:t>
                </a:r>
                <a:br>
                  <a:rPr lang="en-US" dirty="0"/>
                </a:br>
                <a:r>
                  <a:rPr lang="en-US" dirty="0"/>
                  <a:t>measurement types</a:t>
                </a:r>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21241" y="1325894"/>
                <a:ext cx="9666767" cy="5308821"/>
              </a:xfrm>
              <a:blipFill rotWithShape="0">
                <a:blip r:embed="rId3"/>
                <a:stretch>
                  <a:fillRect l="-1135" t="-345" r="-1324"/>
                </a:stretch>
              </a:blipFill>
            </p:spPr>
            <p:txBody>
              <a:bodyPr/>
              <a:lstStyle/>
              <a:p>
                <a:r>
                  <a:rPr lang="en-US">
                    <a:noFill/>
                  </a:rPr>
                  <a:t> </a:t>
                </a:r>
              </a:p>
            </p:txBody>
          </p:sp>
        </mc:Fallback>
      </mc:AlternateContent>
    </p:spTree>
    <p:extLst>
      <p:ext uri="{BB962C8B-B14F-4D97-AF65-F5344CB8AC3E}">
        <p14:creationId xmlns:p14="http://schemas.microsoft.com/office/powerpoint/2010/main" val="383457387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15163" y="384581"/>
            <a:ext cx="7382539" cy="836354"/>
          </a:xfrm>
        </p:spPr>
        <p:txBody>
          <a:bodyPr>
            <a:normAutofit/>
          </a:bodyPr>
          <a:lstStyle/>
          <a:p>
            <a:r>
              <a:rPr lang="en-US" b="1" dirty="0"/>
              <a:t>Diagonalize the Covariance Matrix</a:t>
            </a:r>
            <a:r>
              <a:rPr lang="en-US" dirty="0" smtClean="0"/>
              <a:t> </a:t>
            </a:r>
            <a:endParaRPr lang="en-US" altLang="en-US" dirty="0" smtClean="0"/>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71</a:t>
            </a:fld>
            <a:endParaRPr lang="en-US" altLang="en-US" sz="1200" dirty="0">
              <a:solidFill>
                <a:srgbClr val="000000"/>
              </a:solidFill>
            </a:endParaRPr>
          </a:p>
        </p:txBody>
      </p:sp>
      <p:sp>
        <p:nvSpPr>
          <p:cNvPr id="2" name="Content Placeholder 1"/>
          <p:cNvSpPr>
            <a:spLocks noGrp="1"/>
          </p:cNvSpPr>
          <p:nvPr>
            <p:ph idx="1"/>
          </p:nvPr>
        </p:nvSpPr>
        <p:spPr>
          <a:xfrm>
            <a:off x="838199" y="1825625"/>
            <a:ext cx="7848601" cy="4351338"/>
          </a:xfrm>
        </p:spPr>
        <p:txBody>
          <a:bodyPr/>
          <a:lstStyle/>
          <a:p>
            <a:pPr algn="just"/>
            <a:r>
              <a:rPr lang="en-US" dirty="0" smtClean="0"/>
              <a:t>Our goals are to find the covariance matrix that:</a:t>
            </a:r>
          </a:p>
          <a:p>
            <a:pPr marL="971550" lvl="1" indent="-514350" algn="just">
              <a:buAutoNum type="arabicPeriod"/>
            </a:pPr>
            <a:r>
              <a:rPr lang="en-US" dirty="0" smtClean="0"/>
              <a:t>Minimizes redundancy, measured by covariance. (off-diagonal), i.e. we would like each variable to co-vary as little as possible with other variables.</a:t>
            </a:r>
          </a:p>
          <a:p>
            <a:pPr marL="971550" lvl="1" indent="-514350" algn="just">
              <a:buAutoNum type="arabicPeriod"/>
            </a:pPr>
            <a:r>
              <a:rPr lang="en-US" dirty="0" smtClean="0"/>
              <a:t>Maximizes the signal, measured by variance. (the diagonal) </a:t>
            </a:r>
          </a:p>
          <a:p>
            <a:pPr marL="0" indent="0" algn="just">
              <a:buNone/>
            </a:pPr>
            <a:endParaRPr lang="en-US" dirty="0"/>
          </a:p>
          <a:p>
            <a:pPr algn="just"/>
            <a:r>
              <a:rPr lang="en-US" dirty="0" smtClean="0"/>
              <a:t>Since covariance is non-negative, the optimized covariance matrix will be a diagonal matrix.</a:t>
            </a:r>
          </a:p>
          <a:p>
            <a:endParaRPr lang="en-US" dirty="0"/>
          </a:p>
        </p:txBody>
      </p:sp>
    </p:spTree>
    <p:extLst>
      <p:ext uri="{BB962C8B-B14F-4D97-AF65-F5344CB8AC3E}">
        <p14:creationId xmlns:p14="http://schemas.microsoft.com/office/powerpoint/2010/main" val="5990121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15163" y="384581"/>
            <a:ext cx="7382539" cy="836354"/>
          </a:xfrm>
        </p:spPr>
        <p:txBody>
          <a:bodyPr>
            <a:normAutofit/>
          </a:bodyPr>
          <a:lstStyle/>
          <a:p>
            <a:r>
              <a:rPr lang="en-US" sz="3600" b="1" dirty="0" smtClean="0"/>
              <a:t>PCA </a:t>
            </a:r>
            <a:r>
              <a:rPr lang="en-US" sz="3600" b="1" dirty="0"/>
              <a:t>Assumptions</a:t>
            </a:r>
            <a:r>
              <a:rPr lang="en-US" sz="3600" dirty="0" smtClean="0"/>
              <a:t> </a:t>
            </a:r>
            <a:endParaRPr lang="en-US" altLang="en-US" sz="3600" dirty="0" smtClean="0"/>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72</a:t>
            </a:fld>
            <a:endParaRPr lang="en-US" altLang="en-US" sz="1200" dirty="0">
              <a:solidFill>
                <a:srgbClr val="0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7465828" cy="4734663"/>
              </a:xfrm>
            </p:spPr>
            <p:txBody>
              <a:bodyPr>
                <a:normAutofit/>
              </a:bodyPr>
              <a:lstStyle/>
              <a:p>
                <a:pPr algn="just"/>
                <a:r>
                  <a:rPr lang="en-US" dirty="0" smtClean="0"/>
                  <a:t>PCA assumes that all basis vectors </a:t>
                </a:r>
                <a14:m>
                  <m:oMath xmlns:m="http://schemas.openxmlformats.org/officeDocument/2006/math">
                    <m:r>
                      <a:rPr lang="en-US" b="1" i="1" dirty="0" smtClean="0">
                        <a:latin typeface="Cambria Math" panose="02040503050406030204" pitchFamily="18" charset="0"/>
                      </a:rPr>
                      <m:t>{</m:t>
                    </m:r>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𝟏</m:t>
                        </m:r>
                      </m:sub>
                    </m:sSub>
                    <m:r>
                      <a:rPr lang="en-US" b="1" i="1" dirty="0" smtClean="0">
                        <a:latin typeface="Cambria Math" panose="02040503050406030204" pitchFamily="18" charset="0"/>
                      </a:rPr>
                      <m:t>, . . . , </m:t>
                    </m:r>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𝒎</m:t>
                        </m:r>
                      </m:sub>
                    </m:sSub>
                    <m:r>
                      <a:rPr lang="en-US" b="1" i="1" dirty="0" smtClean="0">
                        <a:latin typeface="Cambria Math" panose="02040503050406030204" pitchFamily="18" charset="0"/>
                      </a:rPr>
                      <m:t>} </m:t>
                    </m:r>
                  </m:oMath>
                </a14:m>
                <a:r>
                  <a:rPr lang="en-US" dirty="0" smtClean="0"/>
                  <a:t>are orthonormal.</a:t>
                </a:r>
              </a:p>
              <a:p>
                <a:pPr algn="just"/>
                <a:r>
                  <a:rPr lang="en-US" dirty="0" smtClean="0"/>
                  <a:t>Hence</a:t>
                </a:r>
                <a:r>
                  <a:rPr lang="en-US" dirty="0"/>
                  <a:t>, in the language of linear algebra, </a:t>
                </a:r>
                <a:r>
                  <a:rPr lang="en-US" dirty="0" smtClean="0"/>
                  <a:t>PCA assumes </a:t>
                </a:r>
                <a:r>
                  <a:rPr lang="en-US" b="1" dirty="0"/>
                  <a:t>P </a:t>
                </a:r>
                <a:r>
                  <a:rPr lang="en-US" dirty="0"/>
                  <a:t>is an orthonormal </a:t>
                </a:r>
                <a:r>
                  <a:rPr lang="en-US" dirty="0" smtClean="0"/>
                  <a:t>matrix.</a:t>
                </a:r>
              </a:p>
              <a:p>
                <a:pPr algn="just"/>
                <a:r>
                  <a:rPr lang="en-US" dirty="0" smtClean="0"/>
                  <a:t>Secondly</a:t>
                </a:r>
                <a:r>
                  <a:rPr lang="en-US" dirty="0"/>
                  <a:t>, PCA assumes the directions with </a:t>
                </a:r>
                <a:r>
                  <a:rPr lang="en-US" dirty="0" smtClean="0"/>
                  <a:t>the largest </a:t>
                </a:r>
                <a:r>
                  <a:rPr lang="en-US" dirty="0"/>
                  <a:t>variances are the most “important” or </a:t>
                </a:r>
                <a:r>
                  <a:rPr lang="en-US" dirty="0" smtClean="0"/>
                  <a:t>in other </a:t>
                </a:r>
                <a:r>
                  <a:rPr lang="en-US" dirty="0"/>
                  <a:t>words, most </a:t>
                </a:r>
                <a:r>
                  <a:rPr lang="en-US" dirty="0" smtClean="0"/>
                  <a:t>principal.</a:t>
                </a:r>
              </a:p>
              <a:p>
                <a:pPr algn="just"/>
                <a:r>
                  <a:rPr lang="en-US" i="1" dirty="0" smtClean="0"/>
                  <a:t>Why </a:t>
                </a:r>
                <a:r>
                  <a:rPr lang="en-US" i="1" dirty="0"/>
                  <a:t>are these assumptions easiest</a:t>
                </a:r>
                <a:r>
                  <a:rPr lang="en-US" i="1" dirty="0" smtClean="0"/>
                  <a:t>?</a:t>
                </a:r>
              </a:p>
              <a:p>
                <a:pPr marL="0" indent="0" algn="just">
                  <a:buNone/>
                </a:pPr>
                <a:r>
                  <a:rPr lang="en-US" dirty="0" smtClean="0"/>
                  <a:t/>
                </a:r>
                <a:br>
                  <a:rPr lang="en-US" dirty="0" smtClean="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7465828" cy="4734663"/>
              </a:xfrm>
              <a:blipFill rotWithShape="0">
                <a:blip r:embed="rId3"/>
                <a:stretch>
                  <a:fillRect l="-1471" t="-2059" r="-1716"/>
                </a:stretch>
              </a:blipFill>
            </p:spPr>
            <p:txBody>
              <a:bodyPr/>
              <a:lstStyle/>
              <a:p>
                <a:r>
                  <a:rPr lang="en-US">
                    <a:noFill/>
                  </a:rPr>
                  <a:t> </a:t>
                </a:r>
              </a:p>
            </p:txBody>
          </p:sp>
        </mc:Fallback>
      </mc:AlternateContent>
    </p:spTree>
    <p:extLst>
      <p:ext uri="{BB962C8B-B14F-4D97-AF65-F5344CB8AC3E}">
        <p14:creationId xmlns:p14="http://schemas.microsoft.com/office/powerpoint/2010/main" val="38689449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15163" y="384581"/>
            <a:ext cx="7382539" cy="836354"/>
          </a:xfrm>
        </p:spPr>
        <p:txBody>
          <a:bodyPr>
            <a:normAutofit fontScale="90000"/>
          </a:bodyPr>
          <a:lstStyle/>
          <a:p>
            <a:pPr algn="ctr"/>
            <a:r>
              <a:rPr lang="en-US" b="1" dirty="0"/>
              <a:t>Diagonalize the Covariance Matrix</a:t>
            </a:r>
            <a:br>
              <a:rPr lang="en-US" b="1" dirty="0"/>
            </a:br>
            <a:r>
              <a:rPr lang="en-US" sz="3600" b="1" dirty="0"/>
              <a:t>PCA Assumptions</a:t>
            </a:r>
            <a:r>
              <a:rPr lang="en-US" sz="3600" dirty="0" smtClean="0"/>
              <a:t> </a:t>
            </a:r>
            <a:endParaRPr lang="en-US" altLang="en-US" sz="3600" dirty="0" smtClean="0"/>
          </a:p>
        </p:txBody>
      </p:sp>
      <p:sp>
        <p:nvSpPr>
          <p:cNvPr id="14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00"/>
              </a:buClr>
              <a:buChar char="•"/>
              <a:defRPr sz="2800">
                <a:solidFill>
                  <a:schemeClr val="bg2"/>
                </a:solidFill>
                <a:latin typeface="Arial" panose="020B0604020202020204" pitchFamily="34" charset="0"/>
              </a:defRPr>
            </a:lvl1pPr>
            <a:lvl2pPr marL="742950" indent="-285750">
              <a:spcBef>
                <a:spcPct val="20000"/>
              </a:spcBef>
              <a:buClr>
                <a:srgbClr val="000000"/>
              </a:buClr>
              <a:buFont typeface="Arial" panose="020B0604020202020204" pitchFamily="34" charset="0"/>
              <a:buChar char="−"/>
              <a:defRPr sz="2400">
                <a:solidFill>
                  <a:schemeClr val="bg2"/>
                </a:solidFill>
                <a:latin typeface="Arial" panose="020B0604020202020204" pitchFamily="34" charset="0"/>
              </a:defRPr>
            </a:lvl2pPr>
            <a:lvl3pPr marL="11430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3pPr>
            <a:lvl4pPr marL="16002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4pPr>
            <a:lvl5pPr marL="2057400" indent="-228600">
              <a:spcBef>
                <a:spcPct val="20000"/>
              </a:spcBef>
              <a:buClr>
                <a:srgbClr val="000000"/>
              </a:buClr>
              <a:buFont typeface="Arial" panose="020B0604020202020204" pitchFamily="34" charset="0"/>
              <a:buChar char="−"/>
              <a:defRPr sz="2000">
                <a:solidFill>
                  <a:schemeClr val="bg2"/>
                </a:solidFill>
                <a:latin typeface="Arial" panose="020B0604020202020204" pitchFamily="34" charset="0"/>
              </a:defRPr>
            </a:lvl5pPr>
            <a:lvl6pPr marL="25146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6pPr>
            <a:lvl7pPr marL="29718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7pPr>
            <a:lvl8pPr marL="34290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8pPr>
            <a:lvl9pPr marL="3886200" indent="-228600" eaLnBrk="0" fontAlgn="base" hangingPunct="0">
              <a:spcBef>
                <a:spcPct val="20000"/>
              </a:spcBef>
              <a:spcAft>
                <a:spcPct val="0"/>
              </a:spcAft>
              <a:buClr>
                <a:srgbClr val="000000"/>
              </a:buClr>
              <a:buFont typeface="Arial" panose="020B0604020202020204" pitchFamily="34" charset="0"/>
              <a:buChar char="−"/>
              <a:defRPr sz="2000">
                <a:solidFill>
                  <a:schemeClr val="bg2"/>
                </a:solidFill>
                <a:latin typeface="Arial" panose="020B0604020202020204" pitchFamily="34" charset="0"/>
              </a:defRPr>
            </a:lvl9pPr>
          </a:lstStyle>
          <a:p>
            <a:pPr>
              <a:spcBef>
                <a:spcPct val="0"/>
              </a:spcBef>
              <a:buClrTx/>
              <a:buFontTx/>
              <a:buNone/>
            </a:pPr>
            <a:fld id="{03B732FF-1B14-4BDC-8293-2CF07C3A9CC9}" type="slidenum">
              <a:rPr lang="en-US" altLang="en-US" sz="1200">
                <a:solidFill>
                  <a:srgbClr val="000000"/>
                </a:solidFill>
              </a:rPr>
              <a:pPr>
                <a:spcBef>
                  <a:spcPct val="0"/>
                </a:spcBef>
                <a:buClrTx/>
                <a:buFontTx/>
                <a:buNone/>
              </a:pPr>
              <a:t>73</a:t>
            </a:fld>
            <a:endParaRPr lang="en-US" altLang="en-US" sz="1200" dirty="0">
              <a:solidFill>
                <a:srgbClr val="000000"/>
              </a:solidFill>
            </a:endParaRP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838202" y="1499191"/>
                <a:ext cx="7593417" cy="4677772"/>
              </a:xfrm>
            </p:spPr>
            <p:txBody>
              <a:bodyPr>
                <a:normAutofit fontScale="77500" lnSpcReduction="20000"/>
              </a:bodyPr>
              <a:lstStyle/>
              <a:p>
                <a:pPr algn="just"/>
                <a:r>
                  <a:rPr lang="en-US" dirty="0" smtClean="0"/>
                  <a:t>By the variance assumption PCA first selects a normalized direction in </a:t>
                </a:r>
                <a:r>
                  <a:rPr lang="en-US" i="1" dirty="0" smtClean="0"/>
                  <a:t>m</a:t>
                </a:r>
                <a:r>
                  <a:rPr lang="en-US" dirty="0" smtClean="0"/>
                  <a:t>-dimensional </a:t>
                </a:r>
                <a:r>
                  <a:rPr lang="en-US" dirty="0"/>
                  <a:t>space along which the variance in </a:t>
                </a:r>
                <a:r>
                  <a:rPr lang="en-US" b="1" dirty="0"/>
                  <a:t>X </a:t>
                </a:r>
                <a:r>
                  <a:rPr lang="en-US" dirty="0"/>
                  <a:t>is maximized </a:t>
                </a:r>
                <a:r>
                  <a:rPr lang="en-US" dirty="0" smtClean="0"/>
                  <a:t>– it saves </a:t>
                </a:r>
                <a:r>
                  <a:rPr lang="en-US" dirty="0"/>
                  <a:t>this as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𝟏</m:t>
                        </m:r>
                      </m:sub>
                    </m:sSub>
                  </m:oMath>
                </a14:m>
                <a:r>
                  <a:rPr lang="en-US" dirty="0" smtClean="0"/>
                  <a:t>.</a:t>
                </a:r>
              </a:p>
              <a:p>
                <a:pPr algn="just"/>
                <a:r>
                  <a:rPr lang="en-US" dirty="0" smtClean="0"/>
                  <a:t>Again </a:t>
                </a:r>
                <a:r>
                  <a:rPr lang="en-US" dirty="0"/>
                  <a:t>it finds another direction along which variance is </a:t>
                </a:r>
                <a:r>
                  <a:rPr lang="en-US" dirty="0" smtClean="0"/>
                  <a:t>maximized, however</a:t>
                </a:r>
                <a:r>
                  <a:rPr lang="en-US" dirty="0"/>
                  <a:t>, because of the orthonormality condition, it </a:t>
                </a:r>
                <a:r>
                  <a:rPr lang="en-US" dirty="0" smtClean="0"/>
                  <a:t>restricts its search </a:t>
                </a:r>
                <a:r>
                  <a:rPr lang="en-US" dirty="0"/>
                  <a:t>to all directions perpendicular to all previous selected directions</a:t>
                </a:r>
                <a:r>
                  <a:rPr lang="en-US" dirty="0" smtClean="0"/>
                  <a:t>.</a:t>
                </a:r>
              </a:p>
              <a:p>
                <a:pPr algn="just"/>
                <a:r>
                  <a:rPr lang="en-US" dirty="0" smtClean="0"/>
                  <a:t>This </a:t>
                </a:r>
                <a:r>
                  <a:rPr lang="en-US" dirty="0"/>
                  <a:t>could continue until </a:t>
                </a:r>
                <a:r>
                  <a:rPr lang="en-US" i="1" dirty="0"/>
                  <a:t>m </a:t>
                </a:r>
                <a:r>
                  <a:rPr lang="en-US" dirty="0"/>
                  <a:t>directions are selected. The </a:t>
                </a:r>
                <a:r>
                  <a:rPr lang="en-US" dirty="0" smtClean="0"/>
                  <a:t>resulting ordered </a:t>
                </a:r>
                <a:r>
                  <a:rPr lang="en-US" dirty="0"/>
                  <a:t>set of </a:t>
                </a:r>
                <a:r>
                  <a:rPr lang="en-US" b="1" dirty="0"/>
                  <a:t>p</a:t>
                </a:r>
                <a:r>
                  <a:rPr lang="en-US" dirty="0"/>
                  <a:t>’s are the </a:t>
                </a:r>
                <a:r>
                  <a:rPr lang="en-US" i="1" dirty="0"/>
                  <a:t>principal components</a:t>
                </a:r>
                <a:r>
                  <a:rPr lang="en-US" dirty="0" smtClean="0"/>
                  <a:t>.</a:t>
                </a:r>
              </a:p>
              <a:p>
                <a:pPr algn="just"/>
                <a:r>
                  <a:rPr lang="en-US" dirty="0" smtClean="0"/>
                  <a:t>The </a:t>
                </a:r>
                <a:r>
                  <a:rPr lang="en-US" dirty="0"/>
                  <a:t>variances associated with each direction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𝒊</m:t>
                        </m:r>
                      </m:sub>
                    </m:sSub>
                  </m:oMath>
                </a14:m>
                <a:r>
                  <a:rPr lang="en-US" b="1" dirty="0" smtClean="0"/>
                  <a:t> </a:t>
                </a:r>
                <a:r>
                  <a:rPr lang="en-US" dirty="0"/>
                  <a:t>quantify how </a:t>
                </a:r>
                <a:r>
                  <a:rPr lang="en-US" dirty="0" smtClean="0"/>
                  <a:t>principal each </a:t>
                </a:r>
                <a:r>
                  <a:rPr lang="en-US" dirty="0"/>
                  <a:t>direction is. We could thus rank-order each basis vector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𝒑</m:t>
                        </m:r>
                      </m:e>
                      <m:sub>
                        <m:r>
                          <a:rPr lang="en-US" b="1" i="1" dirty="0" smtClean="0">
                            <a:latin typeface="Cambria Math" panose="02040503050406030204" pitchFamily="18" charset="0"/>
                          </a:rPr>
                          <m:t>𝒊</m:t>
                        </m:r>
                      </m:sub>
                    </m:sSub>
                  </m:oMath>
                </a14:m>
                <a:r>
                  <a:rPr lang="en-US" b="1" dirty="0" smtClean="0"/>
                  <a:t> </a:t>
                </a:r>
                <a:r>
                  <a:rPr lang="en-US" dirty="0" smtClean="0"/>
                  <a:t>according </a:t>
                </a:r>
                <a:r>
                  <a:rPr lang="en-US" dirty="0"/>
                  <a:t>to the corresponding variances</a:t>
                </a:r>
                <a:r>
                  <a:rPr lang="en-US" dirty="0" smtClean="0"/>
                  <a:t>.</a:t>
                </a:r>
              </a:p>
              <a:p>
                <a:pPr algn="just"/>
                <a:r>
                  <a:rPr lang="en-US" dirty="0" smtClean="0"/>
                  <a:t>This </a:t>
                </a:r>
                <a:r>
                  <a:rPr lang="en-US" dirty="0"/>
                  <a:t>pseudo-algorithm works, however we can solve it using </a:t>
                </a:r>
                <a:r>
                  <a:rPr lang="en-US" dirty="0" smtClean="0"/>
                  <a:t>linear algebra</a:t>
                </a:r>
                <a:r>
                  <a:rPr lang="en-US" dirty="0"/>
                  <a:t>.</a:t>
                </a:r>
                <a:r>
                  <a:rPr lang="en-US" dirty="0" smtClean="0"/>
                  <a:t> </a:t>
                </a: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838202" y="1499191"/>
                <a:ext cx="7593417" cy="4677772"/>
              </a:xfrm>
              <a:blipFill rotWithShape="0">
                <a:blip r:embed="rId3"/>
                <a:stretch>
                  <a:fillRect l="-964" t="-2738" r="-1044"/>
                </a:stretch>
              </a:blipFill>
            </p:spPr>
            <p:txBody>
              <a:bodyPr/>
              <a:lstStyle/>
              <a:p>
                <a:r>
                  <a:rPr lang="en-US">
                    <a:noFill/>
                  </a:rPr>
                  <a:t> </a:t>
                </a:r>
              </a:p>
            </p:txBody>
          </p:sp>
        </mc:Fallback>
      </mc:AlternateContent>
    </p:spTree>
    <p:extLst>
      <p:ext uri="{BB962C8B-B14F-4D97-AF65-F5344CB8AC3E}">
        <p14:creationId xmlns:p14="http://schemas.microsoft.com/office/powerpoint/2010/main" val="285474834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79519" y="-15391"/>
            <a:ext cx="11074400" cy="838200"/>
          </a:xfrm>
        </p:spPr>
        <p:txBody>
          <a:bodyPr/>
          <a:lstStyle/>
          <a:p>
            <a:r>
              <a:rPr lang="en-US" dirty="0" smtClean="0"/>
              <a:t>Reconstruction of  Original Data</a:t>
            </a:r>
            <a:endParaRPr lang="en-US" dirty="0"/>
          </a:p>
        </p:txBody>
      </p:sp>
      <p:sp>
        <p:nvSpPr>
          <p:cNvPr id="24" name="Freeform 33"/>
          <p:cNvSpPr>
            <a:spLocks/>
          </p:cNvSpPr>
          <p:nvPr/>
        </p:nvSpPr>
        <p:spPr bwMode="auto">
          <a:xfrm>
            <a:off x="13548028" y="2150575"/>
            <a:ext cx="1138238" cy="1235075"/>
          </a:xfrm>
          <a:custGeom>
            <a:avLst/>
            <a:gdLst>
              <a:gd name="T0" fmla="*/ 492 w 717"/>
              <a:gd name="T1" fmla="*/ 768 h 778"/>
              <a:gd name="T2" fmla="*/ 543 w 717"/>
              <a:gd name="T3" fmla="*/ 735 h 778"/>
              <a:gd name="T4" fmla="*/ 643 w 717"/>
              <a:gd name="T5" fmla="*/ 685 h 778"/>
              <a:gd name="T6" fmla="*/ 701 w 717"/>
              <a:gd name="T7" fmla="*/ 585 h 778"/>
              <a:gd name="T8" fmla="*/ 684 w 717"/>
              <a:gd name="T9" fmla="*/ 351 h 778"/>
              <a:gd name="T10" fmla="*/ 668 w 717"/>
              <a:gd name="T11" fmla="*/ 301 h 778"/>
              <a:gd name="T12" fmla="*/ 626 w 717"/>
              <a:gd name="T13" fmla="*/ 242 h 778"/>
              <a:gd name="T14" fmla="*/ 476 w 717"/>
              <a:gd name="T15" fmla="*/ 50 h 778"/>
              <a:gd name="T16" fmla="*/ 367 w 717"/>
              <a:gd name="T17" fmla="*/ 0 h 778"/>
              <a:gd name="T18" fmla="*/ 25 w 717"/>
              <a:gd name="T19" fmla="*/ 25 h 778"/>
              <a:gd name="T20" fmla="*/ 0 w 717"/>
              <a:gd name="T21" fmla="*/ 42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7" h="778">
                <a:moveTo>
                  <a:pt x="492" y="768"/>
                </a:moveTo>
                <a:cubicBezTo>
                  <a:pt x="577" y="748"/>
                  <a:pt x="483" y="778"/>
                  <a:pt x="543" y="735"/>
                </a:cubicBezTo>
                <a:cubicBezTo>
                  <a:pt x="571" y="715"/>
                  <a:pt x="613" y="704"/>
                  <a:pt x="643" y="685"/>
                </a:cubicBezTo>
                <a:cubicBezTo>
                  <a:pt x="666" y="651"/>
                  <a:pt x="679" y="618"/>
                  <a:pt x="701" y="585"/>
                </a:cubicBezTo>
                <a:cubicBezTo>
                  <a:pt x="690" y="303"/>
                  <a:pt x="717" y="450"/>
                  <a:pt x="684" y="351"/>
                </a:cubicBezTo>
                <a:cubicBezTo>
                  <a:pt x="678" y="334"/>
                  <a:pt x="673" y="318"/>
                  <a:pt x="668" y="301"/>
                </a:cubicBezTo>
                <a:cubicBezTo>
                  <a:pt x="661" y="278"/>
                  <a:pt x="626" y="242"/>
                  <a:pt x="626" y="242"/>
                </a:cubicBezTo>
                <a:cubicBezTo>
                  <a:pt x="604" y="173"/>
                  <a:pt x="548" y="76"/>
                  <a:pt x="476" y="50"/>
                </a:cubicBezTo>
                <a:cubicBezTo>
                  <a:pt x="441" y="24"/>
                  <a:pt x="407" y="14"/>
                  <a:pt x="367" y="0"/>
                </a:cubicBezTo>
                <a:cubicBezTo>
                  <a:pt x="253" y="9"/>
                  <a:pt x="137" y="4"/>
                  <a:pt x="25" y="25"/>
                </a:cubicBezTo>
                <a:cubicBezTo>
                  <a:pt x="17" y="31"/>
                  <a:pt x="0" y="42"/>
                  <a:pt x="0" y="42"/>
                </a:cubicBezTo>
              </a:path>
            </a:pathLst>
          </a:custGeom>
          <a:noFill/>
          <a:ln w="28575" cmpd="sng">
            <a:solidFill>
              <a:schemeClr val="bg2"/>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34"/>
          <p:cNvSpPr>
            <a:spLocks/>
          </p:cNvSpPr>
          <p:nvPr/>
        </p:nvSpPr>
        <p:spPr bwMode="auto">
          <a:xfrm>
            <a:off x="13575017" y="3347549"/>
            <a:ext cx="1011237" cy="1143000"/>
          </a:xfrm>
          <a:custGeom>
            <a:avLst/>
            <a:gdLst>
              <a:gd name="T0" fmla="*/ 475 w 637"/>
              <a:gd name="T1" fmla="*/ 14 h 720"/>
              <a:gd name="T2" fmla="*/ 526 w 637"/>
              <a:gd name="T3" fmla="*/ 56 h 720"/>
              <a:gd name="T4" fmla="*/ 601 w 637"/>
              <a:gd name="T5" fmla="*/ 106 h 720"/>
              <a:gd name="T6" fmla="*/ 634 w 637"/>
              <a:gd name="T7" fmla="*/ 181 h 720"/>
              <a:gd name="T8" fmla="*/ 626 w 637"/>
              <a:gd name="T9" fmla="*/ 373 h 720"/>
              <a:gd name="T10" fmla="*/ 592 w 637"/>
              <a:gd name="T11" fmla="*/ 423 h 720"/>
              <a:gd name="T12" fmla="*/ 559 w 637"/>
              <a:gd name="T13" fmla="*/ 515 h 720"/>
              <a:gd name="T14" fmla="*/ 0 w 637"/>
              <a:gd name="T15" fmla="*/ 624 h 7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7" h="720">
                <a:moveTo>
                  <a:pt x="475" y="14"/>
                </a:moveTo>
                <a:cubicBezTo>
                  <a:pt x="569" y="61"/>
                  <a:pt x="461" y="0"/>
                  <a:pt x="526" y="56"/>
                </a:cubicBezTo>
                <a:cubicBezTo>
                  <a:pt x="549" y="76"/>
                  <a:pt x="577" y="88"/>
                  <a:pt x="601" y="106"/>
                </a:cubicBezTo>
                <a:cubicBezTo>
                  <a:pt x="617" y="131"/>
                  <a:pt x="625" y="153"/>
                  <a:pt x="634" y="181"/>
                </a:cubicBezTo>
                <a:cubicBezTo>
                  <a:pt x="631" y="245"/>
                  <a:pt x="637" y="310"/>
                  <a:pt x="626" y="373"/>
                </a:cubicBezTo>
                <a:cubicBezTo>
                  <a:pt x="623" y="393"/>
                  <a:pt x="592" y="423"/>
                  <a:pt x="592" y="423"/>
                </a:cubicBezTo>
                <a:cubicBezTo>
                  <a:pt x="584" y="457"/>
                  <a:pt x="577" y="485"/>
                  <a:pt x="559" y="515"/>
                </a:cubicBezTo>
                <a:cubicBezTo>
                  <a:pt x="435" y="720"/>
                  <a:pt x="275" y="624"/>
                  <a:pt x="0" y="624"/>
                </a:cubicBezTo>
              </a:path>
            </a:pathLst>
          </a:custGeom>
          <a:noFill/>
          <a:ln w="28575" cmpd="sng">
            <a:solidFill>
              <a:schemeClr val="bg2"/>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6" name="Object 15"/>
          <p:cNvGraphicFramePr>
            <a:graphicFrameLocks noGrp="1" noChangeAspect="1"/>
          </p:cNvGraphicFramePr>
          <p:nvPr>
            <p:ph sz="quarter" idx="2"/>
            <p:extLst/>
          </p:nvPr>
        </p:nvGraphicFramePr>
        <p:xfrm>
          <a:off x="7584548" y="1580264"/>
          <a:ext cx="1981200" cy="496888"/>
        </p:xfrm>
        <a:graphic>
          <a:graphicData uri="http://schemas.openxmlformats.org/presentationml/2006/ole">
            <mc:AlternateContent xmlns:mc="http://schemas.openxmlformats.org/markup-compatibility/2006">
              <mc:Choice xmlns:v="urn:schemas-microsoft-com:vml" Requires="v">
                <p:oleObj spid="_x0000_s11374" name="Equation" r:id="rId3" imgW="1079280" imgH="228600" progId="Equation.3">
                  <p:embed/>
                </p:oleObj>
              </mc:Choice>
              <mc:Fallback>
                <p:oleObj name="Equation" r:id="rId3" imgW="10792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4548" y="1580264"/>
                        <a:ext cx="198120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6"/>
          <p:cNvGraphicFramePr>
            <a:graphicFrameLocks noGrp="1" noChangeAspect="1"/>
          </p:cNvGraphicFramePr>
          <p:nvPr>
            <p:ph sz="quarter" idx="4294967295"/>
            <p:extLst/>
          </p:nvPr>
        </p:nvGraphicFramePr>
        <p:xfrm>
          <a:off x="2020185" y="1614357"/>
          <a:ext cx="1670050" cy="533400"/>
        </p:xfrm>
        <a:graphic>
          <a:graphicData uri="http://schemas.openxmlformats.org/presentationml/2006/ole">
            <mc:AlternateContent xmlns:mc="http://schemas.openxmlformats.org/markup-compatibility/2006">
              <mc:Choice xmlns:v="urn:schemas-microsoft-com:vml" Requires="v">
                <p:oleObj spid="_x0000_s11375" name="Equation" r:id="rId5" imgW="672840" imgH="203040" progId="Equation.3">
                  <p:embed/>
                </p:oleObj>
              </mc:Choice>
              <mc:Fallback>
                <p:oleObj name="Equation" r:id="rId5" imgW="67284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0185" y="1614357"/>
                        <a:ext cx="167005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17"/>
          <p:cNvSpPr>
            <a:spLocks noChangeArrowheads="1"/>
          </p:cNvSpPr>
          <p:nvPr/>
        </p:nvSpPr>
        <p:spPr bwMode="auto">
          <a:xfrm>
            <a:off x="1334670" y="2213030"/>
            <a:ext cx="21336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18"/>
          <p:cNvSpPr>
            <a:spLocks noChangeArrowheads="1"/>
          </p:cNvSpPr>
          <p:nvPr/>
        </p:nvSpPr>
        <p:spPr bwMode="auto">
          <a:xfrm>
            <a:off x="3787356" y="1679630"/>
            <a:ext cx="1143000" cy="1981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19"/>
          <p:cNvSpPr>
            <a:spLocks noChangeArrowheads="1"/>
          </p:cNvSpPr>
          <p:nvPr/>
        </p:nvSpPr>
        <p:spPr bwMode="auto">
          <a:xfrm>
            <a:off x="8117948" y="2147757"/>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utoShape 20"/>
          <p:cNvSpPr>
            <a:spLocks noChangeArrowheads="1"/>
          </p:cNvSpPr>
          <p:nvPr/>
        </p:nvSpPr>
        <p:spPr bwMode="auto">
          <a:xfrm>
            <a:off x="5077799" y="2475289"/>
            <a:ext cx="2907250" cy="304800"/>
          </a:xfrm>
          <a:prstGeom prst="rightArrow">
            <a:avLst>
              <a:gd name="adj1" fmla="val 50000"/>
              <a:gd name="adj2" fmla="val 200000"/>
            </a:avLst>
          </a:prstGeom>
          <a:solidFill>
            <a:srgbClr val="FB192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2" name="Object 21"/>
          <p:cNvGraphicFramePr>
            <a:graphicFrameLocks noGrp="1" noChangeAspect="1"/>
          </p:cNvGraphicFramePr>
          <p:nvPr>
            <p:ph sz="quarter" idx="4294967295"/>
            <p:extLst/>
          </p:nvPr>
        </p:nvGraphicFramePr>
        <p:xfrm>
          <a:off x="3782575" y="1276509"/>
          <a:ext cx="1295400" cy="441325"/>
        </p:xfrm>
        <a:graphic>
          <a:graphicData uri="http://schemas.openxmlformats.org/presentationml/2006/ole">
            <mc:AlternateContent xmlns:mc="http://schemas.openxmlformats.org/markup-compatibility/2006">
              <mc:Choice xmlns:v="urn:schemas-microsoft-com:vml" Requires="v">
                <p:oleObj spid="_x0000_s11376" name="Equation" r:id="rId7" imgW="596880" imgH="203040" progId="Equation.3">
                  <p:embed/>
                </p:oleObj>
              </mc:Choice>
              <mc:Fallback>
                <p:oleObj name="Equation" r:id="rId7" imgW="59688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82575" y="1276509"/>
                        <a:ext cx="1295400"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Rectangle 27"/>
          <p:cNvSpPr>
            <a:spLocks noChangeArrowheads="1"/>
          </p:cNvSpPr>
          <p:nvPr/>
        </p:nvSpPr>
        <p:spPr bwMode="auto">
          <a:xfrm>
            <a:off x="8117948" y="5210292"/>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28"/>
          <p:cNvSpPr>
            <a:spLocks noChangeArrowheads="1"/>
          </p:cNvSpPr>
          <p:nvPr/>
        </p:nvSpPr>
        <p:spPr bwMode="auto">
          <a:xfrm>
            <a:off x="6958711" y="4611261"/>
            <a:ext cx="838200" cy="1981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AutoShape 29"/>
          <p:cNvSpPr>
            <a:spLocks noChangeArrowheads="1"/>
          </p:cNvSpPr>
          <p:nvPr/>
        </p:nvSpPr>
        <p:spPr bwMode="auto">
          <a:xfrm>
            <a:off x="3508065" y="5469671"/>
            <a:ext cx="2984467" cy="304800"/>
          </a:xfrm>
          <a:prstGeom prst="leftArrow">
            <a:avLst>
              <a:gd name="adj1" fmla="val 50000"/>
              <a:gd name="adj2" fmla="val 198828"/>
            </a:avLst>
          </a:prstGeom>
          <a:solidFill>
            <a:srgbClr val="FB192F"/>
          </a:solidFill>
          <a:ln w="9525">
            <a:solidFill>
              <a:srgbClr val="FB192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30"/>
          <p:cNvSpPr>
            <a:spLocks noChangeArrowheads="1"/>
          </p:cNvSpPr>
          <p:nvPr/>
        </p:nvSpPr>
        <p:spPr bwMode="auto">
          <a:xfrm>
            <a:off x="1923869" y="4660595"/>
            <a:ext cx="1143000" cy="1981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7" name="Object 31"/>
          <p:cNvGraphicFramePr>
            <a:graphicFrameLocks noChangeAspect="1"/>
          </p:cNvGraphicFramePr>
          <p:nvPr>
            <p:extLst/>
          </p:nvPr>
        </p:nvGraphicFramePr>
        <p:xfrm>
          <a:off x="6636810" y="4039860"/>
          <a:ext cx="1481138" cy="533400"/>
        </p:xfrm>
        <a:graphic>
          <a:graphicData uri="http://schemas.openxmlformats.org/presentationml/2006/ole">
            <mc:AlternateContent xmlns:mc="http://schemas.openxmlformats.org/markup-compatibility/2006">
              <mc:Choice xmlns:v="urn:schemas-microsoft-com:vml" Requires="v">
                <p:oleObj spid="_x0000_s11377" name="Equation" r:id="rId9" imgW="596880" imgH="203040" progId="Equation.3">
                  <p:embed/>
                </p:oleObj>
              </mc:Choice>
              <mc:Fallback>
                <p:oleObj name="Equation" r:id="rId9" imgW="59688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36810" y="4039860"/>
                        <a:ext cx="148113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32"/>
          <p:cNvGraphicFramePr>
            <a:graphicFrameLocks noChangeAspect="1"/>
          </p:cNvGraphicFramePr>
          <p:nvPr>
            <p:extLst/>
          </p:nvPr>
        </p:nvGraphicFramePr>
        <p:xfrm>
          <a:off x="1847669" y="4142948"/>
          <a:ext cx="1295400" cy="468313"/>
        </p:xfrm>
        <a:graphic>
          <a:graphicData uri="http://schemas.openxmlformats.org/presentationml/2006/ole">
            <mc:AlternateContent xmlns:mc="http://schemas.openxmlformats.org/markup-compatibility/2006">
              <mc:Choice xmlns:v="urn:schemas-microsoft-com:vml" Requires="v">
                <p:oleObj spid="_x0000_s11378" name="Equation" r:id="rId11" imgW="596880" imgH="215640" progId="Equation.3">
                  <p:embed/>
                </p:oleObj>
              </mc:Choice>
              <mc:Fallback>
                <p:oleObj name="Equation" r:id="rId11" imgW="59688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47669" y="4142948"/>
                        <a:ext cx="1295400"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5"/>
          <p:cNvGraphicFramePr>
            <a:graphicFrameLocks noGrp="1" noChangeAspect="1"/>
          </p:cNvGraphicFramePr>
          <p:nvPr>
            <p:ph sz="quarter" idx="2"/>
            <p:extLst/>
          </p:nvPr>
        </p:nvGraphicFramePr>
        <p:xfrm>
          <a:off x="7985049" y="4711842"/>
          <a:ext cx="1981200" cy="496888"/>
        </p:xfrm>
        <a:graphic>
          <a:graphicData uri="http://schemas.openxmlformats.org/presentationml/2006/ole">
            <mc:AlternateContent xmlns:mc="http://schemas.openxmlformats.org/markup-compatibility/2006">
              <mc:Choice xmlns:v="urn:schemas-microsoft-com:vml" Requires="v">
                <p:oleObj spid="_x0000_s11379" name="Equation" r:id="rId13" imgW="1079280" imgH="228600" progId="Equation.3">
                  <p:embed/>
                </p:oleObj>
              </mc:Choice>
              <mc:Fallback>
                <p:oleObj name="Equation" r:id="rId13" imgW="107928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5049" y="4711842"/>
                        <a:ext cx="1981200" cy="496888"/>
                      </a:xfrm>
                      <a:prstGeom prst="rect">
                        <a:avLst/>
                      </a:prstGeom>
                      <a:noFill/>
                      <a:ln>
                        <a:noFill/>
                      </a:ln>
                      <a:effectLst/>
                    </p:spPr>
                  </p:pic>
                </p:oleObj>
              </mc:Fallback>
            </mc:AlternateContent>
          </a:graphicData>
        </a:graphic>
      </p:graphicFrame>
      <p:sp>
        <p:nvSpPr>
          <p:cNvPr id="3" name="Curved Left Arrow 2"/>
          <p:cNvSpPr/>
          <p:nvPr/>
        </p:nvSpPr>
        <p:spPr>
          <a:xfrm>
            <a:off x="9165247" y="2382486"/>
            <a:ext cx="2716629" cy="3997049"/>
          </a:xfrm>
          <a:prstGeom prst="curved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FF0000"/>
                </a:solidFill>
              </a:rPr>
              <a:t>Reconstruction</a:t>
            </a:r>
            <a:endParaRPr lang="en-US" dirty="0">
              <a:solidFill>
                <a:srgbClr val="FF0000"/>
              </a:solidFill>
            </a:endParaRPr>
          </a:p>
        </p:txBody>
      </p:sp>
    </p:spTree>
    <p:extLst>
      <p:ext uri="{BB962C8B-B14F-4D97-AF65-F5344CB8AC3E}">
        <p14:creationId xmlns:p14="http://schemas.microsoft.com/office/powerpoint/2010/main" val="146224868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838200" y="365126"/>
            <a:ext cx="10515600" cy="842962"/>
          </a:xfrm>
        </p:spPr>
        <p:txBody>
          <a:bodyPr/>
          <a:lstStyle/>
          <a:p>
            <a:r>
              <a:rPr lang="en-US" dirty="0"/>
              <a:t>Optimality property of PCA</a:t>
            </a:r>
          </a:p>
        </p:txBody>
      </p:sp>
      <p:graphicFrame>
        <p:nvGraphicFramePr>
          <p:cNvPr id="112659" name="Object 19"/>
          <p:cNvGraphicFramePr>
            <a:graphicFrameLocks noGrp="1" noChangeAspect="1"/>
          </p:cNvGraphicFramePr>
          <p:nvPr>
            <p:ph sz="half" idx="2"/>
          </p:nvPr>
        </p:nvGraphicFramePr>
        <p:xfrm>
          <a:off x="4038600" y="4343401"/>
          <a:ext cx="1816100" cy="925513"/>
        </p:xfrm>
        <a:graphic>
          <a:graphicData uri="http://schemas.openxmlformats.org/presentationml/2006/ole">
            <mc:AlternateContent xmlns:mc="http://schemas.openxmlformats.org/markup-compatibility/2006">
              <mc:Choice xmlns:v="urn:schemas-microsoft-com:vml" Requires="v">
                <p:oleObj spid="_x0000_s12326" name="Equation" r:id="rId3" imgW="647640" imgH="330120" progId="Equation.3">
                  <p:embed/>
                </p:oleObj>
              </mc:Choice>
              <mc:Fallback>
                <p:oleObj name="Equation" r:id="rId3" imgW="647640" imgH="3301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343401"/>
                        <a:ext cx="1816100"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60" name="Text Box 20"/>
          <p:cNvSpPr txBox="1">
            <a:spLocks noChangeArrowheads="1"/>
          </p:cNvSpPr>
          <p:nvPr/>
        </p:nvSpPr>
        <p:spPr bwMode="auto">
          <a:xfrm>
            <a:off x="1118191" y="1959909"/>
            <a:ext cx="8217196"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Arial" panose="020B0604020202020204" pitchFamily="34" charset="0"/>
              <a:buChar char="•"/>
            </a:pPr>
            <a:r>
              <a:rPr lang="en-US" sz="2400" dirty="0" smtClean="0"/>
              <a:t>The matrix G consisting of the first d eigenvectors of the covariance matrix S solves the following min problem:</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PCA projection minimizes the reconstruction error among all linear projections of size d.</a:t>
            </a:r>
          </a:p>
          <a:p>
            <a:endParaRPr lang="en-US" sz="2400" dirty="0"/>
          </a:p>
        </p:txBody>
      </p:sp>
      <p:sp>
        <p:nvSpPr>
          <p:cNvPr id="112661" name="Text Box 21"/>
          <p:cNvSpPr txBox="1">
            <a:spLocks noChangeArrowheads="1"/>
          </p:cNvSpPr>
          <p:nvPr/>
        </p:nvSpPr>
        <p:spPr bwMode="auto">
          <a:xfrm>
            <a:off x="1118191" y="1393499"/>
            <a:ext cx="360233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B192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dirty="0">
                <a:solidFill>
                  <a:srgbClr val="FB192F"/>
                </a:solidFill>
              </a:rPr>
              <a:t>Main theoretical result:</a:t>
            </a:r>
          </a:p>
        </p:txBody>
      </p:sp>
      <p:graphicFrame>
        <p:nvGraphicFramePr>
          <p:cNvPr id="112662" name="Object 22"/>
          <p:cNvGraphicFramePr>
            <a:graphicFrameLocks noGrp="1" noChangeAspect="1"/>
          </p:cNvGraphicFramePr>
          <p:nvPr>
            <p:ph sz="half" idx="1"/>
          </p:nvPr>
        </p:nvGraphicFramePr>
        <p:xfrm>
          <a:off x="2133600" y="2895600"/>
          <a:ext cx="7010400" cy="825500"/>
        </p:xfrm>
        <a:graphic>
          <a:graphicData uri="http://schemas.openxmlformats.org/presentationml/2006/ole">
            <mc:AlternateContent xmlns:mc="http://schemas.openxmlformats.org/markup-compatibility/2006">
              <mc:Choice xmlns:v="urn:schemas-microsoft-com:vml" Requires="v">
                <p:oleObj spid="_x0000_s12327" name="Equation" r:id="rId5" imgW="2806560" imgH="330120" progId="Equation.3">
                  <p:embed/>
                </p:oleObj>
              </mc:Choice>
              <mc:Fallback>
                <p:oleObj name="Equation" r:id="rId5" imgW="2806560" imgH="3301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2895600"/>
                        <a:ext cx="70104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64" name="Line 24"/>
          <p:cNvSpPr>
            <a:spLocks noChangeShapeType="1"/>
          </p:cNvSpPr>
          <p:nvPr/>
        </p:nvSpPr>
        <p:spPr bwMode="auto">
          <a:xfrm>
            <a:off x="5103627" y="3776990"/>
            <a:ext cx="1771" cy="718810"/>
          </a:xfrm>
          <a:prstGeom prst="line">
            <a:avLst/>
          </a:prstGeom>
          <a:noFill/>
          <a:ln w="38100">
            <a:solidFill>
              <a:srgbClr val="FB192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65" name="Text Box 25"/>
          <p:cNvSpPr txBox="1">
            <a:spLocks noChangeArrowheads="1"/>
          </p:cNvSpPr>
          <p:nvPr/>
        </p:nvSpPr>
        <p:spPr bwMode="auto">
          <a:xfrm>
            <a:off x="6248400" y="4648201"/>
            <a:ext cx="27104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t>reconstruction error</a:t>
            </a:r>
          </a:p>
        </p:txBody>
      </p:sp>
      <p:sp>
        <p:nvSpPr>
          <p:cNvPr id="112667" name="Rectangle 27"/>
          <p:cNvSpPr>
            <a:spLocks noChangeArrowheads="1"/>
          </p:cNvSpPr>
          <p:nvPr/>
        </p:nvSpPr>
        <p:spPr bwMode="auto">
          <a:xfrm>
            <a:off x="2108200" y="2895600"/>
            <a:ext cx="7010400" cy="838200"/>
          </a:xfrm>
          <a:prstGeom prst="rect">
            <a:avLst/>
          </a:prstGeom>
          <a:noFill/>
          <a:ln w="38100">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68" name="Oval 28"/>
          <p:cNvSpPr>
            <a:spLocks noChangeArrowheads="1"/>
          </p:cNvSpPr>
          <p:nvPr/>
        </p:nvSpPr>
        <p:spPr bwMode="auto">
          <a:xfrm>
            <a:off x="6096000" y="4419600"/>
            <a:ext cx="3124200" cy="914400"/>
          </a:xfrm>
          <a:prstGeom prst="ellipse">
            <a:avLst/>
          </a:prstGeom>
          <a:noFill/>
          <a:ln w="381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D9D0F597-6C79-4498-BE18-DD874142F752}" type="slidenum">
              <a:rPr lang="en-US" smtClean="0"/>
              <a:t>75</a:t>
            </a:fld>
            <a:endParaRPr lang="en-US"/>
          </a:p>
        </p:txBody>
      </p:sp>
    </p:spTree>
    <p:extLst>
      <p:ext uri="{BB962C8B-B14F-4D97-AF65-F5344CB8AC3E}">
        <p14:creationId xmlns:p14="http://schemas.microsoft.com/office/powerpoint/2010/main" val="369784026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0670" y="2808912"/>
            <a:ext cx="7090311" cy="662396"/>
          </a:xfrm>
        </p:spPr>
        <p:txBody>
          <a:bodyPr>
            <a:noAutofit/>
          </a:bodyPr>
          <a:lstStyle/>
          <a:p>
            <a:r>
              <a:rPr lang="en-US" dirty="0" smtClean="0">
                <a:solidFill>
                  <a:srgbClr val="C00000"/>
                </a:solidFill>
              </a:rPr>
              <a:t>Singular Value Decomposition</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D9D0F597-6C79-4498-BE18-DD874142F752}" type="slidenum">
              <a:rPr lang="en-US" smtClean="0"/>
              <a:t>76</a:t>
            </a:fld>
            <a:endParaRPr lang="en-US"/>
          </a:p>
        </p:txBody>
      </p:sp>
    </p:spTree>
    <p:extLst>
      <p:ext uri="{BB962C8B-B14F-4D97-AF65-F5344CB8AC3E}">
        <p14:creationId xmlns:p14="http://schemas.microsoft.com/office/powerpoint/2010/main" val="31916721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sz="quarter"/>
          </p:nvPr>
        </p:nvSpPr>
        <p:spPr>
          <a:xfrm>
            <a:off x="609600" y="130968"/>
            <a:ext cx="6929887" cy="652463"/>
          </a:xfrm>
        </p:spPr>
        <p:txBody>
          <a:bodyPr>
            <a:normAutofit fontScale="90000"/>
          </a:bodyPr>
          <a:lstStyle/>
          <a:p>
            <a:r>
              <a:rPr lang="en-US" dirty="0">
                <a:solidFill>
                  <a:srgbClr val="C00000"/>
                </a:solidFill>
              </a:rPr>
              <a:t>Singular Value Decomposition</a:t>
            </a:r>
            <a:endParaRPr lang="en-US" dirty="0">
              <a:solidFill>
                <a:srgbClr val="CC9900"/>
              </a:solidFill>
              <a:cs typeface="Arial" panose="020B0604020202020204" pitchFamily="34" charset="0"/>
            </a:endParaRPr>
          </a:p>
        </p:txBody>
      </p:sp>
      <p:sp>
        <p:nvSpPr>
          <p:cNvPr id="5" name="Content Placeholder 4"/>
          <p:cNvSpPr>
            <a:spLocks noGrp="1"/>
          </p:cNvSpPr>
          <p:nvPr>
            <p:ph sz="quarter" idx="1"/>
          </p:nvPr>
        </p:nvSpPr>
        <p:spPr>
          <a:xfrm>
            <a:off x="609601" y="1532253"/>
            <a:ext cx="6815328" cy="4932342"/>
          </a:xfrm>
        </p:spPr>
        <p:txBody>
          <a:bodyPr>
            <a:normAutofit/>
          </a:bodyPr>
          <a:lstStyle/>
          <a:p>
            <a:pPr algn="just"/>
            <a:r>
              <a:rPr lang="en-US" dirty="0"/>
              <a:t>Singular value decomposition (SVD) can be looked at from three mutually compatible points of view</a:t>
            </a:r>
            <a:r>
              <a:rPr lang="en-US" dirty="0" smtClean="0"/>
              <a:t>.</a:t>
            </a:r>
          </a:p>
          <a:p>
            <a:pPr lvl="1" algn="just"/>
            <a:r>
              <a:rPr lang="en-US" dirty="0"/>
              <a:t>SVD is a </a:t>
            </a:r>
            <a:r>
              <a:rPr lang="en-US" dirty="0" smtClean="0"/>
              <a:t>method for transforming </a:t>
            </a:r>
            <a:r>
              <a:rPr lang="en-US" dirty="0"/>
              <a:t>correlated variables into a set of uncorrelated ones that better expose the various relationships among the original data items</a:t>
            </a:r>
            <a:r>
              <a:rPr lang="en-US" dirty="0" smtClean="0"/>
              <a:t>.</a:t>
            </a:r>
          </a:p>
          <a:p>
            <a:pPr lvl="1" algn="just"/>
            <a:r>
              <a:rPr lang="en-US" dirty="0"/>
              <a:t>SVD is a method for identifying and ordering the dimensions along which data points exhibit the most variation</a:t>
            </a:r>
            <a:r>
              <a:rPr lang="en-US" dirty="0" smtClean="0"/>
              <a:t>.</a:t>
            </a:r>
          </a:p>
          <a:p>
            <a:pPr lvl="1" algn="just"/>
            <a:r>
              <a:rPr lang="en-US" dirty="0"/>
              <a:t>SVD can be seen as a method for data reduction. </a:t>
            </a:r>
            <a:endParaRPr lang="en-US" dirty="0" smtClean="0">
              <a:cs typeface="Arial" panose="020B0604020202020204" pitchFamily="34" charset="0"/>
            </a:endParaRPr>
          </a:p>
        </p:txBody>
      </p:sp>
      <p:sp>
        <p:nvSpPr>
          <p:cNvPr id="2" name="Slide Number Placeholder 1"/>
          <p:cNvSpPr>
            <a:spLocks noGrp="1"/>
          </p:cNvSpPr>
          <p:nvPr>
            <p:ph type="sldNum" sz="quarter" idx="10"/>
          </p:nvPr>
        </p:nvSpPr>
        <p:spPr/>
        <p:txBody>
          <a:bodyPr/>
          <a:lstStyle/>
          <a:p>
            <a:fld id="{A000FBBA-7DFD-4F6E-882E-974645178C22}" type="slidenum">
              <a:rPr lang="en-US" smtClean="0"/>
              <a:pPr/>
              <a:t>77</a:t>
            </a:fld>
            <a:endParaRPr lang="en-US"/>
          </a:p>
        </p:txBody>
      </p:sp>
    </p:spTree>
    <p:extLst>
      <p:ext uri="{BB962C8B-B14F-4D97-AF65-F5344CB8AC3E}">
        <p14:creationId xmlns:p14="http://schemas.microsoft.com/office/powerpoint/2010/main" val="185210203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a:spLocks noGrp="1"/>
          </p:cNvSpPr>
          <p:nvPr>
            <p:ph type="sldNum" sz="quarter" idx="11"/>
          </p:nvPr>
        </p:nvSpPr>
        <p:spPr>
          <a:xfrm>
            <a:off x="10396728" y="6364825"/>
            <a:ext cx="1652016" cy="365125"/>
          </a:xfrm>
        </p:spPr>
        <p:txBody>
          <a:bodyPr/>
          <a:lstStyle/>
          <a:p>
            <a:fld id="{90CF9E05-1927-4E32-B65D-7102DEAA2441}" type="slidenum">
              <a:rPr lang="en-US"/>
              <a:pPr/>
              <a:t>78</a:t>
            </a:fld>
            <a:endParaRPr lang="en-US"/>
          </a:p>
        </p:txBody>
      </p:sp>
      <p:sp>
        <p:nvSpPr>
          <p:cNvPr id="205826" name="Rectangle 2"/>
          <p:cNvSpPr>
            <a:spLocks noGrp="1" noChangeArrowheads="1"/>
          </p:cNvSpPr>
          <p:nvPr>
            <p:ph type="title"/>
          </p:nvPr>
        </p:nvSpPr>
        <p:spPr>
          <a:xfrm>
            <a:off x="472440" y="227013"/>
            <a:ext cx="10515600" cy="851980"/>
          </a:xfrm>
        </p:spPr>
        <p:txBody>
          <a:bodyPr/>
          <a:lstStyle/>
          <a:p>
            <a:r>
              <a:rPr lang="en-US" sz="3200" dirty="0"/>
              <a:t>Geometric analysis of linear transformations</a:t>
            </a:r>
          </a:p>
        </p:txBody>
      </p:sp>
      <p:sp>
        <p:nvSpPr>
          <p:cNvPr id="205827" name="Rectangle 3"/>
          <p:cNvSpPr>
            <a:spLocks noGrp="1" noChangeArrowheads="1"/>
          </p:cNvSpPr>
          <p:nvPr>
            <p:ph type="body" idx="1"/>
          </p:nvPr>
        </p:nvSpPr>
        <p:spPr>
          <a:xfrm>
            <a:off x="492106" y="1897602"/>
            <a:ext cx="6436697" cy="4351338"/>
          </a:xfrm>
        </p:spPr>
        <p:txBody>
          <a:bodyPr>
            <a:normAutofit/>
          </a:bodyPr>
          <a:lstStyle/>
          <a:p>
            <a:pPr algn="just"/>
            <a:r>
              <a:rPr lang="en-US" dirty="0" smtClean="0"/>
              <a:t>We want </a:t>
            </a:r>
            <a:r>
              <a:rPr lang="en-US" dirty="0"/>
              <a:t>to know what a linear transformation </a:t>
            </a:r>
            <a:r>
              <a:rPr lang="en-US" i="1" dirty="0">
                <a:cs typeface="Times New Roman" panose="02020603050405020304" pitchFamily="18" charset="0"/>
              </a:rPr>
              <a:t>A</a:t>
            </a:r>
            <a:r>
              <a:rPr lang="en-US" dirty="0"/>
              <a:t> does </a:t>
            </a:r>
          </a:p>
          <a:p>
            <a:pPr algn="just"/>
            <a:r>
              <a:rPr lang="en-US" dirty="0"/>
              <a:t>Need some simple and “comprehendible” representation of the matrix of </a:t>
            </a:r>
            <a:r>
              <a:rPr lang="en-US" i="1" dirty="0">
                <a:cs typeface="Times New Roman" panose="02020603050405020304" pitchFamily="18" charset="0"/>
              </a:rPr>
              <a:t>A</a:t>
            </a:r>
            <a:r>
              <a:rPr lang="en-US" dirty="0"/>
              <a:t>. </a:t>
            </a:r>
          </a:p>
          <a:p>
            <a:pPr algn="just"/>
            <a:r>
              <a:rPr lang="en-US" dirty="0"/>
              <a:t>Let’s look what </a:t>
            </a:r>
            <a:r>
              <a:rPr lang="en-US" i="1" dirty="0">
                <a:cs typeface="Times New Roman" panose="02020603050405020304" pitchFamily="18" charset="0"/>
              </a:rPr>
              <a:t>A</a:t>
            </a:r>
            <a:r>
              <a:rPr lang="en-US" dirty="0"/>
              <a:t> does to some vectors</a:t>
            </a:r>
          </a:p>
          <a:p>
            <a:pPr lvl="1" algn="just"/>
            <a:r>
              <a:rPr lang="en-US" dirty="0"/>
              <a:t>Since </a:t>
            </a:r>
            <a:r>
              <a:rPr lang="en-US" i="1" dirty="0">
                <a:cs typeface="Times New Roman" panose="02020603050405020304" pitchFamily="18" charset="0"/>
              </a:rPr>
              <a:t>A</a:t>
            </a:r>
            <a:r>
              <a:rPr lang="en-US" dirty="0">
                <a:cs typeface="Times New Roman" panose="02020603050405020304" pitchFamily="18" charset="0"/>
              </a:rPr>
              <a:t>(</a:t>
            </a:r>
            <a:r>
              <a:rPr lang="en-US" dirty="0">
                <a:cs typeface="Times New Roman" panose="02020603050405020304" pitchFamily="18" charset="0"/>
                <a:sym typeface="Symbol" panose="05050102010706020507" pitchFamily="18" charset="2"/>
              </a:rPr>
              <a:t></a:t>
            </a:r>
            <a:r>
              <a:rPr lang="en-US" b="1" dirty="0">
                <a:cs typeface="Times New Roman" panose="02020603050405020304" pitchFamily="18" charset="0"/>
                <a:sym typeface="Symbol" panose="05050102010706020507" pitchFamily="18" charset="2"/>
              </a:rPr>
              <a:t>v</a:t>
            </a:r>
            <a:r>
              <a:rPr lang="en-US" dirty="0">
                <a:cs typeface="Times New Roman" panose="02020603050405020304" pitchFamily="18" charset="0"/>
                <a:sym typeface="Symbol" panose="05050102010706020507" pitchFamily="18" charset="2"/>
              </a:rPr>
              <a:t>) = </a:t>
            </a:r>
            <a:r>
              <a:rPr lang="en-US" i="1" dirty="0">
                <a:cs typeface="Times New Roman" panose="02020603050405020304" pitchFamily="18" charset="0"/>
                <a:sym typeface="Symbol" panose="05050102010706020507" pitchFamily="18" charset="2"/>
              </a:rPr>
              <a:t>A</a:t>
            </a:r>
            <a:r>
              <a:rPr lang="en-US" dirty="0">
                <a:cs typeface="Times New Roman" panose="02020603050405020304" pitchFamily="18" charset="0"/>
                <a:sym typeface="Symbol" panose="05050102010706020507" pitchFamily="18" charset="2"/>
              </a:rPr>
              <a:t>(</a:t>
            </a:r>
            <a:r>
              <a:rPr lang="en-US" b="1" dirty="0">
                <a:cs typeface="Times New Roman" panose="02020603050405020304" pitchFamily="18" charset="0"/>
                <a:sym typeface="Symbol" panose="05050102010706020507" pitchFamily="18" charset="2"/>
              </a:rPr>
              <a:t>v</a:t>
            </a:r>
            <a:r>
              <a:rPr lang="en-US" dirty="0">
                <a:cs typeface="Times New Roman" panose="02020603050405020304" pitchFamily="18" charset="0"/>
                <a:sym typeface="Symbol" panose="05050102010706020507" pitchFamily="18" charset="2"/>
              </a:rPr>
              <a:t>)</a:t>
            </a:r>
            <a:r>
              <a:rPr lang="en-US" dirty="0">
                <a:sym typeface="Symbol" panose="05050102010706020507" pitchFamily="18" charset="2"/>
              </a:rPr>
              <a:t>, it’s enough to look at vectors </a:t>
            </a:r>
            <a:r>
              <a:rPr lang="en-US" b="1" dirty="0">
                <a:cs typeface="Times New Roman" panose="02020603050405020304" pitchFamily="18" charset="0"/>
                <a:sym typeface="Symbol" panose="05050102010706020507" pitchFamily="18" charset="2"/>
              </a:rPr>
              <a:t>v</a:t>
            </a:r>
            <a:r>
              <a:rPr lang="en-US" dirty="0">
                <a:sym typeface="Symbol" panose="05050102010706020507" pitchFamily="18" charset="2"/>
              </a:rPr>
              <a:t> of </a:t>
            </a:r>
            <a:r>
              <a:rPr lang="en-US" u="sng" dirty="0">
                <a:sym typeface="Symbol" panose="05050102010706020507" pitchFamily="18" charset="2"/>
              </a:rPr>
              <a:t>unit</a:t>
            </a:r>
            <a:r>
              <a:rPr lang="en-US" dirty="0">
                <a:sym typeface="Symbol" panose="05050102010706020507" pitchFamily="18" charset="2"/>
              </a:rPr>
              <a:t> length</a:t>
            </a:r>
          </a:p>
        </p:txBody>
      </p:sp>
      <p:sp>
        <p:nvSpPr>
          <p:cNvPr id="205828" name="Freeform 4"/>
          <p:cNvSpPr>
            <a:spLocks/>
          </p:cNvSpPr>
          <p:nvPr/>
        </p:nvSpPr>
        <p:spPr bwMode="auto">
          <a:xfrm>
            <a:off x="9010016" y="2962022"/>
            <a:ext cx="1330325" cy="150813"/>
          </a:xfrm>
          <a:custGeom>
            <a:avLst/>
            <a:gdLst>
              <a:gd name="T0" fmla="*/ 0 w 1230"/>
              <a:gd name="T1" fmla="*/ 139 h 139"/>
              <a:gd name="T2" fmla="*/ 324 w 1230"/>
              <a:gd name="T3" fmla="*/ 25 h 139"/>
              <a:gd name="T4" fmla="*/ 834 w 1230"/>
              <a:gd name="T5" fmla="*/ 13 h 139"/>
              <a:gd name="T6" fmla="*/ 1230 w 1230"/>
              <a:gd name="T7" fmla="*/ 103 h 139"/>
            </a:gdLst>
            <a:ahLst/>
            <a:cxnLst>
              <a:cxn ang="0">
                <a:pos x="T0" y="T1"/>
              </a:cxn>
              <a:cxn ang="0">
                <a:pos x="T2" y="T3"/>
              </a:cxn>
              <a:cxn ang="0">
                <a:pos x="T4" y="T5"/>
              </a:cxn>
              <a:cxn ang="0">
                <a:pos x="T6" y="T7"/>
              </a:cxn>
            </a:cxnLst>
            <a:rect l="0" t="0" r="r" b="b"/>
            <a:pathLst>
              <a:path w="1230" h="139">
                <a:moveTo>
                  <a:pt x="0" y="139"/>
                </a:moveTo>
                <a:cubicBezTo>
                  <a:pt x="92" y="92"/>
                  <a:pt x="185" y="46"/>
                  <a:pt x="324" y="25"/>
                </a:cubicBezTo>
                <a:cubicBezTo>
                  <a:pt x="463" y="4"/>
                  <a:pt x="683" y="0"/>
                  <a:pt x="834" y="13"/>
                </a:cubicBezTo>
                <a:cubicBezTo>
                  <a:pt x="985" y="26"/>
                  <a:pt x="1107" y="64"/>
                  <a:pt x="1230" y="103"/>
                </a:cubicBezTo>
              </a:path>
            </a:pathLst>
          </a:custGeom>
          <a:noFill/>
          <a:ln w="12700"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5829" name="Text Box 5"/>
          <p:cNvSpPr txBox="1">
            <a:spLocks noChangeArrowheads="1"/>
          </p:cNvSpPr>
          <p:nvPr/>
        </p:nvSpPr>
        <p:spPr bwMode="auto">
          <a:xfrm>
            <a:off x="9603740" y="3035047"/>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latin typeface="Times New Roman" panose="02020603050405020304" pitchFamily="18" charset="0"/>
                <a:cs typeface="Times New Roman" panose="02020603050405020304" pitchFamily="18" charset="0"/>
              </a:rPr>
              <a:t>A</a:t>
            </a:r>
          </a:p>
        </p:txBody>
      </p:sp>
      <p:sp>
        <p:nvSpPr>
          <p:cNvPr id="205830" name="Oval 6"/>
          <p:cNvSpPr>
            <a:spLocks noChangeArrowheads="1"/>
          </p:cNvSpPr>
          <p:nvPr/>
        </p:nvSpPr>
        <p:spPr bwMode="auto">
          <a:xfrm>
            <a:off x="7595553" y="2614359"/>
            <a:ext cx="1143000" cy="1141412"/>
          </a:xfrm>
          <a:prstGeom prst="ellipse">
            <a:avLst/>
          </a:prstGeom>
          <a:solidFill>
            <a:srgbClr val="FFCC66">
              <a:alpha val="28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1" name="Oval 7"/>
          <p:cNvSpPr>
            <a:spLocks noChangeArrowheads="1"/>
          </p:cNvSpPr>
          <p:nvPr/>
        </p:nvSpPr>
        <p:spPr bwMode="auto">
          <a:xfrm rot="2783336">
            <a:off x="10885647" y="2592928"/>
            <a:ext cx="712788" cy="1323975"/>
          </a:xfrm>
          <a:prstGeom prst="ellipse">
            <a:avLst/>
          </a:prstGeom>
          <a:solidFill>
            <a:srgbClr val="FFCC66">
              <a:alpha val="28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32" name="Line 8"/>
          <p:cNvSpPr>
            <a:spLocks noChangeShapeType="1"/>
          </p:cNvSpPr>
          <p:nvPr/>
        </p:nvSpPr>
        <p:spPr bwMode="auto">
          <a:xfrm flipV="1">
            <a:off x="8167053" y="2633409"/>
            <a:ext cx="0" cy="557212"/>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5833" name="Line 9"/>
          <p:cNvSpPr>
            <a:spLocks noChangeShapeType="1"/>
          </p:cNvSpPr>
          <p:nvPr/>
        </p:nvSpPr>
        <p:spPr bwMode="auto">
          <a:xfrm>
            <a:off x="7206615" y="3196971"/>
            <a:ext cx="180975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5834" name="Line 10"/>
          <p:cNvSpPr>
            <a:spLocks noChangeShapeType="1"/>
          </p:cNvSpPr>
          <p:nvPr/>
        </p:nvSpPr>
        <p:spPr bwMode="auto">
          <a:xfrm flipV="1">
            <a:off x="8160703" y="2276221"/>
            <a:ext cx="0" cy="179705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5835" name="Line 11"/>
          <p:cNvSpPr>
            <a:spLocks noChangeShapeType="1"/>
          </p:cNvSpPr>
          <p:nvPr/>
        </p:nvSpPr>
        <p:spPr bwMode="auto">
          <a:xfrm>
            <a:off x="10302240" y="3228721"/>
            <a:ext cx="180975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5836" name="Line 12"/>
          <p:cNvSpPr>
            <a:spLocks noChangeShapeType="1"/>
          </p:cNvSpPr>
          <p:nvPr/>
        </p:nvSpPr>
        <p:spPr bwMode="auto">
          <a:xfrm flipV="1">
            <a:off x="11254740" y="2307971"/>
            <a:ext cx="0" cy="179705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5837" name="Line 13"/>
          <p:cNvSpPr>
            <a:spLocks noChangeShapeType="1"/>
          </p:cNvSpPr>
          <p:nvPr/>
        </p:nvSpPr>
        <p:spPr bwMode="auto">
          <a:xfrm>
            <a:off x="8160703" y="3203322"/>
            <a:ext cx="304800" cy="481013"/>
          </a:xfrm>
          <a:prstGeom prst="line">
            <a:avLst/>
          </a:prstGeom>
          <a:ln>
            <a:headEnd/>
            <a:tailEnd type="triangle" w="med" len="med"/>
          </a:ln>
        </p:spPr>
        <p:style>
          <a:lnRef idx="3">
            <a:schemeClr val="accent1"/>
          </a:lnRef>
          <a:fillRef idx="0">
            <a:schemeClr val="accent1"/>
          </a:fillRef>
          <a:effectRef idx="2">
            <a:schemeClr val="accent1"/>
          </a:effectRef>
          <a:fontRef idx="minor">
            <a:schemeClr val="tx1"/>
          </a:fontRef>
        </p:style>
        <p:txBody>
          <a:bodyPr wrap="none"/>
          <a:lstStyle/>
          <a:p>
            <a:endParaRPr lang="en-US"/>
          </a:p>
        </p:txBody>
      </p:sp>
      <p:sp>
        <p:nvSpPr>
          <p:cNvPr id="205838" name="Line 14"/>
          <p:cNvSpPr>
            <a:spLocks noChangeShapeType="1"/>
          </p:cNvSpPr>
          <p:nvPr/>
        </p:nvSpPr>
        <p:spPr bwMode="auto">
          <a:xfrm>
            <a:off x="11254740" y="3222372"/>
            <a:ext cx="7938" cy="454025"/>
          </a:xfrm>
          <a:prstGeom prst="line">
            <a:avLst/>
          </a:prstGeom>
          <a:ln>
            <a:headEnd/>
            <a:tailEnd type="triangle" w="med" len="med"/>
          </a:ln>
        </p:spPr>
        <p:style>
          <a:lnRef idx="3">
            <a:schemeClr val="accent1"/>
          </a:lnRef>
          <a:fillRef idx="0">
            <a:schemeClr val="accent1"/>
          </a:fillRef>
          <a:effectRef idx="2">
            <a:schemeClr val="accent1"/>
          </a:effectRef>
          <a:fontRef idx="minor">
            <a:schemeClr val="tx1"/>
          </a:fontRef>
        </p:style>
        <p:txBody>
          <a:bodyPr wrap="none"/>
          <a:lstStyle/>
          <a:p>
            <a:endParaRPr lang="en-US"/>
          </a:p>
        </p:txBody>
      </p:sp>
      <p:sp>
        <p:nvSpPr>
          <p:cNvPr id="205839" name="Line 15"/>
          <p:cNvSpPr>
            <a:spLocks noChangeShapeType="1"/>
          </p:cNvSpPr>
          <p:nvPr/>
        </p:nvSpPr>
        <p:spPr bwMode="auto">
          <a:xfrm flipV="1">
            <a:off x="11262679" y="2781047"/>
            <a:ext cx="109537" cy="454025"/>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2347022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8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8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83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58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2" grpId="0" animBg="1"/>
      <p:bldP spid="205837" grpId="0" animBg="1"/>
      <p:bldP spid="205838" grpId="0" animBg="1"/>
      <p:bldP spid="20583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1"/>
          </p:nvPr>
        </p:nvSpPr>
        <p:spPr>
          <a:xfrm>
            <a:off x="10533888" y="6445362"/>
            <a:ext cx="1514856" cy="365125"/>
          </a:xfrm>
        </p:spPr>
        <p:txBody>
          <a:bodyPr/>
          <a:lstStyle/>
          <a:p>
            <a:fld id="{3E6BA154-FECB-41BE-BA85-4CF9842DE4AA}" type="slidenum">
              <a:rPr lang="en-US"/>
              <a:pPr/>
              <a:t>79</a:t>
            </a:fld>
            <a:endParaRPr lang="en-US"/>
          </a:p>
        </p:txBody>
      </p:sp>
      <p:sp>
        <p:nvSpPr>
          <p:cNvPr id="209922" name="Rectangle 2"/>
          <p:cNvSpPr>
            <a:spLocks noGrp="1" noChangeArrowheads="1"/>
          </p:cNvSpPr>
          <p:nvPr>
            <p:ph type="title"/>
          </p:nvPr>
        </p:nvSpPr>
        <p:spPr>
          <a:xfrm>
            <a:off x="838200" y="365125"/>
            <a:ext cx="10515600" cy="879821"/>
          </a:xfrm>
        </p:spPr>
        <p:txBody>
          <a:bodyPr/>
          <a:lstStyle/>
          <a:p>
            <a:r>
              <a:rPr lang="en-US" dirty="0"/>
              <a:t>The geometry of linear transformations</a:t>
            </a:r>
          </a:p>
        </p:txBody>
      </p:sp>
      <p:sp>
        <p:nvSpPr>
          <p:cNvPr id="209923" name="Rectangle 3"/>
          <p:cNvSpPr>
            <a:spLocks noGrp="1" noChangeArrowheads="1"/>
          </p:cNvSpPr>
          <p:nvPr>
            <p:ph type="body" idx="1"/>
          </p:nvPr>
        </p:nvSpPr>
        <p:spPr>
          <a:xfrm>
            <a:off x="453494" y="2899728"/>
            <a:ext cx="6065442" cy="972971"/>
          </a:xfrm>
        </p:spPr>
        <p:txBody>
          <a:bodyPr>
            <a:normAutofit fontScale="92500"/>
          </a:bodyPr>
          <a:lstStyle/>
          <a:p>
            <a:pPr algn="just"/>
            <a:r>
              <a:rPr lang="en-US" sz="2600" dirty="0"/>
              <a:t>A linear (non-singular) transform </a:t>
            </a:r>
            <a:r>
              <a:rPr lang="en-US" sz="2600" i="1" dirty="0">
                <a:latin typeface="Times New Roman" panose="02020603050405020304" pitchFamily="18" charset="0"/>
                <a:cs typeface="Times New Roman" panose="02020603050405020304" pitchFamily="18" charset="0"/>
              </a:rPr>
              <a:t>A</a:t>
            </a:r>
            <a:r>
              <a:rPr lang="en-US" sz="2600" dirty="0"/>
              <a:t> always takes </a:t>
            </a:r>
            <a:r>
              <a:rPr lang="en-US" sz="2600" dirty="0" smtClean="0"/>
              <a:t>hyper-spheres </a:t>
            </a:r>
            <a:r>
              <a:rPr lang="en-US" sz="2600" dirty="0"/>
              <a:t>to hyper-ellipses.</a:t>
            </a:r>
          </a:p>
        </p:txBody>
      </p:sp>
      <p:grpSp>
        <p:nvGrpSpPr>
          <p:cNvPr id="209936" name="Group 16"/>
          <p:cNvGrpSpPr>
            <a:grpSpLocks/>
          </p:cNvGrpSpPr>
          <p:nvPr/>
        </p:nvGrpSpPr>
        <p:grpSpPr bwMode="auto">
          <a:xfrm>
            <a:off x="6975729" y="2181417"/>
            <a:ext cx="3733800" cy="1366837"/>
            <a:chOff x="1272" y="1624"/>
            <a:chExt cx="3102" cy="1136"/>
          </a:xfrm>
        </p:grpSpPr>
        <p:sp>
          <p:nvSpPr>
            <p:cNvPr id="209924" name="Freeform 4"/>
            <p:cNvSpPr>
              <a:spLocks/>
            </p:cNvSpPr>
            <p:nvPr/>
          </p:nvSpPr>
          <p:spPr bwMode="auto">
            <a:xfrm>
              <a:off x="2408" y="2060"/>
              <a:ext cx="838" cy="95"/>
            </a:xfrm>
            <a:custGeom>
              <a:avLst/>
              <a:gdLst>
                <a:gd name="T0" fmla="*/ 0 w 1230"/>
                <a:gd name="T1" fmla="*/ 139 h 139"/>
                <a:gd name="T2" fmla="*/ 324 w 1230"/>
                <a:gd name="T3" fmla="*/ 25 h 139"/>
                <a:gd name="T4" fmla="*/ 834 w 1230"/>
                <a:gd name="T5" fmla="*/ 13 h 139"/>
                <a:gd name="T6" fmla="*/ 1230 w 1230"/>
                <a:gd name="T7" fmla="*/ 103 h 139"/>
              </a:gdLst>
              <a:ahLst/>
              <a:cxnLst>
                <a:cxn ang="0">
                  <a:pos x="T0" y="T1"/>
                </a:cxn>
                <a:cxn ang="0">
                  <a:pos x="T2" y="T3"/>
                </a:cxn>
                <a:cxn ang="0">
                  <a:pos x="T4" y="T5"/>
                </a:cxn>
                <a:cxn ang="0">
                  <a:pos x="T6" y="T7"/>
                </a:cxn>
              </a:cxnLst>
              <a:rect l="0" t="0" r="r" b="b"/>
              <a:pathLst>
                <a:path w="1230" h="139">
                  <a:moveTo>
                    <a:pt x="0" y="139"/>
                  </a:moveTo>
                  <a:cubicBezTo>
                    <a:pt x="92" y="92"/>
                    <a:pt x="185" y="46"/>
                    <a:pt x="324" y="25"/>
                  </a:cubicBezTo>
                  <a:cubicBezTo>
                    <a:pt x="463" y="4"/>
                    <a:pt x="683" y="0"/>
                    <a:pt x="834" y="13"/>
                  </a:cubicBezTo>
                  <a:cubicBezTo>
                    <a:pt x="985" y="26"/>
                    <a:pt x="1107" y="64"/>
                    <a:pt x="1230" y="103"/>
                  </a:cubicBezTo>
                </a:path>
              </a:pathLst>
            </a:custGeom>
            <a:noFill/>
            <a:ln w="12700"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9925" name="Text Box 5"/>
            <p:cNvSpPr txBox="1">
              <a:spLocks noChangeArrowheads="1"/>
            </p:cNvSpPr>
            <p:nvPr/>
          </p:nvSpPr>
          <p:spPr bwMode="auto">
            <a:xfrm>
              <a:off x="2782" y="2106"/>
              <a:ext cx="269"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latin typeface="Times New Roman" panose="02020603050405020304" pitchFamily="18" charset="0"/>
                  <a:cs typeface="Times New Roman" panose="02020603050405020304" pitchFamily="18" charset="0"/>
                </a:rPr>
                <a:t>A</a:t>
              </a:r>
            </a:p>
          </p:txBody>
        </p:sp>
        <p:sp>
          <p:nvSpPr>
            <p:cNvPr id="209926" name="Oval 6"/>
            <p:cNvSpPr>
              <a:spLocks noChangeArrowheads="1"/>
            </p:cNvSpPr>
            <p:nvPr/>
          </p:nvSpPr>
          <p:spPr bwMode="auto">
            <a:xfrm>
              <a:off x="1517" y="1841"/>
              <a:ext cx="720" cy="719"/>
            </a:xfrm>
            <a:prstGeom prst="ellipse">
              <a:avLst/>
            </a:prstGeom>
            <a:solidFill>
              <a:srgbClr val="FFCC66">
                <a:alpha val="28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27" name="Oval 7"/>
            <p:cNvSpPr>
              <a:spLocks noChangeArrowheads="1"/>
            </p:cNvSpPr>
            <p:nvPr/>
          </p:nvSpPr>
          <p:spPr bwMode="auto">
            <a:xfrm rot="2783336">
              <a:off x="3601" y="1804"/>
              <a:ext cx="449" cy="834"/>
            </a:xfrm>
            <a:prstGeom prst="ellipse">
              <a:avLst/>
            </a:prstGeom>
            <a:solidFill>
              <a:srgbClr val="FFCC66">
                <a:alpha val="28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929" name="Line 9"/>
            <p:cNvSpPr>
              <a:spLocks noChangeShapeType="1"/>
            </p:cNvSpPr>
            <p:nvPr/>
          </p:nvSpPr>
          <p:spPr bwMode="auto">
            <a:xfrm>
              <a:off x="1272" y="2208"/>
              <a:ext cx="114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9930" name="Line 10"/>
            <p:cNvSpPr>
              <a:spLocks noChangeShapeType="1"/>
            </p:cNvSpPr>
            <p:nvPr/>
          </p:nvSpPr>
          <p:spPr bwMode="auto">
            <a:xfrm flipV="1">
              <a:off x="1873" y="1628"/>
              <a:ext cx="0" cy="113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9931" name="Line 11"/>
            <p:cNvSpPr>
              <a:spLocks noChangeShapeType="1"/>
            </p:cNvSpPr>
            <p:nvPr/>
          </p:nvSpPr>
          <p:spPr bwMode="auto">
            <a:xfrm>
              <a:off x="3234" y="2204"/>
              <a:ext cx="114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9932" name="Line 12"/>
            <p:cNvSpPr>
              <a:spLocks noChangeShapeType="1"/>
            </p:cNvSpPr>
            <p:nvPr/>
          </p:nvSpPr>
          <p:spPr bwMode="auto">
            <a:xfrm flipV="1">
              <a:off x="3834" y="1624"/>
              <a:ext cx="0" cy="113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09938" name="Freeform 18"/>
          <p:cNvSpPr>
            <a:spLocks/>
          </p:cNvSpPr>
          <p:nvPr/>
        </p:nvSpPr>
        <p:spPr bwMode="auto">
          <a:xfrm>
            <a:off x="8361617" y="4515041"/>
            <a:ext cx="1009650" cy="114300"/>
          </a:xfrm>
          <a:custGeom>
            <a:avLst/>
            <a:gdLst>
              <a:gd name="T0" fmla="*/ 0 w 1230"/>
              <a:gd name="T1" fmla="*/ 139 h 139"/>
              <a:gd name="T2" fmla="*/ 324 w 1230"/>
              <a:gd name="T3" fmla="*/ 25 h 139"/>
              <a:gd name="T4" fmla="*/ 834 w 1230"/>
              <a:gd name="T5" fmla="*/ 13 h 139"/>
              <a:gd name="T6" fmla="*/ 1230 w 1230"/>
              <a:gd name="T7" fmla="*/ 103 h 139"/>
            </a:gdLst>
            <a:ahLst/>
            <a:cxnLst>
              <a:cxn ang="0">
                <a:pos x="T0" y="T1"/>
              </a:cxn>
              <a:cxn ang="0">
                <a:pos x="T2" y="T3"/>
              </a:cxn>
              <a:cxn ang="0">
                <a:pos x="T4" y="T5"/>
              </a:cxn>
              <a:cxn ang="0">
                <a:pos x="T6" y="T7"/>
              </a:cxn>
            </a:cxnLst>
            <a:rect l="0" t="0" r="r" b="b"/>
            <a:pathLst>
              <a:path w="1230" h="139">
                <a:moveTo>
                  <a:pt x="0" y="139"/>
                </a:moveTo>
                <a:cubicBezTo>
                  <a:pt x="92" y="92"/>
                  <a:pt x="185" y="46"/>
                  <a:pt x="324" y="25"/>
                </a:cubicBezTo>
                <a:cubicBezTo>
                  <a:pt x="463" y="4"/>
                  <a:pt x="683" y="0"/>
                  <a:pt x="834" y="13"/>
                </a:cubicBezTo>
                <a:cubicBezTo>
                  <a:pt x="985" y="26"/>
                  <a:pt x="1107" y="64"/>
                  <a:pt x="1230" y="103"/>
                </a:cubicBezTo>
              </a:path>
            </a:pathLst>
          </a:custGeom>
          <a:noFill/>
          <a:ln w="12700"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9939" name="Text Box 19"/>
          <p:cNvSpPr txBox="1">
            <a:spLocks noChangeArrowheads="1"/>
          </p:cNvSpPr>
          <p:nvPr/>
        </p:nvSpPr>
        <p:spPr bwMode="auto">
          <a:xfrm>
            <a:off x="8812467" y="4570604"/>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latin typeface="Times New Roman" panose="02020603050405020304" pitchFamily="18" charset="0"/>
                <a:cs typeface="Times New Roman" panose="02020603050405020304" pitchFamily="18" charset="0"/>
              </a:rPr>
              <a:t>A</a:t>
            </a:r>
          </a:p>
        </p:txBody>
      </p:sp>
      <p:pic>
        <p:nvPicPr>
          <p:cNvPr id="209946"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380" y="4081654"/>
            <a:ext cx="98107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9947" name="Picture 27"/>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rot="-1845816">
            <a:off x="9369680" y="4062604"/>
            <a:ext cx="165417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4157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ormAutofit fontScale="90000"/>
          </a:bodyPr>
          <a:lstStyle/>
          <a:p>
            <a:r>
              <a:rPr lang="en-US" altLang="zh-CN" smtClean="0">
                <a:ea typeface="SimSun" panose="02010600030101010101" pitchFamily="2" charset="-122"/>
              </a:rPr>
              <a:t>What is a Matrix?</a:t>
            </a:r>
          </a:p>
        </p:txBody>
      </p:sp>
      <p:graphicFrame>
        <p:nvGraphicFramePr>
          <p:cNvPr id="7170" name="Rectangle 4"/>
          <p:cNvGraphicFramePr>
            <a:graphicFrameLocks noGrp="1"/>
          </p:cNvGraphicFramePr>
          <p:nvPr>
            <p:ph idx="1"/>
            <p:extLst/>
          </p:nvPr>
        </p:nvGraphicFramePr>
        <p:xfrm>
          <a:off x="5429250" y="3252788"/>
          <a:ext cx="1333500" cy="939800"/>
        </p:xfrm>
        <a:graphic>
          <a:graphicData uri="http://schemas.openxmlformats.org/presentationml/2006/ole">
            <mc:AlternateContent xmlns:mc="http://schemas.openxmlformats.org/markup-compatibility/2006">
              <mc:Choice xmlns:v="urn:schemas-microsoft-com:vml" Requires="v">
                <p:oleObj spid="_x0000_s6164" name="Equation" r:id="rId3" imgW="1333440" imgH="939600" progId="Equation.3">
                  <p:embed/>
                </p:oleObj>
              </mc:Choice>
              <mc:Fallback>
                <p:oleObj name="Equation" r:id="rId3" imgW="1333440" imgH="939600" progId="Equation.3">
                  <p:embed/>
                  <p:pic>
                    <p:nvPicPr>
                      <p:cNvPr id="0" name=""/>
                      <p:cNvPicPr preferRelativeResize="0">
                        <a:picLocks noChangeArrowheads="1"/>
                      </p:cNvPicPr>
                      <p:nvPr/>
                    </p:nvPicPr>
                    <p:blipFill>
                      <a:blip r:embed="rId4"/>
                      <a:srcRect/>
                      <a:stretch>
                        <a:fillRect/>
                      </a:stretch>
                    </p:blipFill>
                    <p:spPr bwMode="auto">
                      <a:xfrm>
                        <a:off x="5429250" y="3252788"/>
                        <a:ext cx="13335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3" name="Rectangle 3"/>
          <p:cNvSpPr>
            <a:spLocks noGrp="1" noChangeArrowheads="1"/>
          </p:cNvSpPr>
          <p:nvPr>
            <p:ph type="body" idx="4294967295"/>
          </p:nvPr>
        </p:nvSpPr>
        <p:spPr>
          <a:xfrm>
            <a:off x="838200" y="1399382"/>
            <a:ext cx="10515600" cy="4351338"/>
          </a:xfrm>
        </p:spPr>
        <p:txBody>
          <a:bodyPr/>
          <a:lstStyle/>
          <a:p>
            <a:r>
              <a:rPr lang="en-US" altLang="zh-CN" dirty="0" smtClean="0">
                <a:ea typeface="SimSun" panose="02010600030101010101" pitchFamily="2" charset="-122"/>
              </a:rPr>
              <a:t>A matrix is a set of elements, organized into rows and columns</a:t>
            </a:r>
          </a:p>
        </p:txBody>
      </p:sp>
      <p:sp>
        <p:nvSpPr>
          <p:cNvPr id="7174" name="Line 6"/>
          <p:cNvSpPr>
            <a:spLocks noChangeShapeType="1"/>
          </p:cNvSpPr>
          <p:nvPr/>
        </p:nvSpPr>
        <p:spPr bwMode="auto">
          <a:xfrm flipV="1">
            <a:off x="5199062" y="2570164"/>
            <a:ext cx="3240087" cy="1428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5" name="Line 7"/>
          <p:cNvSpPr>
            <a:spLocks noChangeShapeType="1"/>
          </p:cNvSpPr>
          <p:nvPr/>
        </p:nvSpPr>
        <p:spPr bwMode="auto">
          <a:xfrm>
            <a:off x="4741862" y="2965449"/>
            <a:ext cx="1587" cy="2378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6" name="Text Box 8"/>
          <p:cNvSpPr txBox="1">
            <a:spLocks noChangeArrowheads="1"/>
          </p:cNvSpPr>
          <p:nvPr/>
        </p:nvSpPr>
        <p:spPr bwMode="auto">
          <a:xfrm>
            <a:off x="5732463" y="2203451"/>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1800">
                <a:latin typeface="Arial" panose="020B0604020202020204" pitchFamily="34" charset="0"/>
                <a:ea typeface="SimSun" panose="02010600030101010101" pitchFamily="2" charset="-122"/>
              </a:rPr>
              <a:t>rows</a:t>
            </a:r>
          </a:p>
        </p:txBody>
      </p:sp>
      <p:sp>
        <p:nvSpPr>
          <p:cNvPr id="7177" name="Text Box 9"/>
          <p:cNvSpPr txBox="1">
            <a:spLocks noChangeArrowheads="1"/>
          </p:cNvSpPr>
          <p:nvPr/>
        </p:nvSpPr>
        <p:spPr bwMode="auto">
          <a:xfrm>
            <a:off x="3554413" y="3575051"/>
            <a:ext cx="1035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1800">
                <a:latin typeface="Arial" panose="020B0604020202020204" pitchFamily="34" charset="0"/>
                <a:ea typeface="SimSun" panose="02010600030101010101" pitchFamily="2" charset="-122"/>
              </a:rPr>
              <a:t>columns</a:t>
            </a:r>
          </a:p>
        </p:txBody>
      </p:sp>
    </p:spTree>
    <p:extLst>
      <p:ext uri="{BB962C8B-B14F-4D97-AF65-F5344CB8AC3E}">
        <p14:creationId xmlns:p14="http://schemas.microsoft.com/office/powerpoint/2010/main" val="24503122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4"/>
          <p:cNvSpPr>
            <a:spLocks noGrp="1"/>
          </p:cNvSpPr>
          <p:nvPr>
            <p:ph type="sldNum" sz="quarter" idx="11"/>
          </p:nvPr>
        </p:nvSpPr>
        <p:spPr>
          <a:xfrm>
            <a:off x="7961376" y="6343439"/>
            <a:ext cx="4114800" cy="365125"/>
          </a:xfrm>
        </p:spPr>
        <p:txBody>
          <a:bodyPr/>
          <a:lstStyle/>
          <a:p>
            <a:fld id="{478FB3BE-2D8A-48DB-9E63-5AC9A73F756B}" type="slidenum">
              <a:rPr lang="en-US"/>
              <a:pPr/>
              <a:t>80</a:t>
            </a:fld>
            <a:endParaRPr lang="en-US" dirty="0"/>
          </a:p>
        </p:txBody>
      </p:sp>
      <p:sp>
        <p:nvSpPr>
          <p:cNvPr id="210946" name="Rectangle 2"/>
          <p:cNvSpPr>
            <a:spLocks noGrp="1" noChangeArrowheads="1"/>
          </p:cNvSpPr>
          <p:nvPr>
            <p:ph type="title"/>
          </p:nvPr>
        </p:nvSpPr>
        <p:spPr/>
        <p:txBody>
          <a:bodyPr>
            <a:normAutofit fontScale="90000"/>
          </a:bodyPr>
          <a:lstStyle/>
          <a:p>
            <a:r>
              <a:rPr lang="en-US"/>
              <a:t>The geometry of linear transformations</a:t>
            </a:r>
          </a:p>
        </p:txBody>
      </p:sp>
      <p:sp>
        <p:nvSpPr>
          <p:cNvPr id="210947" name="Rectangle 3"/>
          <p:cNvSpPr>
            <a:spLocks noGrp="1" noChangeArrowheads="1"/>
          </p:cNvSpPr>
          <p:nvPr>
            <p:ph type="body" idx="1"/>
          </p:nvPr>
        </p:nvSpPr>
        <p:spPr>
          <a:xfrm>
            <a:off x="496176" y="2895453"/>
            <a:ext cx="6743659" cy="1073523"/>
          </a:xfrm>
        </p:spPr>
        <p:txBody>
          <a:bodyPr>
            <a:normAutofit lnSpcReduction="10000"/>
          </a:bodyPr>
          <a:lstStyle/>
          <a:p>
            <a:pPr marL="0" indent="0">
              <a:buNone/>
            </a:pPr>
            <a:r>
              <a:rPr lang="en-US" sz="2400" dirty="0"/>
              <a:t>Thus, one good way to understand what </a:t>
            </a:r>
            <a:r>
              <a:rPr lang="en-US" sz="2400" i="1" dirty="0">
                <a:latin typeface="Times New Roman" panose="02020603050405020304" pitchFamily="18" charset="0"/>
                <a:cs typeface="Times New Roman" panose="02020603050405020304" pitchFamily="18" charset="0"/>
              </a:rPr>
              <a:t>A</a:t>
            </a:r>
            <a:r>
              <a:rPr lang="en-US" sz="2400" dirty="0"/>
              <a:t> does is to find which vectors are mapped to the “main axes” of the ellipsoid.</a:t>
            </a:r>
          </a:p>
        </p:txBody>
      </p:sp>
      <p:grpSp>
        <p:nvGrpSpPr>
          <p:cNvPr id="210948" name="Group 4"/>
          <p:cNvGrpSpPr>
            <a:grpSpLocks/>
          </p:cNvGrpSpPr>
          <p:nvPr/>
        </p:nvGrpSpPr>
        <p:grpSpPr bwMode="auto">
          <a:xfrm>
            <a:off x="7807833" y="2135697"/>
            <a:ext cx="3733800" cy="1366837"/>
            <a:chOff x="1272" y="1624"/>
            <a:chExt cx="3102" cy="1136"/>
          </a:xfrm>
        </p:grpSpPr>
        <p:sp>
          <p:nvSpPr>
            <p:cNvPr id="210949" name="Freeform 5"/>
            <p:cNvSpPr>
              <a:spLocks/>
            </p:cNvSpPr>
            <p:nvPr/>
          </p:nvSpPr>
          <p:spPr bwMode="auto">
            <a:xfrm>
              <a:off x="2408" y="2060"/>
              <a:ext cx="838" cy="95"/>
            </a:xfrm>
            <a:custGeom>
              <a:avLst/>
              <a:gdLst>
                <a:gd name="T0" fmla="*/ 0 w 1230"/>
                <a:gd name="T1" fmla="*/ 139 h 139"/>
                <a:gd name="T2" fmla="*/ 324 w 1230"/>
                <a:gd name="T3" fmla="*/ 25 h 139"/>
                <a:gd name="T4" fmla="*/ 834 w 1230"/>
                <a:gd name="T5" fmla="*/ 13 h 139"/>
                <a:gd name="T6" fmla="*/ 1230 w 1230"/>
                <a:gd name="T7" fmla="*/ 103 h 139"/>
              </a:gdLst>
              <a:ahLst/>
              <a:cxnLst>
                <a:cxn ang="0">
                  <a:pos x="T0" y="T1"/>
                </a:cxn>
                <a:cxn ang="0">
                  <a:pos x="T2" y="T3"/>
                </a:cxn>
                <a:cxn ang="0">
                  <a:pos x="T4" y="T5"/>
                </a:cxn>
                <a:cxn ang="0">
                  <a:pos x="T6" y="T7"/>
                </a:cxn>
              </a:cxnLst>
              <a:rect l="0" t="0" r="r" b="b"/>
              <a:pathLst>
                <a:path w="1230" h="139">
                  <a:moveTo>
                    <a:pt x="0" y="139"/>
                  </a:moveTo>
                  <a:cubicBezTo>
                    <a:pt x="92" y="92"/>
                    <a:pt x="185" y="46"/>
                    <a:pt x="324" y="25"/>
                  </a:cubicBezTo>
                  <a:cubicBezTo>
                    <a:pt x="463" y="4"/>
                    <a:pt x="683" y="0"/>
                    <a:pt x="834" y="13"/>
                  </a:cubicBezTo>
                  <a:cubicBezTo>
                    <a:pt x="985" y="26"/>
                    <a:pt x="1107" y="64"/>
                    <a:pt x="1230" y="103"/>
                  </a:cubicBezTo>
                </a:path>
              </a:pathLst>
            </a:custGeom>
            <a:noFill/>
            <a:ln w="12700"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0950" name="Text Box 6"/>
            <p:cNvSpPr txBox="1">
              <a:spLocks noChangeArrowheads="1"/>
            </p:cNvSpPr>
            <p:nvPr/>
          </p:nvSpPr>
          <p:spPr bwMode="auto">
            <a:xfrm>
              <a:off x="2782" y="2106"/>
              <a:ext cx="269"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latin typeface="Times New Roman" panose="02020603050405020304" pitchFamily="18" charset="0"/>
                  <a:cs typeface="Times New Roman" panose="02020603050405020304" pitchFamily="18" charset="0"/>
                </a:rPr>
                <a:t>A</a:t>
              </a:r>
            </a:p>
          </p:txBody>
        </p:sp>
        <p:sp>
          <p:nvSpPr>
            <p:cNvPr id="210951" name="Oval 7"/>
            <p:cNvSpPr>
              <a:spLocks noChangeArrowheads="1"/>
            </p:cNvSpPr>
            <p:nvPr/>
          </p:nvSpPr>
          <p:spPr bwMode="auto">
            <a:xfrm>
              <a:off x="1517" y="1841"/>
              <a:ext cx="720" cy="719"/>
            </a:xfrm>
            <a:prstGeom prst="ellipse">
              <a:avLst/>
            </a:prstGeom>
            <a:solidFill>
              <a:srgbClr val="FFCC66">
                <a:alpha val="28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Oval 8"/>
            <p:cNvSpPr>
              <a:spLocks noChangeArrowheads="1"/>
            </p:cNvSpPr>
            <p:nvPr/>
          </p:nvSpPr>
          <p:spPr bwMode="auto">
            <a:xfrm rot="2783336">
              <a:off x="3601" y="1804"/>
              <a:ext cx="449" cy="834"/>
            </a:xfrm>
            <a:prstGeom prst="ellipse">
              <a:avLst/>
            </a:prstGeom>
            <a:solidFill>
              <a:srgbClr val="FFCC66">
                <a:alpha val="28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3" name="Line 9"/>
            <p:cNvSpPr>
              <a:spLocks noChangeShapeType="1"/>
            </p:cNvSpPr>
            <p:nvPr/>
          </p:nvSpPr>
          <p:spPr bwMode="auto">
            <a:xfrm>
              <a:off x="1272" y="2208"/>
              <a:ext cx="114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0954" name="Line 10"/>
            <p:cNvSpPr>
              <a:spLocks noChangeShapeType="1"/>
            </p:cNvSpPr>
            <p:nvPr/>
          </p:nvSpPr>
          <p:spPr bwMode="auto">
            <a:xfrm flipV="1">
              <a:off x="1873" y="1628"/>
              <a:ext cx="0" cy="113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0955" name="Line 11"/>
            <p:cNvSpPr>
              <a:spLocks noChangeShapeType="1"/>
            </p:cNvSpPr>
            <p:nvPr/>
          </p:nvSpPr>
          <p:spPr bwMode="auto">
            <a:xfrm>
              <a:off x="3234" y="2204"/>
              <a:ext cx="114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0956" name="Line 12"/>
            <p:cNvSpPr>
              <a:spLocks noChangeShapeType="1"/>
            </p:cNvSpPr>
            <p:nvPr/>
          </p:nvSpPr>
          <p:spPr bwMode="auto">
            <a:xfrm flipV="1">
              <a:off x="3834" y="1624"/>
              <a:ext cx="0" cy="113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10957" name="Freeform 13"/>
          <p:cNvSpPr>
            <a:spLocks/>
          </p:cNvSpPr>
          <p:nvPr/>
        </p:nvSpPr>
        <p:spPr bwMode="auto">
          <a:xfrm>
            <a:off x="9193721" y="4469321"/>
            <a:ext cx="1009650" cy="114300"/>
          </a:xfrm>
          <a:custGeom>
            <a:avLst/>
            <a:gdLst>
              <a:gd name="T0" fmla="*/ 0 w 1230"/>
              <a:gd name="T1" fmla="*/ 139 h 139"/>
              <a:gd name="T2" fmla="*/ 324 w 1230"/>
              <a:gd name="T3" fmla="*/ 25 h 139"/>
              <a:gd name="T4" fmla="*/ 834 w 1230"/>
              <a:gd name="T5" fmla="*/ 13 h 139"/>
              <a:gd name="T6" fmla="*/ 1230 w 1230"/>
              <a:gd name="T7" fmla="*/ 103 h 139"/>
            </a:gdLst>
            <a:ahLst/>
            <a:cxnLst>
              <a:cxn ang="0">
                <a:pos x="T0" y="T1"/>
              </a:cxn>
              <a:cxn ang="0">
                <a:pos x="T2" y="T3"/>
              </a:cxn>
              <a:cxn ang="0">
                <a:pos x="T4" y="T5"/>
              </a:cxn>
              <a:cxn ang="0">
                <a:pos x="T6" y="T7"/>
              </a:cxn>
            </a:cxnLst>
            <a:rect l="0" t="0" r="r" b="b"/>
            <a:pathLst>
              <a:path w="1230" h="139">
                <a:moveTo>
                  <a:pt x="0" y="139"/>
                </a:moveTo>
                <a:cubicBezTo>
                  <a:pt x="92" y="92"/>
                  <a:pt x="185" y="46"/>
                  <a:pt x="324" y="25"/>
                </a:cubicBezTo>
                <a:cubicBezTo>
                  <a:pt x="463" y="4"/>
                  <a:pt x="683" y="0"/>
                  <a:pt x="834" y="13"/>
                </a:cubicBezTo>
                <a:cubicBezTo>
                  <a:pt x="985" y="26"/>
                  <a:pt x="1107" y="64"/>
                  <a:pt x="1230" y="103"/>
                </a:cubicBezTo>
              </a:path>
            </a:pathLst>
          </a:custGeom>
          <a:noFill/>
          <a:ln w="12700"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0958" name="Text Box 14"/>
          <p:cNvSpPr txBox="1">
            <a:spLocks noChangeArrowheads="1"/>
          </p:cNvSpPr>
          <p:nvPr/>
        </p:nvSpPr>
        <p:spPr bwMode="auto">
          <a:xfrm>
            <a:off x="9644571" y="4524884"/>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latin typeface="Times New Roman" panose="02020603050405020304" pitchFamily="18" charset="0"/>
                <a:cs typeface="Times New Roman" panose="02020603050405020304" pitchFamily="18" charset="0"/>
              </a:rPr>
              <a:t>A</a:t>
            </a:r>
          </a:p>
        </p:txBody>
      </p:sp>
      <p:pic>
        <p:nvPicPr>
          <p:cNvPr id="210959"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1209" y="4035934"/>
            <a:ext cx="98107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0960" name="Picture 16"/>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rot="-1845816">
            <a:off x="10182734" y="4016884"/>
            <a:ext cx="165417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10961" name="Group 17"/>
          <p:cNvGrpSpPr>
            <a:grpSpLocks/>
          </p:cNvGrpSpPr>
          <p:nvPr/>
        </p:nvGrpSpPr>
        <p:grpSpPr bwMode="auto">
          <a:xfrm rot="-2202294">
            <a:off x="8139622" y="2553209"/>
            <a:ext cx="619125" cy="303213"/>
            <a:chOff x="1538" y="1806"/>
            <a:chExt cx="548" cy="268"/>
          </a:xfrm>
        </p:grpSpPr>
        <p:sp>
          <p:nvSpPr>
            <p:cNvPr id="210962" name="Line 18"/>
            <p:cNvSpPr>
              <a:spLocks noChangeShapeType="1"/>
            </p:cNvSpPr>
            <p:nvPr/>
          </p:nvSpPr>
          <p:spPr bwMode="auto">
            <a:xfrm flipH="1" flipV="1">
              <a:off x="1538" y="1815"/>
              <a:ext cx="276" cy="254"/>
            </a:xfrm>
            <a:prstGeom prst="line">
              <a:avLst/>
            </a:prstGeom>
            <a:noFill/>
            <a:ln w="38100">
              <a:solidFill>
                <a:srgbClr val="DC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0963" name="Line 19"/>
            <p:cNvSpPr>
              <a:spLocks noChangeShapeType="1"/>
            </p:cNvSpPr>
            <p:nvPr/>
          </p:nvSpPr>
          <p:spPr bwMode="auto">
            <a:xfrm flipV="1">
              <a:off x="1814" y="1806"/>
              <a:ext cx="272" cy="268"/>
            </a:xfrm>
            <a:prstGeom prst="line">
              <a:avLst/>
            </a:prstGeom>
            <a:noFill/>
            <a:ln w="38100">
              <a:solidFill>
                <a:srgbClr val="0099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10965" name="Line 21"/>
          <p:cNvSpPr>
            <a:spLocks noChangeShapeType="1"/>
          </p:cNvSpPr>
          <p:nvPr/>
        </p:nvSpPr>
        <p:spPr bwMode="auto">
          <a:xfrm rot="-1411941" flipH="1" flipV="1">
            <a:off x="10773284" y="2599246"/>
            <a:ext cx="79375" cy="241300"/>
          </a:xfrm>
          <a:prstGeom prst="line">
            <a:avLst/>
          </a:prstGeom>
          <a:noFill/>
          <a:ln w="38100">
            <a:solidFill>
              <a:srgbClr val="DC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0966" name="Line 22"/>
          <p:cNvSpPr>
            <a:spLocks noChangeShapeType="1"/>
          </p:cNvSpPr>
          <p:nvPr/>
        </p:nvSpPr>
        <p:spPr bwMode="auto">
          <a:xfrm rot="20188059" flipV="1">
            <a:off x="10849483" y="2584959"/>
            <a:ext cx="433388" cy="155575"/>
          </a:xfrm>
          <a:prstGeom prst="line">
            <a:avLst/>
          </a:prstGeom>
          <a:noFill/>
          <a:ln w="38100">
            <a:solidFill>
              <a:srgbClr val="0099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157895711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p:cNvSpPr>
            <a:spLocks noGrp="1"/>
          </p:cNvSpPr>
          <p:nvPr>
            <p:ph type="sldNum" sz="quarter" idx="11"/>
          </p:nvPr>
        </p:nvSpPr>
        <p:spPr>
          <a:xfrm>
            <a:off x="7935849" y="6350403"/>
            <a:ext cx="4114800" cy="365125"/>
          </a:xfrm>
        </p:spPr>
        <p:txBody>
          <a:bodyPr/>
          <a:lstStyle/>
          <a:p>
            <a:fld id="{C652FB71-DDF0-4D9A-903C-2D4AE51D7607}" type="slidenum">
              <a:rPr lang="en-US"/>
              <a:pPr/>
              <a:t>81</a:t>
            </a:fld>
            <a:endParaRPr lang="en-US"/>
          </a:p>
        </p:txBody>
      </p:sp>
      <p:sp>
        <p:nvSpPr>
          <p:cNvPr id="206850" name="Rectangle 2"/>
          <p:cNvSpPr>
            <a:spLocks noGrp="1" noChangeArrowheads="1"/>
          </p:cNvSpPr>
          <p:nvPr>
            <p:ph type="title"/>
          </p:nvPr>
        </p:nvSpPr>
        <p:spPr/>
        <p:txBody>
          <a:bodyPr>
            <a:normAutofit fontScale="90000"/>
          </a:bodyPr>
          <a:lstStyle/>
          <a:p>
            <a:r>
              <a:rPr lang="en-US" sz="3200"/>
              <a:t>Geometric analysis of linear transformations</a:t>
            </a:r>
          </a:p>
        </p:txBody>
      </p:sp>
      <p:sp>
        <p:nvSpPr>
          <p:cNvPr id="206851" name="Rectangle 3"/>
          <p:cNvSpPr>
            <a:spLocks noGrp="1" noChangeArrowheads="1"/>
          </p:cNvSpPr>
          <p:nvPr>
            <p:ph type="body" idx="1"/>
          </p:nvPr>
        </p:nvSpPr>
        <p:spPr>
          <a:xfrm>
            <a:off x="609904" y="2455472"/>
            <a:ext cx="5497058" cy="2792051"/>
          </a:xfrm>
        </p:spPr>
        <p:txBody>
          <a:bodyPr>
            <a:normAutofit/>
          </a:bodyPr>
          <a:lstStyle/>
          <a:p>
            <a:r>
              <a:rPr lang="en-US" dirty="0" smtClean="0"/>
              <a:t>If we are lucky:   </a:t>
            </a:r>
            <a:r>
              <a:rPr lang="en-US" i="1" dirty="0" smtClean="0">
                <a:latin typeface="Times New Roman" panose="02020603050405020304" pitchFamily="18" charset="0"/>
                <a:cs typeface="Times New Roman" panose="02020603050405020304" pitchFamily="18" charset="0"/>
              </a:rPr>
              <a:t>A = V </a:t>
            </a:r>
            <a:r>
              <a:rPr lang="en-US" i="1" dirty="0" smtClean="0">
                <a:latin typeface="Times New Roman" panose="02020603050405020304" pitchFamily="18" charset="0"/>
                <a:cs typeface="Times New Roman" panose="02020603050405020304" pitchFamily="18" charset="0"/>
                <a:sym typeface="Symbol" panose="05050102010706020507" pitchFamily="18" charset="2"/>
              </a:rPr>
              <a:t> V</a:t>
            </a:r>
            <a:r>
              <a:rPr lang="en-US" i="1" baseline="50000" dirty="0" smtClean="0">
                <a:latin typeface="Times New Roman" panose="02020603050405020304" pitchFamily="18" charset="0"/>
                <a:cs typeface="Times New Roman" panose="02020603050405020304" pitchFamily="18" charset="0"/>
                <a:sym typeface="Symbol" panose="05050102010706020507" pitchFamily="18" charset="2"/>
              </a:rPr>
              <a:t>T</a:t>
            </a:r>
            <a:r>
              <a:rPr lang="en-US" dirty="0" smtClean="0">
                <a:sym typeface="Symbol" panose="05050102010706020507" pitchFamily="18" charset="2"/>
              </a:rPr>
              <a:t>,   </a:t>
            </a:r>
            <a:r>
              <a:rPr lang="en-US" i="1" dirty="0" smtClean="0">
                <a:latin typeface="Times New Roman" panose="02020603050405020304" pitchFamily="18" charset="0"/>
                <a:cs typeface="Times New Roman" panose="02020603050405020304" pitchFamily="18" charset="0"/>
                <a:sym typeface="Symbol" panose="05050102010706020507" pitchFamily="18" charset="2"/>
              </a:rPr>
              <a:t>V</a:t>
            </a:r>
            <a:r>
              <a:rPr lang="en-US" dirty="0" smtClean="0">
                <a:sym typeface="Symbol" panose="05050102010706020507" pitchFamily="18" charset="2"/>
              </a:rPr>
              <a:t> orthogonal  (true if </a:t>
            </a:r>
            <a:r>
              <a:rPr lang="en-US" i="1" dirty="0" smtClean="0">
                <a:latin typeface="Times New Roman" panose="02020603050405020304" pitchFamily="18" charset="0"/>
                <a:cs typeface="Times New Roman" panose="02020603050405020304" pitchFamily="18" charset="0"/>
                <a:sym typeface="Symbol" panose="05050102010706020507" pitchFamily="18" charset="2"/>
              </a:rPr>
              <a:t>A</a:t>
            </a:r>
            <a:r>
              <a:rPr lang="en-US" dirty="0" smtClean="0">
                <a:sym typeface="Symbol" panose="05050102010706020507" pitchFamily="18" charset="2"/>
              </a:rPr>
              <a:t> is symmetric)</a:t>
            </a:r>
          </a:p>
          <a:p>
            <a:r>
              <a:rPr lang="en-US" dirty="0" smtClean="0">
                <a:sym typeface="Symbol" panose="05050102010706020507" pitchFamily="18" charset="2"/>
              </a:rPr>
              <a:t>The </a:t>
            </a:r>
            <a:r>
              <a:rPr lang="en-US" dirty="0">
                <a:sym typeface="Symbol" panose="05050102010706020507" pitchFamily="18" charset="2"/>
              </a:rPr>
              <a:t>eigenvectors of </a:t>
            </a:r>
            <a:r>
              <a:rPr lang="en-US" i="1" dirty="0">
                <a:latin typeface="Times New Roman" panose="02020603050405020304" pitchFamily="18" charset="0"/>
                <a:cs typeface="Times New Roman" panose="02020603050405020304" pitchFamily="18" charset="0"/>
                <a:sym typeface="Symbol" panose="05050102010706020507" pitchFamily="18" charset="2"/>
              </a:rPr>
              <a:t>A</a:t>
            </a:r>
            <a:r>
              <a:rPr lang="en-US" dirty="0">
                <a:sym typeface="Symbol" panose="05050102010706020507" pitchFamily="18" charset="2"/>
              </a:rPr>
              <a:t> are the axes of the ellipse</a:t>
            </a:r>
          </a:p>
        </p:txBody>
      </p:sp>
      <p:grpSp>
        <p:nvGrpSpPr>
          <p:cNvPr id="206877" name="Group 29"/>
          <p:cNvGrpSpPr>
            <a:grpSpLocks/>
          </p:cNvGrpSpPr>
          <p:nvPr/>
        </p:nvGrpSpPr>
        <p:grpSpPr bwMode="auto">
          <a:xfrm>
            <a:off x="6200775" y="2471320"/>
            <a:ext cx="5153025" cy="1887537"/>
            <a:chOff x="450" y="1638"/>
            <a:chExt cx="4536" cy="1662"/>
          </a:xfrm>
        </p:grpSpPr>
        <p:sp>
          <p:nvSpPr>
            <p:cNvPr id="206864" name="Freeform 16"/>
            <p:cNvSpPr>
              <a:spLocks/>
            </p:cNvSpPr>
            <p:nvPr/>
          </p:nvSpPr>
          <p:spPr bwMode="auto">
            <a:xfrm>
              <a:off x="2316" y="2405"/>
              <a:ext cx="911" cy="103"/>
            </a:xfrm>
            <a:custGeom>
              <a:avLst/>
              <a:gdLst>
                <a:gd name="T0" fmla="*/ 0 w 1230"/>
                <a:gd name="T1" fmla="*/ 139 h 139"/>
                <a:gd name="T2" fmla="*/ 324 w 1230"/>
                <a:gd name="T3" fmla="*/ 25 h 139"/>
                <a:gd name="T4" fmla="*/ 834 w 1230"/>
                <a:gd name="T5" fmla="*/ 13 h 139"/>
                <a:gd name="T6" fmla="*/ 1230 w 1230"/>
                <a:gd name="T7" fmla="*/ 103 h 139"/>
              </a:gdLst>
              <a:ahLst/>
              <a:cxnLst>
                <a:cxn ang="0">
                  <a:pos x="T0" y="T1"/>
                </a:cxn>
                <a:cxn ang="0">
                  <a:pos x="T2" y="T3"/>
                </a:cxn>
                <a:cxn ang="0">
                  <a:pos x="T4" y="T5"/>
                </a:cxn>
                <a:cxn ang="0">
                  <a:pos x="T6" y="T7"/>
                </a:cxn>
              </a:cxnLst>
              <a:rect l="0" t="0" r="r" b="b"/>
              <a:pathLst>
                <a:path w="1230" h="139">
                  <a:moveTo>
                    <a:pt x="0" y="139"/>
                  </a:moveTo>
                  <a:cubicBezTo>
                    <a:pt x="92" y="92"/>
                    <a:pt x="185" y="46"/>
                    <a:pt x="324" y="25"/>
                  </a:cubicBezTo>
                  <a:cubicBezTo>
                    <a:pt x="463" y="4"/>
                    <a:pt x="683" y="0"/>
                    <a:pt x="834" y="13"/>
                  </a:cubicBezTo>
                  <a:cubicBezTo>
                    <a:pt x="985" y="26"/>
                    <a:pt x="1107" y="64"/>
                    <a:pt x="1230" y="103"/>
                  </a:cubicBezTo>
                </a:path>
              </a:pathLst>
            </a:custGeom>
            <a:noFill/>
            <a:ln w="12700"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6865" name="Text Box 17"/>
            <p:cNvSpPr txBox="1">
              <a:spLocks noChangeArrowheads="1"/>
            </p:cNvSpPr>
            <p:nvPr/>
          </p:nvSpPr>
          <p:spPr bwMode="auto">
            <a:xfrm>
              <a:off x="2666" y="2478"/>
              <a:ext cx="285"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latin typeface="Times New Roman" panose="02020603050405020304" pitchFamily="18" charset="0"/>
                  <a:cs typeface="Times New Roman" panose="02020603050405020304" pitchFamily="18" charset="0"/>
                </a:rPr>
                <a:t>A</a:t>
              </a:r>
            </a:p>
          </p:txBody>
        </p:sp>
        <p:sp>
          <p:nvSpPr>
            <p:cNvPr id="206866" name="Oval 18"/>
            <p:cNvSpPr>
              <a:spLocks noChangeArrowheads="1"/>
            </p:cNvSpPr>
            <p:nvPr/>
          </p:nvSpPr>
          <p:spPr bwMode="auto">
            <a:xfrm>
              <a:off x="810" y="1950"/>
              <a:ext cx="1056" cy="1056"/>
            </a:xfrm>
            <a:prstGeom prst="ellipse">
              <a:avLst/>
            </a:prstGeom>
            <a:solidFill>
              <a:srgbClr val="FFCC66">
                <a:alpha val="28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67" name="Oval 19"/>
            <p:cNvSpPr>
              <a:spLocks noChangeArrowheads="1"/>
            </p:cNvSpPr>
            <p:nvPr/>
          </p:nvSpPr>
          <p:spPr bwMode="auto">
            <a:xfrm rot="2783336">
              <a:off x="3852" y="1902"/>
              <a:ext cx="660" cy="1224"/>
            </a:xfrm>
            <a:prstGeom prst="ellipse">
              <a:avLst/>
            </a:prstGeom>
            <a:solidFill>
              <a:srgbClr val="FFCC66">
                <a:alpha val="28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868" name="Line 20"/>
            <p:cNvSpPr>
              <a:spLocks noChangeShapeType="1"/>
            </p:cNvSpPr>
            <p:nvPr/>
          </p:nvSpPr>
          <p:spPr bwMode="auto">
            <a:xfrm flipH="1" flipV="1">
              <a:off x="3948" y="2262"/>
              <a:ext cx="246" cy="222"/>
            </a:xfrm>
            <a:prstGeom prst="line">
              <a:avLst/>
            </a:prstGeom>
            <a:noFill/>
            <a:ln w="38100">
              <a:solidFill>
                <a:srgbClr val="DC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6869" name="Line 21"/>
            <p:cNvSpPr>
              <a:spLocks noChangeShapeType="1"/>
            </p:cNvSpPr>
            <p:nvPr/>
          </p:nvSpPr>
          <p:spPr bwMode="auto">
            <a:xfrm flipV="1">
              <a:off x="4194" y="2088"/>
              <a:ext cx="408" cy="402"/>
            </a:xfrm>
            <a:prstGeom prst="line">
              <a:avLst/>
            </a:prstGeom>
            <a:noFill/>
            <a:ln w="38100">
              <a:solidFill>
                <a:srgbClr val="0099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6870" name="Line 22"/>
            <p:cNvSpPr>
              <a:spLocks noChangeShapeType="1"/>
            </p:cNvSpPr>
            <p:nvPr/>
          </p:nvSpPr>
          <p:spPr bwMode="auto">
            <a:xfrm flipH="1" flipV="1">
              <a:off x="942" y="2142"/>
              <a:ext cx="390" cy="360"/>
            </a:xfrm>
            <a:prstGeom prst="line">
              <a:avLst/>
            </a:prstGeom>
            <a:noFill/>
            <a:ln w="38100">
              <a:solidFill>
                <a:srgbClr val="DC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6871" name="Line 23"/>
            <p:cNvSpPr>
              <a:spLocks noChangeShapeType="1"/>
            </p:cNvSpPr>
            <p:nvPr/>
          </p:nvSpPr>
          <p:spPr bwMode="auto">
            <a:xfrm flipV="1">
              <a:off x="1332" y="2130"/>
              <a:ext cx="384" cy="378"/>
            </a:xfrm>
            <a:prstGeom prst="line">
              <a:avLst/>
            </a:prstGeom>
            <a:noFill/>
            <a:ln w="38100">
              <a:solidFill>
                <a:srgbClr val="0099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6872" name="Line 24"/>
            <p:cNvSpPr>
              <a:spLocks noChangeShapeType="1"/>
            </p:cNvSpPr>
            <p:nvPr/>
          </p:nvSpPr>
          <p:spPr bwMode="auto">
            <a:xfrm>
              <a:off x="450" y="2490"/>
              <a:ext cx="167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6873" name="Line 25"/>
            <p:cNvSpPr>
              <a:spLocks noChangeShapeType="1"/>
            </p:cNvSpPr>
            <p:nvPr/>
          </p:nvSpPr>
          <p:spPr bwMode="auto">
            <a:xfrm flipV="1">
              <a:off x="1332" y="1638"/>
              <a:ext cx="0" cy="166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6874" name="Line 26"/>
            <p:cNvSpPr>
              <a:spLocks noChangeShapeType="1"/>
            </p:cNvSpPr>
            <p:nvPr/>
          </p:nvSpPr>
          <p:spPr bwMode="auto">
            <a:xfrm>
              <a:off x="3312" y="2490"/>
              <a:ext cx="167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6875" name="Line 27"/>
            <p:cNvSpPr>
              <a:spLocks noChangeShapeType="1"/>
            </p:cNvSpPr>
            <p:nvPr/>
          </p:nvSpPr>
          <p:spPr bwMode="auto">
            <a:xfrm flipV="1">
              <a:off x="4194" y="1638"/>
              <a:ext cx="0" cy="166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332749973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4"/>
          <p:cNvSpPr>
            <a:spLocks noGrp="1"/>
          </p:cNvSpPr>
          <p:nvPr>
            <p:ph type="sldNum" sz="quarter" idx="11"/>
          </p:nvPr>
        </p:nvSpPr>
        <p:spPr>
          <a:xfrm>
            <a:off x="8001475" y="6428195"/>
            <a:ext cx="4114800" cy="365125"/>
          </a:xfrm>
        </p:spPr>
        <p:txBody>
          <a:bodyPr/>
          <a:lstStyle/>
          <a:p>
            <a:fld id="{4CC85E7D-108A-4D03-8505-CD4AF36BFB79}" type="slidenum">
              <a:rPr lang="en-US"/>
              <a:pPr/>
              <a:t>82</a:t>
            </a:fld>
            <a:endParaRPr lang="en-US" dirty="0"/>
          </a:p>
        </p:txBody>
      </p:sp>
      <p:sp>
        <p:nvSpPr>
          <p:cNvPr id="207874" name="Rectangle 2"/>
          <p:cNvSpPr>
            <a:spLocks noGrp="1" noChangeArrowheads="1"/>
          </p:cNvSpPr>
          <p:nvPr>
            <p:ph type="title"/>
          </p:nvPr>
        </p:nvSpPr>
        <p:spPr/>
        <p:txBody>
          <a:bodyPr>
            <a:normAutofit fontScale="90000"/>
          </a:bodyPr>
          <a:lstStyle/>
          <a:p>
            <a:r>
              <a:rPr lang="en-US" sz="3200"/>
              <a:t>Symmetric matrix: eigen decomposition</a:t>
            </a:r>
          </a:p>
        </p:txBody>
      </p:sp>
      <p:sp>
        <p:nvSpPr>
          <p:cNvPr id="207875" name="Rectangle 3"/>
          <p:cNvSpPr>
            <a:spLocks noGrp="1" noChangeArrowheads="1"/>
          </p:cNvSpPr>
          <p:nvPr>
            <p:ph type="body" idx="1"/>
          </p:nvPr>
        </p:nvSpPr>
        <p:spPr>
          <a:xfrm>
            <a:off x="1981200" y="1562101"/>
            <a:ext cx="8229600" cy="4886325"/>
          </a:xfrm>
        </p:spPr>
        <p:txBody>
          <a:bodyPr/>
          <a:lstStyle/>
          <a:p>
            <a:r>
              <a:rPr lang="en-US" sz="2400"/>
              <a:t>In this case </a:t>
            </a:r>
            <a:r>
              <a:rPr lang="en-US" sz="2400">
                <a:latin typeface="Times New Roman" panose="02020603050405020304" pitchFamily="18" charset="0"/>
                <a:cs typeface="Times New Roman" panose="02020603050405020304" pitchFamily="18" charset="0"/>
              </a:rPr>
              <a:t>A</a:t>
            </a:r>
            <a:r>
              <a:rPr lang="en-US" sz="2400"/>
              <a:t> is just a scaling matrix. The </a:t>
            </a:r>
            <a:r>
              <a:rPr lang="en-US" sz="2400" u="sng"/>
              <a:t>eigen decomposition</a:t>
            </a:r>
            <a:r>
              <a:rPr lang="en-US" sz="2400"/>
              <a:t> of </a:t>
            </a:r>
            <a:r>
              <a:rPr lang="en-US" sz="2400">
                <a:latin typeface="Times New Roman" panose="02020603050405020304" pitchFamily="18" charset="0"/>
                <a:cs typeface="Times New Roman" panose="02020603050405020304" pitchFamily="18" charset="0"/>
              </a:rPr>
              <a:t>A</a:t>
            </a:r>
            <a:r>
              <a:rPr lang="en-US" sz="2400"/>
              <a:t> tells us which orthogonal axes it scales, and by how much: </a:t>
            </a:r>
          </a:p>
        </p:txBody>
      </p:sp>
      <p:graphicFrame>
        <p:nvGraphicFramePr>
          <p:cNvPr id="207890" name="Object 18"/>
          <p:cNvGraphicFramePr>
            <a:graphicFrameLocks noChangeAspect="1"/>
          </p:cNvGraphicFramePr>
          <p:nvPr/>
        </p:nvGraphicFramePr>
        <p:xfrm>
          <a:off x="3505201" y="4432301"/>
          <a:ext cx="5076825" cy="1577975"/>
        </p:xfrm>
        <a:graphic>
          <a:graphicData uri="http://schemas.openxmlformats.org/presentationml/2006/ole">
            <mc:AlternateContent xmlns:mc="http://schemas.openxmlformats.org/markup-compatibility/2006">
              <mc:Choice xmlns:v="urn:schemas-microsoft-com:vml" Requires="v">
                <p:oleObj spid="_x0000_s13350" name="Equation" r:id="rId3" imgW="3022560" imgH="939600" progId="Equation.DSMT4">
                  <p:embed/>
                </p:oleObj>
              </mc:Choice>
              <mc:Fallback>
                <p:oleObj name="Equation" r:id="rId3" imgW="3022560" imgH="939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1" y="4432301"/>
                        <a:ext cx="5076825" cy="157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7897" name="Group 25"/>
          <p:cNvGrpSpPr>
            <a:grpSpLocks/>
          </p:cNvGrpSpPr>
          <p:nvPr/>
        </p:nvGrpSpPr>
        <p:grpSpPr bwMode="auto">
          <a:xfrm>
            <a:off x="3889375" y="2754313"/>
            <a:ext cx="4344988" cy="1592262"/>
            <a:chOff x="1154" y="1746"/>
            <a:chExt cx="3209" cy="1176"/>
          </a:xfrm>
        </p:grpSpPr>
        <p:grpSp>
          <p:nvGrpSpPr>
            <p:cNvPr id="207889" name="Group 17"/>
            <p:cNvGrpSpPr>
              <a:grpSpLocks/>
            </p:cNvGrpSpPr>
            <p:nvPr/>
          </p:nvGrpSpPr>
          <p:grpSpPr bwMode="auto">
            <a:xfrm>
              <a:off x="1154" y="1746"/>
              <a:ext cx="3209" cy="1176"/>
              <a:chOff x="450" y="1638"/>
              <a:chExt cx="4536" cy="1662"/>
            </a:xfrm>
          </p:grpSpPr>
          <p:sp>
            <p:nvSpPr>
              <p:cNvPr id="207876" name="Freeform 4"/>
              <p:cNvSpPr>
                <a:spLocks/>
              </p:cNvSpPr>
              <p:nvPr/>
            </p:nvSpPr>
            <p:spPr bwMode="auto">
              <a:xfrm>
                <a:off x="2316" y="2405"/>
                <a:ext cx="911" cy="103"/>
              </a:xfrm>
              <a:custGeom>
                <a:avLst/>
                <a:gdLst>
                  <a:gd name="T0" fmla="*/ 0 w 1230"/>
                  <a:gd name="T1" fmla="*/ 139 h 139"/>
                  <a:gd name="T2" fmla="*/ 324 w 1230"/>
                  <a:gd name="T3" fmla="*/ 25 h 139"/>
                  <a:gd name="T4" fmla="*/ 834 w 1230"/>
                  <a:gd name="T5" fmla="*/ 13 h 139"/>
                  <a:gd name="T6" fmla="*/ 1230 w 1230"/>
                  <a:gd name="T7" fmla="*/ 103 h 139"/>
                </a:gdLst>
                <a:ahLst/>
                <a:cxnLst>
                  <a:cxn ang="0">
                    <a:pos x="T0" y="T1"/>
                  </a:cxn>
                  <a:cxn ang="0">
                    <a:pos x="T2" y="T3"/>
                  </a:cxn>
                  <a:cxn ang="0">
                    <a:pos x="T4" y="T5"/>
                  </a:cxn>
                  <a:cxn ang="0">
                    <a:pos x="T6" y="T7"/>
                  </a:cxn>
                </a:cxnLst>
                <a:rect l="0" t="0" r="r" b="b"/>
                <a:pathLst>
                  <a:path w="1230" h="139">
                    <a:moveTo>
                      <a:pt x="0" y="139"/>
                    </a:moveTo>
                    <a:cubicBezTo>
                      <a:pt x="92" y="92"/>
                      <a:pt x="185" y="46"/>
                      <a:pt x="324" y="25"/>
                    </a:cubicBezTo>
                    <a:cubicBezTo>
                      <a:pt x="463" y="4"/>
                      <a:pt x="683" y="0"/>
                      <a:pt x="834" y="13"/>
                    </a:cubicBezTo>
                    <a:cubicBezTo>
                      <a:pt x="985" y="26"/>
                      <a:pt x="1107" y="64"/>
                      <a:pt x="1230" y="103"/>
                    </a:cubicBezTo>
                  </a:path>
                </a:pathLst>
              </a:custGeom>
              <a:noFill/>
              <a:ln w="12700"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7877" name="Text Box 5"/>
              <p:cNvSpPr txBox="1">
                <a:spLocks noChangeArrowheads="1"/>
              </p:cNvSpPr>
              <p:nvPr/>
            </p:nvSpPr>
            <p:spPr bwMode="auto">
              <a:xfrm>
                <a:off x="2659" y="2476"/>
                <a:ext cx="338"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latin typeface="Times New Roman" panose="02020603050405020304" pitchFamily="18" charset="0"/>
                    <a:cs typeface="Times New Roman" panose="02020603050405020304" pitchFamily="18" charset="0"/>
                  </a:rPr>
                  <a:t>A</a:t>
                </a:r>
              </a:p>
            </p:txBody>
          </p:sp>
          <p:sp>
            <p:nvSpPr>
              <p:cNvPr id="207878" name="Oval 6"/>
              <p:cNvSpPr>
                <a:spLocks noChangeArrowheads="1"/>
              </p:cNvSpPr>
              <p:nvPr/>
            </p:nvSpPr>
            <p:spPr bwMode="auto">
              <a:xfrm>
                <a:off x="810" y="1950"/>
                <a:ext cx="1056" cy="1056"/>
              </a:xfrm>
              <a:prstGeom prst="ellipse">
                <a:avLst/>
              </a:prstGeom>
              <a:solidFill>
                <a:srgbClr val="FFCC66">
                  <a:alpha val="28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879" name="Oval 7"/>
              <p:cNvSpPr>
                <a:spLocks noChangeArrowheads="1"/>
              </p:cNvSpPr>
              <p:nvPr/>
            </p:nvSpPr>
            <p:spPr bwMode="auto">
              <a:xfrm rot="2783336">
                <a:off x="3852" y="1902"/>
                <a:ext cx="660" cy="1224"/>
              </a:xfrm>
              <a:prstGeom prst="ellipse">
                <a:avLst/>
              </a:prstGeom>
              <a:solidFill>
                <a:srgbClr val="FFCC66">
                  <a:alpha val="28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880" name="Line 8"/>
              <p:cNvSpPr>
                <a:spLocks noChangeShapeType="1"/>
              </p:cNvSpPr>
              <p:nvPr/>
            </p:nvSpPr>
            <p:spPr bwMode="auto">
              <a:xfrm flipH="1" flipV="1">
                <a:off x="3948" y="2262"/>
                <a:ext cx="246" cy="222"/>
              </a:xfrm>
              <a:prstGeom prst="line">
                <a:avLst/>
              </a:prstGeom>
              <a:noFill/>
              <a:ln w="38100">
                <a:solidFill>
                  <a:srgbClr val="DC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7881" name="Line 9"/>
              <p:cNvSpPr>
                <a:spLocks noChangeShapeType="1"/>
              </p:cNvSpPr>
              <p:nvPr/>
            </p:nvSpPr>
            <p:spPr bwMode="auto">
              <a:xfrm flipV="1">
                <a:off x="4194" y="2088"/>
                <a:ext cx="408" cy="402"/>
              </a:xfrm>
              <a:prstGeom prst="line">
                <a:avLst/>
              </a:prstGeom>
              <a:noFill/>
              <a:ln w="38100">
                <a:solidFill>
                  <a:srgbClr val="0099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7882" name="Line 10"/>
              <p:cNvSpPr>
                <a:spLocks noChangeShapeType="1"/>
              </p:cNvSpPr>
              <p:nvPr/>
            </p:nvSpPr>
            <p:spPr bwMode="auto">
              <a:xfrm flipH="1" flipV="1">
                <a:off x="942" y="2142"/>
                <a:ext cx="390" cy="360"/>
              </a:xfrm>
              <a:prstGeom prst="line">
                <a:avLst/>
              </a:prstGeom>
              <a:noFill/>
              <a:ln w="38100">
                <a:solidFill>
                  <a:srgbClr val="DC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7883" name="Line 11"/>
              <p:cNvSpPr>
                <a:spLocks noChangeShapeType="1"/>
              </p:cNvSpPr>
              <p:nvPr/>
            </p:nvSpPr>
            <p:spPr bwMode="auto">
              <a:xfrm flipV="1">
                <a:off x="1332" y="2130"/>
                <a:ext cx="384" cy="378"/>
              </a:xfrm>
              <a:prstGeom prst="line">
                <a:avLst/>
              </a:prstGeom>
              <a:noFill/>
              <a:ln w="38100">
                <a:solidFill>
                  <a:srgbClr val="0099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7884" name="Line 12"/>
              <p:cNvSpPr>
                <a:spLocks noChangeShapeType="1"/>
              </p:cNvSpPr>
              <p:nvPr/>
            </p:nvSpPr>
            <p:spPr bwMode="auto">
              <a:xfrm>
                <a:off x="450" y="2490"/>
                <a:ext cx="167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7885" name="Line 13"/>
              <p:cNvSpPr>
                <a:spLocks noChangeShapeType="1"/>
              </p:cNvSpPr>
              <p:nvPr/>
            </p:nvSpPr>
            <p:spPr bwMode="auto">
              <a:xfrm flipV="1">
                <a:off x="1332" y="1638"/>
                <a:ext cx="0" cy="166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7886" name="Line 14"/>
              <p:cNvSpPr>
                <a:spLocks noChangeShapeType="1"/>
              </p:cNvSpPr>
              <p:nvPr/>
            </p:nvSpPr>
            <p:spPr bwMode="auto">
              <a:xfrm>
                <a:off x="3312" y="2490"/>
                <a:ext cx="167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7887" name="Line 15"/>
              <p:cNvSpPr>
                <a:spLocks noChangeShapeType="1"/>
              </p:cNvSpPr>
              <p:nvPr/>
            </p:nvSpPr>
            <p:spPr bwMode="auto">
              <a:xfrm flipV="1">
                <a:off x="4194" y="1638"/>
                <a:ext cx="0" cy="166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07892" name="Text Box 20"/>
            <p:cNvSpPr txBox="1">
              <a:spLocks noChangeArrowheads="1"/>
            </p:cNvSpPr>
            <p:nvPr/>
          </p:nvSpPr>
          <p:spPr bwMode="auto">
            <a:xfrm>
              <a:off x="1592" y="2077"/>
              <a:ext cx="20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solidFill>
                    <a:srgbClr val="FF0000"/>
                  </a:solidFill>
                  <a:latin typeface="Times New Roman" panose="02020603050405020304" pitchFamily="18" charset="0"/>
                  <a:cs typeface="Times New Roman" panose="02020603050405020304" pitchFamily="18" charset="0"/>
                </a:rPr>
                <a:t>1</a:t>
              </a:r>
            </a:p>
          </p:txBody>
        </p:sp>
        <p:sp>
          <p:nvSpPr>
            <p:cNvPr id="207893" name="Text Box 21"/>
            <p:cNvSpPr txBox="1">
              <a:spLocks noChangeArrowheads="1"/>
            </p:cNvSpPr>
            <p:nvPr/>
          </p:nvSpPr>
          <p:spPr bwMode="auto">
            <a:xfrm>
              <a:off x="1874" y="2173"/>
              <a:ext cx="203"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solidFill>
                    <a:srgbClr val="009900"/>
                  </a:solidFill>
                  <a:latin typeface="Times New Roman" panose="02020603050405020304" pitchFamily="18" charset="0"/>
                  <a:cs typeface="Times New Roman" panose="02020603050405020304" pitchFamily="18" charset="0"/>
                </a:rPr>
                <a:t>1</a:t>
              </a:r>
            </a:p>
          </p:txBody>
        </p:sp>
        <p:sp>
          <p:nvSpPr>
            <p:cNvPr id="207894" name="Text Box 22"/>
            <p:cNvSpPr txBox="1">
              <a:spLocks noChangeArrowheads="1"/>
            </p:cNvSpPr>
            <p:nvPr/>
          </p:nvSpPr>
          <p:spPr bwMode="auto">
            <a:xfrm>
              <a:off x="3590" y="2261"/>
              <a:ext cx="25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sz="1400" baseline="-250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2</a:t>
              </a:r>
            </a:p>
          </p:txBody>
        </p:sp>
        <p:sp>
          <p:nvSpPr>
            <p:cNvPr id="207896" name="Text Box 24"/>
            <p:cNvSpPr txBox="1">
              <a:spLocks noChangeArrowheads="1"/>
            </p:cNvSpPr>
            <p:nvPr/>
          </p:nvSpPr>
          <p:spPr bwMode="auto">
            <a:xfrm>
              <a:off x="3939" y="2141"/>
              <a:ext cx="252"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t>
              </a:r>
              <a:r>
                <a:rPr lang="en-US" sz="1400" baseline="-25000">
                  <a:solidFill>
                    <a:srgbClr val="009900"/>
                  </a:solidFill>
                  <a:latin typeface="Times New Roman" panose="02020603050405020304" pitchFamily="18" charset="0"/>
                  <a:cs typeface="Times New Roman" panose="02020603050405020304" pitchFamily="18" charset="0"/>
                  <a:sym typeface="Symbol" panose="05050102010706020507" pitchFamily="18" charset="2"/>
                </a:rPr>
                <a:t>1</a:t>
              </a:r>
            </a:p>
          </p:txBody>
        </p:sp>
      </p:grpSp>
      <p:graphicFrame>
        <p:nvGraphicFramePr>
          <p:cNvPr id="207899" name="Object 27"/>
          <p:cNvGraphicFramePr>
            <a:graphicFrameLocks noChangeAspect="1"/>
          </p:cNvGraphicFramePr>
          <p:nvPr>
            <p:extLst/>
          </p:nvPr>
        </p:nvGraphicFramePr>
        <p:xfrm>
          <a:off x="5353050" y="6288495"/>
          <a:ext cx="1485900" cy="504825"/>
        </p:xfrm>
        <a:graphic>
          <a:graphicData uri="http://schemas.openxmlformats.org/presentationml/2006/ole">
            <mc:AlternateContent xmlns:mc="http://schemas.openxmlformats.org/markup-compatibility/2006">
              <mc:Choice xmlns:v="urn:schemas-microsoft-com:vml" Requires="v">
                <p:oleObj spid="_x0000_s13351" name="Equation" r:id="rId5" imgW="672840" imgH="228600" progId="Equation.3">
                  <p:embed/>
                </p:oleObj>
              </mc:Choice>
              <mc:Fallback>
                <p:oleObj name="Equation" r:id="rId5" imgW="67284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3050" y="6288495"/>
                        <a:ext cx="1485900" cy="504825"/>
                      </a:xfrm>
                      <a:prstGeom prst="rect">
                        <a:avLst/>
                      </a:prstGeom>
                      <a:noFill/>
                      <a:ln w="9525">
                        <a:solidFill>
                          <a:schemeClr val="tx1"/>
                        </a:solidFill>
                        <a:miter lim="800000"/>
                        <a:headEnd/>
                        <a:tailEnd/>
                      </a:ln>
                      <a:effectLst/>
                    </p:spPr>
                  </p:pic>
                </p:oleObj>
              </mc:Fallback>
            </mc:AlternateContent>
          </a:graphicData>
        </a:graphic>
      </p:graphicFrame>
    </p:spTree>
    <p:extLst>
      <p:ext uri="{BB962C8B-B14F-4D97-AF65-F5344CB8AC3E}">
        <p14:creationId xmlns:p14="http://schemas.microsoft.com/office/powerpoint/2010/main" val="360545277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1"/>
          </p:nvPr>
        </p:nvSpPr>
        <p:spPr>
          <a:xfrm>
            <a:off x="10397557" y="6398232"/>
            <a:ext cx="769485" cy="365125"/>
          </a:xfrm>
        </p:spPr>
        <p:txBody>
          <a:bodyPr/>
          <a:lstStyle/>
          <a:p>
            <a:fld id="{4068C0CC-678B-491D-ADBE-4EA6CD06ECF2}" type="slidenum">
              <a:rPr lang="en-US"/>
              <a:pPr/>
              <a:t>83</a:t>
            </a:fld>
            <a:endParaRPr lang="en-US" dirty="0"/>
          </a:p>
        </p:txBody>
      </p:sp>
      <p:sp>
        <p:nvSpPr>
          <p:cNvPr id="211970" name="Rectangle 2"/>
          <p:cNvSpPr>
            <a:spLocks noGrp="1" noChangeArrowheads="1"/>
          </p:cNvSpPr>
          <p:nvPr>
            <p:ph type="title"/>
          </p:nvPr>
        </p:nvSpPr>
        <p:spPr/>
        <p:txBody>
          <a:bodyPr>
            <a:normAutofit fontScale="90000"/>
          </a:bodyPr>
          <a:lstStyle/>
          <a:p>
            <a:r>
              <a:rPr lang="en-US" sz="3200"/>
              <a:t>General linear transformations: SVD</a:t>
            </a:r>
          </a:p>
        </p:txBody>
      </p:sp>
      <p:sp>
        <p:nvSpPr>
          <p:cNvPr id="211971" name="Rectangle 3"/>
          <p:cNvSpPr>
            <a:spLocks noGrp="1" noChangeArrowheads="1"/>
          </p:cNvSpPr>
          <p:nvPr>
            <p:ph type="body" idx="1"/>
          </p:nvPr>
        </p:nvSpPr>
        <p:spPr>
          <a:xfrm>
            <a:off x="1981200" y="1562101"/>
            <a:ext cx="8229600" cy="4886325"/>
          </a:xfrm>
        </p:spPr>
        <p:txBody>
          <a:bodyPr/>
          <a:lstStyle/>
          <a:p>
            <a:r>
              <a:rPr lang="en-US" sz="2400"/>
              <a:t>In general A will also contain rotations, not just scales:</a:t>
            </a:r>
          </a:p>
        </p:txBody>
      </p:sp>
      <p:sp>
        <p:nvSpPr>
          <p:cNvPr id="211972" name="Freeform 4"/>
          <p:cNvSpPr>
            <a:spLocks/>
          </p:cNvSpPr>
          <p:nvPr/>
        </p:nvSpPr>
        <p:spPr bwMode="auto">
          <a:xfrm>
            <a:off x="5508625" y="2995614"/>
            <a:ext cx="1023938" cy="115887"/>
          </a:xfrm>
          <a:custGeom>
            <a:avLst/>
            <a:gdLst>
              <a:gd name="T0" fmla="*/ 0 w 1230"/>
              <a:gd name="T1" fmla="*/ 139 h 139"/>
              <a:gd name="T2" fmla="*/ 324 w 1230"/>
              <a:gd name="T3" fmla="*/ 25 h 139"/>
              <a:gd name="T4" fmla="*/ 834 w 1230"/>
              <a:gd name="T5" fmla="*/ 13 h 139"/>
              <a:gd name="T6" fmla="*/ 1230 w 1230"/>
              <a:gd name="T7" fmla="*/ 103 h 139"/>
            </a:gdLst>
            <a:ahLst/>
            <a:cxnLst>
              <a:cxn ang="0">
                <a:pos x="T0" y="T1"/>
              </a:cxn>
              <a:cxn ang="0">
                <a:pos x="T2" y="T3"/>
              </a:cxn>
              <a:cxn ang="0">
                <a:pos x="T4" y="T5"/>
              </a:cxn>
              <a:cxn ang="0">
                <a:pos x="T6" y="T7"/>
              </a:cxn>
            </a:cxnLst>
            <a:rect l="0" t="0" r="r" b="b"/>
            <a:pathLst>
              <a:path w="1230" h="139">
                <a:moveTo>
                  <a:pt x="0" y="139"/>
                </a:moveTo>
                <a:cubicBezTo>
                  <a:pt x="92" y="92"/>
                  <a:pt x="185" y="46"/>
                  <a:pt x="324" y="25"/>
                </a:cubicBezTo>
                <a:cubicBezTo>
                  <a:pt x="463" y="4"/>
                  <a:pt x="683" y="0"/>
                  <a:pt x="834" y="13"/>
                </a:cubicBezTo>
                <a:cubicBezTo>
                  <a:pt x="985" y="26"/>
                  <a:pt x="1107" y="64"/>
                  <a:pt x="1230" y="103"/>
                </a:cubicBezTo>
              </a:path>
            </a:pathLst>
          </a:custGeom>
          <a:noFill/>
          <a:ln w="12700"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1973" name="Text Box 5"/>
          <p:cNvSpPr txBox="1">
            <a:spLocks noChangeArrowheads="1"/>
          </p:cNvSpPr>
          <p:nvPr/>
        </p:nvSpPr>
        <p:spPr bwMode="auto">
          <a:xfrm>
            <a:off x="5894388" y="3076576"/>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latin typeface="Times New Roman" panose="02020603050405020304" pitchFamily="18" charset="0"/>
                <a:cs typeface="Times New Roman" panose="02020603050405020304" pitchFamily="18" charset="0"/>
              </a:rPr>
              <a:t>A</a:t>
            </a:r>
          </a:p>
        </p:txBody>
      </p:sp>
      <p:sp>
        <p:nvSpPr>
          <p:cNvPr id="211974" name="Oval 6"/>
          <p:cNvSpPr>
            <a:spLocks noChangeArrowheads="1"/>
          </p:cNvSpPr>
          <p:nvPr/>
        </p:nvSpPr>
        <p:spPr bwMode="auto">
          <a:xfrm>
            <a:off x="3817938" y="2484438"/>
            <a:ext cx="1185862" cy="1185862"/>
          </a:xfrm>
          <a:prstGeom prst="ellipse">
            <a:avLst/>
          </a:prstGeom>
          <a:solidFill>
            <a:srgbClr val="FFCC66">
              <a:alpha val="28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75" name="Oval 7"/>
          <p:cNvSpPr>
            <a:spLocks noChangeArrowheads="1"/>
          </p:cNvSpPr>
          <p:nvPr/>
        </p:nvSpPr>
        <p:spPr bwMode="auto">
          <a:xfrm rot="4121529">
            <a:off x="7233445" y="2429670"/>
            <a:ext cx="741363" cy="1374775"/>
          </a:xfrm>
          <a:prstGeom prst="ellipse">
            <a:avLst/>
          </a:prstGeom>
          <a:solidFill>
            <a:srgbClr val="FFCC66">
              <a:alpha val="28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1976" name="Group 8"/>
          <p:cNvGrpSpPr>
            <a:grpSpLocks/>
          </p:cNvGrpSpPr>
          <p:nvPr/>
        </p:nvGrpSpPr>
        <p:grpSpPr bwMode="auto">
          <a:xfrm rot="-1411941">
            <a:off x="3889375" y="2686050"/>
            <a:ext cx="869950" cy="425450"/>
            <a:chOff x="1538" y="1806"/>
            <a:chExt cx="548" cy="268"/>
          </a:xfrm>
        </p:grpSpPr>
        <p:sp>
          <p:nvSpPr>
            <p:cNvPr id="211977" name="Line 9"/>
            <p:cNvSpPr>
              <a:spLocks noChangeShapeType="1"/>
            </p:cNvSpPr>
            <p:nvPr/>
          </p:nvSpPr>
          <p:spPr bwMode="auto">
            <a:xfrm flipH="1" flipV="1">
              <a:off x="1538" y="1815"/>
              <a:ext cx="276" cy="254"/>
            </a:xfrm>
            <a:prstGeom prst="line">
              <a:avLst/>
            </a:prstGeom>
            <a:noFill/>
            <a:ln w="38100">
              <a:solidFill>
                <a:srgbClr val="DC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1978" name="Line 10"/>
            <p:cNvSpPr>
              <a:spLocks noChangeShapeType="1"/>
            </p:cNvSpPr>
            <p:nvPr/>
          </p:nvSpPr>
          <p:spPr bwMode="auto">
            <a:xfrm flipV="1">
              <a:off x="1814" y="1806"/>
              <a:ext cx="272" cy="268"/>
            </a:xfrm>
            <a:prstGeom prst="line">
              <a:avLst/>
            </a:prstGeom>
            <a:noFill/>
            <a:ln w="38100">
              <a:solidFill>
                <a:srgbClr val="0099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11979" name="Line 11"/>
          <p:cNvSpPr>
            <a:spLocks noChangeShapeType="1"/>
          </p:cNvSpPr>
          <p:nvPr/>
        </p:nvSpPr>
        <p:spPr bwMode="auto">
          <a:xfrm>
            <a:off x="3413125" y="3090863"/>
            <a:ext cx="18796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1980" name="Line 12"/>
          <p:cNvSpPr>
            <a:spLocks noChangeShapeType="1"/>
          </p:cNvSpPr>
          <p:nvPr/>
        </p:nvSpPr>
        <p:spPr bwMode="auto">
          <a:xfrm flipV="1">
            <a:off x="4403725" y="2133600"/>
            <a:ext cx="0" cy="18669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1981" name="Line 13"/>
          <p:cNvSpPr>
            <a:spLocks noChangeShapeType="1"/>
          </p:cNvSpPr>
          <p:nvPr/>
        </p:nvSpPr>
        <p:spPr bwMode="auto">
          <a:xfrm>
            <a:off x="6627813" y="3090863"/>
            <a:ext cx="18796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1982" name="Line 14"/>
          <p:cNvSpPr>
            <a:spLocks noChangeShapeType="1"/>
          </p:cNvSpPr>
          <p:nvPr/>
        </p:nvSpPr>
        <p:spPr bwMode="auto">
          <a:xfrm flipV="1">
            <a:off x="7618413" y="2133600"/>
            <a:ext cx="0" cy="18669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211983" name="Object 15"/>
          <p:cNvGraphicFramePr>
            <a:graphicFrameLocks noChangeAspect="1"/>
          </p:cNvGraphicFramePr>
          <p:nvPr>
            <p:extLst/>
          </p:nvPr>
        </p:nvGraphicFramePr>
        <p:xfrm>
          <a:off x="3464719" y="4820257"/>
          <a:ext cx="5183187" cy="1577975"/>
        </p:xfrm>
        <a:graphic>
          <a:graphicData uri="http://schemas.openxmlformats.org/presentationml/2006/ole">
            <mc:AlternateContent xmlns:mc="http://schemas.openxmlformats.org/markup-compatibility/2006">
              <mc:Choice xmlns:v="urn:schemas-microsoft-com:vml" Requires="v">
                <p:oleObj spid="_x0000_s14374" name="Equation" r:id="rId3" imgW="3085920" imgH="939600" progId="Equation.DSMT4">
                  <p:embed/>
                </p:oleObj>
              </mc:Choice>
              <mc:Fallback>
                <p:oleObj name="Equation" r:id="rId3" imgW="3085920" imgH="939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4719" y="4820257"/>
                        <a:ext cx="5183187" cy="157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1984" name="Text Box 16"/>
          <p:cNvSpPr txBox="1">
            <a:spLocks noChangeArrowheads="1"/>
          </p:cNvSpPr>
          <p:nvPr/>
        </p:nvSpPr>
        <p:spPr bwMode="auto">
          <a:xfrm>
            <a:off x="4060825" y="2735263"/>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solidFill>
                  <a:srgbClr val="FF0000"/>
                </a:solidFill>
                <a:latin typeface="Times New Roman" panose="02020603050405020304" pitchFamily="18" charset="0"/>
                <a:cs typeface="Times New Roman" panose="02020603050405020304" pitchFamily="18" charset="0"/>
              </a:rPr>
              <a:t>1</a:t>
            </a:r>
          </a:p>
        </p:txBody>
      </p:sp>
      <p:sp>
        <p:nvSpPr>
          <p:cNvPr id="211985" name="Text Box 17"/>
          <p:cNvSpPr txBox="1">
            <a:spLocks noChangeArrowheads="1"/>
          </p:cNvSpPr>
          <p:nvPr/>
        </p:nvSpPr>
        <p:spPr bwMode="auto">
          <a:xfrm>
            <a:off x="4489450" y="2716213"/>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solidFill>
                  <a:srgbClr val="009900"/>
                </a:solidFill>
                <a:latin typeface="Times New Roman" panose="02020603050405020304" pitchFamily="18" charset="0"/>
                <a:cs typeface="Times New Roman" panose="02020603050405020304" pitchFamily="18" charset="0"/>
              </a:rPr>
              <a:t>1</a:t>
            </a:r>
          </a:p>
        </p:txBody>
      </p:sp>
      <p:sp>
        <p:nvSpPr>
          <p:cNvPr id="211986" name="Text Box 18"/>
          <p:cNvSpPr txBox="1">
            <a:spLocks noChangeArrowheads="1"/>
          </p:cNvSpPr>
          <p:nvPr/>
        </p:nvSpPr>
        <p:spPr bwMode="auto">
          <a:xfrm>
            <a:off x="7251700" y="2808289"/>
            <a:ext cx="35298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sz="1400" baseline="-250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2</a:t>
            </a:r>
          </a:p>
        </p:txBody>
      </p:sp>
      <p:sp>
        <p:nvSpPr>
          <p:cNvPr id="211987" name="Text Box 19"/>
          <p:cNvSpPr txBox="1">
            <a:spLocks noChangeArrowheads="1"/>
          </p:cNvSpPr>
          <p:nvPr/>
        </p:nvSpPr>
        <p:spPr bwMode="auto">
          <a:xfrm>
            <a:off x="7718425" y="2684464"/>
            <a:ext cx="35298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t>
            </a:r>
            <a:r>
              <a:rPr lang="en-US" sz="1400" baseline="-25000">
                <a:solidFill>
                  <a:srgbClr val="009900"/>
                </a:solidFill>
                <a:latin typeface="Times New Roman" panose="02020603050405020304" pitchFamily="18" charset="0"/>
                <a:cs typeface="Times New Roman" panose="02020603050405020304" pitchFamily="18" charset="0"/>
                <a:sym typeface="Symbol" panose="05050102010706020507" pitchFamily="18" charset="2"/>
              </a:rPr>
              <a:t>1</a:t>
            </a:r>
          </a:p>
        </p:txBody>
      </p:sp>
      <p:sp>
        <p:nvSpPr>
          <p:cNvPr id="211988" name="Line 20"/>
          <p:cNvSpPr>
            <a:spLocks noChangeShapeType="1"/>
          </p:cNvSpPr>
          <p:nvPr/>
        </p:nvSpPr>
        <p:spPr bwMode="auto">
          <a:xfrm rot="1722357" flipH="1" flipV="1">
            <a:off x="7408864" y="2789239"/>
            <a:ext cx="276225" cy="249237"/>
          </a:xfrm>
          <a:prstGeom prst="line">
            <a:avLst/>
          </a:prstGeom>
          <a:noFill/>
          <a:ln w="38100">
            <a:solidFill>
              <a:srgbClr val="DC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1989" name="Line 21"/>
          <p:cNvSpPr>
            <a:spLocks noChangeShapeType="1"/>
          </p:cNvSpPr>
          <p:nvPr/>
        </p:nvSpPr>
        <p:spPr bwMode="auto">
          <a:xfrm rot="1722357" flipV="1">
            <a:off x="7699375" y="2727326"/>
            <a:ext cx="420688" cy="498475"/>
          </a:xfrm>
          <a:prstGeom prst="line">
            <a:avLst/>
          </a:prstGeom>
          <a:noFill/>
          <a:ln w="38100">
            <a:solidFill>
              <a:srgbClr val="0099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211990" name="Object 22"/>
          <p:cNvGraphicFramePr>
            <a:graphicFrameLocks noChangeAspect="1"/>
          </p:cNvGraphicFramePr>
          <p:nvPr/>
        </p:nvGraphicFramePr>
        <p:xfrm>
          <a:off x="5087938" y="4097338"/>
          <a:ext cx="2011362" cy="565150"/>
        </p:xfrm>
        <a:graphic>
          <a:graphicData uri="http://schemas.openxmlformats.org/presentationml/2006/ole">
            <mc:AlternateContent xmlns:mc="http://schemas.openxmlformats.org/markup-compatibility/2006">
              <mc:Choice xmlns:v="urn:schemas-microsoft-com:vml" Requires="v">
                <p:oleObj spid="_x0000_s14375" name="Equation" r:id="rId5" imgW="812520" imgH="228600" progId="Equation.DSMT4">
                  <p:embed/>
                </p:oleObj>
              </mc:Choice>
              <mc:Fallback>
                <p:oleObj name="Equation" r:id="rId5" imgW="81252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7938" y="4097338"/>
                        <a:ext cx="2011362" cy="565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701487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4"/>
          <p:cNvSpPr>
            <a:spLocks noGrp="1"/>
          </p:cNvSpPr>
          <p:nvPr>
            <p:ph type="sldNum" sz="quarter" idx="11"/>
          </p:nvPr>
        </p:nvSpPr>
        <p:spPr>
          <a:xfrm>
            <a:off x="7971116" y="6374638"/>
            <a:ext cx="4114800" cy="365125"/>
          </a:xfrm>
        </p:spPr>
        <p:txBody>
          <a:bodyPr/>
          <a:lstStyle/>
          <a:p>
            <a:fld id="{10BAD333-2D80-4150-A767-6A49B2C38E53}" type="slidenum">
              <a:rPr lang="en-US"/>
              <a:pPr/>
              <a:t>84</a:t>
            </a:fld>
            <a:endParaRPr lang="en-US"/>
          </a:p>
        </p:txBody>
      </p:sp>
      <p:sp>
        <p:nvSpPr>
          <p:cNvPr id="208898" name="Rectangle 2"/>
          <p:cNvSpPr>
            <a:spLocks noGrp="1" noChangeArrowheads="1"/>
          </p:cNvSpPr>
          <p:nvPr>
            <p:ph type="title"/>
          </p:nvPr>
        </p:nvSpPr>
        <p:spPr/>
        <p:txBody>
          <a:bodyPr>
            <a:normAutofit fontScale="90000"/>
          </a:bodyPr>
          <a:lstStyle/>
          <a:p>
            <a:r>
              <a:rPr lang="en-US" sz="3200"/>
              <a:t>General linear transformations: SVD</a:t>
            </a:r>
          </a:p>
        </p:txBody>
      </p:sp>
      <p:sp>
        <p:nvSpPr>
          <p:cNvPr id="208901" name="Freeform 5"/>
          <p:cNvSpPr>
            <a:spLocks/>
          </p:cNvSpPr>
          <p:nvPr/>
        </p:nvSpPr>
        <p:spPr bwMode="auto">
          <a:xfrm>
            <a:off x="5584825" y="2281239"/>
            <a:ext cx="1023938" cy="115887"/>
          </a:xfrm>
          <a:custGeom>
            <a:avLst/>
            <a:gdLst>
              <a:gd name="T0" fmla="*/ 0 w 1230"/>
              <a:gd name="T1" fmla="*/ 139 h 139"/>
              <a:gd name="T2" fmla="*/ 324 w 1230"/>
              <a:gd name="T3" fmla="*/ 25 h 139"/>
              <a:gd name="T4" fmla="*/ 834 w 1230"/>
              <a:gd name="T5" fmla="*/ 13 h 139"/>
              <a:gd name="T6" fmla="*/ 1230 w 1230"/>
              <a:gd name="T7" fmla="*/ 103 h 139"/>
            </a:gdLst>
            <a:ahLst/>
            <a:cxnLst>
              <a:cxn ang="0">
                <a:pos x="T0" y="T1"/>
              </a:cxn>
              <a:cxn ang="0">
                <a:pos x="T2" y="T3"/>
              </a:cxn>
              <a:cxn ang="0">
                <a:pos x="T4" y="T5"/>
              </a:cxn>
              <a:cxn ang="0">
                <a:pos x="T6" y="T7"/>
              </a:cxn>
            </a:cxnLst>
            <a:rect l="0" t="0" r="r" b="b"/>
            <a:pathLst>
              <a:path w="1230" h="139">
                <a:moveTo>
                  <a:pt x="0" y="139"/>
                </a:moveTo>
                <a:cubicBezTo>
                  <a:pt x="92" y="92"/>
                  <a:pt x="185" y="46"/>
                  <a:pt x="324" y="25"/>
                </a:cubicBezTo>
                <a:cubicBezTo>
                  <a:pt x="463" y="4"/>
                  <a:pt x="683" y="0"/>
                  <a:pt x="834" y="13"/>
                </a:cubicBezTo>
                <a:cubicBezTo>
                  <a:pt x="985" y="26"/>
                  <a:pt x="1107" y="64"/>
                  <a:pt x="1230" y="103"/>
                </a:cubicBezTo>
              </a:path>
            </a:pathLst>
          </a:custGeom>
          <a:noFill/>
          <a:ln w="12700"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8902" name="Text Box 6"/>
          <p:cNvSpPr txBox="1">
            <a:spLocks noChangeArrowheads="1"/>
          </p:cNvSpPr>
          <p:nvPr/>
        </p:nvSpPr>
        <p:spPr bwMode="auto">
          <a:xfrm>
            <a:off x="5970588" y="2362201"/>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latin typeface="Times New Roman" panose="02020603050405020304" pitchFamily="18" charset="0"/>
                <a:cs typeface="Times New Roman" panose="02020603050405020304" pitchFamily="18" charset="0"/>
              </a:rPr>
              <a:t>A</a:t>
            </a:r>
          </a:p>
        </p:txBody>
      </p:sp>
      <p:sp>
        <p:nvSpPr>
          <p:cNvPr id="208903" name="Oval 7"/>
          <p:cNvSpPr>
            <a:spLocks noChangeArrowheads="1"/>
          </p:cNvSpPr>
          <p:nvPr/>
        </p:nvSpPr>
        <p:spPr bwMode="auto">
          <a:xfrm>
            <a:off x="3894138" y="1770063"/>
            <a:ext cx="1185862" cy="1185862"/>
          </a:xfrm>
          <a:prstGeom prst="ellipse">
            <a:avLst/>
          </a:prstGeom>
          <a:solidFill>
            <a:srgbClr val="FFCC66">
              <a:alpha val="28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904" name="Oval 8"/>
          <p:cNvSpPr>
            <a:spLocks noChangeArrowheads="1"/>
          </p:cNvSpPr>
          <p:nvPr/>
        </p:nvSpPr>
        <p:spPr bwMode="auto">
          <a:xfrm rot="4121529">
            <a:off x="7309645" y="1715295"/>
            <a:ext cx="741363" cy="1374775"/>
          </a:xfrm>
          <a:prstGeom prst="ellipse">
            <a:avLst/>
          </a:prstGeom>
          <a:solidFill>
            <a:srgbClr val="FFCC66">
              <a:alpha val="28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8918" name="Group 22"/>
          <p:cNvGrpSpPr>
            <a:grpSpLocks/>
          </p:cNvGrpSpPr>
          <p:nvPr/>
        </p:nvGrpSpPr>
        <p:grpSpPr bwMode="auto">
          <a:xfrm rot="-1411941">
            <a:off x="3965575" y="1971675"/>
            <a:ext cx="869950" cy="425450"/>
            <a:chOff x="1538" y="1806"/>
            <a:chExt cx="548" cy="268"/>
          </a:xfrm>
        </p:grpSpPr>
        <p:sp>
          <p:nvSpPr>
            <p:cNvPr id="208907" name="Line 11"/>
            <p:cNvSpPr>
              <a:spLocks noChangeShapeType="1"/>
            </p:cNvSpPr>
            <p:nvPr/>
          </p:nvSpPr>
          <p:spPr bwMode="auto">
            <a:xfrm flipH="1" flipV="1">
              <a:off x="1538" y="1815"/>
              <a:ext cx="276" cy="254"/>
            </a:xfrm>
            <a:prstGeom prst="line">
              <a:avLst/>
            </a:prstGeom>
            <a:noFill/>
            <a:ln w="38100">
              <a:solidFill>
                <a:srgbClr val="DC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8908" name="Line 12"/>
            <p:cNvSpPr>
              <a:spLocks noChangeShapeType="1"/>
            </p:cNvSpPr>
            <p:nvPr/>
          </p:nvSpPr>
          <p:spPr bwMode="auto">
            <a:xfrm flipV="1">
              <a:off x="1814" y="1806"/>
              <a:ext cx="272" cy="268"/>
            </a:xfrm>
            <a:prstGeom prst="line">
              <a:avLst/>
            </a:prstGeom>
            <a:noFill/>
            <a:ln w="38100">
              <a:solidFill>
                <a:srgbClr val="0099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208909" name="Line 13"/>
          <p:cNvSpPr>
            <a:spLocks noChangeShapeType="1"/>
          </p:cNvSpPr>
          <p:nvPr/>
        </p:nvSpPr>
        <p:spPr bwMode="auto">
          <a:xfrm>
            <a:off x="3489325" y="2376488"/>
            <a:ext cx="18796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8910" name="Line 14"/>
          <p:cNvSpPr>
            <a:spLocks noChangeShapeType="1"/>
          </p:cNvSpPr>
          <p:nvPr/>
        </p:nvSpPr>
        <p:spPr bwMode="auto">
          <a:xfrm flipV="1">
            <a:off x="4479925" y="1419225"/>
            <a:ext cx="0" cy="18669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8911" name="Line 15"/>
          <p:cNvSpPr>
            <a:spLocks noChangeShapeType="1"/>
          </p:cNvSpPr>
          <p:nvPr/>
        </p:nvSpPr>
        <p:spPr bwMode="auto">
          <a:xfrm>
            <a:off x="6704013" y="2376488"/>
            <a:ext cx="18796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8912" name="Line 16"/>
          <p:cNvSpPr>
            <a:spLocks noChangeShapeType="1"/>
          </p:cNvSpPr>
          <p:nvPr/>
        </p:nvSpPr>
        <p:spPr bwMode="auto">
          <a:xfrm flipV="1">
            <a:off x="7694613" y="1419225"/>
            <a:ext cx="0" cy="177165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208913" name="Object 17"/>
          <p:cNvGraphicFramePr>
            <a:graphicFrameLocks noChangeAspect="1"/>
          </p:cNvGraphicFramePr>
          <p:nvPr/>
        </p:nvGraphicFramePr>
        <p:xfrm>
          <a:off x="3922713" y="3817939"/>
          <a:ext cx="4564062" cy="1366837"/>
        </p:xfrm>
        <a:graphic>
          <a:graphicData uri="http://schemas.openxmlformats.org/presentationml/2006/ole">
            <mc:AlternateContent xmlns:mc="http://schemas.openxmlformats.org/markup-compatibility/2006">
              <mc:Choice xmlns:v="urn:schemas-microsoft-com:vml" Requires="v">
                <p:oleObj spid="_x0000_s15416" name="Equation" r:id="rId3" imgW="3136680" imgH="939600" progId="Equation.DSMT4">
                  <p:embed/>
                </p:oleObj>
              </mc:Choice>
              <mc:Fallback>
                <p:oleObj name="Equation" r:id="rId3" imgW="3136680" imgH="939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2713" y="3817939"/>
                        <a:ext cx="4564062" cy="1366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8914" name="Text Box 18"/>
          <p:cNvSpPr txBox="1">
            <a:spLocks noChangeArrowheads="1"/>
          </p:cNvSpPr>
          <p:nvPr/>
        </p:nvSpPr>
        <p:spPr bwMode="auto">
          <a:xfrm>
            <a:off x="4137025" y="2020888"/>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solidFill>
                  <a:srgbClr val="FF0000"/>
                </a:solidFill>
                <a:latin typeface="Times New Roman" panose="02020603050405020304" pitchFamily="18" charset="0"/>
                <a:cs typeface="Times New Roman" panose="02020603050405020304" pitchFamily="18" charset="0"/>
              </a:rPr>
              <a:t>1</a:t>
            </a:r>
          </a:p>
        </p:txBody>
      </p:sp>
      <p:sp>
        <p:nvSpPr>
          <p:cNvPr id="208915" name="Text Box 19"/>
          <p:cNvSpPr txBox="1">
            <a:spLocks noChangeArrowheads="1"/>
          </p:cNvSpPr>
          <p:nvPr/>
        </p:nvSpPr>
        <p:spPr bwMode="auto">
          <a:xfrm>
            <a:off x="4565650" y="2001838"/>
            <a:ext cx="2730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solidFill>
                  <a:srgbClr val="009900"/>
                </a:solidFill>
                <a:latin typeface="Times New Roman" panose="02020603050405020304" pitchFamily="18" charset="0"/>
                <a:cs typeface="Times New Roman" panose="02020603050405020304" pitchFamily="18" charset="0"/>
              </a:rPr>
              <a:t>1</a:t>
            </a:r>
          </a:p>
        </p:txBody>
      </p:sp>
      <p:sp>
        <p:nvSpPr>
          <p:cNvPr id="208916" name="Text Box 20"/>
          <p:cNvSpPr txBox="1">
            <a:spLocks noChangeArrowheads="1"/>
          </p:cNvSpPr>
          <p:nvPr/>
        </p:nvSpPr>
        <p:spPr bwMode="auto">
          <a:xfrm>
            <a:off x="7327900" y="2093914"/>
            <a:ext cx="35298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sz="1400" baseline="-250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2</a:t>
            </a:r>
          </a:p>
        </p:txBody>
      </p:sp>
      <p:sp>
        <p:nvSpPr>
          <p:cNvPr id="208917" name="Text Box 21"/>
          <p:cNvSpPr txBox="1">
            <a:spLocks noChangeArrowheads="1"/>
          </p:cNvSpPr>
          <p:nvPr/>
        </p:nvSpPr>
        <p:spPr bwMode="auto">
          <a:xfrm>
            <a:off x="7794625" y="1970089"/>
            <a:ext cx="35298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t>
            </a:r>
            <a:r>
              <a:rPr lang="en-US" sz="1400" baseline="-25000">
                <a:solidFill>
                  <a:srgbClr val="009900"/>
                </a:solidFill>
                <a:latin typeface="Times New Roman" panose="02020603050405020304" pitchFamily="18" charset="0"/>
                <a:cs typeface="Times New Roman" panose="02020603050405020304" pitchFamily="18" charset="0"/>
                <a:sym typeface="Symbol" panose="05050102010706020507" pitchFamily="18" charset="2"/>
              </a:rPr>
              <a:t>1</a:t>
            </a:r>
          </a:p>
        </p:txBody>
      </p:sp>
      <p:sp>
        <p:nvSpPr>
          <p:cNvPr id="208905" name="Line 9"/>
          <p:cNvSpPr>
            <a:spLocks noChangeShapeType="1"/>
          </p:cNvSpPr>
          <p:nvPr/>
        </p:nvSpPr>
        <p:spPr bwMode="auto">
          <a:xfrm rot="1722357" flipH="1" flipV="1">
            <a:off x="7485064" y="2074864"/>
            <a:ext cx="274637" cy="249237"/>
          </a:xfrm>
          <a:prstGeom prst="line">
            <a:avLst/>
          </a:prstGeom>
          <a:noFill/>
          <a:ln w="38100">
            <a:solidFill>
              <a:srgbClr val="DC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8906" name="Line 10"/>
          <p:cNvSpPr>
            <a:spLocks noChangeShapeType="1"/>
          </p:cNvSpPr>
          <p:nvPr/>
        </p:nvSpPr>
        <p:spPr bwMode="auto">
          <a:xfrm rot="1722357" flipV="1">
            <a:off x="7775575" y="2012951"/>
            <a:ext cx="420688" cy="498475"/>
          </a:xfrm>
          <a:prstGeom prst="line">
            <a:avLst/>
          </a:prstGeom>
          <a:noFill/>
          <a:ln w="38100">
            <a:solidFill>
              <a:srgbClr val="0099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208920" name="Object 24"/>
          <p:cNvGraphicFramePr>
            <a:graphicFrameLocks noChangeAspect="1"/>
          </p:cNvGraphicFramePr>
          <p:nvPr/>
        </p:nvGraphicFramePr>
        <p:xfrm>
          <a:off x="5241925" y="3281363"/>
          <a:ext cx="1854200" cy="501650"/>
        </p:xfrm>
        <a:graphic>
          <a:graphicData uri="http://schemas.openxmlformats.org/presentationml/2006/ole">
            <mc:AlternateContent xmlns:mc="http://schemas.openxmlformats.org/markup-compatibility/2006">
              <mc:Choice xmlns:v="urn:schemas-microsoft-com:vml" Requires="v">
                <p:oleObj spid="_x0000_s15417" name="Equation" r:id="rId5" imgW="749160" imgH="203040" progId="Equation.DSMT4">
                  <p:embed/>
                </p:oleObj>
              </mc:Choice>
              <mc:Fallback>
                <p:oleObj name="Equation" r:id="rId5" imgW="749160" imgH="203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1925" y="3281363"/>
                        <a:ext cx="1854200" cy="501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8922" name="Object 26"/>
          <p:cNvGraphicFramePr>
            <a:graphicFrameLocks noChangeAspect="1"/>
          </p:cNvGraphicFramePr>
          <p:nvPr/>
        </p:nvGraphicFramePr>
        <p:xfrm>
          <a:off x="4422776" y="5484813"/>
          <a:ext cx="3890963" cy="658812"/>
        </p:xfrm>
        <a:graphic>
          <a:graphicData uri="http://schemas.openxmlformats.org/presentationml/2006/ole">
            <mc:AlternateContent xmlns:mc="http://schemas.openxmlformats.org/markup-compatibility/2006">
              <mc:Choice xmlns:v="urn:schemas-microsoft-com:vml" Requires="v">
                <p:oleObj spid="_x0000_s15418" name="Equation" r:id="rId7" imgW="1346040" imgH="228600" progId="Equation.DSMT4">
                  <p:embed/>
                </p:oleObj>
              </mc:Choice>
              <mc:Fallback>
                <p:oleObj name="Equation" r:id="rId7" imgW="134604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2776" y="5484813"/>
                        <a:ext cx="3890963" cy="6588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8923" name="Text Box 27"/>
          <p:cNvSpPr txBox="1">
            <a:spLocks noChangeArrowheads="1"/>
          </p:cNvSpPr>
          <p:nvPr/>
        </p:nvSpPr>
        <p:spPr bwMode="auto">
          <a:xfrm>
            <a:off x="4108451" y="4022725"/>
            <a:ext cx="12684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a:solidFill>
                  <a:schemeClr val="hlink"/>
                </a:solidFill>
              </a:rPr>
              <a:t>orthonormal</a:t>
            </a:r>
          </a:p>
        </p:txBody>
      </p:sp>
      <p:sp>
        <p:nvSpPr>
          <p:cNvPr id="208924" name="Text Box 28"/>
          <p:cNvSpPr txBox="1">
            <a:spLocks noChangeArrowheads="1"/>
          </p:cNvSpPr>
          <p:nvPr/>
        </p:nvSpPr>
        <p:spPr bwMode="auto">
          <a:xfrm>
            <a:off x="5527676" y="4022725"/>
            <a:ext cx="12684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a:solidFill>
                  <a:schemeClr val="hlink"/>
                </a:solidFill>
              </a:rPr>
              <a:t>orthonormal</a:t>
            </a:r>
          </a:p>
        </p:txBody>
      </p:sp>
    </p:spTree>
    <p:extLst>
      <p:ext uri="{BB962C8B-B14F-4D97-AF65-F5344CB8AC3E}">
        <p14:creationId xmlns:p14="http://schemas.microsoft.com/office/powerpoint/2010/main" val="238305583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6253"/>
            <a:ext cx="10515600" cy="796163"/>
          </a:xfrm>
        </p:spPr>
        <p:txBody>
          <a:bodyPr/>
          <a:lstStyle/>
          <a:p>
            <a:r>
              <a:rPr lang="en-US" dirty="0"/>
              <a:t>Singular value decomposition (SVD)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34440"/>
                <a:ext cx="7546848" cy="5623560"/>
              </a:xfrm>
            </p:spPr>
            <p:txBody>
              <a:bodyPr>
                <a:normAutofit fontScale="85000" lnSpcReduction="20000"/>
              </a:bodyPr>
              <a:lstStyle/>
              <a:p>
                <a:pPr algn="just">
                  <a:lnSpc>
                    <a:spcPct val="120000"/>
                  </a:lnSpc>
                </a:pPr>
                <a:r>
                  <a:rPr lang="en-US" dirty="0" smtClean="0"/>
                  <a:t>For any </a:t>
                </a:r>
                <a14:m>
                  <m:oMath xmlns:m="http://schemas.openxmlformats.org/officeDocument/2006/math">
                    <m:r>
                      <a:rPr lang="en-US" i="1" dirty="0" smtClean="0">
                        <a:latin typeface="Cambria Math" panose="02040503050406030204" pitchFamily="18" charset="0"/>
                      </a:rPr>
                      <m:t>𝑚</m:t>
                    </m:r>
                    <m:r>
                      <a:rPr lang="en-US" b="0" i="1" dirty="0" smtClean="0">
                        <a:latin typeface="Cambria Math" panose="02040503050406030204" pitchFamily="18" charset="0"/>
                      </a:rPr>
                      <m:t>×</m:t>
                    </m:r>
                    <m:r>
                      <a:rPr lang="en-US" i="1" dirty="0" smtClean="0">
                        <a:latin typeface="Cambria Math" panose="02040503050406030204" pitchFamily="18" charset="0"/>
                      </a:rPr>
                      <m:t> </m:t>
                    </m:r>
                    <m:r>
                      <a:rPr lang="en-US" i="1" dirty="0" smtClean="0">
                        <a:latin typeface="Cambria Math" panose="02040503050406030204" pitchFamily="18" charset="0"/>
                      </a:rPr>
                      <m:t>𝑛</m:t>
                    </m:r>
                  </m:oMath>
                </a14:m>
                <a:r>
                  <a:rPr lang="en-US" i="1" dirty="0"/>
                  <a:t> </a:t>
                </a:r>
                <a:r>
                  <a:rPr lang="en-US" dirty="0"/>
                  <a:t>matrix </a:t>
                </a:r>
                <a:r>
                  <a:rPr lang="en-US" b="1" dirty="0"/>
                  <a:t>A</a:t>
                </a:r>
                <a:r>
                  <a:rPr lang="en-US" dirty="0"/>
                  <a:t>, the </a:t>
                </a:r>
                <a:r>
                  <a:rPr lang="en-US" dirty="0" smtClean="0"/>
                  <a:t>following decomposition </a:t>
                </a:r>
                <a:r>
                  <a:rPr lang="en-US" b="1" dirty="0" smtClean="0"/>
                  <a:t>always </a:t>
                </a:r>
                <a:r>
                  <a:rPr lang="en-US" dirty="0"/>
                  <a:t>exists</a:t>
                </a:r>
                <a:r>
                  <a:rPr lang="en-US" dirty="0" smtClean="0"/>
                  <a:t>:</a:t>
                </a:r>
              </a:p>
              <a:p>
                <a:pPr marL="0" indent="0" algn="ctr">
                  <a:lnSpc>
                    <a:spcPct val="120000"/>
                  </a:lnSpc>
                  <a:buNone/>
                </a:pPr>
                <a:r>
                  <a:rPr lang="en-US" dirty="0" smtClean="0"/>
                  <a: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𝑈</m:t>
                    </m:r>
                    <m:r>
                      <m:rPr>
                        <m:sty m:val="p"/>
                      </m:rPr>
                      <a:rPr lang="en-US" b="0" i="0" smtClean="0">
                        <a:latin typeface="Cambria Math" panose="02040503050406030204" pitchFamily="18" charset="0"/>
                      </a:rPr>
                      <m:t>Σ</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𝑇</m:t>
                        </m:r>
                      </m:sup>
                    </m:sSup>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sup>
                    </m:sSup>
                  </m:oMath>
                </a14:m>
                <a:endParaRPr lang="en-US" dirty="0" smtClean="0"/>
              </a:p>
              <a:p>
                <a:pPr marL="457200" lvl="1" indent="0" algn="just">
                  <a:lnSpc>
                    <a:spcPct val="120000"/>
                  </a:lnSpc>
                  <a:buNone/>
                </a:pPr>
                <a:r>
                  <a:rPr lang="en-US" sz="2000" dirty="0" smtClean="0"/>
                  <a:t>Where,</a:t>
                </a:r>
              </a:p>
              <a:p>
                <a:pPr marL="457200" lvl="1" indent="0" algn="just">
                  <a:lnSpc>
                    <a:spcPct val="120000"/>
                  </a:lnSpc>
                  <a:buNone/>
                </a:pPr>
                <a14:m>
                  <m:oMath xmlns:m="http://schemas.openxmlformats.org/officeDocument/2006/math">
                    <m:r>
                      <a:rPr lang="en-US" i="1" dirty="0" smtClean="0">
                        <a:latin typeface="Cambria Math" panose="02040503050406030204" pitchFamily="18" charset="0"/>
                      </a:rPr>
                      <m:t>𝑈</m:t>
                    </m:r>
                  </m:oMath>
                </a14:m>
                <a:r>
                  <a:rPr lang="en-US" dirty="0"/>
                  <a:t> is </a:t>
                </a:r>
                <a14:m>
                  <m:oMath xmlns:m="http://schemas.openxmlformats.org/officeDocument/2006/math">
                    <m:r>
                      <a:rPr lang="en-US" i="1" dirty="0">
                        <a:latin typeface="Cambria Math" panose="02040503050406030204" pitchFamily="18" charset="0"/>
                      </a:rPr>
                      <m:t>𝑚</m:t>
                    </m:r>
                    <m:r>
                      <a:rPr lang="en-US" i="1" dirty="0">
                        <a:latin typeface="Cambria Math" panose="02040503050406030204" pitchFamily="18" charset="0"/>
                      </a:rPr>
                      <m:t>×</m:t>
                    </m:r>
                    <m:r>
                      <a:rPr lang="en-US" b="0" i="1" dirty="0" smtClean="0">
                        <a:latin typeface="Cambria Math" panose="02040503050406030204" pitchFamily="18" charset="0"/>
                      </a:rPr>
                      <m:t>𝑚</m:t>
                    </m:r>
                  </m:oMath>
                </a14:m>
                <a:r>
                  <a:rPr lang="en-US" i="1" dirty="0"/>
                  <a:t> </a:t>
                </a:r>
                <a:r>
                  <a:rPr lang="en-US" dirty="0" smtClean="0"/>
                  <a:t>orthogonal matrix i.e., </a:t>
                </a:r>
                <a14:m>
                  <m:oMath xmlns:m="http://schemas.openxmlformats.org/officeDocument/2006/math">
                    <m:r>
                      <a:rPr lang="en-US" b="0" i="1" dirty="0" smtClean="0">
                        <a:latin typeface="Cambria Math" panose="02040503050406030204" pitchFamily="18" charset="0"/>
                      </a:rPr>
                      <m:t>𝑈</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𝑈</m:t>
                        </m:r>
                      </m:e>
                      <m:sup>
                        <m:r>
                          <a:rPr lang="en-US" b="0" i="1" dirty="0" smtClean="0">
                            <a:latin typeface="Cambria Math" panose="02040503050406030204" pitchFamily="18" charset="0"/>
                          </a:rPr>
                          <m:t>𝑇</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𝑈</m:t>
                        </m:r>
                      </m:e>
                      <m:sup>
                        <m:r>
                          <a:rPr lang="en-US" b="0" i="1" dirty="0" smtClean="0">
                            <a:latin typeface="Cambria Math" panose="02040503050406030204" pitchFamily="18" charset="0"/>
                          </a:rPr>
                          <m:t>𝑇</m:t>
                        </m:r>
                      </m:sup>
                    </m:sSup>
                    <m:r>
                      <a:rPr lang="en-US" b="0" i="1" dirty="0" smtClean="0">
                        <a:latin typeface="Cambria Math" panose="02040503050406030204" pitchFamily="18" charset="0"/>
                      </a:rPr>
                      <m:t>𝑈</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𝐼</m:t>
                        </m:r>
                      </m:e>
                      <m:sub>
                        <m:r>
                          <a:rPr lang="en-US" b="0" i="1" dirty="0" smtClean="0">
                            <a:latin typeface="Cambria Math" panose="02040503050406030204" pitchFamily="18" charset="0"/>
                          </a:rPr>
                          <m:t>𝑚</m:t>
                        </m:r>
                      </m:sub>
                    </m:sSub>
                  </m:oMath>
                </a14:m>
                <a:endParaRPr lang="en-US" dirty="0" smtClean="0"/>
              </a:p>
              <a:p>
                <a:pPr marL="457200" lvl="1" indent="0" algn="just">
                  <a:lnSpc>
                    <a:spcPct val="120000"/>
                  </a:lnSpc>
                  <a:buNone/>
                </a:pPr>
                <a14:m>
                  <m:oMath xmlns:m="http://schemas.openxmlformats.org/officeDocument/2006/math">
                    <m:r>
                      <a:rPr lang="en-US" i="1" dirty="0" smtClean="0">
                        <a:latin typeface="Cambria Math" panose="02040503050406030204" pitchFamily="18" charset="0"/>
                      </a:rPr>
                      <m:t>𝑉</m:t>
                    </m:r>
                  </m:oMath>
                </a14:m>
                <a:r>
                  <a:rPr lang="en-US" dirty="0"/>
                  <a:t> is </a:t>
                </a:r>
                <a14:m>
                  <m:oMath xmlns:m="http://schemas.openxmlformats.org/officeDocument/2006/math">
                    <m:r>
                      <a:rPr lang="en-US" i="1" dirty="0">
                        <a:latin typeface="Cambria Math" panose="02040503050406030204" pitchFamily="18" charset="0"/>
                      </a:rPr>
                      <m:t>𝑛</m:t>
                    </m:r>
                    <m:r>
                      <a:rPr lang="en-US" i="1" dirty="0">
                        <a:latin typeface="Cambria Math" panose="02040503050406030204" pitchFamily="18" charset="0"/>
                      </a:rPr>
                      <m:t>× </m:t>
                    </m:r>
                    <m:r>
                      <a:rPr lang="en-US" i="1" dirty="0">
                        <a:latin typeface="Cambria Math" panose="02040503050406030204" pitchFamily="18" charset="0"/>
                      </a:rPr>
                      <m:t>𝑛</m:t>
                    </m:r>
                  </m:oMath>
                </a14:m>
                <a:r>
                  <a:rPr lang="en-US" i="1" dirty="0"/>
                  <a:t> </a:t>
                </a:r>
                <a:r>
                  <a:rPr lang="en-US" dirty="0"/>
                  <a:t>and orthogonal matrix i.e., </a:t>
                </a:r>
                <a14:m>
                  <m:oMath xmlns:m="http://schemas.openxmlformats.org/officeDocument/2006/math">
                    <m:r>
                      <a:rPr lang="en-US" b="0" i="1" dirty="0" smtClean="0">
                        <a:latin typeface="Cambria Math" panose="02040503050406030204" pitchFamily="18" charset="0"/>
                      </a:rPr>
                      <m:t>𝑉</m:t>
                    </m:r>
                    <m:sSup>
                      <m:sSupPr>
                        <m:ctrlPr>
                          <a:rPr lang="en-US" i="1" dirty="0">
                            <a:latin typeface="Cambria Math" panose="02040503050406030204" pitchFamily="18" charset="0"/>
                          </a:rPr>
                        </m:ctrlPr>
                      </m:sSupPr>
                      <m:e>
                        <m:r>
                          <a:rPr lang="en-US" b="0" i="1" dirty="0" smtClean="0">
                            <a:latin typeface="Cambria Math" panose="02040503050406030204" pitchFamily="18" charset="0"/>
                          </a:rPr>
                          <m:t>𝑉</m:t>
                        </m:r>
                      </m:e>
                      <m:sup>
                        <m:r>
                          <a:rPr lang="en-US" i="1" dirty="0">
                            <a:latin typeface="Cambria Math" panose="02040503050406030204" pitchFamily="18" charset="0"/>
                          </a:rPr>
                          <m:t>𝑇</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b="0" i="1" dirty="0" smtClean="0">
                            <a:latin typeface="Cambria Math" panose="02040503050406030204" pitchFamily="18" charset="0"/>
                          </a:rPr>
                          <m:t>𝑉</m:t>
                        </m:r>
                      </m:e>
                      <m:sup>
                        <m:r>
                          <a:rPr lang="en-US" i="1" dirty="0">
                            <a:latin typeface="Cambria Math" panose="02040503050406030204" pitchFamily="18" charset="0"/>
                          </a:rPr>
                          <m:t>𝑇</m:t>
                        </m:r>
                      </m:sup>
                    </m:sSup>
                    <m:r>
                      <a:rPr lang="en-US" b="0" i="1" dirty="0" smtClean="0">
                        <a:latin typeface="Cambria Math" panose="02040503050406030204" pitchFamily="18" charset="0"/>
                      </a:rPr>
                      <m:t>𝑉</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𝐼</m:t>
                        </m:r>
                      </m:e>
                      <m:sub>
                        <m:r>
                          <a:rPr lang="en-US" b="0" i="1" dirty="0" smtClean="0">
                            <a:latin typeface="Cambria Math" panose="02040503050406030204" pitchFamily="18" charset="0"/>
                          </a:rPr>
                          <m:t>𝑛</m:t>
                        </m:r>
                      </m:sub>
                    </m:sSub>
                  </m:oMath>
                </a14:m>
                <a:endParaRPr lang="en-US" dirty="0" smtClean="0"/>
              </a:p>
              <a:p>
                <a:pPr marL="457200" lvl="1" indent="0" algn="just">
                  <a:lnSpc>
                    <a:spcPct val="120000"/>
                  </a:lnSpc>
                  <a:buNone/>
                </a:pPr>
                <a14:m>
                  <m:oMath xmlns:m="http://schemas.openxmlformats.org/officeDocument/2006/math">
                    <m:r>
                      <m:rPr>
                        <m:sty m:val="p"/>
                      </m:rPr>
                      <a:rPr lang="en-US" sz="2000" i="0" dirty="0" smtClean="0">
                        <a:latin typeface="Cambria Math" panose="02040503050406030204" pitchFamily="18" charset="0"/>
                      </a:rPr>
                      <m:t>Σ</m:t>
                    </m:r>
                  </m:oMath>
                </a14:m>
                <a:r>
                  <a:rPr lang="en-US" sz="2000" dirty="0" smtClean="0"/>
                  <a:t> </a:t>
                </a:r>
                <a:r>
                  <a:rPr lang="en-US" sz="2000" dirty="0"/>
                  <a:t>is </a:t>
                </a:r>
                <a14:m>
                  <m:oMath xmlns:m="http://schemas.openxmlformats.org/officeDocument/2006/math">
                    <m:r>
                      <a:rPr lang="en-US" sz="2000" i="1" dirty="0">
                        <a:latin typeface="Cambria Math" panose="02040503050406030204" pitchFamily="18" charset="0"/>
                      </a:rPr>
                      <m:t>𝑚</m:t>
                    </m:r>
                    <m:r>
                      <a:rPr lang="en-US" sz="2000" i="1" dirty="0">
                        <a:latin typeface="Cambria Math" panose="02040503050406030204" pitchFamily="18" charset="0"/>
                      </a:rPr>
                      <m:t>× </m:t>
                    </m:r>
                    <m:r>
                      <a:rPr lang="en-US" sz="2000" i="1" dirty="0">
                        <a:latin typeface="Cambria Math" panose="02040503050406030204" pitchFamily="18" charset="0"/>
                      </a:rPr>
                      <m:t>𝑛</m:t>
                    </m:r>
                  </m:oMath>
                </a14:m>
                <a:r>
                  <a:rPr lang="en-US" sz="2000" i="1" dirty="0"/>
                  <a:t> </a:t>
                </a:r>
                <a:r>
                  <a:rPr lang="en-US" sz="2000" dirty="0"/>
                  <a:t>and diagonal with nonnegative entries on </a:t>
                </a:r>
                <a:r>
                  <a:rPr lang="en-US" sz="2000" dirty="0" smtClean="0"/>
                  <a:t>the diagonal </a:t>
                </a:r>
                <a:r>
                  <a:rPr lang="en-US" sz="2000" dirty="0"/>
                  <a:t>– called </a:t>
                </a:r>
                <a:r>
                  <a:rPr lang="en-US" sz="2000" b="1" dirty="0" smtClean="0"/>
                  <a:t>singular values</a:t>
                </a:r>
                <a:r>
                  <a:rPr lang="en-US" sz="2000" b="1" dirty="0"/>
                  <a:t>.</a:t>
                </a:r>
                <a:r>
                  <a:rPr lang="en-US" sz="2000" dirty="0"/>
                  <a:t> </a:t>
                </a:r>
                <a:endParaRPr lang="en-US" sz="2000" dirty="0" smtClean="0"/>
              </a:p>
              <a:p>
                <a:pPr algn="just">
                  <a:lnSpc>
                    <a:spcPct val="120000"/>
                  </a:lnSpc>
                </a:pPr>
                <a:r>
                  <a:rPr lang="en-US" dirty="0"/>
                  <a:t>Columns </a:t>
                </a:r>
                <a:r>
                  <a:rPr lang="en-US" dirty="0" smtClean="0"/>
                  <a:t>of </a:t>
                </a:r>
                <a14:m>
                  <m:oMath xmlns:m="http://schemas.openxmlformats.org/officeDocument/2006/math">
                    <m:r>
                      <a:rPr lang="en-US" i="1" dirty="0">
                        <a:latin typeface="Cambria Math" panose="02040503050406030204" pitchFamily="18" charset="0"/>
                      </a:rPr>
                      <m:t>𝑈</m:t>
                    </m:r>
                  </m:oMath>
                </a14:m>
                <a:r>
                  <a:rPr lang="en-US" dirty="0"/>
                  <a:t>are </a:t>
                </a:r>
                <a:r>
                  <a:rPr lang="en-US" dirty="0" smtClean="0"/>
                  <a:t>the eigenvectors of </a:t>
                </a:r>
                <a14:m>
                  <m:oMath xmlns:m="http://schemas.openxmlformats.org/officeDocument/2006/math">
                    <m:r>
                      <a:rPr lang="en-US" b="0" i="1" dirty="0" smtClean="0">
                        <a:latin typeface="Cambria Math" panose="02040503050406030204" pitchFamily="18" charset="0"/>
                      </a:rPr>
                      <m:t>𝐴</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𝐴</m:t>
                        </m:r>
                      </m:e>
                      <m:sup>
                        <m:r>
                          <a:rPr lang="en-US" b="0" i="1" dirty="0" smtClean="0">
                            <a:latin typeface="Cambria Math" panose="02040503050406030204" pitchFamily="18" charset="0"/>
                          </a:rPr>
                          <m:t>𝑇</m:t>
                        </m:r>
                      </m:sup>
                    </m:sSup>
                  </m:oMath>
                </a14:m>
                <a:r>
                  <a:rPr lang="en-US" dirty="0" smtClean="0"/>
                  <a:t> </a:t>
                </a:r>
                <a:r>
                  <a:rPr lang="en-US" dirty="0"/>
                  <a:t>(called </a:t>
                </a:r>
                <a:r>
                  <a:rPr lang="en-US" dirty="0" smtClean="0"/>
                  <a:t>the left </a:t>
                </a:r>
                <a:r>
                  <a:rPr lang="en-US" dirty="0"/>
                  <a:t>singular vectors). </a:t>
                </a:r>
                <a:endParaRPr lang="en-US" dirty="0" smtClean="0"/>
              </a:p>
              <a:p>
                <a:pPr algn="just">
                  <a:lnSpc>
                    <a:spcPct val="120000"/>
                  </a:lnSpc>
                </a:pPr>
                <a:r>
                  <a:rPr lang="en-US" dirty="0"/>
                  <a:t>Columns of </a:t>
                </a:r>
                <a14:m>
                  <m:oMath xmlns:m="http://schemas.openxmlformats.org/officeDocument/2006/math">
                    <m:r>
                      <a:rPr lang="en-US" b="0" i="1" dirty="0" smtClean="0">
                        <a:latin typeface="Cambria Math" panose="02040503050406030204" pitchFamily="18" charset="0"/>
                      </a:rPr>
                      <m:t>𝑉</m:t>
                    </m:r>
                  </m:oMath>
                </a14:m>
                <a:r>
                  <a:rPr lang="en-US" dirty="0"/>
                  <a:t>are the eigenvectors of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𝐴</m:t>
                        </m:r>
                      </m:e>
                      <m:sup>
                        <m:r>
                          <a:rPr lang="en-US" i="1" dirty="0">
                            <a:latin typeface="Cambria Math" panose="02040503050406030204" pitchFamily="18" charset="0"/>
                          </a:rPr>
                          <m:t>𝑇</m:t>
                        </m:r>
                      </m:sup>
                    </m:sSup>
                    <m:r>
                      <a:rPr lang="en-US" b="0" i="1" dirty="0" smtClean="0">
                        <a:latin typeface="Cambria Math" panose="02040503050406030204" pitchFamily="18" charset="0"/>
                      </a:rPr>
                      <m:t>𝐴</m:t>
                    </m:r>
                  </m:oMath>
                </a14:m>
                <a:r>
                  <a:rPr lang="en-US" dirty="0"/>
                  <a:t> (called the </a:t>
                </a:r>
                <a:r>
                  <a:rPr lang="en-US" dirty="0" smtClean="0"/>
                  <a:t>right singular </a:t>
                </a:r>
                <a:r>
                  <a:rPr lang="en-US" dirty="0"/>
                  <a:t>vectors</a:t>
                </a:r>
                <a:r>
                  <a:rPr lang="en-US" dirty="0" smtClean="0"/>
                  <a:t>).</a:t>
                </a:r>
              </a:p>
              <a:p>
                <a:pPr algn="just">
                  <a:lnSpc>
                    <a:spcPct val="120000"/>
                  </a:lnSpc>
                </a:pPr>
                <a:r>
                  <a:rPr lang="en-US" dirty="0"/>
                  <a:t>The non - zero singular values are the </a:t>
                </a:r>
                <a:r>
                  <a:rPr lang="en-US" dirty="0" smtClean="0"/>
                  <a:t>positive square roots of </a:t>
                </a:r>
                <a:r>
                  <a:rPr lang="nl-NL" dirty="0"/>
                  <a:t>non - zero </a:t>
                </a:r>
                <a:r>
                  <a:rPr lang="nl-NL" dirty="0" smtClean="0"/>
                  <a:t>eigenvalues </a:t>
                </a:r>
                <a:r>
                  <a:rPr lang="nl-NL" dirty="0"/>
                  <a:t>of </a:t>
                </a:r>
                <a:r>
                  <a:rPr lang="nl-NL" dirty="0" smtClean="0"/>
                  <a:t>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𝐴</m:t>
                        </m:r>
                      </m:e>
                      <m:sup>
                        <m:r>
                          <a:rPr lang="en-US" i="1" dirty="0">
                            <a:latin typeface="Cambria Math" panose="02040503050406030204" pitchFamily="18" charset="0"/>
                          </a:rPr>
                          <m:t>𝑇</m:t>
                        </m:r>
                      </m:sup>
                    </m:sSup>
                    <m:r>
                      <a:rPr lang="en-US" i="1" dirty="0">
                        <a:latin typeface="Cambria Math" panose="02040503050406030204" pitchFamily="18" charset="0"/>
                      </a:rPr>
                      <m:t>𝐴</m:t>
                    </m:r>
                  </m:oMath>
                </a14:m>
                <a:r>
                  <a:rPr lang="en-US" dirty="0"/>
                  <a:t> </a:t>
                </a:r>
                <a:r>
                  <a:rPr lang="en-US" dirty="0" smtClean="0"/>
                  <a:t> or </a:t>
                </a:r>
                <a14:m>
                  <m:oMath xmlns:m="http://schemas.openxmlformats.org/officeDocument/2006/math">
                    <m:r>
                      <a:rPr lang="en-US" i="1" dirty="0">
                        <a:latin typeface="Cambria Math" panose="02040503050406030204" pitchFamily="18" charset="0"/>
                      </a:rPr>
                      <m:t>𝐴</m:t>
                    </m:r>
                    <m:sSup>
                      <m:sSupPr>
                        <m:ctrlPr>
                          <a:rPr lang="en-US" i="1" dirty="0">
                            <a:latin typeface="Cambria Math" panose="02040503050406030204" pitchFamily="18" charset="0"/>
                          </a:rPr>
                        </m:ctrlPr>
                      </m:sSupPr>
                      <m:e>
                        <m:r>
                          <a:rPr lang="en-US" i="1" dirty="0">
                            <a:latin typeface="Cambria Math" panose="02040503050406030204" pitchFamily="18" charset="0"/>
                          </a:rPr>
                          <m:t>𝐴</m:t>
                        </m:r>
                      </m:e>
                      <m:sup>
                        <m:r>
                          <a:rPr lang="en-US" i="1" dirty="0">
                            <a:latin typeface="Cambria Math" panose="02040503050406030204" pitchFamily="18" charset="0"/>
                          </a:rPr>
                          <m:t>𝑇</m:t>
                        </m:r>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34440"/>
                <a:ext cx="7546848" cy="5623560"/>
              </a:xfrm>
              <a:blipFill rotWithShape="0">
                <a:blip r:embed="rId2"/>
                <a:stretch>
                  <a:fillRect l="-1131" t="-868" r="-1212" b="-86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9D0F597-6C79-4498-BE18-DD874142F752}" type="slidenum">
              <a:rPr lang="en-US" smtClean="0"/>
              <a:t>85</a:t>
            </a:fld>
            <a:endParaRPr lang="en-US"/>
          </a:p>
        </p:txBody>
      </p:sp>
    </p:spTree>
    <p:extLst>
      <p:ext uri="{BB962C8B-B14F-4D97-AF65-F5344CB8AC3E}">
        <p14:creationId xmlns:p14="http://schemas.microsoft.com/office/powerpoint/2010/main" val="162476408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6253"/>
            <a:ext cx="10515600" cy="796163"/>
          </a:xfrm>
        </p:spPr>
        <p:txBody>
          <a:bodyPr/>
          <a:lstStyle/>
          <a:p>
            <a:r>
              <a:rPr lang="en-US" dirty="0"/>
              <a:t>Singular value decomposition (SVD)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34440"/>
                <a:ext cx="7318248" cy="5330952"/>
              </a:xfrm>
            </p:spPr>
            <p:txBody>
              <a:bodyPr>
                <a:normAutofit/>
              </a:bodyPr>
              <a:lstStyle/>
              <a:p>
                <a:pPr algn="just">
                  <a:lnSpc>
                    <a:spcPct val="120000"/>
                  </a:lnSpc>
                </a:pPr>
                <a:r>
                  <a:rPr lang="en-US" sz="2400" dirty="0"/>
                  <a:t>For any </a:t>
                </a:r>
                <a:r>
                  <a:rPr lang="en-US" sz="2400" i="1" dirty="0"/>
                  <a:t>m </a:t>
                </a:r>
                <a:r>
                  <a:rPr lang="en-US" sz="2400" dirty="0"/>
                  <a:t>x </a:t>
                </a:r>
                <a:r>
                  <a:rPr lang="en-US" sz="2400" i="1" dirty="0"/>
                  <a:t>n </a:t>
                </a:r>
                <a:r>
                  <a:rPr lang="en-US" sz="2400" dirty="0"/>
                  <a:t>real matrix </a:t>
                </a:r>
                <a:r>
                  <a:rPr lang="en-US" sz="2400" b="1" dirty="0"/>
                  <a:t>A</a:t>
                </a:r>
                <a:r>
                  <a:rPr lang="en-US" sz="2400" dirty="0"/>
                  <a:t>, the SVD consists </a:t>
                </a:r>
                <a:r>
                  <a:rPr lang="en-US" sz="2400" dirty="0" smtClean="0"/>
                  <a:t>of matrices </a:t>
                </a:r>
                <a:r>
                  <a:rPr lang="en-US" sz="2400" b="1" dirty="0"/>
                  <a:t>U</a:t>
                </a:r>
                <a:r>
                  <a:rPr lang="en-US" sz="2400" dirty="0"/>
                  <a:t>,</a:t>
                </a:r>
                <a:r>
                  <a:rPr lang="en-US" sz="2400" b="1" dirty="0"/>
                  <a:t>S</a:t>
                </a:r>
                <a:r>
                  <a:rPr lang="en-US" sz="2400" dirty="0"/>
                  <a:t>,</a:t>
                </a:r>
                <a:r>
                  <a:rPr lang="en-US" sz="2400" b="1" dirty="0"/>
                  <a:t>V </a:t>
                </a:r>
                <a:r>
                  <a:rPr lang="en-US" sz="2400" dirty="0"/>
                  <a:t>which are always real – this </a:t>
                </a:r>
                <a:r>
                  <a:rPr lang="en-US" sz="2400" dirty="0" smtClean="0"/>
                  <a:t>is unlike eigenvectors </a:t>
                </a:r>
                <a:r>
                  <a:rPr lang="en-US" sz="2400" dirty="0"/>
                  <a:t>and eigenvalues of </a:t>
                </a:r>
                <a:r>
                  <a:rPr lang="en-US" sz="2400" b="1" dirty="0"/>
                  <a:t>A </a:t>
                </a:r>
                <a:r>
                  <a:rPr lang="en-US" sz="2400" dirty="0"/>
                  <a:t>which may </a:t>
                </a:r>
                <a:r>
                  <a:rPr lang="en-US" sz="2400" dirty="0" smtClean="0"/>
                  <a:t>be complex </a:t>
                </a:r>
                <a:r>
                  <a:rPr lang="en-US" sz="2400" dirty="0"/>
                  <a:t>even if </a:t>
                </a:r>
                <a:r>
                  <a:rPr lang="en-US" sz="2400" b="1" dirty="0"/>
                  <a:t>A </a:t>
                </a:r>
                <a:r>
                  <a:rPr lang="en-US" sz="2400" dirty="0"/>
                  <a:t>is </a:t>
                </a:r>
                <a:r>
                  <a:rPr lang="en-US" sz="2400" dirty="0" smtClean="0"/>
                  <a:t>real.</a:t>
                </a:r>
                <a:endParaRPr lang="en-US" sz="2400" dirty="0"/>
              </a:p>
              <a:p>
                <a:pPr algn="just">
                  <a:lnSpc>
                    <a:spcPct val="120000"/>
                  </a:lnSpc>
                </a:pPr>
                <a:r>
                  <a:rPr lang="en-US" sz="2400" dirty="0" smtClean="0"/>
                  <a:t>The </a:t>
                </a:r>
                <a:r>
                  <a:rPr lang="en-US" sz="2400" dirty="0"/>
                  <a:t>singular values are always non-negative, </a:t>
                </a:r>
                <a:r>
                  <a:rPr lang="en-US" sz="2400" dirty="0" smtClean="0"/>
                  <a:t>even though </a:t>
                </a:r>
                <a:r>
                  <a:rPr lang="en-US" sz="2400" dirty="0"/>
                  <a:t>the eigenvalues may be </a:t>
                </a:r>
                <a:r>
                  <a:rPr lang="en-US" sz="2400" dirty="0" smtClean="0"/>
                  <a:t>negative.</a:t>
                </a:r>
              </a:p>
              <a:p>
                <a:pPr algn="just">
                  <a:lnSpc>
                    <a:spcPct val="120000"/>
                  </a:lnSpc>
                </a:pPr>
                <a:r>
                  <a:rPr lang="en-US" sz="2400" dirty="0" smtClean="0"/>
                  <a:t>While </a:t>
                </a:r>
                <a:r>
                  <a:rPr lang="en-US" sz="2400" dirty="0"/>
                  <a:t>writing the SVD, the following convention </a:t>
                </a:r>
                <a:r>
                  <a:rPr lang="en-US" sz="2400" dirty="0" smtClean="0"/>
                  <a:t>is assumed</a:t>
                </a:r>
                <a:r>
                  <a:rPr lang="en-US" sz="2400" dirty="0"/>
                  <a:t>, and the left and right singular vectors </a:t>
                </a:r>
                <a:r>
                  <a:rPr lang="en-US" sz="2400" dirty="0" smtClean="0"/>
                  <a:t>are also </a:t>
                </a:r>
                <a:r>
                  <a:rPr lang="en-US" sz="2400" dirty="0"/>
                  <a:t>arranged accordingly: </a:t>
                </a:r>
                <a:endParaRPr lang="en-US" sz="2400" dirty="0" smtClean="0"/>
              </a:p>
              <a:p>
                <a:pPr marL="0" indent="0" algn="just">
                  <a:lnSpc>
                    <a:spcPct val="120000"/>
                  </a:lnSpc>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𝑚</m:t>
                          </m:r>
                        </m:sub>
                      </m:sSub>
                    </m:oMath>
                  </m:oMathPara>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34440"/>
                <a:ext cx="7318248" cy="5330952"/>
              </a:xfrm>
              <a:blipFill rotWithShape="0">
                <a:blip r:embed="rId2"/>
                <a:stretch>
                  <a:fillRect l="-1167" t="-114" r="-125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9D0F597-6C79-4498-BE18-DD874142F752}" type="slidenum">
              <a:rPr lang="en-US" smtClean="0"/>
              <a:t>86</a:t>
            </a:fld>
            <a:endParaRPr lang="en-US"/>
          </a:p>
        </p:txBody>
      </p:sp>
    </p:spTree>
    <p:extLst>
      <p:ext uri="{BB962C8B-B14F-4D97-AF65-F5344CB8AC3E}">
        <p14:creationId xmlns:p14="http://schemas.microsoft.com/office/powerpoint/2010/main" val="339900122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6253"/>
            <a:ext cx="10515600" cy="796163"/>
          </a:xfrm>
        </p:spPr>
        <p:txBody>
          <a:bodyPr/>
          <a:lstStyle/>
          <a:p>
            <a:r>
              <a:rPr lang="en-US" dirty="0"/>
              <a:t>Singular value decomposition (SVD)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34440"/>
                <a:ext cx="7318248" cy="5330952"/>
              </a:xfrm>
            </p:spPr>
            <p:txBody>
              <a:bodyPr>
                <a:normAutofit/>
              </a:bodyPr>
              <a:lstStyle/>
              <a:p>
                <a:pPr algn="just">
                  <a:lnSpc>
                    <a:spcPct val="120000"/>
                  </a:lnSpc>
                </a:pPr>
                <a:r>
                  <a:rPr lang="en-US" sz="2400" dirty="0" smtClean="0"/>
                  <a:t>If only </a:t>
                </a:r>
                <a14:m>
                  <m:oMath xmlns:m="http://schemas.openxmlformats.org/officeDocument/2006/math">
                    <m:r>
                      <a:rPr lang="en-US" sz="2400" i="1" dirty="0" smtClean="0">
                        <a:latin typeface="Cambria Math" panose="02040503050406030204" pitchFamily="18" charset="0"/>
                      </a:rPr>
                      <m:t>𝑟</m:t>
                    </m:r>
                    <m:r>
                      <a:rPr lang="en-US" sz="2400" i="1" dirty="0" smtClean="0">
                        <a:latin typeface="Cambria Math" panose="02040503050406030204" pitchFamily="18" charset="0"/>
                      </a:rPr>
                      <m:t> &lt; </m:t>
                    </m:r>
                    <m:r>
                      <m:rPr>
                        <m:sty m:val="p"/>
                      </m:rPr>
                      <a:rPr lang="en-US" sz="2400" i="1" dirty="0" smtClean="0">
                        <a:latin typeface="Cambria Math" panose="02040503050406030204" pitchFamily="18" charset="0"/>
                      </a:rPr>
                      <m:t>min</m:t>
                    </m:r>
                    <m:r>
                      <a:rPr lang="en-US" sz="2400" i="1" dirty="0" smtClean="0">
                        <a:latin typeface="Cambria Math" panose="02040503050406030204" pitchFamily="18" charset="0"/>
                      </a:rPr>
                      <m:t>⁡(</m:t>
                    </m:r>
                    <m:r>
                      <a:rPr lang="en-US" sz="2400" b="0" i="1" dirty="0" smtClean="0">
                        <a:latin typeface="Cambria Math" panose="02040503050406030204" pitchFamily="18" charset="0"/>
                      </a:rPr>
                      <m:t>𝑚</m:t>
                    </m:r>
                    <m:r>
                      <a:rPr lang="en-US" sz="2400" b="0" i="1" dirty="0" smtClean="0">
                        <a:latin typeface="Cambria Math" panose="02040503050406030204" pitchFamily="18" charset="0"/>
                      </a:rPr>
                      <m:t>, </m:t>
                    </m:r>
                    <m:r>
                      <a:rPr lang="en-US" sz="2400" b="0" i="1" dirty="0" smtClean="0">
                        <a:latin typeface="Cambria Math" panose="02040503050406030204" pitchFamily="18" charset="0"/>
                      </a:rPr>
                      <m:t>𝑛</m:t>
                    </m:r>
                    <m:r>
                      <a:rPr lang="en-US" sz="2400" b="0" i="1" dirty="0" smtClean="0">
                        <a:latin typeface="Cambria Math" panose="02040503050406030204" pitchFamily="18" charset="0"/>
                      </a:rPr>
                      <m:t>) </m:t>
                    </m:r>
                  </m:oMath>
                </a14:m>
                <a:r>
                  <a:rPr lang="en-US" sz="2400" dirty="0"/>
                  <a:t>singular values are nonzero, the SVD can be represented in </a:t>
                </a:r>
                <a:r>
                  <a:rPr lang="en-US" sz="2400" b="1" dirty="0"/>
                  <a:t>reduced</a:t>
                </a:r>
                <a:br>
                  <a:rPr lang="en-US" sz="2400" b="1" dirty="0"/>
                </a:br>
                <a:r>
                  <a:rPr lang="en-US" sz="2400" b="1" dirty="0"/>
                  <a:t>form </a:t>
                </a:r>
                <a:r>
                  <a:rPr lang="en-US" sz="2400" dirty="0"/>
                  <a:t>as follows: </a:t>
                </a:r>
                <a:endParaRPr lang="en-US" sz="2400" dirty="0" smtClean="0"/>
              </a:p>
              <a:p>
                <a:pPr marL="2743200" lvl="6" indent="0" algn="ctr">
                  <a:lnSpc>
                    <a:spcPct val="120000"/>
                  </a:lnSpc>
                  <a:buNone/>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𝑈</m:t>
                      </m:r>
                      <m:r>
                        <m:rPr>
                          <m:sty m:val="p"/>
                        </m:rPr>
                        <a:rPr lang="en-US" sz="2400" b="0" i="0" smtClean="0">
                          <a:latin typeface="Cambria Math" panose="02040503050406030204" pitchFamily="18" charset="0"/>
                        </a:rPr>
                        <m:t>Σ</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𝑉</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ℝ</m:t>
                          </m:r>
                        </m:e>
                        <m:sup>
                          <m:r>
                            <a:rPr lang="en-US" sz="2400" b="0" i="1" smtClean="0">
                              <a:latin typeface="Cambria Math" panose="02040503050406030204" pitchFamily="18" charset="0"/>
                              <a:ea typeface="Cambria Math" panose="02040503050406030204" pitchFamily="18" charset="0"/>
                            </a:rPr>
                            <m:t>𝑚</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𝑛</m:t>
                          </m:r>
                        </m:sup>
                      </m:sSup>
                    </m:oMath>
                  </m:oMathPara>
                </a14:m>
                <a:endParaRPr lang="en-US" sz="2400" dirty="0" smtClean="0"/>
              </a:p>
              <a:p>
                <a:pPr marL="2743200" lvl="6" indent="0" algn="ctr">
                  <a:lnSpc>
                    <a:spcPct val="120000"/>
                  </a:lnSpc>
                  <a:buNone/>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𝑈</m:t>
                      </m:r>
                      <m:r>
                        <a:rPr lang="en-US" sz="2400" b="0" i="1" smtClean="0">
                          <a:latin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ℝ</m:t>
                          </m:r>
                        </m:e>
                        <m:sup>
                          <m:r>
                            <a:rPr lang="en-US" sz="2400" i="1">
                              <a:latin typeface="Cambria Math" panose="02040503050406030204" pitchFamily="18" charset="0"/>
                              <a:ea typeface="Cambria Math" panose="02040503050406030204" pitchFamily="18" charset="0"/>
                            </a:rPr>
                            <m:t>𝑚</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𝑟</m:t>
                          </m:r>
                        </m:sup>
                      </m:sSup>
                    </m:oMath>
                  </m:oMathPara>
                </a14:m>
                <a:endParaRPr lang="en-US" sz="2400" dirty="0" smtClean="0"/>
              </a:p>
              <a:p>
                <a:pPr marL="2743200" lvl="6" indent="0" algn="ctr">
                  <a:lnSpc>
                    <a:spcPct val="120000"/>
                  </a:lnSpc>
                  <a:buNone/>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𝑉</m:t>
                      </m:r>
                      <m:r>
                        <a:rPr lang="en-US" sz="2400" i="1">
                          <a:latin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ℝ</m:t>
                          </m:r>
                        </m:e>
                        <m:sup>
                          <m:r>
                            <a:rPr lang="en-US" sz="2400" b="0" i="1" smtClean="0">
                              <a:latin typeface="Cambria Math" panose="02040503050406030204" pitchFamily="18" charset="0"/>
                              <a:ea typeface="Cambria Math" panose="02040503050406030204" pitchFamily="18" charset="0"/>
                            </a:rPr>
                            <m:t>𝑛</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𝑟</m:t>
                          </m:r>
                        </m:sup>
                      </m:sSup>
                    </m:oMath>
                  </m:oMathPara>
                </a14:m>
                <a:endParaRPr lang="en-US" sz="2400" dirty="0" smtClean="0"/>
              </a:p>
              <a:p>
                <a:pPr marL="2743200" lvl="6" indent="0" algn="ctr">
                  <a:lnSpc>
                    <a:spcPct val="120000"/>
                  </a:lnSpc>
                  <a:buNone/>
                </a:pPr>
                <a14:m>
                  <m:oMathPara xmlns:m="http://schemas.openxmlformats.org/officeDocument/2006/math">
                    <m:oMathParaPr>
                      <m:jc m:val="left"/>
                    </m:oMathParaPr>
                    <m:oMath xmlns:m="http://schemas.openxmlformats.org/officeDocument/2006/math">
                      <m:r>
                        <m:rPr>
                          <m:sty m:val="p"/>
                        </m:rPr>
                        <a:rPr lang="en-US" sz="2400" b="0" i="0" smtClean="0">
                          <a:latin typeface="Cambria Math" panose="02040503050406030204" pitchFamily="18" charset="0"/>
                        </a:rPr>
                        <m:t>Σ</m:t>
                      </m:r>
                      <m:r>
                        <a:rPr lang="en-US" sz="2400" i="1">
                          <a:latin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ℝ</m:t>
                          </m:r>
                        </m:e>
                        <m:sup>
                          <m:r>
                            <a:rPr lang="en-US" sz="2400" b="0" i="1" smtClean="0">
                              <a:latin typeface="Cambria Math" panose="02040503050406030204" pitchFamily="18" charset="0"/>
                              <a:ea typeface="Cambria Math" panose="02040503050406030204" pitchFamily="18" charset="0"/>
                            </a:rPr>
                            <m:t>𝑟</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𝑟</m:t>
                          </m:r>
                        </m:sup>
                      </m:sSup>
                    </m:oMath>
                  </m:oMathPara>
                </a14:m>
                <a:endParaRPr lang="en-US" sz="2400" dirty="0" smtClean="0"/>
              </a:p>
              <a:p>
                <a:pPr marL="0" indent="0" algn="just">
                  <a:lnSpc>
                    <a:spcPct val="120000"/>
                  </a:lnSpc>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34440"/>
                <a:ext cx="7318248" cy="5330952"/>
              </a:xfrm>
              <a:blipFill rotWithShape="0">
                <a:blip r:embed="rId2"/>
                <a:stretch>
                  <a:fillRect l="-1167" t="-114" r="-125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9D0F597-6C79-4498-BE18-DD874142F752}" type="slidenum">
              <a:rPr lang="en-US" smtClean="0"/>
              <a:t>87</a:t>
            </a:fld>
            <a:endParaRPr lang="en-US"/>
          </a:p>
        </p:txBody>
      </p:sp>
    </p:spTree>
    <p:extLst>
      <p:ext uri="{BB962C8B-B14F-4D97-AF65-F5344CB8AC3E}">
        <p14:creationId xmlns:p14="http://schemas.microsoft.com/office/powerpoint/2010/main" val="312576065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225675" y="3276600"/>
            <a:ext cx="1905000" cy="2286000"/>
          </a:xfrm>
          <a:prstGeom prst="rect">
            <a:avLst/>
          </a:prstGeom>
          <a:noFill/>
          <a:ln w="28575">
            <a:solidFill>
              <a:schemeClr val="tx1"/>
            </a:solidFill>
            <a:miter lim="800000"/>
            <a:headEnd/>
            <a:tailEnd/>
          </a:ln>
        </p:spPr>
        <p:txBody>
          <a:bodyPr wrap="none" anchor="ctr"/>
          <a:lstStyle/>
          <a:p>
            <a:pPr>
              <a:lnSpc>
                <a:spcPct val="98000"/>
              </a:lnSpc>
              <a:buClr>
                <a:srgbClr val="000000"/>
              </a:buClr>
              <a:buSzPct val="100000"/>
              <a:buFont typeface="Calibri" pitchFamily="34" charset="0"/>
              <a:buNone/>
            </a:pPr>
            <a:endParaRPr lang="en-US"/>
          </a:p>
        </p:txBody>
      </p:sp>
      <p:sp>
        <p:nvSpPr>
          <p:cNvPr id="16387" name="Rectangle 3"/>
          <p:cNvSpPr>
            <a:spLocks noChangeArrowheads="1"/>
          </p:cNvSpPr>
          <p:nvPr/>
        </p:nvSpPr>
        <p:spPr bwMode="auto">
          <a:xfrm>
            <a:off x="4876800" y="3276600"/>
            <a:ext cx="1371600" cy="2286000"/>
          </a:xfrm>
          <a:prstGeom prst="rect">
            <a:avLst/>
          </a:prstGeom>
          <a:noFill/>
          <a:ln w="28575">
            <a:solidFill>
              <a:schemeClr val="tx1"/>
            </a:solidFill>
            <a:miter lim="800000"/>
            <a:headEnd/>
            <a:tailEnd/>
          </a:ln>
        </p:spPr>
        <p:txBody>
          <a:bodyPr wrap="none" anchor="ctr"/>
          <a:lstStyle/>
          <a:p>
            <a:pPr>
              <a:lnSpc>
                <a:spcPct val="98000"/>
              </a:lnSpc>
              <a:buClr>
                <a:srgbClr val="000000"/>
              </a:buClr>
              <a:buSzPct val="100000"/>
              <a:buFont typeface="Calibri" pitchFamily="34" charset="0"/>
              <a:buNone/>
            </a:pPr>
            <a:endParaRPr lang="en-US"/>
          </a:p>
        </p:txBody>
      </p:sp>
      <p:sp>
        <p:nvSpPr>
          <p:cNvPr id="16388" name="Rectangle 4"/>
          <p:cNvSpPr>
            <a:spLocks noChangeArrowheads="1"/>
          </p:cNvSpPr>
          <p:nvPr/>
        </p:nvSpPr>
        <p:spPr bwMode="auto">
          <a:xfrm>
            <a:off x="8382000" y="3276600"/>
            <a:ext cx="1905000" cy="1219200"/>
          </a:xfrm>
          <a:prstGeom prst="rect">
            <a:avLst/>
          </a:prstGeom>
          <a:noFill/>
          <a:ln w="28575">
            <a:solidFill>
              <a:schemeClr val="tx1"/>
            </a:solidFill>
            <a:miter lim="800000"/>
            <a:headEnd/>
            <a:tailEnd/>
          </a:ln>
        </p:spPr>
        <p:txBody>
          <a:bodyPr wrap="none" anchor="ctr"/>
          <a:lstStyle/>
          <a:p>
            <a:pPr>
              <a:lnSpc>
                <a:spcPct val="98000"/>
              </a:lnSpc>
              <a:buClr>
                <a:srgbClr val="000000"/>
              </a:buClr>
              <a:buSzPct val="100000"/>
              <a:buFont typeface="Calibri" pitchFamily="34" charset="0"/>
              <a:buNone/>
            </a:pPr>
            <a:endParaRPr lang="en-US"/>
          </a:p>
        </p:txBody>
      </p:sp>
      <p:sp>
        <p:nvSpPr>
          <p:cNvPr id="16389" name="Rectangle 5"/>
          <p:cNvSpPr>
            <a:spLocks noChangeArrowheads="1"/>
          </p:cNvSpPr>
          <p:nvPr/>
        </p:nvSpPr>
        <p:spPr bwMode="auto">
          <a:xfrm>
            <a:off x="6629400" y="3276600"/>
            <a:ext cx="1371600" cy="1219200"/>
          </a:xfrm>
          <a:prstGeom prst="rect">
            <a:avLst/>
          </a:prstGeom>
          <a:noFill/>
          <a:ln w="28575">
            <a:solidFill>
              <a:schemeClr val="tx1"/>
            </a:solidFill>
            <a:miter lim="800000"/>
            <a:headEnd/>
            <a:tailEnd/>
          </a:ln>
        </p:spPr>
        <p:txBody>
          <a:bodyPr wrap="none" anchor="ctr"/>
          <a:lstStyle/>
          <a:p>
            <a:pPr>
              <a:lnSpc>
                <a:spcPct val="98000"/>
              </a:lnSpc>
              <a:buClr>
                <a:srgbClr val="000000"/>
              </a:buClr>
              <a:buSzPct val="100000"/>
              <a:buFont typeface="Calibri" pitchFamily="34" charset="0"/>
              <a:buNone/>
            </a:pPr>
            <a:endParaRPr lang="en-US"/>
          </a:p>
        </p:txBody>
      </p:sp>
      <p:sp>
        <p:nvSpPr>
          <p:cNvPr id="16390" name="Text Box 6"/>
          <p:cNvSpPr txBox="1">
            <a:spLocks noChangeArrowheads="1"/>
          </p:cNvSpPr>
          <p:nvPr/>
        </p:nvSpPr>
        <p:spPr bwMode="auto">
          <a:xfrm>
            <a:off x="3048000" y="1989139"/>
            <a:ext cx="465192" cy="635239"/>
          </a:xfrm>
          <a:prstGeom prst="rect">
            <a:avLst/>
          </a:prstGeom>
          <a:noFill/>
          <a:ln w="9525">
            <a:noFill/>
            <a:miter lim="800000"/>
            <a:headEnd/>
            <a:tailEnd/>
          </a:ln>
        </p:spPr>
        <p:txBody>
          <a:bodyPr wrap="none">
            <a:spAutoFit/>
          </a:bodyPr>
          <a:lstStyle/>
          <a:p>
            <a:pPr eaLnBrk="0" hangingPunct="0">
              <a:lnSpc>
                <a:spcPct val="98000"/>
              </a:lnSpc>
              <a:buClr>
                <a:srgbClr val="000000"/>
              </a:buClr>
              <a:buSzPct val="100000"/>
              <a:buFont typeface="Calibri" pitchFamily="34" charset="0"/>
              <a:buNone/>
            </a:pPr>
            <a:r>
              <a:rPr lang="en-US" sz="3600" b="1">
                <a:solidFill>
                  <a:srgbClr val="000066"/>
                </a:solidFill>
              </a:rPr>
              <a:t>A</a:t>
            </a:r>
          </a:p>
        </p:txBody>
      </p:sp>
      <p:sp>
        <p:nvSpPr>
          <p:cNvPr id="16391" name="Text Box 7"/>
          <p:cNvSpPr txBox="1">
            <a:spLocks noChangeArrowheads="1"/>
          </p:cNvSpPr>
          <p:nvPr/>
        </p:nvSpPr>
        <p:spPr bwMode="auto">
          <a:xfrm>
            <a:off x="9067801" y="1989139"/>
            <a:ext cx="607859" cy="635239"/>
          </a:xfrm>
          <a:prstGeom prst="rect">
            <a:avLst/>
          </a:prstGeom>
          <a:noFill/>
          <a:ln w="9525">
            <a:noFill/>
            <a:miter lim="800000"/>
            <a:headEnd/>
            <a:tailEnd/>
          </a:ln>
        </p:spPr>
        <p:txBody>
          <a:bodyPr wrap="none">
            <a:spAutoFit/>
          </a:bodyPr>
          <a:lstStyle/>
          <a:p>
            <a:pPr eaLnBrk="0" hangingPunct="0">
              <a:lnSpc>
                <a:spcPct val="98000"/>
              </a:lnSpc>
              <a:buClr>
                <a:srgbClr val="000000"/>
              </a:buClr>
              <a:buSzPct val="100000"/>
              <a:buFont typeface="Calibri" pitchFamily="34" charset="0"/>
              <a:buNone/>
            </a:pPr>
            <a:r>
              <a:rPr lang="en-US" sz="3600" b="1">
                <a:solidFill>
                  <a:srgbClr val="000066"/>
                </a:solidFill>
              </a:rPr>
              <a:t>V</a:t>
            </a:r>
            <a:r>
              <a:rPr lang="en-US" sz="3600" baseline="30000">
                <a:solidFill>
                  <a:srgbClr val="000066"/>
                </a:solidFill>
              </a:rPr>
              <a:t>T</a:t>
            </a:r>
            <a:endParaRPr lang="en-US" sz="3600" b="1">
              <a:solidFill>
                <a:srgbClr val="000066"/>
              </a:solidFill>
            </a:endParaRPr>
          </a:p>
        </p:txBody>
      </p:sp>
      <p:sp>
        <p:nvSpPr>
          <p:cNvPr id="16392" name="Text Box 8"/>
          <p:cNvSpPr txBox="1">
            <a:spLocks noChangeArrowheads="1"/>
          </p:cNvSpPr>
          <p:nvPr/>
        </p:nvSpPr>
        <p:spPr bwMode="auto">
          <a:xfrm>
            <a:off x="7286625" y="1966913"/>
            <a:ext cx="469900" cy="671512"/>
          </a:xfrm>
          <a:prstGeom prst="rect">
            <a:avLst/>
          </a:prstGeom>
          <a:noFill/>
          <a:ln w="9525">
            <a:noFill/>
            <a:miter lim="800000"/>
            <a:headEnd/>
            <a:tailEnd/>
          </a:ln>
        </p:spPr>
        <p:txBody>
          <a:bodyPr wrap="none">
            <a:spAutoFit/>
          </a:bodyPr>
          <a:lstStyle/>
          <a:p>
            <a:pPr eaLnBrk="0" hangingPunct="0">
              <a:lnSpc>
                <a:spcPct val="98000"/>
              </a:lnSpc>
              <a:buClr>
                <a:srgbClr val="000000"/>
              </a:buClr>
              <a:buSzPct val="100000"/>
              <a:buFont typeface="Calibri" pitchFamily="34" charset="0"/>
              <a:buNone/>
            </a:pPr>
            <a:r>
              <a:rPr lang="en-US" sz="3800" b="1">
                <a:solidFill>
                  <a:srgbClr val="000066"/>
                </a:solidFill>
                <a:sym typeface="Symbol" pitchFamily="18" charset="2"/>
              </a:rPr>
              <a:t></a:t>
            </a:r>
          </a:p>
        </p:txBody>
      </p:sp>
      <p:sp>
        <p:nvSpPr>
          <p:cNvPr id="16393" name="Text Box 9"/>
          <p:cNvSpPr txBox="1">
            <a:spLocks noChangeArrowheads="1"/>
          </p:cNvSpPr>
          <p:nvPr/>
        </p:nvSpPr>
        <p:spPr bwMode="auto">
          <a:xfrm>
            <a:off x="5562600" y="1989139"/>
            <a:ext cx="486030" cy="635239"/>
          </a:xfrm>
          <a:prstGeom prst="rect">
            <a:avLst/>
          </a:prstGeom>
          <a:noFill/>
          <a:ln w="9525">
            <a:noFill/>
            <a:miter lim="800000"/>
            <a:headEnd/>
            <a:tailEnd/>
          </a:ln>
        </p:spPr>
        <p:txBody>
          <a:bodyPr wrap="none">
            <a:spAutoFit/>
          </a:bodyPr>
          <a:lstStyle/>
          <a:p>
            <a:pPr eaLnBrk="0" hangingPunct="0">
              <a:lnSpc>
                <a:spcPct val="98000"/>
              </a:lnSpc>
              <a:buClr>
                <a:srgbClr val="000000"/>
              </a:buClr>
              <a:buSzPct val="100000"/>
              <a:buFont typeface="Calibri" pitchFamily="34" charset="0"/>
              <a:buNone/>
            </a:pPr>
            <a:r>
              <a:rPr lang="en-US" sz="3600" b="1">
                <a:solidFill>
                  <a:srgbClr val="000066"/>
                </a:solidFill>
              </a:rPr>
              <a:t>U</a:t>
            </a:r>
          </a:p>
        </p:txBody>
      </p:sp>
      <p:sp>
        <p:nvSpPr>
          <p:cNvPr id="16394" name="Text Box 10"/>
          <p:cNvSpPr txBox="1">
            <a:spLocks noChangeArrowheads="1"/>
          </p:cNvSpPr>
          <p:nvPr/>
        </p:nvSpPr>
        <p:spPr bwMode="auto">
          <a:xfrm>
            <a:off x="4267200" y="1989139"/>
            <a:ext cx="413896" cy="635239"/>
          </a:xfrm>
          <a:prstGeom prst="rect">
            <a:avLst/>
          </a:prstGeom>
          <a:noFill/>
          <a:ln w="9525">
            <a:noFill/>
            <a:miter lim="800000"/>
            <a:headEnd/>
            <a:tailEnd/>
          </a:ln>
        </p:spPr>
        <p:txBody>
          <a:bodyPr wrap="none">
            <a:spAutoFit/>
          </a:bodyPr>
          <a:lstStyle/>
          <a:p>
            <a:pPr eaLnBrk="0" hangingPunct="0">
              <a:lnSpc>
                <a:spcPct val="98000"/>
              </a:lnSpc>
              <a:buClr>
                <a:srgbClr val="000000"/>
              </a:buClr>
              <a:buSzPct val="100000"/>
              <a:buFont typeface="Calibri" pitchFamily="34" charset="0"/>
              <a:buNone/>
            </a:pPr>
            <a:r>
              <a:rPr lang="en-US" sz="3600" b="1">
                <a:solidFill>
                  <a:srgbClr val="000066"/>
                </a:solidFill>
              </a:rPr>
              <a:t>=</a:t>
            </a:r>
          </a:p>
        </p:txBody>
      </p:sp>
      <p:sp>
        <p:nvSpPr>
          <p:cNvPr id="16395" name="Text Box 11"/>
          <p:cNvSpPr txBox="1">
            <a:spLocks noChangeArrowheads="1"/>
          </p:cNvSpPr>
          <p:nvPr/>
        </p:nvSpPr>
        <p:spPr bwMode="auto">
          <a:xfrm>
            <a:off x="1752601" y="5521326"/>
            <a:ext cx="788999" cy="333617"/>
          </a:xfrm>
          <a:prstGeom prst="rect">
            <a:avLst/>
          </a:prstGeom>
          <a:noFill/>
          <a:ln w="9525">
            <a:noFill/>
            <a:miter lim="800000"/>
            <a:headEnd/>
            <a:tailEnd/>
          </a:ln>
        </p:spPr>
        <p:txBody>
          <a:bodyPr wrap="none">
            <a:spAutoFit/>
          </a:bodyPr>
          <a:lstStyle/>
          <a:p>
            <a:pPr eaLnBrk="0" hangingPunct="0">
              <a:lnSpc>
                <a:spcPct val="98000"/>
              </a:lnSpc>
              <a:buClr>
                <a:srgbClr val="000000"/>
              </a:buClr>
              <a:buSzPct val="100000"/>
              <a:buFont typeface="Calibri" pitchFamily="34" charset="0"/>
              <a:buNone/>
            </a:pPr>
            <a:r>
              <a:rPr lang="en-US" sz="1600">
                <a:solidFill>
                  <a:srgbClr val="000066"/>
                </a:solidFill>
              </a:rPr>
              <a:t>objects</a:t>
            </a:r>
          </a:p>
        </p:txBody>
      </p:sp>
      <p:sp>
        <p:nvSpPr>
          <p:cNvPr id="16396" name="Text Box 12"/>
          <p:cNvSpPr txBox="1">
            <a:spLocks noChangeArrowheads="1"/>
          </p:cNvSpPr>
          <p:nvPr/>
        </p:nvSpPr>
        <p:spPr bwMode="auto">
          <a:xfrm>
            <a:off x="3140075" y="3006726"/>
            <a:ext cx="869020" cy="333617"/>
          </a:xfrm>
          <a:prstGeom prst="rect">
            <a:avLst/>
          </a:prstGeom>
          <a:noFill/>
          <a:ln w="9525">
            <a:noFill/>
            <a:miter lim="800000"/>
            <a:headEnd/>
            <a:tailEnd/>
          </a:ln>
        </p:spPr>
        <p:txBody>
          <a:bodyPr wrap="none">
            <a:spAutoFit/>
          </a:bodyPr>
          <a:lstStyle/>
          <a:p>
            <a:pPr eaLnBrk="0" hangingPunct="0">
              <a:lnSpc>
                <a:spcPct val="98000"/>
              </a:lnSpc>
              <a:buClr>
                <a:srgbClr val="000000"/>
              </a:buClr>
              <a:buSzPct val="100000"/>
              <a:buFont typeface="Calibri" pitchFamily="34" charset="0"/>
              <a:buNone/>
            </a:pPr>
            <a:r>
              <a:rPr lang="en-US" sz="1600">
                <a:solidFill>
                  <a:srgbClr val="000066"/>
                </a:solidFill>
              </a:rPr>
              <a:t>features</a:t>
            </a:r>
          </a:p>
        </p:txBody>
      </p:sp>
      <p:sp>
        <p:nvSpPr>
          <p:cNvPr id="16397" name="Line 13"/>
          <p:cNvSpPr>
            <a:spLocks noChangeShapeType="1"/>
          </p:cNvSpPr>
          <p:nvPr/>
        </p:nvSpPr>
        <p:spPr bwMode="auto">
          <a:xfrm>
            <a:off x="5410200" y="3276600"/>
            <a:ext cx="0" cy="2286000"/>
          </a:xfrm>
          <a:prstGeom prst="line">
            <a:avLst/>
          </a:prstGeom>
          <a:noFill/>
          <a:ln w="9525">
            <a:solidFill>
              <a:schemeClr val="tx1"/>
            </a:solidFill>
            <a:prstDash val="dash"/>
            <a:round/>
            <a:headEnd/>
            <a:tailEnd/>
          </a:ln>
        </p:spPr>
        <p:txBody>
          <a:bodyPr wrap="none" anchor="ctr"/>
          <a:lstStyle/>
          <a:p>
            <a:endParaRPr lang="en-US"/>
          </a:p>
        </p:txBody>
      </p:sp>
      <p:sp>
        <p:nvSpPr>
          <p:cNvPr id="16398" name="Line 14"/>
          <p:cNvSpPr>
            <a:spLocks noChangeShapeType="1"/>
          </p:cNvSpPr>
          <p:nvPr/>
        </p:nvSpPr>
        <p:spPr bwMode="auto">
          <a:xfrm>
            <a:off x="6629400" y="3276600"/>
            <a:ext cx="1371600" cy="1219200"/>
          </a:xfrm>
          <a:prstGeom prst="line">
            <a:avLst/>
          </a:prstGeom>
          <a:noFill/>
          <a:ln w="9525">
            <a:solidFill>
              <a:schemeClr val="tx1"/>
            </a:solidFill>
            <a:round/>
            <a:headEnd/>
            <a:tailEnd/>
          </a:ln>
        </p:spPr>
        <p:txBody>
          <a:bodyPr wrap="none" anchor="ctr"/>
          <a:lstStyle/>
          <a:p>
            <a:endParaRPr lang="en-US"/>
          </a:p>
        </p:txBody>
      </p:sp>
      <p:sp>
        <p:nvSpPr>
          <p:cNvPr id="16399" name="Line 15"/>
          <p:cNvSpPr>
            <a:spLocks noChangeShapeType="1"/>
          </p:cNvSpPr>
          <p:nvPr/>
        </p:nvSpPr>
        <p:spPr bwMode="auto">
          <a:xfrm flipV="1">
            <a:off x="7162800" y="3276600"/>
            <a:ext cx="0" cy="1219200"/>
          </a:xfrm>
          <a:prstGeom prst="line">
            <a:avLst/>
          </a:prstGeom>
          <a:noFill/>
          <a:ln w="9525">
            <a:solidFill>
              <a:schemeClr val="tx1"/>
            </a:solidFill>
            <a:prstDash val="dash"/>
            <a:round/>
            <a:headEnd/>
            <a:tailEnd/>
          </a:ln>
        </p:spPr>
        <p:txBody>
          <a:bodyPr wrap="none" anchor="ctr"/>
          <a:lstStyle/>
          <a:p>
            <a:endParaRPr lang="en-US"/>
          </a:p>
        </p:txBody>
      </p:sp>
      <p:sp>
        <p:nvSpPr>
          <p:cNvPr id="16400" name="Line 16"/>
          <p:cNvSpPr>
            <a:spLocks noChangeShapeType="1"/>
          </p:cNvSpPr>
          <p:nvPr/>
        </p:nvSpPr>
        <p:spPr bwMode="auto">
          <a:xfrm>
            <a:off x="6629400" y="3733800"/>
            <a:ext cx="1371600" cy="0"/>
          </a:xfrm>
          <a:prstGeom prst="line">
            <a:avLst/>
          </a:prstGeom>
          <a:noFill/>
          <a:ln w="9525">
            <a:solidFill>
              <a:schemeClr val="tx1"/>
            </a:solidFill>
            <a:prstDash val="dash"/>
            <a:round/>
            <a:headEnd/>
            <a:tailEnd/>
          </a:ln>
        </p:spPr>
        <p:txBody>
          <a:bodyPr wrap="none" anchor="ctr"/>
          <a:lstStyle/>
          <a:p>
            <a:endParaRPr lang="en-US"/>
          </a:p>
        </p:txBody>
      </p:sp>
      <p:sp>
        <p:nvSpPr>
          <p:cNvPr id="16401" name="Line 17"/>
          <p:cNvSpPr>
            <a:spLocks noChangeShapeType="1"/>
          </p:cNvSpPr>
          <p:nvPr/>
        </p:nvSpPr>
        <p:spPr bwMode="auto">
          <a:xfrm>
            <a:off x="8382000" y="3733800"/>
            <a:ext cx="1905000" cy="0"/>
          </a:xfrm>
          <a:prstGeom prst="line">
            <a:avLst/>
          </a:prstGeom>
          <a:noFill/>
          <a:ln w="9525">
            <a:solidFill>
              <a:schemeClr val="tx1"/>
            </a:solidFill>
            <a:prstDash val="dash"/>
            <a:round/>
            <a:headEnd/>
            <a:tailEnd/>
          </a:ln>
        </p:spPr>
        <p:txBody>
          <a:bodyPr wrap="none" anchor="ctr"/>
          <a:lstStyle/>
          <a:p>
            <a:endParaRPr lang="en-US"/>
          </a:p>
        </p:txBody>
      </p:sp>
      <p:sp>
        <p:nvSpPr>
          <p:cNvPr id="16402" name="Text Box 18"/>
          <p:cNvSpPr txBox="1">
            <a:spLocks noChangeArrowheads="1"/>
          </p:cNvSpPr>
          <p:nvPr/>
        </p:nvSpPr>
        <p:spPr bwMode="auto">
          <a:xfrm>
            <a:off x="8686801" y="3355975"/>
            <a:ext cx="1137619" cy="363818"/>
          </a:xfrm>
          <a:prstGeom prst="rect">
            <a:avLst/>
          </a:prstGeom>
          <a:noFill/>
          <a:ln w="9525">
            <a:noFill/>
            <a:miter lim="800000"/>
            <a:headEnd/>
            <a:tailEnd/>
          </a:ln>
        </p:spPr>
        <p:txBody>
          <a:bodyPr wrap="none">
            <a:spAutoFit/>
          </a:bodyPr>
          <a:lstStyle/>
          <a:p>
            <a:pPr eaLnBrk="0" hangingPunct="0">
              <a:lnSpc>
                <a:spcPct val="98000"/>
              </a:lnSpc>
              <a:buClr>
                <a:srgbClr val="000000"/>
              </a:buClr>
              <a:buSzPct val="100000"/>
              <a:buFont typeface="Calibri" pitchFamily="34" charset="0"/>
              <a:buNone/>
            </a:pPr>
            <a:r>
              <a:rPr lang="en-US"/>
              <a:t>significant</a:t>
            </a:r>
          </a:p>
        </p:txBody>
      </p:sp>
      <p:sp>
        <p:nvSpPr>
          <p:cNvPr id="16403" name="Text Box 19"/>
          <p:cNvSpPr txBox="1">
            <a:spLocks noChangeArrowheads="1"/>
          </p:cNvSpPr>
          <p:nvPr/>
        </p:nvSpPr>
        <p:spPr bwMode="auto">
          <a:xfrm>
            <a:off x="8915400" y="3903663"/>
            <a:ext cx="686406" cy="363818"/>
          </a:xfrm>
          <a:prstGeom prst="rect">
            <a:avLst/>
          </a:prstGeom>
          <a:noFill/>
          <a:ln w="9525">
            <a:noFill/>
            <a:miter lim="800000"/>
            <a:headEnd/>
            <a:tailEnd/>
          </a:ln>
        </p:spPr>
        <p:txBody>
          <a:bodyPr wrap="none">
            <a:spAutoFit/>
          </a:bodyPr>
          <a:lstStyle/>
          <a:p>
            <a:pPr eaLnBrk="0" hangingPunct="0">
              <a:lnSpc>
                <a:spcPct val="98000"/>
              </a:lnSpc>
              <a:buClr>
                <a:srgbClr val="000000"/>
              </a:buClr>
              <a:buSzPct val="100000"/>
              <a:buFont typeface="Calibri" pitchFamily="34" charset="0"/>
              <a:buNone/>
            </a:pPr>
            <a:r>
              <a:rPr lang="en-US"/>
              <a:t>noise</a:t>
            </a:r>
          </a:p>
        </p:txBody>
      </p:sp>
      <p:sp>
        <p:nvSpPr>
          <p:cNvPr id="16404" name="Text Box 20"/>
          <p:cNvSpPr txBox="1">
            <a:spLocks noChangeArrowheads="1"/>
          </p:cNvSpPr>
          <p:nvPr/>
        </p:nvSpPr>
        <p:spPr bwMode="auto">
          <a:xfrm rot="-5400000">
            <a:off x="5483716" y="4159904"/>
            <a:ext cx="686406" cy="363818"/>
          </a:xfrm>
          <a:prstGeom prst="rect">
            <a:avLst/>
          </a:prstGeom>
          <a:noFill/>
          <a:ln w="9525">
            <a:noFill/>
            <a:miter lim="800000"/>
            <a:headEnd/>
            <a:tailEnd/>
          </a:ln>
        </p:spPr>
        <p:txBody>
          <a:bodyPr wrap="none">
            <a:spAutoFit/>
          </a:bodyPr>
          <a:lstStyle/>
          <a:p>
            <a:pPr eaLnBrk="0" hangingPunct="0">
              <a:lnSpc>
                <a:spcPct val="98000"/>
              </a:lnSpc>
              <a:buClr>
                <a:srgbClr val="000000"/>
              </a:buClr>
              <a:buSzPct val="100000"/>
              <a:buFont typeface="Calibri" pitchFamily="34" charset="0"/>
              <a:buNone/>
            </a:pPr>
            <a:r>
              <a:rPr lang="en-US"/>
              <a:t>noise</a:t>
            </a:r>
          </a:p>
        </p:txBody>
      </p:sp>
      <p:sp>
        <p:nvSpPr>
          <p:cNvPr id="16405" name="Text Box 21"/>
          <p:cNvSpPr txBox="1">
            <a:spLocks noChangeArrowheads="1"/>
          </p:cNvSpPr>
          <p:nvPr/>
        </p:nvSpPr>
        <p:spPr bwMode="auto">
          <a:xfrm>
            <a:off x="7239000" y="3889375"/>
            <a:ext cx="686406" cy="363818"/>
          </a:xfrm>
          <a:prstGeom prst="rect">
            <a:avLst/>
          </a:prstGeom>
          <a:noFill/>
          <a:ln w="9525">
            <a:noFill/>
            <a:miter lim="800000"/>
            <a:headEnd/>
            <a:tailEnd/>
          </a:ln>
        </p:spPr>
        <p:txBody>
          <a:bodyPr wrap="none">
            <a:spAutoFit/>
          </a:bodyPr>
          <a:lstStyle/>
          <a:p>
            <a:pPr eaLnBrk="0" hangingPunct="0">
              <a:lnSpc>
                <a:spcPct val="98000"/>
              </a:lnSpc>
              <a:buClr>
                <a:srgbClr val="000000"/>
              </a:buClr>
              <a:buSzPct val="100000"/>
              <a:buFont typeface="Calibri" pitchFamily="34" charset="0"/>
              <a:buNone/>
            </a:pPr>
            <a:r>
              <a:rPr lang="en-US"/>
              <a:t>noise</a:t>
            </a:r>
          </a:p>
        </p:txBody>
      </p:sp>
      <p:sp>
        <p:nvSpPr>
          <p:cNvPr id="16406" name="Text Box 22"/>
          <p:cNvSpPr txBox="1">
            <a:spLocks noChangeArrowheads="1"/>
          </p:cNvSpPr>
          <p:nvPr/>
        </p:nvSpPr>
        <p:spPr bwMode="auto">
          <a:xfrm rot="-5400000">
            <a:off x="4572310" y="4124185"/>
            <a:ext cx="1137619" cy="363818"/>
          </a:xfrm>
          <a:prstGeom prst="rect">
            <a:avLst/>
          </a:prstGeom>
          <a:noFill/>
          <a:ln w="9525">
            <a:noFill/>
            <a:miter lim="800000"/>
            <a:headEnd/>
            <a:tailEnd/>
          </a:ln>
        </p:spPr>
        <p:txBody>
          <a:bodyPr wrap="none">
            <a:spAutoFit/>
          </a:bodyPr>
          <a:lstStyle/>
          <a:p>
            <a:pPr eaLnBrk="0" hangingPunct="0">
              <a:lnSpc>
                <a:spcPct val="98000"/>
              </a:lnSpc>
              <a:buClr>
                <a:srgbClr val="000000"/>
              </a:buClr>
              <a:buSzPct val="100000"/>
              <a:buFont typeface="Calibri" pitchFamily="34" charset="0"/>
              <a:buNone/>
            </a:pPr>
            <a:r>
              <a:rPr lang="en-US"/>
              <a:t>significant</a:t>
            </a:r>
          </a:p>
        </p:txBody>
      </p:sp>
      <p:sp>
        <p:nvSpPr>
          <p:cNvPr id="16407" name="Text Box 23"/>
          <p:cNvSpPr txBox="1">
            <a:spLocks noChangeArrowheads="1"/>
          </p:cNvSpPr>
          <p:nvPr/>
        </p:nvSpPr>
        <p:spPr bwMode="auto">
          <a:xfrm>
            <a:off x="6629400" y="3355975"/>
            <a:ext cx="494046" cy="363818"/>
          </a:xfrm>
          <a:prstGeom prst="rect">
            <a:avLst/>
          </a:prstGeom>
          <a:noFill/>
          <a:ln w="9525">
            <a:noFill/>
            <a:miter lim="800000"/>
            <a:headEnd/>
            <a:tailEnd/>
          </a:ln>
        </p:spPr>
        <p:txBody>
          <a:bodyPr wrap="none">
            <a:spAutoFit/>
          </a:bodyPr>
          <a:lstStyle/>
          <a:p>
            <a:pPr eaLnBrk="0" hangingPunct="0">
              <a:lnSpc>
                <a:spcPct val="98000"/>
              </a:lnSpc>
              <a:buClr>
                <a:srgbClr val="000000"/>
              </a:buClr>
              <a:buSzPct val="100000"/>
              <a:buFont typeface="Calibri" pitchFamily="34" charset="0"/>
              <a:buNone/>
            </a:pPr>
            <a:r>
              <a:rPr lang="en-US"/>
              <a:t>sig.</a:t>
            </a:r>
          </a:p>
        </p:txBody>
      </p:sp>
      <p:sp>
        <p:nvSpPr>
          <p:cNvPr id="16408" name="Text Box 24"/>
          <p:cNvSpPr txBox="1">
            <a:spLocks noChangeArrowheads="1"/>
          </p:cNvSpPr>
          <p:nvPr/>
        </p:nvSpPr>
        <p:spPr bwMode="auto">
          <a:xfrm>
            <a:off x="4286250" y="4010026"/>
            <a:ext cx="413896" cy="635239"/>
          </a:xfrm>
          <a:prstGeom prst="rect">
            <a:avLst/>
          </a:prstGeom>
          <a:noFill/>
          <a:ln w="9525">
            <a:noFill/>
            <a:miter lim="800000"/>
            <a:headEnd/>
            <a:tailEnd/>
          </a:ln>
        </p:spPr>
        <p:txBody>
          <a:bodyPr wrap="none">
            <a:spAutoFit/>
          </a:bodyPr>
          <a:lstStyle/>
          <a:p>
            <a:pPr eaLnBrk="0" hangingPunct="0">
              <a:lnSpc>
                <a:spcPct val="98000"/>
              </a:lnSpc>
              <a:buClr>
                <a:srgbClr val="000000"/>
              </a:buClr>
              <a:buSzPct val="100000"/>
              <a:buFont typeface="Calibri" pitchFamily="34" charset="0"/>
              <a:buNone/>
            </a:pPr>
            <a:r>
              <a:rPr lang="en-US" sz="3600" b="1"/>
              <a:t>=</a:t>
            </a:r>
          </a:p>
        </p:txBody>
      </p:sp>
      <p:sp>
        <p:nvSpPr>
          <p:cNvPr id="16409" name="Rectangle 25"/>
          <p:cNvSpPr>
            <a:spLocks noGrp="1" noChangeArrowheads="1"/>
          </p:cNvSpPr>
          <p:nvPr>
            <p:ph type="title"/>
          </p:nvPr>
        </p:nvSpPr>
        <p:spPr>
          <a:xfrm>
            <a:off x="838200" y="365126"/>
            <a:ext cx="8837460" cy="936318"/>
          </a:xfrm>
        </p:spPr>
        <p:txBody>
          <a:bodyPr/>
          <a:lstStyle/>
          <a:p>
            <a:pPr eaLnBrk="1" hangingPunct="1"/>
            <a:r>
              <a:rPr lang="en-US" dirty="0" smtClean="0">
                <a:solidFill>
                  <a:schemeClr val="tx1"/>
                </a:solidFill>
              </a:rPr>
              <a:t>SVD and Rank-</a:t>
            </a:r>
            <a:r>
              <a:rPr lang="en-US" b="1" dirty="0" smtClean="0">
                <a:solidFill>
                  <a:schemeClr val="accent2"/>
                </a:solidFill>
              </a:rPr>
              <a:t>k</a:t>
            </a:r>
            <a:r>
              <a:rPr lang="en-US" i="1" dirty="0" smtClean="0">
                <a:solidFill>
                  <a:schemeClr val="tx1"/>
                </a:solidFill>
              </a:rPr>
              <a:t>  </a:t>
            </a:r>
            <a:r>
              <a:rPr lang="en-US" dirty="0" smtClean="0">
                <a:solidFill>
                  <a:schemeClr val="tx1"/>
                </a:solidFill>
              </a:rPr>
              <a:t>approximations </a:t>
            </a:r>
          </a:p>
        </p:txBody>
      </p:sp>
      <p:sp>
        <p:nvSpPr>
          <p:cNvPr id="2" name="Slide Number Placeholder 1"/>
          <p:cNvSpPr>
            <a:spLocks noGrp="1"/>
          </p:cNvSpPr>
          <p:nvPr>
            <p:ph type="sldNum" sz="quarter" idx="12"/>
          </p:nvPr>
        </p:nvSpPr>
        <p:spPr/>
        <p:txBody>
          <a:bodyPr/>
          <a:lstStyle/>
          <a:p>
            <a:fld id="{D9D0F597-6C79-4498-BE18-DD874142F752}" type="slidenum">
              <a:rPr lang="en-US" smtClean="0"/>
              <a:t>88</a:t>
            </a:fld>
            <a:endParaRPr lang="en-US"/>
          </a:p>
        </p:txBody>
      </p:sp>
    </p:spTree>
    <p:extLst>
      <p:ext uri="{BB962C8B-B14F-4D97-AF65-F5344CB8AC3E}">
        <p14:creationId xmlns:p14="http://schemas.microsoft.com/office/powerpoint/2010/main" val="157538611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246253"/>
                <a:ext cx="10515600" cy="796163"/>
              </a:xfrm>
            </p:spPr>
            <p:txBody>
              <a:bodyPr/>
              <a:lstStyle/>
              <a:p>
                <a:r>
                  <a:rPr lang="en-US" dirty="0"/>
                  <a:t>Rank-</a:t>
                </a:r>
                <a:r>
                  <a:rPr lang="en-US" b="1" dirty="0">
                    <a:solidFill>
                      <a:schemeClr val="accent2"/>
                    </a:solidFill>
                  </a:rPr>
                  <a:t>k</a:t>
                </a:r>
                <a:r>
                  <a:rPr lang="en-US" dirty="0"/>
                  <a:t> approximations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𝐴</m:t>
                        </m:r>
                      </m:e>
                      <m:sub>
                        <m:r>
                          <a:rPr lang="en-US" i="1" dirty="0">
                            <a:latin typeface="Cambria Math" panose="02040503050406030204" pitchFamily="18" charset="0"/>
                          </a:rPr>
                          <m:t>𝑘</m:t>
                        </m:r>
                      </m:sub>
                    </m:sSub>
                  </m:oMath>
                </a14:m>
                <a:r>
                  <a:rPr lang="en-US" dirty="0"/>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246253"/>
                <a:ext cx="10515600" cy="796163"/>
              </a:xfrm>
              <a:blipFill rotWithShape="0">
                <a:blip r:embed="rId3"/>
                <a:stretch>
                  <a:fillRect l="-2087" t="-11450" b="-229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5572" y="2235453"/>
                <a:ext cx="4235196" cy="3739896"/>
              </a:xfrm>
            </p:spPr>
            <p:txBody>
              <a:bodyPr>
                <a:noAutofit/>
              </a:bodyPr>
              <a:lstStyle/>
              <a:p>
                <a:pPr algn="just">
                  <a:lnSpc>
                    <a:spcPct val="98000"/>
                  </a:lnSpc>
                  <a:buClr>
                    <a:srgbClr val="000000"/>
                  </a:buClr>
                  <a:buSzPct val="100000"/>
                </a:pPr>
                <a14:m>
                  <m:oMath xmlns:m="http://schemas.openxmlformats.org/officeDocument/2006/math">
                    <m:sSub>
                      <m:sSubPr>
                        <m:ctrlPr>
                          <a:rPr lang="en-US" sz="2400" b="1" i="1" dirty="0" smtClean="0">
                            <a:solidFill>
                              <a:schemeClr val="accent2"/>
                            </a:solidFill>
                            <a:latin typeface="Cambria Math" panose="02040503050406030204" pitchFamily="18" charset="0"/>
                          </a:rPr>
                        </m:ctrlPr>
                      </m:sSubPr>
                      <m:e>
                        <m:r>
                          <a:rPr lang="en-US" sz="2400" b="1" i="1" dirty="0" smtClean="0">
                            <a:solidFill>
                              <a:schemeClr val="accent2"/>
                            </a:solidFill>
                            <a:latin typeface="Cambria Math" panose="02040503050406030204" pitchFamily="18" charset="0"/>
                          </a:rPr>
                          <m:t>𝑼</m:t>
                        </m:r>
                      </m:e>
                      <m:sub>
                        <m:r>
                          <a:rPr lang="en-US" sz="2400" b="1" i="1" dirty="0" smtClean="0">
                            <a:solidFill>
                              <a:schemeClr val="accent2"/>
                            </a:solidFill>
                            <a:latin typeface="Cambria Math" panose="02040503050406030204" pitchFamily="18" charset="0"/>
                          </a:rPr>
                          <m:t>𝒌</m:t>
                        </m:r>
                      </m:sub>
                    </m:sSub>
                    <m:r>
                      <a:rPr lang="en-US" sz="2400" b="1" i="1" dirty="0">
                        <a:solidFill>
                          <a:schemeClr val="accent2"/>
                        </a:solidFill>
                        <a:latin typeface="Cambria Math" panose="02040503050406030204" pitchFamily="18" charset="0"/>
                      </a:rPr>
                      <m:t> (</m:t>
                    </m:r>
                    <m:sSub>
                      <m:sSubPr>
                        <m:ctrlPr>
                          <a:rPr lang="en-US" sz="2400" b="1" i="1" dirty="0" smtClean="0">
                            <a:solidFill>
                              <a:schemeClr val="accent2"/>
                            </a:solidFill>
                            <a:latin typeface="Cambria Math" panose="02040503050406030204" pitchFamily="18" charset="0"/>
                          </a:rPr>
                        </m:ctrlPr>
                      </m:sSubPr>
                      <m:e>
                        <m:r>
                          <a:rPr lang="en-US" sz="2400" b="1" i="1" dirty="0" smtClean="0">
                            <a:solidFill>
                              <a:schemeClr val="accent2"/>
                            </a:solidFill>
                            <a:latin typeface="Cambria Math" panose="02040503050406030204" pitchFamily="18" charset="0"/>
                          </a:rPr>
                          <m:t>𝑽</m:t>
                        </m:r>
                      </m:e>
                      <m:sub>
                        <m:r>
                          <a:rPr lang="en-US" sz="2400" b="1" i="1" dirty="0" smtClean="0">
                            <a:solidFill>
                              <a:schemeClr val="accent2"/>
                            </a:solidFill>
                            <a:latin typeface="Cambria Math" panose="02040503050406030204" pitchFamily="18" charset="0"/>
                          </a:rPr>
                          <m:t>𝒌</m:t>
                        </m:r>
                      </m:sub>
                    </m:sSub>
                    <m:r>
                      <a:rPr lang="en-US" sz="2400" b="1" i="1" dirty="0">
                        <a:solidFill>
                          <a:schemeClr val="accent2"/>
                        </a:solidFill>
                        <a:latin typeface="Cambria Math" panose="02040503050406030204" pitchFamily="18" charset="0"/>
                      </a:rPr>
                      <m:t>)</m:t>
                    </m:r>
                  </m:oMath>
                </a14:m>
                <a:r>
                  <a:rPr lang="en-US" sz="2400" dirty="0"/>
                  <a:t>:</a:t>
                </a:r>
                <a:r>
                  <a:rPr lang="en-US" sz="2400" dirty="0" smtClean="0"/>
                  <a:t> Orthogonal </a:t>
                </a:r>
                <a:r>
                  <a:rPr lang="en-US" sz="2400" dirty="0"/>
                  <a:t>matrix containing the </a:t>
                </a:r>
                <a:r>
                  <a:rPr lang="en-US" sz="2400" dirty="0" smtClean="0"/>
                  <a:t>top </a:t>
                </a:r>
                <a:r>
                  <a:rPr lang="en-US" sz="2400" b="1" i="1" dirty="0">
                    <a:solidFill>
                      <a:schemeClr val="accent2"/>
                    </a:solidFill>
                  </a:rPr>
                  <a:t>k</a:t>
                </a:r>
                <a:r>
                  <a:rPr lang="en-US" sz="2400" dirty="0"/>
                  <a:t> left (right) singular vectors of </a:t>
                </a:r>
                <a:r>
                  <a:rPr lang="en-US" sz="2400" b="1" dirty="0">
                    <a:solidFill>
                      <a:schemeClr val="accent2"/>
                    </a:solidFill>
                  </a:rPr>
                  <a:t>A</a:t>
                </a:r>
                <a:r>
                  <a:rPr lang="en-US" sz="2400" dirty="0" smtClean="0"/>
                  <a:t>.</a:t>
                </a:r>
              </a:p>
              <a:p>
                <a:pPr algn="just">
                  <a:lnSpc>
                    <a:spcPct val="98000"/>
                  </a:lnSpc>
                  <a:buClr>
                    <a:srgbClr val="000000"/>
                  </a:buClr>
                  <a:buSzPct val="100000"/>
                </a:pPr>
                <a:endParaRPr lang="en-US" sz="2400" dirty="0"/>
              </a:p>
              <a:p>
                <a:pPr algn="just">
                  <a:lnSpc>
                    <a:spcPct val="98000"/>
                  </a:lnSpc>
                  <a:buClr>
                    <a:srgbClr val="000000"/>
                  </a:buClr>
                  <a:buSzPct val="100000"/>
                </a:pPr>
                <a14:m>
                  <m:oMath xmlns:m="http://schemas.openxmlformats.org/officeDocument/2006/math">
                    <m:sSub>
                      <m:sSubPr>
                        <m:ctrlPr>
                          <a:rPr lang="en-US" sz="2400" b="1" i="1" smtClean="0">
                            <a:solidFill>
                              <a:schemeClr val="accent2"/>
                            </a:solidFill>
                            <a:latin typeface="Cambria Math" panose="02040503050406030204" pitchFamily="18" charset="0"/>
                          </a:rPr>
                        </m:ctrlPr>
                      </m:sSubPr>
                      <m:e>
                        <m:r>
                          <a:rPr lang="en-US" sz="2400" b="1" i="0" smtClean="0">
                            <a:solidFill>
                              <a:schemeClr val="accent2"/>
                            </a:solidFill>
                            <a:latin typeface="Cambria Math" panose="02040503050406030204" pitchFamily="18" charset="0"/>
                          </a:rPr>
                          <m:t>𝚺</m:t>
                        </m:r>
                      </m:e>
                      <m:sub>
                        <m:r>
                          <a:rPr lang="en-US" sz="2400" b="1" i="1" smtClean="0">
                            <a:solidFill>
                              <a:schemeClr val="accent2"/>
                            </a:solidFill>
                            <a:latin typeface="Cambria Math" panose="02040503050406030204" pitchFamily="18" charset="0"/>
                          </a:rPr>
                          <m:t>𝒌</m:t>
                        </m:r>
                      </m:sub>
                    </m:sSub>
                  </m:oMath>
                </a14:m>
                <a:r>
                  <a:rPr lang="en-US" sz="2400" b="1" dirty="0" smtClean="0">
                    <a:solidFill>
                      <a:schemeClr val="accent2"/>
                    </a:solidFill>
                  </a:rPr>
                  <a:t>: </a:t>
                </a:r>
                <a:r>
                  <a:rPr lang="en-US" sz="2400" dirty="0"/>
                  <a:t>diagonal matrix containing the top </a:t>
                </a:r>
                <a:r>
                  <a:rPr lang="en-US" sz="2400" b="1" i="1" dirty="0">
                    <a:solidFill>
                      <a:schemeClr val="accent2"/>
                    </a:solidFill>
                  </a:rPr>
                  <a:t>k</a:t>
                </a:r>
                <a:r>
                  <a:rPr lang="en-US" sz="2400" dirty="0"/>
                  <a:t> singular values of </a:t>
                </a:r>
                <a:r>
                  <a:rPr lang="en-US" sz="2400" b="1" dirty="0" smtClean="0">
                    <a:solidFill>
                      <a:schemeClr val="accent2"/>
                    </a:solidFill>
                  </a:rPr>
                  <a:t>A</a:t>
                </a:r>
              </a:p>
              <a:p>
                <a:pPr algn="just">
                  <a:lnSpc>
                    <a:spcPct val="98000"/>
                  </a:lnSpc>
                  <a:buClr>
                    <a:srgbClr val="000000"/>
                  </a:buClr>
                  <a:buSzPct val="100000"/>
                </a:pPr>
                <a:endParaRPr lang="en-US" sz="2400" b="1" dirty="0">
                  <a:solidFill>
                    <a:schemeClr val="accent2"/>
                  </a:solidFill>
                </a:endParaRPr>
              </a:p>
              <a:p>
                <a:pPr algn="just">
                  <a:lnSpc>
                    <a:spcPct val="98000"/>
                  </a:lnSpc>
                  <a:buClr>
                    <a:srgbClr val="000000"/>
                  </a:buClr>
                  <a:buSzPct val="100000"/>
                </a:pPr>
                <a14:m>
                  <m:oMath xmlns:m="http://schemas.openxmlformats.org/officeDocument/2006/math">
                    <m:sSub>
                      <m:sSubPr>
                        <m:ctrlPr>
                          <a:rPr lang="en-US" sz="2400" b="1" i="1" dirty="0">
                            <a:solidFill>
                              <a:schemeClr val="accent2"/>
                            </a:solidFill>
                            <a:latin typeface="Cambria Math" panose="02040503050406030204" pitchFamily="18" charset="0"/>
                          </a:rPr>
                        </m:ctrlPr>
                      </m:sSubPr>
                      <m:e>
                        <m:r>
                          <a:rPr lang="en-US" sz="2400" b="1" i="1" dirty="0">
                            <a:solidFill>
                              <a:schemeClr val="accent2"/>
                            </a:solidFill>
                            <a:latin typeface="Cambria Math" panose="02040503050406030204" pitchFamily="18" charset="0"/>
                          </a:rPr>
                          <m:t>𝑨</m:t>
                        </m:r>
                      </m:e>
                      <m:sub>
                        <m:r>
                          <a:rPr lang="en-US" sz="2400" b="1" i="1" dirty="0">
                            <a:solidFill>
                              <a:schemeClr val="accent2"/>
                            </a:solidFill>
                            <a:latin typeface="Cambria Math" panose="02040503050406030204" pitchFamily="18" charset="0"/>
                          </a:rPr>
                          <m:t>𝒌</m:t>
                        </m:r>
                      </m:sub>
                    </m:sSub>
                  </m:oMath>
                </a14:m>
                <a:r>
                  <a:rPr lang="en-US" sz="2400" b="1" dirty="0" smtClean="0">
                    <a:solidFill>
                      <a:schemeClr val="accent2"/>
                    </a:solidFill>
                  </a:rPr>
                  <a:t> </a:t>
                </a:r>
                <a:r>
                  <a:rPr lang="en-US" sz="2400" dirty="0"/>
                  <a:t>is an </a:t>
                </a:r>
                <a:r>
                  <a:rPr lang="en-US" sz="2400" dirty="0">
                    <a:solidFill>
                      <a:srgbClr val="0070C0"/>
                    </a:solidFill>
                  </a:rPr>
                  <a:t>approximation</a:t>
                </a:r>
                <a:r>
                  <a:rPr lang="en-US" sz="2400" dirty="0"/>
                  <a:t> of</a:t>
                </a:r>
                <a:r>
                  <a:rPr lang="en-US" sz="2400" b="1" dirty="0">
                    <a:solidFill>
                      <a:schemeClr val="accent2"/>
                    </a:solidFill>
                  </a:rPr>
                  <a:t> </a:t>
                </a:r>
                <a:r>
                  <a:rPr lang="en-US" sz="2400" b="1" dirty="0" smtClean="0">
                    <a:solidFill>
                      <a:schemeClr val="accent2"/>
                    </a:solidFill>
                  </a:rPr>
                  <a:t>A</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5572" y="2235453"/>
                <a:ext cx="4235196" cy="3739896"/>
              </a:xfrm>
              <a:blipFill rotWithShape="0">
                <a:blip r:embed="rId4"/>
                <a:stretch>
                  <a:fillRect l="-1871" t="-1468" r="-2302" b="-619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9D0F597-6C79-4498-BE18-DD874142F752}" type="slidenum">
              <a:rPr lang="en-US" smtClean="0"/>
              <a:t>89</a:t>
            </a:fld>
            <a:endParaRPr lang="en-US"/>
          </a:p>
        </p:txBody>
      </p:sp>
      <p:pic>
        <p:nvPicPr>
          <p:cNvPr id="5" name="Picture 8" descr="Edittex"/>
          <p:cNvPicPr>
            <a:picLocks noChangeAspect="1" noChangeArrowheads="1"/>
          </p:cNvPicPr>
          <p:nvPr>
            <p:custDataLst>
              <p:tags r:id="rId1"/>
            </p:custDataLst>
          </p:nvPr>
        </p:nvPicPr>
        <p:blipFill>
          <a:blip r:embed="rId5" cstate="print"/>
          <a:srcRect/>
          <a:stretch>
            <a:fillRect/>
          </a:stretch>
        </p:blipFill>
        <p:spPr bwMode="auto">
          <a:xfrm>
            <a:off x="5370576" y="2322576"/>
            <a:ext cx="6419850" cy="1905000"/>
          </a:xfrm>
          <a:prstGeom prst="rect">
            <a:avLst/>
          </a:prstGeom>
          <a:noFill/>
          <a:ln w="9525">
            <a:noFill/>
            <a:miter lim="800000"/>
            <a:headEnd/>
            <a:tailEnd/>
          </a:ln>
        </p:spPr>
      </p:pic>
      <p:sp>
        <p:nvSpPr>
          <p:cNvPr id="6" name="TextBox 8"/>
          <p:cNvSpPr txBox="1">
            <a:spLocks noChangeArrowheads="1"/>
          </p:cNvSpPr>
          <p:nvPr/>
        </p:nvSpPr>
        <p:spPr bwMode="auto">
          <a:xfrm>
            <a:off x="5827776" y="4245040"/>
            <a:ext cx="914400" cy="363537"/>
          </a:xfrm>
          <a:prstGeom prst="rect">
            <a:avLst/>
          </a:prstGeom>
          <a:noFill/>
          <a:ln w="9525">
            <a:noFill/>
            <a:miter lim="800000"/>
            <a:headEnd/>
            <a:tailEnd/>
          </a:ln>
        </p:spPr>
        <p:txBody>
          <a:bodyPr>
            <a:spAutoFit/>
          </a:bodyPr>
          <a:lstStyle/>
          <a:p>
            <a:pPr algn="ctr">
              <a:lnSpc>
                <a:spcPct val="98000"/>
              </a:lnSpc>
              <a:buClr>
                <a:srgbClr val="000000"/>
              </a:buClr>
              <a:buSzPct val="100000"/>
              <a:buFont typeface="Calibri" pitchFamily="34" charset="0"/>
              <a:buNone/>
            </a:pPr>
            <a:r>
              <a:rPr lang="en-US" b="1"/>
              <a:t>n x d</a:t>
            </a:r>
          </a:p>
        </p:txBody>
      </p:sp>
      <p:sp>
        <p:nvSpPr>
          <p:cNvPr id="7" name="TextBox 9"/>
          <p:cNvSpPr txBox="1">
            <a:spLocks noChangeArrowheads="1"/>
          </p:cNvSpPr>
          <p:nvPr/>
        </p:nvSpPr>
        <p:spPr bwMode="auto">
          <a:xfrm>
            <a:off x="7656576" y="4245040"/>
            <a:ext cx="914400" cy="363537"/>
          </a:xfrm>
          <a:prstGeom prst="rect">
            <a:avLst/>
          </a:prstGeom>
          <a:noFill/>
          <a:ln w="9525">
            <a:noFill/>
            <a:miter lim="800000"/>
            <a:headEnd/>
            <a:tailEnd/>
          </a:ln>
        </p:spPr>
        <p:txBody>
          <a:bodyPr>
            <a:spAutoFit/>
          </a:bodyPr>
          <a:lstStyle/>
          <a:p>
            <a:pPr algn="ctr">
              <a:lnSpc>
                <a:spcPct val="98000"/>
              </a:lnSpc>
              <a:buClr>
                <a:srgbClr val="000000"/>
              </a:buClr>
              <a:buSzPct val="100000"/>
              <a:buFont typeface="Calibri" pitchFamily="34" charset="0"/>
              <a:buNone/>
            </a:pPr>
            <a:r>
              <a:rPr lang="en-US" b="1"/>
              <a:t>n x k</a:t>
            </a:r>
          </a:p>
        </p:txBody>
      </p:sp>
      <p:sp>
        <p:nvSpPr>
          <p:cNvPr id="8" name="TextBox 10"/>
          <p:cNvSpPr txBox="1">
            <a:spLocks noChangeArrowheads="1"/>
          </p:cNvSpPr>
          <p:nvPr/>
        </p:nvSpPr>
        <p:spPr bwMode="auto">
          <a:xfrm>
            <a:off x="9028176" y="4245040"/>
            <a:ext cx="914400" cy="363537"/>
          </a:xfrm>
          <a:prstGeom prst="rect">
            <a:avLst/>
          </a:prstGeom>
          <a:noFill/>
          <a:ln w="9525">
            <a:noFill/>
            <a:miter lim="800000"/>
            <a:headEnd/>
            <a:tailEnd/>
          </a:ln>
        </p:spPr>
        <p:txBody>
          <a:bodyPr>
            <a:spAutoFit/>
          </a:bodyPr>
          <a:lstStyle/>
          <a:p>
            <a:pPr algn="ctr">
              <a:lnSpc>
                <a:spcPct val="98000"/>
              </a:lnSpc>
              <a:buClr>
                <a:srgbClr val="000000"/>
              </a:buClr>
              <a:buSzPct val="100000"/>
              <a:buFont typeface="Calibri" pitchFamily="34" charset="0"/>
              <a:buNone/>
            </a:pPr>
            <a:r>
              <a:rPr lang="en-US" b="1"/>
              <a:t>k x k</a:t>
            </a:r>
          </a:p>
        </p:txBody>
      </p:sp>
      <p:sp>
        <p:nvSpPr>
          <p:cNvPr id="9" name="TextBox 11"/>
          <p:cNvSpPr txBox="1">
            <a:spLocks noChangeArrowheads="1"/>
          </p:cNvSpPr>
          <p:nvPr/>
        </p:nvSpPr>
        <p:spPr bwMode="auto">
          <a:xfrm>
            <a:off x="10552176" y="4245040"/>
            <a:ext cx="914400" cy="363537"/>
          </a:xfrm>
          <a:prstGeom prst="rect">
            <a:avLst/>
          </a:prstGeom>
          <a:noFill/>
          <a:ln w="9525">
            <a:noFill/>
            <a:miter lim="800000"/>
            <a:headEnd/>
            <a:tailEnd/>
          </a:ln>
        </p:spPr>
        <p:txBody>
          <a:bodyPr>
            <a:spAutoFit/>
          </a:bodyPr>
          <a:lstStyle/>
          <a:p>
            <a:pPr algn="ctr">
              <a:lnSpc>
                <a:spcPct val="98000"/>
              </a:lnSpc>
              <a:buClr>
                <a:srgbClr val="000000"/>
              </a:buClr>
              <a:buSzPct val="100000"/>
              <a:buFont typeface="Calibri" pitchFamily="34" charset="0"/>
              <a:buNone/>
            </a:pPr>
            <a:r>
              <a:rPr lang="en-US" b="1"/>
              <a:t>k x d</a:t>
            </a:r>
          </a:p>
        </p:txBody>
      </p:sp>
      <mc:AlternateContent xmlns:mc="http://schemas.openxmlformats.org/markup-compatibility/2006" xmlns:a14="http://schemas.microsoft.com/office/drawing/2010/main">
        <mc:Choice Requires="a14">
          <p:sp>
            <p:nvSpPr>
              <p:cNvPr id="10" name="Rectangle 9"/>
              <p:cNvSpPr/>
              <p:nvPr/>
            </p:nvSpPr>
            <p:spPr>
              <a:xfrm>
                <a:off x="5518785" y="5202936"/>
                <a:ext cx="6123432"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98000"/>
                  </a:lnSpc>
                  <a:buClr>
                    <a:srgbClr val="000000"/>
                  </a:buClr>
                  <a:buSzPct val="100000"/>
                  <a:buFont typeface="Calibri" pitchFamily="34" charset="0"/>
                  <a:buNone/>
                </a:pPr>
                <a:r>
                  <a:rPr lang="en-US" sz="3200" b="1" dirty="0" smtClean="0">
                    <a:solidFill>
                      <a:schemeClr val="tx1"/>
                    </a:solidFill>
                  </a:rPr>
                  <a:t>Is </a:t>
                </a:r>
                <a14:m>
                  <m:oMath xmlns:m="http://schemas.openxmlformats.org/officeDocument/2006/math">
                    <m:sSub>
                      <m:sSubPr>
                        <m:ctrlPr>
                          <a:rPr lang="en-US" sz="3200" b="1" i="1" dirty="0" smtClean="0">
                            <a:solidFill>
                              <a:schemeClr val="accent2"/>
                            </a:solidFill>
                            <a:latin typeface="Cambria Math" panose="02040503050406030204" pitchFamily="18" charset="0"/>
                          </a:rPr>
                        </m:ctrlPr>
                      </m:sSubPr>
                      <m:e>
                        <m:r>
                          <a:rPr lang="en-US" sz="3200" b="1" i="1" dirty="0">
                            <a:solidFill>
                              <a:schemeClr val="accent2"/>
                            </a:solidFill>
                            <a:latin typeface="Cambria Math" panose="02040503050406030204" pitchFamily="18" charset="0"/>
                          </a:rPr>
                          <m:t>𝑨</m:t>
                        </m:r>
                      </m:e>
                      <m:sub>
                        <m:r>
                          <a:rPr lang="en-US" sz="3200" b="1" i="1" dirty="0" smtClean="0">
                            <a:solidFill>
                              <a:schemeClr val="accent2"/>
                            </a:solidFill>
                            <a:latin typeface="Cambria Math" panose="02040503050406030204" pitchFamily="18" charset="0"/>
                          </a:rPr>
                          <m:t>𝒌</m:t>
                        </m:r>
                      </m:sub>
                    </m:sSub>
                  </m:oMath>
                </a14:m>
                <a:r>
                  <a:rPr lang="en-US" sz="3200" dirty="0" smtClean="0"/>
                  <a:t> </a:t>
                </a:r>
                <a:r>
                  <a:rPr lang="en-US" sz="3200" dirty="0"/>
                  <a:t>the </a:t>
                </a:r>
                <a:r>
                  <a:rPr lang="en-US" sz="3200" b="1" dirty="0">
                    <a:solidFill>
                      <a:srgbClr val="FF0000"/>
                    </a:solidFill>
                  </a:rPr>
                  <a:t>best</a:t>
                </a:r>
                <a:r>
                  <a:rPr lang="en-US" sz="3200" dirty="0">
                    <a:solidFill>
                      <a:schemeClr val="tx1"/>
                    </a:solidFill>
                  </a:rPr>
                  <a:t> </a:t>
                </a:r>
                <a:r>
                  <a:rPr lang="en-US" sz="3200" dirty="0"/>
                  <a:t>approximation of</a:t>
                </a:r>
                <a:r>
                  <a:rPr lang="en-US" sz="3200" b="1" dirty="0"/>
                  <a:t> </a:t>
                </a:r>
                <a14:m>
                  <m:oMath xmlns:m="http://schemas.openxmlformats.org/officeDocument/2006/math">
                    <m:r>
                      <a:rPr lang="en-US" sz="3200" b="1" i="1" dirty="0" smtClean="0">
                        <a:solidFill>
                          <a:schemeClr val="accent2"/>
                        </a:solidFill>
                        <a:latin typeface="Cambria Math" panose="02040503050406030204" pitchFamily="18" charset="0"/>
                      </a:rPr>
                      <m:t>𝑨</m:t>
                    </m:r>
                  </m:oMath>
                </a14:m>
                <a:r>
                  <a:rPr lang="en-US" sz="3200" b="1" dirty="0" smtClean="0">
                    <a:solidFill>
                      <a:schemeClr val="accent2"/>
                    </a:solidFill>
                  </a:rPr>
                  <a:t> </a:t>
                </a:r>
                <a:r>
                  <a:rPr lang="en-US" sz="3200" b="1" dirty="0" smtClean="0">
                    <a:solidFill>
                      <a:srgbClr val="C00000"/>
                    </a:solidFill>
                  </a:rPr>
                  <a:t>?</a:t>
                </a:r>
                <a:endParaRPr lang="en-US" sz="3200" baseline="-25000" dirty="0">
                  <a:solidFill>
                    <a:srgbClr val="C00000"/>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5518785" y="5202936"/>
                <a:ext cx="6123432" cy="609600"/>
              </a:xfrm>
              <a:prstGeom prst="rect">
                <a:avLst/>
              </a:prstGeom>
              <a:blipFill rotWithShape="0">
                <a:blip r:embed="rId6"/>
                <a:stretch>
                  <a:fillRect l="-1787" t="-9804" r="-1688" b="-28431"/>
                </a:stretch>
              </a:blipFill>
            </p:spPr>
            <p:txBody>
              <a:bodyPr/>
              <a:lstStyle/>
              <a:p>
                <a:r>
                  <a:rPr lang="en-US">
                    <a:noFill/>
                  </a:rPr>
                  <a:t> </a:t>
                </a:r>
              </a:p>
            </p:txBody>
          </p:sp>
        </mc:Fallback>
      </mc:AlternateContent>
    </p:spTree>
    <p:extLst>
      <p:ext uri="{BB962C8B-B14F-4D97-AF65-F5344CB8AC3E}">
        <p14:creationId xmlns:p14="http://schemas.microsoft.com/office/powerpoint/2010/main" val="310367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normAutofit fontScale="90000"/>
          </a:bodyPr>
          <a:lstStyle/>
          <a:p>
            <a:r>
              <a:rPr lang="en-US" altLang="zh-CN" smtClean="0">
                <a:ea typeface="SimSun" panose="02010600030101010101" pitchFamily="2" charset="-122"/>
              </a:rPr>
              <a:t>Basic Matrix Operations</a:t>
            </a:r>
          </a:p>
        </p:txBody>
      </p:sp>
      <p:graphicFrame>
        <p:nvGraphicFramePr>
          <p:cNvPr id="8194" name="Object 4"/>
          <p:cNvGraphicFramePr>
            <a:graphicFrameLocks noGrp="1" noChangeAspect="1"/>
          </p:cNvGraphicFramePr>
          <p:nvPr>
            <p:ph idx="1"/>
            <p:extLst>
              <p:ext uri="{D42A27DB-BD31-4B8C-83A1-F6EECF244321}">
                <p14:modId xmlns:p14="http://schemas.microsoft.com/office/powerpoint/2010/main" val="3352653465"/>
              </p:ext>
            </p:extLst>
          </p:nvPr>
        </p:nvGraphicFramePr>
        <p:xfrm>
          <a:off x="6196040" y="3494088"/>
          <a:ext cx="2146300" cy="457200"/>
        </p:xfrm>
        <a:graphic>
          <a:graphicData uri="http://schemas.openxmlformats.org/presentationml/2006/ole">
            <mc:AlternateContent xmlns:mc="http://schemas.openxmlformats.org/markup-compatibility/2006">
              <mc:Choice xmlns:v="urn:schemas-microsoft-com:vml" Requires="v">
                <p:oleObj spid="_x0000_s7224" name="Equation" r:id="rId4" imgW="2145960" imgH="457200" progId="Equation.3">
                  <p:embed/>
                </p:oleObj>
              </mc:Choice>
              <mc:Fallback>
                <p:oleObj name="Equation" r:id="rId4" imgW="214596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6040" y="3494088"/>
                        <a:ext cx="2146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8" name="Rectangle 3"/>
          <p:cNvSpPr>
            <a:spLocks noGrp="1" noChangeArrowheads="1"/>
          </p:cNvSpPr>
          <p:nvPr>
            <p:ph type="body" sz="half" idx="4294967295"/>
          </p:nvPr>
        </p:nvSpPr>
        <p:spPr>
          <a:xfrm>
            <a:off x="831056" y="1323974"/>
            <a:ext cx="8383588" cy="728663"/>
          </a:xfrm>
        </p:spPr>
        <p:txBody>
          <a:bodyPr/>
          <a:lstStyle/>
          <a:p>
            <a:r>
              <a:rPr lang="en-US" altLang="zh-CN" sz="2000" dirty="0">
                <a:ea typeface="SimSun" panose="02010600030101010101" pitchFamily="2" charset="-122"/>
              </a:rPr>
              <a:t>Addition, Subtraction, Multiplication: creating new matrices (or functions)</a:t>
            </a:r>
          </a:p>
        </p:txBody>
      </p:sp>
      <p:graphicFrame>
        <p:nvGraphicFramePr>
          <p:cNvPr id="8195" name="Object 5"/>
          <p:cNvGraphicFramePr>
            <a:graphicFrameLocks noGrp="1" noChangeAspect="1"/>
          </p:cNvGraphicFramePr>
          <p:nvPr>
            <p:ph sz="quarter" idx="4294967295"/>
            <p:extLst>
              <p:ext uri="{D42A27DB-BD31-4B8C-83A1-F6EECF244321}">
                <p14:modId xmlns:p14="http://schemas.microsoft.com/office/powerpoint/2010/main" val="1880400877"/>
              </p:ext>
            </p:extLst>
          </p:nvPr>
        </p:nvGraphicFramePr>
        <p:xfrm>
          <a:off x="1173190" y="3157538"/>
          <a:ext cx="4543425" cy="1019175"/>
        </p:xfrm>
        <a:graphic>
          <a:graphicData uri="http://schemas.openxmlformats.org/presentationml/2006/ole">
            <mc:AlternateContent xmlns:mc="http://schemas.openxmlformats.org/markup-compatibility/2006">
              <mc:Choice xmlns:v="urn:schemas-microsoft-com:vml" Requires="v">
                <p:oleObj spid="_x0000_s7225" name="Equation" r:id="rId6" imgW="2145960" imgH="457200" progId="Equation.3">
                  <p:embed/>
                </p:oleObj>
              </mc:Choice>
              <mc:Fallback>
                <p:oleObj name="Equation" r:id="rId6" imgW="214596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3190" y="3157538"/>
                        <a:ext cx="4543425"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 name="Object 6"/>
          <p:cNvGraphicFramePr>
            <a:graphicFrameLocks noChangeAspect="1"/>
          </p:cNvGraphicFramePr>
          <p:nvPr>
            <p:extLst>
              <p:ext uri="{D42A27DB-BD31-4B8C-83A1-F6EECF244321}">
                <p14:modId xmlns:p14="http://schemas.microsoft.com/office/powerpoint/2010/main" val="2129878019"/>
              </p:ext>
            </p:extLst>
          </p:nvPr>
        </p:nvGraphicFramePr>
        <p:xfrm>
          <a:off x="3236940" y="4419600"/>
          <a:ext cx="4794250" cy="958850"/>
        </p:xfrm>
        <a:graphic>
          <a:graphicData uri="http://schemas.openxmlformats.org/presentationml/2006/ole">
            <mc:AlternateContent xmlns:mc="http://schemas.openxmlformats.org/markup-compatibility/2006">
              <mc:Choice xmlns:v="urn:schemas-microsoft-com:vml" Requires="v">
                <p:oleObj spid="_x0000_s7226" name="Equation" r:id="rId8" imgW="2286000" imgH="457200" progId="Equation.3">
                  <p:embed/>
                </p:oleObj>
              </mc:Choice>
              <mc:Fallback>
                <p:oleObj name="Equation" r:id="rId8" imgW="2286000" imgH="457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6940" y="4419600"/>
                        <a:ext cx="4794250" cy="95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9" name="Text Box 7"/>
          <p:cNvSpPr txBox="1">
            <a:spLocks noChangeArrowheads="1"/>
          </p:cNvSpPr>
          <p:nvPr/>
        </p:nvSpPr>
        <p:spPr bwMode="auto">
          <a:xfrm>
            <a:off x="8564590" y="2576514"/>
            <a:ext cx="217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1800" b="1" dirty="0">
                <a:latin typeface="Arial" panose="020B0604020202020204" pitchFamily="34" charset="0"/>
                <a:ea typeface="SimSun" panose="02010600030101010101" pitchFamily="2" charset="-122"/>
              </a:rPr>
              <a:t>Just add elements</a:t>
            </a:r>
          </a:p>
        </p:txBody>
      </p:sp>
      <p:sp>
        <p:nvSpPr>
          <p:cNvPr id="8200" name="Text Box 8"/>
          <p:cNvSpPr txBox="1">
            <a:spLocks noChangeArrowheads="1"/>
          </p:cNvSpPr>
          <p:nvPr/>
        </p:nvSpPr>
        <p:spPr bwMode="auto">
          <a:xfrm>
            <a:off x="8564590" y="3581401"/>
            <a:ext cx="2673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1800" b="1" dirty="0">
                <a:latin typeface="Arial" panose="020B0604020202020204" pitchFamily="34" charset="0"/>
                <a:ea typeface="SimSun" panose="02010600030101010101" pitchFamily="2" charset="-122"/>
              </a:rPr>
              <a:t>Just subtract elements</a:t>
            </a:r>
          </a:p>
        </p:txBody>
      </p:sp>
      <p:sp>
        <p:nvSpPr>
          <p:cNvPr id="8201" name="Text Box 9"/>
          <p:cNvSpPr txBox="1">
            <a:spLocks noChangeArrowheads="1"/>
          </p:cNvSpPr>
          <p:nvPr/>
        </p:nvSpPr>
        <p:spPr bwMode="auto">
          <a:xfrm>
            <a:off x="8564590" y="4578350"/>
            <a:ext cx="2378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zh-CN" sz="1800" b="1" dirty="0">
                <a:latin typeface="Arial" panose="020B0604020202020204" pitchFamily="34" charset="0"/>
                <a:ea typeface="SimSun" panose="02010600030101010101" pitchFamily="2" charset="-122"/>
              </a:rPr>
              <a:t>Multiply each row by each column</a:t>
            </a:r>
          </a:p>
        </p:txBody>
      </p:sp>
    </p:spTree>
    <p:extLst>
      <p:ext uri="{BB962C8B-B14F-4D97-AF65-F5344CB8AC3E}">
        <p14:creationId xmlns:p14="http://schemas.microsoft.com/office/powerpoint/2010/main" val="184335124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49224" y="246253"/>
                <a:ext cx="7205472" cy="796163"/>
              </a:xfrm>
            </p:spPr>
            <p:txBody>
              <a:bodyPr>
                <a:normAutofit fontScale="90000"/>
              </a:bodyPr>
              <a:lstStyle/>
              <a:p>
                <a:r>
                  <a:rPr lang="en-US" dirty="0" smtClean="0"/>
                  <a:t>Best Rank-</a:t>
                </a:r>
                <a:r>
                  <a:rPr lang="en-US" b="1" dirty="0" smtClean="0">
                    <a:solidFill>
                      <a:schemeClr val="accent2"/>
                    </a:solidFill>
                  </a:rPr>
                  <a:t>k</a:t>
                </a:r>
                <a:r>
                  <a:rPr lang="en-US" dirty="0" smtClean="0"/>
                  <a:t> </a:t>
                </a:r>
                <a:r>
                  <a:rPr lang="en-US" dirty="0"/>
                  <a:t>approximations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𝐴</m:t>
                        </m:r>
                      </m:e>
                      <m:sub>
                        <m:r>
                          <a:rPr lang="en-US" i="1" dirty="0">
                            <a:latin typeface="Cambria Math" panose="02040503050406030204" pitchFamily="18" charset="0"/>
                          </a:rPr>
                          <m:t>𝑘</m:t>
                        </m:r>
                      </m:sub>
                    </m:sSub>
                  </m:oMath>
                </a14:m>
                <a:r>
                  <a:rPr lang="en-US" dirty="0"/>
                  <a:t>): </a:t>
                </a:r>
                <a:r>
                  <a:rPr lang="en-US" dirty="0" smtClean="0"/>
                  <a:t/>
                </a:r>
                <a:br>
                  <a:rPr lang="en-US" dirty="0" smtClean="0"/>
                </a:br>
                <a:r>
                  <a:rPr lang="en-US" sz="3100" dirty="0" smtClean="0"/>
                  <a:t>Eckart-Young </a:t>
                </a:r>
                <a:r>
                  <a:rPr lang="en-US" sz="3100" dirty="0"/>
                  <a:t>theorem</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49224" y="246253"/>
                <a:ext cx="7205472" cy="796163"/>
              </a:xfrm>
              <a:blipFill rotWithShape="0">
                <a:blip r:embed="rId2"/>
                <a:stretch>
                  <a:fillRect l="-2623" t="-29008" b="-32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49225" y="1424685"/>
                <a:ext cx="4216073" cy="3923692"/>
              </a:xfrm>
            </p:spPr>
            <p:txBody>
              <a:bodyPr>
                <a:noAutofit/>
              </a:bodyPr>
              <a:lstStyle/>
              <a:p>
                <a:pPr algn="just">
                  <a:lnSpc>
                    <a:spcPct val="98000"/>
                  </a:lnSpc>
                  <a:buClr>
                    <a:srgbClr val="000000"/>
                  </a:buClr>
                  <a:buSzPct val="100000"/>
                </a:pPr>
                <a:r>
                  <a:rPr lang="en-US" sz="2400" dirty="0" smtClean="0"/>
                  <a:t>Let A and B be any </a:t>
                </a:r>
                <a14:m>
                  <m:oMath xmlns:m="http://schemas.openxmlformats.org/officeDocument/2006/math">
                    <m:r>
                      <a:rPr lang="en-US" sz="2400" b="0" i="1" smtClean="0">
                        <a:latin typeface="Cambria Math" panose="02040503050406030204" pitchFamily="18" charset="0"/>
                      </a:rPr>
                      <m:t>𝑚</m:t>
                    </m:r>
                    <m:r>
                      <a:rPr lang="en-US" sz="2400" b="0" i="1" smtClean="0">
                        <a:latin typeface="Cambria Math" panose="02040503050406030204" pitchFamily="18" charset="0"/>
                      </a:rPr>
                      <m:t>×</m:t>
                    </m:r>
                    <m:r>
                      <a:rPr lang="en-US" sz="2400" b="0" i="1" smtClean="0">
                        <a:latin typeface="Cambria Math" panose="02040503050406030204" pitchFamily="18" charset="0"/>
                      </a:rPr>
                      <m:t>𝑛</m:t>
                    </m:r>
                  </m:oMath>
                </a14:m>
                <a:r>
                  <a:rPr lang="en-US" sz="2400" dirty="0" smtClean="0"/>
                  <a:t> matrices, with B having rank at most k</a:t>
                </a:r>
                <a:r>
                  <a:rPr lang="en-US" sz="2400" dirty="0"/>
                  <a:t>.</a:t>
                </a:r>
                <a:r>
                  <a:rPr lang="en-US" sz="2400" dirty="0" smtClean="0"/>
                  <a:t> Then</a:t>
                </a:r>
              </a:p>
              <a:p>
                <a:pPr algn="just">
                  <a:lnSpc>
                    <a:spcPct val="98000"/>
                  </a:lnSpc>
                  <a:buClr>
                    <a:srgbClr val="000000"/>
                  </a:buClr>
                  <a:buSzPct val="100000"/>
                </a:pPr>
                <a:endParaRPr lang="en-US" sz="2400" dirty="0" smtClean="0"/>
              </a:p>
              <a:p>
                <a:pPr marL="0" indent="0" algn="just">
                  <a:lnSpc>
                    <a:spcPct val="98000"/>
                  </a:lnSpc>
                  <a:buClr>
                    <a:srgbClr val="000000"/>
                  </a:buClr>
                  <a:buSzPct val="100000"/>
                  <a:buNone/>
                </a:pPr>
                <a14:m>
                  <m:oMathPara xmlns:m="http://schemas.openxmlformats.org/officeDocument/2006/math">
                    <m:oMathParaPr>
                      <m:jc m:val="centerGroup"/>
                    </m:oMathParaPr>
                    <m:oMath xmlns:m="http://schemas.openxmlformats.org/officeDocument/2006/math">
                      <m:r>
                        <m:rPr>
                          <m:lit/>
                        </m:rPr>
                        <a:rPr lang="en-US" sz="2400" i="1">
                          <a:latin typeface="Cambria Math" panose="02040503050406030204" pitchFamily="18" charset="0"/>
                        </a:rPr>
                        <m:t>||</m:t>
                      </m:r>
                      <m:r>
                        <a:rPr lang="en-US" sz="2400" i="1">
                          <a:latin typeface="Cambria Math" panose="02040503050406030204" pitchFamily="18" charset="0"/>
                        </a:rPr>
                        <m:t>𝐴</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𝐴</m:t>
                          </m:r>
                        </m:e>
                        <m:sub>
                          <m:r>
                            <a:rPr lang="en-US" sz="2400" i="1">
                              <a:latin typeface="Cambria Math" panose="02040503050406030204" pitchFamily="18" charset="0"/>
                            </a:rPr>
                            <m:t>𝑘</m:t>
                          </m:r>
                        </m:sub>
                      </m:sSub>
                      <m:r>
                        <m:rPr>
                          <m:lit/>
                        </m:rPr>
                        <a:rPr lang="en-US" sz="2400" i="1">
                          <a:latin typeface="Cambria Math" panose="02040503050406030204" pitchFamily="18" charset="0"/>
                        </a:rPr>
                        <m:t>|</m:t>
                      </m:r>
                      <m:sSub>
                        <m:sSubPr>
                          <m:ctrlPr>
                            <a:rPr lang="en-US" sz="2400" i="1">
                              <a:latin typeface="Cambria Math" panose="02040503050406030204" pitchFamily="18" charset="0"/>
                            </a:rPr>
                          </m:ctrlPr>
                        </m:sSubPr>
                        <m:e>
                          <m:r>
                            <m:rPr>
                              <m:lit/>
                            </m:rPr>
                            <a:rPr lang="en-US" sz="2400" i="1">
                              <a:latin typeface="Cambria Math" panose="02040503050406030204" pitchFamily="18" charset="0"/>
                            </a:rPr>
                            <m:t>|</m:t>
                          </m:r>
                        </m:e>
                        <m:sub>
                          <m:r>
                            <a:rPr lang="en-US" sz="2400" i="1">
                              <a:latin typeface="Cambria Math" panose="02040503050406030204" pitchFamily="18" charset="0"/>
                            </a:rPr>
                            <m:t>𝐹</m:t>
                          </m:r>
                        </m:sub>
                      </m:sSub>
                      <m:r>
                        <a:rPr lang="en-US" sz="2400" i="1">
                          <a:latin typeface="Cambria Math" panose="02040503050406030204" pitchFamily="18" charset="0"/>
                        </a:rPr>
                        <m:t>≤</m:t>
                      </m:r>
                      <m:r>
                        <m:rPr>
                          <m:lit/>
                        </m:rPr>
                        <a:rPr lang="en-US" sz="2400" i="1">
                          <a:latin typeface="Cambria Math" panose="02040503050406030204" pitchFamily="18" charset="0"/>
                        </a:rPr>
                        <m:t>||</m:t>
                      </m:r>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𝐵</m:t>
                      </m:r>
                      <m:r>
                        <m:rPr>
                          <m:lit/>
                        </m:rPr>
                        <a:rPr lang="en-US" sz="2400" i="1">
                          <a:latin typeface="Cambria Math" panose="02040503050406030204" pitchFamily="18" charset="0"/>
                        </a:rPr>
                        <m:t>|</m:t>
                      </m:r>
                      <m:sSub>
                        <m:sSubPr>
                          <m:ctrlPr>
                            <a:rPr lang="en-US" sz="2400" i="1">
                              <a:latin typeface="Cambria Math" panose="02040503050406030204" pitchFamily="18" charset="0"/>
                            </a:rPr>
                          </m:ctrlPr>
                        </m:sSubPr>
                        <m:e>
                          <m:r>
                            <m:rPr>
                              <m:lit/>
                            </m:rPr>
                            <a:rPr lang="en-US" sz="2400" i="1">
                              <a:latin typeface="Cambria Math" panose="02040503050406030204" pitchFamily="18" charset="0"/>
                            </a:rPr>
                            <m:t>|</m:t>
                          </m:r>
                        </m:e>
                        <m:sub>
                          <m:r>
                            <a:rPr lang="en-US" sz="2400" i="1">
                              <a:latin typeface="Cambria Math" panose="02040503050406030204" pitchFamily="18" charset="0"/>
                            </a:rPr>
                            <m:t>𝐹</m:t>
                          </m:r>
                        </m:sub>
                      </m:sSub>
                    </m:oMath>
                  </m:oMathPara>
                </a14:m>
                <a:endParaRPr lang="en-US" sz="2400" dirty="0" smtClean="0"/>
              </a:p>
              <a:p>
                <a:pPr marL="0" indent="0" algn="just">
                  <a:lnSpc>
                    <a:spcPct val="98000"/>
                  </a:lnSpc>
                  <a:buClr>
                    <a:srgbClr val="000000"/>
                  </a:buClr>
                  <a:buSzPct val="100000"/>
                  <a:buNone/>
                </a:pPr>
                <a:endParaRPr lang="en-US" sz="2400" dirty="0" smtClean="0"/>
              </a:p>
              <a:p>
                <a:pPr marL="0" indent="0" algn="just">
                  <a:lnSpc>
                    <a:spcPct val="98000"/>
                  </a:lnSpc>
                  <a:buClr>
                    <a:srgbClr val="000000"/>
                  </a:buClr>
                  <a:buSzPct val="100000"/>
                  <a:buNone/>
                </a:pPr>
                <a14:m>
                  <m:oMathPara xmlns:m="http://schemas.openxmlformats.org/officeDocument/2006/math">
                    <m:oMathParaPr>
                      <m:jc m:val="centerGroup"/>
                    </m:oMathParaPr>
                    <m:oMath xmlns:m="http://schemas.openxmlformats.org/officeDocument/2006/math">
                      <m:r>
                        <m:rPr>
                          <m:lit/>
                        </m:rP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𝑘</m:t>
                          </m:r>
                        </m:sub>
                      </m:sSub>
                      <m:r>
                        <m:rPr>
                          <m:lit/>
                        </m:rP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lit/>
                            </m:rPr>
                            <a:rPr lang="en-US" sz="2400" b="0" i="1" smtClean="0">
                              <a:latin typeface="Cambria Math" panose="02040503050406030204" pitchFamily="18" charset="0"/>
                            </a:rPr>
                            <m:t>|</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m:rPr>
                          <m:lit/>
                        </m:rP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r>
                        <m:rPr>
                          <m:lit/>
                        </m:rP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lit/>
                            </m:rPr>
                            <a:rPr lang="en-US" sz="2400" b="0" i="1" smtClean="0">
                              <a:latin typeface="Cambria Math" panose="02040503050406030204" pitchFamily="18" charset="0"/>
                            </a:rPr>
                            <m:t>|</m:t>
                          </m:r>
                        </m:e>
                        <m:sub>
                          <m:r>
                            <a:rPr lang="en-US" sz="2400" b="0" i="1" smtClean="0">
                              <a:latin typeface="Cambria Math" panose="02040503050406030204" pitchFamily="18" charset="0"/>
                            </a:rPr>
                            <m:t>2</m:t>
                          </m:r>
                        </m:sub>
                      </m:sSub>
                    </m:oMath>
                  </m:oMathPara>
                </a14:m>
                <a:endParaRPr lang="en-US" sz="2400" b="0" dirty="0" smtClean="0"/>
              </a:p>
              <a:p>
                <a:pPr marL="0" indent="0" algn="just">
                  <a:lnSpc>
                    <a:spcPct val="98000"/>
                  </a:lnSpc>
                  <a:buClr>
                    <a:srgbClr val="000000"/>
                  </a:buClr>
                  <a:buSzPct val="100000"/>
                  <a:buNone/>
                </a:pPr>
                <a:endParaRPr lang="en-US" sz="2400" dirty="0"/>
              </a:p>
              <a:p>
                <a:pPr marL="0" indent="0" algn="ctr">
                  <a:lnSpc>
                    <a:spcPct val="98000"/>
                  </a:lnSpc>
                  <a:buClr>
                    <a:srgbClr val="000000"/>
                  </a:buClr>
                  <a:buSzPct val="10000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49225" y="1424685"/>
                <a:ext cx="4216073" cy="3923692"/>
              </a:xfrm>
              <a:blipFill rotWithShape="0">
                <a:blip r:embed="rId3"/>
                <a:stretch>
                  <a:fillRect l="-2026" t="-1400" r="-217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9D0F597-6C79-4498-BE18-DD874142F752}" type="slidenum">
              <a:rPr lang="en-US" smtClean="0"/>
              <a:t>90</a:t>
            </a:fld>
            <a:endParaRPr lang="en-US"/>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7137727" y="1295288"/>
                <a:ext cx="4216073" cy="4931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Frobenius Norm</a:t>
                </a:r>
              </a:p>
              <a:p>
                <a:pPr marL="0" indent="0" algn="just">
                  <a:lnSpc>
                    <a:spcPct val="98000"/>
                  </a:lnSpc>
                  <a:buClr>
                    <a:srgbClr val="000000"/>
                  </a:buClr>
                  <a:buSzPct val="100000"/>
                  <a:buFont typeface="Arial" panose="020B0604020202020204" pitchFamily="34" charset="0"/>
                  <a:buNone/>
                </a:pPr>
                <a14:m>
                  <m:oMathPara xmlns:m="http://schemas.openxmlformats.org/officeDocument/2006/math">
                    <m:oMathParaPr>
                      <m:jc m:val="centerGroup"/>
                    </m:oMathParaPr>
                    <m:oMath xmlns:m="http://schemas.openxmlformats.org/officeDocument/2006/math">
                      <m:r>
                        <m:rPr>
                          <m:lit/>
                        </m:rPr>
                        <a:rPr lang="en-US" sz="2400" b="0" i="1" smtClean="0">
                          <a:latin typeface="Cambria Math" panose="02040503050406030204" pitchFamily="18" charset="0"/>
                        </a:rPr>
                        <m:t>||</m:t>
                      </m:r>
                      <m:r>
                        <a:rPr lang="en-US" sz="2400" b="0" i="1" smtClean="0">
                          <a:latin typeface="Cambria Math" panose="02040503050406030204" pitchFamily="18" charset="0"/>
                        </a:rPr>
                        <m:t>𝐴</m:t>
                      </m:r>
                      <m:r>
                        <m:rPr>
                          <m:lit/>
                        </m:rP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lit/>
                            </m:rPr>
                            <a:rPr lang="en-US" sz="2400" b="0" i="1" smtClean="0">
                              <a:latin typeface="Cambria Math" panose="02040503050406030204" pitchFamily="18" charset="0"/>
                            </a:rPr>
                            <m:t>|</m:t>
                          </m:r>
                        </m:e>
                        <m:sub>
                          <m:r>
                            <a:rPr lang="en-US" sz="2400" b="0" i="1" smtClean="0">
                              <a:latin typeface="Cambria Math" panose="02040503050406030204" pitchFamily="18" charset="0"/>
                            </a:rPr>
                            <m:t>𝐹</m:t>
                          </m:r>
                        </m:sub>
                      </m:sSub>
                      <m:r>
                        <a:rPr lang="en-US" sz="2400" b="0" i="1" smtClean="0">
                          <a:latin typeface="Cambria Math" panose="02040503050406030204" pitchFamily="18" charset="0"/>
                        </a:rPr>
                        <m:t>= </m:t>
                      </m:r>
                      <m:rad>
                        <m:radPr>
                          <m:degHide m:val="on"/>
                          <m:ctrlPr>
                            <a:rPr lang="en-US" sz="2400" b="0" i="1" smtClean="0">
                              <a:latin typeface="Cambria Math" panose="02040503050406030204" pitchFamily="18" charset="0"/>
                            </a:rPr>
                          </m:ctrlPr>
                        </m:radPr>
                        <m:deg/>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𝑖𝑗</m:t>
                                              </m:r>
                                            </m:sub>
                                          </m:sSub>
                                        </m:e>
                                      </m:d>
                                    </m:e>
                                    <m:sup>
                                      <m:r>
                                        <a:rPr lang="en-US" sz="2400" b="0" i="1" smtClean="0">
                                          <a:latin typeface="Cambria Math" panose="02040503050406030204" pitchFamily="18" charset="0"/>
                                        </a:rPr>
                                        <m:t>2</m:t>
                                      </m:r>
                                    </m:sup>
                                  </m:sSup>
                                </m:e>
                              </m:nary>
                            </m:e>
                          </m:nary>
                        </m:e>
                      </m:rad>
                    </m:oMath>
                  </m:oMathPara>
                </a14:m>
                <a:endParaRPr lang="en-US" sz="2400" dirty="0" smtClean="0"/>
              </a:p>
              <a:p>
                <a:pPr marL="0" indent="0" algn="just">
                  <a:lnSpc>
                    <a:spcPct val="98000"/>
                  </a:lnSpc>
                  <a:buClr>
                    <a:srgbClr val="000000"/>
                  </a:buClr>
                  <a:buSzPct val="100000"/>
                  <a:buFont typeface="Arial" panose="020B0604020202020204" pitchFamily="34" charset="0"/>
                  <a:buNone/>
                </a:pPr>
                <a:endParaRPr lang="en-US" sz="2400" dirty="0" smtClean="0"/>
              </a:p>
              <a:p>
                <a:pPr marL="0" indent="0" algn="just">
                  <a:lnSpc>
                    <a:spcPct val="98000"/>
                  </a:lnSpc>
                  <a:buClr>
                    <a:srgbClr val="000000"/>
                  </a:buClr>
                  <a:buSzPct val="100000"/>
                  <a:buNone/>
                </a:pPr>
                <a14:m>
                  <m:oMathPara xmlns:m="http://schemas.openxmlformats.org/officeDocument/2006/math">
                    <m:oMathParaPr>
                      <m:jc m:val="centerGroup"/>
                    </m:oMathParaPr>
                    <m:oMath xmlns:m="http://schemas.openxmlformats.org/officeDocument/2006/math">
                      <m:r>
                        <m:rPr>
                          <m:lit/>
                        </m:rPr>
                        <a:rPr lang="en-US" sz="2400" i="1">
                          <a:latin typeface="Cambria Math" panose="02040503050406030204" pitchFamily="18" charset="0"/>
                        </a:rPr>
                        <m:t>||</m:t>
                      </m:r>
                      <m:r>
                        <a:rPr lang="en-US" sz="2400" i="1">
                          <a:latin typeface="Cambria Math" panose="02040503050406030204" pitchFamily="18" charset="0"/>
                        </a:rPr>
                        <m:t>𝐴</m:t>
                      </m:r>
                      <m:r>
                        <m:rPr>
                          <m:lit/>
                        </m:rPr>
                        <a:rPr lang="en-US" sz="2400" i="1">
                          <a:latin typeface="Cambria Math" panose="02040503050406030204" pitchFamily="18" charset="0"/>
                        </a:rPr>
                        <m:t>|</m:t>
                      </m:r>
                      <m:sSub>
                        <m:sSubPr>
                          <m:ctrlPr>
                            <a:rPr lang="en-US" sz="2400" i="1">
                              <a:latin typeface="Cambria Math" panose="02040503050406030204" pitchFamily="18" charset="0"/>
                            </a:rPr>
                          </m:ctrlPr>
                        </m:sSubPr>
                        <m:e>
                          <m:r>
                            <m:rPr>
                              <m:lit/>
                            </m:rPr>
                            <a:rPr lang="en-US" sz="2400" i="1">
                              <a:latin typeface="Cambria Math" panose="02040503050406030204" pitchFamily="18" charset="0"/>
                            </a:rPr>
                            <m:t>|</m:t>
                          </m:r>
                        </m:e>
                        <m:sub>
                          <m:r>
                            <a:rPr lang="en-US" sz="2400" i="1">
                              <a:latin typeface="Cambria Math" panose="02040503050406030204" pitchFamily="18" charset="0"/>
                            </a:rPr>
                            <m:t>𝐹</m:t>
                          </m:r>
                        </m:sub>
                      </m:sSub>
                      <m:r>
                        <a:rPr lang="en-US" sz="2400" i="1">
                          <a:latin typeface="Cambria Math" panose="02040503050406030204" pitchFamily="18" charset="0"/>
                        </a:rPr>
                        <m:t>= </m:t>
                      </m:r>
                      <m:rad>
                        <m:radPr>
                          <m:degHide m:val="on"/>
                          <m:ctrlPr>
                            <a:rPr lang="en-US" sz="2400" i="1">
                              <a:latin typeface="Cambria Math" panose="02040503050406030204" pitchFamily="18" charset="0"/>
                            </a:rPr>
                          </m:ctrlPr>
                        </m:radPr>
                        <m:deg/>
                        <m:e>
                          <m:r>
                            <a:rPr lang="en-US" sz="2400" b="0" i="1" smtClean="0">
                              <a:latin typeface="Cambria Math" panose="02040503050406030204" pitchFamily="18" charset="0"/>
                            </a:rPr>
                            <m:t>𝑇𝑟</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𝐻</m:t>
                              </m:r>
                            </m:sup>
                          </m:sSup>
                          <m:r>
                            <a:rPr lang="en-US" sz="2400" b="0" i="1" smtClean="0">
                              <a:latin typeface="Cambria Math" panose="02040503050406030204" pitchFamily="18" charset="0"/>
                            </a:rPr>
                            <m:t>𝐴</m:t>
                          </m:r>
                          <m:r>
                            <a:rPr lang="en-US" sz="2400" b="0" i="1" smtClean="0">
                              <a:latin typeface="Cambria Math" panose="02040503050406030204" pitchFamily="18" charset="0"/>
                            </a:rPr>
                            <m:t>)</m:t>
                          </m:r>
                        </m:e>
                      </m:rad>
                      <m:r>
                        <a:rPr lang="en-US" sz="2400" b="0" i="1" smtClean="0">
                          <a:latin typeface="Cambria Math" panose="02040503050406030204" pitchFamily="18" charset="0"/>
                        </a:rPr>
                        <m:t>         </m:t>
                      </m:r>
                    </m:oMath>
                  </m:oMathPara>
                </a14:m>
                <a:endParaRPr lang="en-US" sz="2400" dirty="0" smtClean="0"/>
              </a:p>
              <a:p>
                <a:pPr marL="0" indent="0" algn="just">
                  <a:lnSpc>
                    <a:spcPct val="98000"/>
                  </a:lnSpc>
                  <a:buClr>
                    <a:srgbClr val="000000"/>
                  </a:buClr>
                  <a:buSzPct val="100000"/>
                  <a:buNone/>
                </a:pPr>
                <a:endParaRPr lang="en-US" sz="2400" dirty="0" smtClean="0"/>
              </a:p>
              <a:p>
                <a:pPr marL="0" indent="0" algn="just">
                  <a:lnSpc>
                    <a:spcPct val="98000"/>
                  </a:lnSpc>
                  <a:buClr>
                    <a:srgbClr val="000000"/>
                  </a:buClr>
                  <a:buSzPct val="100000"/>
                  <a:buNone/>
                </a:pPr>
                <a14:m>
                  <m:oMathPara xmlns:m="http://schemas.openxmlformats.org/officeDocument/2006/math">
                    <m:oMathParaPr>
                      <m:jc m:val="centerGroup"/>
                    </m:oMathParaPr>
                    <m:oMath xmlns:m="http://schemas.openxmlformats.org/officeDocument/2006/math">
                      <m:r>
                        <m:rPr>
                          <m:lit/>
                        </m:rPr>
                        <a:rPr lang="en-US" sz="2400" i="1">
                          <a:latin typeface="Cambria Math" panose="02040503050406030204" pitchFamily="18" charset="0"/>
                        </a:rPr>
                        <m:t>||</m:t>
                      </m:r>
                      <m:r>
                        <a:rPr lang="en-US" sz="2400" i="1">
                          <a:latin typeface="Cambria Math" panose="02040503050406030204" pitchFamily="18" charset="0"/>
                        </a:rPr>
                        <m:t>𝐴</m:t>
                      </m:r>
                      <m:r>
                        <m:rPr>
                          <m:lit/>
                        </m:rPr>
                        <a:rPr lang="en-US" sz="2400" i="1">
                          <a:latin typeface="Cambria Math" panose="02040503050406030204" pitchFamily="18" charset="0"/>
                        </a:rPr>
                        <m:t>|</m:t>
                      </m:r>
                      <m:sSub>
                        <m:sSubPr>
                          <m:ctrlPr>
                            <a:rPr lang="en-US" sz="2400" i="1">
                              <a:latin typeface="Cambria Math" panose="02040503050406030204" pitchFamily="18" charset="0"/>
                            </a:rPr>
                          </m:ctrlPr>
                        </m:sSubPr>
                        <m:e>
                          <m:r>
                            <m:rPr>
                              <m:lit/>
                            </m:rPr>
                            <a:rPr lang="en-US" sz="2400" i="1">
                              <a:latin typeface="Cambria Math" panose="02040503050406030204" pitchFamily="18" charset="0"/>
                            </a:rPr>
                            <m:t>|</m:t>
                          </m:r>
                        </m:e>
                        <m:sub>
                          <m:r>
                            <a:rPr lang="en-US" sz="2400" i="1">
                              <a:latin typeface="Cambria Math" panose="02040503050406030204" pitchFamily="18" charset="0"/>
                            </a:rPr>
                            <m:t>𝐹</m:t>
                          </m:r>
                        </m:sub>
                      </m:sSub>
                      <m:r>
                        <a:rPr lang="en-US" sz="2400" i="1">
                          <a:latin typeface="Cambria Math" panose="02040503050406030204" pitchFamily="18" charset="0"/>
                        </a:rPr>
                        <m:t>=</m:t>
                      </m:r>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e>
                      </m:nary>
                      <m:r>
                        <a:rPr lang="en-US" sz="2400" b="0" i="1" smtClean="0">
                          <a:latin typeface="Cambria Math" panose="02040503050406030204" pitchFamily="18" charset="0"/>
                        </a:rPr>
                        <m:t>              </m:t>
                      </m:r>
                    </m:oMath>
                  </m:oMathPara>
                </a14:m>
                <a:endParaRPr lang="en-US" sz="2400" dirty="0"/>
              </a:p>
              <a:p>
                <a:pPr marL="0" indent="0" algn="ctr">
                  <a:lnSpc>
                    <a:spcPct val="98000"/>
                  </a:lnSpc>
                  <a:buClr>
                    <a:srgbClr val="000000"/>
                  </a:buClr>
                  <a:buSzPct val="100000"/>
                  <a:buFont typeface="Arial" panose="020B0604020202020204" pitchFamily="34" charset="0"/>
                  <a:buNone/>
                </a:pPr>
                <a:endParaRPr lang="en-US" sz="2400"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7137727" y="1295288"/>
                <a:ext cx="4216073" cy="4931665"/>
              </a:xfrm>
              <a:prstGeom prst="rect">
                <a:avLst/>
              </a:prstGeom>
              <a:blipFill rotWithShape="0">
                <a:blip r:embed="rId4"/>
                <a:stretch>
                  <a:fillRect l="-2023" t="-1731"/>
                </a:stretch>
              </a:blipFill>
            </p:spPr>
            <p:txBody>
              <a:bodyPr/>
              <a:lstStyle/>
              <a:p>
                <a:r>
                  <a:rPr lang="en-US">
                    <a:noFill/>
                  </a:rPr>
                  <a:t> </a:t>
                </a:r>
              </a:p>
            </p:txBody>
          </p:sp>
        </mc:Fallback>
      </mc:AlternateContent>
    </p:spTree>
    <p:extLst>
      <p:ext uri="{BB962C8B-B14F-4D97-AF65-F5344CB8AC3E}">
        <p14:creationId xmlns:p14="http://schemas.microsoft.com/office/powerpoint/2010/main" val="151981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49224" y="246253"/>
                <a:ext cx="7205472" cy="796163"/>
              </a:xfrm>
            </p:spPr>
            <p:txBody>
              <a:bodyPr>
                <a:normAutofit fontScale="90000"/>
              </a:bodyPr>
              <a:lstStyle/>
              <a:p>
                <a:r>
                  <a:rPr lang="en-US" dirty="0" smtClean="0"/>
                  <a:t>Best Rank-</a:t>
                </a:r>
                <a:r>
                  <a:rPr lang="en-US" b="1" dirty="0" smtClean="0">
                    <a:solidFill>
                      <a:schemeClr val="accent2"/>
                    </a:solidFill>
                  </a:rPr>
                  <a:t>k</a:t>
                </a:r>
                <a:r>
                  <a:rPr lang="en-US" dirty="0" smtClean="0"/>
                  <a:t> </a:t>
                </a:r>
                <a:r>
                  <a:rPr lang="en-US" dirty="0"/>
                  <a:t>approximations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𝐴</m:t>
                        </m:r>
                      </m:e>
                      <m:sub>
                        <m:r>
                          <a:rPr lang="en-US" i="1" dirty="0">
                            <a:latin typeface="Cambria Math" panose="02040503050406030204" pitchFamily="18" charset="0"/>
                          </a:rPr>
                          <m:t>𝑘</m:t>
                        </m:r>
                      </m:sub>
                    </m:sSub>
                  </m:oMath>
                </a14:m>
                <a:r>
                  <a:rPr lang="en-US" dirty="0"/>
                  <a:t>): </a:t>
                </a:r>
                <a:r>
                  <a:rPr lang="en-US" dirty="0" smtClean="0"/>
                  <a:t/>
                </a:r>
                <a:br>
                  <a:rPr lang="en-US" dirty="0" smtClean="0"/>
                </a:br>
                <a:r>
                  <a:rPr lang="en-US" sz="3100" dirty="0" smtClean="0"/>
                  <a:t>Eckart-Young </a:t>
                </a:r>
                <a:r>
                  <a:rPr lang="en-US" sz="3100" dirty="0"/>
                  <a:t>theorem</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49224" y="246253"/>
                <a:ext cx="7205472" cy="796163"/>
              </a:xfrm>
              <a:blipFill rotWithShape="0">
                <a:blip r:embed="rId2"/>
                <a:stretch>
                  <a:fillRect l="-2623" t="-29008" b="-3282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9D0F597-6C79-4498-BE18-DD874142F752}" type="slidenum">
              <a:rPr lang="en-US" smtClean="0"/>
              <a:t>91</a:t>
            </a:fld>
            <a:endParaRPr lang="en-US"/>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743308" y="1302589"/>
                <a:ext cx="10610491" cy="4986068"/>
              </a:xfrm>
            </p:spPr>
            <p:txBody>
              <a:bodyPr>
                <a:normAutofit/>
              </a:bodyPr>
              <a:lstStyle/>
              <a:p>
                <a:r>
                  <a:rPr lang="en-US" dirty="0" smtClean="0"/>
                  <a:t>Frobenius Norm</a:t>
                </a:r>
              </a:p>
              <a:p>
                <a:pPr marL="0" indent="0" algn="just">
                  <a:lnSpc>
                    <a:spcPct val="98000"/>
                  </a:lnSpc>
                  <a:buClr>
                    <a:srgbClr val="000000"/>
                  </a:buClr>
                  <a:buSzPct val="100000"/>
                  <a:buNone/>
                </a:pPr>
                <a14:m>
                  <m:oMathPara xmlns:m="http://schemas.openxmlformats.org/officeDocument/2006/math">
                    <m:oMathParaPr>
                      <m:jc m:val="centerGroup"/>
                    </m:oMathParaPr>
                    <m:oMath xmlns:m="http://schemas.openxmlformats.org/officeDocument/2006/math">
                      <m:r>
                        <m:rPr>
                          <m:lit/>
                        </m:rPr>
                        <a:rPr lang="en-US" i="1" smtClean="0">
                          <a:latin typeface="Cambria Math" panose="02040503050406030204" pitchFamily="18" charset="0"/>
                        </a:rPr>
                        <m:t>||</m:t>
                      </m:r>
                      <m:r>
                        <a:rPr lang="en-US" i="1">
                          <a:latin typeface="Cambria Math" panose="02040503050406030204" pitchFamily="18" charset="0"/>
                        </a:rPr>
                        <m:t>𝐴</m:t>
                      </m:r>
                      <m:r>
                        <m:rPr>
                          <m:lit/>
                        </m:rPr>
                        <a:rPr lang="en-US" i="1">
                          <a:latin typeface="Cambria Math" panose="02040503050406030204" pitchFamily="18" charset="0"/>
                        </a:rPr>
                        <m:t>|</m:t>
                      </m:r>
                      <m:sSubSup>
                        <m:sSubSupPr>
                          <m:ctrlPr>
                            <a:rPr lang="en-US" b="0" i="1" smtClean="0">
                              <a:latin typeface="Cambria Math" panose="02040503050406030204" pitchFamily="18" charset="0"/>
                            </a:rPr>
                          </m:ctrlPr>
                        </m:sSubSupPr>
                        <m:e>
                          <m:r>
                            <m:rPr>
                              <m:lit/>
                            </m:rPr>
                            <a:rPr lang="en-US" i="1">
                              <a:latin typeface="Cambria Math" panose="02040503050406030204" pitchFamily="18" charset="0"/>
                            </a:rPr>
                            <m:t>|</m:t>
                          </m:r>
                        </m:e>
                        <m:sub>
                          <m:r>
                            <a:rPr lang="en-US" i="1">
                              <a:latin typeface="Cambria Math" panose="02040503050406030204" pitchFamily="18" charset="0"/>
                            </a:rPr>
                            <m:t>𝐹</m:t>
                          </m:r>
                        </m:sub>
                        <m:sup>
                          <m:r>
                            <a:rPr lang="en-US" b="0" i="1" smtClean="0">
                              <a:latin typeface="Cambria Math" panose="02040503050406030204" pitchFamily="18" charset="0"/>
                            </a:rPr>
                            <m:t>2</m:t>
                          </m:r>
                        </m:sup>
                      </m:sSubSup>
                      <m:r>
                        <a:rPr lang="en-US" i="1">
                          <a:latin typeface="Cambria Math" panose="02040503050406030204" pitchFamily="18" charset="0"/>
                        </a:rPr>
                        <m:t>=</m:t>
                      </m:r>
                      <m:r>
                        <a:rPr lang="en-US" b="0" i="1" smtClean="0">
                          <a:latin typeface="Cambria Math" panose="02040503050406030204" pitchFamily="18" charset="0"/>
                        </a:rPr>
                        <m:t>𝑇𝑟</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𝑇</m:t>
                          </m:r>
                        </m:sup>
                      </m:sSup>
                      <m:r>
                        <a:rPr lang="en-US" b="0" i="1" smtClean="0">
                          <a:latin typeface="Cambria Math" panose="02040503050406030204" pitchFamily="18" charset="0"/>
                        </a:rPr>
                        <m:t>𝐴</m:t>
                      </m:r>
                      <m:r>
                        <a:rPr lang="en-US" b="0" i="1" smtClean="0">
                          <a:latin typeface="Cambria Math" panose="02040503050406030204" pitchFamily="18" charset="0"/>
                        </a:rPr>
                        <m:t>)</m:t>
                      </m:r>
                    </m:oMath>
                  </m:oMathPara>
                </a14:m>
                <a:endParaRPr lang="en-US" dirty="0" smtClean="0"/>
              </a:p>
              <a:p>
                <a:pPr algn="just">
                  <a:lnSpc>
                    <a:spcPct val="98000"/>
                  </a:lnSpc>
                  <a:buClr>
                    <a:srgbClr val="000000"/>
                  </a:buClr>
                  <a:buSzPct val="100000"/>
                </a:pPr>
                <a:r>
                  <a:rPr lang="en-US" dirty="0" smtClean="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𝑘</m:t>
                        </m:r>
                      </m:sub>
                    </m:sSub>
                  </m:oMath>
                </a14:m>
                <a:r>
                  <a:rPr lang="en-US" dirty="0" smtClean="0"/>
                  <a:t> is the best rank-k approximation of A</a:t>
                </a:r>
              </a:p>
              <a:p>
                <a:pPr marL="0" indent="0" algn="ctr">
                  <a:lnSpc>
                    <a:spcPct val="98000"/>
                  </a:lnSpc>
                  <a:buClr>
                    <a:srgbClr val="000000"/>
                  </a:buClr>
                  <a:buSzPct val="10000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m:rPr>
                          <m:lit/>
                        </m:rP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𝑘</m:t>
                          </m:r>
                        </m:sub>
                      </m:sSub>
                      <m:r>
                        <m:rPr>
                          <m:lit/>
                        </m:rP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m:rPr>
                              <m:lit/>
                            </m:rPr>
                            <a:rPr lang="en-US" sz="2400" b="0" i="1" smtClean="0">
                              <a:latin typeface="Cambria Math" panose="02040503050406030204" pitchFamily="18" charset="0"/>
                            </a:rPr>
                            <m:t>|</m:t>
                          </m:r>
                        </m:e>
                        <m:sub>
                          <m:r>
                            <a:rPr lang="en-US" sz="2400" b="0" i="1" smtClean="0">
                              <a:latin typeface="Cambria Math" panose="02040503050406030204" pitchFamily="18" charset="0"/>
                            </a:rPr>
                            <m:t>𝐹</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b="0" i="1" smtClean="0">
                          <a:latin typeface="Cambria Math" panose="02040503050406030204" pitchFamily="18" charset="0"/>
                        </a:rPr>
                        <m:t>𝑇𝑟</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𝑘</m:t>
                                      </m:r>
                                    </m:sub>
                                  </m:sSub>
                                </m:e>
                              </m:d>
                            </m:e>
                            <m:sup>
                              <m:r>
                                <a:rPr lang="en-US" sz="2400" b="0" i="1" smtClean="0">
                                  <a:latin typeface="Cambria Math" panose="02040503050406030204" pitchFamily="18" charset="0"/>
                                </a:rPr>
                                <m:t>𝑇</m:t>
                              </m:r>
                            </m:sup>
                          </m:s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𝑘</m:t>
                                  </m:r>
                                </m:sub>
                              </m:sSub>
                            </m:e>
                          </m:d>
                        </m:e>
                      </m:d>
                    </m:oMath>
                  </m:oMathPara>
                </a14:m>
                <a:endParaRPr lang="en-US" sz="2400" dirty="0" smtClean="0"/>
              </a:p>
              <a:p>
                <a:pPr marL="0" indent="0" algn="ctr">
                  <a:lnSpc>
                    <a:spcPct val="98000"/>
                  </a:lnSpc>
                  <a:buClr>
                    <a:srgbClr val="000000"/>
                  </a:buClr>
                  <a:buSzPct val="10000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i="1">
                          <a:latin typeface="Cambria Math" panose="02040503050406030204" pitchFamily="18" charset="0"/>
                        </a:rPr>
                        <m:t>𝑇𝑟</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b="0" i="1" smtClean="0">
                                      <a:latin typeface="Cambria Math" panose="02040503050406030204" pitchFamily="18" charset="0"/>
                                    </a:rPr>
                                    <m:t>𝑈</m:t>
                                  </m:r>
                                  <m:r>
                                    <m:rPr>
                                      <m:sty m:val="p"/>
                                    </m:rPr>
                                    <a:rPr lang="en-US" sz="2400" b="0" i="0" smtClean="0">
                                      <a:latin typeface="Cambria Math" panose="02040503050406030204" pitchFamily="18" charset="0"/>
                                    </a:rPr>
                                    <m:t>Σ</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𝑉</m:t>
                                      </m:r>
                                    </m:e>
                                    <m:sup>
                                      <m:r>
                                        <a:rPr lang="en-US" sz="2400" b="0" i="1" smtClean="0">
                                          <a:latin typeface="Cambria Math" panose="02040503050406030204" pitchFamily="18" charset="0"/>
                                        </a:rPr>
                                        <m:t>𝑇</m:t>
                                      </m:r>
                                    </m:sup>
                                  </m:sSup>
                                  <m:r>
                                    <a:rPr lang="en-US" sz="2400" i="1">
                                      <a:latin typeface="Cambria Math" panose="02040503050406030204" pitchFamily="18" charset="0"/>
                                    </a:rPr>
                                    <m:t>−</m:t>
                                  </m:r>
                                  <m:r>
                                    <a:rPr lang="en-US" sz="2400" i="1">
                                      <a:latin typeface="Cambria Math" panose="02040503050406030204" pitchFamily="18" charset="0"/>
                                    </a:rPr>
                                    <m:t>𝑈</m:t>
                                  </m:r>
                                  <m:sSub>
                                    <m:sSubPr>
                                      <m:ctrlPr>
                                        <a:rPr lang="en-US" sz="2400" b="0" i="1" smtClean="0">
                                          <a:latin typeface="Cambria Math" panose="02040503050406030204" pitchFamily="18" charset="0"/>
                                        </a:rPr>
                                      </m:ctrlPr>
                                    </m:sSubPr>
                                    <m:e>
                                      <m:r>
                                        <m:rPr>
                                          <m:sty m:val="p"/>
                                        </m:rPr>
                                        <a:rPr lang="en-US" sz="2400">
                                          <a:latin typeface="Cambria Math" panose="02040503050406030204" pitchFamily="18" charset="0"/>
                                        </a:rPr>
                                        <m:t>Σ</m:t>
                                      </m:r>
                                    </m:e>
                                    <m:sub>
                                      <m:r>
                                        <a:rPr lang="en-US" sz="2400" b="0" i="1" smtClean="0">
                                          <a:latin typeface="Cambria Math" panose="02040503050406030204" pitchFamily="18" charset="0"/>
                                        </a:rPr>
                                        <m:t>𝑘</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𝑉</m:t>
                                      </m:r>
                                    </m:e>
                                    <m:sup>
                                      <m:r>
                                        <a:rPr lang="en-US" sz="2400" i="1">
                                          <a:latin typeface="Cambria Math" panose="02040503050406030204" pitchFamily="18" charset="0"/>
                                        </a:rPr>
                                        <m:t>𝑇</m:t>
                                      </m:r>
                                    </m:sup>
                                  </m:sSup>
                                </m:e>
                              </m:d>
                            </m:e>
                            <m:sup>
                              <m:r>
                                <a:rPr lang="en-US" sz="2400" i="1">
                                  <a:latin typeface="Cambria Math" panose="02040503050406030204" pitchFamily="18" charset="0"/>
                                </a:rPr>
                                <m:t>𝑇</m:t>
                              </m:r>
                            </m:sup>
                          </m:sSup>
                          <m:d>
                            <m:dPr>
                              <m:ctrlPr>
                                <a:rPr lang="en-US" sz="2400" i="1">
                                  <a:latin typeface="Cambria Math" panose="02040503050406030204" pitchFamily="18" charset="0"/>
                                </a:rPr>
                              </m:ctrlPr>
                            </m:dPr>
                            <m:e>
                              <m:r>
                                <a:rPr lang="en-US" sz="2400" i="1">
                                  <a:latin typeface="Cambria Math" panose="02040503050406030204" pitchFamily="18" charset="0"/>
                                </a:rPr>
                                <m:t>𝑈</m:t>
                              </m:r>
                              <m:r>
                                <m:rPr>
                                  <m:sty m:val="p"/>
                                </m:rPr>
                                <a:rPr lang="en-US" sz="2400">
                                  <a:latin typeface="Cambria Math" panose="02040503050406030204" pitchFamily="18" charset="0"/>
                                </a:rPr>
                                <m:t>Σ</m:t>
                              </m:r>
                              <m:sSup>
                                <m:sSupPr>
                                  <m:ctrlPr>
                                    <a:rPr lang="en-US" sz="2400" i="1">
                                      <a:latin typeface="Cambria Math" panose="02040503050406030204" pitchFamily="18" charset="0"/>
                                    </a:rPr>
                                  </m:ctrlPr>
                                </m:sSupPr>
                                <m:e>
                                  <m:r>
                                    <a:rPr lang="en-US" sz="2400" i="1">
                                      <a:latin typeface="Cambria Math" panose="02040503050406030204" pitchFamily="18" charset="0"/>
                                    </a:rPr>
                                    <m:t>𝑉</m:t>
                                  </m:r>
                                </m:e>
                                <m:sup>
                                  <m:r>
                                    <a:rPr lang="en-US" sz="2400" i="1">
                                      <a:latin typeface="Cambria Math" panose="02040503050406030204" pitchFamily="18" charset="0"/>
                                    </a:rPr>
                                    <m:t>𝑇</m:t>
                                  </m:r>
                                </m:sup>
                              </m:sSup>
                              <m:r>
                                <a:rPr lang="en-US" sz="2400" i="1">
                                  <a:latin typeface="Cambria Math" panose="02040503050406030204" pitchFamily="18" charset="0"/>
                                </a:rPr>
                                <m:t>−</m:t>
                              </m:r>
                              <m:r>
                                <a:rPr lang="en-US" sz="2400" i="1">
                                  <a:latin typeface="Cambria Math" panose="02040503050406030204" pitchFamily="18" charset="0"/>
                                </a:rPr>
                                <m:t>𝑈</m:t>
                              </m:r>
                              <m:sSub>
                                <m:sSubPr>
                                  <m:ctrlPr>
                                    <a:rPr lang="en-US" sz="2400" i="1">
                                      <a:latin typeface="Cambria Math" panose="02040503050406030204" pitchFamily="18" charset="0"/>
                                    </a:rPr>
                                  </m:ctrlPr>
                                </m:sSubPr>
                                <m:e>
                                  <m:r>
                                    <m:rPr>
                                      <m:sty m:val="p"/>
                                    </m:rPr>
                                    <a:rPr lang="en-US" sz="2400">
                                      <a:latin typeface="Cambria Math" panose="02040503050406030204" pitchFamily="18" charset="0"/>
                                    </a:rPr>
                                    <m:t>Σ</m:t>
                                  </m:r>
                                </m:e>
                                <m:sub>
                                  <m:r>
                                    <a:rPr lang="en-US" sz="2400" i="1">
                                      <a:latin typeface="Cambria Math" panose="02040503050406030204" pitchFamily="18" charset="0"/>
                                    </a:rPr>
                                    <m:t>𝑘</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𝑉</m:t>
                                  </m:r>
                                </m:e>
                                <m:sup>
                                  <m:r>
                                    <a:rPr lang="en-US" sz="2400" i="1">
                                      <a:latin typeface="Cambria Math" panose="02040503050406030204" pitchFamily="18" charset="0"/>
                                    </a:rPr>
                                    <m:t>𝑇</m:t>
                                  </m:r>
                                </m:sup>
                              </m:sSup>
                            </m:e>
                          </m:d>
                        </m:e>
                      </m:d>
                    </m:oMath>
                  </m:oMathPara>
                </a14:m>
                <a:endParaRPr lang="en-US" sz="2400" dirty="0" smtClean="0"/>
              </a:p>
              <a:p>
                <a:pPr marL="0" indent="0" algn="ctr">
                  <a:lnSpc>
                    <a:spcPct val="98000"/>
                  </a:lnSpc>
                  <a:buClr>
                    <a:srgbClr val="000000"/>
                  </a:buClr>
                  <a:buSzPct val="10000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i="1">
                          <a:latin typeface="Cambria Math" panose="02040503050406030204" pitchFamily="18" charset="0"/>
                        </a:rPr>
                        <m:t>𝑇𝑟</m:t>
                      </m:r>
                      <m:d>
                        <m:dPr>
                          <m:ctrlPr>
                            <a:rPr lang="en-US" sz="2400" i="1">
                              <a:latin typeface="Cambria Math" panose="02040503050406030204" pitchFamily="18" charset="0"/>
                            </a:rPr>
                          </m:ctrlPr>
                        </m:dPr>
                        <m:e>
                          <m:d>
                            <m:dPr>
                              <m:ctrlPr>
                                <a:rPr lang="en-US" sz="2400" i="1" smtClean="0">
                                  <a:latin typeface="Cambria Math" panose="02040503050406030204" pitchFamily="18" charset="0"/>
                                </a:rPr>
                              </m:ctrlPr>
                            </m:dPr>
                            <m:e>
                              <m:r>
                                <a:rPr lang="en-US" sz="2400" b="0" i="1" smtClean="0">
                                  <a:latin typeface="Cambria Math" panose="02040503050406030204" pitchFamily="18" charset="0"/>
                                </a:rPr>
                                <m:t>𝑉</m:t>
                              </m:r>
                              <m:r>
                                <m:rPr>
                                  <m:sty m:val="p"/>
                                </m:rPr>
                                <a:rPr lang="en-US" sz="2400" b="0" i="0" smtClean="0">
                                  <a:latin typeface="Cambria Math" panose="02040503050406030204" pitchFamily="18" charset="0"/>
                                </a:rPr>
                                <m:t>Σ</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𝑈</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m:t>
                              </m:r>
                              <m:r>
                                <a:rPr lang="en-US" sz="2400" b="0" i="1" smtClean="0">
                                  <a:latin typeface="Cambria Math" panose="02040503050406030204" pitchFamily="18" charset="0"/>
                                </a:rPr>
                                <m:t>𝑉</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Σ</m:t>
                                  </m:r>
                                </m:e>
                                <m:sub>
                                  <m:r>
                                    <a:rPr lang="en-US" sz="2400" b="0" i="1" smtClean="0">
                                      <a:latin typeface="Cambria Math" panose="02040503050406030204" pitchFamily="18" charset="0"/>
                                    </a:rPr>
                                    <m:t>𝑘</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𝑈</m:t>
                                  </m:r>
                                </m:e>
                                <m:sup>
                                  <m:r>
                                    <a:rPr lang="en-US" sz="2400" b="0" i="1" smtClean="0">
                                      <a:latin typeface="Cambria Math" panose="02040503050406030204" pitchFamily="18" charset="0"/>
                                    </a:rPr>
                                    <m:t>𝑇</m:t>
                                  </m:r>
                                </m:sup>
                              </m:sSup>
                            </m:e>
                          </m:d>
                          <m:d>
                            <m:dPr>
                              <m:ctrlPr>
                                <a:rPr lang="en-US" sz="2400" i="1">
                                  <a:latin typeface="Cambria Math" panose="02040503050406030204" pitchFamily="18" charset="0"/>
                                </a:rPr>
                              </m:ctrlPr>
                            </m:dPr>
                            <m:e>
                              <m:r>
                                <a:rPr lang="en-US" sz="2400" i="1">
                                  <a:latin typeface="Cambria Math" panose="02040503050406030204" pitchFamily="18" charset="0"/>
                                </a:rPr>
                                <m:t>𝑈</m:t>
                              </m:r>
                              <m:r>
                                <m:rPr>
                                  <m:sty m:val="p"/>
                                </m:rPr>
                                <a:rPr lang="en-US" sz="2400">
                                  <a:latin typeface="Cambria Math" panose="02040503050406030204" pitchFamily="18" charset="0"/>
                                </a:rPr>
                                <m:t>Σ</m:t>
                              </m:r>
                              <m:sSup>
                                <m:sSupPr>
                                  <m:ctrlPr>
                                    <a:rPr lang="en-US" sz="2400" i="1">
                                      <a:latin typeface="Cambria Math" panose="02040503050406030204" pitchFamily="18" charset="0"/>
                                    </a:rPr>
                                  </m:ctrlPr>
                                </m:sSupPr>
                                <m:e>
                                  <m:r>
                                    <a:rPr lang="en-US" sz="2400" i="1">
                                      <a:latin typeface="Cambria Math" panose="02040503050406030204" pitchFamily="18" charset="0"/>
                                    </a:rPr>
                                    <m:t>𝑉</m:t>
                                  </m:r>
                                </m:e>
                                <m:sup>
                                  <m:r>
                                    <a:rPr lang="en-US" sz="2400" i="1">
                                      <a:latin typeface="Cambria Math" panose="02040503050406030204" pitchFamily="18" charset="0"/>
                                    </a:rPr>
                                    <m:t>𝑇</m:t>
                                  </m:r>
                                </m:sup>
                              </m:sSup>
                              <m:r>
                                <a:rPr lang="en-US" sz="2400" i="1">
                                  <a:latin typeface="Cambria Math" panose="02040503050406030204" pitchFamily="18" charset="0"/>
                                </a:rPr>
                                <m:t>−</m:t>
                              </m:r>
                              <m:r>
                                <a:rPr lang="en-US" sz="2400" i="1">
                                  <a:latin typeface="Cambria Math" panose="02040503050406030204" pitchFamily="18" charset="0"/>
                                </a:rPr>
                                <m:t>𝑈</m:t>
                              </m:r>
                              <m:sSub>
                                <m:sSubPr>
                                  <m:ctrlPr>
                                    <a:rPr lang="en-US" sz="2400" i="1">
                                      <a:latin typeface="Cambria Math" panose="02040503050406030204" pitchFamily="18" charset="0"/>
                                    </a:rPr>
                                  </m:ctrlPr>
                                </m:sSubPr>
                                <m:e>
                                  <m:r>
                                    <m:rPr>
                                      <m:sty m:val="p"/>
                                    </m:rPr>
                                    <a:rPr lang="en-US" sz="2400">
                                      <a:latin typeface="Cambria Math" panose="02040503050406030204" pitchFamily="18" charset="0"/>
                                    </a:rPr>
                                    <m:t>Σ</m:t>
                                  </m:r>
                                </m:e>
                                <m:sub>
                                  <m:r>
                                    <a:rPr lang="en-US" sz="2400" i="1">
                                      <a:latin typeface="Cambria Math" panose="02040503050406030204" pitchFamily="18" charset="0"/>
                                    </a:rPr>
                                    <m:t>𝑘</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𝑉</m:t>
                                  </m:r>
                                </m:e>
                                <m:sup>
                                  <m:r>
                                    <a:rPr lang="en-US" sz="2400" i="1">
                                      <a:latin typeface="Cambria Math" panose="02040503050406030204" pitchFamily="18" charset="0"/>
                                    </a:rPr>
                                    <m:t>𝑇</m:t>
                                  </m:r>
                                </m:sup>
                              </m:sSup>
                            </m:e>
                          </m:d>
                        </m:e>
                      </m:d>
                    </m:oMath>
                  </m:oMathPara>
                </a14:m>
                <a:endParaRPr lang="en-US" sz="2400" dirty="0" smtClean="0"/>
              </a:p>
              <a:p>
                <a:pPr marL="0" indent="0" algn="ctr">
                  <a:lnSpc>
                    <a:spcPct val="98000"/>
                  </a:lnSpc>
                  <a:buClr>
                    <a:srgbClr val="000000"/>
                  </a:buClr>
                  <a:buSzPct val="10000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i="1">
                          <a:latin typeface="Cambria Math" panose="02040503050406030204" pitchFamily="18" charset="0"/>
                        </a:rPr>
                        <m:t>𝑇𝑟</m:t>
                      </m:r>
                      <m:d>
                        <m:dPr>
                          <m:ctrlPr>
                            <a:rPr lang="en-US" sz="2400" i="1">
                              <a:latin typeface="Cambria Math" panose="02040503050406030204" pitchFamily="18" charset="0"/>
                            </a:rPr>
                          </m:ctrlPr>
                        </m:dPr>
                        <m:e>
                          <m:d>
                            <m:dPr>
                              <m:ctrlPr>
                                <a:rPr lang="en-US" sz="2400" i="1">
                                  <a:latin typeface="Cambria Math" panose="02040503050406030204" pitchFamily="18" charset="0"/>
                                </a:rPr>
                              </m:ctrlPr>
                            </m:dPr>
                            <m:e>
                              <m:r>
                                <a:rPr lang="en-US" sz="2400" i="1">
                                  <a:latin typeface="Cambria Math" panose="02040503050406030204" pitchFamily="18" charset="0"/>
                                </a:rPr>
                                <m:t>𝑉</m:t>
                              </m:r>
                              <m:r>
                                <m:rPr>
                                  <m:sty m:val="p"/>
                                </m:rPr>
                                <a:rPr lang="en-US" sz="2400">
                                  <a:latin typeface="Cambria Math" panose="02040503050406030204" pitchFamily="18" charset="0"/>
                                </a:rPr>
                                <m:t>Σ</m:t>
                              </m:r>
                              <m:r>
                                <a:rPr lang="en-US" sz="2400" i="1">
                                  <a:latin typeface="Cambria Math" panose="02040503050406030204" pitchFamily="18" charset="0"/>
                                </a:rPr>
                                <m:t>−</m:t>
                              </m:r>
                              <m:r>
                                <a:rPr lang="en-US" sz="2400" i="1">
                                  <a:latin typeface="Cambria Math" panose="02040503050406030204" pitchFamily="18" charset="0"/>
                                </a:rPr>
                                <m:t>𝑉</m:t>
                              </m:r>
                              <m:sSub>
                                <m:sSubPr>
                                  <m:ctrlPr>
                                    <a:rPr lang="en-US" sz="2400" i="1">
                                      <a:latin typeface="Cambria Math" panose="02040503050406030204" pitchFamily="18" charset="0"/>
                                    </a:rPr>
                                  </m:ctrlPr>
                                </m:sSubPr>
                                <m:e>
                                  <m:r>
                                    <m:rPr>
                                      <m:sty m:val="p"/>
                                    </m:rPr>
                                    <a:rPr lang="en-US" sz="2400">
                                      <a:latin typeface="Cambria Math" panose="02040503050406030204" pitchFamily="18" charset="0"/>
                                    </a:rPr>
                                    <m:t>Σ</m:t>
                                  </m:r>
                                </m:e>
                                <m:sub>
                                  <m:r>
                                    <a:rPr lang="en-US" sz="2400" i="1">
                                      <a:latin typeface="Cambria Math" panose="02040503050406030204" pitchFamily="18" charset="0"/>
                                    </a:rPr>
                                    <m:t>𝑘</m:t>
                                  </m:r>
                                </m:sub>
                              </m:sSub>
                            </m:e>
                          </m:d>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𝑈</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𝑈</m:t>
                          </m:r>
                          <m:d>
                            <m:dPr>
                              <m:ctrlPr>
                                <a:rPr lang="en-US" sz="2400" i="1">
                                  <a:latin typeface="Cambria Math" panose="02040503050406030204" pitchFamily="18" charset="0"/>
                                </a:rPr>
                              </m:ctrlPr>
                            </m:dPr>
                            <m:e>
                              <m:r>
                                <m:rPr>
                                  <m:sty m:val="p"/>
                                </m:rPr>
                                <a:rPr lang="en-US" sz="2400">
                                  <a:latin typeface="Cambria Math" panose="02040503050406030204" pitchFamily="18" charset="0"/>
                                </a:rPr>
                                <m:t>Σ</m:t>
                              </m:r>
                              <m:sSup>
                                <m:sSupPr>
                                  <m:ctrlPr>
                                    <a:rPr lang="en-US" sz="2400" i="1">
                                      <a:latin typeface="Cambria Math" panose="02040503050406030204" pitchFamily="18" charset="0"/>
                                    </a:rPr>
                                  </m:ctrlPr>
                                </m:sSupPr>
                                <m:e>
                                  <m:r>
                                    <a:rPr lang="en-US" sz="2400" i="1">
                                      <a:latin typeface="Cambria Math" panose="02040503050406030204" pitchFamily="18" charset="0"/>
                                    </a:rPr>
                                    <m:t>𝑉</m:t>
                                  </m:r>
                                </m:e>
                                <m:sup>
                                  <m:r>
                                    <a:rPr lang="en-US" sz="2400" i="1">
                                      <a:latin typeface="Cambria Math" panose="02040503050406030204" pitchFamily="18" charset="0"/>
                                    </a:rPr>
                                    <m:t>𝑇</m:t>
                                  </m:r>
                                </m:sup>
                              </m:sSup>
                              <m:r>
                                <a:rPr lang="en-US" sz="2400" i="1">
                                  <a:latin typeface="Cambria Math" panose="02040503050406030204" pitchFamily="18" charset="0"/>
                                </a:rPr>
                                <m:t>−</m:t>
                              </m:r>
                              <m:sSub>
                                <m:sSubPr>
                                  <m:ctrlPr>
                                    <a:rPr lang="en-US" sz="2400" i="1">
                                      <a:latin typeface="Cambria Math" panose="02040503050406030204" pitchFamily="18" charset="0"/>
                                    </a:rPr>
                                  </m:ctrlPr>
                                </m:sSubPr>
                                <m:e>
                                  <m:r>
                                    <m:rPr>
                                      <m:sty m:val="p"/>
                                    </m:rPr>
                                    <a:rPr lang="en-US" sz="2400">
                                      <a:latin typeface="Cambria Math" panose="02040503050406030204" pitchFamily="18" charset="0"/>
                                    </a:rPr>
                                    <m:t>Σ</m:t>
                                  </m:r>
                                </m:e>
                                <m:sub>
                                  <m:r>
                                    <a:rPr lang="en-US" sz="2400" i="1">
                                      <a:latin typeface="Cambria Math" panose="02040503050406030204" pitchFamily="18" charset="0"/>
                                    </a:rPr>
                                    <m:t>𝑘</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𝑉</m:t>
                                  </m:r>
                                </m:e>
                                <m:sup>
                                  <m:r>
                                    <a:rPr lang="en-US" sz="2400" i="1">
                                      <a:latin typeface="Cambria Math" panose="02040503050406030204" pitchFamily="18" charset="0"/>
                                    </a:rPr>
                                    <m:t>𝑇</m:t>
                                  </m:r>
                                </m:sup>
                              </m:sSup>
                            </m:e>
                          </m:d>
                        </m:e>
                      </m:d>
                    </m:oMath>
                  </m:oMathPara>
                </a14:m>
                <a:endParaRPr lang="en-US" sz="2400" dirty="0" smtClean="0"/>
              </a:p>
              <a:p>
                <a:pPr marL="0" indent="0" algn="ctr">
                  <a:lnSpc>
                    <a:spcPct val="98000"/>
                  </a:lnSpc>
                  <a:buClr>
                    <a:srgbClr val="000000"/>
                  </a:buClr>
                  <a:buSzPct val="10000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i="1">
                          <a:latin typeface="Cambria Math" panose="02040503050406030204" pitchFamily="18" charset="0"/>
                        </a:rPr>
                        <m:t>𝑇𝑟</m:t>
                      </m:r>
                      <m:d>
                        <m:dPr>
                          <m:ctrlPr>
                            <a:rPr lang="en-US" sz="2400" i="1">
                              <a:latin typeface="Cambria Math" panose="02040503050406030204" pitchFamily="18" charset="0"/>
                            </a:rPr>
                          </m:ctrlPr>
                        </m:dPr>
                        <m:e>
                          <m:r>
                            <a:rPr lang="en-US" sz="2400" b="0" i="1" smtClean="0">
                              <a:latin typeface="Cambria Math" panose="02040503050406030204" pitchFamily="18" charset="0"/>
                            </a:rPr>
                            <m:t>𝑉</m:t>
                          </m:r>
                          <m:d>
                            <m:dPr>
                              <m:ctrlPr>
                                <a:rPr lang="en-US" sz="2400" i="1">
                                  <a:latin typeface="Cambria Math" panose="02040503050406030204" pitchFamily="18" charset="0"/>
                                </a:rPr>
                              </m:ctrlPr>
                            </m:dPr>
                            <m:e>
                              <m:r>
                                <m:rPr>
                                  <m:sty m:val="p"/>
                                </m:rPr>
                                <a:rPr lang="en-US" sz="2400">
                                  <a:latin typeface="Cambria Math" panose="02040503050406030204" pitchFamily="18" charset="0"/>
                                </a:rPr>
                                <m:t>Σ</m:t>
                              </m:r>
                              <m:r>
                                <a:rPr lang="en-US" sz="2400" i="1">
                                  <a:latin typeface="Cambria Math" panose="02040503050406030204" pitchFamily="18" charset="0"/>
                                </a:rPr>
                                <m:t>−</m:t>
                              </m:r>
                              <m:sSub>
                                <m:sSubPr>
                                  <m:ctrlPr>
                                    <a:rPr lang="en-US" sz="2400" i="1">
                                      <a:latin typeface="Cambria Math" panose="02040503050406030204" pitchFamily="18" charset="0"/>
                                    </a:rPr>
                                  </m:ctrlPr>
                                </m:sSubPr>
                                <m:e>
                                  <m:r>
                                    <m:rPr>
                                      <m:sty m:val="p"/>
                                    </m:rPr>
                                    <a:rPr lang="en-US" sz="2400">
                                      <a:latin typeface="Cambria Math" panose="02040503050406030204" pitchFamily="18" charset="0"/>
                                    </a:rPr>
                                    <m:t>Σ</m:t>
                                  </m:r>
                                </m:e>
                                <m:sub>
                                  <m:r>
                                    <a:rPr lang="en-US" sz="2400" i="1">
                                      <a:latin typeface="Cambria Math" panose="02040503050406030204" pitchFamily="18" charset="0"/>
                                    </a:rPr>
                                    <m:t>𝑘</m:t>
                                  </m:r>
                                </m:sub>
                              </m:sSub>
                            </m:e>
                          </m:d>
                          <m:d>
                            <m:dPr>
                              <m:ctrlPr>
                                <a:rPr lang="en-US" sz="2400" i="1">
                                  <a:latin typeface="Cambria Math" panose="02040503050406030204" pitchFamily="18" charset="0"/>
                                </a:rPr>
                              </m:ctrlPr>
                            </m:dPr>
                            <m:e>
                              <m:r>
                                <m:rPr>
                                  <m:sty m:val="p"/>
                                </m:rPr>
                                <a:rPr lang="en-US" sz="2400">
                                  <a:latin typeface="Cambria Math" panose="02040503050406030204" pitchFamily="18" charset="0"/>
                                </a:rPr>
                                <m:t>Σ</m:t>
                              </m:r>
                              <m:r>
                                <a:rPr lang="en-US" sz="2400" i="1">
                                  <a:latin typeface="Cambria Math" panose="02040503050406030204" pitchFamily="18" charset="0"/>
                                </a:rPr>
                                <m:t>−</m:t>
                              </m:r>
                              <m:sSub>
                                <m:sSubPr>
                                  <m:ctrlPr>
                                    <a:rPr lang="en-US" sz="2400" i="1">
                                      <a:latin typeface="Cambria Math" panose="02040503050406030204" pitchFamily="18" charset="0"/>
                                    </a:rPr>
                                  </m:ctrlPr>
                                </m:sSubPr>
                                <m:e>
                                  <m:r>
                                    <m:rPr>
                                      <m:sty m:val="p"/>
                                    </m:rPr>
                                    <a:rPr lang="en-US" sz="2400">
                                      <a:latin typeface="Cambria Math" panose="02040503050406030204" pitchFamily="18" charset="0"/>
                                    </a:rPr>
                                    <m:t>Σ</m:t>
                                  </m:r>
                                </m:e>
                                <m:sub>
                                  <m:r>
                                    <a:rPr lang="en-US" sz="2400" i="1">
                                      <a:latin typeface="Cambria Math" panose="02040503050406030204" pitchFamily="18" charset="0"/>
                                    </a:rPr>
                                    <m:t>𝑘</m:t>
                                  </m:r>
                                </m:sub>
                              </m:sSub>
                            </m:e>
                          </m:d>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𝑉</m:t>
                              </m:r>
                            </m:e>
                            <m:sup>
                              <m:r>
                                <a:rPr lang="en-US" sz="2400" b="0" i="1" smtClean="0">
                                  <a:latin typeface="Cambria Math" panose="02040503050406030204" pitchFamily="18" charset="0"/>
                                </a:rPr>
                                <m:t>𝑇</m:t>
                              </m:r>
                            </m:sup>
                          </m:sSup>
                        </m:e>
                      </m:d>
                    </m:oMath>
                  </m:oMathPara>
                </a14:m>
                <a:endParaRPr lang="en-US" sz="2400" dirty="0" smtClean="0"/>
              </a:p>
              <a:p>
                <a:pPr marL="0" indent="0" algn="ctr">
                  <a:lnSpc>
                    <a:spcPct val="98000"/>
                  </a:lnSpc>
                  <a:buClr>
                    <a:srgbClr val="000000"/>
                  </a:buClr>
                  <a:buSzPct val="10000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i="1">
                          <a:latin typeface="Cambria Math" panose="02040503050406030204" pitchFamily="18" charset="0"/>
                        </a:rPr>
                        <m:t>𝑇𝑟</m:t>
                      </m:r>
                      <m:d>
                        <m:dPr>
                          <m:ctrlPr>
                            <a:rPr lang="en-US" sz="2400" i="1">
                              <a:latin typeface="Cambria Math" panose="02040503050406030204" pitchFamily="18" charset="0"/>
                            </a:rPr>
                          </m:ctrlPr>
                        </m:dPr>
                        <m:e>
                          <m:r>
                            <a:rPr lang="en-US" sz="2400" i="1">
                              <a:latin typeface="Cambria Math" panose="02040503050406030204" pitchFamily="18" charset="0"/>
                            </a:rPr>
                            <m:t>𝑉</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𝑉</m:t>
                              </m:r>
                            </m:e>
                            <m:sup>
                              <m:r>
                                <a:rPr lang="en-US" sz="2400" b="0" i="1" smtClean="0">
                                  <a:latin typeface="Cambria Math" panose="02040503050406030204" pitchFamily="18" charset="0"/>
                                </a:rPr>
                                <m:t>𝑇</m:t>
                              </m:r>
                            </m:sup>
                          </m:sSup>
                          <m:d>
                            <m:dPr>
                              <m:ctrlPr>
                                <a:rPr lang="en-US" sz="2400" i="1">
                                  <a:latin typeface="Cambria Math" panose="02040503050406030204" pitchFamily="18" charset="0"/>
                                </a:rPr>
                              </m:ctrlPr>
                            </m:dPr>
                            <m:e>
                              <m:r>
                                <m:rPr>
                                  <m:sty m:val="p"/>
                                </m:rPr>
                                <a:rPr lang="en-US" sz="2400">
                                  <a:latin typeface="Cambria Math" panose="02040503050406030204" pitchFamily="18" charset="0"/>
                                </a:rPr>
                                <m:t>Σ</m:t>
                              </m:r>
                              <m:r>
                                <a:rPr lang="en-US" sz="2400" i="1">
                                  <a:latin typeface="Cambria Math" panose="02040503050406030204" pitchFamily="18" charset="0"/>
                                </a:rPr>
                                <m:t>−</m:t>
                              </m:r>
                              <m:sSub>
                                <m:sSubPr>
                                  <m:ctrlPr>
                                    <a:rPr lang="en-US" sz="2400" i="1">
                                      <a:latin typeface="Cambria Math" panose="02040503050406030204" pitchFamily="18" charset="0"/>
                                    </a:rPr>
                                  </m:ctrlPr>
                                </m:sSubPr>
                                <m:e>
                                  <m:r>
                                    <m:rPr>
                                      <m:sty m:val="p"/>
                                    </m:rPr>
                                    <a:rPr lang="en-US" sz="2400">
                                      <a:latin typeface="Cambria Math" panose="02040503050406030204" pitchFamily="18" charset="0"/>
                                    </a:rPr>
                                    <m:t>Σ</m:t>
                                  </m:r>
                                </m:e>
                                <m:sub>
                                  <m:r>
                                    <a:rPr lang="en-US" sz="2400" i="1">
                                      <a:latin typeface="Cambria Math" panose="02040503050406030204" pitchFamily="18" charset="0"/>
                                    </a:rPr>
                                    <m:t>𝑘</m:t>
                                  </m:r>
                                </m:sub>
                              </m:sSub>
                            </m:e>
                          </m:d>
                          <m:d>
                            <m:dPr>
                              <m:ctrlPr>
                                <a:rPr lang="en-US" sz="2400" i="1">
                                  <a:latin typeface="Cambria Math" panose="02040503050406030204" pitchFamily="18" charset="0"/>
                                </a:rPr>
                              </m:ctrlPr>
                            </m:dPr>
                            <m:e>
                              <m:r>
                                <m:rPr>
                                  <m:sty m:val="p"/>
                                </m:rPr>
                                <a:rPr lang="en-US" sz="2400">
                                  <a:latin typeface="Cambria Math" panose="02040503050406030204" pitchFamily="18" charset="0"/>
                                </a:rPr>
                                <m:t>Σ</m:t>
                              </m:r>
                              <m:r>
                                <a:rPr lang="en-US" sz="2400" i="1">
                                  <a:latin typeface="Cambria Math" panose="02040503050406030204" pitchFamily="18" charset="0"/>
                                </a:rPr>
                                <m:t>−</m:t>
                              </m:r>
                              <m:sSub>
                                <m:sSubPr>
                                  <m:ctrlPr>
                                    <a:rPr lang="en-US" sz="2400" i="1">
                                      <a:latin typeface="Cambria Math" panose="02040503050406030204" pitchFamily="18" charset="0"/>
                                    </a:rPr>
                                  </m:ctrlPr>
                                </m:sSubPr>
                                <m:e>
                                  <m:r>
                                    <m:rPr>
                                      <m:sty m:val="p"/>
                                    </m:rPr>
                                    <a:rPr lang="en-US" sz="2400">
                                      <a:latin typeface="Cambria Math" panose="02040503050406030204" pitchFamily="18" charset="0"/>
                                    </a:rPr>
                                    <m:t>Σ</m:t>
                                  </m:r>
                                </m:e>
                                <m:sub>
                                  <m:r>
                                    <a:rPr lang="en-US" sz="2400" i="1">
                                      <a:latin typeface="Cambria Math" panose="02040503050406030204" pitchFamily="18" charset="0"/>
                                    </a:rPr>
                                    <m:t>𝑘</m:t>
                                  </m:r>
                                </m:sub>
                              </m:sSub>
                            </m:e>
                          </m:d>
                        </m:e>
                      </m:d>
                    </m:oMath>
                  </m:oMathPara>
                </a14:m>
                <a:endParaRPr lang="en-US" sz="2400" dirty="0" smtClean="0"/>
              </a:p>
              <a:p>
                <a:pPr marL="0" indent="0" algn="ctr">
                  <a:lnSpc>
                    <a:spcPct val="98000"/>
                  </a:lnSpc>
                  <a:buClr>
                    <a:srgbClr val="000000"/>
                  </a:buClr>
                  <a:buSzPct val="10000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e>
                      </m:nary>
                      <m:r>
                        <a:rPr lang="en-US" sz="2400" b="0" i="1" smtClean="0">
                          <a:latin typeface="Cambria Math" panose="02040503050406030204" pitchFamily="18" charset="0"/>
                        </a:rPr>
                        <m:t>    </m:t>
                      </m:r>
                    </m:oMath>
                  </m:oMathPara>
                </a14:m>
                <a:endParaRPr lang="en-US" sz="2400" dirty="0"/>
              </a:p>
              <a:p>
                <a:pPr marL="0" indent="0" algn="just">
                  <a:lnSpc>
                    <a:spcPct val="98000"/>
                  </a:lnSpc>
                  <a:buClr>
                    <a:srgbClr val="000000"/>
                  </a:buClr>
                  <a:buSzPct val="100000"/>
                  <a:buNone/>
                </a:pPr>
                <a:endParaRPr lang="en-US" sz="2400" dirty="0"/>
              </a:p>
              <a:p>
                <a:pPr marL="0" indent="0" algn="ctr">
                  <a:lnSpc>
                    <a:spcPct val="98000"/>
                  </a:lnSpc>
                  <a:buClr>
                    <a:srgbClr val="000000"/>
                  </a:buClr>
                  <a:buSzPct val="100000"/>
                  <a:buNone/>
                </a:pPr>
                <a:endParaRPr lang="en-US" sz="2400" dirty="0"/>
              </a:p>
              <a:p>
                <a:pPr marL="0" indent="0" algn="just">
                  <a:lnSpc>
                    <a:spcPct val="98000"/>
                  </a:lnSpc>
                  <a:buClr>
                    <a:srgbClr val="000000"/>
                  </a:buClr>
                  <a:buSzPct val="100000"/>
                  <a:buNone/>
                </a:pPr>
                <a:endParaRPr lang="en-US" dirty="0"/>
              </a:p>
              <a:p>
                <a:pPr marL="0" indent="0" algn="ctr">
                  <a:lnSpc>
                    <a:spcPct val="98000"/>
                  </a:lnSpc>
                  <a:buClr>
                    <a:srgbClr val="000000"/>
                  </a:buClr>
                  <a:buSzPct val="100000"/>
                  <a:buNone/>
                </a:pPr>
                <a:endParaRPr lang="en-US" dirty="0"/>
              </a:p>
              <a:p>
                <a:pPr marL="0" indent="0" algn="just">
                  <a:lnSpc>
                    <a:spcPct val="98000"/>
                  </a:lnSpc>
                  <a:buClr>
                    <a:srgbClr val="000000"/>
                  </a:buClr>
                  <a:buSzPct val="100000"/>
                  <a:buNone/>
                </a:pP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743308" y="1302589"/>
                <a:ext cx="10610491" cy="4986068"/>
              </a:xfrm>
              <a:blipFill rotWithShape="0">
                <a:blip r:embed="rId3"/>
                <a:stretch>
                  <a:fillRect l="-1034" t="-2078"/>
                </a:stretch>
              </a:blipFill>
            </p:spPr>
            <p:txBody>
              <a:bodyPr/>
              <a:lstStyle/>
              <a:p>
                <a:r>
                  <a:rPr lang="en-US">
                    <a:noFill/>
                  </a:rPr>
                  <a:t> </a:t>
                </a:r>
              </a:p>
            </p:txBody>
          </p:sp>
        </mc:Fallback>
      </mc:AlternateContent>
    </p:spTree>
    <p:extLst>
      <p:ext uri="{BB962C8B-B14F-4D97-AF65-F5344CB8AC3E}">
        <p14:creationId xmlns:p14="http://schemas.microsoft.com/office/powerpoint/2010/main" val="363953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49224" y="246253"/>
                <a:ext cx="7205472" cy="796163"/>
              </a:xfrm>
            </p:spPr>
            <p:txBody>
              <a:bodyPr>
                <a:normAutofit fontScale="90000"/>
              </a:bodyPr>
              <a:lstStyle/>
              <a:p>
                <a:r>
                  <a:rPr lang="en-US" dirty="0" smtClean="0"/>
                  <a:t>Best Rank-</a:t>
                </a:r>
                <a:r>
                  <a:rPr lang="en-US" b="1" dirty="0" smtClean="0">
                    <a:solidFill>
                      <a:schemeClr val="accent2"/>
                    </a:solidFill>
                  </a:rPr>
                  <a:t>k</a:t>
                </a:r>
                <a:r>
                  <a:rPr lang="en-US" dirty="0" smtClean="0"/>
                  <a:t> </a:t>
                </a:r>
                <a:r>
                  <a:rPr lang="en-US" dirty="0"/>
                  <a:t>approximations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𝐴</m:t>
                        </m:r>
                      </m:e>
                      <m:sub>
                        <m:r>
                          <a:rPr lang="en-US" i="1" dirty="0">
                            <a:latin typeface="Cambria Math" panose="02040503050406030204" pitchFamily="18" charset="0"/>
                          </a:rPr>
                          <m:t>𝑘</m:t>
                        </m:r>
                      </m:sub>
                    </m:sSub>
                  </m:oMath>
                </a14:m>
                <a:r>
                  <a:rPr lang="en-US" dirty="0"/>
                  <a:t>): </a:t>
                </a:r>
                <a:r>
                  <a:rPr lang="en-US" dirty="0" smtClean="0"/>
                  <a:t/>
                </a:r>
                <a:br>
                  <a:rPr lang="en-US" dirty="0" smtClean="0"/>
                </a:br>
                <a:r>
                  <a:rPr lang="en-US" sz="3100" dirty="0" smtClean="0"/>
                  <a:t>Eckart-Young </a:t>
                </a:r>
                <a:r>
                  <a:rPr lang="en-US" sz="3100" dirty="0"/>
                  <a:t>theorem</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49224" y="246253"/>
                <a:ext cx="7205472" cy="796163"/>
              </a:xfrm>
              <a:blipFill rotWithShape="0">
                <a:blip r:embed="rId2"/>
                <a:stretch>
                  <a:fillRect l="-2623" t="-29008" b="-32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49225" y="1424685"/>
                <a:ext cx="5833871" cy="5296790"/>
              </a:xfrm>
            </p:spPr>
            <p:txBody>
              <a:bodyPr>
                <a:noAutofit/>
              </a:bodyPr>
              <a:lstStyle/>
              <a:p>
                <a:pPr algn="just">
                  <a:lnSpc>
                    <a:spcPct val="98000"/>
                  </a:lnSpc>
                  <a:buClr>
                    <a:srgbClr val="000000"/>
                  </a:buClr>
                  <a:buSzPct val="100000"/>
                </a:pPr>
                <a:r>
                  <a:rPr lang="en-US" sz="2400" dirty="0" smtClean="0"/>
                  <a:t>Let A and B be any </a:t>
                </a:r>
                <a14:m>
                  <m:oMath xmlns:m="http://schemas.openxmlformats.org/officeDocument/2006/math">
                    <m:r>
                      <a:rPr lang="en-US" sz="2400" b="0" i="1" smtClean="0">
                        <a:latin typeface="Cambria Math" panose="02040503050406030204" pitchFamily="18" charset="0"/>
                      </a:rPr>
                      <m:t>𝑚</m:t>
                    </m:r>
                    <m:r>
                      <a:rPr lang="en-US" sz="2400" b="0" i="1" smtClean="0">
                        <a:latin typeface="Cambria Math" panose="02040503050406030204" pitchFamily="18" charset="0"/>
                      </a:rPr>
                      <m:t>×</m:t>
                    </m:r>
                    <m:r>
                      <a:rPr lang="en-US" sz="2400" b="0" i="1" smtClean="0">
                        <a:latin typeface="Cambria Math" panose="02040503050406030204" pitchFamily="18" charset="0"/>
                      </a:rPr>
                      <m:t>𝑛</m:t>
                    </m:r>
                  </m:oMath>
                </a14:m>
                <a:r>
                  <a:rPr lang="en-US" sz="2400" dirty="0" smtClean="0"/>
                  <a:t> matrices, with B having rank at most k</a:t>
                </a:r>
                <a:r>
                  <a:rPr lang="en-US" sz="2400" dirty="0"/>
                  <a:t>.</a:t>
                </a:r>
                <a:r>
                  <a:rPr lang="en-US" sz="2400" dirty="0" smtClean="0"/>
                  <a:t> Then</a:t>
                </a:r>
              </a:p>
              <a:p>
                <a:pPr marL="0" indent="0" algn="just">
                  <a:lnSpc>
                    <a:spcPct val="98000"/>
                  </a:lnSpc>
                  <a:buClr>
                    <a:srgbClr val="000000"/>
                  </a:buClr>
                  <a:buSzPct val="100000"/>
                  <a:buNone/>
                </a:pPr>
                <a14:m>
                  <m:oMathPara xmlns:m="http://schemas.openxmlformats.org/officeDocument/2006/math">
                    <m:oMathParaPr>
                      <m:jc m:val="centerGroup"/>
                    </m:oMathParaPr>
                    <m:oMath xmlns:m="http://schemas.openxmlformats.org/officeDocument/2006/math">
                      <m:r>
                        <m:rPr>
                          <m:lit/>
                        </m:rP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𝑘</m:t>
                          </m:r>
                        </m:sub>
                      </m:sSub>
                      <m:r>
                        <m:rPr>
                          <m:lit/>
                        </m:rP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lit/>
                            </m:rPr>
                            <a:rPr lang="en-US" sz="2400" b="0" i="1" smtClean="0">
                              <a:latin typeface="Cambria Math" panose="02040503050406030204" pitchFamily="18" charset="0"/>
                            </a:rPr>
                            <m:t>|</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m:rPr>
                          <m:lit/>
                        </m:rP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r>
                        <m:rPr>
                          <m:lit/>
                        </m:rP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lit/>
                            </m:rPr>
                            <a:rPr lang="en-US" sz="2400" b="0" i="1" smtClean="0">
                              <a:latin typeface="Cambria Math" panose="02040503050406030204" pitchFamily="18" charset="0"/>
                            </a:rPr>
                            <m:t>|</m:t>
                          </m:r>
                        </m:e>
                        <m:sub>
                          <m:r>
                            <a:rPr lang="en-US" sz="2400" b="0" i="1" smtClean="0">
                              <a:latin typeface="Cambria Math" panose="02040503050406030204" pitchFamily="18" charset="0"/>
                            </a:rPr>
                            <m:t>2</m:t>
                          </m:r>
                        </m:sub>
                      </m:sSub>
                    </m:oMath>
                  </m:oMathPara>
                </a14:m>
                <a:endParaRPr lang="en-US" sz="2400" b="0" dirty="0" smtClean="0"/>
              </a:p>
              <a:p>
                <a:pPr algn="just">
                  <a:lnSpc>
                    <a:spcPct val="98000"/>
                  </a:lnSpc>
                  <a:buClr>
                    <a:srgbClr val="000000"/>
                  </a:buClr>
                  <a:buSzPct val="100000"/>
                </a:pPr>
                <a:r>
                  <a:rPr lang="en-US" sz="2400" dirty="0"/>
                  <a:t>Lemma. Let A and B be any </a:t>
                </a:r>
                <a14:m>
                  <m:oMath xmlns:m="http://schemas.openxmlformats.org/officeDocument/2006/math">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𝑛</m:t>
                    </m:r>
                  </m:oMath>
                </a14:m>
                <a:r>
                  <a:rPr lang="en-US" sz="2400" dirty="0"/>
                  <a:t> matrices, with B having rank at most k.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𝑘</m:t>
                        </m:r>
                      </m:sub>
                    </m:sSub>
                    <m:d>
                      <m:dPr>
                        <m:ctrlPr>
                          <a:rPr lang="en-US" sz="2400" i="1">
                            <a:latin typeface="Cambria Math" panose="02040503050406030204" pitchFamily="18" charset="0"/>
                          </a:rPr>
                        </m:ctrlPr>
                      </m:dPr>
                      <m:e>
                        <m:r>
                          <a:rPr lang="en-US" sz="2400" i="1">
                            <a:latin typeface="Cambria Math" panose="02040503050406030204" pitchFamily="18" charset="0"/>
                          </a:rPr>
                          <m:t>𝐴</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𝐵</m:t>
                        </m:r>
                      </m:e>
                    </m:d>
                    <m:r>
                      <a:rPr lang="en-US" sz="2400" i="1">
                        <a:latin typeface="Cambria Math" panose="02040503050406030204" pitchFamily="18" charset="0"/>
                      </a:rPr>
                      <m:t>.</m:t>
                    </m:r>
                  </m:oMath>
                </a14:m>
                <a:endParaRPr lang="en-US" sz="2400" dirty="0"/>
              </a:p>
              <a:p>
                <a:pPr algn="just">
                  <a:lnSpc>
                    <a:spcPct val="98000"/>
                  </a:lnSpc>
                  <a:buClr>
                    <a:srgbClr val="000000"/>
                  </a:buClr>
                  <a:buSzPct val="100000"/>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ℓ</m:t>
                        </m:r>
                      </m:e>
                      <m:sub>
                        <m:r>
                          <a:rPr lang="en-US" sz="2400" i="1">
                            <a:latin typeface="Cambria Math" panose="02040503050406030204" pitchFamily="18" charset="0"/>
                          </a:rPr>
                          <m:t>2</m:t>
                        </m:r>
                      </m:sub>
                    </m:sSub>
                    <m:r>
                      <a:rPr lang="en-US" sz="2400" i="1">
                        <a:latin typeface="Cambria Math" panose="02040503050406030204" pitchFamily="18" charset="0"/>
                      </a:rPr>
                      <m:t> </m:t>
                    </m:r>
                  </m:oMath>
                </a14:m>
                <a:r>
                  <a:rPr lang="en-US" sz="2400" dirty="0"/>
                  <a:t>norm of a matrix is equal to its largest singular values</a:t>
                </a:r>
              </a:p>
              <a:p>
                <a:pPr marL="0" indent="0" algn="ctr">
                  <a:lnSpc>
                    <a:spcPct val="98000"/>
                  </a:lnSpc>
                  <a:buClr>
                    <a:srgbClr val="000000"/>
                  </a:buClr>
                  <a:buSzPct val="100000"/>
                  <a:buNone/>
                </a:pPr>
                <a14:m>
                  <m:oMath xmlns:m="http://schemas.openxmlformats.org/officeDocument/2006/math">
                    <m:r>
                      <m:rPr>
                        <m:lit/>
                      </m:rPr>
                      <a:rPr lang="en-US" sz="2400" i="1">
                        <a:latin typeface="Cambria Math" panose="02040503050406030204" pitchFamily="18" charset="0"/>
                      </a:rPr>
                      <m:t>||</m:t>
                    </m:r>
                    <m:r>
                      <a:rPr lang="en-US" sz="2400" i="1">
                        <a:latin typeface="Cambria Math" panose="02040503050406030204" pitchFamily="18" charset="0"/>
                      </a:rPr>
                      <m:t>𝐴</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𝐴</m:t>
                        </m:r>
                      </m:e>
                      <m:sub>
                        <m:r>
                          <a:rPr lang="en-US" sz="2400" i="1">
                            <a:latin typeface="Cambria Math" panose="02040503050406030204" pitchFamily="18" charset="0"/>
                          </a:rPr>
                          <m:t>𝑘</m:t>
                        </m:r>
                      </m:sub>
                    </m:sSub>
                    <m:r>
                      <m:rPr>
                        <m:lit/>
                      </m:rPr>
                      <a:rPr lang="en-US" sz="2400" i="1">
                        <a:latin typeface="Cambria Math" panose="02040503050406030204" pitchFamily="18" charset="0"/>
                      </a:rPr>
                      <m:t>|</m:t>
                    </m:r>
                    <m:sSub>
                      <m:sSubPr>
                        <m:ctrlPr>
                          <a:rPr lang="en-US" sz="2400" i="1">
                            <a:latin typeface="Cambria Math" panose="02040503050406030204" pitchFamily="18" charset="0"/>
                          </a:rPr>
                        </m:ctrlPr>
                      </m:sSubPr>
                      <m:e>
                        <m:r>
                          <m:rPr>
                            <m:lit/>
                          </m:rPr>
                          <a:rPr lang="en-US" sz="2400" i="1">
                            <a:latin typeface="Cambria Math" panose="02040503050406030204" pitchFamily="18" charset="0"/>
                          </a:rPr>
                          <m:t>|</m:t>
                        </m:r>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rPr>
                      <m:t>𝜎</m:t>
                    </m:r>
                    <m:d>
                      <m:dPr>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𝐴</m:t>
                            </m:r>
                          </m:e>
                          <m:sub>
                            <m:r>
                              <a:rPr lang="en-US" sz="2400" i="1">
                                <a:latin typeface="Cambria Math" panose="02040503050406030204" pitchFamily="18" charset="0"/>
                              </a:rPr>
                              <m:t>𝑘</m:t>
                            </m:r>
                          </m:sub>
                        </m:sSub>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𝐴</m:t>
                    </m:r>
                    <m:r>
                      <a:rPr lang="en-US" sz="2400" i="1">
                        <a:latin typeface="Cambria Math" panose="02040503050406030204" pitchFamily="18" charset="0"/>
                      </a:rPr>
                      <m:t>)</m:t>
                    </m:r>
                  </m:oMath>
                </a14:m>
                <a:r>
                  <a:rPr lang="en-US" sz="2400" dirty="0"/>
                  <a:t> </a:t>
                </a:r>
              </a:p>
              <a:p>
                <a:pPr marL="0" indent="0">
                  <a:lnSpc>
                    <a:spcPct val="98000"/>
                  </a:lnSpc>
                  <a:buClr>
                    <a:srgbClr val="000000"/>
                  </a:buClr>
                  <a:buSzPct val="100000"/>
                  <a:buNone/>
                </a:pPr>
                <a:r>
                  <a:rPr lang="en-US" sz="2400" dirty="0"/>
                  <a:t>    Which by the lemma (setting i=1) is at most </a:t>
                </a:r>
              </a:p>
              <a:p>
                <a:pPr marL="0" indent="0" algn="ctr">
                  <a:lnSpc>
                    <a:spcPct val="98000"/>
                  </a:lnSpc>
                  <a:buClr>
                    <a:srgbClr val="000000"/>
                  </a:buClr>
                  <a:buSzPct val="10000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1</m:t>
                          </m:r>
                        </m:sub>
                      </m:sSub>
                      <m:d>
                        <m:dPr>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𝐵</m:t>
                          </m:r>
                        </m:e>
                      </m:d>
                      <m:r>
                        <a:rPr lang="en-US" sz="2400" i="1">
                          <a:latin typeface="Cambria Math" panose="02040503050406030204" pitchFamily="18" charset="0"/>
                        </a:rPr>
                        <m:t>=||</m:t>
                      </m:r>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𝐵</m:t>
                      </m:r>
                      <m:r>
                        <m:rPr>
                          <m:lit/>
                        </m:rPr>
                        <a:rPr lang="en-US" sz="2400" i="1">
                          <a:latin typeface="Cambria Math" panose="02040503050406030204" pitchFamily="18" charset="0"/>
                        </a:rPr>
                        <m:t>|</m:t>
                      </m:r>
                      <m:sSub>
                        <m:sSubPr>
                          <m:ctrlPr>
                            <a:rPr lang="en-US" sz="2400" i="1">
                              <a:latin typeface="Cambria Math" panose="02040503050406030204" pitchFamily="18" charset="0"/>
                            </a:rPr>
                          </m:ctrlPr>
                        </m:sSubPr>
                        <m:e>
                          <m:r>
                            <m:rPr>
                              <m:lit/>
                            </m:rPr>
                            <a:rPr lang="en-US" sz="2400" i="1">
                              <a:latin typeface="Cambria Math" panose="02040503050406030204" pitchFamily="18" charset="0"/>
                            </a:rPr>
                            <m:t>|</m:t>
                          </m:r>
                        </m:e>
                        <m:sub>
                          <m:r>
                            <a:rPr lang="en-US" sz="2400" i="1">
                              <a:latin typeface="Cambria Math" panose="02040503050406030204" pitchFamily="18" charset="0"/>
                            </a:rPr>
                            <m:t>2</m:t>
                          </m:r>
                        </m:sub>
                      </m:sSub>
                    </m:oMath>
                  </m:oMathPara>
                </a14:m>
                <a:endParaRPr lang="en-US" sz="2400" dirty="0"/>
              </a:p>
              <a:p>
                <a:pPr marL="0" indent="0" algn="ctr">
                  <a:lnSpc>
                    <a:spcPct val="98000"/>
                  </a:lnSpc>
                  <a:buClr>
                    <a:srgbClr val="000000"/>
                  </a:buClr>
                  <a:buSzPct val="10000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49225" y="1424685"/>
                <a:ext cx="5833871" cy="5296790"/>
              </a:xfrm>
              <a:blipFill rotWithShape="0">
                <a:blip r:embed="rId3"/>
                <a:stretch>
                  <a:fillRect l="-1672" t="-1036" r="-156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9D0F597-6C79-4498-BE18-DD874142F752}" type="slidenum">
              <a:rPr lang="en-US" smtClean="0"/>
              <a:t>92</a:t>
            </a:fld>
            <a:endParaRPr lang="en-US"/>
          </a:p>
        </p:txBody>
      </p:sp>
    </p:spTree>
    <p:extLst>
      <p:ext uri="{BB962C8B-B14F-4D97-AF65-F5344CB8AC3E}">
        <p14:creationId xmlns:p14="http://schemas.microsoft.com/office/powerpoint/2010/main" val="39356611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224" y="246253"/>
            <a:ext cx="7961376" cy="796163"/>
          </a:xfrm>
        </p:spPr>
        <p:txBody>
          <a:bodyPr>
            <a:normAutofit/>
          </a:bodyPr>
          <a:lstStyle/>
          <a:p>
            <a:r>
              <a:rPr lang="en-US" dirty="0"/>
              <a:t>Power method for computing the SVD</a:t>
            </a:r>
            <a:endParaRPr lang="en-US" sz="31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49224" y="1059559"/>
                <a:ext cx="8227357" cy="5661915"/>
              </a:xfrm>
            </p:spPr>
            <p:txBody>
              <a:bodyPr>
                <a:noAutofit/>
              </a:bodyPr>
              <a:lstStyle/>
              <a:p>
                <a:pPr algn="just">
                  <a:lnSpc>
                    <a:spcPct val="98000"/>
                  </a:lnSpc>
                  <a:buClr>
                    <a:srgbClr val="000000"/>
                  </a:buClr>
                  <a:buSzPct val="100000"/>
                </a:pPr>
                <a:r>
                  <a:rPr lang="en-US" sz="2400" dirty="0" smtClean="0"/>
                  <a:t>Suppose that </a:t>
                </a:r>
                <a14:m>
                  <m:oMath xmlns:m="http://schemas.openxmlformats.org/officeDocument/2006/math">
                    <m:r>
                      <a:rPr lang="en-US" sz="2400" i="1" dirty="0" smtClean="0">
                        <a:latin typeface="Cambria Math" panose="02040503050406030204" pitchFamily="18" charset="0"/>
                      </a:rPr>
                      <m:t>𝐴</m:t>
                    </m:r>
                  </m:oMath>
                </a14:m>
                <a:r>
                  <a:rPr lang="en-US" sz="2400" i="1" dirty="0"/>
                  <a:t> </a:t>
                </a:r>
                <a:r>
                  <a:rPr lang="en-US" sz="2400" dirty="0"/>
                  <a:t>is </a:t>
                </a: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rPr>
                      <m:t> × </m:t>
                    </m:r>
                    <m:r>
                      <a:rPr lang="en-US" sz="2400" i="1" dirty="0" smtClean="0">
                        <a:latin typeface="Cambria Math" panose="02040503050406030204" pitchFamily="18" charset="0"/>
                      </a:rPr>
                      <m:t>𝑛</m:t>
                    </m:r>
                    <m:r>
                      <a:rPr lang="en-US" sz="2400" i="1" dirty="0" smtClean="0">
                        <a:latin typeface="Cambria Math" panose="02040503050406030204" pitchFamily="18" charset="0"/>
                      </a:rPr>
                      <m:t> </m:t>
                    </m:r>
                  </m:oMath>
                </a14:m>
                <a:r>
                  <a:rPr lang="en-US" sz="2400" dirty="0"/>
                  <a:t>and that the eigenvalues are ordered</a:t>
                </a:r>
                <a:r>
                  <a:rPr lang="en-US" sz="2400" dirty="0" smtClean="0"/>
                  <a:t>:</a:t>
                </a:r>
              </a:p>
              <a:p>
                <a:pPr marL="0" indent="0" algn="just">
                  <a:lnSpc>
                    <a:spcPct val="98000"/>
                  </a:lnSpc>
                  <a:buClr>
                    <a:srgbClr val="000000"/>
                  </a:buClr>
                  <a:buSzPct val="10000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𝑛</m:t>
                          </m:r>
                        </m:sub>
                      </m:sSub>
                    </m:oMath>
                  </m:oMathPara>
                </a14:m>
                <a:endParaRPr lang="en-US" sz="2400" dirty="0" smtClean="0"/>
              </a:p>
              <a:p>
                <a:pPr marL="0" indent="0" algn="just">
                  <a:lnSpc>
                    <a:spcPct val="98000"/>
                  </a:lnSpc>
                  <a:buClr>
                    <a:srgbClr val="000000"/>
                  </a:buClr>
                  <a:buSzPct val="100000"/>
                  <a:buNone/>
                </a:pPr>
                <a:r>
                  <a:rPr lang="en-US" dirty="0" smtClean="0">
                    <a:solidFill>
                      <a:srgbClr val="FF0000"/>
                    </a:solidFill>
                  </a:rPr>
                  <a:t>Determining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𝜆</m:t>
                        </m:r>
                      </m:e>
                      <m:sub>
                        <m:r>
                          <a:rPr lang="en-US" i="1">
                            <a:solidFill>
                              <a:srgbClr val="FF0000"/>
                            </a:solidFill>
                            <a:latin typeface="Cambria Math" panose="02040503050406030204" pitchFamily="18" charset="0"/>
                          </a:rPr>
                          <m:t>1</m:t>
                        </m:r>
                      </m:sub>
                    </m:sSub>
                  </m:oMath>
                </a14:m>
                <a:endParaRPr lang="en-US" dirty="0" smtClean="0"/>
              </a:p>
              <a:p>
                <a:pPr algn="just">
                  <a:lnSpc>
                    <a:spcPct val="98000"/>
                  </a:lnSpc>
                  <a:buClr>
                    <a:srgbClr val="000000"/>
                  </a:buClr>
                  <a:buSzPct val="100000"/>
                </a:pPr>
                <a:r>
                  <a:rPr lang="en-US" sz="2400" dirty="0" smtClean="0"/>
                  <a:t>Start </a:t>
                </a:r>
                <a:r>
                  <a:rPr lang="en-US" sz="2400" dirty="0"/>
                  <a:t>with any nonzero vector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𝑥</m:t>
                        </m:r>
                      </m:e>
                      <m:sub>
                        <m:r>
                          <a:rPr lang="en-US" sz="2400" i="1" dirty="0" smtClean="0">
                            <a:latin typeface="Cambria Math" panose="02040503050406030204" pitchFamily="18" charset="0"/>
                          </a:rPr>
                          <m:t>0</m:t>
                        </m:r>
                      </m:sub>
                    </m:sSub>
                  </m:oMath>
                </a14:m>
                <a:r>
                  <a:rPr lang="en-US" sz="2400" dirty="0"/>
                  <a:t> and then </a:t>
                </a:r>
                <a:r>
                  <a:rPr lang="en-US" sz="2400" dirty="0" smtClean="0"/>
                  <a:t>iterate</a:t>
                </a:r>
              </a:p>
              <a:p>
                <a:pPr marL="0" indent="0" algn="just">
                  <a:lnSpc>
                    <a:spcPct val="98000"/>
                  </a:lnSpc>
                  <a:buClr>
                    <a:srgbClr val="000000"/>
                  </a:buClr>
                  <a:buSzPct val="10000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𝐴</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num>
                        <m:den>
                          <m:r>
                            <m:rPr>
                              <m:lit/>
                            </m:rPr>
                            <a:rPr lang="en-US" sz="2400" b="0" i="1" smtClean="0">
                              <a:latin typeface="Cambria Math" panose="02040503050406030204" pitchFamily="18" charset="0"/>
                            </a:rPr>
                            <m:t>||</m:t>
                          </m:r>
                          <m:r>
                            <a:rPr lang="en-US" sz="2400" b="0" i="1" smtClean="0">
                              <a:latin typeface="Cambria Math" panose="02040503050406030204" pitchFamily="18" charset="0"/>
                            </a:rPr>
                            <m:t>𝐴</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m:rPr>
                              <m:lit/>
                            </m:rP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lit/>
                                </m:rPr>
                                <a:rPr lang="en-US" sz="2400" b="0" i="1" smtClean="0">
                                  <a:latin typeface="Cambria Math" panose="02040503050406030204" pitchFamily="18" charset="0"/>
                                </a:rPr>
                                <m:t>|</m:t>
                              </m:r>
                            </m:e>
                            <m:sub>
                              <m:r>
                                <a:rPr lang="en-US" sz="2400" b="0" i="1" smtClean="0">
                                  <a:latin typeface="Cambria Math" panose="02040503050406030204" pitchFamily="18" charset="0"/>
                                </a:rPr>
                                <m:t>𝐹</m:t>
                              </m:r>
                            </m:sub>
                          </m:sSub>
                        </m:den>
                      </m:f>
                    </m:oMath>
                  </m:oMathPara>
                </a14:m>
                <a:endParaRPr lang="en-US" sz="2400" dirty="0" smtClean="0"/>
              </a:p>
              <a:p>
                <a:pPr algn="just">
                  <a:lnSpc>
                    <a:spcPct val="98000"/>
                  </a:lnSpc>
                  <a:buClr>
                    <a:srgbClr val="000000"/>
                  </a:buClr>
                  <a:buSzPct val="100000"/>
                </a:pPr>
                <a:r>
                  <a:rPr lang="en-US" sz="2400" dirty="0" smtClean="0"/>
                  <a:t>Repeat Until </a:t>
                </a:r>
                <a14:m>
                  <m:oMath xmlns:m="http://schemas.openxmlformats.org/officeDocument/2006/math">
                    <m:r>
                      <m:rPr>
                        <m:lit/>
                      </m:rP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m:rPr>
                        <m:lit/>
                      </m:rPr>
                      <a:rPr lang="en-US" sz="2400" b="0" i="1" smtClean="0">
                        <a:latin typeface="Cambria Math" panose="02040503050406030204" pitchFamily="18" charset="0"/>
                      </a:rPr>
                      <m:t>||</m:t>
                    </m:r>
                  </m:oMath>
                </a14:m>
                <a:r>
                  <a:rPr lang="en-US" sz="2400" dirty="0" smtClean="0"/>
                  <a:t> </a:t>
                </a:r>
                <a:r>
                  <a:rPr lang="en-US" sz="2400" dirty="0"/>
                  <a:t>is less than some small, chosen </a:t>
                </a:r>
                <a:r>
                  <a:rPr lang="en-US" sz="2400" dirty="0" smtClean="0"/>
                  <a:t>constant</a:t>
                </a:r>
              </a:p>
              <a:p>
                <a:pPr algn="just">
                  <a:lnSpc>
                    <a:spcPct val="98000"/>
                  </a:lnSpc>
                  <a:buClr>
                    <a:srgbClr val="000000"/>
                  </a:buClr>
                  <a:buSzPct val="100000"/>
                </a:pPr>
                <a:r>
                  <a:rPr lang="en-US" sz="2400" dirty="0"/>
                  <a:t>Let </a:t>
                </a:r>
                <a14:m>
                  <m:oMath xmlns:m="http://schemas.openxmlformats.org/officeDocument/2006/math">
                    <m:r>
                      <a:rPr lang="en-US" sz="2400" i="1" dirty="0" smtClean="0">
                        <a:latin typeface="Cambria Math" panose="02040503050406030204" pitchFamily="18" charset="0"/>
                      </a:rPr>
                      <m:t>𝑥</m:t>
                    </m:r>
                  </m:oMath>
                </a14:m>
                <a:r>
                  <a:rPr lang="en-US" sz="2400" dirty="0"/>
                  <a:t> be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𝑥</m:t>
                        </m:r>
                      </m:e>
                      <m:sub>
                        <m:r>
                          <a:rPr lang="en-US" sz="2400" i="1" dirty="0" smtClean="0">
                            <a:latin typeface="Cambria Math" panose="02040503050406030204" pitchFamily="18" charset="0"/>
                          </a:rPr>
                          <m:t>𝑘</m:t>
                        </m:r>
                      </m:sub>
                    </m:sSub>
                  </m:oMath>
                </a14:m>
                <a:r>
                  <a:rPr lang="en-US" sz="2400" dirty="0"/>
                  <a:t> for that value of </a:t>
                </a:r>
                <a14:m>
                  <m:oMath xmlns:m="http://schemas.openxmlformats.org/officeDocument/2006/math">
                    <m:r>
                      <a:rPr lang="en-US" sz="2400" i="1" dirty="0" smtClean="0">
                        <a:latin typeface="Cambria Math" panose="02040503050406030204" pitchFamily="18" charset="0"/>
                      </a:rPr>
                      <m:t>𝑘</m:t>
                    </m:r>
                  </m:oMath>
                </a14:m>
                <a:r>
                  <a:rPr lang="en-US" sz="2400" dirty="0"/>
                  <a:t> at which convergence is obtained. </a:t>
                </a:r>
                <a:endParaRPr lang="en-US" sz="2400" dirty="0" smtClean="0"/>
              </a:p>
              <a:p>
                <a:pPr algn="just">
                  <a:lnSpc>
                    <a:spcPct val="98000"/>
                  </a:lnSpc>
                  <a:buClr>
                    <a:srgbClr val="000000"/>
                  </a:buClr>
                  <a:buSzPct val="100000"/>
                </a:pPr>
                <a:r>
                  <a:rPr lang="en-US" sz="2400" dirty="0"/>
                  <a:t>To obtain the corresponding eigenvalue we simply compute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𝜆</m:t>
                        </m:r>
                      </m:e>
                      <m:sub>
                        <m:r>
                          <a:rPr lang="en-US" sz="2400" i="1" dirty="0" smtClean="0">
                            <a:latin typeface="Cambria Math" panose="02040503050406030204" pitchFamily="18" charset="0"/>
                          </a:rPr>
                          <m:t>1</m:t>
                        </m:r>
                      </m:sub>
                    </m:sSub>
                    <m:r>
                      <a:rPr lang="en-US" sz="2400" i="1" dirty="0" smtClean="0">
                        <a:latin typeface="Cambria Math" panose="02040503050406030204" pitchFamily="18" charset="0"/>
                      </a:rPr>
                      <m:t> =</m:t>
                    </m:r>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𝑥</m:t>
                        </m:r>
                      </m:e>
                      <m:sup>
                        <m:r>
                          <a:rPr lang="en-US" sz="2400" b="0" i="1" dirty="0" smtClean="0">
                            <a:latin typeface="Cambria Math" panose="02040503050406030204" pitchFamily="18" charset="0"/>
                          </a:rPr>
                          <m:t>𝑇</m:t>
                        </m:r>
                      </m:sup>
                    </m:sSup>
                    <m:r>
                      <a:rPr lang="en-US" sz="2400" b="0" i="1" dirty="0" smtClean="0">
                        <a:latin typeface="Cambria Math" panose="02040503050406030204" pitchFamily="18" charset="0"/>
                      </a:rPr>
                      <m:t>𝐴𝑥</m:t>
                    </m:r>
                  </m:oMath>
                </a14:m>
                <a:r>
                  <a:rPr lang="en-US" sz="2400" dirty="0"/>
                  <a:t>, which is the equation </a:t>
                </a:r>
                <a14:m>
                  <m:oMath xmlns:m="http://schemas.openxmlformats.org/officeDocument/2006/math">
                    <m:r>
                      <a:rPr lang="en-US" sz="2400" i="1" dirty="0" smtClean="0">
                        <a:latin typeface="Cambria Math" panose="02040503050406030204" pitchFamily="18" charset="0"/>
                      </a:rPr>
                      <m:t>𝑀𝑥</m:t>
                    </m:r>
                    <m:r>
                      <a:rPr lang="en-US" sz="2400" i="1" dirty="0">
                        <a:latin typeface="Cambria Math" panose="02040503050406030204" pitchFamily="18" charset="0"/>
                      </a:rPr>
                      <m:t> =</m:t>
                    </m:r>
                    <m:r>
                      <a:rPr lang="en-US" sz="2400" b="0" i="1" dirty="0" smtClean="0">
                        <a:latin typeface="Cambria Math" panose="02040503050406030204" pitchFamily="18" charset="0"/>
                      </a:rPr>
                      <m:t>𝜆</m:t>
                    </m:r>
                    <m:r>
                      <a:rPr lang="en-US" sz="2400" b="0" i="1" dirty="0" smtClean="0">
                        <a:latin typeface="Cambria Math" panose="02040503050406030204" pitchFamily="18" charset="0"/>
                      </a:rPr>
                      <m:t>𝑥</m:t>
                    </m:r>
                    <m:r>
                      <a:rPr lang="en-US" sz="2400" i="1" dirty="0">
                        <a:latin typeface="Cambria Math" panose="02040503050406030204" pitchFamily="18" charset="0"/>
                      </a:rPr>
                      <m:t> </m:t>
                    </m:r>
                  </m:oMath>
                </a14:m>
                <a:r>
                  <a:rPr lang="en-US" sz="2400" dirty="0"/>
                  <a:t>solved for </a:t>
                </a:r>
                <a14:m>
                  <m:oMath xmlns:m="http://schemas.openxmlformats.org/officeDocument/2006/math">
                    <m:r>
                      <a:rPr lang="en-US" sz="2400" i="1" dirty="0">
                        <a:latin typeface="Cambria Math" panose="02040503050406030204" pitchFamily="18" charset="0"/>
                      </a:rPr>
                      <m:t>𝜆</m:t>
                    </m:r>
                  </m:oMath>
                </a14:m>
                <a:r>
                  <a:rPr lang="en-US" sz="2400" dirty="0"/>
                  <a:t>, since </a:t>
                </a:r>
                <a14:m>
                  <m:oMath xmlns:m="http://schemas.openxmlformats.org/officeDocument/2006/math">
                    <m:r>
                      <a:rPr lang="en-US" sz="2400" b="0" i="1" dirty="0" smtClean="0">
                        <a:latin typeface="Cambria Math" panose="02040503050406030204" pitchFamily="18" charset="0"/>
                      </a:rPr>
                      <m:t>𝑥</m:t>
                    </m:r>
                  </m:oMath>
                </a14:m>
                <a:r>
                  <a:rPr lang="en-US" sz="2400" dirty="0"/>
                  <a:t> is a unit vector. </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49224" y="1059559"/>
                <a:ext cx="8227357" cy="5661915"/>
              </a:xfrm>
              <a:blipFill rotWithShape="0">
                <a:blip r:embed="rId2"/>
                <a:stretch>
                  <a:fillRect l="-1557" t="-969" r="-1186" b="-52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9D0F597-6C79-4498-BE18-DD874142F752}" type="slidenum">
              <a:rPr lang="en-US" smtClean="0"/>
              <a:t>93</a:t>
            </a:fld>
            <a:endParaRPr lang="en-US"/>
          </a:p>
        </p:txBody>
      </p:sp>
    </p:spTree>
    <p:extLst>
      <p:ext uri="{BB962C8B-B14F-4D97-AF65-F5344CB8AC3E}">
        <p14:creationId xmlns:p14="http://schemas.microsoft.com/office/powerpoint/2010/main" val="136293519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49224" y="937085"/>
                <a:ext cx="4440936" cy="5920915"/>
              </a:xfrm>
            </p:spPr>
            <p:txBody>
              <a:bodyPr>
                <a:noAutofit/>
              </a:bodyPr>
              <a:lstStyle/>
              <a:p>
                <a:pPr algn="just">
                  <a:lnSpc>
                    <a:spcPct val="98000"/>
                  </a:lnSpc>
                  <a:buClr>
                    <a:srgbClr val="000000"/>
                  </a:buClr>
                  <a:buSzPct val="100000"/>
                </a:pPr>
                <a:r>
                  <a:rPr lang="en-US" sz="2400" dirty="0" smtClean="0"/>
                  <a:t>Let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m:t>
                    </m:r>
                    <m:d>
                      <m:dPr>
                        <m:begChr m:val="["/>
                        <m:endChr m:val="]"/>
                        <m:ctrlPr>
                          <a:rPr lang="en-US" sz="2000" i="1" smtClean="0">
                            <a:latin typeface="Cambria Math" panose="02040503050406030204" pitchFamily="18" charset="0"/>
                          </a:rPr>
                        </m:ctrlPr>
                      </m:dPr>
                      <m:e>
                        <m:m>
                          <m:mPr>
                            <m:mcs>
                              <m:mc>
                                <m:mcPr>
                                  <m:count m:val="2"/>
                                  <m:mcJc m:val="center"/>
                                </m:mcPr>
                              </m:mc>
                            </m:mcs>
                            <m:ctrlPr>
                              <a:rPr lang="en-US" sz="2000" i="1" smtClean="0">
                                <a:latin typeface="Cambria Math" panose="02040503050406030204" pitchFamily="18" charset="0"/>
                              </a:rPr>
                            </m:ctrlPr>
                          </m:mPr>
                          <m:mr>
                            <m:e>
                              <m:r>
                                <m:rPr>
                                  <m:brk m:alnAt="7"/>
                                </m:rPr>
                                <a:rPr lang="en-US" sz="2000" b="0" i="1" smtClean="0">
                                  <a:latin typeface="Cambria Math" panose="02040503050406030204" pitchFamily="18" charset="0"/>
                                </a:rPr>
                                <m:t>3</m:t>
                              </m:r>
                            </m:e>
                            <m:e>
                              <m:r>
                                <a:rPr lang="en-US" sz="2000" b="0" i="1" smtClean="0">
                                  <a:latin typeface="Cambria Math" panose="02040503050406030204" pitchFamily="18" charset="0"/>
                                </a:rPr>
                                <m:t>2</m:t>
                              </m:r>
                            </m:e>
                          </m:mr>
                          <m:mr>
                            <m:e>
                              <m:r>
                                <a:rPr lang="en-US" sz="2000" b="0" i="1" smtClean="0">
                                  <a:latin typeface="Cambria Math" panose="02040503050406030204" pitchFamily="18" charset="0"/>
                                </a:rPr>
                                <m:t>2</m:t>
                              </m:r>
                            </m:e>
                            <m:e>
                              <m:r>
                                <a:rPr lang="en-US" sz="2000" b="0" i="1" smtClean="0">
                                  <a:latin typeface="Cambria Math" panose="02040503050406030204" pitchFamily="18" charset="0"/>
                                </a:rPr>
                                <m:t>6</m:t>
                              </m:r>
                            </m:e>
                          </m:mr>
                        </m:m>
                      </m:e>
                    </m:d>
                  </m:oMath>
                </a14:m>
                <a:r>
                  <a:rPr lang="en-US" sz="2000" dirty="0" smtClean="0"/>
                  <a:t> and  </a:t>
                </a:r>
                <a14:m>
                  <m:oMath xmlns:m="http://schemas.openxmlformats.org/officeDocument/2006/math">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x</m:t>
                        </m:r>
                      </m:e>
                      <m:sub>
                        <m:r>
                          <a:rPr lang="en-US" sz="2000" b="0" i="0" smtClean="0">
                            <a:latin typeface="Cambria Math" panose="02040503050406030204" pitchFamily="18" charset="0"/>
                          </a:rPr>
                          <m:t>0</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a:rPr lang="en-US" sz="2000" b="0" i="1" smtClean="0">
                                  <a:latin typeface="Cambria Math" panose="02040503050406030204" pitchFamily="18" charset="0"/>
                                </a:rPr>
                                <m:t>1</m:t>
                              </m:r>
                            </m:e>
                          </m:mr>
                          <m:mr>
                            <m:e>
                              <m:r>
                                <a:rPr lang="en-US" sz="2000" b="0" i="1" smtClean="0">
                                  <a:latin typeface="Cambria Math" panose="02040503050406030204" pitchFamily="18" charset="0"/>
                                </a:rPr>
                                <m:t>1</m:t>
                              </m:r>
                            </m:e>
                          </m:mr>
                        </m:m>
                      </m:e>
                    </m:d>
                  </m:oMath>
                </a14:m>
                <a:endParaRPr lang="en-US" sz="2000" dirty="0" smtClean="0"/>
              </a:p>
              <a:p>
                <a:pPr algn="just">
                  <a:lnSpc>
                    <a:spcPct val="98000"/>
                  </a:lnSpc>
                  <a:buClr>
                    <a:srgbClr val="000000"/>
                  </a:buClr>
                  <a:buSzPct val="100000"/>
                </a:pPr>
                <a:r>
                  <a:rPr lang="en-US" sz="2000" dirty="0"/>
                  <a:t>To compute </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x</m:t>
                        </m:r>
                      </m:e>
                      <m:sub>
                        <m:r>
                          <a:rPr lang="en-US" sz="2000" b="0" i="0" smtClean="0">
                            <a:latin typeface="Cambria Math" panose="02040503050406030204" pitchFamily="18" charset="0"/>
                          </a:rPr>
                          <m:t>1</m:t>
                        </m:r>
                      </m:sub>
                    </m:sSub>
                  </m:oMath>
                </a14:m>
                <a:r>
                  <a:rPr lang="en-US" sz="2000" dirty="0"/>
                  <a:t>, we multiply </a:t>
                </a:r>
                <a14:m>
                  <m:oMath xmlns:m="http://schemas.openxmlformats.org/officeDocument/2006/math">
                    <m:sSub>
                      <m:sSubPr>
                        <m:ctrlPr>
                          <a:rPr lang="en-US" sz="2000" i="1">
                            <a:latin typeface="Cambria Math" panose="02040503050406030204" pitchFamily="18" charset="0"/>
                          </a:rPr>
                        </m:ctrlPr>
                      </m:sSubPr>
                      <m:e>
                        <m:r>
                          <m:rPr>
                            <m:sty m:val="p"/>
                          </m:rPr>
                          <a:rPr lang="en-US" sz="2000" b="0" i="0" smtClean="0">
                            <a:latin typeface="Cambria Math" panose="02040503050406030204" pitchFamily="18" charset="0"/>
                          </a:rPr>
                          <m:t>A</m:t>
                        </m:r>
                        <m:r>
                          <m:rPr>
                            <m:sty m:val="p"/>
                          </m:rPr>
                          <a:rPr lang="en-US" sz="2000">
                            <a:latin typeface="Cambria Math" panose="02040503050406030204" pitchFamily="18" charset="0"/>
                          </a:rPr>
                          <m:t>x</m:t>
                        </m:r>
                      </m:e>
                      <m:sub>
                        <m:r>
                          <a:rPr lang="en-US" sz="2000">
                            <a:latin typeface="Cambria Math" panose="02040503050406030204" pitchFamily="18" charset="0"/>
                          </a:rPr>
                          <m:t>0</m:t>
                        </m:r>
                      </m:sub>
                    </m:sSub>
                  </m:oMath>
                </a14:m>
                <a:r>
                  <a:rPr lang="en-US" sz="2000" dirty="0"/>
                  <a:t> </a:t>
                </a:r>
                <a:r>
                  <a:rPr lang="en-US" sz="2000" dirty="0" smtClean="0"/>
                  <a:t>to get</a:t>
                </a:r>
              </a:p>
              <a:p>
                <a:pPr algn="just">
                  <a:lnSpc>
                    <a:spcPct val="98000"/>
                  </a:lnSpc>
                  <a:buClr>
                    <a:srgbClr val="000000"/>
                  </a:buClr>
                  <a:buSzPct val="100000"/>
                </a:pPr>
                <a:r>
                  <a:rPr lang="en-US" sz="2000" dirty="0" smtClean="0"/>
                  <a:t>The </a:t>
                </a:r>
                <a:r>
                  <a:rPr lang="en-US" sz="2000" dirty="0"/>
                  <a:t>Frobenius norm of the </a:t>
                </a:r>
                <a14:m>
                  <m:oMath xmlns:m="http://schemas.openxmlformats.org/officeDocument/2006/math">
                    <m:sSub>
                      <m:sSubPr>
                        <m:ctrlPr>
                          <a:rPr lang="en-US" sz="2000" i="1">
                            <a:latin typeface="Cambria Math" panose="02040503050406030204" pitchFamily="18" charset="0"/>
                          </a:rPr>
                        </m:ctrlPr>
                      </m:sSubPr>
                      <m:e>
                        <m:r>
                          <m:rPr>
                            <m:sty m:val="p"/>
                          </m:rPr>
                          <a:rPr lang="en-US" sz="2000">
                            <a:latin typeface="Cambria Math" panose="02040503050406030204" pitchFamily="18" charset="0"/>
                          </a:rPr>
                          <m:t>Ax</m:t>
                        </m:r>
                      </m:e>
                      <m:sub>
                        <m:r>
                          <a:rPr lang="en-US" sz="2000">
                            <a:latin typeface="Cambria Math" panose="02040503050406030204" pitchFamily="18" charset="0"/>
                          </a:rPr>
                          <m:t>0</m:t>
                        </m:r>
                      </m:sub>
                    </m:sSub>
                  </m:oMath>
                </a14:m>
                <a:r>
                  <a:rPr lang="en-US" sz="2000" dirty="0"/>
                  <a:t> </a:t>
                </a:r>
                <a:r>
                  <a:rPr lang="en-US" sz="2000" dirty="0" smtClean="0"/>
                  <a:t>is </a:t>
                </a:r>
                <a14:m>
                  <m:oMath xmlns:m="http://schemas.openxmlformats.org/officeDocument/2006/math">
                    <m:rad>
                      <m:radPr>
                        <m:degHide m:val="on"/>
                        <m:ctrlPr>
                          <a:rPr lang="en-US" sz="2000" i="1" smtClean="0">
                            <a:latin typeface="Cambria Math" panose="02040503050406030204" pitchFamily="18" charset="0"/>
                          </a:rPr>
                        </m:ctrlPr>
                      </m:radPr>
                      <m:deg/>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5</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8</m:t>
                            </m:r>
                          </m:e>
                          <m:sup>
                            <m:r>
                              <a:rPr lang="en-US" sz="2000" b="0" i="1" smtClean="0">
                                <a:latin typeface="Cambria Math" panose="02040503050406030204" pitchFamily="18" charset="0"/>
                              </a:rPr>
                              <m:t>2</m:t>
                            </m:r>
                          </m:sup>
                        </m:sSup>
                      </m:e>
                    </m:rad>
                    <m:r>
                      <a:rPr lang="en-US" sz="2000" b="0" i="1" smtClean="0">
                        <a:latin typeface="Cambria Math" panose="02040503050406030204" pitchFamily="18" charset="0"/>
                      </a:rPr>
                      <m:t>=9.434</m:t>
                    </m:r>
                  </m:oMath>
                </a14:m>
                <a:r>
                  <a:rPr lang="en-US" sz="2000" dirty="0" smtClean="0"/>
                  <a:t>, then</a:t>
                </a:r>
              </a:p>
              <a:p>
                <a:pPr algn="just">
                  <a:lnSpc>
                    <a:spcPct val="98000"/>
                  </a:lnSpc>
                  <a:buClr>
                    <a:srgbClr val="000000"/>
                  </a:buClr>
                  <a:buSzPct val="100000"/>
                </a:pPr>
                <a:endParaRPr lang="en-US" sz="2000" dirty="0" smtClean="0"/>
              </a:p>
              <a:p>
                <a:pPr algn="just">
                  <a:lnSpc>
                    <a:spcPct val="98000"/>
                  </a:lnSpc>
                  <a:buClr>
                    <a:srgbClr val="000000"/>
                  </a:buClr>
                  <a:buSzPct val="100000"/>
                </a:pPr>
                <a:r>
                  <a:rPr lang="en-US" sz="2000" dirty="0" smtClean="0"/>
                  <a:t>For </a:t>
                </a:r>
                <a:r>
                  <a:rPr lang="en-US" sz="2000" dirty="0"/>
                  <a:t>the next iteration, we </a:t>
                </a:r>
                <a:r>
                  <a:rPr lang="en-US" sz="2000" dirty="0" smtClean="0"/>
                  <a:t>compute</a:t>
                </a:r>
              </a:p>
              <a:p>
                <a:pPr algn="just">
                  <a:lnSpc>
                    <a:spcPct val="98000"/>
                  </a:lnSpc>
                  <a:buClr>
                    <a:srgbClr val="000000"/>
                  </a:buClr>
                  <a:buSzPct val="100000"/>
                </a:pPr>
                <a:r>
                  <a:rPr lang="en-US" sz="2000" dirty="0" smtClean="0"/>
                  <a:t>The </a:t>
                </a:r>
                <a:r>
                  <a:rPr lang="en-US" sz="2000" dirty="0"/>
                  <a:t>Frobenius norm of the result is </a:t>
                </a:r>
                <a:r>
                  <a:rPr lang="en-US" sz="2000" dirty="0" smtClean="0"/>
                  <a:t>6.971</a:t>
                </a:r>
                <a:r>
                  <a:rPr lang="en-US" sz="2000" dirty="0"/>
                  <a:t>, so we divide to </a:t>
                </a:r>
                <a:r>
                  <a:rPr lang="en-US" sz="2000" dirty="0" smtClean="0"/>
                  <a:t>obtain</a:t>
                </a:r>
              </a:p>
              <a:p>
                <a:pPr marL="0" indent="0" algn="just">
                  <a:lnSpc>
                    <a:spcPct val="98000"/>
                  </a:lnSpc>
                  <a:buClr>
                    <a:srgbClr val="000000"/>
                  </a:buClr>
                  <a:buSzPct val="100000"/>
                  <a:buNone/>
                </a:pPr>
                <a:endParaRPr lang="en-US" sz="2000" dirty="0" smtClean="0"/>
              </a:p>
              <a:p>
                <a:pPr algn="just">
                  <a:lnSpc>
                    <a:spcPct val="98000"/>
                  </a:lnSpc>
                  <a:buClr>
                    <a:srgbClr val="000000"/>
                  </a:buClr>
                  <a:buSzPct val="100000"/>
                </a:pPr>
                <a:r>
                  <a:rPr lang="en-US" sz="2000" dirty="0"/>
                  <a:t>For the next iteration, we </a:t>
                </a:r>
                <a:r>
                  <a:rPr lang="en-US" sz="2000" dirty="0" smtClean="0"/>
                  <a:t>compute</a:t>
                </a:r>
              </a:p>
              <a:p>
                <a:pPr algn="just">
                  <a:lnSpc>
                    <a:spcPct val="98000"/>
                  </a:lnSpc>
                  <a:buClr>
                    <a:srgbClr val="000000"/>
                  </a:buClr>
                  <a:buSzPct val="100000"/>
                </a:pPr>
                <a:r>
                  <a:rPr lang="en-US" sz="2000" dirty="0"/>
                  <a:t>The Frobenius norm of the result is </a:t>
                </a:r>
                <a:r>
                  <a:rPr lang="en-US" sz="2000" dirty="0" smtClean="0"/>
                  <a:t>6.997, </a:t>
                </a:r>
                <a:r>
                  <a:rPr lang="en-US" sz="2000" dirty="0"/>
                  <a:t>so we divide to </a:t>
                </a:r>
                <a:r>
                  <a:rPr lang="en-US" sz="2000" dirty="0" smtClean="0"/>
                  <a:t>obtain</a:t>
                </a:r>
              </a:p>
              <a:p>
                <a:pPr algn="just">
                  <a:lnSpc>
                    <a:spcPct val="98000"/>
                  </a:lnSpc>
                  <a:buClr>
                    <a:srgbClr val="000000"/>
                  </a:buClr>
                  <a:buSzPct val="100000"/>
                </a:pPr>
                <a:endParaRPr lang="en-US" sz="2000" dirty="0" smtClean="0"/>
              </a:p>
              <a:p>
                <a:pPr algn="just">
                  <a:lnSpc>
                    <a:spcPct val="98000"/>
                  </a:lnSpc>
                  <a:buClr>
                    <a:srgbClr val="000000"/>
                  </a:buClr>
                  <a:buSzPct val="100000"/>
                </a:pPr>
                <a:r>
                  <a:rPr lang="en-US" sz="2000" dirty="0" smtClean="0"/>
                  <a:t>The </a:t>
                </a:r>
                <a14:m>
                  <m:oMath xmlns:m="http://schemas.openxmlformats.org/officeDocument/2006/math">
                    <m:r>
                      <a:rPr lang="en-US" sz="2000" b="0" i="1" smtClean="0">
                        <a:latin typeface="Cambria Math" panose="02040503050406030204" pitchFamily="18" charset="0"/>
                      </a:rPr>
                      <m:t>𝑥</m:t>
                    </m:r>
                  </m:oMath>
                </a14:m>
                <a:r>
                  <a:rPr lang="en-US" sz="2000" dirty="0" smtClean="0"/>
                  <a:t> after convergence</a:t>
                </a:r>
                <a:endParaRPr lang="en-US" sz="2000" dirty="0"/>
              </a:p>
              <a:p>
                <a:pPr marL="0" indent="0" algn="just">
                  <a:lnSpc>
                    <a:spcPct val="98000"/>
                  </a:lnSpc>
                  <a:buClr>
                    <a:srgbClr val="000000"/>
                  </a:buClr>
                  <a:buSzPct val="100000"/>
                  <a:buNone/>
                </a:pPr>
                <a:endParaRPr lang="en-US" sz="2000" dirty="0"/>
              </a:p>
              <a:p>
                <a:pPr marL="0" indent="0" algn="just">
                  <a:lnSpc>
                    <a:spcPct val="98000"/>
                  </a:lnSpc>
                  <a:buClr>
                    <a:srgbClr val="000000"/>
                  </a:buClr>
                  <a:buSzPct val="10000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49224" y="937085"/>
                <a:ext cx="4440936" cy="5920915"/>
              </a:xfrm>
              <a:blipFill rotWithShape="0">
                <a:blip r:embed="rId2"/>
                <a:stretch>
                  <a:fillRect l="-1923" r="-13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9D0F597-6C79-4498-BE18-DD874142F752}" type="slidenum">
              <a:rPr lang="en-US" smtClean="0"/>
              <a:t>94</a:t>
            </a:fld>
            <a:endParaRPr lang="en-US" dirty="0"/>
          </a:p>
        </p:txBody>
      </p:sp>
      <mc:AlternateContent xmlns:mc="http://schemas.openxmlformats.org/markup-compatibility/2006" xmlns:a14="http://schemas.microsoft.com/office/drawing/2010/main">
        <mc:Choice Requires="a14">
          <p:sp>
            <p:nvSpPr>
              <p:cNvPr id="5" name="Rectangle 4"/>
              <p:cNvSpPr/>
              <p:nvPr/>
            </p:nvSpPr>
            <p:spPr>
              <a:xfrm>
                <a:off x="5693242" y="1649768"/>
                <a:ext cx="1827102" cy="5598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3</m:t>
                                </m:r>
                              </m:e>
                              <m:e>
                                <m:r>
                                  <a:rPr lang="en-US" i="1">
                                    <a:latin typeface="Cambria Math" panose="02040503050406030204" pitchFamily="18" charset="0"/>
                                  </a:rPr>
                                  <m:t>2</m:t>
                                </m:r>
                              </m:e>
                            </m:mr>
                            <m:mr>
                              <m:e>
                                <m:r>
                                  <a:rPr lang="en-US" i="1">
                                    <a:latin typeface="Cambria Math" panose="02040503050406030204" pitchFamily="18" charset="0"/>
                                  </a:rPr>
                                  <m:t>2</m:t>
                                </m:r>
                              </m:e>
                              <m:e>
                                <m:r>
                                  <a:rPr lang="en-US" i="1">
                                    <a:latin typeface="Cambria Math" panose="02040503050406030204" pitchFamily="18" charset="0"/>
                                  </a:rPr>
                                  <m:t>6</m:t>
                                </m:r>
                              </m:e>
                            </m:mr>
                          </m:m>
                        </m:e>
                      </m:d>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1</m:t>
                                </m:r>
                              </m:e>
                            </m:mr>
                            <m:mr>
                              <m:e>
                                <m:r>
                                  <a:rPr lang="en-US" i="1">
                                    <a:latin typeface="Cambria Math" panose="02040503050406030204" pitchFamily="18" charset="0"/>
                                  </a:rPr>
                                  <m:t>1</m:t>
                                </m:r>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5</m:t>
                                </m:r>
                              </m:e>
                            </m:mr>
                            <m:mr>
                              <m:e>
                                <m:r>
                                  <a:rPr lang="en-US" i="1">
                                    <a:latin typeface="Cambria Math" panose="02040503050406030204" pitchFamily="18" charset="0"/>
                                  </a:rPr>
                                  <m:t>8</m:t>
                                </m:r>
                              </m:e>
                            </m:mr>
                          </m:m>
                        </m:e>
                      </m:d>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5693242" y="1649768"/>
                <a:ext cx="1827102" cy="559833"/>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162473" y="2272699"/>
                <a:ext cx="2766719" cy="6192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a:latin typeface="Cambria Math" panose="02040503050406030204" pitchFamily="18" charset="0"/>
                            </a:rPr>
                            <m:t>1</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5/9.434</m:t>
                                </m:r>
                              </m:e>
                            </m:mr>
                            <m:mr>
                              <m:e>
                                <m:r>
                                  <a:rPr lang="en-US" i="1">
                                    <a:latin typeface="Cambria Math" panose="02040503050406030204" pitchFamily="18" charset="0"/>
                                  </a:rPr>
                                  <m:t>8/9.434</m:t>
                                </m:r>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0.534</m:t>
                                </m:r>
                              </m:e>
                            </m:mr>
                            <m:mr>
                              <m:e>
                                <m:r>
                                  <a:rPr lang="en-US" i="1">
                                    <a:latin typeface="Cambria Math" panose="02040503050406030204" pitchFamily="18" charset="0"/>
                                  </a:rPr>
                                  <m:t>0.848</m:t>
                                </m:r>
                              </m:e>
                            </m:mr>
                          </m:m>
                        </m:e>
                      </m:d>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5162473" y="2272699"/>
                <a:ext cx="2766719" cy="619208"/>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5693242" y="3208210"/>
                <a:ext cx="2692724" cy="5598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3</m:t>
                                </m:r>
                              </m:e>
                              <m:e>
                                <m:r>
                                  <a:rPr lang="en-US" i="1">
                                    <a:latin typeface="Cambria Math" panose="02040503050406030204" pitchFamily="18" charset="0"/>
                                  </a:rPr>
                                  <m:t>2</m:t>
                                </m:r>
                              </m:e>
                            </m:mr>
                            <m:mr>
                              <m:e>
                                <m:r>
                                  <a:rPr lang="en-US" i="1">
                                    <a:latin typeface="Cambria Math" panose="02040503050406030204" pitchFamily="18" charset="0"/>
                                  </a:rPr>
                                  <m:t>2</m:t>
                                </m:r>
                              </m:e>
                              <m:e>
                                <m:r>
                                  <a:rPr lang="en-US" i="1">
                                    <a:latin typeface="Cambria Math" panose="02040503050406030204" pitchFamily="18" charset="0"/>
                                  </a:rPr>
                                  <m:t>6</m:t>
                                </m:r>
                              </m:e>
                            </m:mr>
                          </m:m>
                        </m:e>
                      </m:d>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0.534</m:t>
                                </m:r>
                              </m:e>
                            </m:mr>
                            <m:mr>
                              <m:e>
                                <m:r>
                                  <a:rPr lang="en-US" i="1">
                                    <a:latin typeface="Cambria Math" panose="02040503050406030204" pitchFamily="18" charset="0"/>
                                  </a:rPr>
                                  <m:t>0.848</m:t>
                                </m:r>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3.286</m:t>
                                </m:r>
                              </m:e>
                            </m:mr>
                            <m:mr>
                              <m:e>
                                <m:r>
                                  <a:rPr lang="en-US" i="1">
                                    <a:latin typeface="Cambria Math" panose="02040503050406030204" pitchFamily="18" charset="0"/>
                                  </a:rPr>
                                  <m:t>6.148</m:t>
                                </m:r>
                              </m:e>
                            </m:mr>
                          </m:m>
                        </m:e>
                      </m:d>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5693242" y="3208210"/>
                <a:ext cx="2692724" cy="559833"/>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5162473" y="3768043"/>
                <a:ext cx="3169586" cy="6192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a:rPr lang="en-US">
                              <a:latin typeface="Cambria Math" panose="02040503050406030204" pitchFamily="18" charset="0"/>
                            </a:rPr>
                            <m:t>2</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3.286/</m:t>
                                </m:r>
                                <m:r>
                                  <m:rPr>
                                    <m:nor/>
                                  </m:rPr>
                                  <a:rPr lang="en-US" dirty="0"/>
                                  <m:t>6.971</m:t>
                                </m:r>
                              </m:e>
                            </m:mr>
                            <m:mr>
                              <m:e>
                                <m:r>
                                  <a:rPr lang="en-US" i="1">
                                    <a:latin typeface="Cambria Math" panose="02040503050406030204" pitchFamily="18" charset="0"/>
                                  </a:rPr>
                                  <m:t>6.148/</m:t>
                                </m:r>
                                <m:r>
                                  <m:rPr>
                                    <m:nor/>
                                  </m:rPr>
                                  <a:rPr lang="en-US" dirty="0"/>
                                  <m:t>6.971</m:t>
                                </m:r>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0.471</m:t>
                                </m:r>
                              </m:e>
                            </m:mr>
                            <m:mr>
                              <m:e>
                                <m:r>
                                  <a:rPr lang="en-US" i="1">
                                    <a:latin typeface="Cambria Math" panose="02040503050406030204" pitchFamily="18" charset="0"/>
                                  </a:rPr>
                                  <m:t>0.882</m:t>
                                </m:r>
                              </m:e>
                            </m:mr>
                          </m:m>
                        </m:e>
                      </m:d>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5162473" y="3768043"/>
                <a:ext cx="3169586" cy="619208"/>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5693242" y="4732183"/>
                <a:ext cx="2692724" cy="5542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3</m:t>
                                </m:r>
                              </m:e>
                              <m:e>
                                <m:r>
                                  <a:rPr lang="en-US" i="1">
                                    <a:latin typeface="Cambria Math" panose="02040503050406030204" pitchFamily="18" charset="0"/>
                                  </a:rPr>
                                  <m:t>2</m:t>
                                </m:r>
                              </m:e>
                            </m:mr>
                            <m:mr>
                              <m:e>
                                <m:r>
                                  <a:rPr lang="en-US" i="1">
                                    <a:latin typeface="Cambria Math" panose="02040503050406030204" pitchFamily="18" charset="0"/>
                                  </a:rPr>
                                  <m:t>2</m:t>
                                </m:r>
                              </m:e>
                              <m:e>
                                <m:r>
                                  <a:rPr lang="en-US" i="1">
                                    <a:latin typeface="Cambria Math" panose="02040503050406030204" pitchFamily="18" charset="0"/>
                                  </a:rPr>
                                  <m:t>6</m:t>
                                </m:r>
                              </m:e>
                            </m:mr>
                          </m:m>
                        </m:e>
                      </m:d>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0.471</m:t>
                                </m:r>
                              </m:e>
                            </m:mr>
                            <m:mr>
                              <m:e>
                                <m:r>
                                  <a:rPr lang="en-US" i="1">
                                    <a:latin typeface="Cambria Math" panose="02040503050406030204" pitchFamily="18" charset="0"/>
                                  </a:rPr>
                                  <m:t>0.882</m:t>
                                </m:r>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3.</m:t>
                                </m:r>
                                <m:r>
                                  <a:rPr lang="en-US" b="0" i="1" smtClean="0">
                                    <a:latin typeface="Cambria Math" panose="02040503050406030204" pitchFamily="18" charset="0"/>
                                  </a:rPr>
                                  <m:t>177</m:t>
                                </m:r>
                              </m:e>
                            </m:mr>
                            <m:mr>
                              <m:e>
                                <m:r>
                                  <a:rPr lang="en-US" b="0" i="1" smtClean="0">
                                    <a:latin typeface="Cambria Math" panose="02040503050406030204" pitchFamily="18" charset="0"/>
                                  </a:rPr>
                                  <m:t>6.234</m:t>
                                </m:r>
                              </m:e>
                            </m:mr>
                          </m:m>
                        </m:e>
                      </m:d>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5693242" y="4732183"/>
                <a:ext cx="2692724" cy="554254"/>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162473" y="5466356"/>
                <a:ext cx="3204852" cy="6192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x</m:t>
                          </m:r>
                        </m:e>
                        <m:sub>
                          <m:r>
                            <a:rPr lang="en-US" b="0" i="0" smtClean="0">
                              <a:latin typeface="Cambria Math" panose="02040503050406030204" pitchFamily="18" charset="0"/>
                            </a:rPr>
                            <m:t>3</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3.177</m:t>
                                </m:r>
                                <m:r>
                                  <a:rPr lang="en-US" b="0" i="1" smtClean="0">
                                    <a:latin typeface="Cambria Math" panose="02040503050406030204" pitchFamily="18" charset="0"/>
                                  </a:rPr>
                                  <m:t>/6.997</m:t>
                                </m:r>
                              </m:e>
                            </m:mr>
                            <m:mr>
                              <m:e>
                                <m:r>
                                  <a:rPr lang="en-US" i="1">
                                    <a:latin typeface="Cambria Math" panose="02040503050406030204" pitchFamily="18" charset="0"/>
                                  </a:rPr>
                                  <m:t>6.234</m:t>
                                </m:r>
                                <m:r>
                                  <a:rPr lang="en-US" b="0" i="1" smtClean="0">
                                    <a:latin typeface="Cambria Math" panose="02040503050406030204" pitchFamily="18" charset="0"/>
                                  </a:rPr>
                                  <m:t>/6.997</m:t>
                                </m:r>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0.4</m:t>
                                </m:r>
                                <m:r>
                                  <a:rPr lang="en-US" b="0" i="1" smtClean="0">
                                    <a:latin typeface="Cambria Math" panose="02040503050406030204" pitchFamily="18" charset="0"/>
                                  </a:rPr>
                                  <m:t>54</m:t>
                                </m:r>
                              </m:e>
                            </m:mr>
                            <m:mr>
                              <m:e>
                                <m:r>
                                  <a:rPr lang="en-US" i="1">
                                    <a:latin typeface="Cambria Math" panose="02040503050406030204" pitchFamily="18" charset="0"/>
                                  </a:rPr>
                                  <m:t>0.8</m:t>
                                </m:r>
                                <m:r>
                                  <a:rPr lang="en-US" b="0" i="1" smtClean="0">
                                    <a:latin typeface="Cambria Math" panose="02040503050406030204" pitchFamily="18" charset="0"/>
                                  </a:rPr>
                                  <m:t>91</m:t>
                                </m:r>
                              </m:e>
                            </m:mr>
                          </m:m>
                        </m:e>
                      </m:d>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5162473" y="5466356"/>
                <a:ext cx="3204852" cy="619208"/>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162473" y="6194421"/>
                <a:ext cx="1450333" cy="5542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0</m:t>
                                </m:r>
                                <m:r>
                                  <a:rPr lang="en-US" b="0" i="1" smtClean="0">
                                    <a:latin typeface="Cambria Math" panose="02040503050406030204" pitchFamily="18" charset="0"/>
                                  </a:rPr>
                                  <m:t>.447</m:t>
                                </m:r>
                              </m:e>
                            </m:mr>
                            <m:mr>
                              <m:e>
                                <m:r>
                                  <a:rPr lang="en-US" b="0" i="1" smtClean="0">
                                    <a:latin typeface="Cambria Math" panose="02040503050406030204" pitchFamily="18" charset="0"/>
                                  </a:rPr>
                                  <m:t>0.894</m:t>
                                </m:r>
                              </m:e>
                            </m:mr>
                          </m:m>
                        </m:e>
                      </m:d>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5162473" y="6194421"/>
                <a:ext cx="1450333" cy="554254"/>
              </a:xfrm>
              <a:prstGeom prst="rect">
                <a:avLst/>
              </a:prstGeom>
              <a:blipFill rotWithShape="0">
                <a:blip r:embed="rId9"/>
                <a:stretch>
                  <a:fillRect/>
                </a:stretch>
              </a:blipFill>
            </p:spPr>
            <p:txBody>
              <a:bodyPr/>
              <a:lstStyle/>
              <a:p>
                <a:r>
                  <a:rPr lang="en-US">
                    <a:noFill/>
                  </a:rPr>
                  <a:t> </a:t>
                </a:r>
              </a:p>
            </p:txBody>
          </p:sp>
        </mc:Fallback>
      </mc:AlternateContent>
      <p:sp>
        <p:nvSpPr>
          <p:cNvPr id="14" name="Title 1"/>
          <p:cNvSpPr>
            <a:spLocks noGrp="1"/>
          </p:cNvSpPr>
          <p:nvPr>
            <p:ph type="title"/>
          </p:nvPr>
        </p:nvSpPr>
        <p:spPr>
          <a:xfrm>
            <a:off x="649224" y="252275"/>
            <a:ext cx="10515600" cy="684809"/>
          </a:xfrm>
        </p:spPr>
        <p:txBody>
          <a:bodyPr>
            <a:normAutofit/>
          </a:bodyPr>
          <a:lstStyle/>
          <a:p>
            <a:r>
              <a:rPr lang="en-US" dirty="0"/>
              <a:t>Power method for computing the SVD</a:t>
            </a:r>
            <a:endParaRPr lang="en-US" sz="3100" dirty="0"/>
          </a:p>
        </p:txBody>
      </p:sp>
    </p:spTree>
    <p:extLst>
      <p:ext uri="{BB962C8B-B14F-4D97-AF65-F5344CB8AC3E}">
        <p14:creationId xmlns:p14="http://schemas.microsoft.com/office/powerpoint/2010/main" val="169553347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49224" y="1341120"/>
                <a:ext cx="8708136" cy="5224129"/>
              </a:xfrm>
            </p:spPr>
            <p:txBody>
              <a:bodyPr>
                <a:noAutofit/>
              </a:bodyPr>
              <a:lstStyle/>
              <a:p>
                <a:pPr algn="just">
                  <a:lnSpc>
                    <a:spcPct val="98000"/>
                  </a:lnSpc>
                  <a:buClr>
                    <a:srgbClr val="000000"/>
                  </a:buClr>
                  <a:buSzPct val="100000"/>
                </a:pPr>
                <a:r>
                  <a:rPr lang="en-US" sz="2400" dirty="0" smtClean="0"/>
                  <a:t>Hence, </a:t>
                </a:r>
              </a:p>
              <a:p>
                <a:pPr marL="0" indent="0" algn="just">
                  <a:lnSpc>
                    <a:spcPct val="98000"/>
                  </a:lnSpc>
                  <a:buClr>
                    <a:srgbClr val="000000"/>
                  </a:buClr>
                  <a:buSzPct val="10000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𝐴𝑥</m:t>
                      </m:r>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a:rPr lang="en-US" sz="2400" b="0" i="1" smtClean="0">
                                    <a:latin typeface="Cambria Math" panose="02040503050406030204" pitchFamily="18" charset="0"/>
                                  </a:rPr>
                                  <m:t>0.447</m:t>
                                </m:r>
                              </m:e>
                              <m:e>
                                <m:r>
                                  <a:rPr lang="en-US" sz="2400" b="0" i="1" smtClean="0">
                                    <a:latin typeface="Cambria Math" panose="02040503050406030204" pitchFamily="18" charset="0"/>
                                  </a:rPr>
                                  <m:t>0.894</m:t>
                                </m:r>
                              </m:e>
                            </m:mr>
                          </m:m>
                        </m:e>
                      </m:d>
                      <m:d>
                        <m:dPr>
                          <m:begChr m:val="["/>
                          <m:endChr m:val="]"/>
                          <m:ctrlPr>
                            <a:rPr lang="en-US" sz="2400" i="1">
                              <a:latin typeface="Cambria Math" panose="02040503050406030204" pitchFamily="18" charset="0"/>
                            </a:rPr>
                          </m:ctrlPr>
                        </m:dPr>
                        <m:e>
                          <m:m>
                            <m:mPr>
                              <m:mcs>
                                <m:mc>
                                  <m:mcPr>
                                    <m:count m:val="2"/>
                                    <m:mcJc m:val="center"/>
                                  </m:mcPr>
                                </m:mc>
                              </m:mcs>
                              <m:ctrlPr>
                                <a:rPr lang="en-US" sz="2400" b="0" i="1">
                                  <a:latin typeface="Cambria Math" panose="02040503050406030204" pitchFamily="18" charset="0"/>
                                </a:rPr>
                              </m:ctrlPr>
                            </m:mPr>
                            <m:mr>
                              <m:e>
                                <m:r>
                                  <a:rPr lang="en-US" sz="2400" b="0" i="1" smtClean="0">
                                    <a:latin typeface="Cambria Math" panose="02040503050406030204" pitchFamily="18" charset="0"/>
                                  </a:rPr>
                                  <m:t>3</m:t>
                                </m:r>
                              </m:e>
                              <m:e>
                                <m:r>
                                  <a:rPr lang="en-US" sz="2400" b="0" i="1" smtClean="0">
                                    <a:latin typeface="Cambria Math" panose="02040503050406030204" pitchFamily="18" charset="0"/>
                                  </a:rPr>
                                  <m:t>2</m:t>
                                </m:r>
                              </m:e>
                            </m:mr>
                            <m:mr>
                              <m:e>
                                <m:r>
                                  <a:rPr lang="en-US" sz="2400" b="0" i="1" smtClean="0">
                                    <a:latin typeface="Cambria Math" panose="02040503050406030204" pitchFamily="18" charset="0"/>
                                  </a:rPr>
                                  <m:t>2</m:t>
                                </m:r>
                              </m:e>
                              <m:e>
                                <m:r>
                                  <a:rPr lang="en-US" sz="2400" b="0" i="1" smtClean="0">
                                    <a:latin typeface="Cambria Math" panose="02040503050406030204" pitchFamily="18" charset="0"/>
                                  </a:rPr>
                                  <m:t>6</m:t>
                                </m:r>
                              </m:e>
                            </m:mr>
                          </m:m>
                        </m:e>
                      </m:d>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b="0" i="1" smtClean="0">
                                    <a:latin typeface="Cambria Math" panose="02040503050406030204" pitchFamily="18" charset="0"/>
                                  </a:rPr>
                                  <m:t>0.447</m:t>
                                </m:r>
                              </m:e>
                            </m:mr>
                            <m:mr>
                              <m:e>
                                <m:r>
                                  <a:rPr lang="en-US" sz="2400" b="0" i="1" smtClean="0">
                                    <a:latin typeface="Cambria Math" panose="02040503050406030204" pitchFamily="18" charset="0"/>
                                  </a:rPr>
                                  <m:t>0.894</m:t>
                                </m:r>
                              </m:e>
                            </m:mr>
                          </m:m>
                        </m:e>
                      </m:d>
                      <m:r>
                        <a:rPr lang="en-US" sz="2400" b="0" i="1" smtClean="0">
                          <a:latin typeface="Cambria Math" panose="02040503050406030204" pitchFamily="18" charset="0"/>
                        </a:rPr>
                        <m:t>=6.993</m:t>
                      </m:r>
                    </m:oMath>
                  </m:oMathPara>
                </a14:m>
                <a:endParaRPr lang="en-US" sz="2400" dirty="0" smtClean="0"/>
              </a:p>
              <a:p>
                <a:pPr marL="0" indent="0" algn="just">
                  <a:lnSpc>
                    <a:spcPct val="98000"/>
                  </a:lnSpc>
                  <a:buClr>
                    <a:srgbClr val="000000"/>
                  </a:buClr>
                  <a:buSzPct val="100000"/>
                  <a:buNone/>
                </a:pPr>
                <a:r>
                  <a:rPr lang="en-US" dirty="0">
                    <a:solidFill>
                      <a:srgbClr val="FF0000"/>
                    </a:solidFill>
                  </a:rPr>
                  <a:t>Determining </a:t>
                </a:r>
                <a14:m>
                  <m:oMath xmlns:m="http://schemas.openxmlformats.org/officeDocument/2006/math">
                    <m:sSub>
                      <m:sSubPr>
                        <m:ctrlPr>
                          <a:rPr lang="en-US" i="1">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𝜆</m:t>
                        </m:r>
                      </m:e>
                      <m:sub>
                        <m:r>
                          <a:rPr lang="en-US" b="0" i="1" smtClean="0">
                            <a:solidFill>
                              <a:srgbClr val="FF0000"/>
                            </a:solidFill>
                            <a:latin typeface="Cambria Math" panose="02040503050406030204" pitchFamily="18" charset="0"/>
                          </a:rPr>
                          <m:t>2</m:t>
                        </m:r>
                      </m:sub>
                    </m:sSub>
                  </m:oMath>
                </a14:m>
                <a:endParaRPr lang="en-US" dirty="0" smtClean="0"/>
              </a:p>
              <a:p>
                <a:pPr algn="just">
                  <a:lnSpc>
                    <a:spcPct val="98000"/>
                  </a:lnSpc>
                  <a:buClr>
                    <a:srgbClr val="000000"/>
                  </a:buClr>
                  <a:buSzPct val="100000"/>
                </a:pPr>
                <a:r>
                  <a:rPr lang="en-US" sz="2400" dirty="0"/>
                  <a:t>To find the second eigenpair we create a new matrix </a:t>
                </a:r>
                <a:endParaRPr lang="en-US" sz="2400" dirty="0" smtClean="0"/>
              </a:p>
              <a:p>
                <a:pPr marL="0" indent="0" algn="ctr">
                  <a:lnSpc>
                    <a:spcPct val="98000"/>
                  </a:lnSpc>
                  <a:buClr>
                    <a:srgbClr val="000000"/>
                  </a:buClr>
                  <a:buSzPct val="100000"/>
                  <a:buNone/>
                </a:pPr>
                <a14:m>
                  <m:oMathPara xmlns:m="http://schemas.openxmlformats.org/officeDocument/2006/math">
                    <m:oMathParaPr>
                      <m:jc m:val="centerGroup"/>
                    </m:oMathParaPr>
                    <m:oMath xmlns:m="http://schemas.openxmlformats.org/officeDocument/2006/math">
                      <m:sSup>
                        <m:sSupPr>
                          <m:ctrlPr>
                            <a:rPr lang="en-US" sz="2400" b="0" i="1" dirty="0" smtClean="0">
                              <a:latin typeface="Cambria Math" panose="02040503050406030204" pitchFamily="18" charset="0"/>
                            </a:rPr>
                          </m:ctrlPr>
                        </m:sSupPr>
                        <m:e>
                          <m:r>
                            <a:rPr lang="en-US" sz="2400" i="1" dirty="0" smtClean="0">
                              <a:latin typeface="Cambria Math" panose="02040503050406030204" pitchFamily="18" charset="0"/>
                            </a:rPr>
                            <m:t>𝐴</m:t>
                          </m:r>
                        </m:e>
                        <m:sup>
                          <m:r>
                            <a:rPr lang="en-US" sz="2400" b="0" i="1" dirty="0" smtClean="0">
                              <a:latin typeface="Cambria Math" panose="02040503050406030204" pitchFamily="18" charset="0"/>
                            </a:rPr>
                            <m:t>∗</m:t>
                          </m:r>
                        </m:sup>
                      </m:sSup>
                      <m:r>
                        <a:rPr lang="en-US" sz="2400" i="1" dirty="0" smtClean="0">
                          <a:latin typeface="Cambria Math" panose="02040503050406030204" pitchFamily="18" charset="0"/>
                        </a:rPr>
                        <m:t>=</m:t>
                      </m:r>
                      <m:r>
                        <a:rPr lang="en-US" sz="2400" b="0" i="1" dirty="0" smtClean="0">
                          <a:latin typeface="Cambria Math" panose="02040503050406030204" pitchFamily="18" charset="0"/>
                        </a:rPr>
                        <m:t>𝐴</m:t>
                      </m:r>
                      <m:r>
                        <a:rPr lang="en-US" sz="2400" i="1" dirty="0">
                          <a:latin typeface="Cambria Math" panose="02040503050406030204" pitchFamily="18" charset="0"/>
                        </a:rPr>
                        <m:t> − </m:t>
                      </m:r>
                      <m:sSub>
                        <m:sSubPr>
                          <m:ctrlPr>
                            <a:rPr lang="en-US" sz="2400" b="0" i="1" dirty="0" smtClean="0">
                              <a:latin typeface="Cambria Math" panose="02040503050406030204" pitchFamily="18" charset="0"/>
                            </a:rPr>
                          </m:ctrlPr>
                        </m:sSubPr>
                        <m:e>
                          <m:r>
                            <a:rPr lang="en-US" sz="2400" i="1" dirty="0">
                              <a:latin typeface="Cambria Math" panose="02040503050406030204" pitchFamily="18" charset="0"/>
                            </a:rPr>
                            <m:t>𝜆</m:t>
                          </m:r>
                        </m:e>
                        <m:sub>
                          <m:r>
                            <a:rPr lang="en-US" sz="2400" b="0" i="1" dirty="0" smtClean="0">
                              <a:latin typeface="Cambria Math" panose="02040503050406030204" pitchFamily="18" charset="0"/>
                            </a:rPr>
                            <m:t>1</m:t>
                          </m:r>
                        </m:sub>
                      </m:sSub>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𝑥𝑥</m:t>
                          </m:r>
                        </m:e>
                        <m:sup>
                          <m:r>
                            <a:rPr lang="en-US" sz="2400" b="0" i="1" dirty="0" smtClean="0">
                              <a:latin typeface="Cambria Math" panose="02040503050406030204" pitchFamily="18" charset="0"/>
                            </a:rPr>
                            <m:t>𝑇</m:t>
                          </m:r>
                        </m:sup>
                      </m:sSup>
                    </m:oMath>
                  </m:oMathPara>
                </a14:m>
                <a:endParaRPr lang="en-US" sz="2400" dirty="0" smtClean="0"/>
              </a:p>
              <a:p>
                <a:pPr algn="just">
                  <a:lnSpc>
                    <a:spcPct val="98000"/>
                  </a:lnSpc>
                  <a:buClr>
                    <a:srgbClr val="000000"/>
                  </a:buClr>
                  <a:buSzPct val="100000"/>
                </a:pPr>
                <a:r>
                  <a:rPr lang="en-US" sz="2400" dirty="0" smtClean="0"/>
                  <a:t>Then</a:t>
                </a:r>
                <a:r>
                  <a:rPr lang="en-US" sz="2400" dirty="0"/>
                  <a:t>, use power iteration on </a:t>
                </a:r>
                <a14:m>
                  <m:oMath xmlns:m="http://schemas.openxmlformats.org/officeDocument/2006/math">
                    <m:sSup>
                      <m:sSupPr>
                        <m:ctrlPr>
                          <a:rPr lang="en-US" sz="2400" i="1" dirty="0">
                            <a:latin typeface="Cambria Math" panose="02040503050406030204" pitchFamily="18" charset="0"/>
                          </a:rPr>
                        </m:ctrlPr>
                      </m:sSupPr>
                      <m:e>
                        <m:r>
                          <a:rPr lang="en-US" sz="2400" i="1" dirty="0">
                            <a:latin typeface="Cambria Math" panose="02040503050406030204" pitchFamily="18" charset="0"/>
                          </a:rPr>
                          <m:t>𝐴</m:t>
                        </m:r>
                      </m:e>
                      <m:sup>
                        <m:r>
                          <a:rPr lang="en-US" sz="2400" i="1" dirty="0">
                            <a:latin typeface="Cambria Math" panose="02040503050406030204" pitchFamily="18" charset="0"/>
                          </a:rPr>
                          <m:t>∗</m:t>
                        </m:r>
                      </m:sup>
                    </m:sSup>
                  </m:oMath>
                </a14:m>
                <a:r>
                  <a:rPr lang="en-US" sz="2400" dirty="0"/>
                  <a:t>to compute its largest eigenvalue. </a:t>
                </a:r>
                <a:endParaRPr lang="en-US" sz="2400" dirty="0" smtClean="0"/>
              </a:p>
              <a:p>
                <a:pPr algn="just">
                  <a:lnSpc>
                    <a:spcPct val="98000"/>
                  </a:lnSpc>
                  <a:buClr>
                    <a:srgbClr val="000000"/>
                  </a:buClr>
                  <a:buSzPct val="100000"/>
                </a:pPr>
                <a:r>
                  <a:rPr lang="en-US" sz="2400" dirty="0" smtClean="0"/>
                  <a:t>The </a:t>
                </a:r>
                <a:r>
                  <a:rPr lang="en-US" sz="2400" dirty="0"/>
                  <a:t>obtained </a:t>
                </a:r>
                <a14:m>
                  <m:oMath xmlns:m="http://schemas.openxmlformats.org/officeDocument/2006/math">
                    <m:sSup>
                      <m:sSupPr>
                        <m:ctrlPr>
                          <a:rPr lang="en-US" sz="2400" b="0" i="1" dirty="0" smtClean="0">
                            <a:latin typeface="Cambria Math" panose="02040503050406030204" pitchFamily="18" charset="0"/>
                          </a:rPr>
                        </m:ctrlPr>
                      </m:sSupPr>
                      <m:e>
                        <m:r>
                          <a:rPr lang="en-US" sz="2400" i="1" dirty="0">
                            <a:latin typeface="Cambria Math" panose="02040503050406030204" pitchFamily="18" charset="0"/>
                          </a:rPr>
                          <m:t>𝑥</m:t>
                        </m:r>
                      </m:e>
                      <m:sup>
                        <m:r>
                          <a:rPr lang="en-US" sz="2400" b="0" i="1" dirty="0" smtClean="0">
                            <a:latin typeface="Cambria Math" panose="02040503050406030204" pitchFamily="18" charset="0"/>
                          </a:rPr>
                          <m:t>∗</m:t>
                        </m:r>
                      </m:sup>
                    </m:sSup>
                  </m:oMath>
                </a14:m>
                <a:r>
                  <a:rPr lang="en-US" sz="2400" dirty="0" smtClean="0"/>
                  <a:t> </a:t>
                </a:r>
                <a:r>
                  <a:rPr lang="en-US" sz="2400" dirty="0"/>
                  <a:t>and </a:t>
                </a:r>
                <a14:m>
                  <m:oMath xmlns:m="http://schemas.openxmlformats.org/officeDocument/2006/math">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𝜆</m:t>
                        </m:r>
                      </m:e>
                      <m:sup>
                        <m:r>
                          <a:rPr lang="en-US" sz="2400" b="0" i="1" dirty="0" smtClean="0">
                            <a:latin typeface="Cambria Math" panose="02040503050406030204" pitchFamily="18" charset="0"/>
                          </a:rPr>
                          <m:t>∗</m:t>
                        </m:r>
                      </m:sup>
                    </m:sSup>
                  </m:oMath>
                </a14:m>
                <a:r>
                  <a:rPr lang="en-US" sz="2400" dirty="0" smtClean="0"/>
                  <a:t>correspond </a:t>
                </a:r>
                <a:r>
                  <a:rPr lang="en-US" sz="2400" dirty="0"/>
                  <a:t>to the second largest eigenvalue and the corresponding eigenvector of matrix </a:t>
                </a:r>
                <a:r>
                  <a:rPr lang="en-US" sz="2400" dirty="0" smtClean="0"/>
                  <a:t>A. </a:t>
                </a:r>
                <a:endParaRPr lang="en-US" sz="2400" dirty="0"/>
              </a:p>
              <a:p>
                <a:pPr marL="0" indent="0" algn="just">
                  <a:lnSpc>
                    <a:spcPct val="98000"/>
                  </a:lnSpc>
                  <a:buClr>
                    <a:srgbClr val="000000"/>
                  </a:buClr>
                  <a:buSzPct val="10000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49224" y="1341120"/>
                <a:ext cx="8708136" cy="5224129"/>
              </a:xfrm>
              <a:blipFill rotWithShape="0">
                <a:blip r:embed="rId2"/>
                <a:stretch>
                  <a:fillRect l="-1471" t="-1050" r="-105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9D0F597-6C79-4498-BE18-DD874142F752}" type="slidenum">
              <a:rPr lang="en-US" smtClean="0"/>
              <a:t>95</a:t>
            </a:fld>
            <a:endParaRPr lang="en-US" dirty="0"/>
          </a:p>
        </p:txBody>
      </p:sp>
      <p:sp>
        <p:nvSpPr>
          <p:cNvPr id="14" name="Title 1"/>
          <p:cNvSpPr>
            <a:spLocks noGrp="1"/>
          </p:cNvSpPr>
          <p:nvPr>
            <p:ph type="title"/>
          </p:nvPr>
        </p:nvSpPr>
        <p:spPr>
          <a:xfrm>
            <a:off x="649224" y="246253"/>
            <a:ext cx="7961376" cy="796163"/>
          </a:xfrm>
        </p:spPr>
        <p:txBody>
          <a:bodyPr>
            <a:normAutofit/>
          </a:bodyPr>
          <a:lstStyle/>
          <a:p>
            <a:r>
              <a:rPr lang="en-US" dirty="0"/>
              <a:t>Power method for computing the SVD</a:t>
            </a:r>
            <a:endParaRPr lang="en-US" sz="3100" dirty="0"/>
          </a:p>
        </p:txBody>
      </p:sp>
    </p:spTree>
    <p:extLst>
      <p:ext uri="{BB962C8B-B14F-4D97-AF65-F5344CB8AC3E}">
        <p14:creationId xmlns:p14="http://schemas.microsoft.com/office/powerpoint/2010/main" val="196221716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eft( \begin{array}{ccccc}&#10;&amp;&amp;&amp;&amp; \\&#10;&amp;&amp;&amp;&amp; \\&#10;&amp;&amp;A_k&amp;&amp; \\&#10;&amp;&amp;&amp;&amp;\\&#10;&amp;&amp;&amp;&amp;&#10;\end{array}\right) = &#10;\left( \begin{array}{ccc}&#10;&amp;&amp; \\&#10;&amp;&amp; \\&#10;&amp;U_k&amp; \\&#10;&amp;&amp;\\&#10;&amp;&amp; \end{array}\right) \cdot&#10;\left( \begin{array}{ccc}&#10;&amp;&amp;\\&#10;&amp;\Sigma_k&amp; \\&#10;&amp;&amp;&#10;\end{array}\right)\cdot&#10;\left( \begin{array}{ccccc}&#10;&amp;&amp;&amp;&amp; \\&#10;&amp;&amp;V_k^T&amp;&amp; \\&#10;&amp;&amp;&amp;&amp;&#10;\end{array}\right)&#10;$&#10;\end{document}&#10;"/>
  <p:tag name="EXTERNALNAME" val="Edittex"/>
  <p:tag name="BLEND" val="False"/>
  <p:tag name="TRANSPARENT" val="False"/>
  <p:tag name="BITMAPFORMAT" val="bmpmono"/>
  <p:tag name="DEBUGINTERACTIVE" val="True"/>
  <p:tag name="ORIGWIDTH" val="51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3536</TotalTime>
  <Words>3211</Words>
  <Application>Microsoft Office PowerPoint</Application>
  <PresentationFormat>Widescreen</PresentationFormat>
  <Paragraphs>822</Paragraphs>
  <Slides>95</Slides>
  <Notes>19</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95</vt:i4>
      </vt:variant>
    </vt:vector>
  </HeadingPairs>
  <TitlesOfParts>
    <vt:vector size="112" baseType="lpstr">
      <vt:lpstr>ＭＳ Ｐゴシック</vt:lpstr>
      <vt:lpstr>宋体</vt:lpstr>
      <vt:lpstr>宋体</vt:lpstr>
      <vt:lpstr>Arial</vt:lpstr>
      <vt:lpstr>Calibri</vt:lpstr>
      <vt:lpstr>Calibri Light</vt:lpstr>
      <vt:lpstr>Cambria Math</vt:lpstr>
      <vt:lpstr>CMMI12</vt:lpstr>
      <vt:lpstr>Comic Sans MS</vt:lpstr>
      <vt:lpstr>굴림</vt:lpstr>
      <vt:lpstr>Monotype Sorts</vt:lpstr>
      <vt:lpstr>Symbol</vt:lpstr>
      <vt:lpstr>Tahoma</vt:lpstr>
      <vt:lpstr>Times New Roman</vt:lpstr>
      <vt:lpstr>Wingdings</vt:lpstr>
      <vt:lpstr>Office Theme</vt:lpstr>
      <vt:lpstr>Equation</vt:lpstr>
      <vt:lpstr>Dimensionality Reduction</vt:lpstr>
      <vt:lpstr>Outline</vt:lpstr>
      <vt:lpstr>What is a Vector ?</vt:lpstr>
      <vt:lpstr>Vector Addition: A+B</vt:lpstr>
      <vt:lpstr>Scalar Product: av</vt:lpstr>
      <vt:lpstr>Vectors: Dot Product</vt:lpstr>
      <vt:lpstr>Bases &amp; Orthonormal Bases</vt:lpstr>
      <vt:lpstr>What is a Matrix?</vt:lpstr>
      <vt:lpstr>Basic Matrix Operations</vt:lpstr>
      <vt:lpstr>Inverse of a Matrix</vt:lpstr>
      <vt:lpstr>Determinant of a Matrix</vt:lpstr>
      <vt:lpstr>Mean</vt:lpstr>
      <vt:lpstr>Variance</vt:lpstr>
      <vt:lpstr>Covariance</vt:lpstr>
      <vt:lpstr>Covariance</vt:lpstr>
      <vt:lpstr>Covariance</vt:lpstr>
      <vt:lpstr>Covariance Matrix</vt:lpstr>
      <vt:lpstr>Linear Independence</vt:lpstr>
      <vt:lpstr>Span</vt:lpstr>
      <vt:lpstr>Basis</vt:lpstr>
      <vt:lpstr>Orthogonal/Orthonormal Basis </vt:lpstr>
      <vt:lpstr>Transformation Matrices </vt:lpstr>
      <vt:lpstr>Transformation Matrices </vt:lpstr>
      <vt:lpstr>Eigenvalue Problem</vt:lpstr>
      <vt:lpstr>Eigenvalue Problem</vt:lpstr>
      <vt:lpstr>Calculating Eigenvectors &amp; Eigenvalues</vt:lpstr>
      <vt:lpstr>Calculating Eigenvectors &amp; Eigenvalues</vt:lpstr>
      <vt:lpstr>Calculating Eigenvectors &amp; Eigenvalues</vt:lpstr>
      <vt:lpstr>Calculating Eigenvectors &amp; Eigenvalues</vt:lpstr>
      <vt:lpstr>Properties of Eigenvectors and Eigenvalues </vt:lpstr>
      <vt:lpstr>Dimensionality Reduction</vt:lpstr>
      <vt:lpstr>Data Dimensionality</vt:lpstr>
      <vt:lpstr>The curse of dimensionality</vt:lpstr>
      <vt:lpstr>Dimensionality Reduction</vt:lpstr>
      <vt:lpstr>Dimensionality Reduction</vt:lpstr>
      <vt:lpstr>Dimensionality Reduction</vt:lpstr>
      <vt:lpstr>Example of a problem </vt:lpstr>
      <vt:lpstr>Example of a problem </vt:lpstr>
      <vt:lpstr>Which parameters can we ignore? </vt:lpstr>
      <vt:lpstr>Which parameters do we want to keep? </vt:lpstr>
      <vt:lpstr>Change of Basis !!! </vt:lpstr>
      <vt:lpstr>Change of Basis !!! </vt:lpstr>
      <vt:lpstr>Change of Basis !!! </vt:lpstr>
      <vt:lpstr>What does “best express” the data mean ?!!! </vt:lpstr>
      <vt:lpstr>Noise</vt:lpstr>
      <vt:lpstr>Principal Component Analysis Maximum Variance Projection Method </vt:lpstr>
      <vt:lpstr>Principal component analysis</vt:lpstr>
      <vt:lpstr>Why Variance</vt:lpstr>
      <vt:lpstr>Pre-Processing of Data</vt:lpstr>
      <vt:lpstr>Pre-Processing of Data - Scaling</vt:lpstr>
      <vt:lpstr>Pre-Processing of Data - Scaling</vt:lpstr>
      <vt:lpstr>Pre-Processing of Data</vt:lpstr>
      <vt:lpstr>Geometric picture of principal components (PCs)</vt:lpstr>
      <vt:lpstr>Geometric picture of principal components (PCs)</vt:lpstr>
      <vt:lpstr>Geometric picture of principal components (PCs)</vt:lpstr>
      <vt:lpstr>Geometric picture of principal components (PCs)</vt:lpstr>
      <vt:lpstr>Geometric picture of principal components (PCs)</vt:lpstr>
      <vt:lpstr>Geometric picture of principal components (PCs)</vt:lpstr>
      <vt:lpstr>Geometric picture of principal components (PCs)</vt:lpstr>
      <vt:lpstr>Algebraic definition of PCs</vt:lpstr>
      <vt:lpstr>Algebraic definition of PCs</vt:lpstr>
      <vt:lpstr>Algebraic derivation of coefficient vectors a_k</vt:lpstr>
      <vt:lpstr>Algebraic derivation of coefficient vectors a_k</vt:lpstr>
      <vt:lpstr>Algebraic derivation of coefficient vectors a_k</vt:lpstr>
      <vt:lpstr>Algebraic derivation of coefficient vectors a_k</vt:lpstr>
      <vt:lpstr>Algebraic derivation of coefficient vectors a_k</vt:lpstr>
      <vt:lpstr>Algebraic derivation of coefficient vectors a_k</vt:lpstr>
      <vt:lpstr>Main steps for computing PCs</vt:lpstr>
      <vt:lpstr>Covariance Matrix</vt:lpstr>
      <vt:lpstr>Covariance Matrix</vt:lpstr>
      <vt:lpstr>Diagonalize the Covariance Matrix </vt:lpstr>
      <vt:lpstr>PCA Assumptions </vt:lpstr>
      <vt:lpstr>Diagonalize the Covariance Matrix PCA Assumptions </vt:lpstr>
      <vt:lpstr>Reconstruction of  Original Data</vt:lpstr>
      <vt:lpstr>Optimality property of PCA</vt:lpstr>
      <vt:lpstr>Singular Value Decomposition</vt:lpstr>
      <vt:lpstr>Singular Value Decomposition</vt:lpstr>
      <vt:lpstr>Geometric analysis of linear transformations</vt:lpstr>
      <vt:lpstr>The geometry of linear transformations</vt:lpstr>
      <vt:lpstr>The geometry of linear transformations</vt:lpstr>
      <vt:lpstr>Geometric analysis of linear transformations</vt:lpstr>
      <vt:lpstr>Symmetric matrix: eigen decomposition</vt:lpstr>
      <vt:lpstr>General linear transformations: SVD</vt:lpstr>
      <vt:lpstr>General linear transformations: SVD</vt:lpstr>
      <vt:lpstr>Singular value decomposition (SVD)</vt:lpstr>
      <vt:lpstr>Singular value decomposition (SVD)</vt:lpstr>
      <vt:lpstr>Singular value decomposition (SVD)</vt:lpstr>
      <vt:lpstr>SVD and Rank-k  approximations </vt:lpstr>
      <vt:lpstr>Rank-k approximations (A_k)</vt:lpstr>
      <vt:lpstr>Best Rank-k approximations (A_k):  Eckart-Young theorem</vt:lpstr>
      <vt:lpstr>Best Rank-k approximations (A_k):  Eckart-Young theorem</vt:lpstr>
      <vt:lpstr>Best Rank-k approximations (A_k):  Eckart-Young theorem</vt:lpstr>
      <vt:lpstr>Power method for computing the SVD</vt:lpstr>
      <vt:lpstr>Power method for computing the SVD</vt:lpstr>
      <vt:lpstr>Power method for computing the SVD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kumar</dc:creator>
  <cp:lastModifiedBy>vikas kumar</cp:lastModifiedBy>
  <cp:revision>46</cp:revision>
  <dcterms:created xsi:type="dcterms:W3CDTF">2018-08-09T05:48:18Z</dcterms:created>
  <dcterms:modified xsi:type="dcterms:W3CDTF">2019-01-13T13:33:53Z</dcterms:modified>
</cp:coreProperties>
</file>