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301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6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8" r:id="rId45"/>
    <p:sldId id="299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13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cs.bu.edu/examples/python/data_analysis/dataScience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koleinik@bu.edu" TargetMode="External"/><Relationship Id="rId2" Type="http://schemas.openxmlformats.org/officeDocument/2006/relationships/hyperlink" Target="http://scv.bu.edu/survey/tutorial_evalu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Research Computing Services</a:t>
            </a:r>
          </a:p>
          <a:p>
            <a:r>
              <a:rPr lang="en-US" dirty="0" smtClean="0"/>
              <a:t>Katia Oleinik (koleinik@bu.edu)</a:t>
            </a:r>
            <a:endParaRPr lang="en-US" dirty="0"/>
          </a:p>
        </p:txBody>
      </p:sp>
      <p:pic>
        <p:nvPicPr>
          <p:cNvPr id="1026" name="Picture 2" descr="http://www.bu.edu/brand/files/2012/10/master-logo-sma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45" y="4806058"/>
            <a:ext cx="7905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the Shared Computing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SCC login information if you have SCC account</a:t>
            </a:r>
          </a:p>
          <a:p>
            <a:endParaRPr lang="en-US" dirty="0"/>
          </a:p>
          <a:p>
            <a:r>
              <a:rPr lang="en-US" dirty="0" smtClean="0"/>
              <a:t>If you are using tutorial accounts see info on the blackboard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Your password will not be displayed while you enter it.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Python Version on the SCC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view available python versions on the SCC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avail python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load python 3 version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scc1 ~]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python/3.6.2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tutorial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the Shared Computing Cluster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/examples/python/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dataScience.ipynb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a local computer save the link:</a:t>
            </a:r>
            <a:endParaRPr lang="en-US" sz="2000" dirty="0">
              <a:solidFill>
                <a:schemeClr val="accent6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rcs.bu.edu/examples/python/data_analysis/dataScience.ipynb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nootebook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the Shared Computing Cluster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7" y="3263448"/>
            <a:ext cx="10273934" cy="2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Python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 smtClean="0"/>
              <a:t> to execute the </a:t>
            </a:r>
            <a:r>
              <a:rPr lang="en-US" i="1" dirty="0" err="1" smtClean="0"/>
              <a:t>jupyter</a:t>
            </a:r>
            <a:r>
              <a:rPr lang="en-US" dirty="0" smtClean="0"/>
              <a:t>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using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Can you guess how to view the last few records;             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Hint: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/>
                <a:gridCol w="3051243"/>
                <a:gridCol w="3051243"/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</a:t>
            </a:r>
          </a:p>
          <a:p>
            <a:r>
              <a:rPr lang="en-US" dirty="0" smtClean="0"/>
              <a:t>discipline  </a:t>
            </a:r>
            <a:endParaRPr lang="en-US" dirty="0"/>
          </a:p>
          <a:p>
            <a:r>
              <a:rPr lang="en-US" dirty="0" err="1" smtClean="0"/>
              <a:t>phd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service      </a:t>
            </a:r>
            <a:endParaRPr lang="en-US" dirty="0"/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 smtClean="0"/>
              <a:t>Tutorial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Python Libraries for Data Scientists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Data; Selecting and Filtering the Data; Data manipulation, sorting, grouping, rearranging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objects have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/>
                <a:gridCol w="6230911"/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types of the columns</a:t>
                      </a:r>
                      <a:endParaRPr lang="en-US" dirty="0"/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column names</a:t>
                      </a:r>
                      <a:endParaRPr lang="en-US" dirty="0"/>
                    </a:p>
                  </a:txBody>
                  <a:tcPr/>
                </a:tc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row labels</a:t>
                      </a:r>
                      <a:r>
                        <a:rPr lang="en-US" baseline="0" dirty="0" smtClean="0"/>
                        <a:t> and column names</a:t>
                      </a:r>
                      <a:endParaRPr lang="en-US" dirty="0"/>
                    </a:p>
                  </a:txBody>
                  <a:tcPr/>
                </a:tc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dimensions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elements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tuple</a:t>
                      </a:r>
                      <a:r>
                        <a:rPr lang="en-US" baseline="0" dirty="0" smtClean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r>
                        <a:rPr lang="en-US" baseline="0" dirty="0" smtClean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types of columns we have in this data frame?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head( [n] ), tail( [n]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first/last</a:t>
                      </a:r>
                      <a:r>
                        <a:rPr lang="en-US" baseline="0" dirty="0" smtClean="0"/>
                        <a:t> n rows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descriptive statistics (for numeric columns only)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max(), 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max/min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smtClean="0"/>
                        <a:t>mean(), 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mean/median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sample([n])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random sample of the</a:t>
                      </a:r>
                      <a:r>
                        <a:rPr lang="en-US" baseline="0" dirty="0" smtClean="0"/>
                        <a:t> data frame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all the records with 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attributes, python methods have </a:t>
            </a:r>
            <a:r>
              <a:rPr lang="en-US" i="1" dirty="0" smtClean="0"/>
              <a:t>parenthesis.</a:t>
            </a:r>
          </a:p>
          <a:p>
            <a:r>
              <a:rPr lang="en-US" dirty="0" smtClean="0"/>
              <a:t>All attributes and methods can be listed with a </a:t>
            </a:r>
            <a:r>
              <a:rPr lang="en-US" i="1" dirty="0" err="1" smtClean="0"/>
              <a:t>dir</a:t>
            </a:r>
            <a:r>
              <a:rPr lang="en-US" i="1" dirty="0" smtClean="0"/>
              <a:t>() </a:t>
            </a:r>
            <a:r>
              <a:rPr lang="en-US" dirty="0" smtClean="0"/>
              <a:t>function: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mean values of the first 50 records in the dataset?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column in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Method 1:   </a:t>
            </a:r>
            <a:r>
              <a:rPr lang="en-US" dirty="0" smtClean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</a:t>
            </a:r>
            <a:r>
              <a:rPr lang="en-US" dirty="0" smtClean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Method 2</a:t>
            </a:r>
            <a:r>
              <a:rPr lang="en-US" dirty="0" smtClean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df.sex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basic statistics for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values in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 (use </a:t>
            </a:r>
            <a:r>
              <a:rPr lang="en-US" sz="2400" i="1" dirty="0" smtClean="0"/>
              <a:t>count</a:t>
            </a:r>
            <a:r>
              <a:rPr lang="en-US" sz="2400" dirty="0" smtClean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average salary;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Split the data into groups based on some criteria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</a:t>
            </a:r>
            <a:r>
              <a:rPr lang="en-US" sz="2400" dirty="0" err="1" smtClean="0"/>
              <a:t>dplyr</a:t>
            </a:r>
            <a:r>
              <a:rPr lang="en-US" sz="2400" dirty="0" smtClean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Once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single brackets are used to specify the column (e.g. salary), then the output is Pandas Series object. When double brackets are used the output is a Data Frame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 smtClean="0"/>
              <a:t>groupby</a:t>
            </a:r>
            <a:r>
              <a:rPr lang="en-US" sz="2400" dirty="0" smtClean="0"/>
              <a:t> performance notes:</a:t>
            </a:r>
          </a:p>
          <a:p>
            <a:pPr lvl="1"/>
            <a:r>
              <a:rPr lang="en-US" sz="2400" dirty="0" smtClean="0"/>
              <a:t>- no grouping/splitting occurs until it's needed. Creating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object only verifies that you have passed a valid mapping</a:t>
            </a:r>
          </a:p>
          <a:p>
            <a:pPr lvl="1"/>
            <a:r>
              <a:rPr lang="en-US" sz="2400" dirty="0" smtClean="0"/>
              <a:t>- by default the group keys are sorted during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Frame: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Boolean operator can be used to subset the data:</a:t>
            </a:r>
            <a:r>
              <a:rPr lang="en-US" sz="2400" dirty="0"/>
              <a:t> </a:t>
            </a:r>
          </a:p>
          <a:p>
            <a:r>
              <a:rPr lang="en-US" sz="2400" dirty="0"/>
              <a:t>&gt;   greater; </a:t>
            </a:r>
            <a:r>
              <a:rPr lang="en-US" sz="2400" dirty="0" smtClean="0"/>
              <a:t>    </a:t>
            </a:r>
            <a:r>
              <a:rPr lang="en-US" sz="2400" dirty="0"/>
              <a:t>&gt;= greater </a:t>
            </a:r>
            <a:r>
              <a:rPr lang="en-US" sz="2400" dirty="0" smtClean="0"/>
              <a:t>or equal;</a:t>
            </a:r>
          </a:p>
          <a:p>
            <a:r>
              <a:rPr lang="en-US" sz="2400" dirty="0" smtClean="0"/>
              <a:t>&lt;   less;           &lt;= less or equal;</a:t>
            </a:r>
          </a:p>
          <a:p>
            <a:r>
              <a:rPr lang="en-US" sz="2400" dirty="0" smtClean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Many popular Python toolboxes/libraries: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Visualization libraries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and many more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these libraries are installed on the SCC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Rows and columns can be selected by their position or label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selecting one column, it is possible to use single set of brackets, but the resulting object will be  a Series (not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need to select more than one column and/or make the output to be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the first row has a position 0, and the last value in the range is omitted:</a:t>
            </a:r>
          </a:p>
          <a:p>
            <a:r>
              <a:rPr lang="en-US" sz="2400" dirty="0" smtClean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using their labels we can use method </a:t>
            </a:r>
            <a:r>
              <a:rPr lang="en-US" sz="2400" dirty="0" err="1" smtClean="0"/>
              <a:t>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 and/or columns, using their positions we can use method </a:t>
            </a:r>
            <a:r>
              <a:rPr lang="en-US" sz="2400" dirty="0" err="1" smtClean="0"/>
              <a:t>iloc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r>
              <a:rPr lang="en-US" dirty="0" smtClean="0"/>
              <a:t> (summary)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Missing values are marked as </a:t>
            </a:r>
            <a:r>
              <a:rPr lang="en-US" sz="2400" dirty="0" err="1" smtClean="0"/>
              <a:t>NaN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missing observations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observations where all cells is NA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(axis=1, 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column if all the values are</a:t>
                      </a:r>
                      <a:r>
                        <a:rPr lang="en-US" baseline="0" dirty="0" smtClean="0"/>
                        <a:t> missing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(thresh 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rows that contain less than 5 non-missing values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fillna</a:t>
                      </a:r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missing values with zeros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value is missing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for non-missing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NumPy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other python libraries are 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all values are missing, the sum will be equal to </a:t>
            </a:r>
            <a:r>
              <a:rPr lang="en-US" sz="2400" dirty="0" err="1" smtClean="0"/>
              <a:t>NaN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cumsum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cumprod</a:t>
            </a:r>
            <a:r>
              <a:rPr lang="en-US" sz="2400" dirty="0" smtClean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Missing values in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descriptive statistics methods have </a:t>
            </a:r>
            <a:r>
              <a:rPr lang="en-US" sz="2400" i="1" dirty="0" err="1" smtClean="0"/>
              <a:t>skipna</a:t>
            </a:r>
            <a:r>
              <a:rPr lang="en-US" sz="2400" i="1" dirty="0" smtClean="0"/>
              <a:t> </a:t>
            </a:r>
            <a:r>
              <a:rPr lang="en-US" sz="2400" dirty="0" smtClean="0"/>
              <a:t>option to control if missing data should be excluded . This value is set to </a:t>
            </a:r>
            <a:r>
              <a:rPr lang="en-US" sz="2400" i="1" dirty="0" smtClean="0"/>
              <a:t>True </a:t>
            </a:r>
            <a:r>
              <a:rPr lang="en-US" sz="2400" dirty="0" smtClean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sizes/counts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min, max</a:t>
            </a:r>
          </a:p>
          <a:p>
            <a:pPr lvl="1"/>
            <a:r>
              <a:rPr lang="en-US" sz="2400" dirty="0" smtClean="0"/>
              <a:t>count, sum, prod</a:t>
            </a:r>
          </a:p>
          <a:p>
            <a:pPr lvl="1"/>
            <a:r>
              <a:rPr lang="en-US" sz="2400" dirty="0" smtClean="0"/>
              <a:t>mean, median, mode, mad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, 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agg</a:t>
            </a:r>
            <a:r>
              <a:rPr lang="en-US" sz="2400" dirty="0" smtClean="0"/>
              <a:t>() method are useful when multiple statistics are computed per column: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lights[[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Descriptive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statistics (count, mean,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, min, quantiles, max)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min,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and maximum values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mean, median,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average, median and mode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 and standard deviation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 of mean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skewness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to explore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Seaborn</a:t>
            </a:r>
            <a:r>
              <a:rPr lang="en-US" sz="2400" dirty="0" smtClean="0"/>
              <a:t> package is built on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but provides </a:t>
            </a:r>
            <a:r>
              <a:rPr lang="en-US" sz="2400" dirty="0"/>
              <a:t>high level interface for drawing attractive statistical </a:t>
            </a:r>
            <a:r>
              <a:rPr lang="en-US" sz="2400" dirty="0" smtClean="0"/>
              <a:t>graphics, similar to ggplot2 library in R. It specifically targets statistical data visualization</a:t>
            </a:r>
            <a:endParaRPr lang="en-US" sz="2400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/>
                <a:gridCol w="6174009"/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</a:t>
                      </a:r>
                      <a:endParaRPr lang="en-US" dirty="0"/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Scatterplot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scatterplot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categorical plot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tatsmodel</a:t>
            </a:r>
            <a:r>
              <a:rPr lang="en-US" dirty="0" smtClean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 smtClean="0"/>
              <a:t>The first one is mostly used for regular analysis using R style formulas, while   </a:t>
            </a:r>
            <a:r>
              <a:rPr lang="en-US" dirty="0" err="1" smtClean="0"/>
              <a:t>scikit</a:t>
            </a:r>
            <a:r>
              <a:rPr lang="en-US" dirty="0" smtClean="0"/>
              <a:t>-learn is more tailored for Machine Learning.</a:t>
            </a:r>
          </a:p>
          <a:p>
            <a:endParaRPr lang="en-US" dirty="0" smtClean="0"/>
          </a:p>
          <a:p>
            <a:r>
              <a:rPr lang="en-US" dirty="0" err="1" smtClean="0"/>
              <a:t>statsmodels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hypothesis </a:t>
            </a:r>
            <a:r>
              <a:rPr lang="en-US" dirty="0" err="1" smtClean="0"/>
              <a:t>testings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kmeans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See examples in the Tutorial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 for attending the tutorial.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fill the evaluation form: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scv.bu.edu/survey/tutorial_evaluation.html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koleinik@bu.edu</a:t>
            </a:r>
            <a:r>
              <a:rPr lang="en-US" dirty="0" smtClean="0"/>
              <a:t>  (Katia Oleinik)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part of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handling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SciKit</a:t>
            </a:r>
            <a:r>
              <a:rPr lang="en-US" i="1" dirty="0" smtClean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matplotlib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2D plotting library which produces publication quality figures in a variety of hardcopy formats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Seaborn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err="1" smtClean="0"/>
              <a:t>matplotlib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2507</Words>
  <Application>Microsoft Office PowerPoint</Application>
  <PresentationFormat>Widescreen</PresentationFormat>
  <Paragraphs>480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Wingdings</vt:lpstr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Login to the Shared Computing Cluster</vt:lpstr>
      <vt:lpstr>Selecting Python Version on the SCC</vt:lpstr>
      <vt:lpstr>Download tutorial notebook</vt:lpstr>
      <vt:lpstr>Start Jupyter nootebook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  <vt:lpstr>Conclusion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Oleinik, Katia</cp:lastModifiedBy>
  <cp:revision>93</cp:revision>
  <dcterms:created xsi:type="dcterms:W3CDTF">2017-08-29T17:00:17Z</dcterms:created>
  <dcterms:modified xsi:type="dcterms:W3CDTF">2017-09-15T18:44:54Z</dcterms:modified>
</cp:coreProperties>
</file>