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Lst>
  <p:notesMasterIdLst>
    <p:notesMasterId r:id="rId71"/>
  </p:notesMasterIdLst>
  <p:sldIdLst>
    <p:sldId id="374" r:id="rId3"/>
    <p:sldId id="257" r:id="rId4"/>
    <p:sldId id="375" r:id="rId5"/>
    <p:sldId id="376" r:id="rId6"/>
    <p:sldId id="377"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5" r:id="rId24"/>
    <p:sldId id="394" r:id="rId25"/>
    <p:sldId id="396" r:id="rId26"/>
    <p:sldId id="397" r:id="rId27"/>
    <p:sldId id="398" r:id="rId28"/>
    <p:sldId id="400" r:id="rId29"/>
    <p:sldId id="399" r:id="rId30"/>
    <p:sldId id="401" r:id="rId31"/>
    <p:sldId id="402" r:id="rId32"/>
    <p:sldId id="403" r:id="rId33"/>
    <p:sldId id="404" r:id="rId34"/>
    <p:sldId id="405" r:id="rId35"/>
    <p:sldId id="406" r:id="rId36"/>
    <p:sldId id="407" r:id="rId37"/>
    <p:sldId id="408" r:id="rId38"/>
    <p:sldId id="409" r:id="rId39"/>
    <p:sldId id="410" r:id="rId40"/>
    <p:sldId id="411" r:id="rId41"/>
    <p:sldId id="412" r:id="rId42"/>
    <p:sldId id="413" r:id="rId43"/>
    <p:sldId id="414" r:id="rId44"/>
    <p:sldId id="415" r:id="rId45"/>
    <p:sldId id="416" r:id="rId46"/>
    <p:sldId id="417" r:id="rId47"/>
    <p:sldId id="418" r:id="rId48"/>
    <p:sldId id="419" r:id="rId49"/>
    <p:sldId id="420" r:id="rId50"/>
    <p:sldId id="421" r:id="rId51"/>
    <p:sldId id="422" r:id="rId52"/>
    <p:sldId id="423" r:id="rId53"/>
    <p:sldId id="424" r:id="rId54"/>
    <p:sldId id="425" r:id="rId55"/>
    <p:sldId id="426"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441"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6" autoAdjust="0"/>
    <p:restoredTop sz="94660"/>
  </p:normalViewPr>
  <p:slideViewPr>
    <p:cSldViewPr snapToGrid="0">
      <p:cViewPr varScale="1">
        <p:scale>
          <a:sx n="86" d="100"/>
          <a:sy n="86" d="100"/>
        </p:scale>
        <p:origin x="1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image" Target="../media/image8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0C887-2033-4666-9018-E789294926CD}" type="datetimeFigureOut">
              <a:rPr lang="en-US" smtClean="0"/>
              <a:t>3/26/2019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13E4D-D824-4E62-8EB4-711D24639FD6}" type="slidenum">
              <a:rPr lang="en-US" smtClean="0"/>
              <a:t>‹#›</a:t>
            </a:fld>
            <a:endParaRPr lang="en-US" dirty="0"/>
          </a:p>
        </p:txBody>
      </p:sp>
    </p:spTree>
    <p:extLst>
      <p:ext uri="{BB962C8B-B14F-4D97-AF65-F5344CB8AC3E}">
        <p14:creationId xmlns:p14="http://schemas.microsoft.com/office/powerpoint/2010/main" val="4171614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48497" y="354229"/>
            <a:ext cx="9704173" cy="897924"/>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5F799E93-25A9-45CA-8FEE-05B28F2C019A}" type="slidenum">
              <a:rPr lang="en-US" smtClean="0"/>
              <a:t>‹#›</a:t>
            </a:fld>
            <a:endParaRPr lang="en-US" dirty="0"/>
          </a:p>
        </p:txBody>
      </p:sp>
    </p:spTree>
    <p:extLst>
      <p:ext uri="{BB962C8B-B14F-4D97-AF65-F5344CB8AC3E}">
        <p14:creationId xmlns:p14="http://schemas.microsoft.com/office/powerpoint/2010/main" val="637514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329EBFE-D1E8-43AF-862F-E2FDFE94FC91}" type="datetime1">
              <a:rPr lang="en-US" smtClean="0"/>
              <a:t>3/26/2019</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a:t>Random Walk and Markov Chain</a:t>
            </a:r>
          </a:p>
        </p:txBody>
      </p:sp>
      <p:sp>
        <p:nvSpPr>
          <p:cNvPr id="6" name="Slide Number Placeholder 5"/>
          <p:cNvSpPr>
            <a:spLocks noGrp="1"/>
          </p:cNvSpPr>
          <p:nvPr>
            <p:ph type="sldNum" sz="quarter" idx="12"/>
          </p:nvPr>
        </p:nvSpPr>
        <p:spPr/>
        <p:txBody>
          <a:bodyPr/>
          <a:lstStyle/>
          <a:p>
            <a:fld id="{5F799E93-25A9-45CA-8FEE-05B28F2C019A}" type="slidenum">
              <a:rPr lang="en-US" smtClean="0"/>
              <a:t>‹#›</a:t>
            </a:fld>
            <a:endParaRPr lang="en-US" dirty="0"/>
          </a:p>
        </p:txBody>
      </p:sp>
    </p:spTree>
    <p:extLst>
      <p:ext uri="{BB962C8B-B14F-4D97-AF65-F5344CB8AC3E}">
        <p14:creationId xmlns:p14="http://schemas.microsoft.com/office/powerpoint/2010/main" val="3078790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7FA6A52-B555-4B6C-86ED-753B550D5A9E}" type="datetime1">
              <a:rPr lang="en-US" smtClean="0"/>
              <a:t>3/26/2019</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a:t>Random Walk and Markov Chain</a:t>
            </a:r>
          </a:p>
        </p:txBody>
      </p:sp>
      <p:sp>
        <p:nvSpPr>
          <p:cNvPr id="6" name="Slide Number Placeholder 5"/>
          <p:cNvSpPr>
            <a:spLocks noGrp="1"/>
          </p:cNvSpPr>
          <p:nvPr>
            <p:ph type="sldNum" sz="quarter" idx="12"/>
          </p:nvPr>
        </p:nvSpPr>
        <p:spPr/>
        <p:txBody>
          <a:bodyPr/>
          <a:lstStyle/>
          <a:p>
            <a:fld id="{5F799E93-25A9-45CA-8FEE-05B28F2C019A}" type="slidenum">
              <a:rPr lang="en-US" smtClean="0"/>
              <a:t>‹#›</a:t>
            </a:fld>
            <a:endParaRPr lang="en-US" dirty="0"/>
          </a:p>
        </p:txBody>
      </p:sp>
    </p:spTree>
    <p:extLst>
      <p:ext uri="{BB962C8B-B14F-4D97-AF65-F5344CB8AC3E}">
        <p14:creationId xmlns:p14="http://schemas.microsoft.com/office/powerpoint/2010/main" val="646643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endParaRPr lang="en-US" dirty="0"/>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endParaRPr lang="en-US" dirty="0"/>
          </a:p>
        </p:txBody>
      </p:sp>
    </p:spTree>
    <p:extLst>
      <p:ext uri="{BB962C8B-B14F-4D97-AF65-F5344CB8AC3E}">
        <p14:creationId xmlns:p14="http://schemas.microsoft.com/office/powerpoint/2010/main" val="3629531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6197600" y="1600201"/>
            <a:ext cx="5384800" cy="4525963"/>
          </a:xfrm>
        </p:spPr>
        <p:txBody>
          <a:bodyPr/>
          <a:lstStyle/>
          <a:p>
            <a:endParaRPr lang="en-US" dirty="0"/>
          </a:p>
        </p:txBody>
      </p:sp>
      <p:sp>
        <p:nvSpPr>
          <p:cNvPr id="5" name="Date Placeholder 4"/>
          <p:cNvSpPr>
            <a:spLocks noGrp="1"/>
          </p:cNvSpPr>
          <p:nvPr>
            <p:ph type="dt" sz="half" idx="10"/>
          </p:nvPr>
        </p:nvSpPr>
        <p:spPr>
          <a:xfrm>
            <a:off x="609600" y="6245225"/>
            <a:ext cx="2844800" cy="476250"/>
          </a:xfrm>
          <a:prstGeom prst="rect">
            <a:avLst/>
          </a:prstGeom>
        </p:spPr>
        <p:txBody>
          <a:bodyPr/>
          <a:lstStyle>
            <a:lvl1pPr>
              <a:defRPr/>
            </a:lvl1pPr>
          </a:lstStyle>
          <a:p>
            <a:fld id="{42B47DE6-E9D3-4F02-850E-AB17BE483F72}" type="datetime1">
              <a:rPr lang="en-US" smtClean="0"/>
              <a:t>3/26/2019</a:t>
            </a:fld>
            <a:endParaRPr lang="en-US" dirty="0"/>
          </a:p>
        </p:txBody>
      </p:sp>
      <p:sp>
        <p:nvSpPr>
          <p:cNvPr id="6" name="Footer Placeholder 5"/>
          <p:cNvSpPr>
            <a:spLocks noGrp="1"/>
          </p:cNvSpPr>
          <p:nvPr>
            <p:ph type="ftr" sz="quarter" idx="11"/>
          </p:nvPr>
        </p:nvSpPr>
        <p:spPr>
          <a:xfrm>
            <a:off x="4165600" y="6245225"/>
            <a:ext cx="3860800" cy="476250"/>
          </a:xfrm>
          <a:prstGeom prst="rect">
            <a:avLst/>
          </a:prstGeom>
        </p:spPr>
        <p:txBody>
          <a:bodyPr/>
          <a:lstStyle>
            <a:lvl1pPr>
              <a:defRPr/>
            </a:lvl1pPr>
          </a:lstStyle>
          <a:p>
            <a:r>
              <a:rPr lang="en-US" dirty="0"/>
              <a:t>Random Walk and Markov Chain</a:t>
            </a: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C20A8213-A523-44DB-BAF5-E3C64FC7F29C}" type="slidenum">
              <a:rPr lang="en-US"/>
              <a:pPr/>
              <a:t>‹#›</a:t>
            </a:fld>
            <a:endParaRPr lang="en-US" dirty="0"/>
          </a:p>
        </p:txBody>
      </p:sp>
    </p:spTree>
    <p:extLst>
      <p:ext uri="{BB962C8B-B14F-4D97-AF65-F5344CB8AC3E}">
        <p14:creationId xmlns:p14="http://schemas.microsoft.com/office/powerpoint/2010/main" val="187879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a:prstGeom prst="rect">
            <a:avLst/>
          </a:prstGeom>
        </p:spPr>
        <p:txBody>
          <a:bodyPr/>
          <a:lstStyle>
            <a:lvl1pPr>
              <a:defRPr/>
            </a:lvl1pPr>
          </a:lstStyle>
          <a:p>
            <a:fld id="{F9C6B2B7-FA55-4242-9E24-0C9F49FB1E85}" type="datetime1">
              <a:rPr lang="en-US" smtClean="0"/>
              <a:t>3/26/2019</a:t>
            </a:fld>
            <a:endParaRPr lang="en-US" dirty="0"/>
          </a:p>
        </p:txBody>
      </p:sp>
      <p:sp>
        <p:nvSpPr>
          <p:cNvPr id="6" name="Footer Placeholder 5"/>
          <p:cNvSpPr>
            <a:spLocks noGrp="1"/>
          </p:cNvSpPr>
          <p:nvPr>
            <p:ph type="ftr" sz="quarter" idx="11"/>
          </p:nvPr>
        </p:nvSpPr>
        <p:spPr>
          <a:xfrm>
            <a:off x="4165600" y="6245225"/>
            <a:ext cx="3860800" cy="476250"/>
          </a:xfrm>
          <a:prstGeom prst="rect">
            <a:avLst/>
          </a:prstGeom>
        </p:spPr>
        <p:txBody>
          <a:bodyPr/>
          <a:lstStyle>
            <a:lvl1pPr>
              <a:defRPr/>
            </a:lvl1pPr>
          </a:lstStyle>
          <a:p>
            <a:r>
              <a:rPr lang="en-US" dirty="0"/>
              <a:t>Random Walk and Markov Chain</a:t>
            </a: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7231ECA5-AC29-4277-B3E7-BCC83EF708AF}" type="slidenum">
              <a:rPr lang="en-US"/>
              <a:pPr/>
              <a:t>‹#›</a:t>
            </a:fld>
            <a:endParaRPr lang="en-US" dirty="0"/>
          </a:p>
        </p:txBody>
      </p:sp>
    </p:spTree>
    <p:extLst>
      <p:ext uri="{BB962C8B-B14F-4D97-AF65-F5344CB8AC3E}">
        <p14:creationId xmlns:p14="http://schemas.microsoft.com/office/powerpoint/2010/main" val="2283578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5093E30-AC67-4547-976C-E91EF40418D4}" type="datetime1">
              <a:rPr lang="en-US" smtClean="0">
                <a:solidFill>
                  <a:prstClr val="black">
                    <a:tint val="75000"/>
                  </a:prstClr>
                </a:solidFill>
              </a:rPr>
              <a:t>3/26/2019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Random Walk and Markov Chain</a:t>
            </a:r>
          </a:p>
        </p:txBody>
      </p:sp>
      <p:sp>
        <p:nvSpPr>
          <p:cNvPr id="6" name="Slide Number Placeholder 5"/>
          <p:cNvSpPr>
            <a:spLocks noGrp="1"/>
          </p:cNvSpPr>
          <p:nvPr>
            <p:ph type="sldNum" sz="quarter" idx="12"/>
          </p:nvPr>
        </p:nvSpPr>
        <p:spPr/>
        <p:txBody>
          <a:bodyPr/>
          <a:lstStyle/>
          <a:p>
            <a:fld id="{7A40C488-C8CC-47D5-8871-7D5F905AB6A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319190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0" y="1270000"/>
            <a:ext cx="10515600" cy="4906963"/>
          </a:xfrm>
        </p:spPr>
        <p:txBody>
          <a:bodyPr/>
          <a:lstStyle>
            <a:lvl1pPr>
              <a:defRPr b="1">
                <a:solidFill>
                  <a:srgbClr val="002060"/>
                </a:solidFill>
              </a:defRPr>
            </a:lvl1pPr>
            <a:lvl2pPr>
              <a:defRPr b="1">
                <a:solidFill>
                  <a:srgbClr val="0070C0"/>
                </a:solidFill>
              </a:defRPr>
            </a:lvl2pPr>
            <a:lvl3pPr>
              <a:defRPr b="1">
                <a:solidFill>
                  <a:srgbClr val="00B050"/>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03FB1C37-B902-421A-8962-4262C3606C91}" type="datetime1">
              <a:rPr lang="en-US" smtClean="0">
                <a:solidFill>
                  <a:prstClr val="black">
                    <a:tint val="75000"/>
                  </a:prstClr>
                </a:solidFill>
              </a:rPr>
              <a:t>3/26/2019</a:t>
            </a:fld>
            <a:endParaRPr lang="en-US" dirty="0">
              <a:solidFill>
                <a:prstClr val="black">
                  <a:tint val="75000"/>
                </a:prstClr>
              </a:solidFill>
            </a:endParaRPr>
          </a:p>
        </p:txBody>
      </p:sp>
      <p:sp>
        <p:nvSpPr>
          <p:cNvPr id="5" name="Footer Placeholder 4"/>
          <p:cNvSpPr>
            <a:spLocks noGrp="1"/>
          </p:cNvSpPr>
          <p:nvPr>
            <p:ph type="ftr" sz="quarter" idx="11"/>
          </p:nvPr>
        </p:nvSpPr>
        <p:spPr>
          <a:xfrm>
            <a:off x="4038600" y="6407150"/>
            <a:ext cx="4114800" cy="365125"/>
          </a:xfrm>
        </p:spPr>
        <p:txBody>
          <a:bodyPr/>
          <a:lstStyle/>
          <a:p>
            <a:r>
              <a:rPr lang="en-US" dirty="0">
                <a:solidFill>
                  <a:prstClr val="black">
                    <a:tint val="75000"/>
                  </a:prstClr>
                </a:solidFill>
              </a:rPr>
              <a:t>Random Walk and Markov Chain</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solidFill>
                  <a:prstClr val="black">
                    <a:tint val="75000"/>
                  </a:prstClr>
                </a:solidFill>
              </a:rPr>
              <a:pPr/>
              <a:t>‹#›</a:t>
            </a:fld>
            <a:endParaRPr lang="en-US" dirty="0">
              <a:solidFill>
                <a:prstClr val="black">
                  <a:tint val="75000"/>
                </a:prstClr>
              </a:solidFill>
            </a:endParaRPr>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4783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54C36B-B396-4E17-A799-A3CBC3697C70}" type="datetime1">
              <a:rPr lang="en-US" smtClean="0">
                <a:solidFill>
                  <a:prstClr val="black">
                    <a:tint val="75000"/>
                  </a:prstClr>
                </a:solidFill>
              </a:rPr>
              <a:t>3/26/2019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Random Walk and Markov Chain</a:t>
            </a:r>
          </a:p>
        </p:txBody>
      </p:sp>
      <p:sp>
        <p:nvSpPr>
          <p:cNvPr id="6" name="Slide Number Placeholder 5"/>
          <p:cNvSpPr>
            <a:spLocks noGrp="1"/>
          </p:cNvSpPr>
          <p:nvPr>
            <p:ph type="sldNum" sz="quarter" idx="12"/>
          </p:nvPr>
        </p:nvSpPr>
        <p:spPr/>
        <p:txBody>
          <a:bodyPr/>
          <a:lstStyle/>
          <a:p>
            <a:fld id="{7A40C488-C8CC-47D5-8871-7D5F905AB6A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32432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17042D-51D0-4137-931A-0D00E2F37912}" type="datetime1">
              <a:rPr lang="en-US" smtClean="0">
                <a:solidFill>
                  <a:prstClr val="black">
                    <a:tint val="75000"/>
                  </a:prstClr>
                </a:solidFill>
              </a:rPr>
              <a:t>3/26/2019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Random Walk and Markov Chain</a:t>
            </a:r>
          </a:p>
        </p:txBody>
      </p:sp>
      <p:sp>
        <p:nvSpPr>
          <p:cNvPr id="7" name="Slide Number Placeholder 6"/>
          <p:cNvSpPr>
            <a:spLocks noGrp="1"/>
          </p:cNvSpPr>
          <p:nvPr>
            <p:ph type="sldNum" sz="quarter" idx="12"/>
          </p:nvPr>
        </p:nvSpPr>
        <p:spPr/>
        <p:txBody>
          <a:bodyPr/>
          <a:lstStyle/>
          <a:p>
            <a:fld id="{7A40C488-C8CC-47D5-8871-7D5F905AB6A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0853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53774F-BDC6-4A51-8183-E2FC73FCAD43}" type="datetime1">
              <a:rPr lang="en-US" smtClean="0">
                <a:solidFill>
                  <a:prstClr val="black">
                    <a:tint val="75000"/>
                  </a:prstClr>
                </a:solidFill>
              </a:rPr>
              <a:t>3/26/2019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dirty="0">
                <a:solidFill>
                  <a:prstClr val="black">
                    <a:tint val="75000"/>
                  </a:prstClr>
                </a:solidFill>
              </a:rPr>
              <a:t>Random Walk and Markov Chain</a:t>
            </a:r>
          </a:p>
        </p:txBody>
      </p:sp>
      <p:sp>
        <p:nvSpPr>
          <p:cNvPr id="9" name="Slide Number Placeholder 8"/>
          <p:cNvSpPr>
            <a:spLocks noGrp="1"/>
          </p:cNvSpPr>
          <p:nvPr>
            <p:ph type="sldNum" sz="quarter" idx="12"/>
          </p:nvPr>
        </p:nvSpPr>
        <p:spPr/>
        <p:txBody>
          <a:bodyPr/>
          <a:lstStyle/>
          <a:p>
            <a:fld id="{7A40C488-C8CC-47D5-8871-7D5F905AB6A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05032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38AEAA7-2DF6-4BBB-9F0B-0F8FCD61C214}" type="datetime1">
              <a:rPr lang="en-US" smtClean="0"/>
              <a:t>3/26/2019</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a:t>Random Walk and Markov Chain</a:t>
            </a:r>
          </a:p>
        </p:txBody>
      </p:sp>
      <p:sp>
        <p:nvSpPr>
          <p:cNvPr id="6" name="Slide Number Placeholder 5"/>
          <p:cNvSpPr>
            <a:spLocks noGrp="1"/>
          </p:cNvSpPr>
          <p:nvPr>
            <p:ph type="sldNum" sz="quarter" idx="12"/>
          </p:nvPr>
        </p:nvSpPr>
        <p:spPr/>
        <p:txBody>
          <a:bodyPr/>
          <a:lstStyle/>
          <a:p>
            <a:fld id="{5F799E93-25A9-45CA-8FEE-05B28F2C019A}" type="slidenum">
              <a:rPr lang="en-US" smtClean="0"/>
              <a:t>‹#›</a:t>
            </a:fld>
            <a:endParaRPr lang="en-US" dirty="0"/>
          </a:p>
        </p:txBody>
      </p:sp>
    </p:spTree>
    <p:extLst>
      <p:ext uri="{BB962C8B-B14F-4D97-AF65-F5344CB8AC3E}">
        <p14:creationId xmlns:p14="http://schemas.microsoft.com/office/powerpoint/2010/main" val="1023837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6BAAE-2109-4079-898C-628AC519AB75}" type="datetime1">
              <a:rPr lang="en-US" smtClean="0">
                <a:solidFill>
                  <a:prstClr val="black">
                    <a:tint val="75000"/>
                  </a:prstClr>
                </a:solidFill>
              </a:rPr>
              <a:t>3/26/2019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dirty="0">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62281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D62E74-1A90-474B-814E-AACA172B5175}" type="datetime1">
              <a:rPr lang="en-US" smtClean="0">
                <a:solidFill>
                  <a:prstClr val="black">
                    <a:tint val="75000"/>
                  </a:prstClr>
                </a:solidFill>
              </a:rPr>
              <a:t>3/26/2019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Random Walk and Markov Chain</a:t>
            </a:r>
          </a:p>
        </p:txBody>
      </p:sp>
      <p:sp>
        <p:nvSpPr>
          <p:cNvPr id="4" name="Slide Number Placeholder 3"/>
          <p:cNvSpPr>
            <a:spLocks noGrp="1"/>
          </p:cNvSpPr>
          <p:nvPr>
            <p:ph type="sldNum" sz="quarter" idx="12"/>
          </p:nvPr>
        </p:nvSpPr>
        <p:spPr/>
        <p:txBody>
          <a:bodyPr/>
          <a:lstStyle/>
          <a:p>
            <a:fld id="{7A40C488-C8CC-47D5-8871-7D5F905AB6A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37307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E6AB6A-0044-4AEF-830A-8F53136FB99E}" type="datetime1">
              <a:rPr lang="en-US" smtClean="0">
                <a:solidFill>
                  <a:prstClr val="black">
                    <a:tint val="75000"/>
                  </a:prstClr>
                </a:solidFill>
              </a:rPr>
              <a:t>3/26/2019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Random Walk and Markov Chain</a:t>
            </a:r>
          </a:p>
        </p:txBody>
      </p:sp>
      <p:sp>
        <p:nvSpPr>
          <p:cNvPr id="7" name="Slide Number Placeholder 6"/>
          <p:cNvSpPr>
            <a:spLocks noGrp="1"/>
          </p:cNvSpPr>
          <p:nvPr>
            <p:ph type="sldNum" sz="quarter" idx="12"/>
          </p:nvPr>
        </p:nvSpPr>
        <p:spPr/>
        <p:txBody>
          <a:bodyPr/>
          <a:lstStyle/>
          <a:p>
            <a:fld id="{7A40C488-C8CC-47D5-8871-7D5F905AB6A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90507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AF5BDD-C534-4DE6-9014-45C2FA5E2CF7}" type="datetime1">
              <a:rPr lang="en-US" smtClean="0">
                <a:solidFill>
                  <a:prstClr val="black">
                    <a:tint val="75000"/>
                  </a:prstClr>
                </a:solidFill>
              </a:rPr>
              <a:t>3/26/2019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dirty="0">
                <a:solidFill>
                  <a:prstClr val="black">
                    <a:tint val="75000"/>
                  </a:prstClr>
                </a:solidFill>
              </a:rPr>
              <a:t>Random Walk and Markov Chain</a:t>
            </a:r>
          </a:p>
        </p:txBody>
      </p:sp>
      <p:sp>
        <p:nvSpPr>
          <p:cNvPr id="7" name="Slide Number Placeholder 6"/>
          <p:cNvSpPr>
            <a:spLocks noGrp="1"/>
          </p:cNvSpPr>
          <p:nvPr>
            <p:ph type="sldNum" sz="quarter" idx="12"/>
          </p:nvPr>
        </p:nvSpPr>
        <p:spPr/>
        <p:txBody>
          <a:bodyPr/>
          <a:lstStyle/>
          <a:p>
            <a:fld id="{7A40C488-C8CC-47D5-8871-7D5F905AB6A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314392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3BD8F0-80CA-44AA-BCEF-A94EDFB29DEC}" type="datetime1">
              <a:rPr lang="en-US" smtClean="0">
                <a:solidFill>
                  <a:prstClr val="black">
                    <a:tint val="75000"/>
                  </a:prstClr>
                </a:solidFill>
              </a:rPr>
              <a:t>3/26/2019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Random Walk and Markov Chain</a:t>
            </a:r>
          </a:p>
        </p:txBody>
      </p:sp>
      <p:sp>
        <p:nvSpPr>
          <p:cNvPr id="6" name="Slide Number Placeholder 5"/>
          <p:cNvSpPr>
            <a:spLocks noGrp="1"/>
          </p:cNvSpPr>
          <p:nvPr>
            <p:ph type="sldNum" sz="quarter" idx="12"/>
          </p:nvPr>
        </p:nvSpPr>
        <p:spPr/>
        <p:txBody>
          <a:bodyPr/>
          <a:lstStyle/>
          <a:p>
            <a:fld id="{7A40C488-C8CC-47D5-8871-7D5F905AB6A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183343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850EF6-EFA9-444B-8CBB-65C420A5EEC6}" type="datetime1">
              <a:rPr lang="en-US" smtClean="0">
                <a:solidFill>
                  <a:prstClr val="black">
                    <a:tint val="75000"/>
                  </a:prstClr>
                </a:solidFill>
              </a:rPr>
              <a:t>3/26/2019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dirty="0">
                <a:solidFill>
                  <a:prstClr val="black">
                    <a:tint val="75000"/>
                  </a:prstClr>
                </a:solidFill>
              </a:rPr>
              <a:t>Random Walk and Markov Chain</a:t>
            </a:r>
          </a:p>
        </p:txBody>
      </p:sp>
      <p:sp>
        <p:nvSpPr>
          <p:cNvPr id="6" name="Slide Number Placeholder 5"/>
          <p:cNvSpPr>
            <a:spLocks noGrp="1"/>
          </p:cNvSpPr>
          <p:nvPr>
            <p:ph type="sldNum" sz="quarter" idx="12"/>
          </p:nvPr>
        </p:nvSpPr>
        <p:spPr/>
        <p:txBody>
          <a:bodyPr/>
          <a:lstStyle/>
          <a:p>
            <a:fld id="{7A40C488-C8CC-47D5-8871-7D5F905AB6A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138998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4867" y="76201"/>
            <a:ext cx="11362267" cy="701675"/>
          </a:xfrm>
        </p:spPr>
        <p:txBody>
          <a:bodyPr/>
          <a:lstStyle/>
          <a:p>
            <a:r>
              <a:rPr lang="en-US"/>
              <a:t>Click to edit Master title style</a:t>
            </a:r>
          </a:p>
        </p:txBody>
      </p:sp>
      <p:sp>
        <p:nvSpPr>
          <p:cNvPr id="3" name="Text Placeholder 2"/>
          <p:cNvSpPr>
            <a:spLocks noGrp="1"/>
          </p:cNvSpPr>
          <p:nvPr>
            <p:ph type="body" sz="half" idx="1"/>
          </p:nvPr>
        </p:nvSpPr>
        <p:spPr>
          <a:xfrm>
            <a:off x="421217" y="1066800"/>
            <a:ext cx="5571067"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5" y="1066800"/>
            <a:ext cx="557318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pPr>
              <a:defRPr/>
            </a:pPr>
            <a:fld id="{6F79BECA-92E3-4983-8ABF-6D1294916C9D}" type="datetime1">
              <a:rPr lang="en-US" smtClean="0">
                <a:solidFill>
                  <a:prstClr val="black">
                    <a:tint val="75000"/>
                  </a:prstClr>
                </a:solidFill>
              </a:rPr>
              <a:t>3/26/2019</a:t>
            </a:fld>
            <a:endParaRPr lang="en-US" dirty="0">
              <a:solidFill>
                <a:prstClr val="black">
                  <a:tint val="75000"/>
                </a:prstClr>
              </a:solidFill>
            </a:endParaRPr>
          </a:p>
        </p:txBody>
      </p:sp>
      <p:sp>
        <p:nvSpPr>
          <p:cNvPr id="6" name="Rectangle 8"/>
          <p:cNvSpPr>
            <a:spLocks noGrp="1" noChangeArrowheads="1"/>
          </p:cNvSpPr>
          <p:nvPr>
            <p:ph type="ftr" sz="quarter" idx="11"/>
          </p:nvPr>
        </p:nvSpPr>
        <p:spPr>
          <a:ln/>
        </p:spPr>
        <p:txBody>
          <a:bodyPr/>
          <a:lstStyle>
            <a:lvl1pPr>
              <a:defRPr/>
            </a:lvl1pPr>
          </a:lstStyle>
          <a:p>
            <a:pPr>
              <a:defRPr/>
            </a:pPr>
            <a:r>
              <a:rPr lang="en-US" dirty="0">
                <a:solidFill>
                  <a:prstClr val="black">
                    <a:tint val="75000"/>
                  </a:prstClr>
                </a:solidFill>
              </a:rPr>
              <a:t>Random Walk and Markov Chain</a:t>
            </a:r>
          </a:p>
        </p:txBody>
      </p:sp>
      <p:sp>
        <p:nvSpPr>
          <p:cNvPr id="7" name="Rectangle 9"/>
          <p:cNvSpPr>
            <a:spLocks noGrp="1" noChangeArrowheads="1"/>
          </p:cNvSpPr>
          <p:nvPr>
            <p:ph type="sldNum" sz="quarter" idx="12"/>
          </p:nvPr>
        </p:nvSpPr>
        <p:spPr>
          <a:ln/>
        </p:spPr>
        <p:txBody>
          <a:bodyPr/>
          <a:lstStyle>
            <a:lvl1pPr>
              <a:defRPr/>
            </a:lvl1pPr>
          </a:lstStyle>
          <a:p>
            <a:pPr>
              <a:defRPr/>
            </a:pPr>
            <a:fld id="{40335EF4-4C82-4C09-8806-679935DFDDC9}" type="slidenum">
              <a:rPr lang="en-US" altLang="en-US">
                <a:solidFill>
                  <a:prstClr val="black">
                    <a:tint val="75000"/>
                  </a:prstClr>
                </a:solidFill>
              </a:rPr>
              <a:pPr>
                <a:defRPr/>
              </a:pPr>
              <a:t>‹#›</a:t>
            </a:fld>
            <a:endParaRPr lang="en-US" altLang="en-US" dirty="0">
              <a:solidFill>
                <a:prstClr val="black">
                  <a:tint val="75000"/>
                </a:prstClr>
              </a:solidFill>
            </a:endParaRPr>
          </a:p>
        </p:txBody>
      </p:sp>
    </p:spTree>
    <p:extLst>
      <p:ext uri="{BB962C8B-B14F-4D97-AF65-F5344CB8AC3E}">
        <p14:creationId xmlns:p14="http://schemas.microsoft.com/office/powerpoint/2010/main" val="31168491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0"/>
            <a:ext cx="5384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38589"/>
            <a:ext cx="5384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ea typeface="SimSun" panose="02010600030101010101" pitchFamily="2" charset="-122"/>
              </a:defRPr>
            </a:lvl1pPr>
          </a:lstStyle>
          <a:p>
            <a:fld id="{EDA31E08-F690-48E4-952B-CB70B73178CF}" type="datetime1">
              <a:rPr lang="en-US" altLang="zh-CN" smtClean="0">
                <a:solidFill>
                  <a:prstClr val="black">
                    <a:tint val="75000"/>
                  </a:prstClr>
                </a:solidFill>
              </a:rPr>
              <a:t>3/26/2019</a:t>
            </a:fld>
            <a:endParaRPr lang="en-US" altLang="zh-CN" dirty="0">
              <a:solidFill>
                <a:prstClr val="black">
                  <a:tint val="75000"/>
                </a:prstClr>
              </a:solidFill>
            </a:endParaRPr>
          </a:p>
        </p:txBody>
      </p:sp>
      <p:sp>
        <p:nvSpPr>
          <p:cNvPr id="7" name="页脚占位符 6"/>
          <p:cNvSpPr>
            <a:spLocks noGrp="1"/>
          </p:cNvSpPr>
          <p:nvPr>
            <p:ph type="ftr" sz="quarter" idx="11"/>
          </p:nvPr>
        </p:nvSpPr>
        <p:spPr>
          <a:xfrm>
            <a:off x="609600" y="6400801"/>
            <a:ext cx="10972800" cy="320675"/>
          </a:xfrm>
          <a:prstGeom prst="rect">
            <a:avLst/>
          </a:prstGeom>
        </p:spPr>
        <p:txBody>
          <a:bodyPr/>
          <a:lstStyle>
            <a:lvl1pPr>
              <a:defRPr smtClean="0"/>
            </a:lvl1pPr>
          </a:lstStyle>
          <a:p>
            <a:pPr>
              <a:defRPr/>
            </a:pPr>
            <a:r>
              <a:rPr lang="en-US" altLang="zh-CN" dirty="0">
                <a:solidFill>
                  <a:prstClr val="black">
                    <a:tint val="75000"/>
                  </a:prstClr>
                </a:solidFill>
              </a:rPr>
              <a:t>Random Walk and Markov Chain</a:t>
            </a:r>
          </a:p>
        </p:txBody>
      </p:sp>
      <p:sp>
        <p:nvSpPr>
          <p:cNvPr id="8" name="灯片编号占位符 7"/>
          <p:cNvSpPr>
            <a:spLocks noGrp="1"/>
          </p:cNvSpPr>
          <p:nvPr>
            <p:ph type="sldNum" sz="quarter" idx="12"/>
          </p:nvPr>
        </p:nvSpPr>
        <p:spPr>
          <a:xfrm>
            <a:off x="8737600" y="6245225"/>
            <a:ext cx="2844800" cy="476250"/>
          </a:xfrm>
          <a:prstGeom prst="rect">
            <a:avLst/>
          </a:prstGeom>
        </p:spPr>
        <p:txBody>
          <a:bodyPr vert="horz" wrap="square" lIns="91440" tIns="45720" rIns="91440" bIns="45720" numCol="1" anchor="t" anchorCtr="0" compatLnSpc="1">
            <a:prstTxWarp prst="textNoShape">
              <a:avLst/>
            </a:prstTxWarp>
          </a:bodyPr>
          <a:lstStyle>
            <a:lvl1pPr>
              <a:defRPr>
                <a:ea typeface="SimSun" panose="02010600030101010101" pitchFamily="2" charset="-122"/>
              </a:defRPr>
            </a:lvl1pPr>
          </a:lstStyle>
          <a:p>
            <a:fld id="{83B4C814-6AE5-499F-B75E-17699743F42A}" type="slidenum">
              <a:rPr lang="en-US" altLang="zh-CN">
                <a:solidFill>
                  <a:prstClr val="black">
                    <a:tint val="75000"/>
                  </a:prstClr>
                </a:solidFill>
              </a:rPr>
              <a:pPr/>
              <a:t>‹#›</a:t>
            </a:fld>
            <a:endParaRPr lang="en-US" altLang="zh-CN" dirty="0">
              <a:solidFill>
                <a:prstClr val="black">
                  <a:tint val="75000"/>
                </a:prstClr>
              </a:solidFill>
            </a:endParaRPr>
          </a:p>
        </p:txBody>
      </p:sp>
    </p:spTree>
    <p:extLst>
      <p:ext uri="{BB962C8B-B14F-4D97-AF65-F5344CB8AC3E}">
        <p14:creationId xmlns:p14="http://schemas.microsoft.com/office/powerpoint/2010/main" val="23108394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标题 3"/>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678788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08000" y="228600"/>
            <a:ext cx="11074400" cy="8382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505884" y="1295400"/>
            <a:ext cx="5435600" cy="48101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quarter" idx="2"/>
          </p:nvPr>
        </p:nvSpPr>
        <p:spPr>
          <a:xfrm>
            <a:off x="6144685" y="1295401"/>
            <a:ext cx="5437716" cy="23288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内容占位符 4"/>
          <p:cNvSpPr>
            <a:spLocks noGrp="1"/>
          </p:cNvSpPr>
          <p:nvPr>
            <p:ph sz="quarter" idx="3"/>
          </p:nvPr>
        </p:nvSpPr>
        <p:spPr>
          <a:xfrm>
            <a:off x="6144685" y="3776663"/>
            <a:ext cx="5437716" cy="23288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extLst>
      <p:ext uri="{BB962C8B-B14F-4D97-AF65-F5344CB8AC3E}">
        <p14:creationId xmlns:p14="http://schemas.microsoft.com/office/powerpoint/2010/main" val="4003007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3170334-B873-4F2D-8587-3BFF5D1C6804}" type="datetime1">
              <a:rPr lang="en-US" smtClean="0"/>
              <a:t>3/26/2019</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a:t>Random Walk and Markov Chain</a:t>
            </a:r>
          </a:p>
        </p:txBody>
      </p:sp>
      <p:sp>
        <p:nvSpPr>
          <p:cNvPr id="6" name="Slide Number Placeholder 5"/>
          <p:cNvSpPr>
            <a:spLocks noGrp="1"/>
          </p:cNvSpPr>
          <p:nvPr>
            <p:ph type="sldNum" sz="quarter" idx="12"/>
          </p:nvPr>
        </p:nvSpPr>
        <p:spPr/>
        <p:txBody>
          <a:bodyPr/>
          <a:lstStyle/>
          <a:p>
            <a:fld id="{5F799E93-25A9-45CA-8FEE-05B28F2C019A}" type="slidenum">
              <a:rPr lang="en-US" smtClean="0"/>
              <a:t>‹#›</a:t>
            </a:fld>
            <a:endParaRPr lang="en-US" dirty="0"/>
          </a:p>
        </p:txBody>
      </p:sp>
    </p:spTree>
    <p:extLst>
      <p:ext uri="{BB962C8B-B14F-4D97-AF65-F5344CB8AC3E}">
        <p14:creationId xmlns:p14="http://schemas.microsoft.com/office/powerpoint/2010/main" val="366142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FFAEC7C-B6F9-4229-83DA-695B36785471}" type="datetime1">
              <a:rPr lang="en-US" smtClean="0"/>
              <a:t>3/26/2019</a:t>
            </a:fld>
            <a:endParaRPr lang="en-US" dirty="0"/>
          </a:p>
        </p:txBody>
      </p:sp>
      <p:sp>
        <p:nvSpPr>
          <p:cNvPr id="6" name="Footer Placeholder 5"/>
          <p:cNvSpPr>
            <a:spLocks noGrp="1"/>
          </p:cNvSpPr>
          <p:nvPr>
            <p:ph type="ftr" sz="quarter" idx="11"/>
          </p:nvPr>
        </p:nvSpPr>
        <p:spPr>
          <a:xfrm>
            <a:off x="5560540" y="6356350"/>
            <a:ext cx="1705233" cy="365125"/>
          </a:xfrm>
          <a:prstGeom prst="rect">
            <a:avLst/>
          </a:prstGeom>
        </p:spPr>
        <p:txBody>
          <a:bodyPr/>
          <a:lstStyle/>
          <a:p>
            <a:r>
              <a:rPr lang="en-US" dirty="0"/>
              <a:t>Random Walk and Markov Chain</a:t>
            </a:r>
          </a:p>
        </p:txBody>
      </p:sp>
      <p:sp>
        <p:nvSpPr>
          <p:cNvPr id="7" name="Slide Number Placeholder 6"/>
          <p:cNvSpPr>
            <a:spLocks noGrp="1"/>
          </p:cNvSpPr>
          <p:nvPr>
            <p:ph type="sldNum" sz="quarter" idx="12"/>
          </p:nvPr>
        </p:nvSpPr>
        <p:spPr/>
        <p:txBody>
          <a:bodyPr/>
          <a:lstStyle/>
          <a:p>
            <a:fld id="{5F799E93-25A9-45CA-8FEE-05B28F2C019A}" type="slidenum">
              <a:rPr lang="en-US" smtClean="0"/>
              <a:t>‹#›</a:t>
            </a:fld>
            <a:endParaRPr lang="en-US" dirty="0"/>
          </a:p>
        </p:txBody>
      </p:sp>
    </p:spTree>
    <p:extLst>
      <p:ext uri="{BB962C8B-B14F-4D97-AF65-F5344CB8AC3E}">
        <p14:creationId xmlns:p14="http://schemas.microsoft.com/office/powerpoint/2010/main" val="335991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B2FF7778-3E8C-4D12-A067-CD0952631761}" type="datetime1">
              <a:rPr lang="en-US" smtClean="0"/>
              <a:t>3/26/2019</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US" dirty="0"/>
              <a:t>Random Walk and Markov Chain</a:t>
            </a:r>
          </a:p>
        </p:txBody>
      </p:sp>
      <p:sp>
        <p:nvSpPr>
          <p:cNvPr id="9" name="Slide Number Placeholder 8"/>
          <p:cNvSpPr>
            <a:spLocks noGrp="1"/>
          </p:cNvSpPr>
          <p:nvPr>
            <p:ph type="sldNum" sz="quarter" idx="12"/>
          </p:nvPr>
        </p:nvSpPr>
        <p:spPr/>
        <p:txBody>
          <a:bodyPr/>
          <a:lstStyle/>
          <a:p>
            <a:fld id="{5F799E93-25A9-45CA-8FEE-05B28F2C019A}" type="slidenum">
              <a:rPr lang="en-US" smtClean="0"/>
              <a:t>‹#›</a:t>
            </a:fld>
            <a:endParaRPr lang="en-US" dirty="0"/>
          </a:p>
        </p:txBody>
      </p:sp>
    </p:spTree>
    <p:extLst>
      <p:ext uri="{BB962C8B-B14F-4D97-AF65-F5344CB8AC3E}">
        <p14:creationId xmlns:p14="http://schemas.microsoft.com/office/powerpoint/2010/main" val="36270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16C287E-6CB5-4E45-9649-6F9A01521770}" type="datetime1">
              <a:rPr lang="en-US" smtClean="0"/>
              <a:t>3/26/2019</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dirty="0"/>
              <a:t>Random Walk and Markov Chain</a:t>
            </a:r>
          </a:p>
        </p:txBody>
      </p:sp>
      <p:sp>
        <p:nvSpPr>
          <p:cNvPr id="5" name="Slide Number Placeholder 4"/>
          <p:cNvSpPr>
            <a:spLocks noGrp="1"/>
          </p:cNvSpPr>
          <p:nvPr>
            <p:ph type="sldNum" sz="quarter" idx="12"/>
          </p:nvPr>
        </p:nvSpPr>
        <p:spPr/>
        <p:txBody>
          <a:bodyPr/>
          <a:lstStyle/>
          <a:p>
            <a:fld id="{5F799E93-25A9-45CA-8FEE-05B28F2C019A}" type="slidenum">
              <a:rPr lang="en-US" smtClean="0"/>
              <a:t>‹#›</a:t>
            </a:fld>
            <a:endParaRPr lang="en-US" dirty="0"/>
          </a:p>
        </p:txBody>
      </p:sp>
    </p:spTree>
    <p:extLst>
      <p:ext uri="{BB962C8B-B14F-4D97-AF65-F5344CB8AC3E}">
        <p14:creationId xmlns:p14="http://schemas.microsoft.com/office/powerpoint/2010/main" val="190899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EBF875D9-3CE8-423E-A797-A69F30C80257}" type="datetime1">
              <a:rPr lang="en-US" smtClean="0"/>
              <a:t>3/26/2019</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dirty="0"/>
              <a:t>Random Walk and Markov Chain</a:t>
            </a:r>
          </a:p>
        </p:txBody>
      </p:sp>
      <p:sp>
        <p:nvSpPr>
          <p:cNvPr id="4" name="Slide Number Placeholder 3"/>
          <p:cNvSpPr>
            <a:spLocks noGrp="1"/>
          </p:cNvSpPr>
          <p:nvPr>
            <p:ph type="sldNum" sz="quarter" idx="12"/>
          </p:nvPr>
        </p:nvSpPr>
        <p:spPr/>
        <p:txBody>
          <a:bodyPr/>
          <a:lstStyle/>
          <a:p>
            <a:fld id="{5F799E93-25A9-45CA-8FEE-05B28F2C019A}" type="slidenum">
              <a:rPr lang="en-US" smtClean="0"/>
              <a:t>‹#›</a:t>
            </a:fld>
            <a:endParaRPr lang="en-US" dirty="0"/>
          </a:p>
        </p:txBody>
      </p:sp>
    </p:spTree>
    <p:extLst>
      <p:ext uri="{BB962C8B-B14F-4D97-AF65-F5344CB8AC3E}">
        <p14:creationId xmlns:p14="http://schemas.microsoft.com/office/powerpoint/2010/main" val="1547111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AC5C1617-676B-4C26-9B0E-06A20F32B808}" type="datetime1">
              <a:rPr lang="en-US" smtClean="0"/>
              <a:t>3/26/2019</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dirty="0"/>
              <a:t>Random Walk and Markov Chain</a:t>
            </a:r>
          </a:p>
        </p:txBody>
      </p:sp>
      <p:sp>
        <p:nvSpPr>
          <p:cNvPr id="7" name="Slide Number Placeholder 6"/>
          <p:cNvSpPr>
            <a:spLocks noGrp="1"/>
          </p:cNvSpPr>
          <p:nvPr>
            <p:ph type="sldNum" sz="quarter" idx="12"/>
          </p:nvPr>
        </p:nvSpPr>
        <p:spPr/>
        <p:txBody>
          <a:bodyPr/>
          <a:lstStyle/>
          <a:p>
            <a:fld id="{5F799E93-25A9-45CA-8FEE-05B28F2C019A}" type="slidenum">
              <a:rPr lang="en-US" smtClean="0"/>
              <a:t>‹#›</a:t>
            </a:fld>
            <a:endParaRPr lang="en-US" dirty="0"/>
          </a:p>
        </p:txBody>
      </p:sp>
    </p:spTree>
    <p:extLst>
      <p:ext uri="{BB962C8B-B14F-4D97-AF65-F5344CB8AC3E}">
        <p14:creationId xmlns:p14="http://schemas.microsoft.com/office/powerpoint/2010/main" val="483797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43CD951-2CC9-4969-A724-A40F3CF99275}" type="datetime1">
              <a:rPr lang="en-US" smtClean="0"/>
              <a:t>3/26/2019</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dirty="0"/>
              <a:t>Random Walk and Markov Chain</a:t>
            </a:r>
          </a:p>
        </p:txBody>
      </p:sp>
      <p:sp>
        <p:nvSpPr>
          <p:cNvPr id="7" name="Slide Number Placeholder 6"/>
          <p:cNvSpPr>
            <a:spLocks noGrp="1"/>
          </p:cNvSpPr>
          <p:nvPr>
            <p:ph type="sldNum" sz="quarter" idx="12"/>
          </p:nvPr>
        </p:nvSpPr>
        <p:spPr/>
        <p:txBody>
          <a:bodyPr/>
          <a:lstStyle/>
          <a:p>
            <a:fld id="{5F799E93-25A9-45CA-8FEE-05B28F2C019A}" type="slidenum">
              <a:rPr lang="en-US" smtClean="0"/>
              <a:t>‹#›</a:t>
            </a:fld>
            <a:endParaRPr lang="en-US" dirty="0"/>
          </a:p>
        </p:txBody>
      </p:sp>
    </p:spTree>
    <p:extLst>
      <p:ext uri="{BB962C8B-B14F-4D97-AF65-F5344CB8AC3E}">
        <p14:creationId xmlns:p14="http://schemas.microsoft.com/office/powerpoint/2010/main" val="53488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71289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4"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18A91-D331-4BA2-A533-1ED676FD3B66}" type="datetime1">
              <a:rPr lang="en-US" smtClean="0">
                <a:solidFill>
                  <a:prstClr val="black">
                    <a:tint val="75000"/>
                  </a:prstClr>
                </a:solidFill>
              </a:rPr>
              <a:t>3/26/2019</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solidFill>
                  <a:prstClr val="black">
                    <a:tint val="75000"/>
                  </a:prstClr>
                </a:solidFill>
              </a:rPr>
              <a:t>Random Walk and Markov Chain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7612244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16.xml"/><Relationship Id="rId6" Type="http://schemas.openxmlformats.org/officeDocument/2006/relationships/image" Target="../media/image21.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1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6.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6.xml"/><Relationship Id="rId5" Type="http://schemas.openxmlformats.org/officeDocument/2006/relationships/image" Target="../media/image34.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16.xml"/><Relationship Id="rId6" Type="http://schemas.openxmlformats.org/officeDocument/2006/relationships/image" Target="../media/image41.png"/><Relationship Id="rId5" Type="http://schemas.openxmlformats.org/officeDocument/2006/relationships/image" Target="../media/image34.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png"/><Relationship Id="rId7" Type="http://schemas.openxmlformats.org/officeDocument/2006/relationships/image" Target="../media/image48.png"/><Relationship Id="rId2" Type="http://schemas.openxmlformats.org/officeDocument/2006/relationships/image" Target="../media/image44.png"/><Relationship Id="rId1" Type="http://schemas.openxmlformats.org/officeDocument/2006/relationships/slideLayout" Target="../slideLayouts/slideLayout16.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34.png"/><Relationship Id="rId9" Type="http://schemas.openxmlformats.org/officeDocument/2006/relationships/image" Target="../media/image5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8" Type="http://schemas.openxmlformats.org/officeDocument/2006/relationships/image" Target="../media/image470.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510.png"/><Relationship Id="rId2" Type="http://schemas.openxmlformats.org/officeDocument/2006/relationships/image" Target="../media/image52.png"/><Relationship Id="rId1" Type="http://schemas.openxmlformats.org/officeDocument/2006/relationships/slideLayout" Target="../slideLayouts/slideLayout16.xml"/><Relationship Id="rId6" Type="http://schemas.openxmlformats.org/officeDocument/2006/relationships/image" Target="../media/image56.png"/><Relationship Id="rId11" Type="http://schemas.openxmlformats.org/officeDocument/2006/relationships/image" Target="../media/image500.png"/><Relationship Id="rId5" Type="http://schemas.openxmlformats.org/officeDocument/2006/relationships/image" Target="../media/image55.png"/><Relationship Id="rId10" Type="http://schemas.openxmlformats.org/officeDocument/2006/relationships/image" Target="../media/image490.png"/><Relationship Id="rId4" Type="http://schemas.openxmlformats.org/officeDocument/2006/relationships/image" Target="../media/image54.png"/><Relationship Id="rId9" Type="http://schemas.openxmlformats.org/officeDocument/2006/relationships/image" Target="../media/image480.png"/></Relationships>
</file>

<file path=ppt/slides/_rels/slide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png"/><Relationship Id="rId17" Type="http://schemas.openxmlformats.org/officeDocument/2006/relationships/image" Target="../media/image75.png"/><Relationship Id="rId2" Type="http://schemas.openxmlformats.org/officeDocument/2006/relationships/image" Target="../media/image60.png"/><Relationship Id="rId16" Type="http://schemas.openxmlformats.org/officeDocument/2006/relationships/image" Target="../media/image74.png"/><Relationship Id="rId1" Type="http://schemas.openxmlformats.org/officeDocument/2006/relationships/slideLayout" Target="../slideLayouts/slideLayout20.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5" Type="http://schemas.openxmlformats.org/officeDocument/2006/relationships/image" Target="../media/image7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6.xml"/><Relationship Id="rId1" Type="http://schemas.openxmlformats.org/officeDocument/2006/relationships/vmlDrawing" Target="../drawings/vmlDrawing1.vml"/><Relationship Id="rId6" Type="http://schemas.openxmlformats.org/officeDocument/2006/relationships/image" Target="../media/image81.wmf"/><Relationship Id="rId5" Type="http://schemas.openxmlformats.org/officeDocument/2006/relationships/oleObject" Target="../embeddings/oleObject2.bin"/><Relationship Id="rId10" Type="http://schemas.openxmlformats.org/officeDocument/2006/relationships/image" Target="../media/image84.png"/><Relationship Id="rId4" Type="http://schemas.openxmlformats.org/officeDocument/2006/relationships/image" Target="../media/image80.emf"/><Relationship Id="rId9" Type="http://schemas.openxmlformats.org/officeDocument/2006/relationships/image" Target="../media/image83.png"/></Relationships>
</file>

<file path=ppt/slides/_rels/slide3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5.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85.wmf"/><Relationship Id="rId5" Type="http://schemas.openxmlformats.org/officeDocument/2006/relationships/oleObject" Target="../embeddings/oleObject5.bin"/><Relationship Id="rId4" Type="http://schemas.openxmlformats.org/officeDocument/2006/relationships/image" Target="../media/image84.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6.xml"/><Relationship Id="rId1" Type="http://schemas.openxmlformats.org/officeDocument/2006/relationships/vmlDrawing" Target="../drawings/vmlDrawing3.vml"/><Relationship Id="rId5" Type="http://schemas.openxmlformats.org/officeDocument/2006/relationships/image" Target="../media/image88.png"/><Relationship Id="rId4" Type="http://schemas.openxmlformats.org/officeDocument/2006/relationships/image" Target="../media/image87.wmf"/></Relationships>
</file>

<file path=ppt/slides/_rels/slide45.xml.rels><?xml version="1.0" encoding="UTF-8" standalone="yes"?>
<Relationships xmlns="http://schemas.openxmlformats.org/package/2006/relationships"><Relationship Id="rId8" Type="http://schemas.openxmlformats.org/officeDocument/2006/relationships/image" Target="../media/image91.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6.xml"/><Relationship Id="rId1" Type="http://schemas.openxmlformats.org/officeDocument/2006/relationships/vmlDrawing" Target="../drawings/vmlDrawing4.vml"/><Relationship Id="rId6" Type="http://schemas.openxmlformats.org/officeDocument/2006/relationships/image" Target="../media/image90.emf"/><Relationship Id="rId5" Type="http://schemas.openxmlformats.org/officeDocument/2006/relationships/oleObject" Target="../embeddings/oleObject9.bin"/><Relationship Id="rId4" Type="http://schemas.openxmlformats.org/officeDocument/2006/relationships/image" Target="../media/image89.emf"/><Relationship Id="rId9" Type="http://schemas.openxmlformats.org/officeDocument/2006/relationships/image" Target="../media/image88.png"/></Relationships>
</file>

<file path=ppt/slides/_rels/slide4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6.xml"/><Relationship Id="rId5" Type="http://schemas.openxmlformats.org/officeDocument/2006/relationships/image" Target="../media/image103.png"/><Relationship Id="rId4" Type="http://schemas.openxmlformats.org/officeDocument/2006/relationships/image" Target="../media/image102.png"/></Relationships>
</file>

<file path=ppt/slides/_rels/slide5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106.png"/><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109.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111.png"/><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6.xml"/><Relationship Id="rId4" Type="http://schemas.openxmlformats.org/officeDocument/2006/relationships/image" Target="../media/image110.png"/></Relationships>
</file>

<file path=ppt/slides/_rels/slide64.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29131"/>
            <a:ext cx="9034732" cy="1180831"/>
          </a:xfrm>
        </p:spPr>
        <p:txBody>
          <a:bodyPr/>
          <a:lstStyle/>
          <a:p>
            <a:r>
              <a:rPr lang="en-US" b="1" dirty="0">
                <a:solidFill>
                  <a:srgbClr val="C00000"/>
                </a:solidFill>
              </a:rPr>
              <a:t>Random Walk</a:t>
            </a:r>
          </a:p>
        </p:txBody>
      </p:sp>
      <p:sp>
        <p:nvSpPr>
          <p:cNvPr id="3" name="Slide Number Placeholder 2"/>
          <p:cNvSpPr>
            <a:spLocks noGrp="1"/>
          </p:cNvSpPr>
          <p:nvPr>
            <p:ph type="sldNum" sz="quarter" idx="12"/>
          </p:nvPr>
        </p:nvSpPr>
        <p:spPr/>
        <p:txBody>
          <a:bodyPr/>
          <a:lstStyle/>
          <a:p>
            <a:fld id="{5F799E93-25A9-45CA-8FEE-05B28F2C019A}" type="slidenum">
              <a:rPr lang="en-US" smtClean="0"/>
              <a:t>1</a:t>
            </a:fld>
            <a:endParaRPr lang="en-US" dirty="0"/>
          </a:p>
        </p:txBody>
      </p:sp>
    </p:spTree>
    <p:extLst>
      <p:ext uri="{BB962C8B-B14F-4D97-AF65-F5344CB8AC3E}">
        <p14:creationId xmlns:p14="http://schemas.microsoft.com/office/powerpoint/2010/main" val="3858613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A Simple Version of PageRank</a:t>
            </a:r>
            <a:endParaRPr lang="en-US" dirty="0"/>
          </a:p>
        </p:txBody>
      </p:sp>
      <p:sp>
        <p:nvSpPr>
          <p:cNvPr id="3" name="Content Placeholder 2"/>
          <p:cNvSpPr>
            <a:spLocks noGrp="1"/>
          </p:cNvSpPr>
          <p:nvPr>
            <p:ph idx="1"/>
          </p:nvPr>
        </p:nvSpPr>
        <p:spPr>
          <a:xfrm>
            <a:off x="838200" y="3626069"/>
            <a:ext cx="6587359" cy="2550894"/>
          </a:xfrm>
        </p:spPr>
        <p:txBody>
          <a:bodyPr/>
          <a:lstStyle/>
          <a:p>
            <a:pPr algn="just"/>
            <a:r>
              <a:rPr lang="en-US" altLang="zh-CN" dirty="0"/>
              <a:t>u: a web page</a:t>
            </a:r>
          </a:p>
          <a:p>
            <a:pPr algn="just"/>
            <a:r>
              <a:rPr lang="en-US" altLang="zh-CN" dirty="0"/>
              <a:t>B</a:t>
            </a:r>
            <a:r>
              <a:rPr lang="en-US" altLang="zh-CN" baseline="-25000" dirty="0"/>
              <a:t>u</a:t>
            </a:r>
            <a:r>
              <a:rPr lang="en-US" altLang="zh-CN" dirty="0"/>
              <a:t>: the set of u’s backlinks</a:t>
            </a:r>
          </a:p>
          <a:p>
            <a:pPr algn="just"/>
            <a:r>
              <a:rPr lang="en-US" altLang="zh-CN" dirty="0" err="1"/>
              <a:t>N</a:t>
            </a:r>
            <a:r>
              <a:rPr lang="en-US" altLang="zh-CN" baseline="-25000" dirty="0" err="1"/>
              <a:t>v</a:t>
            </a:r>
            <a:r>
              <a:rPr lang="en-US" altLang="zh-CN" dirty="0"/>
              <a:t>: the number of forward links of page v</a:t>
            </a:r>
          </a:p>
          <a:p>
            <a:pPr algn="just"/>
            <a:r>
              <a:rPr lang="en-US" altLang="zh-CN" dirty="0"/>
              <a:t>c: the normalization factor  to make ||R||</a:t>
            </a:r>
            <a:r>
              <a:rPr lang="en-US" altLang="zh-CN" baseline="-25000" dirty="0"/>
              <a:t>L1</a:t>
            </a:r>
            <a:r>
              <a:rPr lang="en-US" altLang="zh-CN" dirty="0"/>
              <a:t> = 1 (||R||</a:t>
            </a:r>
            <a:r>
              <a:rPr lang="en-US" altLang="zh-CN" baseline="-25000" dirty="0"/>
              <a:t>L1</a:t>
            </a:r>
            <a:r>
              <a:rPr lang="en-US" altLang="zh-CN" dirty="0"/>
              <a:t>= |R</a:t>
            </a:r>
            <a:r>
              <a:rPr lang="en-US" altLang="zh-CN" baseline="-25000" dirty="0"/>
              <a:t>1</a:t>
            </a:r>
            <a:r>
              <a:rPr lang="en-US" altLang="zh-CN" dirty="0"/>
              <a:t> + … + </a:t>
            </a:r>
            <a:r>
              <a:rPr lang="en-US" altLang="zh-CN" dirty="0" err="1"/>
              <a:t>R</a:t>
            </a:r>
            <a:r>
              <a:rPr lang="en-US" altLang="zh-CN" baseline="-25000" dirty="0" err="1"/>
              <a:t>n</a:t>
            </a:r>
            <a:r>
              <a:rPr lang="en-US" altLang="zh-CN" dirty="0"/>
              <a:t>|) </a:t>
            </a:r>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10</a:t>
            </a:fld>
            <a:endParaRPr lang="en-US">
              <a:solidFill>
                <a:prstClr val="black">
                  <a:tint val="75000"/>
                </a:prstClr>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533" y="1311274"/>
            <a:ext cx="518160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1336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An example of Simplified PageRank</a:t>
            </a:r>
            <a:endParaRPr lang="en-US" dirty="0"/>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11</a:t>
            </a:fld>
            <a:endParaRPr lang="en-US">
              <a:solidFill>
                <a:prstClr val="black">
                  <a:tint val="75000"/>
                </a:prstClr>
              </a:solidFill>
            </a:endParaRPr>
          </a:p>
        </p:txBody>
      </p:sp>
      <p:pic>
        <p:nvPicPr>
          <p:cNvPr id="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3143" y="1227660"/>
            <a:ext cx="3490913"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5"/>
          <p:cNvSpPr txBox="1">
            <a:spLocks noChangeArrowheads="1"/>
          </p:cNvSpPr>
          <p:nvPr/>
        </p:nvSpPr>
        <p:spPr bwMode="auto">
          <a:xfrm>
            <a:off x="3603625" y="5822747"/>
            <a:ext cx="6378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zh-CN" sz="2400" dirty="0">
                <a:latin typeface="Century Schoolbook" panose="02040604050505020304" pitchFamily="18" charset="0"/>
                <a:ea typeface="宋体" panose="02010600030101010101" pitchFamily="2" charset="-122"/>
              </a:rPr>
              <a:t>PageRank Calculation: first iteration</a:t>
            </a:r>
          </a:p>
        </p:txBody>
      </p:sp>
      <mc:AlternateContent xmlns:mc="http://schemas.openxmlformats.org/markup-compatibility/2006" xmlns:a14="http://schemas.microsoft.com/office/drawing/2010/main">
        <mc:Choice Requires="a14">
          <p:sp>
            <p:nvSpPr>
              <p:cNvPr id="8" name="TextBox 7"/>
              <p:cNvSpPr txBox="1"/>
              <p:nvPr/>
            </p:nvSpPr>
            <p:spPr>
              <a:xfrm>
                <a:off x="7256822" y="1195389"/>
                <a:ext cx="2853335" cy="8422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r>
                                  <a:rPr lang="en-US" sz="2000" b="0" i="1" smtClean="0">
                                    <a:latin typeface="Cambria Math" panose="02040503050406030204" pitchFamily="18" charset="0"/>
                                  </a:rPr>
                                  <m:t>/2</m:t>
                                </m:r>
                              </m:e>
                              <m:e>
                                <m:r>
                                  <a:rPr lang="en-US" sz="2000" b="0" i="1" smtClean="0">
                                    <a:latin typeface="Cambria Math" panose="02040503050406030204" pitchFamily="18" charset="0"/>
                                  </a:rPr>
                                  <m:t>1/2</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1/2</m:t>
                                </m:r>
                              </m:e>
                              <m:e>
                                <m:r>
                                  <a:rPr lang="en-US" sz="2000" b="0" i="1" smtClean="0">
                                    <a:latin typeface="Cambria Math" panose="02040503050406030204" pitchFamily="18" charset="0"/>
                                  </a:rPr>
                                  <m:t>0</m:t>
                                </m:r>
                              </m:e>
                              <m:e>
                                <m:r>
                                  <a:rPr lang="en-US" sz="2000" b="0" i="1" smtClean="0">
                                    <a:latin typeface="Cambria Math" panose="02040503050406030204" pitchFamily="18" charset="0"/>
                                  </a:rPr>
                                  <m:t>1/2</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0</m:t>
                                </m:r>
                              </m:e>
                            </m:mr>
                          </m:m>
                        </m:e>
                      </m:d>
                    </m:oMath>
                  </m:oMathPara>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7256822" y="1195389"/>
                <a:ext cx="2853335" cy="842218"/>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876909" y="4910728"/>
                <a:ext cx="5617692" cy="7579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/3</m:t>
                                </m:r>
                              </m:e>
                              <m:e>
                                <m:r>
                                  <a:rPr lang="en-US" b="0" i="1" smtClean="0">
                                    <a:latin typeface="Cambria Math" panose="02040503050406030204" pitchFamily="18" charset="0"/>
                                  </a:rPr>
                                  <m:t>1/2</m:t>
                                </m:r>
                              </m:e>
                              <m:e>
                                <m:r>
                                  <a:rPr lang="en-US" b="0" i="1" smtClean="0">
                                    <a:latin typeface="Cambria Math" panose="02040503050406030204" pitchFamily="18" charset="0"/>
                                  </a:rPr>
                                  <m:t>1/6</m:t>
                                </m:r>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/3</m:t>
                                </m:r>
                              </m:e>
                              <m:e>
                                <m:r>
                                  <a:rPr lang="en-US" i="1">
                                    <a:latin typeface="Cambria Math" panose="02040503050406030204" pitchFamily="18" charset="0"/>
                                  </a:rPr>
                                  <m:t>1/</m:t>
                                </m:r>
                                <m:r>
                                  <a:rPr lang="en-US" b="0" i="1" smtClean="0">
                                    <a:latin typeface="Cambria Math" panose="02040503050406030204" pitchFamily="18" charset="0"/>
                                  </a:rPr>
                                  <m:t>3</m:t>
                                </m:r>
                              </m:e>
                              <m:e>
                                <m:r>
                                  <a:rPr lang="en-US" i="1">
                                    <a:latin typeface="Cambria Math" panose="02040503050406030204" pitchFamily="18" charset="0"/>
                                  </a:rPr>
                                  <m:t>1/</m:t>
                                </m:r>
                                <m:r>
                                  <a:rPr lang="en-US" b="0" i="1" smtClean="0">
                                    <a:latin typeface="Cambria Math" panose="02040503050406030204" pitchFamily="18" charset="0"/>
                                  </a:rPr>
                                  <m:t>3</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/2</m:t>
                                </m:r>
                              </m:e>
                              <m:e>
                                <m:r>
                                  <a:rPr lang="en-US" i="1">
                                    <a:latin typeface="Cambria Math" panose="02040503050406030204" pitchFamily="18" charset="0"/>
                                  </a:rPr>
                                  <m:t>1/2</m:t>
                                </m:r>
                              </m:e>
                              <m:e>
                                <m:r>
                                  <a:rPr lang="en-US" i="1">
                                    <a:latin typeface="Cambria Math" panose="02040503050406030204" pitchFamily="18" charset="0"/>
                                  </a:rPr>
                                  <m:t>0</m:t>
                                </m:r>
                              </m:e>
                            </m:mr>
                            <m:mr>
                              <m:e>
                                <m:r>
                                  <a:rPr lang="en-US" i="1">
                                    <a:latin typeface="Cambria Math" panose="02040503050406030204" pitchFamily="18" charset="0"/>
                                  </a:rPr>
                                  <m:t>1/2</m:t>
                                </m:r>
                              </m:e>
                              <m:e>
                                <m:r>
                                  <a:rPr lang="en-US" i="1">
                                    <a:latin typeface="Cambria Math" panose="02040503050406030204" pitchFamily="18" charset="0"/>
                                  </a:rPr>
                                  <m:t>0</m:t>
                                </m:r>
                              </m:e>
                              <m:e>
                                <m:r>
                                  <a:rPr lang="en-US" i="1">
                                    <a:latin typeface="Cambria Math" panose="02040503050406030204" pitchFamily="18" charset="0"/>
                                  </a:rPr>
                                  <m:t>1/2</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mr>
                          </m:m>
                        </m:e>
                      </m:d>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876909" y="4910728"/>
                <a:ext cx="5617692" cy="75796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656439" y="3104835"/>
                <a:ext cx="51491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𝑦𝑎h𝑜𝑜</m:t>
                      </m:r>
                      <m:r>
                        <a:rPr lang="en-US" b="0" i="1" smtClean="0">
                          <a:latin typeface="Cambria Math" panose="02040503050406030204" pitchFamily="18" charset="0"/>
                        </a:rPr>
                        <m:t>, </m:t>
                      </m:r>
                      <m:r>
                        <a:rPr lang="en-US" b="0" i="1" smtClean="0">
                          <a:latin typeface="Cambria Math" panose="02040503050406030204" pitchFamily="18" charset="0"/>
                        </a:rPr>
                        <m:t>𝐴𝑚𝑎𝑧𝑜𝑛</m:t>
                      </m:r>
                      <m:r>
                        <a:rPr lang="en-US" b="0" i="1" smtClean="0">
                          <a:latin typeface="Cambria Math" panose="02040503050406030204" pitchFamily="18" charset="0"/>
                        </a:rPr>
                        <m:t>, </m:t>
                      </m:r>
                      <m:r>
                        <a:rPr lang="en-US" b="0" i="1" smtClean="0">
                          <a:latin typeface="Cambria Math" panose="02040503050406030204" pitchFamily="18" charset="0"/>
                        </a:rPr>
                        <m:t>𝑀𝑖𝑐𝑟𝑜𝑠𝑜𝑓𝑡</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/3</m:t>
                                </m:r>
                              </m:e>
                              <m:e>
                                <m:r>
                                  <a:rPr lang="en-US" i="1">
                                    <a:latin typeface="Cambria Math" panose="02040503050406030204" pitchFamily="18" charset="0"/>
                                  </a:rPr>
                                  <m:t>1/</m:t>
                                </m:r>
                                <m:r>
                                  <a:rPr lang="en-US" b="0" i="1" smtClean="0">
                                    <a:latin typeface="Cambria Math" panose="02040503050406030204" pitchFamily="18" charset="0"/>
                                  </a:rPr>
                                  <m:t>3</m:t>
                                </m:r>
                              </m:e>
                              <m:e>
                                <m:r>
                                  <a:rPr lang="en-US" i="1">
                                    <a:latin typeface="Cambria Math" panose="02040503050406030204" pitchFamily="18" charset="0"/>
                                  </a:rPr>
                                  <m:t>1/</m:t>
                                </m:r>
                                <m:r>
                                  <a:rPr lang="en-US" b="0" i="1" smtClean="0">
                                    <a:latin typeface="Cambria Math" panose="02040503050406030204" pitchFamily="18" charset="0"/>
                                  </a:rPr>
                                  <m:t>3</m:t>
                                </m:r>
                              </m:e>
                            </m:mr>
                          </m:m>
                        </m:e>
                      </m:d>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6656439" y="3104835"/>
                <a:ext cx="5149102" cy="369332"/>
              </a:xfrm>
              <a:prstGeom prst="rect">
                <a:avLst/>
              </a:prstGeom>
              <a:blipFill rotWithShape="0">
                <a:blip r:embed="rId6"/>
                <a:stretch>
                  <a:fillRect b="-14754"/>
                </a:stretch>
              </a:blipFill>
            </p:spPr>
            <p:txBody>
              <a:bodyPr/>
              <a:lstStyle/>
              <a:p>
                <a:r>
                  <a:rPr lang="en-US">
                    <a:noFill/>
                  </a:rPr>
                  <a:t> </a:t>
                </a:r>
              </a:p>
            </p:txBody>
          </p:sp>
        </mc:Fallback>
      </mc:AlternateContent>
    </p:spTree>
    <p:extLst>
      <p:ext uri="{BB962C8B-B14F-4D97-AF65-F5344CB8AC3E}">
        <p14:creationId xmlns:p14="http://schemas.microsoft.com/office/powerpoint/2010/main" val="516372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An example of Simplified PageRank</a:t>
            </a:r>
            <a:endParaRPr lang="en-US" b="0" dirty="0"/>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12</a:t>
            </a:fld>
            <a:endParaRPr lang="en-US">
              <a:solidFill>
                <a:prstClr val="black">
                  <a:tint val="75000"/>
                </a:prstClr>
              </a:solidFill>
            </a:endParaRPr>
          </a:p>
        </p:txBody>
      </p:sp>
      <p:pic>
        <p:nvPicPr>
          <p:cNvPr id="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906" y="1210923"/>
            <a:ext cx="3490913"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7" name="TextBox 6"/>
              <p:cNvSpPr txBox="1"/>
              <p:nvPr/>
            </p:nvSpPr>
            <p:spPr>
              <a:xfrm>
                <a:off x="7196173" y="1403621"/>
                <a:ext cx="2853335" cy="8422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r>
                                  <a:rPr lang="en-US" sz="2000" b="0" i="1" smtClean="0">
                                    <a:latin typeface="Cambria Math" panose="02040503050406030204" pitchFamily="18" charset="0"/>
                                  </a:rPr>
                                  <m:t>/2</m:t>
                                </m:r>
                              </m:e>
                              <m:e>
                                <m:r>
                                  <a:rPr lang="en-US" sz="2000" b="0" i="1" smtClean="0">
                                    <a:latin typeface="Cambria Math" panose="02040503050406030204" pitchFamily="18" charset="0"/>
                                  </a:rPr>
                                  <m:t>1/2</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1/2</m:t>
                                </m:r>
                              </m:e>
                              <m:e>
                                <m:r>
                                  <a:rPr lang="en-US" sz="2000" b="0" i="1" smtClean="0">
                                    <a:latin typeface="Cambria Math" panose="02040503050406030204" pitchFamily="18" charset="0"/>
                                  </a:rPr>
                                  <m:t>0</m:t>
                                </m:r>
                              </m:e>
                              <m:e>
                                <m:r>
                                  <a:rPr lang="en-US" sz="2000" b="0" i="1" smtClean="0">
                                    <a:latin typeface="Cambria Math" panose="02040503050406030204" pitchFamily="18" charset="0"/>
                                  </a:rPr>
                                  <m:t>1/2</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0</m:t>
                                </m:r>
                              </m:e>
                            </m:mr>
                          </m:m>
                        </m:e>
                      </m:d>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7196173" y="1403621"/>
                <a:ext cx="2853335" cy="842218"/>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223034" y="4693897"/>
                <a:ext cx="5745932" cy="7579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5</m:t>
                                </m:r>
                                <m:r>
                                  <a:rPr lang="en-US" b="0" i="1" smtClean="0">
                                    <a:latin typeface="Cambria Math" panose="02040503050406030204" pitchFamily="18" charset="0"/>
                                  </a:rPr>
                                  <m:t>/12</m:t>
                                </m:r>
                              </m:e>
                              <m:e>
                                <m:r>
                                  <a:rPr lang="en-US" b="0" i="1" smtClean="0">
                                    <a:latin typeface="Cambria Math" panose="02040503050406030204" pitchFamily="18" charset="0"/>
                                  </a:rPr>
                                  <m:t>1/3</m:t>
                                </m:r>
                              </m:e>
                              <m:e>
                                <m:r>
                                  <a:rPr lang="en-US" b="0" i="1" smtClean="0">
                                    <a:latin typeface="Cambria Math" panose="02040503050406030204" pitchFamily="18" charset="0"/>
                                  </a:rPr>
                                  <m:t>1/4</m:t>
                                </m:r>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/3</m:t>
                                </m:r>
                              </m:e>
                              <m:e>
                                <m:r>
                                  <a:rPr lang="en-US" i="1">
                                    <a:latin typeface="Cambria Math" panose="02040503050406030204" pitchFamily="18" charset="0"/>
                                  </a:rPr>
                                  <m:t>1/2</m:t>
                                </m:r>
                              </m:e>
                              <m:e>
                                <m:r>
                                  <a:rPr lang="en-US" i="1">
                                    <a:latin typeface="Cambria Math" panose="02040503050406030204" pitchFamily="18" charset="0"/>
                                  </a:rPr>
                                  <m:t>1/6</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/2</m:t>
                                </m:r>
                              </m:e>
                              <m:e>
                                <m:r>
                                  <a:rPr lang="en-US" i="1">
                                    <a:latin typeface="Cambria Math" panose="02040503050406030204" pitchFamily="18" charset="0"/>
                                  </a:rPr>
                                  <m:t>1/2</m:t>
                                </m:r>
                              </m:e>
                              <m:e>
                                <m:r>
                                  <a:rPr lang="en-US" i="1">
                                    <a:latin typeface="Cambria Math" panose="02040503050406030204" pitchFamily="18" charset="0"/>
                                  </a:rPr>
                                  <m:t>0</m:t>
                                </m:r>
                              </m:e>
                            </m:mr>
                            <m:mr>
                              <m:e>
                                <m:r>
                                  <a:rPr lang="en-US" i="1">
                                    <a:latin typeface="Cambria Math" panose="02040503050406030204" pitchFamily="18" charset="0"/>
                                  </a:rPr>
                                  <m:t>1/2</m:t>
                                </m:r>
                              </m:e>
                              <m:e>
                                <m:r>
                                  <a:rPr lang="en-US" i="1">
                                    <a:latin typeface="Cambria Math" panose="02040503050406030204" pitchFamily="18" charset="0"/>
                                  </a:rPr>
                                  <m:t>0</m:t>
                                </m:r>
                              </m:e>
                              <m:e>
                                <m:r>
                                  <a:rPr lang="en-US" i="1">
                                    <a:latin typeface="Cambria Math" panose="02040503050406030204" pitchFamily="18" charset="0"/>
                                  </a:rPr>
                                  <m:t>1/2</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0</m:t>
                                </m:r>
                              </m:e>
                            </m:mr>
                          </m:m>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223034" y="4693897"/>
                <a:ext cx="5745932" cy="757964"/>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656439" y="3104835"/>
                <a:ext cx="51491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𝑦𝑎h𝑜𝑜</m:t>
                      </m:r>
                      <m:r>
                        <a:rPr lang="en-US" b="0" i="1" smtClean="0">
                          <a:latin typeface="Cambria Math" panose="02040503050406030204" pitchFamily="18" charset="0"/>
                        </a:rPr>
                        <m:t>, </m:t>
                      </m:r>
                      <m:r>
                        <a:rPr lang="en-US" b="0" i="1" smtClean="0">
                          <a:latin typeface="Cambria Math" panose="02040503050406030204" pitchFamily="18" charset="0"/>
                        </a:rPr>
                        <m:t>𝐴𝑚𝑎𝑧𝑜𝑛</m:t>
                      </m:r>
                      <m:r>
                        <a:rPr lang="en-US" b="0" i="1" smtClean="0">
                          <a:latin typeface="Cambria Math" panose="02040503050406030204" pitchFamily="18" charset="0"/>
                        </a:rPr>
                        <m:t>, </m:t>
                      </m:r>
                      <m:r>
                        <a:rPr lang="en-US" b="0" i="1" smtClean="0">
                          <a:latin typeface="Cambria Math" panose="02040503050406030204" pitchFamily="18" charset="0"/>
                        </a:rPr>
                        <m:t>𝑀𝑖𝑐𝑟𝑜𝑠𝑜𝑓𝑡</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/3</m:t>
                                </m:r>
                              </m:e>
                              <m:e>
                                <m:r>
                                  <a:rPr lang="en-US" i="1">
                                    <a:latin typeface="Cambria Math" panose="02040503050406030204" pitchFamily="18" charset="0"/>
                                  </a:rPr>
                                  <m:t>1/</m:t>
                                </m:r>
                                <m:r>
                                  <a:rPr lang="en-US" b="0" i="1" smtClean="0">
                                    <a:latin typeface="Cambria Math" panose="02040503050406030204" pitchFamily="18" charset="0"/>
                                  </a:rPr>
                                  <m:t>3</m:t>
                                </m:r>
                              </m:e>
                              <m:e>
                                <m:r>
                                  <a:rPr lang="en-US" i="1">
                                    <a:latin typeface="Cambria Math" panose="02040503050406030204" pitchFamily="18" charset="0"/>
                                  </a:rPr>
                                  <m:t>1/</m:t>
                                </m:r>
                                <m:r>
                                  <a:rPr lang="en-US" b="0" i="1" smtClean="0">
                                    <a:latin typeface="Cambria Math" panose="02040503050406030204" pitchFamily="18" charset="0"/>
                                  </a:rPr>
                                  <m:t>3</m:t>
                                </m:r>
                              </m:e>
                            </m:mr>
                          </m:m>
                        </m:e>
                      </m:d>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6656439" y="3104835"/>
                <a:ext cx="5149102" cy="369332"/>
              </a:xfrm>
              <a:prstGeom prst="rect">
                <a:avLst/>
              </a:prstGeom>
              <a:blipFill rotWithShape="0">
                <a:blip r:embed="rId6"/>
                <a:stretch>
                  <a:fillRect b="-14754"/>
                </a:stretch>
              </a:blipFill>
            </p:spPr>
            <p:txBody>
              <a:bodyPr/>
              <a:lstStyle/>
              <a:p>
                <a:r>
                  <a:rPr lang="en-US">
                    <a:noFill/>
                  </a:rPr>
                  <a:t> </a:t>
                </a:r>
              </a:p>
            </p:txBody>
          </p:sp>
        </mc:Fallback>
      </mc:AlternateContent>
      <p:sp>
        <p:nvSpPr>
          <p:cNvPr id="10" name="TextBox 5"/>
          <p:cNvSpPr txBox="1">
            <a:spLocks noChangeArrowheads="1"/>
          </p:cNvSpPr>
          <p:nvPr/>
        </p:nvSpPr>
        <p:spPr bwMode="auto">
          <a:xfrm>
            <a:off x="2906712" y="5867785"/>
            <a:ext cx="6378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zh-CN" sz="2400" dirty="0">
                <a:latin typeface="Century Schoolbook" panose="02040604050505020304" pitchFamily="18" charset="0"/>
                <a:ea typeface="宋体" panose="02010600030101010101" pitchFamily="2" charset="-122"/>
              </a:rPr>
              <a:t>PageRank Calculation: second iteration</a:t>
            </a:r>
          </a:p>
        </p:txBody>
      </p:sp>
    </p:spTree>
    <p:extLst>
      <p:ext uri="{BB962C8B-B14F-4D97-AF65-F5344CB8AC3E}">
        <p14:creationId xmlns:p14="http://schemas.microsoft.com/office/powerpoint/2010/main" val="294993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An example of Simplified PageRank</a:t>
            </a:r>
            <a:endParaRPr lang="en-US" dirty="0"/>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13</a:t>
            </a:fld>
            <a:endParaRPr lang="en-US">
              <a:solidFill>
                <a:prstClr val="black">
                  <a:tint val="75000"/>
                </a:prstClr>
              </a:solidFill>
            </a:endParaRPr>
          </a:p>
        </p:txBody>
      </p:sp>
      <p:sp>
        <p:nvSpPr>
          <p:cNvPr id="6" name="TextBox 5"/>
          <p:cNvSpPr txBox="1">
            <a:spLocks noChangeArrowheads="1"/>
          </p:cNvSpPr>
          <p:nvPr/>
        </p:nvSpPr>
        <p:spPr bwMode="auto">
          <a:xfrm>
            <a:off x="3013076" y="5938044"/>
            <a:ext cx="6378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algn="ctr" eaLnBrk="1" hangingPunct="1"/>
            <a:r>
              <a:rPr lang="en-US" altLang="zh-CN" sz="2400" dirty="0">
                <a:latin typeface="Century Schoolbook" panose="02040604050505020304" pitchFamily="18" charset="0"/>
                <a:ea typeface="宋体" panose="02010600030101010101" pitchFamily="2" charset="-122"/>
              </a:rPr>
              <a:t>Convergence after some iterations</a:t>
            </a:r>
          </a:p>
        </p:txBody>
      </p:sp>
      <p:pic>
        <p:nvPicPr>
          <p:cNvPr id="7"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1182689"/>
            <a:ext cx="321945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650" y="2768601"/>
            <a:ext cx="2667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4850" y="4539644"/>
            <a:ext cx="353377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1182688"/>
            <a:ext cx="3490913"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1" name="Rectangle 10"/>
              <p:cNvSpPr/>
              <p:nvPr/>
            </p:nvSpPr>
            <p:spPr>
              <a:xfrm>
                <a:off x="6844638" y="4474596"/>
                <a:ext cx="2535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3</m:t>
                                </m:r>
                                <m:r>
                                  <a:rPr lang="en-US" i="1">
                                    <a:latin typeface="Cambria Math" panose="02040503050406030204" pitchFamily="18" charset="0"/>
                                  </a:rPr>
                                  <m:t>/</m:t>
                                </m:r>
                                <m:r>
                                  <a:rPr lang="en-US" b="0" i="1" smtClean="0">
                                    <a:latin typeface="Cambria Math" panose="02040503050406030204" pitchFamily="18" charset="0"/>
                                  </a:rPr>
                                  <m:t>8</m:t>
                                </m:r>
                              </m:e>
                              <m:e>
                                <m:r>
                                  <a:rPr lang="en-US" b="0" i="1" smtClean="0">
                                    <a:latin typeface="Cambria Math" panose="02040503050406030204" pitchFamily="18" charset="0"/>
                                  </a:rPr>
                                  <m:t>    11</m:t>
                                </m:r>
                                <m:r>
                                  <a:rPr lang="en-US" i="1">
                                    <a:latin typeface="Cambria Math" panose="02040503050406030204" pitchFamily="18" charset="0"/>
                                  </a:rPr>
                                  <m:t>/</m:t>
                                </m:r>
                                <m:r>
                                  <a:rPr lang="en-US" b="0" i="1" smtClean="0">
                                    <a:latin typeface="Cambria Math" panose="02040503050406030204" pitchFamily="18" charset="0"/>
                                  </a:rPr>
                                  <m:t>24</m:t>
                                </m:r>
                              </m:e>
                              <m:e>
                                <m:r>
                                  <a:rPr lang="en-US" b="0" i="1" smtClean="0">
                                    <a:latin typeface="Cambria Math" panose="02040503050406030204" pitchFamily="18" charset="0"/>
                                  </a:rPr>
                                  <m:t> </m:t>
                                </m:r>
                                <m:r>
                                  <a:rPr lang="en-US" i="1">
                                    <a:latin typeface="Cambria Math" panose="02040503050406030204" pitchFamily="18" charset="0"/>
                                  </a:rPr>
                                  <m:t>1/</m:t>
                                </m:r>
                                <m:r>
                                  <a:rPr lang="en-US" b="0" i="1" smtClean="0">
                                    <a:latin typeface="Cambria Math" panose="02040503050406030204" pitchFamily="18" charset="0"/>
                                  </a:rPr>
                                  <m:t>6</m:t>
                                </m:r>
                              </m:e>
                            </m:mr>
                          </m:m>
                        </m:e>
                      </m:d>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844638" y="4474596"/>
                <a:ext cx="2535951" cy="369332"/>
              </a:xfrm>
              <a:prstGeom prst="rect">
                <a:avLst/>
              </a:prstGeom>
              <a:blipFill rotWithShape="0">
                <a:blip r:embed="rId5"/>
                <a:stretch>
                  <a:fillRect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844638" y="4841348"/>
                <a:ext cx="27411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11</m:t>
                                </m:r>
                                <m:r>
                                  <a:rPr lang="en-US" i="1">
                                    <a:latin typeface="Cambria Math" panose="02040503050406030204" pitchFamily="18" charset="0"/>
                                  </a:rPr>
                                  <m:t>/</m:t>
                                </m:r>
                                <m:r>
                                  <a:rPr lang="en-US" b="0" i="1" smtClean="0">
                                    <a:latin typeface="Cambria Math" panose="02040503050406030204" pitchFamily="18" charset="0"/>
                                  </a:rPr>
                                  <m:t>24</m:t>
                                </m:r>
                              </m:e>
                              <m:e>
                                <m:r>
                                  <a:rPr lang="en-US" b="0" i="1" smtClean="0">
                                    <a:latin typeface="Cambria Math" panose="02040503050406030204" pitchFamily="18" charset="0"/>
                                  </a:rPr>
                                  <m:t>17</m:t>
                                </m:r>
                                <m:r>
                                  <a:rPr lang="en-US" i="1">
                                    <a:latin typeface="Cambria Math" panose="02040503050406030204" pitchFamily="18" charset="0"/>
                                  </a:rPr>
                                  <m:t>/</m:t>
                                </m:r>
                                <m:r>
                                  <a:rPr lang="en-US" b="0" i="1" smtClean="0">
                                    <a:latin typeface="Cambria Math" panose="02040503050406030204" pitchFamily="18" charset="0"/>
                                  </a:rPr>
                                  <m:t>48</m:t>
                                </m:r>
                              </m:e>
                              <m:e>
                                <m:r>
                                  <a:rPr lang="en-US" i="1">
                                    <a:latin typeface="Cambria Math" panose="02040503050406030204" pitchFamily="18" charset="0"/>
                                  </a:rPr>
                                  <m:t>1</m:t>
                                </m:r>
                                <m:r>
                                  <a:rPr lang="en-US" b="0" i="1" smtClean="0">
                                    <a:latin typeface="Cambria Math" panose="02040503050406030204" pitchFamily="18" charset="0"/>
                                  </a:rPr>
                                  <m:t>1</m:t>
                                </m:r>
                                <m:r>
                                  <a:rPr lang="en-US" i="1">
                                    <a:latin typeface="Cambria Math" panose="02040503050406030204" pitchFamily="18" charset="0"/>
                                  </a:rPr>
                                  <m:t>/4</m:t>
                                </m:r>
                                <m:r>
                                  <a:rPr lang="en-US" b="0" i="1" smtClean="0">
                                    <a:latin typeface="Cambria Math" panose="02040503050406030204" pitchFamily="18" charset="0"/>
                                  </a:rPr>
                                  <m:t>8</m:t>
                                </m:r>
                              </m:e>
                            </m:mr>
                          </m:m>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6844638" y="4841348"/>
                <a:ext cx="2741135" cy="369332"/>
              </a:xfrm>
              <a:prstGeom prst="rect">
                <a:avLst/>
              </a:prstGeom>
              <a:blipFill rotWithShape="0">
                <a:blip r:embed="rId6"/>
                <a:stretch>
                  <a:fillRect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844638" y="5476298"/>
                <a:ext cx="19716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e>
                              <m:e>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5</m:t>
                                </m:r>
                              </m:e>
                              <m:e>
                                <m:r>
                                  <a:rPr lang="en-US" i="1">
                                    <a:latin typeface="Cambria Math" panose="02040503050406030204" pitchFamily="18" charset="0"/>
                                  </a:rPr>
                                  <m:t>1/</m:t>
                                </m:r>
                                <m:r>
                                  <a:rPr lang="en-US" b="0" i="1" smtClean="0">
                                    <a:latin typeface="Cambria Math" panose="02040503050406030204" pitchFamily="18" charset="0"/>
                                  </a:rPr>
                                  <m:t>5</m:t>
                                </m:r>
                              </m:e>
                            </m:mr>
                          </m:m>
                        </m:e>
                      </m:d>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6844638" y="5476298"/>
                <a:ext cx="1971694" cy="369332"/>
              </a:xfrm>
              <a:prstGeom prst="rect">
                <a:avLst/>
              </a:prstGeom>
              <a:blipFill rotWithShape="0">
                <a:blip r:embed="rId7"/>
                <a:stretch>
                  <a:fillRect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732438" y="1405957"/>
                <a:ext cx="2853335" cy="8422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r>
                                  <a:rPr lang="en-US" sz="2000" b="0" i="1" smtClean="0">
                                    <a:latin typeface="Cambria Math" panose="02040503050406030204" pitchFamily="18" charset="0"/>
                                  </a:rPr>
                                  <m:t>/2</m:t>
                                </m:r>
                              </m:e>
                              <m:e>
                                <m:r>
                                  <a:rPr lang="en-US" sz="2000" b="0" i="1" smtClean="0">
                                    <a:latin typeface="Cambria Math" panose="02040503050406030204" pitchFamily="18" charset="0"/>
                                  </a:rPr>
                                  <m:t>1/2</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1/2</m:t>
                                </m:r>
                              </m:e>
                              <m:e>
                                <m:r>
                                  <a:rPr lang="en-US" sz="2000" b="0" i="1" smtClean="0">
                                    <a:latin typeface="Cambria Math" panose="02040503050406030204" pitchFamily="18" charset="0"/>
                                  </a:rPr>
                                  <m:t>0</m:t>
                                </m:r>
                              </m:e>
                              <m:e>
                                <m:r>
                                  <a:rPr lang="en-US" sz="2000" b="0" i="1" smtClean="0">
                                    <a:latin typeface="Cambria Math" panose="02040503050406030204" pitchFamily="18" charset="0"/>
                                  </a:rPr>
                                  <m:t>1/2</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0</m:t>
                                </m:r>
                              </m:e>
                            </m:mr>
                          </m:m>
                        </m:e>
                      </m:d>
                    </m:oMath>
                  </m:oMathPara>
                </a14:m>
                <a:endParaRPr lang="en-US" sz="2000" dirty="0"/>
              </a:p>
            </p:txBody>
          </p:sp>
        </mc:Choice>
        <mc:Fallback xmlns="">
          <p:sp>
            <p:nvSpPr>
              <p:cNvPr id="14" name="TextBox 13"/>
              <p:cNvSpPr txBox="1">
                <a:spLocks noRot="1" noChangeAspect="1" noMove="1" noResize="1" noEditPoints="1" noAdjustHandles="1" noChangeArrowheads="1" noChangeShapeType="1" noTextEdit="1"/>
              </p:cNvSpPr>
              <p:nvPr/>
            </p:nvSpPr>
            <p:spPr>
              <a:xfrm>
                <a:off x="6732438" y="1405957"/>
                <a:ext cx="2853335" cy="842218"/>
              </a:xfrm>
              <a:prstGeom prst="rect">
                <a:avLst/>
              </a:prstGeom>
              <a:blipFill rotWithShape="0">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326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A Problem with Simplified PageRank </a:t>
            </a:r>
            <a:endParaRPr lang="en-US" dirty="0"/>
          </a:p>
        </p:txBody>
      </p:sp>
      <p:sp>
        <p:nvSpPr>
          <p:cNvPr id="3" name="Content Placeholder 2"/>
          <p:cNvSpPr>
            <a:spLocks noGrp="1"/>
          </p:cNvSpPr>
          <p:nvPr>
            <p:ph idx="1"/>
          </p:nvPr>
        </p:nvSpPr>
        <p:spPr>
          <a:xfrm>
            <a:off x="838200" y="1270000"/>
            <a:ext cx="7974724" cy="4906963"/>
          </a:xfrm>
        </p:spPr>
        <p:txBody>
          <a:bodyPr/>
          <a:lstStyle/>
          <a:p>
            <a:r>
              <a:rPr lang="en-US" altLang="zh-CN" dirty="0">
                <a:latin typeface="Century Schoolbook" panose="02040604050505020304" pitchFamily="18" charset="0"/>
              </a:rPr>
              <a:t>A loop:</a:t>
            </a:r>
          </a:p>
          <a:p>
            <a:endParaRPr lang="en-US" altLang="zh-CN" dirty="0">
              <a:latin typeface="Century Schoolbook" panose="02040604050505020304" pitchFamily="18" charset="0"/>
            </a:endParaRPr>
          </a:p>
          <a:p>
            <a:endParaRPr lang="en-US" altLang="zh-CN" dirty="0">
              <a:latin typeface="Century Schoolbook" panose="02040604050505020304" pitchFamily="18" charset="0"/>
            </a:endParaRPr>
          </a:p>
          <a:p>
            <a:endParaRPr lang="en-US" altLang="zh-CN" dirty="0">
              <a:latin typeface="Century Schoolbook" panose="02040604050505020304" pitchFamily="18" charset="0"/>
            </a:endParaRPr>
          </a:p>
          <a:p>
            <a:endParaRPr lang="en-US" altLang="zh-CN" dirty="0">
              <a:latin typeface="Century Schoolbook" panose="02040604050505020304" pitchFamily="18" charset="0"/>
            </a:endParaRPr>
          </a:p>
          <a:p>
            <a:endParaRPr lang="en-US" altLang="zh-CN" dirty="0">
              <a:latin typeface="Century Schoolbook" panose="02040604050505020304" pitchFamily="18" charset="0"/>
            </a:endParaRPr>
          </a:p>
          <a:p>
            <a:endParaRPr lang="en-US" altLang="zh-CN" dirty="0">
              <a:latin typeface="Century Schoolbook" panose="02040604050505020304" pitchFamily="18" charset="0"/>
            </a:endParaRPr>
          </a:p>
          <a:p>
            <a:pPr algn="just"/>
            <a:r>
              <a:rPr lang="en-US" altLang="zh-CN" dirty="0">
                <a:latin typeface="Century Schoolbook" panose="02040604050505020304" pitchFamily="18" charset="0"/>
              </a:rPr>
              <a:t>During each iteration, the loop accumulates rank but never distributes rank to other pages!</a:t>
            </a:r>
          </a:p>
          <a:p>
            <a:endParaRPr lang="en-US" altLang="zh-CN" dirty="0">
              <a:latin typeface="Century Schoolbook" panose="02040604050505020304" pitchFamily="18" charset="0"/>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14</a:t>
            </a:fld>
            <a:endParaRPr lang="en-US">
              <a:solidFill>
                <a:prstClr val="black">
                  <a:tint val="75000"/>
                </a:prstClr>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868214" y="1860331"/>
            <a:ext cx="5638800" cy="2819400"/>
          </a:xfrm>
          <a:prstGeom prst="rect">
            <a:avLst/>
          </a:prstGeom>
          <a:noFill/>
        </p:spPr>
      </p:pic>
    </p:spTree>
    <p:extLst>
      <p:ext uri="{BB962C8B-B14F-4D97-AF65-F5344CB8AC3E}">
        <p14:creationId xmlns:p14="http://schemas.microsoft.com/office/powerpoint/2010/main" val="1901543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An example of Simplified PageRank</a:t>
            </a:r>
            <a:endParaRPr lang="en-US" dirty="0"/>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15</a:t>
            </a:fld>
            <a:endParaRPr lang="en-US">
              <a:solidFill>
                <a:prstClr val="black">
                  <a:tint val="75000"/>
                </a:prstClr>
              </a:solidFill>
            </a:endParaRPr>
          </a:p>
        </p:txBody>
      </p:sp>
      <p:sp>
        <p:nvSpPr>
          <p:cNvPr id="6" name="TextBox 5"/>
          <p:cNvSpPr txBox="1">
            <a:spLocks noChangeArrowheads="1"/>
          </p:cNvSpPr>
          <p:nvPr/>
        </p:nvSpPr>
        <p:spPr bwMode="auto">
          <a:xfrm>
            <a:off x="2906712" y="5821921"/>
            <a:ext cx="6378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zh-CN" sz="2400" dirty="0">
                <a:latin typeface="Century Schoolbook" panose="02040604050505020304" pitchFamily="18" charset="0"/>
                <a:ea typeface="宋体" panose="02010600030101010101" pitchFamily="2" charset="-122"/>
              </a:rPr>
              <a:t>PageRank Calculation: first iteration</a:t>
            </a:r>
          </a:p>
        </p:txBody>
      </p:sp>
      <mc:AlternateContent xmlns:mc="http://schemas.openxmlformats.org/markup-compatibility/2006" xmlns:a14="http://schemas.microsoft.com/office/drawing/2010/main">
        <mc:Choice Requires="a14">
          <p:sp>
            <p:nvSpPr>
              <p:cNvPr id="7" name="TextBox 6"/>
              <p:cNvSpPr txBox="1"/>
              <p:nvPr/>
            </p:nvSpPr>
            <p:spPr>
              <a:xfrm>
                <a:off x="6372659" y="1245321"/>
                <a:ext cx="2853335" cy="8422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r>
                                  <a:rPr lang="en-US" sz="2000" b="0" i="1" smtClean="0">
                                    <a:latin typeface="Cambria Math" panose="02040503050406030204" pitchFamily="18" charset="0"/>
                                  </a:rPr>
                                  <m:t>/2</m:t>
                                </m:r>
                              </m:e>
                              <m:e>
                                <m:r>
                                  <a:rPr lang="en-US" sz="2000" b="0" i="1" smtClean="0">
                                    <a:latin typeface="Cambria Math" panose="02040503050406030204" pitchFamily="18" charset="0"/>
                                  </a:rPr>
                                  <m:t>1/2</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1/2</m:t>
                                </m:r>
                              </m:e>
                              <m:e>
                                <m:r>
                                  <a:rPr lang="en-US" sz="2000" b="0" i="1" smtClean="0">
                                    <a:latin typeface="Cambria Math" panose="02040503050406030204" pitchFamily="18" charset="0"/>
                                  </a:rPr>
                                  <m:t>0</m:t>
                                </m:r>
                              </m:e>
                              <m:e>
                                <m:r>
                                  <a:rPr lang="en-US" sz="2000" b="0" i="1" smtClean="0">
                                    <a:latin typeface="Cambria Math" panose="02040503050406030204" pitchFamily="18" charset="0"/>
                                  </a:rPr>
                                  <m:t>1/2</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6372659" y="1245321"/>
                <a:ext cx="2853335" cy="842218"/>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533438" y="4633809"/>
                <a:ext cx="5617692" cy="7579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/3</m:t>
                                </m:r>
                              </m:e>
                              <m:e>
                                <m:r>
                                  <a:rPr lang="en-US" b="0" i="1" smtClean="0">
                                    <a:latin typeface="Cambria Math" panose="02040503050406030204" pitchFamily="18" charset="0"/>
                                  </a:rPr>
                                  <m:t>1/6</m:t>
                                </m:r>
                              </m:e>
                              <m:e>
                                <m:r>
                                  <a:rPr lang="en-US" b="0" i="1" smtClean="0">
                                    <a:latin typeface="Cambria Math" panose="02040503050406030204" pitchFamily="18" charset="0"/>
                                  </a:rPr>
                                  <m:t>1/2</m:t>
                                </m:r>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/3</m:t>
                                </m:r>
                              </m:e>
                              <m:e>
                                <m:r>
                                  <a:rPr lang="en-US" i="1">
                                    <a:latin typeface="Cambria Math" panose="02040503050406030204" pitchFamily="18" charset="0"/>
                                  </a:rPr>
                                  <m:t>1/</m:t>
                                </m:r>
                                <m:r>
                                  <a:rPr lang="en-US" b="0" i="1" smtClean="0">
                                    <a:latin typeface="Cambria Math" panose="02040503050406030204" pitchFamily="18" charset="0"/>
                                  </a:rPr>
                                  <m:t>3</m:t>
                                </m:r>
                              </m:e>
                              <m:e>
                                <m:r>
                                  <a:rPr lang="en-US" i="1">
                                    <a:latin typeface="Cambria Math" panose="02040503050406030204" pitchFamily="18" charset="0"/>
                                  </a:rPr>
                                  <m:t>1/</m:t>
                                </m:r>
                                <m:r>
                                  <a:rPr lang="en-US" b="0" i="1" smtClean="0">
                                    <a:latin typeface="Cambria Math" panose="02040503050406030204" pitchFamily="18" charset="0"/>
                                  </a:rPr>
                                  <m:t>3</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/2</m:t>
                                </m:r>
                              </m:e>
                              <m:e>
                                <m:r>
                                  <a:rPr lang="en-US" i="1">
                                    <a:latin typeface="Cambria Math" panose="02040503050406030204" pitchFamily="18" charset="0"/>
                                  </a:rPr>
                                  <m:t>1/2</m:t>
                                </m:r>
                              </m:e>
                              <m:e>
                                <m:r>
                                  <a:rPr lang="en-US" i="1">
                                    <a:latin typeface="Cambria Math" panose="02040503050406030204" pitchFamily="18" charset="0"/>
                                  </a:rPr>
                                  <m:t>0</m:t>
                                </m:r>
                              </m:e>
                            </m:mr>
                            <m:mr>
                              <m:e>
                                <m:r>
                                  <a:rPr lang="en-US" i="1">
                                    <a:latin typeface="Cambria Math" panose="02040503050406030204" pitchFamily="18" charset="0"/>
                                  </a:rPr>
                                  <m:t>1/2</m:t>
                                </m:r>
                              </m:e>
                              <m:e>
                                <m:r>
                                  <a:rPr lang="en-US" i="1">
                                    <a:latin typeface="Cambria Math" panose="02040503050406030204" pitchFamily="18" charset="0"/>
                                  </a:rPr>
                                  <m:t>0</m:t>
                                </m:r>
                              </m:e>
                              <m:e>
                                <m:r>
                                  <a:rPr lang="en-US" i="1">
                                    <a:latin typeface="Cambria Math" panose="02040503050406030204" pitchFamily="18" charset="0"/>
                                  </a:rPr>
                                  <m:t>1/2</m:t>
                                </m:r>
                              </m:e>
                            </m:mr>
                            <m:mr>
                              <m:e>
                                <m:r>
                                  <a:rPr lang="en-US" i="1">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533438" y="4633809"/>
                <a:ext cx="5617692" cy="75796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372659" y="3115985"/>
                <a:ext cx="51491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𝑦𝑎h𝑜𝑜</m:t>
                      </m:r>
                      <m:r>
                        <a:rPr lang="en-US" b="0" i="1" smtClean="0">
                          <a:latin typeface="Cambria Math" panose="02040503050406030204" pitchFamily="18" charset="0"/>
                        </a:rPr>
                        <m:t>, </m:t>
                      </m:r>
                      <m:r>
                        <a:rPr lang="en-US" b="0" i="1" smtClean="0">
                          <a:latin typeface="Cambria Math" panose="02040503050406030204" pitchFamily="18" charset="0"/>
                        </a:rPr>
                        <m:t>𝐴𝑚𝑎𝑧𝑜𝑛</m:t>
                      </m:r>
                      <m:r>
                        <a:rPr lang="en-US" b="0" i="1" smtClean="0">
                          <a:latin typeface="Cambria Math" panose="02040503050406030204" pitchFamily="18" charset="0"/>
                        </a:rPr>
                        <m:t>, </m:t>
                      </m:r>
                      <m:r>
                        <a:rPr lang="en-US" b="0" i="1" smtClean="0">
                          <a:latin typeface="Cambria Math" panose="02040503050406030204" pitchFamily="18" charset="0"/>
                        </a:rPr>
                        <m:t>𝑀𝑖𝑐𝑟𝑜𝑠𝑜𝑓𝑡</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/3</m:t>
                                </m:r>
                              </m:e>
                              <m:e>
                                <m:r>
                                  <a:rPr lang="en-US" i="1">
                                    <a:latin typeface="Cambria Math" panose="02040503050406030204" pitchFamily="18" charset="0"/>
                                  </a:rPr>
                                  <m:t>1/</m:t>
                                </m:r>
                                <m:r>
                                  <a:rPr lang="en-US" b="0" i="1" smtClean="0">
                                    <a:latin typeface="Cambria Math" panose="02040503050406030204" pitchFamily="18" charset="0"/>
                                  </a:rPr>
                                  <m:t>3</m:t>
                                </m:r>
                              </m:e>
                              <m:e>
                                <m:r>
                                  <a:rPr lang="en-US" i="1">
                                    <a:latin typeface="Cambria Math" panose="02040503050406030204" pitchFamily="18" charset="0"/>
                                  </a:rPr>
                                  <m:t>1/</m:t>
                                </m:r>
                                <m:r>
                                  <a:rPr lang="en-US" b="0" i="1" smtClean="0">
                                    <a:latin typeface="Cambria Math" panose="02040503050406030204" pitchFamily="18" charset="0"/>
                                  </a:rPr>
                                  <m:t>3</m:t>
                                </m:r>
                              </m:e>
                            </m:mr>
                          </m:m>
                        </m:e>
                      </m:d>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6372659" y="3115985"/>
                <a:ext cx="5149102" cy="369332"/>
              </a:xfrm>
              <a:prstGeom prst="rect">
                <a:avLst/>
              </a:prstGeom>
              <a:blipFill rotWithShape="0">
                <a:blip r:embed="rId4"/>
                <a:stretch>
                  <a:fillRect b="-14754"/>
                </a:stretch>
              </a:blipFill>
            </p:spPr>
            <p:txBody>
              <a:bodyPr/>
              <a:lstStyle/>
              <a:p>
                <a:r>
                  <a:rPr lang="en-US">
                    <a:noFill/>
                  </a:rPr>
                  <a:t> </a:t>
                </a:r>
              </a:p>
            </p:txBody>
          </p:sp>
        </mc:Fallback>
      </mc:AlternateContent>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9476" y="1245321"/>
            <a:ext cx="410527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4494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16</a:t>
            </a:fld>
            <a:endParaRPr lang="en-US">
              <a:solidFill>
                <a:prstClr val="black">
                  <a:tint val="75000"/>
                </a:prstClr>
              </a:solidFill>
            </a:endParaRPr>
          </a:p>
        </p:txBody>
      </p:sp>
      <p:sp>
        <p:nvSpPr>
          <p:cNvPr id="6" name="TextBox 5"/>
          <p:cNvSpPr txBox="1">
            <a:spLocks noChangeArrowheads="1"/>
          </p:cNvSpPr>
          <p:nvPr/>
        </p:nvSpPr>
        <p:spPr bwMode="auto">
          <a:xfrm>
            <a:off x="2906712" y="5833075"/>
            <a:ext cx="6378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panose="020B0604020202020204" pitchFamily="34" charset="0"/>
              </a:defRPr>
            </a:lvl1pPr>
            <a:lvl2pPr marL="742950" indent="-285750" eaLnBrk="0" hangingPunct="0">
              <a:defRPr sz="4400">
                <a:solidFill>
                  <a:schemeClr val="tx1"/>
                </a:solidFill>
                <a:latin typeface="Arial" panose="020B0604020202020204" pitchFamily="34" charset="0"/>
              </a:defRPr>
            </a:lvl2pPr>
            <a:lvl3pPr marL="1143000" indent="-228600" eaLnBrk="0" hangingPunct="0">
              <a:defRPr sz="4400">
                <a:solidFill>
                  <a:schemeClr val="tx1"/>
                </a:solidFill>
                <a:latin typeface="Arial" panose="020B0604020202020204" pitchFamily="34" charset="0"/>
              </a:defRPr>
            </a:lvl3pPr>
            <a:lvl4pPr marL="1600200" indent="-228600" eaLnBrk="0" hangingPunct="0">
              <a:defRPr sz="4400">
                <a:solidFill>
                  <a:schemeClr val="tx1"/>
                </a:solidFill>
                <a:latin typeface="Arial" panose="020B0604020202020204" pitchFamily="34" charset="0"/>
              </a:defRPr>
            </a:lvl4pPr>
            <a:lvl5pPr marL="2057400" indent="-228600" eaLnBrk="0" hangingPunct="0">
              <a:defRPr sz="4400">
                <a:solidFill>
                  <a:schemeClr val="tx1"/>
                </a:solidFill>
                <a:latin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defRPr>
            </a:lvl9pPr>
          </a:lstStyle>
          <a:p>
            <a:pPr eaLnBrk="1" hangingPunct="1"/>
            <a:r>
              <a:rPr lang="en-US" altLang="zh-CN" sz="2400" dirty="0">
                <a:latin typeface="Century Schoolbook" panose="02040604050505020304" pitchFamily="18" charset="0"/>
                <a:ea typeface="宋体" panose="02010600030101010101" pitchFamily="2" charset="-122"/>
              </a:rPr>
              <a:t>PageRank Calculation: Second iteration</a:t>
            </a:r>
          </a:p>
        </p:txBody>
      </p:sp>
      <mc:AlternateContent xmlns:mc="http://schemas.openxmlformats.org/markup-compatibility/2006" xmlns:a14="http://schemas.microsoft.com/office/drawing/2010/main">
        <mc:Choice Requires="a14">
          <p:sp>
            <p:nvSpPr>
              <p:cNvPr id="7" name="TextBox 6"/>
              <p:cNvSpPr txBox="1"/>
              <p:nvPr/>
            </p:nvSpPr>
            <p:spPr>
              <a:xfrm>
                <a:off x="5962757" y="1398145"/>
                <a:ext cx="2853335" cy="8422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r>
                                  <a:rPr lang="en-US" sz="2000" b="0" i="1" smtClean="0">
                                    <a:latin typeface="Cambria Math" panose="02040503050406030204" pitchFamily="18" charset="0"/>
                                  </a:rPr>
                                  <m:t>/2</m:t>
                                </m:r>
                              </m:e>
                              <m:e>
                                <m:r>
                                  <a:rPr lang="en-US" sz="2000" b="0" i="1" smtClean="0">
                                    <a:latin typeface="Cambria Math" panose="02040503050406030204" pitchFamily="18" charset="0"/>
                                  </a:rPr>
                                  <m:t>1/2</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1/2</m:t>
                                </m:r>
                              </m:e>
                              <m:e>
                                <m:r>
                                  <a:rPr lang="en-US" sz="2000" b="0" i="1" smtClean="0">
                                    <a:latin typeface="Cambria Math" panose="02040503050406030204" pitchFamily="18" charset="0"/>
                                  </a:rPr>
                                  <m:t>0</m:t>
                                </m:r>
                              </m:e>
                              <m:e>
                                <m:r>
                                  <a:rPr lang="en-US" sz="2000" b="0" i="1" smtClean="0">
                                    <a:latin typeface="Cambria Math" panose="02040503050406030204" pitchFamily="18" charset="0"/>
                                  </a:rPr>
                                  <m:t>1/2</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5962757" y="1398145"/>
                <a:ext cx="2853335" cy="842218"/>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202363" y="4489910"/>
                <a:ext cx="5745932" cy="7579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/4</m:t>
                                </m:r>
                              </m:e>
                              <m:e>
                                <m:r>
                                  <a:rPr lang="en-US" b="0" i="1" smtClean="0">
                                    <a:latin typeface="Cambria Math" panose="02040503050406030204" pitchFamily="18" charset="0"/>
                                  </a:rPr>
                                  <m:t>1/6</m:t>
                                </m:r>
                              </m:e>
                              <m:e>
                                <m:r>
                                  <a:rPr lang="en-US" b="0" i="1" smtClean="0">
                                    <a:latin typeface="Cambria Math" panose="02040503050406030204" pitchFamily="18" charset="0"/>
                                  </a:rPr>
                                  <m:t>7/12</m:t>
                                </m:r>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/3</m:t>
                                </m:r>
                              </m:e>
                              <m:e>
                                <m:r>
                                  <a:rPr lang="en-US" i="1">
                                    <a:latin typeface="Cambria Math" panose="02040503050406030204" pitchFamily="18" charset="0"/>
                                  </a:rPr>
                                  <m:t>1/6</m:t>
                                </m:r>
                              </m:e>
                              <m:e>
                                <m:r>
                                  <a:rPr lang="en-US" i="1">
                                    <a:latin typeface="Cambria Math" panose="02040503050406030204" pitchFamily="18" charset="0"/>
                                  </a:rPr>
                                  <m:t>1/2</m:t>
                                </m:r>
                              </m:e>
                            </m:mr>
                          </m:m>
                        </m:e>
                      </m:d>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/2</m:t>
                                </m:r>
                              </m:e>
                              <m:e>
                                <m:r>
                                  <a:rPr lang="en-US" i="1">
                                    <a:latin typeface="Cambria Math" panose="02040503050406030204" pitchFamily="18" charset="0"/>
                                  </a:rPr>
                                  <m:t>1/2</m:t>
                                </m:r>
                              </m:e>
                              <m:e>
                                <m:r>
                                  <a:rPr lang="en-US" i="1">
                                    <a:latin typeface="Cambria Math" panose="02040503050406030204" pitchFamily="18" charset="0"/>
                                  </a:rPr>
                                  <m:t>0</m:t>
                                </m:r>
                              </m:e>
                            </m:mr>
                            <m:mr>
                              <m:e>
                                <m:r>
                                  <a:rPr lang="en-US" i="1">
                                    <a:latin typeface="Cambria Math" panose="02040503050406030204" pitchFamily="18" charset="0"/>
                                  </a:rPr>
                                  <m:t>1/2</m:t>
                                </m:r>
                              </m:e>
                              <m:e>
                                <m:r>
                                  <a:rPr lang="en-US" i="1">
                                    <a:latin typeface="Cambria Math" panose="02040503050406030204" pitchFamily="18" charset="0"/>
                                  </a:rPr>
                                  <m:t>0</m:t>
                                </m:r>
                              </m:e>
                              <m:e>
                                <m:r>
                                  <a:rPr lang="en-US" i="1">
                                    <a:latin typeface="Cambria Math" panose="02040503050406030204" pitchFamily="18" charset="0"/>
                                  </a:rPr>
                                  <m:t>1/2</m:t>
                                </m:r>
                              </m:e>
                            </m:mr>
                            <m:mr>
                              <m:e>
                                <m:r>
                                  <a:rPr lang="en-US" i="1">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202363" y="4489910"/>
                <a:ext cx="5745932" cy="75796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096000" y="3047059"/>
                <a:ext cx="51491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𝑦𝑎h𝑜𝑜</m:t>
                      </m:r>
                      <m:r>
                        <a:rPr lang="en-US" b="0" i="1" smtClean="0">
                          <a:latin typeface="Cambria Math" panose="02040503050406030204" pitchFamily="18" charset="0"/>
                        </a:rPr>
                        <m:t>, </m:t>
                      </m:r>
                      <m:r>
                        <a:rPr lang="en-US" b="0" i="1" smtClean="0">
                          <a:latin typeface="Cambria Math" panose="02040503050406030204" pitchFamily="18" charset="0"/>
                        </a:rPr>
                        <m:t>𝐴𝑚𝑎𝑧𝑜𝑛</m:t>
                      </m:r>
                      <m:r>
                        <a:rPr lang="en-US" b="0" i="1" smtClean="0">
                          <a:latin typeface="Cambria Math" panose="02040503050406030204" pitchFamily="18" charset="0"/>
                        </a:rPr>
                        <m:t>, </m:t>
                      </m:r>
                      <m:r>
                        <a:rPr lang="en-US" b="0" i="1" smtClean="0">
                          <a:latin typeface="Cambria Math" panose="02040503050406030204" pitchFamily="18" charset="0"/>
                        </a:rPr>
                        <m:t>𝑀𝑖𝑐𝑟𝑜𝑠𝑜𝑓𝑡</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/3</m:t>
                                </m:r>
                              </m:e>
                              <m:e>
                                <m:r>
                                  <a:rPr lang="en-US" i="1">
                                    <a:latin typeface="Cambria Math" panose="02040503050406030204" pitchFamily="18" charset="0"/>
                                  </a:rPr>
                                  <m:t>1/</m:t>
                                </m:r>
                                <m:r>
                                  <a:rPr lang="en-US" b="0" i="1" smtClean="0">
                                    <a:latin typeface="Cambria Math" panose="02040503050406030204" pitchFamily="18" charset="0"/>
                                  </a:rPr>
                                  <m:t>3</m:t>
                                </m:r>
                              </m:e>
                              <m:e>
                                <m:r>
                                  <a:rPr lang="en-US" i="1">
                                    <a:latin typeface="Cambria Math" panose="02040503050406030204" pitchFamily="18" charset="0"/>
                                  </a:rPr>
                                  <m:t>1/</m:t>
                                </m:r>
                                <m:r>
                                  <a:rPr lang="en-US" b="0" i="1" smtClean="0">
                                    <a:latin typeface="Cambria Math" panose="02040503050406030204" pitchFamily="18" charset="0"/>
                                  </a:rPr>
                                  <m:t>3</m:t>
                                </m:r>
                              </m:e>
                            </m:mr>
                          </m:m>
                        </m:e>
                      </m:d>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6096000" y="3047059"/>
                <a:ext cx="5149102" cy="369332"/>
              </a:xfrm>
              <a:prstGeom prst="rect">
                <a:avLst/>
              </a:prstGeom>
              <a:blipFill rotWithShape="0">
                <a:blip r:embed="rId4"/>
                <a:stretch>
                  <a:fillRect b="-16667"/>
                </a:stretch>
              </a:blipFill>
            </p:spPr>
            <p:txBody>
              <a:bodyPr/>
              <a:lstStyle/>
              <a:p>
                <a:r>
                  <a:rPr lang="en-US">
                    <a:noFill/>
                  </a:rPr>
                  <a:t> </a:t>
                </a:r>
              </a:p>
            </p:txBody>
          </p:sp>
        </mc:Fallback>
      </mc:AlternateContent>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6393" y="1294459"/>
            <a:ext cx="410527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695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An example of Simplified PageRank</a:t>
            </a:r>
            <a:endParaRPr lang="en-US" dirty="0"/>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17</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6" name="TextBox 5"/>
              <p:cNvSpPr txBox="1"/>
              <p:nvPr/>
            </p:nvSpPr>
            <p:spPr>
              <a:xfrm>
                <a:off x="6609141" y="1412350"/>
                <a:ext cx="2853335" cy="8422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r>
                                  <a:rPr lang="en-US" sz="2000" b="0" i="1" smtClean="0">
                                    <a:latin typeface="Cambria Math" panose="02040503050406030204" pitchFamily="18" charset="0"/>
                                  </a:rPr>
                                  <m:t>/2</m:t>
                                </m:r>
                              </m:e>
                              <m:e>
                                <m:r>
                                  <a:rPr lang="en-US" sz="2000" b="0" i="1" smtClean="0">
                                    <a:latin typeface="Cambria Math" panose="02040503050406030204" pitchFamily="18" charset="0"/>
                                  </a:rPr>
                                  <m:t>1/2</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1/2</m:t>
                                </m:r>
                              </m:e>
                              <m:e>
                                <m:r>
                                  <a:rPr lang="en-US" sz="2000" b="0" i="1" smtClean="0">
                                    <a:latin typeface="Cambria Math" panose="02040503050406030204" pitchFamily="18" charset="0"/>
                                  </a:rPr>
                                  <m:t>0</m:t>
                                </m:r>
                              </m:e>
                              <m:e>
                                <m:r>
                                  <a:rPr lang="en-US" sz="2000" b="0" i="1" smtClean="0">
                                    <a:latin typeface="Cambria Math" panose="02040503050406030204" pitchFamily="18" charset="0"/>
                                  </a:rPr>
                                  <m:t>1/2</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6609141" y="1412350"/>
                <a:ext cx="2853335" cy="842218"/>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831595" y="4519655"/>
                <a:ext cx="20178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5</m:t>
                                </m:r>
                                <m:r>
                                  <a:rPr lang="en-US" i="1">
                                    <a:latin typeface="Cambria Math" panose="02040503050406030204" pitchFamily="18" charset="0"/>
                                  </a:rPr>
                                  <m:t>/</m:t>
                                </m:r>
                                <m:r>
                                  <a:rPr lang="en-US" b="0" i="1" smtClean="0">
                                    <a:latin typeface="Cambria Math" panose="02040503050406030204" pitchFamily="18" charset="0"/>
                                  </a:rPr>
                                  <m:t>24</m:t>
                                </m:r>
                              </m:e>
                              <m:e>
                                <m:r>
                                  <a:rPr lang="en-US" i="1">
                                    <a:latin typeface="Cambria Math" panose="02040503050406030204" pitchFamily="18" charset="0"/>
                                  </a:rPr>
                                  <m:t>1/</m:t>
                                </m:r>
                                <m:r>
                                  <a:rPr lang="en-US" b="0" i="1" smtClean="0">
                                    <a:latin typeface="Cambria Math" panose="02040503050406030204" pitchFamily="18" charset="0"/>
                                  </a:rPr>
                                  <m:t>8</m:t>
                                </m:r>
                              </m:e>
                              <m:e>
                                <m:r>
                                  <a:rPr lang="en-US" b="0" i="1" smtClean="0">
                                    <a:latin typeface="Cambria Math" panose="02040503050406030204" pitchFamily="18" charset="0"/>
                                  </a:rPr>
                                  <m:t>  2</m:t>
                                </m:r>
                                <m:r>
                                  <a:rPr lang="en-US" i="1">
                                    <a:latin typeface="Cambria Math" panose="02040503050406030204" pitchFamily="18" charset="0"/>
                                  </a:rPr>
                                  <m:t>/</m:t>
                                </m:r>
                                <m:r>
                                  <a:rPr lang="en-US" b="0" i="1" smtClean="0">
                                    <a:latin typeface="Cambria Math" panose="02040503050406030204" pitchFamily="18" charset="0"/>
                                  </a:rPr>
                                  <m:t>3</m:t>
                                </m:r>
                              </m:e>
                            </m:mr>
                          </m:m>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831595" y="4519655"/>
                <a:ext cx="2017860" cy="276999"/>
              </a:xfrm>
              <a:prstGeom prst="rect">
                <a:avLst/>
              </a:prstGeom>
              <a:blipFill rotWithShape="0">
                <a:blip r:embed="rId3"/>
                <a:stretch>
                  <a:fillRect t="-6522"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609141" y="3230963"/>
                <a:ext cx="51491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𝑦𝑎h𝑜𝑜</m:t>
                      </m:r>
                      <m:r>
                        <a:rPr lang="en-US" b="0" i="1" smtClean="0">
                          <a:latin typeface="Cambria Math" panose="02040503050406030204" pitchFamily="18" charset="0"/>
                        </a:rPr>
                        <m:t>, </m:t>
                      </m:r>
                      <m:r>
                        <a:rPr lang="en-US" b="0" i="1" smtClean="0">
                          <a:latin typeface="Cambria Math" panose="02040503050406030204" pitchFamily="18" charset="0"/>
                        </a:rPr>
                        <m:t>𝐴𝑚𝑎𝑧𝑜𝑛</m:t>
                      </m:r>
                      <m:r>
                        <a:rPr lang="en-US" b="0" i="1" smtClean="0">
                          <a:latin typeface="Cambria Math" panose="02040503050406030204" pitchFamily="18" charset="0"/>
                        </a:rPr>
                        <m:t>, </m:t>
                      </m:r>
                      <m:r>
                        <a:rPr lang="en-US" b="0" i="1" smtClean="0">
                          <a:latin typeface="Cambria Math" panose="02040503050406030204" pitchFamily="18" charset="0"/>
                        </a:rPr>
                        <m:t>𝑀𝑖𝑐𝑟𝑜𝑠𝑜𝑓𝑡</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/3</m:t>
                                </m:r>
                              </m:e>
                              <m:e>
                                <m:r>
                                  <a:rPr lang="en-US" i="1">
                                    <a:latin typeface="Cambria Math" panose="02040503050406030204" pitchFamily="18" charset="0"/>
                                  </a:rPr>
                                  <m:t>1/</m:t>
                                </m:r>
                                <m:r>
                                  <a:rPr lang="en-US" b="0" i="1" smtClean="0">
                                    <a:latin typeface="Cambria Math" panose="02040503050406030204" pitchFamily="18" charset="0"/>
                                  </a:rPr>
                                  <m:t>3</m:t>
                                </m:r>
                              </m:e>
                              <m:e>
                                <m:r>
                                  <a:rPr lang="en-US" i="1">
                                    <a:latin typeface="Cambria Math" panose="02040503050406030204" pitchFamily="18" charset="0"/>
                                  </a:rPr>
                                  <m:t>1/</m:t>
                                </m:r>
                                <m:r>
                                  <a:rPr lang="en-US" b="0" i="1" smtClean="0">
                                    <a:latin typeface="Cambria Math" panose="02040503050406030204" pitchFamily="18" charset="0"/>
                                  </a:rPr>
                                  <m:t>3</m:t>
                                </m:r>
                              </m:e>
                            </m:mr>
                          </m:m>
                        </m:e>
                      </m:d>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6609141" y="3230963"/>
                <a:ext cx="5149102" cy="369332"/>
              </a:xfrm>
              <a:prstGeom prst="rect">
                <a:avLst/>
              </a:prstGeom>
              <a:blipFill rotWithShape="0">
                <a:blip r:embed="rId4"/>
                <a:stretch>
                  <a:fillRect b="-14754"/>
                </a:stretch>
              </a:blipFill>
            </p:spPr>
            <p:txBody>
              <a:bodyPr/>
              <a:lstStyle/>
              <a:p>
                <a:r>
                  <a:rPr lang="en-US">
                    <a:noFill/>
                  </a:rPr>
                  <a:t> </a:t>
                </a:r>
              </a:p>
            </p:txBody>
          </p:sp>
        </mc:Fallback>
      </mc:AlternateContent>
      <p:pic>
        <p:nvPicPr>
          <p:cNvPr id="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840" y="1204041"/>
            <a:ext cx="410527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0" name="TextBox 9"/>
              <p:cNvSpPr txBox="1"/>
              <p:nvPr/>
            </p:nvSpPr>
            <p:spPr>
              <a:xfrm>
                <a:off x="6831595" y="5155291"/>
                <a:ext cx="222304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6</m:t>
                                </m:r>
                              </m:e>
                              <m:e>
                                <m:r>
                                  <a:rPr lang="en-US" b="0" i="1" smtClean="0">
                                    <a:latin typeface="Cambria Math" panose="02040503050406030204" pitchFamily="18" charset="0"/>
                                  </a:rPr>
                                  <m:t> 5</m:t>
                                </m:r>
                                <m:r>
                                  <a:rPr lang="en-US" i="1">
                                    <a:latin typeface="Cambria Math" panose="02040503050406030204" pitchFamily="18" charset="0"/>
                                  </a:rPr>
                                  <m:t>/</m:t>
                                </m:r>
                                <m:r>
                                  <a:rPr lang="en-US" b="0" i="1" smtClean="0">
                                    <a:latin typeface="Cambria Math" panose="02040503050406030204" pitchFamily="18" charset="0"/>
                                  </a:rPr>
                                  <m:t>48</m:t>
                                </m:r>
                              </m:e>
                              <m:e>
                                <m:r>
                                  <a:rPr lang="en-US" b="0" i="1" smtClean="0">
                                    <a:latin typeface="Cambria Math" panose="02040503050406030204" pitchFamily="18" charset="0"/>
                                  </a:rPr>
                                  <m:t>35</m:t>
                                </m:r>
                                <m:r>
                                  <a:rPr lang="en-US" i="1">
                                    <a:latin typeface="Cambria Math" panose="02040503050406030204" pitchFamily="18" charset="0"/>
                                  </a:rPr>
                                  <m:t>/</m:t>
                                </m:r>
                                <m:r>
                                  <a:rPr lang="en-US" b="0" i="1" smtClean="0">
                                    <a:latin typeface="Cambria Math" panose="02040503050406030204" pitchFamily="18" charset="0"/>
                                  </a:rPr>
                                  <m:t>48</m:t>
                                </m:r>
                              </m:e>
                            </m:mr>
                          </m:m>
                        </m:e>
                      </m:d>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831595" y="5155291"/>
                <a:ext cx="2223044" cy="276999"/>
              </a:xfrm>
              <a:prstGeom prst="rect">
                <a:avLst/>
              </a:prstGeom>
              <a:blipFill rotWithShape="0">
                <a:blip r:embed="rId6"/>
                <a:stretch>
                  <a:fillRect t="-8889" b="-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831595" y="5790927"/>
                <a:ext cx="10608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0</m:t>
                                </m:r>
                              </m:e>
                              <m:e>
                                <m:r>
                                  <a:rPr lang="en-US" i="1" smtClean="0">
                                    <a:latin typeface="Cambria Math" panose="02040503050406030204" pitchFamily="18" charset="0"/>
                                  </a:rPr>
                                  <m:t>0</m:t>
                                </m:r>
                              </m:e>
                              <m:e>
                                <m:r>
                                  <a:rPr lang="en-US" b="0" i="1" smtClean="0">
                                    <a:latin typeface="Cambria Math" panose="02040503050406030204" pitchFamily="18" charset="0"/>
                                  </a:rPr>
                                  <m:t>1</m:t>
                                </m:r>
                              </m:e>
                            </m:mr>
                          </m:m>
                        </m:e>
                      </m:d>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831595" y="5790927"/>
                <a:ext cx="1060868" cy="276999"/>
              </a:xfrm>
              <a:prstGeom prst="rect">
                <a:avLst/>
              </a:prstGeom>
              <a:blipFill rotWithShape="0">
                <a:blip r:embed="rId7"/>
                <a:stretch>
                  <a:fillRect b="-11111"/>
                </a:stretch>
              </a:blipFill>
            </p:spPr>
            <p:txBody>
              <a:bodyPr/>
              <a:lstStyle/>
              <a:p>
                <a:r>
                  <a:rPr lang="en-US">
                    <a:noFill/>
                  </a:rPr>
                  <a:t> </a:t>
                </a:r>
              </a:p>
            </p:txBody>
          </p:sp>
        </mc:Fallback>
      </mc:AlternateContent>
    </p:spTree>
    <p:extLst>
      <p:ext uri="{BB962C8B-B14F-4D97-AF65-F5344CB8AC3E}">
        <p14:creationId xmlns:p14="http://schemas.microsoft.com/office/powerpoint/2010/main" val="2697084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Random Walks in Graphs</a:t>
            </a:r>
            <a:endParaRPr lang="en-US" dirty="0"/>
          </a:p>
        </p:txBody>
      </p:sp>
      <p:sp>
        <p:nvSpPr>
          <p:cNvPr id="3" name="Content Placeholder 2"/>
          <p:cNvSpPr>
            <a:spLocks noGrp="1"/>
          </p:cNvSpPr>
          <p:nvPr>
            <p:ph idx="1"/>
          </p:nvPr>
        </p:nvSpPr>
        <p:spPr>
          <a:xfrm>
            <a:off x="838200" y="1270000"/>
            <a:ext cx="7315200" cy="4906963"/>
          </a:xfrm>
        </p:spPr>
        <p:txBody>
          <a:bodyPr/>
          <a:lstStyle/>
          <a:p>
            <a:r>
              <a:rPr lang="en-US" altLang="zh-CN" dirty="0"/>
              <a:t>The Random Surfer Model</a:t>
            </a:r>
          </a:p>
          <a:p>
            <a:pPr lvl="1" algn="just"/>
            <a:r>
              <a:rPr lang="en-US" altLang="zh-CN" dirty="0"/>
              <a:t>The simplified model: the standing probability distribution of a random walk on the graph of the web. simply keeps clicking successive links at random</a:t>
            </a:r>
          </a:p>
          <a:p>
            <a:r>
              <a:rPr lang="en-US" altLang="zh-CN" dirty="0"/>
              <a:t>The Modified Model</a:t>
            </a:r>
          </a:p>
          <a:p>
            <a:pPr lvl="1" algn="just"/>
            <a:r>
              <a:rPr lang="en-US" altLang="zh-CN" dirty="0"/>
              <a:t>The modified model: the “random surfer” simply keeps clicking successive links at random, but periodically “gets bored” and jumps to a random page based on the distribution of E </a:t>
            </a:r>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25836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Modified Version of PageRank</a:t>
            </a:r>
            <a:endParaRPr lang="en-US" dirty="0"/>
          </a:p>
        </p:txBody>
      </p:sp>
      <p:sp>
        <p:nvSpPr>
          <p:cNvPr id="3" name="Content Placeholder 2"/>
          <p:cNvSpPr>
            <a:spLocks noGrp="1"/>
          </p:cNvSpPr>
          <p:nvPr>
            <p:ph idx="1"/>
          </p:nvPr>
        </p:nvSpPr>
        <p:spPr>
          <a:xfrm>
            <a:off x="838200" y="3767959"/>
            <a:ext cx="8053552" cy="2409004"/>
          </a:xfrm>
        </p:spPr>
        <p:txBody>
          <a:bodyPr/>
          <a:lstStyle/>
          <a:p>
            <a:pPr algn="just"/>
            <a:r>
              <a:rPr lang="en-US" altLang="zh-CN" dirty="0">
                <a:latin typeface="Century Schoolbook" panose="02040604050505020304" pitchFamily="18" charset="0"/>
              </a:rPr>
              <a:t>E(u): a distribution of ranks of web pages that “users” jump to </a:t>
            </a:r>
          </a:p>
          <a:p>
            <a:pPr algn="just"/>
            <a:r>
              <a:rPr lang="en-US" altLang="zh-CN" dirty="0">
                <a:latin typeface="Century Schoolbook" panose="02040604050505020304" pitchFamily="18" charset="0"/>
              </a:rPr>
              <a:t>when  they “gets bored” after successive links at random.  </a:t>
            </a:r>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19</a:t>
            </a:fld>
            <a:endParaRPr lang="en-US">
              <a:solidFill>
                <a:prstClr val="black">
                  <a:tint val="75000"/>
                </a:prstClr>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65175" y="1473080"/>
            <a:ext cx="6915150" cy="1866900"/>
          </a:xfrm>
          <a:prstGeom prst="rect">
            <a:avLst/>
          </a:prstGeom>
          <a:noFill/>
        </p:spPr>
      </p:pic>
    </p:spTree>
    <p:extLst>
      <p:ext uri="{BB962C8B-B14F-4D97-AF65-F5344CB8AC3E}">
        <p14:creationId xmlns:p14="http://schemas.microsoft.com/office/powerpoint/2010/main" val="1137271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Adjacency matrix </a:t>
            </a:r>
          </a:p>
        </p:txBody>
      </p:sp>
      <mc:AlternateContent xmlns:mc="http://schemas.openxmlformats.org/markup-compatibility/2006" xmlns:a14="http://schemas.microsoft.com/office/drawing/2010/main">
        <mc:Choice Requires="a14">
          <p:sp>
            <p:nvSpPr>
              <p:cNvPr id="10" name="Content Placeholder 9"/>
              <p:cNvSpPr>
                <a:spLocks noGrp="1"/>
              </p:cNvSpPr>
              <p:nvPr>
                <p:ph idx="1"/>
              </p:nvPr>
            </p:nvSpPr>
            <p:spPr>
              <a:xfrm>
                <a:off x="838201" y="1270000"/>
                <a:ext cx="5410862" cy="4906963"/>
              </a:xfrm>
            </p:spPr>
            <p:txBody>
              <a:bodyPr/>
              <a:lstStyle/>
              <a:p>
                <a:pPr algn="just"/>
                <a14:m>
                  <m:oMath xmlns:m="http://schemas.openxmlformats.org/officeDocument/2006/math">
                    <m:r>
                      <a:rPr lang="en-US" sz="2400" b="0" i="1" dirty="0">
                        <a:latin typeface="Cambria Math" panose="02040503050406030204" pitchFamily="18" charset="0"/>
                      </a:rPr>
                      <m:t>𝑛</m:t>
                    </m:r>
                    <m:r>
                      <a:rPr lang="en-US" sz="2400" b="0" i="1" dirty="0">
                        <a:latin typeface="Cambria Math" panose="02040503050406030204" pitchFamily="18" charset="0"/>
                      </a:rPr>
                      <m:t>×</m:t>
                    </m:r>
                    <m:r>
                      <a:rPr lang="en-US" sz="2400" b="0" i="1" dirty="0">
                        <a:latin typeface="Cambria Math" panose="02040503050406030204" pitchFamily="18" charset="0"/>
                      </a:rPr>
                      <m:t>𝑛</m:t>
                    </m:r>
                  </m:oMath>
                </a14:m>
                <a:r>
                  <a:rPr lang="en-US" sz="2400" dirty="0"/>
                  <a:t> </a:t>
                </a:r>
                <a:r>
                  <a:rPr lang="en-US" sz="2400" dirty="0">
                    <a:solidFill>
                      <a:srgbClr val="FF0000"/>
                    </a:solidFill>
                  </a:rPr>
                  <a:t>Adjacency matrix A.</a:t>
                </a:r>
              </a:p>
              <a:p>
                <a:pPr lvl="1" algn="just"/>
                <a14:m>
                  <m:oMath xmlns:m="http://schemas.openxmlformats.org/officeDocument/2006/math">
                    <m:sSub>
                      <m:sSubPr>
                        <m:ctrlPr>
                          <a:rPr lang="en-US" b="0" i="1" dirty="0">
                            <a:latin typeface="Cambria Math" panose="02040503050406030204" pitchFamily="18" charset="0"/>
                          </a:rPr>
                        </m:ctrlPr>
                      </m:sSubPr>
                      <m:e>
                        <m:r>
                          <a:rPr lang="en-US" i="1" dirty="0">
                            <a:latin typeface="Cambria Math" panose="02040503050406030204" pitchFamily="18" charset="0"/>
                          </a:rPr>
                          <m:t>𝐴</m:t>
                        </m:r>
                      </m:e>
                      <m:sub>
                        <m:r>
                          <a:rPr lang="en-US" b="0" i="1" dirty="0">
                            <a:latin typeface="Cambria Math" panose="02040503050406030204" pitchFamily="18" charset="0"/>
                          </a:rPr>
                          <m:t>𝑖𝑗</m:t>
                        </m:r>
                      </m:sub>
                    </m:sSub>
                  </m:oMath>
                </a14:m>
                <a:r>
                  <a:rPr lang="en-US" dirty="0"/>
                  <a:t> = weight on edge from </a:t>
                </a:r>
                <a14:m>
                  <m:oMath xmlns:m="http://schemas.openxmlformats.org/officeDocument/2006/math">
                    <m:r>
                      <a:rPr lang="en-US" i="1" dirty="0">
                        <a:latin typeface="Cambria Math" panose="02040503050406030204" pitchFamily="18" charset="0"/>
                      </a:rPr>
                      <m:t>𝑖</m:t>
                    </m:r>
                  </m:oMath>
                </a14:m>
                <a:r>
                  <a:rPr lang="en-US" dirty="0"/>
                  <a:t> to </a:t>
                </a:r>
                <a14:m>
                  <m:oMath xmlns:m="http://schemas.openxmlformats.org/officeDocument/2006/math">
                    <m:r>
                      <a:rPr lang="en-US" i="1" dirty="0">
                        <a:latin typeface="Cambria Math" panose="02040503050406030204" pitchFamily="18" charset="0"/>
                      </a:rPr>
                      <m:t>𝑗</m:t>
                    </m:r>
                  </m:oMath>
                </a14:m>
                <a:endParaRPr lang="en-US" i="1" dirty="0"/>
              </a:p>
              <a:p>
                <a:pPr lvl="1" algn="just"/>
                <a:r>
                  <a:rPr lang="en-US" dirty="0"/>
                  <a:t>If the graph is undirected </a:t>
                </a:r>
                <a14:m>
                  <m:oMath xmlns:m="http://schemas.openxmlformats.org/officeDocument/2006/math">
                    <m:sSub>
                      <m:sSubPr>
                        <m:ctrlPr>
                          <a:rPr lang="en-US" b="0" i="1" dirty="0">
                            <a:latin typeface="Cambria Math" panose="02040503050406030204" pitchFamily="18" charset="0"/>
                          </a:rPr>
                        </m:ctrlPr>
                      </m:sSubPr>
                      <m:e>
                        <m:r>
                          <a:rPr lang="en-US" i="1" dirty="0">
                            <a:latin typeface="Cambria Math" panose="02040503050406030204" pitchFamily="18" charset="0"/>
                          </a:rPr>
                          <m:t>𝐴</m:t>
                        </m:r>
                      </m:e>
                      <m:sub>
                        <m:r>
                          <a:rPr lang="en-US" b="0" i="1" dirty="0">
                            <a:latin typeface="Cambria Math" panose="02040503050406030204" pitchFamily="18" charset="0"/>
                          </a:rPr>
                          <m:t>𝑖𝑗</m:t>
                        </m:r>
                      </m:sub>
                    </m:sSub>
                    <m:r>
                      <a:rPr lang="en-US" b="0" i="1" dirty="0">
                        <a:latin typeface="Cambria Math" panose="02040503050406030204" pitchFamily="18" charset="0"/>
                      </a:rPr>
                      <m:t>=</m:t>
                    </m:r>
                    <m:sSub>
                      <m:sSubPr>
                        <m:ctrlPr>
                          <a:rPr lang="en-US" b="0" i="1" dirty="0">
                            <a:latin typeface="Cambria Math" panose="02040503050406030204" pitchFamily="18" charset="0"/>
                          </a:rPr>
                        </m:ctrlPr>
                      </m:sSubPr>
                      <m:e>
                        <m:r>
                          <a:rPr lang="en-US" i="1" dirty="0">
                            <a:latin typeface="Cambria Math" panose="02040503050406030204" pitchFamily="18" charset="0"/>
                          </a:rPr>
                          <m:t>𝐴</m:t>
                        </m:r>
                      </m:e>
                      <m:sub>
                        <m:r>
                          <a:rPr lang="en-US" b="0" i="1" dirty="0">
                            <a:latin typeface="Cambria Math" panose="02040503050406030204" pitchFamily="18" charset="0"/>
                          </a:rPr>
                          <m:t>𝑗𝑖</m:t>
                        </m:r>
                      </m:sub>
                    </m:sSub>
                  </m:oMath>
                </a14:m>
                <a:r>
                  <a:rPr lang="en-US" dirty="0"/>
                  <a:t>, i.e. A is symmetric</a:t>
                </a:r>
              </a:p>
              <a:p>
                <a:pPr algn="just"/>
                <a14:m>
                  <m:oMath xmlns:m="http://schemas.openxmlformats.org/officeDocument/2006/math">
                    <m:r>
                      <a:rPr lang="en-US" sz="2400" b="0" i="1" dirty="0">
                        <a:latin typeface="Cambria Math" panose="02040503050406030204" pitchFamily="18" charset="0"/>
                      </a:rPr>
                      <m:t>𝑛</m:t>
                    </m:r>
                    <m:r>
                      <a:rPr lang="en-US" sz="2400" b="0" i="1" dirty="0">
                        <a:latin typeface="Cambria Math" panose="02040503050406030204" pitchFamily="18" charset="0"/>
                      </a:rPr>
                      <m:t>×</m:t>
                    </m:r>
                    <m:r>
                      <a:rPr lang="en-US" sz="2400" b="0" i="1" dirty="0">
                        <a:latin typeface="Cambria Math" panose="02040503050406030204" pitchFamily="18" charset="0"/>
                      </a:rPr>
                      <m:t>𝑛</m:t>
                    </m:r>
                  </m:oMath>
                </a14:m>
                <a:r>
                  <a:rPr lang="en-US" sz="2400" dirty="0"/>
                  <a:t> </a:t>
                </a:r>
                <a:r>
                  <a:rPr lang="en-US" sz="2400" dirty="0">
                    <a:solidFill>
                      <a:srgbClr val="FF0000"/>
                    </a:solidFill>
                  </a:rPr>
                  <a:t>Transition matrix P.</a:t>
                </a:r>
              </a:p>
              <a:p>
                <a:pPr lvl="1" algn="just"/>
                <a:r>
                  <a:rPr lang="en-US" dirty="0"/>
                  <a:t>P is row stochastic</a:t>
                </a:r>
              </a:p>
              <a:p>
                <a:pPr lvl="1" algn="just"/>
                <a14:m>
                  <m:oMath xmlns:m="http://schemas.openxmlformats.org/officeDocument/2006/math">
                    <m:sSub>
                      <m:sSubPr>
                        <m:ctrlPr>
                          <a:rPr lang="en-US" b="0" i="1" dirty="0">
                            <a:latin typeface="Cambria Math" panose="02040503050406030204" pitchFamily="18" charset="0"/>
                          </a:rPr>
                        </m:ctrlPr>
                      </m:sSubPr>
                      <m:e>
                        <m:r>
                          <a:rPr lang="en-US" b="0" i="1" dirty="0">
                            <a:latin typeface="Cambria Math" panose="02040503050406030204" pitchFamily="18" charset="0"/>
                          </a:rPr>
                          <m:t>𝑃</m:t>
                        </m:r>
                      </m:e>
                      <m:sub>
                        <m:r>
                          <a:rPr lang="en-US" b="0" i="1" dirty="0">
                            <a:latin typeface="Cambria Math" panose="02040503050406030204" pitchFamily="18" charset="0"/>
                          </a:rPr>
                          <m:t>𝑖𝑗</m:t>
                        </m:r>
                      </m:sub>
                    </m:sSub>
                  </m:oMath>
                </a14:m>
                <a:r>
                  <a:rPr lang="en-US" dirty="0"/>
                  <a:t>= probability of stepping on node j from node i </a:t>
                </a:r>
              </a:p>
              <a:p>
                <a:pPr lvl="1">
                  <a:buNone/>
                </a:pPr>
                <a14:m>
                  <m:oMathPara xmlns:m="http://schemas.openxmlformats.org/officeDocument/2006/math">
                    <m:oMathParaPr>
                      <m:jc m:val="centerGroup"/>
                    </m:oMathParaPr>
                    <m:oMath xmlns:m="http://schemas.openxmlformats.org/officeDocument/2006/math">
                      <m:sSub>
                        <m:sSubPr>
                          <m:ctrlPr>
                            <a:rPr lang="en-US" b="0" i="1" dirty="0">
                              <a:latin typeface="Cambria Math" panose="02040503050406030204" pitchFamily="18" charset="0"/>
                            </a:rPr>
                          </m:ctrlPr>
                        </m:sSubPr>
                        <m:e>
                          <m:r>
                            <a:rPr lang="en-US" b="0" i="1" dirty="0">
                              <a:latin typeface="Cambria Math" panose="02040503050406030204" pitchFamily="18" charset="0"/>
                            </a:rPr>
                            <m:t>𝑃</m:t>
                          </m:r>
                        </m:e>
                        <m:sub>
                          <m:r>
                            <a:rPr lang="en-US" b="0" i="1" dirty="0">
                              <a:latin typeface="Cambria Math" panose="02040503050406030204" pitchFamily="18" charset="0"/>
                            </a:rPr>
                            <m:t>𝑖𝑗</m:t>
                          </m:r>
                        </m:sub>
                      </m:sSub>
                      <m:r>
                        <a:rPr lang="en-US" b="0" dirty="0">
                          <a:latin typeface="Cambria Math" panose="02040503050406030204" pitchFamily="18" charset="0"/>
                        </a:rPr>
                        <m:t>=</m:t>
                      </m:r>
                      <m:f>
                        <m:fPr>
                          <m:ctrlPr>
                            <a:rPr lang="en-US" b="0" i="1" dirty="0">
                              <a:latin typeface="Cambria Math" panose="02040503050406030204" pitchFamily="18" charset="0"/>
                            </a:rPr>
                          </m:ctrlPr>
                        </m:fPr>
                        <m:num>
                          <m:sSub>
                            <m:sSubPr>
                              <m:ctrlPr>
                                <a:rPr lang="en-US" b="0" i="1" dirty="0">
                                  <a:latin typeface="Cambria Math" panose="02040503050406030204" pitchFamily="18" charset="0"/>
                                </a:rPr>
                              </m:ctrlPr>
                            </m:sSubPr>
                            <m:e>
                              <m:r>
                                <a:rPr lang="en-US" i="1" dirty="0">
                                  <a:latin typeface="Cambria Math" panose="02040503050406030204" pitchFamily="18" charset="0"/>
                                </a:rPr>
                                <m:t>𝐴</m:t>
                              </m:r>
                            </m:e>
                            <m:sub>
                              <m:r>
                                <a:rPr lang="en-US" b="0" i="1" dirty="0">
                                  <a:latin typeface="Cambria Math" panose="02040503050406030204" pitchFamily="18" charset="0"/>
                                </a:rPr>
                                <m:t>𝑖𝑗</m:t>
                              </m:r>
                            </m:sub>
                          </m:sSub>
                        </m:num>
                        <m:den>
                          <m:nary>
                            <m:naryPr>
                              <m:chr m:val="∑"/>
                              <m:supHide m:val="on"/>
                              <m:ctrlPr>
                                <a:rPr lang="en-US" b="0" i="1" dirty="0">
                                  <a:latin typeface="Cambria Math" panose="02040503050406030204" pitchFamily="18" charset="0"/>
                                </a:rPr>
                              </m:ctrlPr>
                            </m:naryPr>
                            <m:sub>
                              <m:r>
                                <m:rPr>
                                  <m:brk m:alnAt="7"/>
                                </m:rPr>
                                <a:rPr lang="en-US" b="0" i="1" dirty="0">
                                  <a:latin typeface="Cambria Math" panose="02040503050406030204" pitchFamily="18" charset="0"/>
                                </a:rPr>
                                <m:t>𝑗</m:t>
                              </m:r>
                            </m:sub>
                            <m:sup/>
                            <m:e>
                              <m:sSub>
                                <m:sSubPr>
                                  <m:ctrlPr>
                                    <a:rPr lang="en-US" b="0" i="1" dirty="0">
                                      <a:latin typeface="Cambria Math" panose="02040503050406030204" pitchFamily="18" charset="0"/>
                                    </a:rPr>
                                  </m:ctrlPr>
                                </m:sSubPr>
                                <m:e>
                                  <m:r>
                                    <a:rPr lang="en-US" i="1" dirty="0">
                                      <a:latin typeface="Cambria Math" panose="02040503050406030204" pitchFamily="18" charset="0"/>
                                    </a:rPr>
                                    <m:t>𝐴</m:t>
                                  </m:r>
                                </m:e>
                                <m:sub>
                                  <m:r>
                                    <a:rPr lang="en-US" b="0" i="1" dirty="0">
                                      <a:latin typeface="Cambria Math" panose="02040503050406030204" pitchFamily="18" charset="0"/>
                                    </a:rPr>
                                    <m:t>𝑖𝑗</m:t>
                                  </m:r>
                                </m:sub>
                              </m:sSub>
                            </m:e>
                          </m:nary>
                        </m:den>
                      </m:f>
                    </m:oMath>
                  </m:oMathPara>
                </a14:m>
                <a:endParaRPr lang="en-US" dirty="0"/>
              </a:p>
            </p:txBody>
          </p:sp>
        </mc:Choice>
        <mc:Fallback xmlns="">
          <p:sp>
            <p:nvSpPr>
              <p:cNvPr id="10" name="Content Placeholder 9"/>
              <p:cNvSpPr>
                <a:spLocks noGrp="1" noRot="1" noChangeAspect="1" noMove="1" noResize="1" noEditPoints="1" noAdjustHandles="1" noChangeArrowheads="1" noChangeShapeType="1" noTextEdit="1"/>
              </p:cNvSpPr>
              <p:nvPr>
                <p:ph idx="1"/>
              </p:nvPr>
            </p:nvSpPr>
            <p:spPr>
              <a:xfrm>
                <a:off x="838201" y="1270000"/>
                <a:ext cx="5410862" cy="4906963"/>
              </a:xfrm>
              <a:blipFill rotWithShape="0">
                <a:blip r:embed="rId2"/>
                <a:stretch>
                  <a:fillRect l="-1578" t="-1739" r="-1804"/>
                </a:stretch>
              </a:blipFill>
            </p:spPr>
            <p:txBody>
              <a:bodyPr/>
              <a:lstStyle/>
              <a:p>
                <a:r>
                  <a:rPr lang="en-US">
                    <a:noFill/>
                  </a:rPr>
                  <a:t> </a:t>
                </a:r>
              </a:p>
            </p:txBody>
          </p:sp>
        </mc:Fallback>
      </mc:AlternateContent>
      <p:sp>
        <p:nvSpPr>
          <p:cNvPr id="3" name="Footer Placeholder 2"/>
          <p:cNvSpPr>
            <a:spLocks noGrp="1"/>
          </p:cNvSpPr>
          <p:nvPr>
            <p:ph type="ftr" sz="quarter" idx="11"/>
          </p:nvPr>
        </p:nvSpPr>
        <p:spPr>
          <a:xfrm>
            <a:off x="4338148" y="6407150"/>
            <a:ext cx="4114800" cy="365125"/>
          </a:xfrm>
        </p:spPr>
        <p:txBody>
          <a:bodyPr/>
          <a:lstStyle/>
          <a:p>
            <a:r>
              <a:rPr lang="en-US" dirty="0">
                <a:solidFill>
                  <a:prstClr val="black">
                    <a:tint val="75000"/>
                  </a:prstClr>
                </a:solidFill>
              </a:rPr>
              <a:t>Random Walk and Markov Chain</a:t>
            </a:r>
          </a:p>
        </p:txBody>
      </p:sp>
      <p:sp>
        <p:nvSpPr>
          <p:cNvPr id="9" name="Slide Number Placeholder 8"/>
          <p:cNvSpPr>
            <a:spLocks noGrp="1"/>
          </p:cNvSpPr>
          <p:nvPr>
            <p:ph type="sldNum" sz="quarter" idx="12"/>
          </p:nvPr>
        </p:nvSpPr>
        <p:spPr/>
        <p:txBody>
          <a:bodyPr/>
          <a:lstStyle/>
          <a:p>
            <a:fld id="{7A40C488-C8CC-47D5-8871-7D5F905AB6AC}" type="slidenum">
              <a:rPr lang="en-US" smtClean="0">
                <a:solidFill>
                  <a:prstClr val="black">
                    <a:tint val="75000"/>
                  </a:prstClr>
                </a:solidFill>
              </a:rPr>
              <a:pPr/>
              <a:t>2</a:t>
            </a:fld>
            <a:endParaRPr lang="en-US" dirty="0">
              <a:solidFill>
                <a:prstClr val="black">
                  <a:tint val="75000"/>
                </a:prstClr>
              </a:solidFill>
            </a:endParaRPr>
          </a:p>
        </p:txBody>
      </p:sp>
      <p:sp>
        <p:nvSpPr>
          <p:cNvPr id="33" name="Rectangle 3"/>
          <p:cNvSpPr txBox="1">
            <a:spLocks noChangeArrowheads="1"/>
          </p:cNvSpPr>
          <p:nvPr/>
        </p:nvSpPr>
        <p:spPr>
          <a:xfrm>
            <a:off x="7225764" y="3079486"/>
            <a:ext cx="2170495" cy="461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sz="1900" dirty="0">
                <a:solidFill>
                  <a:schemeClr val="tx1"/>
                </a:solidFill>
              </a:rPr>
              <a:t>Adjacency matrix A</a:t>
            </a:r>
          </a:p>
        </p:txBody>
      </p:sp>
      <p:sp>
        <p:nvSpPr>
          <p:cNvPr id="34" name="Rectangle 4"/>
          <p:cNvSpPr>
            <a:spLocks noChangeArrowheads="1"/>
          </p:cNvSpPr>
          <p:nvPr/>
        </p:nvSpPr>
        <p:spPr bwMode="auto">
          <a:xfrm>
            <a:off x="9656390" y="3079486"/>
            <a:ext cx="2133599"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1900" b="1" dirty="0"/>
              <a:t>Transition matrix P</a:t>
            </a:r>
          </a:p>
        </p:txBody>
      </p:sp>
      <p:sp>
        <p:nvSpPr>
          <p:cNvPr id="35" name="Rectangle 5"/>
          <p:cNvSpPr>
            <a:spLocks noChangeArrowheads="1"/>
          </p:cNvSpPr>
          <p:nvPr/>
        </p:nvSpPr>
        <p:spPr bwMode="auto">
          <a:xfrm>
            <a:off x="7228506" y="1589694"/>
            <a:ext cx="1805146"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6" name="Picture 6" descr="A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4705" y="1665895"/>
            <a:ext cx="1728947" cy="1184275"/>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Group 7"/>
          <p:cNvGrpSpPr>
            <a:grpSpLocks/>
          </p:cNvGrpSpPr>
          <p:nvPr/>
        </p:nvGrpSpPr>
        <p:grpSpPr bwMode="auto">
          <a:xfrm>
            <a:off x="9732590" y="1573928"/>
            <a:ext cx="1828800" cy="1295400"/>
            <a:chOff x="2832" y="912"/>
            <a:chExt cx="1488" cy="816"/>
          </a:xfrm>
        </p:grpSpPr>
        <p:sp>
          <p:nvSpPr>
            <p:cNvPr id="38" name="Rectangle 8"/>
            <p:cNvSpPr>
              <a:spLocks noChangeArrowheads="1"/>
            </p:cNvSpPr>
            <p:nvPr/>
          </p:nvSpPr>
          <p:spPr bwMode="auto">
            <a:xfrm>
              <a:off x="2832" y="912"/>
              <a:ext cx="1488" cy="8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39" name="Picture 9" descr="P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960"/>
              <a:ext cx="1248" cy="7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0" name="Group 14"/>
          <p:cNvGrpSpPr>
            <a:grpSpLocks/>
          </p:cNvGrpSpPr>
          <p:nvPr/>
        </p:nvGrpSpPr>
        <p:grpSpPr bwMode="auto">
          <a:xfrm>
            <a:off x="7326728" y="4055215"/>
            <a:ext cx="2010051" cy="1778081"/>
            <a:chOff x="1056" y="1632"/>
            <a:chExt cx="1728" cy="1104"/>
          </a:xfrm>
        </p:grpSpPr>
        <p:sp>
          <p:nvSpPr>
            <p:cNvPr id="41" name="Oval 15"/>
            <p:cNvSpPr>
              <a:spLocks noChangeArrowheads="1"/>
            </p:cNvSpPr>
            <p:nvPr/>
          </p:nvSpPr>
          <p:spPr bwMode="auto">
            <a:xfrm>
              <a:off x="1056" y="211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2" name="Oval 16"/>
            <p:cNvSpPr>
              <a:spLocks noChangeArrowheads="1"/>
            </p:cNvSpPr>
            <p:nvPr/>
          </p:nvSpPr>
          <p:spPr bwMode="auto">
            <a:xfrm>
              <a:off x="1632" y="163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3" name="Oval 17"/>
            <p:cNvSpPr>
              <a:spLocks noChangeArrowheads="1"/>
            </p:cNvSpPr>
            <p:nvPr/>
          </p:nvSpPr>
          <p:spPr bwMode="auto">
            <a:xfrm>
              <a:off x="1968" y="249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4" name="Line 18"/>
            <p:cNvSpPr>
              <a:spLocks noChangeShapeType="1"/>
            </p:cNvSpPr>
            <p:nvPr/>
          </p:nvSpPr>
          <p:spPr bwMode="auto">
            <a:xfrm flipV="1">
              <a:off x="1296" y="1824"/>
              <a:ext cx="33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5" name="Line 19"/>
            <p:cNvSpPr>
              <a:spLocks noChangeShapeType="1"/>
            </p:cNvSpPr>
            <p:nvPr/>
          </p:nvSpPr>
          <p:spPr bwMode="auto">
            <a:xfrm>
              <a:off x="1824" y="1872"/>
              <a:ext cx="24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6" name="Line 20"/>
            <p:cNvSpPr>
              <a:spLocks noChangeShapeType="1"/>
            </p:cNvSpPr>
            <p:nvPr/>
          </p:nvSpPr>
          <p:spPr bwMode="auto">
            <a:xfrm flipH="1" flipV="1">
              <a:off x="1296" y="2304"/>
              <a:ext cx="67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 name="Freeform 21"/>
            <p:cNvSpPr>
              <a:spLocks/>
            </p:cNvSpPr>
            <p:nvPr/>
          </p:nvSpPr>
          <p:spPr bwMode="auto">
            <a:xfrm>
              <a:off x="1872" y="1776"/>
              <a:ext cx="576" cy="720"/>
            </a:xfrm>
            <a:custGeom>
              <a:avLst/>
              <a:gdLst>
                <a:gd name="T0" fmla="*/ 288 w 576"/>
                <a:gd name="T1" fmla="*/ 720 h 720"/>
                <a:gd name="T2" fmla="*/ 528 w 576"/>
                <a:gd name="T3" fmla="*/ 288 h 720"/>
                <a:gd name="T4" fmla="*/ 0 w 576"/>
                <a:gd name="T5" fmla="*/ 0 h 720"/>
              </a:gdLst>
              <a:ahLst/>
              <a:cxnLst>
                <a:cxn ang="0">
                  <a:pos x="T0" y="T1"/>
                </a:cxn>
                <a:cxn ang="0">
                  <a:pos x="T2" y="T3"/>
                </a:cxn>
                <a:cxn ang="0">
                  <a:pos x="T4" y="T5"/>
                </a:cxn>
              </a:cxnLst>
              <a:rect l="0" t="0" r="r" b="b"/>
              <a:pathLst>
                <a:path w="576" h="720">
                  <a:moveTo>
                    <a:pt x="288" y="720"/>
                  </a:moveTo>
                  <a:cubicBezTo>
                    <a:pt x="432" y="564"/>
                    <a:pt x="576" y="408"/>
                    <a:pt x="528" y="288"/>
                  </a:cubicBezTo>
                  <a:cubicBezTo>
                    <a:pt x="480" y="168"/>
                    <a:pt x="240" y="84"/>
                    <a:pt x="0" y="0"/>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8" name="Text Box 22"/>
            <p:cNvSpPr txBox="1">
              <a:spLocks noChangeArrowheads="1"/>
            </p:cNvSpPr>
            <p:nvPr/>
          </p:nvSpPr>
          <p:spPr bwMode="auto">
            <a:xfrm>
              <a:off x="1248" y="182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b="1" dirty="0">
                  <a:latin typeface="Comic Sans MS" panose="030F0702030302020204" pitchFamily="66" charset="0"/>
                </a:rPr>
                <a:t>1</a:t>
              </a:r>
            </a:p>
          </p:txBody>
        </p:sp>
        <p:sp>
          <p:nvSpPr>
            <p:cNvPr id="49" name="Text Box 23"/>
            <p:cNvSpPr txBox="1">
              <a:spLocks noChangeArrowheads="1"/>
            </p:cNvSpPr>
            <p:nvPr/>
          </p:nvSpPr>
          <p:spPr bwMode="auto">
            <a:xfrm>
              <a:off x="1488" y="2496"/>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b="1" dirty="0">
                  <a:latin typeface="Comic Sans MS" panose="030F0702030302020204" pitchFamily="66" charset="0"/>
                </a:rPr>
                <a:t>1</a:t>
              </a:r>
            </a:p>
          </p:txBody>
        </p:sp>
        <p:sp>
          <p:nvSpPr>
            <p:cNvPr id="50" name="Text Box 24"/>
            <p:cNvSpPr txBox="1">
              <a:spLocks noChangeArrowheads="1"/>
            </p:cNvSpPr>
            <p:nvPr/>
          </p:nvSpPr>
          <p:spPr bwMode="auto">
            <a:xfrm>
              <a:off x="2400" y="1968"/>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b="1" dirty="0">
                  <a:latin typeface="Comic Sans MS" panose="030F0702030302020204" pitchFamily="66" charset="0"/>
                </a:rPr>
                <a:t>1</a:t>
              </a:r>
            </a:p>
          </p:txBody>
        </p:sp>
        <p:sp>
          <p:nvSpPr>
            <p:cNvPr id="51" name="Text Box 25"/>
            <p:cNvSpPr txBox="1">
              <a:spLocks noChangeArrowheads="1"/>
            </p:cNvSpPr>
            <p:nvPr/>
          </p:nvSpPr>
          <p:spPr bwMode="auto">
            <a:xfrm>
              <a:off x="1776" y="206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b="1" dirty="0">
                  <a:latin typeface="Comic Sans MS" panose="030F0702030302020204" pitchFamily="66" charset="0"/>
                </a:rPr>
                <a:t>1</a:t>
              </a:r>
            </a:p>
          </p:txBody>
        </p:sp>
      </p:grpSp>
      <p:grpSp>
        <p:nvGrpSpPr>
          <p:cNvPr id="52" name="Group 26"/>
          <p:cNvGrpSpPr>
            <a:grpSpLocks/>
          </p:cNvGrpSpPr>
          <p:nvPr/>
        </p:nvGrpSpPr>
        <p:grpSpPr bwMode="auto">
          <a:xfrm>
            <a:off x="9732590" y="4012328"/>
            <a:ext cx="2057399" cy="1752600"/>
            <a:chOff x="1056" y="1632"/>
            <a:chExt cx="1728" cy="1104"/>
          </a:xfrm>
        </p:grpSpPr>
        <p:sp>
          <p:nvSpPr>
            <p:cNvPr id="53" name="Oval 27"/>
            <p:cNvSpPr>
              <a:spLocks noChangeArrowheads="1"/>
            </p:cNvSpPr>
            <p:nvPr/>
          </p:nvSpPr>
          <p:spPr bwMode="auto">
            <a:xfrm>
              <a:off x="1056" y="211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4" name="Oval 28"/>
            <p:cNvSpPr>
              <a:spLocks noChangeArrowheads="1"/>
            </p:cNvSpPr>
            <p:nvPr/>
          </p:nvSpPr>
          <p:spPr bwMode="auto">
            <a:xfrm>
              <a:off x="1632" y="1632"/>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5" name="Oval 29"/>
            <p:cNvSpPr>
              <a:spLocks noChangeArrowheads="1"/>
            </p:cNvSpPr>
            <p:nvPr/>
          </p:nvSpPr>
          <p:spPr bwMode="auto">
            <a:xfrm>
              <a:off x="1968" y="2496"/>
              <a:ext cx="240" cy="24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6" name="Line 30"/>
            <p:cNvSpPr>
              <a:spLocks noChangeShapeType="1"/>
            </p:cNvSpPr>
            <p:nvPr/>
          </p:nvSpPr>
          <p:spPr bwMode="auto">
            <a:xfrm flipV="1">
              <a:off x="1296" y="1824"/>
              <a:ext cx="33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7" name="Line 31"/>
            <p:cNvSpPr>
              <a:spLocks noChangeShapeType="1"/>
            </p:cNvSpPr>
            <p:nvPr/>
          </p:nvSpPr>
          <p:spPr bwMode="auto">
            <a:xfrm>
              <a:off x="1824" y="1872"/>
              <a:ext cx="24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8" name="Line 32"/>
            <p:cNvSpPr>
              <a:spLocks noChangeShapeType="1"/>
            </p:cNvSpPr>
            <p:nvPr/>
          </p:nvSpPr>
          <p:spPr bwMode="auto">
            <a:xfrm flipH="1" flipV="1">
              <a:off x="1296" y="2304"/>
              <a:ext cx="67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9" name="Freeform 33"/>
            <p:cNvSpPr>
              <a:spLocks/>
            </p:cNvSpPr>
            <p:nvPr/>
          </p:nvSpPr>
          <p:spPr bwMode="auto">
            <a:xfrm>
              <a:off x="1872" y="1776"/>
              <a:ext cx="576" cy="720"/>
            </a:xfrm>
            <a:custGeom>
              <a:avLst/>
              <a:gdLst>
                <a:gd name="T0" fmla="*/ 288 w 576"/>
                <a:gd name="T1" fmla="*/ 720 h 720"/>
                <a:gd name="T2" fmla="*/ 528 w 576"/>
                <a:gd name="T3" fmla="*/ 288 h 720"/>
                <a:gd name="T4" fmla="*/ 0 w 576"/>
                <a:gd name="T5" fmla="*/ 0 h 720"/>
              </a:gdLst>
              <a:ahLst/>
              <a:cxnLst>
                <a:cxn ang="0">
                  <a:pos x="T0" y="T1"/>
                </a:cxn>
                <a:cxn ang="0">
                  <a:pos x="T2" y="T3"/>
                </a:cxn>
                <a:cxn ang="0">
                  <a:pos x="T4" y="T5"/>
                </a:cxn>
              </a:cxnLst>
              <a:rect l="0" t="0" r="r" b="b"/>
              <a:pathLst>
                <a:path w="576" h="720">
                  <a:moveTo>
                    <a:pt x="288" y="720"/>
                  </a:moveTo>
                  <a:cubicBezTo>
                    <a:pt x="432" y="564"/>
                    <a:pt x="576" y="408"/>
                    <a:pt x="528" y="288"/>
                  </a:cubicBezTo>
                  <a:cubicBezTo>
                    <a:pt x="480" y="168"/>
                    <a:pt x="240" y="84"/>
                    <a:pt x="0" y="0"/>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0" name="Text Box 34"/>
            <p:cNvSpPr txBox="1">
              <a:spLocks noChangeArrowheads="1"/>
            </p:cNvSpPr>
            <p:nvPr/>
          </p:nvSpPr>
          <p:spPr bwMode="auto">
            <a:xfrm>
              <a:off x="1248" y="182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b="1" dirty="0">
                  <a:latin typeface="Comic Sans MS" panose="030F0702030302020204" pitchFamily="66" charset="0"/>
                </a:rPr>
                <a:t>1</a:t>
              </a:r>
            </a:p>
          </p:txBody>
        </p:sp>
        <p:sp>
          <p:nvSpPr>
            <p:cNvPr id="61" name="Text Box 35"/>
            <p:cNvSpPr txBox="1">
              <a:spLocks noChangeArrowheads="1"/>
            </p:cNvSpPr>
            <p:nvPr/>
          </p:nvSpPr>
          <p:spPr bwMode="auto">
            <a:xfrm>
              <a:off x="1488" y="2496"/>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b="1" dirty="0">
                  <a:latin typeface="Comic Sans MS" panose="030F0702030302020204" pitchFamily="66" charset="0"/>
                </a:rPr>
                <a:t>1/2</a:t>
              </a:r>
            </a:p>
          </p:txBody>
        </p:sp>
        <p:sp>
          <p:nvSpPr>
            <p:cNvPr id="62" name="Text Box 36"/>
            <p:cNvSpPr txBox="1">
              <a:spLocks noChangeArrowheads="1"/>
            </p:cNvSpPr>
            <p:nvPr/>
          </p:nvSpPr>
          <p:spPr bwMode="auto">
            <a:xfrm>
              <a:off x="2400" y="1968"/>
              <a:ext cx="3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b="1" dirty="0">
                  <a:latin typeface="Comic Sans MS" panose="030F0702030302020204" pitchFamily="66" charset="0"/>
                </a:rPr>
                <a:t>1/2</a:t>
              </a:r>
            </a:p>
          </p:txBody>
        </p:sp>
        <p:sp>
          <p:nvSpPr>
            <p:cNvPr id="63" name="Text Box 37"/>
            <p:cNvSpPr txBox="1">
              <a:spLocks noChangeArrowheads="1"/>
            </p:cNvSpPr>
            <p:nvPr/>
          </p:nvSpPr>
          <p:spPr bwMode="auto">
            <a:xfrm>
              <a:off x="1776" y="2064"/>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b="1" dirty="0">
                  <a:latin typeface="Comic Sans MS" panose="030F0702030302020204" pitchFamily="66" charset="0"/>
                </a:rPr>
                <a:t>1</a:t>
              </a:r>
            </a:p>
          </p:txBody>
        </p:sp>
      </p:grpSp>
    </p:spTree>
    <p:extLst>
      <p:ext uri="{BB962C8B-B14F-4D97-AF65-F5344CB8AC3E}">
        <p14:creationId xmlns:p14="http://schemas.microsoft.com/office/powerpoint/2010/main" val="338892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An example of Modified Version of PageRank</a:t>
            </a:r>
            <a:endParaRPr lang="en-US" dirty="0"/>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20</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6" name="TextBox 5"/>
              <p:cNvSpPr txBox="1"/>
              <p:nvPr/>
            </p:nvSpPr>
            <p:spPr>
              <a:xfrm>
                <a:off x="6656439" y="1157980"/>
                <a:ext cx="2853335" cy="8422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r>
                                  <a:rPr lang="en-US" sz="2000" b="0" i="1" smtClean="0">
                                    <a:latin typeface="Cambria Math" panose="02040503050406030204" pitchFamily="18" charset="0"/>
                                  </a:rPr>
                                  <m:t>/2</m:t>
                                </m:r>
                              </m:e>
                              <m:e>
                                <m:r>
                                  <a:rPr lang="en-US" sz="2000" b="0" i="1" smtClean="0">
                                    <a:latin typeface="Cambria Math" panose="02040503050406030204" pitchFamily="18" charset="0"/>
                                  </a:rPr>
                                  <m:t>1/2</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1/2</m:t>
                                </m:r>
                              </m:e>
                              <m:e>
                                <m:r>
                                  <a:rPr lang="en-US" sz="2000" b="0" i="1" smtClean="0">
                                    <a:latin typeface="Cambria Math" panose="02040503050406030204" pitchFamily="18" charset="0"/>
                                  </a:rPr>
                                  <m:t>0</m:t>
                                </m:r>
                              </m:e>
                              <m:e>
                                <m:r>
                                  <a:rPr lang="en-US" sz="2000" b="0" i="1" smtClean="0">
                                    <a:latin typeface="Cambria Math" panose="02040503050406030204" pitchFamily="18" charset="0"/>
                                  </a:rPr>
                                  <m:t>1/2</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1</m:t>
                                </m:r>
                              </m:e>
                            </m:mr>
                          </m:m>
                        </m:e>
                      </m:d>
                    </m:oMath>
                  </m:oMathPara>
                </a14:m>
                <a:endParaRPr 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6656439" y="1157980"/>
                <a:ext cx="2853335" cy="842218"/>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656439" y="2883741"/>
                <a:ext cx="51491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𝑦𝑎h𝑜𝑜</m:t>
                      </m:r>
                      <m:r>
                        <a:rPr lang="en-US" b="0" i="1" smtClean="0">
                          <a:latin typeface="Cambria Math" panose="02040503050406030204" pitchFamily="18" charset="0"/>
                        </a:rPr>
                        <m:t>, </m:t>
                      </m:r>
                      <m:r>
                        <a:rPr lang="en-US" b="0" i="1" smtClean="0">
                          <a:latin typeface="Cambria Math" panose="02040503050406030204" pitchFamily="18" charset="0"/>
                        </a:rPr>
                        <m:t>𝐴𝑚𝑎𝑧𝑜𝑛</m:t>
                      </m:r>
                      <m:r>
                        <a:rPr lang="en-US" b="0" i="1" smtClean="0">
                          <a:latin typeface="Cambria Math" panose="02040503050406030204" pitchFamily="18" charset="0"/>
                        </a:rPr>
                        <m:t>, </m:t>
                      </m:r>
                      <m:r>
                        <a:rPr lang="en-US" b="0" i="1" smtClean="0">
                          <a:latin typeface="Cambria Math" panose="02040503050406030204" pitchFamily="18" charset="0"/>
                        </a:rPr>
                        <m:t>𝑀𝑖𝑐𝑟𝑜𝑠𝑜𝑓𝑡</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r>
                                  <a:rPr lang="en-US" i="1">
                                    <a:latin typeface="Cambria Math" panose="02040503050406030204" pitchFamily="18" charset="0"/>
                                  </a:rPr>
                                  <m:t>/3</m:t>
                                </m:r>
                              </m:e>
                              <m:e>
                                <m:r>
                                  <a:rPr lang="en-US" i="1">
                                    <a:latin typeface="Cambria Math" panose="02040503050406030204" pitchFamily="18" charset="0"/>
                                  </a:rPr>
                                  <m:t>1/</m:t>
                                </m:r>
                                <m:r>
                                  <a:rPr lang="en-US" b="0" i="1" smtClean="0">
                                    <a:latin typeface="Cambria Math" panose="02040503050406030204" pitchFamily="18" charset="0"/>
                                  </a:rPr>
                                  <m:t>3</m:t>
                                </m:r>
                              </m:e>
                              <m:e>
                                <m:r>
                                  <a:rPr lang="en-US" i="1">
                                    <a:latin typeface="Cambria Math" panose="02040503050406030204" pitchFamily="18" charset="0"/>
                                  </a:rPr>
                                  <m:t>1/</m:t>
                                </m:r>
                                <m:r>
                                  <a:rPr lang="en-US" b="0" i="1" smtClean="0">
                                    <a:latin typeface="Cambria Math" panose="02040503050406030204" pitchFamily="18" charset="0"/>
                                  </a:rPr>
                                  <m:t>3</m:t>
                                </m:r>
                              </m:e>
                            </m:mr>
                          </m:m>
                        </m:e>
                      </m:d>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6656439" y="2883741"/>
                <a:ext cx="5149102" cy="369332"/>
              </a:xfrm>
              <a:prstGeom prst="rect">
                <a:avLst/>
              </a:prstGeom>
              <a:blipFill rotWithShape="0">
                <a:blip r:embed="rId3"/>
                <a:stretch>
                  <a:fillRect b="-14754"/>
                </a:stretch>
              </a:blipFill>
            </p:spPr>
            <p:txBody>
              <a:bodyPr/>
              <a:lstStyle/>
              <a:p>
                <a:r>
                  <a:rPr lang="en-US">
                    <a:noFill/>
                  </a:rPr>
                  <a:t> </a:t>
                </a:r>
              </a:p>
            </p:txBody>
          </p:sp>
        </mc:Fallback>
      </mc:AlternateContent>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7013" y="1467659"/>
            <a:ext cx="410527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9" name="Rectangle 8"/>
              <p:cNvSpPr/>
              <p:nvPr/>
            </p:nvSpPr>
            <p:spPr>
              <a:xfrm>
                <a:off x="6656439" y="3618186"/>
                <a:ext cx="19456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=0.8,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=0.2</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6656439" y="3618186"/>
                <a:ext cx="1945661"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852754" y="4408157"/>
                <a:ext cx="25439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0.333</m:t>
                                </m:r>
                              </m:e>
                              <m:e>
                                <m:r>
                                  <a:rPr lang="en-US" b="0" i="1" smtClean="0">
                                    <a:latin typeface="Cambria Math" panose="02040503050406030204" pitchFamily="18" charset="0"/>
                                  </a:rPr>
                                  <m:t>0.333</m:t>
                                </m:r>
                              </m:e>
                              <m:e>
                                <m:r>
                                  <a:rPr lang="en-US" b="0" i="1" smtClean="0">
                                    <a:latin typeface="Cambria Math" panose="02040503050406030204" pitchFamily="18" charset="0"/>
                                  </a:rPr>
                                  <m:t>0.333</m:t>
                                </m:r>
                              </m:e>
                            </m:mr>
                          </m:m>
                        </m:e>
                      </m:d>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6852754" y="4408157"/>
                <a:ext cx="2543966"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6834111" y="4854382"/>
                <a:ext cx="25439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0.333</m:t>
                                </m:r>
                              </m:e>
                              <m:e>
                                <m:r>
                                  <a:rPr lang="en-US" b="0" i="1" smtClean="0">
                                    <a:latin typeface="Cambria Math" panose="02040503050406030204" pitchFamily="18" charset="0"/>
                                  </a:rPr>
                                  <m:t>0.200</m:t>
                                </m:r>
                              </m:e>
                              <m:e>
                                <m:r>
                                  <a:rPr lang="en-US" b="0" i="1" smtClean="0">
                                    <a:latin typeface="Cambria Math" panose="02040503050406030204" pitchFamily="18" charset="0"/>
                                  </a:rPr>
                                  <m:t>0.467</m:t>
                                </m:r>
                              </m:e>
                            </m:mr>
                          </m:m>
                        </m:e>
                      </m:d>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6834111" y="4854382"/>
                <a:ext cx="2543966"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6852751" y="5233427"/>
                <a:ext cx="25439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0.280</m:t>
                                </m:r>
                              </m:e>
                              <m:e>
                                <m:r>
                                  <a:rPr lang="en-US" b="0" i="1" smtClean="0">
                                    <a:latin typeface="Cambria Math" panose="02040503050406030204" pitchFamily="18" charset="0"/>
                                  </a:rPr>
                                  <m:t>0.200</m:t>
                                </m:r>
                              </m:e>
                              <m:e>
                                <m:r>
                                  <a:rPr lang="en-US" b="0" i="1" smtClean="0">
                                    <a:latin typeface="Cambria Math" panose="02040503050406030204" pitchFamily="18" charset="0"/>
                                  </a:rPr>
                                  <m:t>0.520</m:t>
                                </m:r>
                              </m:e>
                            </m:mr>
                          </m:m>
                        </m:e>
                      </m:d>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6852751" y="5233427"/>
                <a:ext cx="2543966"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6852752" y="5955534"/>
                <a:ext cx="24846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b="0" i="1" smtClean="0">
                                    <a:latin typeface="Cambria Math" panose="02040503050406030204" pitchFamily="18" charset="0"/>
                                  </a:rPr>
                                  <m:t>7/33</m:t>
                                </m:r>
                              </m:e>
                              <m:e>
                                <m:r>
                                  <a:rPr lang="en-US" b="0" i="1" smtClean="0">
                                    <a:latin typeface="Cambria Math" panose="02040503050406030204" pitchFamily="18" charset="0"/>
                                  </a:rPr>
                                  <m:t>5/33</m:t>
                                </m:r>
                              </m:e>
                              <m:e>
                                <m:r>
                                  <a:rPr lang="en-US" b="0" i="1" smtClean="0">
                                    <a:latin typeface="Cambria Math" panose="02040503050406030204" pitchFamily="18" charset="0"/>
                                  </a:rPr>
                                  <m:t>21/33</m:t>
                                </m:r>
                              </m:e>
                            </m:mr>
                          </m:m>
                        </m:e>
                      </m:d>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6852752" y="5955534"/>
                <a:ext cx="2484655" cy="369332"/>
              </a:xfrm>
              <a:prstGeom prst="rect">
                <a:avLst/>
              </a:prstGeom>
              <a:blipFill rotWithShape="0">
                <a:blip r:embed="rId9"/>
                <a:stretch>
                  <a:fillRect b="-8197"/>
                </a:stretch>
              </a:blipFill>
            </p:spPr>
            <p:txBody>
              <a:bodyPr/>
              <a:lstStyle/>
              <a:p>
                <a:r>
                  <a:rPr lang="en-US">
                    <a:noFill/>
                  </a:rPr>
                  <a:t> </a:t>
                </a:r>
              </a:p>
            </p:txBody>
          </p:sp>
        </mc:Fallback>
      </mc:AlternateContent>
    </p:spTree>
    <p:extLst>
      <p:ext uri="{BB962C8B-B14F-4D97-AF65-F5344CB8AC3E}">
        <p14:creationId xmlns:p14="http://schemas.microsoft.com/office/powerpoint/2010/main" val="1300677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Dangling Links</a:t>
            </a:r>
            <a:endParaRPr lang="en-US" dirty="0"/>
          </a:p>
        </p:txBody>
      </p:sp>
      <p:sp>
        <p:nvSpPr>
          <p:cNvPr id="3" name="Content Placeholder 2"/>
          <p:cNvSpPr>
            <a:spLocks noGrp="1"/>
          </p:cNvSpPr>
          <p:nvPr>
            <p:ph idx="1"/>
          </p:nvPr>
        </p:nvSpPr>
        <p:spPr>
          <a:xfrm>
            <a:off x="838200" y="1270000"/>
            <a:ext cx="8006255" cy="4906963"/>
          </a:xfrm>
        </p:spPr>
        <p:txBody>
          <a:bodyPr/>
          <a:lstStyle/>
          <a:p>
            <a:pPr algn="just"/>
            <a:r>
              <a:rPr lang="en-US" altLang="zh-CN" dirty="0"/>
              <a:t>Links that point to any page with no outgoing links</a:t>
            </a:r>
          </a:p>
          <a:p>
            <a:pPr algn="just"/>
            <a:r>
              <a:rPr lang="en-US" altLang="zh-CN" dirty="0"/>
              <a:t>Most are pages that have not been downloaded yet</a:t>
            </a:r>
          </a:p>
          <a:p>
            <a:pPr algn="just"/>
            <a:r>
              <a:rPr lang="en-US" altLang="zh-CN" dirty="0"/>
              <a:t>Affect the model since it is not clear where their weight should be distributed</a:t>
            </a:r>
          </a:p>
          <a:p>
            <a:pPr algn="just"/>
            <a:r>
              <a:rPr lang="en-US" altLang="zh-CN" dirty="0"/>
              <a:t>Do not affect the ranking of any other page directly</a:t>
            </a:r>
          </a:p>
          <a:p>
            <a:pPr algn="just"/>
            <a:r>
              <a:rPr lang="en-US" altLang="zh-CN" dirty="0"/>
              <a:t>Can be simply removed before page rank calculation and added back afterwards</a:t>
            </a:r>
          </a:p>
          <a:p>
            <a:endParaRPr lang="en-US" dirty="0"/>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3471592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00045" y="2446173"/>
            <a:ext cx="3591910" cy="1325563"/>
          </a:xfrm>
        </p:spPr>
        <p:txBody>
          <a:bodyPr/>
          <a:lstStyle/>
          <a:p>
            <a:r>
              <a:rPr lang="en-US" b="1" dirty="0">
                <a:solidFill>
                  <a:srgbClr val="C00000"/>
                </a:solidFill>
              </a:rPr>
              <a:t>Markov Chain</a:t>
            </a:r>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3507501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Markov Chain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7772400" cy="4906963"/>
              </a:xfrm>
            </p:spPr>
            <p:txBody>
              <a:bodyPr>
                <a:normAutofit lnSpcReduction="10000"/>
              </a:bodyPr>
              <a:lstStyle/>
              <a:p>
                <a:pPr algn="just"/>
                <a:r>
                  <a:rPr lang="en-US" dirty="0"/>
                  <a:t>A Markov chain M is a discrete time stochastic process defined over a finite set of states S in terms of a matrix P of transition probabilities. </a:t>
                </a:r>
              </a:p>
              <a:p>
                <a:pPr algn="just"/>
                <a14:m>
                  <m:oMath xmlns:m="http://schemas.openxmlformats.org/officeDocument/2006/math">
                    <m:sSub>
                      <m:sSubPr>
                        <m:ctrlPr>
                          <a:rPr lang="en-US" b="0" i="1" dirty="0">
                            <a:latin typeface="Cambria Math" panose="02040503050406030204" pitchFamily="18" charset="0"/>
                          </a:rPr>
                        </m:ctrlPr>
                      </m:sSubPr>
                      <m:e>
                        <m:r>
                          <a:rPr lang="en-US" i="1" dirty="0">
                            <a:latin typeface="Cambria Math" panose="02040503050406030204" pitchFamily="18" charset="0"/>
                          </a:rPr>
                          <m:t>𝑃</m:t>
                        </m:r>
                      </m:e>
                      <m:sub>
                        <m:r>
                          <a:rPr lang="en-US" b="0" i="1" dirty="0">
                            <a:latin typeface="Cambria Math" panose="02040503050406030204" pitchFamily="18" charset="0"/>
                          </a:rPr>
                          <m:t>𝑖𝑗</m:t>
                        </m:r>
                      </m:sub>
                    </m:sSub>
                    <m:r>
                      <a:rPr lang="en-US" i="1" dirty="0">
                        <a:latin typeface="Cambria Math" panose="02040503050406030204" pitchFamily="18" charset="0"/>
                      </a:rPr>
                      <m:t>= </m:t>
                    </m:r>
                  </m:oMath>
                </a14:m>
                <a:r>
                  <a:rPr lang="en-US" dirty="0"/>
                  <a:t>the probability that the next state will be j if the current state is i.</a:t>
                </a:r>
              </a:p>
              <a:p>
                <a:pPr algn="just"/>
                <a:r>
                  <a:rPr lang="en-US" dirty="0"/>
                  <a:t>Probability conditions: For any </a:t>
                </a:r>
                <a14:m>
                  <m:oMath xmlns:m="http://schemas.openxmlformats.org/officeDocument/2006/math">
                    <m:r>
                      <a:rPr lang="en-US" i="1" dirty="0">
                        <a:latin typeface="Cambria Math" panose="02040503050406030204" pitchFamily="18" charset="0"/>
                      </a:rPr>
                      <m:t>𝑖</m:t>
                    </m:r>
                    <m:r>
                      <a:rPr lang="en-US" i="1" dirty="0">
                        <a:latin typeface="Cambria Math" panose="02040503050406030204" pitchFamily="18" charset="0"/>
                      </a:rPr>
                      <m:t>, </m:t>
                    </m:r>
                    <m:r>
                      <a:rPr lang="en-US" i="1" dirty="0">
                        <a:latin typeface="Cambria Math" panose="02040503050406030204" pitchFamily="18" charset="0"/>
                      </a:rPr>
                      <m:t>𝑗</m:t>
                    </m:r>
                    <m:r>
                      <a:rPr lang="en-US" i="1" dirty="0">
                        <a:latin typeface="Cambria Math" panose="02040503050406030204" pitchFamily="18" charset="0"/>
                      </a:rPr>
                      <m:t> </m:t>
                    </m:r>
                  </m:oMath>
                </a14:m>
                <a:r>
                  <a:rPr lang="en-US" dirty="0"/>
                  <a:t>it has to hold</a:t>
                </a:r>
              </a:p>
              <a:p>
                <a:pPr marL="0" indent="0" algn="just">
                  <a:buNone/>
                </a:pPr>
                <a:r>
                  <a:rPr lang="en-US" dirty="0"/>
                  <a:t>		 </a:t>
                </a:r>
                <a14:m>
                  <m:oMath xmlns:m="http://schemas.openxmlformats.org/officeDocument/2006/math">
                    <m:r>
                      <a:rPr lang="en-US" b="0" i="1">
                        <a:latin typeface="Cambria Math" panose="02040503050406030204" pitchFamily="18" charset="0"/>
                      </a:rPr>
                      <m:t>0≤</m:t>
                    </m:r>
                    <m:sSub>
                      <m:sSubPr>
                        <m:ctrlPr>
                          <a:rPr lang="en-US" b="0" i="1">
                            <a:latin typeface="Cambria Math" panose="02040503050406030204" pitchFamily="18" charset="0"/>
                          </a:rPr>
                        </m:ctrlPr>
                      </m:sSubPr>
                      <m:e>
                        <m:r>
                          <a:rPr lang="en-US" b="0" i="1">
                            <a:latin typeface="Cambria Math" panose="02040503050406030204" pitchFamily="18" charset="0"/>
                          </a:rPr>
                          <m:t>𝑃</m:t>
                        </m:r>
                      </m:e>
                      <m:sub>
                        <m:r>
                          <a:rPr lang="en-US" b="0" i="1">
                            <a:latin typeface="Cambria Math" panose="02040503050406030204" pitchFamily="18" charset="0"/>
                          </a:rPr>
                          <m:t>𝑖𝑗</m:t>
                        </m:r>
                      </m:sub>
                    </m:sSub>
                    <m:r>
                      <a:rPr lang="en-US" b="0" i="1">
                        <a:latin typeface="Cambria Math" panose="02040503050406030204" pitchFamily="18" charset="0"/>
                      </a:rPr>
                      <m:t>≤1</m:t>
                    </m:r>
                  </m:oMath>
                </a14:m>
                <a:r>
                  <a:rPr lang="en-US" dirty="0"/>
                  <a:t> and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b="0" i="1">
                            <a:latin typeface="Cambria Math" panose="02040503050406030204" pitchFamily="18" charset="0"/>
                          </a:rPr>
                          <m:t>𝑗</m:t>
                        </m:r>
                      </m:sub>
                      <m:sup/>
                      <m:e>
                        <m:sSub>
                          <m:sSubPr>
                            <m:ctrlPr>
                              <a:rPr lang="en-US" b="0" i="1">
                                <a:latin typeface="Cambria Math" panose="02040503050406030204" pitchFamily="18" charset="0"/>
                              </a:rPr>
                            </m:ctrlPr>
                          </m:sSubPr>
                          <m:e>
                            <m:r>
                              <a:rPr lang="en-US" b="0" i="1">
                                <a:latin typeface="Cambria Math" panose="02040503050406030204" pitchFamily="18" charset="0"/>
                              </a:rPr>
                              <m:t>𝑃</m:t>
                            </m:r>
                          </m:e>
                          <m:sub>
                            <m:r>
                              <a:rPr lang="en-US" b="0" i="1">
                                <a:latin typeface="Cambria Math" panose="02040503050406030204" pitchFamily="18" charset="0"/>
                              </a:rPr>
                              <m:t>𝑖𝑗</m:t>
                            </m:r>
                          </m:sub>
                        </m:sSub>
                      </m:e>
                    </m:nary>
                    <m:r>
                      <a:rPr lang="en-US" b="0" i="1">
                        <a:latin typeface="Cambria Math" panose="02040503050406030204" pitchFamily="18" charset="0"/>
                      </a:rPr>
                      <m:t>=1</m:t>
                    </m:r>
                  </m:oMath>
                </a14:m>
                <a:endParaRPr lang="en-US" dirty="0"/>
              </a:p>
              <a:p>
                <a:pPr algn="just"/>
                <a:r>
                  <a:rPr lang="en-US" dirty="0"/>
                  <a:t>Let </a:t>
                </a:r>
                <a14:m>
                  <m:oMath xmlns:m="http://schemas.openxmlformats.org/officeDocument/2006/math">
                    <m:sSup>
                      <m:sSupPr>
                        <m:ctrlPr>
                          <a:rPr lang="en-US" b="0" i="1" dirty="0">
                            <a:latin typeface="Cambria Math" panose="02040503050406030204" pitchFamily="18" charset="0"/>
                          </a:rPr>
                        </m:ctrlPr>
                      </m:sSupPr>
                      <m:e>
                        <m:r>
                          <a:rPr lang="en-US" i="1" dirty="0">
                            <a:latin typeface="Cambria Math" panose="02040503050406030204" pitchFamily="18" charset="0"/>
                          </a:rPr>
                          <m:t>𝑝</m:t>
                        </m:r>
                      </m:e>
                      <m:sup>
                        <m:r>
                          <a:rPr lang="en-US" b="0" i="1" dirty="0">
                            <a:latin typeface="Cambria Math" panose="02040503050406030204" pitchFamily="18" charset="0"/>
                          </a:rPr>
                          <m:t>(</m:t>
                        </m:r>
                        <m:r>
                          <a:rPr lang="en-US" b="0" i="1" dirty="0">
                            <a:latin typeface="Cambria Math" panose="02040503050406030204" pitchFamily="18" charset="0"/>
                          </a:rPr>
                          <m:t>𝑡</m:t>
                        </m:r>
                        <m:r>
                          <a:rPr lang="en-US" b="0" i="1" dirty="0">
                            <a:latin typeface="Cambria Math" panose="02040503050406030204" pitchFamily="18" charset="0"/>
                          </a:rPr>
                          <m:t>)</m:t>
                        </m:r>
                      </m:sup>
                    </m:sSup>
                    <m:r>
                      <a:rPr lang="en-US" i="1" dirty="0">
                        <a:latin typeface="Cambria Math" panose="02040503050406030204" pitchFamily="18" charset="0"/>
                      </a:rPr>
                      <m:t> </m:t>
                    </m:r>
                  </m:oMath>
                </a14:m>
                <a:r>
                  <a:rPr lang="en-US" dirty="0"/>
                  <a:t>be a row vector with a component for each state specifying the probability mass of the state at time </a:t>
                </a:r>
                <a14:m>
                  <m:oMath xmlns:m="http://schemas.openxmlformats.org/officeDocument/2006/math">
                    <m:r>
                      <a:rPr lang="en-US" i="1" dirty="0">
                        <a:latin typeface="Cambria Math" panose="02040503050406030204" pitchFamily="18" charset="0"/>
                      </a:rPr>
                      <m:t>𝑡</m:t>
                    </m:r>
                  </m:oMath>
                </a14:m>
                <a:r>
                  <a:rPr lang="en-US" dirty="0"/>
                  <a:t> and let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m:t>
                        </m:r>
                        <m:r>
                          <a:rPr lang="en-US" i="1" dirty="0">
                            <a:latin typeface="Cambria Math" panose="02040503050406030204" pitchFamily="18" charset="0"/>
                          </a:rPr>
                          <m:t>𝑡</m:t>
                        </m:r>
                        <m:r>
                          <a:rPr lang="en-US" b="0" i="1" dirty="0">
                            <a:latin typeface="Cambria Math" panose="02040503050406030204" pitchFamily="18" charset="0"/>
                          </a:rPr>
                          <m:t>+1</m:t>
                        </m:r>
                        <m:r>
                          <a:rPr lang="en-US" i="1" dirty="0">
                            <a:latin typeface="Cambria Math" panose="02040503050406030204" pitchFamily="18" charset="0"/>
                          </a:rPr>
                          <m:t>)</m:t>
                        </m:r>
                      </m:sup>
                    </m:sSup>
                  </m:oMath>
                </a14:m>
                <a:r>
                  <a:rPr lang="en-US" dirty="0"/>
                  <a:t>be the row vector of probabilities at time </a:t>
                </a:r>
                <a14:m>
                  <m:oMath xmlns:m="http://schemas.openxmlformats.org/officeDocument/2006/math">
                    <m:r>
                      <a:rPr lang="en-US" i="1" dirty="0">
                        <a:latin typeface="Cambria Math" panose="02040503050406030204" pitchFamily="18" charset="0"/>
                      </a:rPr>
                      <m:t>𝑡</m:t>
                    </m:r>
                    <m:r>
                      <a:rPr lang="en-US" i="1" dirty="0">
                        <a:latin typeface="Cambria Math" panose="02040503050406030204" pitchFamily="18" charset="0"/>
                      </a:rPr>
                      <m:t> + 1</m:t>
                    </m:r>
                  </m:oMath>
                </a14:m>
                <a:r>
                  <a:rPr lang="en-US" dirty="0"/>
                  <a:t>. In matrix notation</a:t>
                </a:r>
              </a:p>
              <a:p>
                <a:pPr marL="0" indent="0" algn="just">
                  <a:buNone/>
                </a:pPr>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+1)</m:t>
                          </m:r>
                        </m:sup>
                      </m:sSup>
                      <m:r>
                        <a:rPr lang="en-US" b="0"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sup>
                      </m:sSup>
                      <m:r>
                        <a:rPr lang="en-US" b="0" i="1" dirty="0">
                          <a:latin typeface="Cambria Math" panose="02040503050406030204" pitchFamily="18" charset="0"/>
                        </a:rPr>
                        <m:t>𝑃</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7772400" cy="4906963"/>
              </a:xfrm>
              <a:blipFill rotWithShape="0">
                <a:blip r:embed="rId2"/>
                <a:stretch>
                  <a:fillRect l="-1412" t="-2733" r="-1569" b="-12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2972691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Memorylessness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270001"/>
                <a:ext cx="8416159" cy="5020440"/>
              </a:xfrm>
            </p:spPr>
            <p:txBody>
              <a:bodyPr>
                <a:normAutofit fontScale="85000" lnSpcReduction="20000"/>
              </a:bodyPr>
              <a:lstStyle/>
              <a:p>
                <a:pPr algn="just"/>
                <a:r>
                  <a:rPr lang="en-US" dirty="0"/>
                  <a:t>At any time, the only information about the chain is the current state, not how the chain got there.</a:t>
                </a:r>
              </a:p>
              <a:p>
                <a:pPr algn="just"/>
                <a:r>
                  <a:rPr lang="en-US" dirty="0"/>
                  <a:t>Question: what is the probability </a:t>
                </a:r>
                <a14:m>
                  <m:oMath xmlns:m="http://schemas.openxmlformats.org/officeDocument/2006/math">
                    <m:sSubSup>
                      <m:sSubSupPr>
                        <m:ctrlPr>
                          <a:rPr lang="en-US" b="0" i="1">
                            <a:solidFill>
                              <a:schemeClr val="accent6">
                                <a:lumMod val="75000"/>
                              </a:schemeClr>
                            </a:solidFill>
                            <a:latin typeface="Cambria Math" panose="02040503050406030204" pitchFamily="18" charset="0"/>
                          </a:rPr>
                        </m:ctrlPr>
                      </m:sSubSupPr>
                      <m:e>
                        <m:r>
                          <a:rPr lang="en-US" b="0" i="1">
                            <a:solidFill>
                              <a:schemeClr val="accent6">
                                <a:lumMod val="75000"/>
                              </a:schemeClr>
                            </a:solidFill>
                            <a:latin typeface="Cambria Math"/>
                          </a:rPr>
                          <m:t>𝑝</m:t>
                        </m:r>
                      </m:e>
                      <m:sub>
                        <m:r>
                          <a:rPr lang="en-US" b="0" i="1">
                            <a:solidFill>
                              <a:schemeClr val="accent6">
                                <a:lumMod val="75000"/>
                              </a:schemeClr>
                            </a:solidFill>
                            <a:latin typeface="Cambria Math"/>
                          </a:rPr>
                          <m:t>𝑖</m:t>
                        </m:r>
                      </m:sub>
                      <m:sup>
                        <m:r>
                          <a:rPr lang="en-US" b="0" i="1">
                            <a:solidFill>
                              <a:schemeClr val="accent6">
                                <a:lumMod val="75000"/>
                              </a:schemeClr>
                            </a:solidFill>
                            <a:latin typeface="Cambria Math"/>
                          </a:rPr>
                          <m:t>𝑡</m:t>
                        </m:r>
                      </m:sup>
                    </m:sSubSup>
                  </m:oMath>
                </a14:m>
                <a:r>
                  <a:rPr lang="en-US" dirty="0"/>
                  <a:t> of being at node </a:t>
                </a:r>
                <a14:m>
                  <m:oMath xmlns:m="http://schemas.openxmlformats.org/officeDocument/2006/math">
                    <m:r>
                      <a:rPr lang="en-US" b="0" i="1">
                        <a:solidFill>
                          <a:schemeClr val="accent6">
                            <a:lumMod val="75000"/>
                          </a:schemeClr>
                        </a:solidFill>
                        <a:latin typeface="Cambria Math"/>
                      </a:rPr>
                      <m:t>𝑖</m:t>
                    </m:r>
                    <m:r>
                      <a:rPr lang="en-US" b="0" i="1">
                        <a:latin typeface="Cambria Math"/>
                      </a:rPr>
                      <m:t> </m:t>
                    </m:r>
                  </m:oMath>
                </a14:m>
                <a:r>
                  <a:rPr lang="en-US" dirty="0"/>
                  <a:t>after </a:t>
                </a:r>
                <a14:m>
                  <m:oMath xmlns:m="http://schemas.openxmlformats.org/officeDocument/2006/math">
                    <m:r>
                      <a:rPr lang="en-US" b="0" i="1">
                        <a:latin typeface="Cambria Math"/>
                      </a:rPr>
                      <m:t> </m:t>
                    </m:r>
                    <m:r>
                      <a:rPr lang="en-US" b="0" i="1">
                        <a:solidFill>
                          <a:srgbClr val="0070C0"/>
                        </a:solidFill>
                        <a:latin typeface="Cambria Math"/>
                      </a:rPr>
                      <m:t>𝑡</m:t>
                    </m:r>
                  </m:oMath>
                </a14:m>
                <a:r>
                  <a:rPr lang="en-US" dirty="0"/>
                  <a:t> steps?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solidFill>
                      <a:srgbClr val="FF6600"/>
                    </a:solidFill>
                  </a:rPr>
                  <a:t>Memorylessness property</a:t>
                </a:r>
                <a:r>
                  <a:rPr lang="en-US" dirty="0"/>
                  <a:t>: The next node on the walk depends only at the </a:t>
                </a:r>
                <a:r>
                  <a:rPr lang="en-US" dirty="0">
                    <a:solidFill>
                      <a:srgbClr val="0070C0"/>
                    </a:solidFill>
                  </a:rPr>
                  <a:t>current node </a:t>
                </a:r>
                <a:r>
                  <a:rPr lang="en-US" dirty="0"/>
                  <a:t>and not on the past of the process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270001"/>
                <a:ext cx="8416159" cy="5020440"/>
              </a:xfrm>
              <a:blipFill rotWithShape="0">
                <a:blip r:embed="rId2"/>
                <a:stretch>
                  <a:fillRect l="-941" t="-2791" r="-1159" b="-182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24</a:t>
            </a:fld>
            <a:endParaRPr lang="en-US">
              <a:solidFill>
                <a:prstClr val="black">
                  <a:tint val="75000"/>
                </a:prstClr>
              </a:solidFill>
            </a:endParaRPr>
          </a:p>
        </p:txBody>
      </p:sp>
      <mc:AlternateContent xmlns:mc="http://schemas.openxmlformats.org/markup-compatibility/2006" xmlns:a14="http://schemas.microsoft.com/office/drawing/2010/main">
        <mc:Choice Requires="a14">
          <p:sp>
            <p:nvSpPr>
              <p:cNvPr id="6" name="Text Box 35"/>
              <p:cNvSpPr txBox="1">
                <a:spLocks noChangeArrowheads="1"/>
              </p:cNvSpPr>
              <p:nvPr/>
            </p:nvSpPr>
            <p:spPr bwMode="auto">
              <a:xfrm>
                <a:off x="3100262" y="2317532"/>
                <a:ext cx="2521459" cy="670568"/>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dirty="0">
                              <a:solidFill>
                                <a:srgbClr val="F0C612"/>
                              </a:solidFill>
                              <a:latin typeface="Cambria Math" panose="02040503050406030204" pitchFamily="18" charset="0"/>
                            </a:rPr>
                          </m:ctrlPr>
                        </m:sSubSupPr>
                        <m:e>
                          <m:r>
                            <a:rPr lang="en-US" sz="2000" i="1" dirty="0">
                              <a:solidFill>
                                <a:srgbClr val="F0C612"/>
                              </a:solidFill>
                              <a:latin typeface="Cambria Math"/>
                            </a:rPr>
                            <m:t>𝑝</m:t>
                          </m:r>
                        </m:e>
                        <m:sub>
                          <m:r>
                            <a:rPr lang="en-US" sz="2000" i="1" dirty="0">
                              <a:solidFill>
                                <a:srgbClr val="F0C612"/>
                              </a:solidFill>
                              <a:latin typeface="Cambria Math"/>
                            </a:rPr>
                            <m:t>1</m:t>
                          </m:r>
                        </m:sub>
                        <m:sup>
                          <m:r>
                            <a:rPr lang="en-US" sz="2000" i="1" dirty="0">
                              <a:solidFill>
                                <a:srgbClr val="F0C612"/>
                              </a:solidFill>
                              <a:latin typeface="Cambria Math"/>
                            </a:rPr>
                            <m:t>𝑡</m:t>
                          </m:r>
                        </m:sup>
                      </m:sSubSup>
                      <m:r>
                        <a:rPr lang="en-US" sz="2000" i="1" dirty="0">
                          <a:latin typeface="Cambria Math"/>
                        </a:rPr>
                        <m:t> =</m:t>
                      </m:r>
                      <m:f>
                        <m:fPr>
                          <m:ctrlPr>
                            <a:rPr lang="en-US" sz="2000" i="1" dirty="0">
                              <a:latin typeface="Cambria Math" panose="02040503050406030204" pitchFamily="18" charset="0"/>
                            </a:rPr>
                          </m:ctrlPr>
                        </m:fPr>
                        <m:num>
                          <m:r>
                            <a:rPr lang="en-US" sz="2000" i="1" dirty="0">
                              <a:latin typeface="Cambria Math"/>
                            </a:rPr>
                            <m:t>1</m:t>
                          </m:r>
                        </m:num>
                        <m:den>
                          <m:r>
                            <a:rPr lang="en-US" sz="2000" i="1" dirty="0">
                              <a:latin typeface="Cambria Math"/>
                            </a:rPr>
                            <m:t>3</m:t>
                          </m:r>
                        </m:den>
                      </m:f>
                      <m:sSubSup>
                        <m:sSubSupPr>
                          <m:ctrlPr>
                            <a:rPr lang="en-US" sz="2000" i="1" dirty="0">
                              <a:solidFill>
                                <a:srgbClr val="00B050"/>
                              </a:solidFill>
                              <a:latin typeface="Cambria Math" panose="02040503050406030204" pitchFamily="18" charset="0"/>
                            </a:rPr>
                          </m:ctrlPr>
                        </m:sSubSupPr>
                        <m:e>
                          <m:r>
                            <a:rPr lang="en-US" sz="2000" i="1" dirty="0">
                              <a:solidFill>
                                <a:srgbClr val="00B050"/>
                              </a:solidFill>
                              <a:latin typeface="Cambria Math"/>
                            </a:rPr>
                            <m:t>𝑝</m:t>
                          </m:r>
                        </m:e>
                        <m:sub>
                          <m:r>
                            <a:rPr lang="en-US" sz="2000" i="1" dirty="0">
                              <a:solidFill>
                                <a:srgbClr val="00B050"/>
                              </a:solidFill>
                              <a:latin typeface="Cambria Math"/>
                            </a:rPr>
                            <m:t>4</m:t>
                          </m:r>
                        </m:sub>
                        <m:sup>
                          <m:r>
                            <a:rPr lang="en-US" sz="2000" i="1" dirty="0">
                              <a:solidFill>
                                <a:srgbClr val="00B050"/>
                              </a:solidFill>
                              <a:latin typeface="Cambria Math"/>
                            </a:rPr>
                            <m:t>𝑡</m:t>
                          </m:r>
                          <m:r>
                            <a:rPr lang="en-US" sz="2000" i="1" dirty="0">
                              <a:solidFill>
                                <a:srgbClr val="00B050"/>
                              </a:solidFill>
                              <a:latin typeface="Cambria Math"/>
                            </a:rPr>
                            <m:t>−1</m:t>
                          </m:r>
                        </m:sup>
                      </m:sSubSup>
                      <m:r>
                        <a:rPr lang="en-US" sz="2000" i="1" dirty="0">
                          <a:latin typeface="Cambria Math"/>
                        </a:rPr>
                        <m:t>+</m:t>
                      </m:r>
                      <m:f>
                        <m:fPr>
                          <m:ctrlPr>
                            <a:rPr lang="en-US" sz="2000" i="1" dirty="0">
                              <a:latin typeface="Cambria Math" panose="02040503050406030204" pitchFamily="18" charset="0"/>
                            </a:rPr>
                          </m:ctrlPr>
                        </m:fPr>
                        <m:num>
                          <m:r>
                            <a:rPr lang="en-US" sz="2000" i="1" dirty="0">
                              <a:latin typeface="Cambria Math"/>
                            </a:rPr>
                            <m:t>1</m:t>
                          </m:r>
                        </m:num>
                        <m:den>
                          <m:r>
                            <a:rPr lang="en-US" sz="2000" i="1" dirty="0">
                              <a:latin typeface="Cambria Math"/>
                            </a:rPr>
                            <m:t>2</m:t>
                          </m:r>
                        </m:den>
                      </m:f>
                      <m:sSubSup>
                        <m:sSubSupPr>
                          <m:ctrlPr>
                            <a:rPr lang="en-US" sz="2000" i="1" dirty="0">
                              <a:solidFill>
                                <a:srgbClr val="FF00FF"/>
                              </a:solidFill>
                              <a:latin typeface="Cambria Math" panose="02040503050406030204" pitchFamily="18" charset="0"/>
                            </a:rPr>
                          </m:ctrlPr>
                        </m:sSubSupPr>
                        <m:e>
                          <m:r>
                            <a:rPr lang="en-US" sz="2000" i="1" dirty="0" err="1">
                              <a:solidFill>
                                <a:srgbClr val="FF00FF"/>
                              </a:solidFill>
                              <a:latin typeface="Cambria Math"/>
                            </a:rPr>
                            <m:t>𝑝</m:t>
                          </m:r>
                        </m:e>
                        <m:sub>
                          <m:r>
                            <a:rPr lang="en-US" sz="2000" i="1" dirty="0">
                              <a:solidFill>
                                <a:srgbClr val="FF00FF"/>
                              </a:solidFill>
                              <a:latin typeface="Cambria Math"/>
                            </a:rPr>
                            <m:t>5</m:t>
                          </m:r>
                        </m:sub>
                        <m:sup>
                          <m:r>
                            <a:rPr lang="en-US" sz="2000" i="1" dirty="0">
                              <a:solidFill>
                                <a:srgbClr val="FF00FF"/>
                              </a:solidFill>
                              <a:latin typeface="Cambria Math"/>
                            </a:rPr>
                            <m:t>𝑡</m:t>
                          </m:r>
                          <m:r>
                            <a:rPr lang="en-US" sz="2000" i="1" dirty="0">
                              <a:solidFill>
                                <a:srgbClr val="FF00FF"/>
                              </a:solidFill>
                              <a:latin typeface="Cambria Math"/>
                            </a:rPr>
                            <m:t>−1</m:t>
                          </m:r>
                        </m:sup>
                      </m:sSubSup>
                    </m:oMath>
                  </m:oMathPara>
                </a14:m>
                <a:endParaRPr lang="en-US" sz="2000" baseline="-25000" dirty="0">
                  <a:solidFill>
                    <a:srgbClr val="FF00FF"/>
                  </a:solidFill>
                  <a:latin typeface="Calibri" pitchFamily="34" charset="0"/>
                </a:endParaRPr>
              </a:p>
            </p:txBody>
          </p:sp>
        </mc:Choice>
        <mc:Fallback xmlns="">
          <p:sp>
            <p:nvSpPr>
              <p:cNvPr id="6" name="Text Box 35"/>
              <p:cNvSpPr txBox="1">
                <a:spLocks noRot="1" noChangeAspect="1" noMove="1" noResize="1" noEditPoints="1" noAdjustHandles="1" noChangeArrowheads="1" noChangeShapeType="1" noTextEdit="1"/>
              </p:cNvSpPr>
              <p:nvPr/>
            </p:nvSpPr>
            <p:spPr bwMode="auto">
              <a:xfrm>
                <a:off x="3100262" y="2317532"/>
                <a:ext cx="2521459" cy="670568"/>
              </a:xfrm>
              <a:prstGeom prst="rect">
                <a:avLst/>
              </a:prstGeom>
              <a:blipFill rotWithShape="0">
                <a:blip r:embed="rId3"/>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 Box 36"/>
              <p:cNvSpPr txBox="1">
                <a:spLocks noChangeArrowheads="1"/>
              </p:cNvSpPr>
              <p:nvPr/>
            </p:nvSpPr>
            <p:spPr bwMode="auto">
              <a:xfrm>
                <a:off x="3099055" y="2942364"/>
                <a:ext cx="3361626" cy="670568"/>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dirty="0">
                              <a:solidFill>
                                <a:srgbClr val="FF3300"/>
                              </a:solidFill>
                              <a:latin typeface="Cambria Math" panose="02040503050406030204" pitchFamily="18" charset="0"/>
                            </a:rPr>
                          </m:ctrlPr>
                        </m:sSubSupPr>
                        <m:e>
                          <m:r>
                            <a:rPr lang="en-US" sz="2000" i="1" dirty="0">
                              <a:solidFill>
                                <a:srgbClr val="FF3300"/>
                              </a:solidFill>
                              <a:latin typeface="Cambria Math"/>
                            </a:rPr>
                            <m:t>𝑝</m:t>
                          </m:r>
                        </m:e>
                        <m:sub>
                          <m:r>
                            <a:rPr lang="en-US" sz="2000" i="1" dirty="0">
                              <a:solidFill>
                                <a:srgbClr val="FF3300"/>
                              </a:solidFill>
                              <a:latin typeface="Cambria Math"/>
                            </a:rPr>
                            <m:t>2</m:t>
                          </m:r>
                        </m:sub>
                        <m:sup>
                          <m:r>
                            <a:rPr lang="en-US" sz="2000" i="1" dirty="0">
                              <a:solidFill>
                                <a:srgbClr val="FF3300"/>
                              </a:solidFill>
                              <a:latin typeface="Cambria Math"/>
                            </a:rPr>
                            <m:t>𝑡</m:t>
                          </m:r>
                        </m:sup>
                      </m:sSubSup>
                      <m:r>
                        <a:rPr lang="en-US" sz="2000" i="1" dirty="0">
                          <a:latin typeface="Cambria Math"/>
                        </a:rPr>
                        <m:t> =</m:t>
                      </m:r>
                      <m:f>
                        <m:fPr>
                          <m:ctrlPr>
                            <a:rPr lang="en-US" sz="2000" i="1" dirty="0">
                              <a:latin typeface="Cambria Math" panose="02040503050406030204" pitchFamily="18" charset="0"/>
                            </a:rPr>
                          </m:ctrlPr>
                        </m:fPr>
                        <m:num>
                          <m:r>
                            <a:rPr lang="en-US" sz="2000" i="1" dirty="0">
                              <a:latin typeface="Cambria Math"/>
                            </a:rPr>
                            <m:t>1</m:t>
                          </m:r>
                        </m:num>
                        <m:den>
                          <m:r>
                            <a:rPr lang="en-US" sz="2000" i="1" dirty="0">
                              <a:latin typeface="Cambria Math"/>
                            </a:rPr>
                            <m:t>2</m:t>
                          </m:r>
                        </m:den>
                      </m:f>
                      <m:sSubSup>
                        <m:sSubSupPr>
                          <m:ctrlPr>
                            <a:rPr lang="en-US" sz="2000" i="1" dirty="0">
                              <a:solidFill>
                                <a:srgbClr val="F0C612"/>
                              </a:solidFill>
                              <a:latin typeface="Cambria Math" panose="02040503050406030204" pitchFamily="18" charset="0"/>
                            </a:rPr>
                          </m:ctrlPr>
                        </m:sSubSupPr>
                        <m:e>
                          <m:r>
                            <a:rPr lang="en-US" sz="2000" i="1" dirty="0" err="1">
                              <a:solidFill>
                                <a:srgbClr val="F0C612"/>
                              </a:solidFill>
                              <a:latin typeface="Cambria Math"/>
                            </a:rPr>
                            <m:t>𝑝</m:t>
                          </m:r>
                        </m:e>
                        <m:sub>
                          <m:r>
                            <a:rPr lang="en-US" sz="2000" i="1" dirty="0">
                              <a:solidFill>
                                <a:srgbClr val="F0C612"/>
                              </a:solidFill>
                              <a:latin typeface="Cambria Math"/>
                            </a:rPr>
                            <m:t>1</m:t>
                          </m:r>
                        </m:sub>
                        <m:sup>
                          <m:r>
                            <a:rPr lang="en-US" sz="2000" i="1" dirty="0">
                              <a:solidFill>
                                <a:srgbClr val="F0C612"/>
                              </a:solidFill>
                              <a:latin typeface="Cambria Math"/>
                            </a:rPr>
                            <m:t>𝑡</m:t>
                          </m:r>
                          <m:r>
                            <a:rPr lang="en-US" sz="2000" i="1" dirty="0">
                              <a:solidFill>
                                <a:srgbClr val="F0C612"/>
                              </a:solidFill>
                              <a:latin typeface="Cambria Math"/>
                            </a:rPr>
                            <m:t>−1</m:t>
                          </m:r>
                        </m:sup>
                      </m:sSubSup>
                      <m:r>
                        <a:rPr lang="en-US" sz="2000" i="1" baseline="-25000" dirty="0">
                          <a:latin typeface="Cambria Math"/>
                        </a:rPr>
                        <m:t> </m:t>
                      </m:r>
                      <m:r>
                        <a:rPr lang="en-US" sz="2000" i="1" dirty="0">
                          <a:latin typeface="Cambria Math"/>
                        </a:rPr>
                        <m:t>+</m:t>
                      </m:r>
                      <m:sSubSup>
                        <m:sSubSupPr>
                          <m:ctrlPr>
                            <a:rPr lang="en-US" sz="2000" i="1" dirty="0">
                              <a:solidFill>
                                <a:srgbClr val="0070C0"/>
                              </a:solidFill>
                              <a:latin typeface="Cambria Math" panose="02040503050406030204" pitchFamily="18" charset="0"/>
                            </a:rPr>
                          </m:ctrlPr>
                        </m:sSubSupPr>
                        <m:e>
                          <m:r>
                            <a:rPr lang="en-US" sz="2000" i="1" dirty="0">
                              <a:solidFill>
                                <a:srgbClr val="0070C0"/>
                              </a:solidFill>
                              <a:latin typeface="Cambria Math"/>
                            </a:rPr>
                            <m:t>𝑝</m:t>
                          </m:r>
                        </m:e>
                        <m:sub>
                          <m:r>
                            <a:rPr lang="en-US" sz="2000" i="1" dirty="0">
                              <a:solidFill>
                                <a:srgbClr val="0070C0"/>
                              </a:solidFill>
                              <a:latin typeface="Cambria Math"/>
                            </a:rPr>
                            <m:t>3</m:t>
                          </m:r>
                        </m:sub>
                        <m:sup>
                          <m:r>
                            <a:rPr lang="en-US" sz="2000" i="1" dirty="0">
                              <a:solidFill>
                                <a:srgbClr val="0070C0"/>
                              </a:solidFill>
                              <a:latin typeface="Cambria Math"/>
                            </a:rPr>
                            <m:t>𝑡</m:t>
                          </m:r>
                          <m:r>
                            <a:rPr lang="en-US" sz="2000" i="1" dirty="0">
                              <a:solidFill>
                                <a:srgbClr val="0070C0"/>
                              </a:solidFill>
                              <a:latin typeface="Cambria Math"/>
                            </a:rPr>
                            <m:t>−1</m:t>
                          </m:r>
                        </m:sup>
                      </m:sSubSup>
                      <m:r>
                        <a:rPr lang="en-US" sz="2000" i="1" dirty="0">
                          <a:latin typeface="Cambria Math"/>
                        </a:rPr>
                        <m:t>+</m:t>
                      </m:r>
                      <m:f>
                        <m:fPr>
                          <m:ctrlPr>
                            <a:rPr lang="en-US" sz="2000" i="1" dirty="0">
                              <a:latin typeface="Cambria Math" panose="02040503050406030204" pitchFamily="18" charset="0"/>
                            </a:rPr>
                          </m:ctrlPr>
                        </m:fPr>
                        <m:num>
                          <m:r>
                            <a:rPr lang="en-US" sz="2000" i="1" dirty="0">
                              <a:latin typeface="Cambria Math"/>
                            </a:rPr>
                            <m:t>1</m:t>
                          </m:r>
                        </m:num>
                        <m:den>
                          <m:r>
                            <a:rPr lang="en-US" sz="2000" i="1" dirty="0">
                              <a:latin typeface="Cambria Math"/>
                            </a:rPr>
                            <m:t>3</m:t>
                          </m:r>
                        </m:den>
                      </m:f>
                      <m:sSubSup>
                        <m:sSubSupPr>
                          <m:ctrlPr>
                            <a:rPr lang="en-US" sz="2000" i="1" dirty="0">
                              <a:solidFill>
                                <a:srgbClr val="008000"/>
                              </a:solidFill>
                              <a:latin typeface="Cambria Math" panose="02040503050406030204" pitchFamily="18" charset="0"/>
                            </a:rPr>
                          </m:ctrlPr>
                        </m:sSubSupPr>
                        <m:e>
                          <m:r>
                            <a:rPr lang="en-US" sz="2000" i="1" dirty="0" err="1">
                              <a:solidFill>
                                <a:srgbClr val="008000"/>
                              </a:solidFill>
                              <a:latin typeface="Cambria Math"/>
                            </a:rPr>
                            <m:t>𝑝</m:t>
                          </m:r>
                        </m:e>
                        <m:sub>
                          <m:r>
                            <a:rPr lang="en-US" sz="2000" i="1" dirty="0">
                              <a:solidFill>
                                <a:srgbClr val="008000"/>
                              </a:solidFill>
                              <a:latin typeface="Cambria Math"/>
                            </a:rPr>
                            <m:t>4</m:t>
                          </m:r>
                        </m:sub>
                        <m:sup>
                          <m:r>
                            <a:rPr lang="en-US" sz="2000" i="1" dirty="0">
                              <a:solidFill>
                                <a:srgbClr val="008000"/>
                              </a:solidFill>
                              <a:latin typeface="Cambria Math"/>
                            </a:rPr>
                            <m:t>𝑡</m:t>
                          </m:r>
                          <m:r>
                            <a:rPr lang="en-US" sz="2000" i="1" dirty="0">
                              <a:solidFill>
                                <a:srgbClr val="008000"/>
                              </a:solidFill>
                              <a:latin typeface="Cambria Math"/>
                            </a:rPr>
                            <m:t>−1</m:t>
                          </m:r>
                        </m:sup>
                      </m:sSubSup>
                    </m:oMath>
                  </m:oMathPara>
                </a14:m>
                <a:endParaRPr lang="en-US" sz="2000" baseline="-25000" dirty="0">
                  <a:solidFill>
                    <a:srgbClr val="008000"/>
                  </a:solidFill>
                  <a:latin typeface="Calibri" pitchFamily="34" charset="0"/>
                </a:endParaRPr>
              </a:p>
            </p:txBody>
          </p:sp>
        </mc:Choice>
        <mc:Fallback xmlns="">
          <p:sp>
            <p:nvSpPr>
              <p:cNvPr id="7" name="Text Box 36"/>
              <p:cNvSpPr txBox="1">
                <a:spLocks noRot="1" noChangeAspect="1" noMove="1" noResize="1" noEditPoints="1" noAdjustHandles="1" noChangeArrowheads="1" noChangeShapeType="1" noTextEdit="1"/>
              </p:cNvSpPr>
              <p:nvPr/>
            </p:nvSpPr>
            <p:spPr bwMode="auto">
              <a:xfrm>
                <a:off x="3099055" y="2942364"/>
                <a:ext cx="3361626" cy="670568"/>
              </a:xfrm>
              <a:prstGeom prst="rect">
                <a:avLst/>
              </a:prstGeom>
              <a:blipFill rotWithShape="0">
                <a:blip r:embed="rId4"/>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Box 37"/>
              <p:cNvSpPr txBox="1">
                <a:spLocks noChangeArrowheads="1"/>
              </p:cNvSpPr>
              <p:nvPr/>
            </p:nvSpPr>
            <p:spPr bwMode="auto">
              <a:xfrm>
                <a:off x="3037494" y="3612932"/>
                <a:ext cx="2583528" cy="670568"/>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dirty="0">
                              <a:solidFill>
                                <a:srgbClr val="0033CC"/>
                              </a:solidFill>
                              <a:latin typeface="Cambria Math" panose="02040503050406030204" pitchFamily="18" charset="0"/>
                            </a:rPr>
                          </m:ctrlPr>
                        </m:sSubSupPr>
                        <m:e>
                          <m:r>
                            <a:rPr lang="en-US" sz="2000" i="1" dirty="0">
                              <a:solidFill>
                                <a:srgbClr val="0033CC"/>
                              </a:solidFill>
                              <a:latin typeface="Cambria Math"/>
                            </a:rPr>
                            <m:t>𝑝</m:t>
                          </m:r>
                        </m:e>
                        <m:sub>
                          <m:r>
                            <a:rPr lang="en-US" sz="2000" i="1" dirty="0">
                              <a:solidFill>
                                <a:srgbClr val="0033CC"/>
                              </a:solidFill>
                              <a:latin typeface="Cambria Math"/>
                            </a:rPr>
                            <m:t>3</m:t>
                          </m:r>
                        </m:sub>
                        <m:sup>
                          <m:r>
                            <a:rPr lang="en-US" sz="2000" i="1" dirty="0">
                              <a:solidFill>
                                <a:srgbClr val="0033CC"/>
                              </a:solidFill>
                              <a:latin typeface="Cambria Math"/>
                            </a:rPr>
                            <m:t>𝑡</m:t>
                          </m:r>
                        </m:sup>
                      </m:sSubSup>
                      <m:r>
                        <a:rPr lang="en-US" sz="2000" i="1" dirty="0">
                          <a:solidFill>
                            <a:srgbClr val="0033CC"/>
                          </a:solidFill>
                          <a:latin typeface="Cambria Math"/>
                        </a:rPr>
                        <m:t> </m:t>
                      </m:r>
                      <m:r>
                        <a:rPr lang="en-US" sz="2000" i="1" dirty="0">
                          <a:latin typeface="Cambria Math"/>
                        </a:rPr>
                        <m:t>=</m:t>
                      </m:r>
                      <m:f>
                        <m:fPr>
                          <m:ctrlPr>
                            <a:rPr lang="en-US" sz="2000" i="1" dirty="0">
                              <a:latin typeface="Cambria Math" panose="02040503050406030204" pitchFamily="18" charset="0"/>
                            </a:rPr>
                          </m:ctrlPr>
                        </m:fPr>
                        <m:num>
                          <m:r>
                            <a:rPr lang="en-US" sz="2000" i="1" dirty="0">
                              <a:latin typeface="Cambria Math"/>
                            </a:rPr>
                            <m:t>1</m:t>
                          </m:r>
                        </m:num>
                        <m:den>
                          <m:r>
                            <a:rPr lang="en-US" sz="2000" i="1" dirty="0">
                              <a:latin typeface="Cambria Math"/>
                            </a:rPr>
                            <m:t>2</m:t>
                          </m:r>
                        </m:den>
                      </m:f>
                      <m:sSubSup>
                        <m:sSubSupPr>
                          <m:ctrlPr>
                            <a:rPr lang="en-US" sz="2000" i="1" dirty="0">
                              <a:solidFill>
                                <a:srgbClr val="F0C612"/>
                              </a:solidFill>
                              <a:latin typeface="Cambria Math" panose="02040503050406030204" pitchFamily="18" charset="0"/>
                            </a:rPr>
                          </m:ctrlPr>
                        </m:sSubSupPr>
                        <m:e>
                          <m:r>
                            <a:rPr lang="en-US" sz="2000" i="1" dirty="0" err="1">
                              <a:solidFill>
                                <a:srgbClr val="F0C612"/>
                              </a:solidFill>
                              <a:latin typeface="Cambria Math"/>
                            </a:rPr>
                            <m:t>𝑝</m:t>
                          </m:r>
                        </m:e>
                        <m:sub>
                          <m:r>
                            <a:rPr lang="en-US" sz="2000" i="1" dirty="0">
                              <a:solidFill>
                                <a:srgbClr val="F0C612"/>
                              </a:solidFill>
                              <a:latin typeface="Cambria Math"/>
                            </a:rPr>
                            <m:t>1</m:t>
                          </m:r>
                        </m:sub>
                        <m:sup>
                          <m:r>
                            <a:rPr lang="en-US" sz="2000" i="1" dirty="0">
                              <a:solidFill>
                                <a:srgbClr val="F0C612"/>
                              </a:solidFill>
                              <a:latin typeface="Cambria Math"/>
                            </a:rPr>
                            <m:t>𝑡</m:t>
                          </m:r>
                          <m:r>
                            <a:rPr lang="en-US" sz="2000" i="1" dirty="0">
                              <a:solidFill>
                                <a:srgbClr val="F0C612"/>
                              </a:solidFill>
                              <a:latin typeface="Cambria Math"/>
                            </a:rPr>
                            <m:t>−1</m:t>
                          </m:r>
                        </m:sup>
                      </m:sSubSup>
                      <m:r>
                        <a:rPr lang="en-US" sz="2000" i="1" dirty="0">
                          <a:latin typeface="Cambria Math"/>
                        </a:rPr>
                        <m:t> +</m:t>
                      </m:r>
                      <m:f>
                        <m:fPr>
                          <m:ctrlPr>
                            <a:rPr lang="en-US" sz="2000" i="1" dirty="0">
                              <a:latin typeface="Cambria Math" panose="02040503050406030204" pitchFamily="18" charset="0"/>
                            </a:rPr>
                          </m:ctrlPr>
                        </m:fPr>
                        <m:num>
                          <m:r>
                            <a:rPr lang="en-US" sz="2000" i="1" dirty="0">
                              <a:latin typeface="Cambria Math"/>
                            </a:rPr>
                            <m:t>1</m:t>
                          </m:r>
                        </m:num>
                        <m:den>
                          <m:r>
                            <a:rPr lang="en-US" sz="2000" i="1" dirty="0">
                              <a:latin typeface="Cambria Math"/>
                            </a:rPr>
                            <m:t>3</m:t>
                          </m:r>
                        </m:den>
                      </m:f>
                      <m:sSubSup>
                        <m:sSubSupPr>
                          <m:ctrlPr>
                            <a:rPr lang="en-US" sz="2000" i="1" dirty="0">
                              <a:solidFill>
                                <a:srgbClr val="008000"/>
                              </a:solidFill>
                              <a:latin typeface="Cambria Math" panose="02040503050406030204" pitchFamily="18" charset="0"/>
                            </a:rPr>
                          </m:ctrlPr>
                        </m:sSubSupPr>
                        <m:e>
                          <m:r>
                            <a:rPr lang="en-US" sz="2000" i="1" dirty="0" err="1">
                              <a:solidFill>
                                <a:srgbClr val="008000"/>
                              </a:solidFill>
                              <a:latin typeface="Cambria Math"/>
                            </a:rPr>
                            <m:t>𝑝</m:t>
                          </m:r>
                        </m:e>
                        <m:sub>
                          <m:r>
                            <a:rPr lang="en-US" sz="2000" i="1" dirty="0">
                              <a:solidFill>
                                <a:srgbClr val="008000"/>
                              </a:solidFill>
                              <a:latin typeface="Cambria Math"/>
                            </a:rPr>
                            <m:t>4</m:t>
                          </m:r>
                        </m:sub>
                        <m:sup>
                          <m:r>
                            <a:rPr lang="en-US" sz="2000" i="1" dirty="0">
                              <a:solidFill>
                                <a:srgbClr val="008000"/>
                              </a:solidFill>
                              <a:latin typeface="Cambria Math"/>
                            </a:rPr>
                            <m:t>𝑡</m:t>
                          </m:r>
                          <m:r>
                            <a:rPr lang="en-US" sz="2000" i="1" dirty="0">
                              <a:solidFill>
                                <a:srgbClr val="008000"/>
                              </a:solidFill>
                              <a:latin typeface="Cambria Math"/>
                            </a:rPr>
                            <m:t>−1</m:t>
                          </m:r>
                        </m:sup>
                      </m:sSubSup>
                    </m:oMath>
                  </m:oMathPara>
                </a14:m>
                <a:endParaRPr lang="en-US" sz="2000" baseline="-25000" dirty="0">
                  <a:solidFill>
                    <a:srgbClr val="008000"/>
                  </a:solidFill>
                  <a:latin typeface="Calibri" pitchFamily="34" charset="0"/>
                </a:endParaRPr>
              </a:p>
            </p:txBody>
          </p:sp>
        </mc:Choice>
        <mc:Fallback xmlns="">
          <p:sp>
            <p:nvSpPr>
              <p:cNvPr id="8" name="Text Box 37"/>
              <p:cNvSpPr txBox="1">
                <a:spLocks noRot="1" noChangeAspect="1" noMove="1" noResize="1" noEditPoints="1" noAdjustHandles="1" noChangeArrowheads="1" noChangeShapeType="1" noTextEdit="1"/>
              </p:cNvSpPr>
              <p:nvPr/>
            </p:nvSpPr>
            <p:spPr bwMode="auto">
              <a:xfrm>
                <a:off x="3037494" y="3612932"/>
                <a:ext cx="2583528" cy="670568"/>
              </a:xfrm>
              <a:prstGeom prst="rect">
                <a:avLst/>
              </a:prstGeom>
              <a:blipFill rotWithShape="0">
                <a:blip r:embed="rId5"/>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38"/>
              <p:cNvSpPr txBox="1">
                <a:spLocks noChangeArrowheads="1"/>
              </p:cNvSpPr>
              <p:nvPr/>
            </p:nvSpPr>
            <p:spPr bwMode="auto">
              <a:xfrm>
                <a:off x="3103244" y="4239816"/>
                <a:ext cx="1542795" cy="668516"/>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dirty="0">
                              <a:solidFill>
                                <a:srgbClr val="008000"/>
                              </a:solidFill>
                              <a:latin typeface="Cambria Math" panose="02040503050406030204" pitchFamily="18" charset="0"/>
                            </a:rPr>
                          </m:ctrlPr>
                        </m:sSubSupPr>
                        <m:e>
                          <m:r>
                            <a:rPr lang="en-US" sz="2000" i="1" dirty="0">
                              <a:solidFill>
                                <a:srgbClr val="008000"/>
                              </a:solidFill>
                              <a:latin typeface="Cambria Math"/>
                            </a:rPr>
                            <m:t>𝑝</m:t>
                          </m:r>
                        </m:e>
                        <m:sub>
                          <m:r>
                            <a:rPr lang="en-US" sz="2000" i="1" dirty="0">
                              <a:solidFill>
                                <a:srgbClr val="008000"/>
                              </a:solidFill>
                              <a:latin typeface="Cambria Math"/>
                            </a:rPr>
                            <m:t>4</m:t>
                          </m:r>
                        </m:sub>
                        <m:sup>
                          <m:r>
                            <a:rPr lang="en-US" sz="2000" i="1" dirty="0">
                              <a:solidFill>
                                <a:srgbClr val="008000"/>
                              </a:solidFill>
                              <a:latin typeface="Cambria Math"/>
                            </a:rPr>
                            <m:t>𝑡</m:t>
                          </m:r>
                        </m:sup>
                      </m:sSubSup>
                      <m:r>
                        <a:rPr lang="en-US" sz="2000" i="1" dirty="0">
                          <a:latin typeface="Cambria Math"/>
                        </a:rPr>
                        <m:t> =</m:t>
                      </m:r>
                      <m:f>
                        <m:fPr>
                          <m:ctrlPr>
                            <a:rPr lang="en-US" sz="2000" i="1" dirty="0">
                              <a:latin typeface="Cambria Math" panose="02040503050406030204" pitchFamily="18" charset="0"/>
                            </a:rPr>
                          </m:ctrlPr>
                        </m:fPr>
                        <m:num>
                          <m:r>
                            <a:rPr lang="en-US" sz="2000" i="1" dirty="0">
                              <a:latin typeface="Cambria Math"/>
                            </a:rPr>
                            <m:t>1</m:t>
                          </m:r>
                        </m:num>
                        <m:den>
                          <m:r>
                            <a:rPr lang="en-US" sz="2000" i="1" dirty="0">
                              <a:latin typeface="Cambria Math"/>
                            </a:rPr>
                            <m:t>2</m:t>
                          </m:r>
                        </m:den>
                      </m:f>
                      <m:sSubSup>
                        <m:sSubSupPr>
                          <m:ctrlPr>
                            <a:rPr lang="en-US" sz="2000" i="1" dirty="0">
                              <a:solidFill>
                                <a:srgbClr val="FF00FF"/>
                              </a:solidFill>
                              <a:latin typeface="Cambria Math" panose="02040503050406030204" pitchFamily="18" charset="0"/>
                            </a:rPr>
                          </m:ctrlPr>
                        </m:sSubSupPr>
                        <m:e>
                          <m:r>
                            <a:rPr lang="en-US" sz="2000" i="1" dirty="0" err="1">
                              <a:solidFill>
                                <a:srgbClr val="FF00FF"/>
                              </a:solidFill>
                              <a:latin typeface="Cambria Math"/>
                            </a:rPr>
                            <m:t>𝑝</m:t>
                          </m:r>
                        </m:e>
                        <m:sub>
                          <m:r>
                            <a:rPr lang="en-US" sz="2000" i="1" dirty="0">
                              <a:solidFill>
                                <a:srgbClr val="FF00FF"/>
                              </a:solidFill>
                              <a:latin typeface="Cambria Math"/>
                            </a:rPr>
                            <m:t>5</m:t>
                          </m:r>
                        </m:sub>
                        <m:sup>
                          <m:r>
                            <a:rPr lang="en-US" sz="2000" i="1" dirty="0">
                              <a:solidFill>
                                <a:srgbClr val="FF00FF"/>
                              </a:solidFill>
                              <a:latin typeface="Cambria Math"/>
                            </a:rPr>
                            <m:t>𝑡</m:t>
                          </m:r>
                          <m:r>
                            <a:rPr lang="en-US" sz="2000" i="1" dirty="0">
                              <a:solidFill>
                                <a:srgbClr val="FF00FF"/>
                              </a:solidFill>
                              <a:latin typeface="Cambria Math"/>
                            </a:rPr>
                            <m:t>−1</m:t>
                          </m:r>
                        </m:sup>
                      </m:sSubSup>
                    </m:oMath>
                  </m:oMathPara>
                </a14:m>
                <a:endParaRPr lang="en-US" sz="2000" baseline="-25000" dirty="0">
                  <a:solidFill>
                    <a:srgbClr val="FF00FF"/>
                  </a:solidFill>
                  <a:latin typeface="Calibri" pitchFamily="34" charset="0"/>
                </a:endParaRPr>
              </a:p>
            </p:txBody>
          </p:sp>
        </mc:Choice>
        <mc:Fallback xmlns="">
          <p:sp>
            <p:nvSpPr>
              <p:cNvPr id="9" name="Text Box 38"/>
              <p:cNvSpPr txBox="1">
                <a:spLocks noRot="1" noChangeAspect="1" noMove="1" noResize="1" noEditPoints="1" noAdjustHandles="1" noChangeArrowheads="1" noChangeShapeType="1" noTextEdit="1"/>
              </p:cNvSpPr>
              <p:nvPr/>
            </p:nvSpPr>
            <p:spPr bwMode="auto">
              <a:xfrm>
                <a:off x="3103244" y="4239816"/>
                <a:ext cx="1542795" cy="668516"/>
              </a:xfrm>
              <a:prstGeom prst="rect">
                <a:avLst/>
              </a:prstGeom>
              <a:blipFill rotWithShape="0">
                <a:blip r:embed="rId6"/>
                <a:stretch>
                  <a:fillRect/>
                </a:stretch>
              </a:blipFill>
              <a:ln w="9525">
                <a:no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 Box 39"/>
              <p:cNvSpPr txBox="1">
                <a:spLocks noChangeArrowheads="1"/>
              </p:cNvSpPr>
              <p:nvPr/>
            </p:nvSpPr>
            <p:spPr bwMode="auto">
              <a:xfrm>
                <a:off x="3103243" y="4982993"/>
                <a:ext cx="1452192" cy="411588"/>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dirty="0">
                              <a:solidFill>
                                <a:srgbClr val="FF00FF"/>
                              </a:solidFill>
                              <a:latin typeface="Cambria Math" panose="02040503050406030204" pitchFamily="18" charset="0"/>
                            </a:rPr>
                          </m:ctrlPr>
                        </m:sSubSupPr>
                        <m:e>
                          <m:r>
                            <a:rPr lang="en-US" sz="2000" i="1" dirty="0">
                              <a:solidFill>
                                <a:srgbClr val="FF00FF"/>
                              </a:solidFill>
                              <a:latin typeface="Cambria Math"/>
                            </a:rPr>
                            <m:t>𝑝</m:t>
                          </m:r>
                        </m:e>
                        <m:sub>
                          <m:r>
                            <a:rPr lang="en-US" sz="2000" i="1" dirty="0">
                              <a:solidFill>
                                <a:srgbClr val="FF00FF"/>
                              </a:solidFill>
                              <a:latin typeface="Cambria Math"/>
                            </a:rPr>
                            <m:t>5</m:t>
                          </m:r>
                        </m:sub>
                        <m:sup>
                          <m:r>
                            <a:rPr lang="en-US" sz="2000" i="1" dirty="0">
                              <a:solidFill>
                                <a:srgbClr val="FF00FF"/>
                              </a:solidFill>
                              <a:latin typeface="Cambria Math"/>
                            </a:rPr>
                            <m:t>𝑡</m:t>
                          </m:r>
                        </m:sup>
                      </m:sSubSup>
                      <m:r>
                        <a:rPr lang="en-US" sz="2000" i="1" dirty="0">
                          <a:latin typeface="Cambria Math"/>
                        </a:rPr>
                        <m:t> = </m:t>
                      </m:r>
                      <m:sSubSup>
                        <m:sSubSupPr>
                          <m:ctrlPr>
                            <a:rPr lang="en-US" sz="2000" i="1" dirty="0">
                              <a:solidFill>
                                <a:srgbClr val="FF3300"/>
                              </a:solidFill>
                              <a:latin typeface="Cambria Math" panose="02040503050406030204" pitchFamily="18" charset="0"/>
                            </a:rPr>
                          </m:ctrlPr>
                        </m:sSubSupPr>
                        <m:e>
                          <m:r>
                            <a:rPr lang="en-US" sz="2000" i="1" dirty="0" err="1">
                              <a:solidFill>
                                <a:srgbClr val="FF3300"/>
                              </a:solidFill>
                              <a:latin typeface="Cambria Math"/>
                            </a:rPr>
                            <m:t>𝑝</m:t>
                          </m:r>
                        </m:e>
                        <m:sub>
                          <m:r>
                            <a:rPr lang="en-US" sz="2000" i="1" dirty="0">
                              <a:solidFill>
                                <a:srgbClr val="FF3300"/>
                              </a:solidFill>
                              <a:latin typeface="Cambria Math"/>
                            </a:rPr>
                            <m:t>2</m:t>
                          </m:r>
                        </m:sub>
                        <m:sup>
                          <m:r>
                            <a:rPr lang="en-US" sz="2000" i="1" dirty="0">
                              <a:solidFill>
                                <a:srgbClr val="FF3300"/>
                              </a:solidFill>
                              <a:latin typeface="Cambria Math"/>
                            </a:rPr>
                            <m:t>𝑡</m:t>
                          </m:r>
                          <m:r>
                            <a:rPr lang="en-US" sz="2000" i="1" dirty="0">
                              <a:solidFill>
                                <a:srgbClr val="FF3300"/>
                              </a:solidFill>
                              <a:latin typeface="Cambria Math"/>
                            </a:rPr>
                            <m:t>−1</m:t>
                          </m:r>
                        </m:sup>
                      </m:sSubSup>
                      <m:r>
                        <a:rPr lang="en-US" sz="2000" i="1" baseline="-25000" dirty="0">
                          <a:solidFill>
                            <a:srgbClr val="FF3300"/>
                          </a:solidFill>
                          <a:latin typeface="Cambria Math"/>
                        </a:rPr>
                        <m:t> </m:t>
                      </m:r>
                    </m:oMath>
                  </m:oMathPara>
                </a14:m>
                <a:endParaRPr lang="en-US" sz="2000" baseline="-25000" dirty="0">
                  <a:solidFill>
                    <a:srgbClr val="FF00FF"/>
                  </a:solidFill>
                  <a:latin typeface="Calibri" pitchFamily="34" charset="0"/>
                </a:endParaRPr>
              </a:p>
            </p:txBody>
          </p:sp>
        </mc:Choice>
        <mc:Fallback xmlns="">
          <p:sp>
            <p:nvSpPr>
              <p:cNvPr id="10" name="Text Box 39"/>
              <p:cNvSpPr txBox="1">
                <a:spLocks noRot="1" noChangeAspect="1" noMove="1" noResize="1" noEditPoints="1" noAdjustHandles="1" noChangeArrowheads="1" noChangeShapeType="1" noTextEdit="1"/>
              </p:cNvSpPr>
              <p:nvPr/>
            </p:nvSpPr>
            <p:spPr bwMode="auto">
              <a:xfrm>
                <a:off x="3103243" y="4982993"/>
                <a:ext cx="1452192" cy="411588"/>
              </a:xfrm>
              <a:prstGeom prst="rect">
                <a:avLst/>
              </a:prstGeom>
              <a:blipFill rotWithShape="0">
                <a:blip r:embed="rId7"/>
                <a:stretch>
                  <a:fillRect b="-7353"/>
                </a:stretch>
              </a:blipFill>
              <a:ln w="9525">
                <a:noFill/>
                <a:miter lim="800000"/>
                <a:headEnd/>
                <a:tailEnd/>
              </a:ln>
            </p:spPr>
            <p:txBody>
              <a:bodyPr/>
              <a:lstStyle/>
              <a:p>
                <a:r>
                  <a:rPr lang="en-US">
                    <a:noFill/>
                  </a:rPr>
                  <a:t> </a:t>
                </a:r>
              </a:p>
            </p:txBody>
          </p:sp>
        </mc:Fallback>
      </mc:AlternateContent>
      <p:grpSp>
        <p:nvGrpSpPr>
          <p:cNvPr id="11" name="Group 10"/>
          <p:cNvGrpSpPr/>
          <p:nvPr/>
        </p:nvGrpSpPr>
        <p:grpSpPr>
          <a:xfrm>
            <a:off x="8753067" y="2162492"/>
            <a:ext cx="3091464" cy="2928287"/>
            <a:chOff x="2492375" y="2467063"/>
            <a:chExt cx="3439729" cy="3227838"/>
          </a:xfrm>
        </p:grpSpPr>
        <p:grpSp>
          <p:nvGrpSpPr>
            <p:cNvPr id="12" name="Group 11"/>
            <p:cNvGrpSpPr/>
            <p:nvPr/>
          </p:nvGrpSpPr>
          <p:grpSpPr>
            <a:xfrm>
              <a:off x="2492375" y="2841650"/>
              <a:ext cx="3439729" cy="2483919"/>
              <a:chOff x="2492375" y="2841650"/>
              <a:chExt cx="3439729" cy="2483919"/>
            </a:xfrm>
          </p:grpSpPr>
          <p:sp>
            <p:nvSpPr>
              <p:cNvPr id="18" name="Line 19"/>
              <p:cNvSpPr>
                <a:spLocks noChangeShapeType="1"/>
              </p:cNvSpPr>
              <p:nvPr/>
            </p:nvSpPr>
            <p:spPr bwMode="auto">
              <a:xfrm>
                <a:off x="3460750" y="5186747"/>
                <a:ext cx="1270000" cy="1370"/>
              </a:xfrm>
              <a:prstGeom prst="line">
                <a:avLst/>
              </a:prstGeom>
              <a:noFill/>
              <a:ln w="28575">
                <a:solidFill>
                  <a:schemeClr val="tx1"/>
                </a:solidFill>
                <a:miter lim="800000"/>
                <a:headEnd/>
                <a:tailEnd type="triangle" w="med" len="med"/>
              </a:ln>
            </p:spPr>
            <p:txBody>
              <a:bodyPr/>
              <a:lstStyle/>
              <a:p>
                <a:endParaRPr lang="en-US"/>
              </a:p>
            </p:txBody>
          </p:sp>
          <p:sp>
            <p:nvSpPr>
              <p:cNvPr id="19" name="Line 20"/>
              <p:cNvSpPr>
                <a:spLocks noChangeShapeType="1"/>
              </p:cNvSpPr>
              <p:nvPr/>
            </p:nvSpPr>
            <p:spPr bwMode="auto">
              <a:xfrm flipH="1">
                <a:off x="3143250" y="3542671"/>
                <a:ext cx="1079500" cy="1117971"/>
              </a:xfrm>
              <a:prstGeom prst="line">
                <a:avLst/>
              </a:prstGeom>
              <a:noFill/>
              <a:ln w="28575">
                <a:solidFill>
                  <a:schemeClr val="tx1"/>
                </a:solidFill>
                <a:miter lim="800000"/>
                <a:headEnd/>
                <a:tailEnd type="triangle" w="med" len="med"/>
              </a:ln>
            </p:spPr>
            <p:txBody>
              <a:bodyPr/>
              <a:lstStyle/>
              <a:p>
                <a:endParaRPr lang="en-US"/>
              </a:p>
            </p:txBody>
          </p:sp>
          <p:sp>
            <p:nvSpPr>
              <p:cNvPr id="20" name="Line 21"/>
              <p:cNvSpPr>
                <a:spLocks noChangeShapeType="1"/>
              </p:cNvSpPr>
              <p:nvPr/>
            </p:nvSpPr>
            <p:spPr bwMode="auto">
              <a:xfrm flipH="1" flipV="1">
                <a:off x="2762250" y="4068775"/>
                <a:ext cx="190500" cy="591867"/>
              </a:xfrm>
              <a:prstGeom prst="line">
                <a:avLst/>
              </a:prstGeom>
              <a:noFill/>
              <a:ln w="28575">
                <a:solidFill>
                  <a:schemeClr val="tx1"/>
                </a:solidFill>
                <a:miter lim="800000"/>
                <a:headEnd/>
                <a:tailEnd type="triangle" w="med" len="med"/>
              </a:ln>
            </p:spPr>
            <p:txBody>
              <a:bodyPr/>
              <a:lstStyle/>
              <a:p>
                <a:endParaRPr lang="en-US"/>
              </a:p>
            </p:txBody>
          </p:sp>
          <p:sp>
            <p:nvSpPr>
              <p:cNvPr id="21" name="Line 22"/>
              <p:cNvSpPr>
                <a:spLocks noChangeShapeType="1"/>
              </p:cNvSpPr>
              <p:nvPr/>
            </p:nvSpPr>
            <p:spPr bwMode="auto">
              <a:xfrm flipV="1">
                <a:off x="3143250" y="3213856"/>
                <a:ext cx="952500" cy="263052"/>
              </a:xfrm>
              <a:prstGeom prst="line">
                <a:avLst/>
              </a:prstGeom>
              <a:noFill/>
              <a:ln w="28575">
                <a:solidFill>
                  <a:schemeClr val="tx1"/>
                </a:solidFill>
                <a:miter lim="800000"/>
                <a:headEnd/>
                <a:tailEnd type="triangle" w="med" len="med"/>
              </a:ln>
            </p:spPr>
            <p:txBody>
              <a:bodyPr/>
              <a:lstStyle/>
              <a:p>
                <a:endParaRPr lang="en-US"/>
              </a:p>
            </p:txBody>
          </p:sp>
          <p:sp>
            <p:nvSpPr>
              <p:cNvPr id="22" name="Line 23"/>
              <p:cNvSpPr>
                <a:spLocks noChangeShapeType="1"/>
              </p:cNvSpPr>
              <p:nvPr/>
            </p:nvSpPr>
            <p:spPr bwMode="auto">
              <a:xfrm>
                <a:off x="3079750" y="3805723"/>
                <a:ext cx="2222500" cy="1370"/>
              </a:xfrm>
              <a:prstGeom prst="line">
                <a:avLst/>
              </a:prstGeom>
              <a:noFill/>
              <a:ln w="28575">
                <a:solidFill>
                  <a:schemeClr val="tx1"/>
                </a:solidFill>
                <a:miter lim="800000"/>
                <a:headEnd/>
                <a:tailEnd type="triangle" w="med" len="med"/>
              </a:ln>
            </p:spPr>
            <p:txBody>
              <a:bodyPr/>
              <a:lstStyle/>
              <a:p>
                <a:endParaRPr lang="en-US"/>
              </a:p>
            </p:txBody>
          </p:sp>
          <p:sp>
            <p:nvSpPr>
              <p:cNvPr id="23" name="Line 24"/>
              <p:cNvSpPr>
                <a:spLocks noChangeShapeType="1"/>
              </p:cNvSpPr>
              <p:nvPr/>
            </p:nvSpPr>
            <p:spPr bwMode="auto">
              <a:xfrm flipH="1" flipV="1">
                <a:off x="4730750" y="3213855"/>
                <a:ext cx="635000" cy="394577"/>
              </a:xfrm>
              <a:prstGeom prst="line">
                <a:avLst/>
              </a:prstGeom>
              <a:noFill/>
              <a:ln w="28575">
                <a:solidFill>
                  <a:schemeClr val="tx1"/>
                </a:solidFill>
                <a:miter lim="800000"/>
                <a:headEnd/>
                <a:tailEnd type="triangle" w="med" len="med"/>
              </a:ln>
            </p:spPr>
            <p:txBody>
              <a:bodyPr/>
              <a:lstStyle/>
              <a:p>
                <a:endParaRPr lang="en-US"/>
              </a:p>
            </p:txBody>
          </p:sp>
          <p:sp>
            <p:nvSpPr>
              <p:cNvPr id="24" name="Line 25"/>
              <p:cNvSpPr>
                <a:spLocks noChangeShapeType="1"/>
              </p:cNvSpPr>
              <p:nvPr/>
            </p:nvSpPr>
            <p:spPr bwMode="auto">
              <a:xfrm flipH="1" flipV="1">
                <a:off x="4476750" y="3542671"/>
                <a:ext cx="571500" cy="1249497"/>
              </a:xfrm>
              <a:prstGeom prst="line">
                <a:avLst/>
              </a:prstGeom>
              <a:noFill/>
              <a:ln w="28575">
                <a:solidFill>
                  <a:schemeClr val="tx1"/>
                </a:solidFill>
                <a:miter lim="800000"/>
                <a:headEnd/>
                <a:tailEnd type="triangle" w="med" len="med"/>
              </a:ln>
            </p:spPr>
            <p:txBody>
              <a:bodyPr/>
              <a:lstStyle/>
              <a:p>
                <a:endParaRPr lang="en-US"/>
              </a:p>
            </p:txBody>
          </p:sp>
          <p:sp>
            <p:nvSpPr>
              <p:cNvPr id="25" name="Line 26"/>
              <p:cNvSpPr>
                <a:spLocks noChangeShapeType="1"/>
              </p:cNvSpPr>
              <p:nvPr/>
            </p:nvSpPr>
            <p:spPr bwMode="auto">
              <a:xfrm flipV="1">
                <a:off x="5238750" y="4266065"/>
                <a:ext cx="381000" cy="526104"/>
              </a:xfrm>
              <a:prstGeom prst="line">
                <a:avLst/>
              </a:prstGeom>
              <a:noFill/>
              <a:ln w="28575">
                <a:solidFill>
                  <a:schemeClr val="tx1"/>
                </a:solidFill>
                <a:miter lim="800000"/>
                <a:headEnd/>
                <a:tailEnd type="triangle" w="med" len="med"/>
              </a:ln>
            </p:spPr>
            <p:txBody>
              <a:bodyPr/>
              <a:lstStyle/>
              <a:p>
                <a:endParaRPr lang="en-US"/>
              </a:p>
            </p:txBody>
          </p:sp>
          <p:sp>
            <p:nvSpPr>
              <p:cNvPr id="26" name="Line 27"/>
              <p:cNvSpPr>
                <a:spLocks noChangeShapeType="1"/>
              </p:cNvSpPr>
              <p:nvPr/>
            </p:nvSpPr>
            <p:spPr bwMode="auto">
              <a:xfrm flipH="1" flipV="1">
                <a:off x="3143250" y="4003012"/>
                <a:ext cx="1651000" cy="1052208"/>
              </a:xfrm>
              <a:prstGeom prst="line">
                <a:avLst/>
              </a:prstGeom>
              <a:noFill/>
              <a:ln w="28575">
                <a:solidFill>
                  <a:schemeClr val="tx1"/>
                </a:solidFill>
                <a:miter lim="800000"/>
                <a:headEnd/>
                <a:tailEnd type="triangle" w="med" len="med"/>
              </a:ln>
            </p:spPr>
            <p:txBody>
              <a:bodyPr/>
              <a:lstStyle/>
              <a:p>
                <a:endParaRPr lang="en-US"/>
              </a:p>
            </p:txBody>
          </p:sp>
          <p:sp>
            <p:nvSpPr>
              <p:cNvPr id="27" name="Oval 26"/>
              <p:cNvSpPr/>
              <p:nvPr/>
            </p:nvSpPr>
            <p:spPr>
              <a:xfrm>
                <a:off x="2809875" y="4765892"/>
                <a:ext cx="539750" cy="533400"/>
              </a:xfrm>
              <a:prstGeom prst="ellipse">
                <a:avLst/>
              </a:prstGeom>
              <a:solidFill>
                <a:srgbClr val="FF33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3399"/>
                  </a:solidFill>
                </a:endParaRPr>
              </a:p>
            </p:txBody>
          </p:sp>
          <p:sp>
            <p:nvSpPr>
              <p:cNvPr id="28" name="Oval 27"/>
              <p:cNvSpPr/>
              <p:nvPr/>
            </p:nvSpPr>
            <p:spPr>
              <a:xfrm>
                <a:off x="2492375" y="3375050"/>
                <a:ext cx="539750" cy="5334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3399"/>
                  </a:solidFill>
                </a:endParaRPr>
              </a:p>
            </p:txBody>
          </p:sp>
          <p:sp>
            <p:nvSpPr>
              <p:cNvPr id="29" name="Oval 28"/>
              <p:cNvSpPr/>
              <p:nvPr/>
            </p:nvSpPr>
            <p:spPr>
              <a:xfrm>
                <a:off x="4144798" y="2841650"/>
                <a:ext cx="539750" cy="5334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3399"/>
                  </a:solidFill>
                </a:endParaRPr>
              </a:p>
            </p:txBody>
          </p:sp>
          <p:sp>
            <p:nvSpPr>
              <p:cNvPr id="30" name="Oval 29"/>
              <p:cNvSpPr/>
              <p:nvPr/>
            </p:nvSpPr>
            <p:spPr>
              <a:xfrm>
                <a:off x="5392354" y="3641750"/>
                <a:ext cx="539750" cy="533400"/>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3399"/>
                  </a:solidFill>
                </a:endParaRPr>
              </a:p>
            </p:txBody>
          </p:sp>
          <p:sp>
            <p:nvSpPr>
              <p:cNvPr id="31" name="Oval 30"/>
              <p:cNvSpPr/>
              <p:nvPr/>
            </p:nvSpPr>
            <p:spPr>
              <a:xfrm>
                <a:off x="4852604" y="4792169"/>
                <a:ext cx="539750" cy="533400"/>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3399"/>
                  </a:solidFill>
                </a:endParaRPr>
              </a:p>
            </p:txBody>
          </p:sp>
        </p:grpSp>
        <mc:AlternateContent xmlns:mc="http://schemas.openxmlformats.org/markup-compatibility/2006" xmlns:a14="http://schemas.microsoft.com/office/drawing/2010/main">
          <mc:Choice Requires="a14">
            <p:sp>
              <p:nvSpPr>
                <p:cNvPr id="13" name="TextBox 12"/>
                <p:cNvSpPr txBox="1"/>
                <p:nvPr/>
              </p:nvSpPr>
              <p:spPr>
                <a:xfrm>
                  <a:off x="4150214" y="2467063"/>
                  <a:ext cx="4789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a:rPr>
                              <m:t>2</m:t>
                            </m:r>
                          </m:sub>
                        </m:sSub>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4150214" y="2467063"/>
                  <a:ext cx="478913"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418478" y="3190384"/>
                  <a:ext cx="4789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a:rPr>
                              <m:t>3</m:t>
                            </m:r>
                          </m:sub>
                        </m:sSub>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5418478" y="3190384"/>
                  <a:ext cx="478913"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885778" y="5325569"/>
                  <a:ext cx="4578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a:rPr>
                              <m:t>4</m:t>
                            </m:r>
                          </m:sub>
                        </m:sSub>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4885778" y="5325569"/>
                  <a:ext cx="457818"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809875" y="5325569"/>
                  <a:ext cx="4789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a:rPr>
                              <m:t>5</m:t>
                            </m:r>
                          </m:sub>
                        </m:sSub>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2809875" y="5325569"/>
                  <a:ext cx="478913"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500067" y="2923684"/>
                  <a:ext cx="4789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i="1">
                                <a:latin typeface="Cambria Math"/>
                              </a:rPr>
                              <m:t>1</m:t>
                            </m:r>
                          </m:sub>
                        </m:sSub>
                      </m:oMath>
                    </m:oMathPara>
                  </a14:m>
                  <a:endParaRPr 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2500067" y="2923684"/>
                  <a:ext cx="478913" cy="369332"/>
                </a:xfrm>
                <a:prstGeom prst="rect">
                  <a:avLst/>
                </a:prstGeom>
                <a:blipFill rotWithShape="0">
                  <a:blip r:embed="rId1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37607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Markov Chain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8542283" cy="4906963"/>
              </a:xfrm>
            </p:spPr>
            <p:txBody>
              <a:bodyPr/>
              <a:lstStyle/>
              <a:p>
                <a:pPr algn="just"/>
                <a:r>
                  <a:rPr lang="en-US" dirty="0"/>
                  <a:t>A Markov chain can be represented by a directed graph with a vertex representing each state</a:t>
                </a:r>
              </a:p>
              <a:p>
                <a:pPr algn="just"/>
                <a:r>
                  <a:rPr lang="en-US" dirty="0"/>
                  <a:t>An edge labeled </a:t>
                </a:r>
                <a14:m>
                  <m:oMath xmlns:m="http://schemas.openxmlformats.org/officeDocument/2006/math">
                    <m:sSub>
                      <m:sSubPr>
                        <m:ctrlPr>
                          <a:rPr lang="en-US" b="0" i="1" dirty="0">
                            <a:latin typeface="Cambria Math" panose="02040503050406030204" pitchFamily="18" charset="0"/>
                          </a:rPr>
                        </m:ctrlPr>
                      </m:sSubPr>
                      <m:e>
                        <m:r>
                          <a:rPr lang="en-US" i="1" dirty="0">
                            <a:latin typeface="Cambria Math" panose="02040503050406030204" pitchFamily="18" charset="0"/>
                          </a:rPr>
                          <m:t>𝑝</m:t>
                        </m:r>
                      </m:e>
                      <m:sub>
                        <m:r>
                          <a:rPr lang="en-US" b="0" i="1" dirty="0">
                            <a:latin typeface="Cambria Math" panose="02040503050406030204" pitchFamily="18" charset="0"/>
                          </a:rPr>
                          <m:t>𝑖𝑗</m:t>
                        </m:r>
                      </m:sub>
                    </m:sSub>
                  </m:oMath>
                </a14:m>
                <a:r>
                  <a:rPr lang="en-US" dirty="0"/>
                  <a:t> from vertex </a:t>
                </a:r>
                <a14:m>
                  <m:oMath xmlns:m="http://schemas.openxmlformats.org/officeDocument/2006/math">
                    <m:r>
                      <a:rPr lang="en-US" i="1" dirty="0">
                        <a:latin typeface="Cambria Math" panose="02040503050406030204" pitchFamily="18" charset="0"/>
                      </a:rPr>
                      <m:t>𝑖</m:t>
                    </m:r>
                  </m:oMath>
                </a14:m>
                <a:r>
                  <a:rPr lang="en-US" dirty="0"/>
                  <a:t> to vertex </a:t>
                </a:r>
                <a14:m>
                  <m:oMath xmlns:m="http://schemas.openxmlformats.org/officeDocument/2006/math">
                    <m:r>
                      <a:rPr lang="en-US" i="1" dirty="0">
                        <a:latin typeface="Cambria Math" panose="02040503050406030204" pitchFamily="18" charset="0"/>
                      </a:rPr>
                      <m:t>𝑗</m:t>
                    </m:r>
                  </m:oMath>
                </a14:m>
                <a:r>
                  <a:rPr lang="en-US" dirty="0"/>
                  <a:t> 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𝑖𝑗</m:t>
                        </m:r>
                      </m:sub>
                    </m:sSub>
                    <m:r>
                      <a:rPr lang="en-US" b="0" i="1" dirty="0">
                        <a:latin typeface="Cambria Math" panose="02040503050406030204" pitchFamily="18" charset="0"/>
                      </a:rPr>
                      <m:t>&gt;0</m:t>
                    </m:r>
                  </m:oMath>
                </a14:m>
                <a:r>
                  <a:rPr lang="en-US" dirty="0"/>
                  <a:t>. </a:t>
                </a:r>
              </a:p>
              <a:p>
                <a:pPr algn="just"/>
                <a:r>
                  <a:rPr lang="en-US" dirty="0"/>
                  <a:t>We say that the Markov chain is strongly connected if there is a directed path from each vertex to every other vertex.</a:t>
                </a:r>
              </a:p>
              <a:p>
                <a:pPr algn="just"/>
                <a:r>
                  <a:rPr lang="en-US" dirty="0"/>
                  <a:t>The matrix P of the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𝑖𝑗</m:t>
                        </m:r>
                      </m:sub>
                    </m:sSub>
                  </m:oMath>
                </a14:m>
                <a:r>
                  <a:rPr lang="en-US" dirty="0"/>
                  <a:t> is called the transition probability matrix of the chain.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8542283" cy="4906963"/>
              </a:xfrm>
              <a:blipFill rotWithShape="0">
                <a:blip r:embed="rId2"/>
                <a:stretch>
                  <a:fillRect l="-1285" t="-1988" r="-142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2622235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Markov Chain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 </m:t>
                      </m:r>
                      <m:sSup>
                        <m:sSupPr>
                          <m:ctrlPr>
                            <a:rPr lang="en-US" b="0" i="1" dirty="0">
                              <a:latin typeface="Cambria Math" panose="02040503050406030204" pitchFamily="18" charset="0"/>
                            </a:rPr>
                          </m:ctrlPr>
                        </m:sSupPr>
                        <m:e>
                          <m:r>
                            <a:rPr lang="en-US" b="0" i="1" dirty="0">
                              <a:latin typeface="Cambria Math" panose="02040503050406030204" pitchFamily="18" charset="0"/>
                            </a:rPr>
                            <m:t>𝑝</m:t>
                          </m:r>
                        </m:e>
                        <m:sup>
                          <m:r>
                            <a:rPr lang="en-US" b="0" i="1" dirty="0">
                              <a:latin typeface="Cambria Math" panose="02040503050406030204" pitchFamily="18" charset="0"/>
                            </a:rPr>
                            <m:t>(</m:t>
                          </m:r>
                          <m:r>
                            <a:rPr lang="en-US" b="0" i="1" dirty="0">
                              <a:latin typeface="Cambria Math" panose="02040503050406030204" pitchFamily="18" charset="0"/>
                            </a:rPr>
                            <m:t>𝑡</m:t>
                          </m:r>
                          <m:r>
                            <a:rPr lang="en-US" b="0" i="1" dirty="0">
                              <a:latin typeface="Cambria Math" panose="02040503050406030204" pitchFamily="18" charset="0"/>
                            </a:rPr>
                            <m:t>+1)</m:t>
                          </m:r>
                        </m:sup>
                      </m:sSup>
                      <m:r>
                        <a:rPr lang="en-US" b="0" i="1" dirty="0">
                          <a:latin typeface="Cambria Math" panose="02040503050406030204" pitchFamily="18" charset="0"/>
                        </a:rPr>
                        <m:t>=</m:t>
                      </m:r>
                      <m:sSup>
                        <m:sSupPr>
                          <m:ctrlPr>
                            <a:rPr lang="en-US" b="0" i="1" dirty="0">
                              <a:latin typeface="Cambria Math" panose="02040503050406030204" pitchFamily="18" charset="0"/>
                            </a:rPr>
                          </m:ctrlPr>
                        </m:sSupPr>
                        <m:e>
                          <m:r>
                            <a:rPr lang="en-US" b="0" i="1" dirty="0">
                              <a:latin typeface="Cambria Math" panose="02040503050406030204" pitchFamily="18" charset="0"/>
                            </a:rPr>
                            <m:t>𝑝</m:t>
                          </m:r>
                        </m:e>
                        <m:sup>
                          <m:r>
                            <a:rPr lang="en-US" b="0" i="1" dirty="0">
                              <a:latin typeface="Cambria Math" panose="02040503050406030204" pitchFamily="18" charset="0"/>
                            </a:rPr>
                            <m:t>(</m:t>
                          </m:r>
                          <m:r>
                            <a:rPr lang="en-US" b="0" i="1" dirty="0">
                              <a:latin typeface="Cambria Math" panose="02040503050406030204" pitchFamily="18" charset="0"/>
                            </a:rPr>
                            <m:t>𝑡</m:t>
                          </m:r>
                          <m:r>
                            <a:rPr lang="en-US" b="0" i="1" dirty="0">
                              <a:latin typeface="Cambria Math" panose="02040503050406030204" pitchFamily="18" charset="0"/>
                            </a:rPr>
                            <m:t>)</m:t>
                          </m:r>
                        </m:sup>
                      </m:sSup>
                      <m:r>
                        <a:rPr lang="en-US" b="0" i="1" dirty="0" smtClean="0">
                          <a:latin typeface="Cambria Math" panose="02040503050406030204" pitchFamily="18" charset="0"/>
                        </a:rPr>
                        <m:t>𝑃</m:t>
                      </m:r>
                      <m:r>
                        <a:rPr lang="en-US" b="0" i="1" dirty="0" smtClean="0">
                          <a:latin typeface="Cambria Math" panose="02040503050406030204" pitchFamily="18" charset="0"/>
                        </a:rPr>
                        <m:t>                                 </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dirty="0">
                          <a:latin typeface="Cambria Math" panose="02040503050406030204" pitchFamily="18" charset="0"/>
                        </a:rPr>
                        <m:t>=</m:t>
                      </m:r>
                      <m:d>
                        <m:dPr>
                          <m:ctrlPr>
                            <a:rPr lang="en-US" b="0" i="1" dirty="0" smtClean="0">
                              <a:latin typeface="Cambria Math" panose="02040503050406030204" pitchFamily="18" charset="0"/>
                            </a:rPr>
                          </m:ctrlPr>
                        </m:dPr>
                        <m:e>
                          <m:sSup>
                            <m:sSupPr>
                              <m:ctrlPr>
                                <a:rPr lang="en-US" b="0" i="1" dirty="0">
                                  <a:latin typeface="Cambria Math" panose="02040503050406030204" pitchFamily="18" charset="0"/>
                                </a:rPr>
                              </m:ctrlPr>
                            </m:sSupPr>
                            <m:e>
                              <m:r>
                                <a:rPr lang="en-US" b="0" i="1" dirty="0">
                                  <a:latin typeface="Cambria Math" panose="02040503050406030204" pitchFamily="18" charset="0"/>
                                </a:rPr>
                                <m:t>𝑝</m:t>
                              </m:r>
                            </m:e>
                            <m:sup>
                              <m:d>
                                <m:dPr>
                                  <m:ctrlPr>
                                    <a:rPr lang="en-US" b="0" i="1" dirty="0">
                                      <a:latin typeface="Cambria Math" panose="02040503050406030204" pitchFamily="18" charset="0"/>
                                    </a:rPr>
                                  </m:ctrlPr>
                                </m:dPr>
                                <m:e>
                                  <m:r>
                                    <a:rPr lang="en-US" b="0" i="1" dirty="0">
                                      <a:latin typeface="Cambria Math" panose="02040503050406030204" pitchFamily="18" charset="0"/>
                                    </a:rPr>
                                    <m:t>𝑡</m:t>
                                  </m:r>
                                  <m:r>
                                    <a:rPr lang="en-US" b="0" i="1" dirty="0">
                                      <a:latin typeface="Cambria Math" panose="02040503050406030204" pitchFamily="18" charset="0"/>
                                    </a:rPr>
                                    <m:t>−1</m:t>
                                  </m:r>
                                </m:e>
                              </m:d>
                            </m:sup>
                          </m:sSup>
                          <m:r>
                            <a:rPr lang="en-US" b="0" i="1" dirty="0" smtClean="0">
                              <a:latin typeface="Cambria Math" panose="02040503050406030204" pitchFamily="18" charset="0"/>
                            </a:rPr>
                            <m:t>𝑃</m:t>
                          </m:r>
                        </m:e>
                      </m:d>
                      <m:r>
                        <a:rPr lang="en-US" b="0" i="1" dirty="0" smtClean="0">
                          <a:latin typeface="Cambria Math" panose="02040503050406030204" pitchFamily="18" charset="0"/>
                        </a:rPr>
                        <m:t>𝑃</m:t>
                      </m:r>
                      <m:r>
                        <a:rPr lang="en-US" b="0" i="1" dirty="0" smtClean="0">
                          <a:latin typeface="Cambria Math" panose="02040503050406030204" pitchFamily="18" charset="0"/>
                        </a:rPr>
                        <m:t>        </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dirty="0">
                          <a:latin typeface="Cambria Math" panose="02040503050406030204" pitchFamily="18" charset="0"/>
                        </a:rPr>
                        <m:t>=</m:t>
                      </m:r>
                      <m:d>
                        <m:dPr>
                          <m:ctrlPr>
                            <a:rPr lang="en-US" b="0" i="1" dirty="0" smtClean="0">
                              <a:latin typeface="Cambria Math" panose="02040503050406030204" pitchFamily="18" charset="0"/>
                            </a:rPr>
                          </m:ctrlPr>
                        </m:dPr>
                        <m:e>
                          <m:d>
                            <m:dPr>
                              <m:ctrlPr>
                                <a:rPr lang="en-US" b="0" i="1" dirty="0" smtClean="0">
                                  <a:latin typeface="Cambria Math" panose="02040503050406030204" pitchFamily="18" charset="0"/>
                                </a:rPr>
                              </m:ctrlPr>
                            </m:dPr>
                            <m:e>
                              <m:sSup>
                                <m:sSupPr>
                                  <m:ctrlPr>
                                    <a:rPr lang="en-US" b="0" i="1" dirty="0">
                                      <a:latin typeface="Cambria Math" panose="02040503050406030204" pitchFamily="18" charset="0"/>
                                    </a:rPr>
                                  </m:ctrlPr>
                                </m:sSupPr>
                                <m:e>
                                  <m:r>
                                    <a:rPr lang="en-US" b="0" i="1" dirty="0">
                                      <a:latin typeface="Cambria Math" panose="02040503050406030204" pitchFamily="18" charset="0"/>
                                    </a:rPr>
                                    <m:t>𝑝</m:t>
                                  </m:r>
                                </m:e>
                                <m:sup>
                                  <m:d>
                                    <m:dPr>
                                      <m:ctrlPr>
                                        <a:rPr lang="en-US" b="0" i="1" dirty="0">
                                          <a:latin typeface="Cambria Math" panose="02040503050406030204" pitchFamily="18" charset="0"/>
                                        </a:rPr>
                                      </m:ctrlPr>
                                    </m:dPr>
                                    <m:e>
                                      <m:r>
                                        <a:rPr lang="en-US" b="0" i="1" dirty="0">
                                          <a:latin typeface="Cambria Math" panose="02040503050406030204" pitchFamily="18" charset="0"/>
                                        </a:rPr>
                                        <m:t>𝑡</m:t>
                                      </m:r>
                                      <m:r>
                                        <a:rPr lang="en-US" b="0" i="1" dirty="0">
                                          <a:latin typeface="Cambria Math" panose="02040503050406030204" pitchFamily="18" charset="0"/>
                                        </a:rPr>
                                        <m:t>−2</m:t>
                                      </m:r>
                                    </m:e>
                                  </m:d>
                                </m:sup>
                              </m:sSup>
                              <m:r>
                                <a:rPr lang="en-US" b="0" i="1" dirty="0">
                                  <a:latin typeface="Cambria Math" panose="02040503050406030204" pitchFamily="18" charset="0"/>
                                </a:rPr>
                                <m:t>𝑃</m:t>
                              </m:r>
                            </m:e>
                          </m:d>
                          <m:r>
                            <a:rPr lang="en-US" b="0" i="1" dirty="0" smtClean="0">
                              <a:latin typeface="Cambria Math" panose="02040503050406030204" pitchFamily="18" charset="0"/>
                            </a:rPr>
                            <m:t>𝑃</m:t>
                          </m:r>
                        </m:e>
                      </m:d>
                      <m:r>
                        <a:rPr lang="en-US" b="0" i="1" dirty="0" smtClean="0">
                          <a:latin typeface="Cambria Math" panose="02040503050406030204" pitchFamily="18" charset="0"/>
                        </a:rPr>
                        <m:t>𝑃</m:t>
                      </m:r>
                    </m:oMath>
                  </m:oMathPara>
                </a14:m>
                <a:endParaRPr lang="en-US" b="0" dirty="0"/>
              </a:p>
              <a:p>
                <a:pPr marL="0" indent="0">
                  <a:buNone/>
                </a:pPr>
                <a:endParaRPr lang="en-US" b="0" dirty="0"/>
              </a:p>
              <a:p>
                <a:pPr marL="0" indent="0">
                  <a:buNone/>
                </a:pPr>
                <a:endParaRPr lang="en-US" b="0" dirty="0"/>
              </a:p>
              <a:p>
                <a:pPr marL="0" indent="0">
                  <a:buNone/>
                </a:pPr>
                <a:endParaRPr lang="en-US" b="0" dirty="0"/>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                            </m:t>
                      </m:r>
                      <m:sSup>
                        <m:sSupPr>
                          <m:ctrlPr>
                            <a:rPr lang="en-US" b="0" i="1" dirty="0">
                              <a:latin typeface="Cambria Math" panose="02040503050406030204" pitchFamily="18" charset="0"/>
                            </a:rPr>
                          </m:ctrlPr>
                        </m:sSupPr>
                        <m:e>
                          <m:r>
                            <a:rPr lang="en-US" b="0" i="1" dirty="0" smtClean="0">
                              <a:latin typeface="Cambria Math" panose="02040503050406030204" pitchFamily="18" charset="0"/>
                            </a:rPr>
                            <m:t>=</m:t>
                          </m:r>
                          <m:r>
                            <a:rPr lang="en-US" b="0" i="1" dirty="0">
                              <a:latin typeface="Cambria Math" panose="02040503050406030204" pitchFamily="18" charset="0"/>
                            </a:rPr>
                            <m:t>𝑝</m:t>
                          </m:r>
                        </m:e>
                        <m:sup>
                          <m:r>
                            <a:rPr lang="en-US" b="0" i="1" dirty="0" smtClean="0">
                              <a:latin typeface="Cambria Math" panose="02040503050406030204" pitchFamily="18" charset="0"/>
                            </a:rPr>
                            <m:t>0</m:t>
                          </m:r>
                        </m:sup>
                      </m:sSup>
                      <m:r>
                        <a:rPr lang="en-US" b="0" i="1" dirty="0" smtClean="0">
                          <a:latin typeface="Cambria Math" panose="02040503050406030204" pitchFamily="18" charset="0"/>
                        </a:rPr>
                        <m:t>(</m:t>
                      </m:r>
                      <m:r>
                        <a:rPr lang="en-US" b="0" i="1" dirty="0">
                          <a:latin typeface="Cambria Math" panose="02040503050406030204" pitchFamily="18" charset="0"/>
                        </a:rPr>
                        <m:t>𝑃</m:t>
                      </m:r>
                      <m:r>
                        <a:rPr lang="en-US" b="0" i="1" dirty="0" smtClean="0">
                          <a:latin typeface="Cambria Math" panose="02040503050406030204" pitchFamily="18" charset="0"/>
                        </a:rPr>
                        <m:t>∗</m:t>
                      </m:r>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0" i="1" dirty="0" smtClean="0">
                          <a:latin typeface="Cambria Math" panose="02040503050406030204" pitchFamily="18" charset="0"/>
                        </a:rPr>
                        <m:t>𝑃</m:t>
                      </m:r>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𝑡</m:t>
                          </m:r>
                          <m:r>
                            <a:rPr lang="en-US" b="0" i="1" dirty="0" smtClean="0">
                              <a:latin typeface="Cambria Math" panose="02040503050406030204" pitchFamily="18" charset="0"/>
                            </a:rPr>
                            <m:t>+1</m:t>
                          </m:r>
                        </m:e>
                      </m:d>
                      <m:r>
                        <a:rPr lang="en-US" b="0" i="1" dirty="0" smtClean="0">
                          <a:latin typeface="Cambria Math" panose="02040503050406030204" pitchFamily="18" charset="0"/>
                        </a:rPr>
                        <m:t> </m:t>
                      </m:r>
                      <m:r>
                        <a:rPr lang="en-US" b="0" i="1" dirty="0" smtClean="0">
                          <a:latin typeface="Cambria Math" panose="02040503050406030204" pitchFamily="18" charset="0"/>
                        </a:rPr>
                        <m:t>𝑡𝑖𝑚𝑒𝑠</m:t>
                      </m:r>
                      <m:r>
                        <a:rPr lang="en-US" b="0" i="1" dirty="0" smtClean="0">
                          <a:latin typeface="Cambria Math" panose="02040503050406030204" pitchFamily="18" charset="0"/>
                        </a:rPr>
                        <m:t>)  </m:t>
                      </m:r>
                    </m:oMath>
                  </m:oMathPara>
                </a14:m>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24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26</a:t>
            </a:fld>
            <a:endParaRPr lang="en-US">
              <a:solidFill>
                <a:prstClr val="black">
                  <a:tint val="75000"/>
                </a:prstClr>
              </a:solidFill>
            </a:endParaRPr>
          </a:p>
        </p:txBody>
      </p:sp>
      <p:sp>
        <p:nvSpPr>
          <p:cNvPr id="6" name="TextBox 5"/>
          <p:cNvSpPr txBox="1"/>
          <p:nvPr/>
        </p:nvSpPr>
        <p:spPr>
          <a:xfrm>
            <a:off x="5123793" y="3090041"/>
            <a:ext cx="242374" cy="923330"/>
          </a:xfrm>
          <a:prstGeom prst="rect">
            <a:avLst/>
          </a:prstGeom>
          <a:noFill/>
        </p:spPr>
        <p:txBody>
          <a:bodyPr wrap="none" rtlCol="0">
            <a:spAutoFit/>
          </a:bodyPr>
          <a:lstStyle/>
          <a:p>
            <a:r>
              <a:rPr lang="en-US" dirty="0"/>
              <a:t>.</a:t>
            </a:r>
          </a:p>
          <a:p>
            <a:r>
              <a:rPr lang="en-US" dirty="0"/>
              <a:t>.</a:t>
            </a:r>
          </a:p>
          <a:p>
            <a:r>
              <a:rPr lang="en-US" dirty="0"/>
              <a:t>.</a:t>
            </a:r>
          </a:p>
        </p:txBody>
      </p:sp>
    </p:spTree>
    <p:extLst>
      <p:ext uri="{BB962C8B-B14F-4D97-AF65-F5344CB8AC3E}">
        <p14:creationId xmlns:p14="http://schemas.microsoft.com/office/powerpoint/2010/main" val="2634896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38200" y="365126"/>
            <a:ext cx="10515600" cy="659634"/>
          </a:xfrm>
        </p:spPr>
        <p:txBody>
          <a:bodyPr/>
          <a:lstStyle/>
          <a:p>
            <a:r>
              <a:rPr lang="en-US" sz="3600" b="1" dirty="0">
                <a:solidFill>
                  <a:srgbClr val="C00000"/>
                </a:solidFill>
              </a:rPr>
              <a:t>Markov Chain</a:t>
            </a:r>
            <a:endParaRPr lang="en-US" dirty="0"/>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27</a:t>
            </a:fld>
            <a:endParaRPr lang="en-US">
              <a:solidFill>
                <a:prstClr val="black">
                  <a:tint val="75000"/>
                </a:prst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874150167"/>
              </p:ext>
            </p:extLst>
          </p:nvPr>
        </p:nvGraphicFramePr>
        <p:xfrm>
          <a:off x="8593474" y="328855"/>
          <a:ext cx="1559817" cy="1223261"/>
        </p:xfrm>
        <a:graphic>
          <a:graphicData uri="http://schemas.openxmlformats.org/drawingml/2006/table">
            <a:tbl>
              <a:tblPr firstRow="1" bandRow="1"/>
              <a:tblGrid>
                <a:gridCol w="519939">
                  <a:extLst>
                    <a:ext uri="{9D8B030D-6E8A-4147-A177-3AD203B41FA5}">
                      <a16:colId xmlns:a16="http://schemas.microsoft.com/office/drawing/2014/main" val="20000"/>
                    </a:ext>
                  </a:extLst>
                </a:gridCol>
                <a:gridCol w="519939">
                  <a:extLst>
                    <a:ext uri="{9D8B030D-6E8A-4147-A177-3AD203B41FA5}">
                      <a16:colId xmlns:a16="http://schemas.microsoft.com/office/drawing/2014/main" val="20001"/>
                    </a:ext>
                  </a:extLst>
                </a:gridCol>
                <a:gridCol w="519939">
                  <a:extLst>
                    <a:ext uri="{9D8B030D-6E8A-4147-A177-3AD203B41FA5}">
                      <a16:colId xmlns:a16="http://schemas.microsoft.com/office/drawing/2014/main" val="20002"/>
                    </a:ext>
                  </a:extLst>
                </a:gridCol>
              </a:tblGrid>
              <a:tr h="288846">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0"/>
                  </a:ext>
                </a:extLst>
              </a:tr>
              <a:tr h="288846">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1"/>
                  </a:ext>
                </a:extLst>
              </a:tr>
              <a:tr h="491741">
                <a:tc>
                  <a:txBody>
                    <a:bodyPr/>
                    <a:lstStyle/>
                    <a:p>
                      <a:r>
                        <a:rPr lang="en-US" dirty="0"/>
                        <a:t>1/2</a:t>
                      </a:r>
                    </a:p>
                  </a:txBody>
                  <a:tcPr/>
                </a:tc>
                <a:tc>
                  <a:txBody>
                    <a:bodyPr/>
                    <a:lstStyle/>
                    <a:p>
                      <a:r>
                        <a:rPr lang="en-US" dirty="0"/>
                        <a:t>1/2</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8" name="Rectangle 7"/>
              <p:cNvSpPr/>
              <p:nvPr/>
            </p:nvSpPr>
            <p:spPr>
              <a:xfrm>
                <a:off x="7664107" y="841531"/>
                <a:ext cx="851142" cy="3557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dirty="0" smtClean="0">
                          <a:solidFill>
                            <a:schemeClr val="tx1"/>
                          </a:solidFill>
                          <a:latin typeface="Cambria Math" panose="02040503050406030204" pitchFamily="18" charset="0"/>
                        </a:rPr>
                        <m:t>𝑃</m:t>
                      </m:r>
                      <m:r>
                        <a:rPr lang="en-US" sz="2400" b="0" i="1" dirty="0" smtClean="0">
                          <a:solidFill>
                            <a:schemeClr val="tx1"/>
                          </a:solidFill>
                          <a:latin typeface="Cambria Math" panose="02040503050406030204" pitchFamily="18" charset="0"/>
                        </a:rPr>
                        <m:t>=</m:t>
                      </m:r>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7664107" y="841531"/>
                <a:ext cx="851142" cy="355716"/>
              </a:xfrm>
              <a:prstGeom prst="rect">
                <a:avLst/>
              </a:prstGeom>
              <a:blipFill rotWithShape="0">
                <a:blip r:embed="rId2"/>
                <a:stretch>
                  <a:fillRect b="-8333"/>
                </a:stretch>
              </a:blipFill>
              <a:ln>
                <a:solidFill>
                  <a:schemeClr val="bg1"/>
                </a:solidFill>
              </a:ln>
            </p:spPr>
            <p:txBody>
              <a:bodyPr/>
              <a:lstStyle/>
              <a:p>
                <a:r>
                  <a:rPr lang="en-US">
                    <a:noFill/>
                  </a:rPr>
                  <a:t> </a:t>
                </a:r>
              </a:p>
            </p:txBody>
          </p:sp>
        </mc:Fallback>
      </mc:AlternateContent>
      <p:sp>
        <p:nvSpPr>
          <p:cNvPr id="11" name="Oval 10"/>
          <p:cNvSpPr/>
          <p:nvPr/>
        </p:nvSpPr>
        <p:spPr>
          <a:xfrm>
            <a:off x="5661991" y="195927"/>
            <a:ext cx="448574" cy="45720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2" name="Oval 11"/>
          <p:cNvSpPr/>
          <p:nvPr/>
        </p:nvSpPr>
        <p:spPr>
          <a:xfrm>
            <a:off x="5661991" y="1718490"/>
            <a:ext cx="448574" cy="45720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3" name="Oval 12"/>
          <p:cNvSpPr/>
          <p:nvPr/>
        </p:nvSpPr>
        <p:spPr>
          <a:xfrm>
            <a:off x="7165862" y="782525"/>
            <a:ext cx="448574" cy="45720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14" name="Curved Connector 13"/>
          <p:cNvCxnSpPr>
            <a:stCxn id="11" idx="4"/>
            <a:endCxn id="12" idx="0"/>
          </p:cNvCxnSpPr>
          <p:nvPr/>
        </p:nvCxnSpPr>
        <p:spPr>
          <a:xfrm rot="5400000">
            <a:off x="5353597" y="1185809"/>
            <a:ext cx="1065362" cy="1270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5" name="Curved Connector 14"/>
          <p:cNvCxnSpPr>
            <a:stCxn id="13" idx="4"/>
            <a:endCxn id="12" idx="6"/>
          </p:cNvCxnSpPr>
          <p:nvPr/>
        </p:nvCxnSpPr>
        <p:spPr>
          <a:xfrm rot="5400000">
            <a:off x="6396675" y="953616"/>
            <a:ext cx="707365" cy="1279584"/>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6" name="Curved Connector 15"/>
          <p:cNvCxnSpPr>
            <a:stCxn id="12" idx="7"/>
            <a:endCxn id="13" idx="2"/>
          </p:cNvCxnSpPr>
          <p:nvPr/>
        </p:nvCxnSpPr>
        <p:spPr>
          <a:xfrm rot="5400000" flipH="1" flipV="1">
            <a:off x="6218207" y="837792"/>
            <a:ext cx="774320" cy="1120989"/>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7" name="Curved Connector 16"/>
          <p:cNvCxnSpPr>
            <a:stCxn id="13" idx="1"/>
            <a:endCxn id="11" idx="6"/>
          </p:cNvCxnSpPr>
          <p:nvPr/>
        </p:nvCxnSpPr>
        <p:spPr>
          <a:xfrm rot="16200000" flipV="1">
            <a:off x="6458584" y="76510"/>
            <a:ext cx="424953" cy="1120989"/>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6817156" y="-63798"/>
                <a:ext cx="353683" cy="6347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817156" y="-63798"/>
                <a:ext cx="353683" cy="634789"/>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880745" y="1663174"/>
                <a:ext cx="353683" cy="6347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6880745" y="1663174"/>
                <a:ext cx="353683" cy="634789"/>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5499748" y="870393"/>
                <a:ext cx="3536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oMath>
                  </m:oMathPara>
                </a14:m>
                <a:endParaRPr 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5499748" y="870393"/>
                <a:ext cx="353683"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425051" y="793135"/>
                <a:ext cx="3536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oMath>
                  </m:oMathPara>
                </a14:m>
                <a:endParaRPr lang="en-US" dirty="0"/>
              </a:p>
            </p:txBody>
          </p:sp>
        </mc:Choice>
        <mc:Fallback xmlns="">
          <p:sp>
            <p:nvSpPr>
              <p:cNvPr id="21" name="TextBox 20"/>
              <p:cNvSpPr txBox="1">
                <a:spLocks noRot="1" noChangeAspect="1" noMove="1" noResize="1" noEditPoints="1" noAdjustHandles="1" noChangeArrowheads="1" noChangeShapeType="1" noTextEdit="1"/>
              </p:cNvSpPr>
              <p:nvPr/>
            </p:nvSpPr>
            <p:spPr>
              <a:xfrm>
                <a:off x="6425051" y="793135"/>
                <a:ext cx="353683" cy="369332"/>
              </a:xfrm>
              <a:prstGeom prst="rect">
                <a:avLst/>
              </a:prstGeom>
              <a:blipFill rotWithShape="0">
                <a:blip r:embed="rId6"/>
                <a:stretch>
                  <a:fillRect/>
                </a:stretch>
              </a:blipFill>
            </p:spPr>
            <p:txBody>
              <a:bodyPr/>
              <a:lstStyle/>
              <a:p>
                <a:r>
                  <a:rPr lang="en-US">
                    <a:noFill/>
                  </a:rPr>
                  <a:t> </a:t>
                </a:r>
              </a:p>
            </p:txBody>
          </p:sp>
        </mc:Fallback>
      </mc:AlternateContent>
      <p:sp>
        <p:nvSpPr>
          <p:cNvPr id="23" name="Oval 22"/>
          <p:cNvSpPr/>
          <p:nvPr/>
        </p:nvSpPr>
        <p:spPr>
          <a:xfrm>
            <a:off x="5614149" y="2436888"/>
            <a:ext cx="448574" cy="457201"/>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4" name="Oval 23"/>
          <p:cNvSpPr/>
          <p:nvPr/>
        </p:nvSpPr>
        <p:spPr>
          <a:xfrm>
            <a:off x="5614149" y="3959451"/>
            <a:ext cx="448574" cy="45720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5" name="Oval 24"/>
          <p:cNvSpPr/>
          <p:nvPr/>
        </p:nvSpPr>
        <p:spPr>
          <a:xfrm>
            <a:off x="7118020" y="3023486"/>
            <a:ext cx="448574" cy="45720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26" name="Curved Connector 25"/>
          <p:cNvCxnSpPr>
            <a:stCxn id="23" idx="4"/>
            <a:endCxn id="24" idx="0"/>
          </p:cNvCxnSpPr>
          <p:nvPr/>
        </p:nvCxnSpPr>
        <p:spPr>
          <a:xfrm rot="5400000">
            <a:off x="5305755" y="3426770"/>
            <a:ext cx="1065362" cy="1270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7" name="Curved Connector 26"/>
          <p:cNvCxnSpPr>
            <a:stCxn id="25" idx="4"/>
            <a:endCxn id="24" idx="6"/>
          </p:cNvCxnSpPr>
          <p:nvPr/>
        </p:nvCxnSpPr>
        <p:spPr>
          <a:xfrm rot="5400000">
            <a:off x="6348833" y="3194577"/>
            <a:ext cx="707365" cy="1279584"/>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8" name="Curved Connector 27"/>
          <p:cNvCxnSpPr>
            <a:stCxn id="24" idx="7"/>
            <a:endCxn id="25" idx="2"/>
          </p:cNvCxnSpPr>
          <p:nvPr/>
        </p:nvCxnSpPr>
        <p:spPr>
          <a:xfrm rot="5400000" flipH="1" flipV="1">
            <a:off x="6170365" y="3078753"/>
            <a:ext cx="774320" cy="1120989"/>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9" name="Curved Connector 28"/>
          <p:cNvCxnSpPr>
            <a:stCxn id="25" idx="1"/>
            <a:endCxn id="23" idx="6"/>
          </p:cNvCxnSpPr>
          <p:nvPr/>
        </p:nvCxnSpPr>
        <p:spPr>
          <a:xfrm rot="16200000" flipV="1">
            <a:off x="6410742" y="2317471"/>
            <a:ext cx="424953" cy="1120989"/>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p:cNvSpPr txBox="1"/>
              <p:nvPr/>
            </p:nvSpPr>
            <p:spPr>
              <a:xfrm>
                <a:off x="6623218" y="2170708"/>
                <a:ext cx="353683" cy="6347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6623218" y="2170708"/>
                <a:ext cx="353683" cy="634789"/>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6832903" y="3904135"/>
                <a:ext cx="353683" cy="6347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832903" y="3904135"/>
                <a:ext cx="353683" cy="634789"/>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5451906" y="3111354"/>
                <a:ext cx="3536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oMath>
                  </m:oMathPara>
                </a14:m>
                <a:endParaRPr lang="en-US" dirty="0"/>
              </a:p>
            </p:txBody>
          </p:sp>
        </mc:Choice>
        <mc:Fallback xmlns="">
          <p:sp>
            <p:nvSpPr>
              <p:cNvPr id="32" name="TextBox 31"/>
              <p:cNvSpPr txBox="1">
                <a:spLocks noRot="1" noChangeAspect="1" noMove="1" noResize="1" noEditPoints="1" noAdjustHandles="1" noChangeArrowheads="1" noChangeShapeType="1" noTextEdit="1"/>
              </p:cNvSpPr>
              <p:nvPr/>
            </p:nvSpPr>
            <p:spPr>
              <a:xfrm>
                <a:off x="5451906" y="3111354"/>
                <a:ext cx="353683"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6377209" y="3034096"/>
                <a:ext cx="3536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oMath>
                  </m:oMathPara>
                </a14:m>
                <a:endParaRPr lang="en-US" dirty="0"/>
              </a:p>
            </p:txBody>
          </p:sp>
        </mc:Choice>
        <mc:Fallback xmlns="">
          <p:sp>
            <p:nvSpPr>
              <p:cNvPr id="33" name="TextBox 32"/>
              <p:cNvSpPr txBox="1">
                <a:spLocks noRot="1" noChangeAspect="1" noMove="1" noResize="1" noEditPoints="1" noAdjustHandles="1" noChangeArrowheads="1" noChangeShapeType="1" noTextEdit="1"/>
              </p:cNvSpPr>
              <p:nvPr/>
            </p:nvSpPr>
            <p:spPr>
              <a:xfrm>
                <a:off x="6377209" y="3034096"/>
                <a:ext cx="353683" cy="369332"/>
              </a:xfrm>
              <a:prstGeom prst="rect">
                <a:avLst/>
              </a:prstGeom>
              <a:blipFill rotWithShape="0">
                <a:blip r:embed="rId10"/>
                <a:stretch>
                  <a:fillRect/>
                </a:stretch>
              </a:blipFill>
            </p:spPr>
            <p:txBody>
              <a:bodyPr/>
              <a:lstStyle/>
              <a:p>
                <a:r>
                  <a:rPr lang="en-US">
                    <a:noFill/>
                  </a:rPr>
                  <a:t> </a:t>
                </a:r>
              </a:p>
            </p:txBody>
          </p:sp>
        </mc:Fallback>
      </mc:AlternateContent>
      <p:sp>
        <p:nvSpPr>
          <p:cNvPr id="34" name="TextBox 33"/>
          <p:cNvSpPr txBox="1"/>
          <p:nvPr/>
        </p:nvSpPr>
        <p:spPr>
          <a:xfrm>
            <a:off x="762561" y="3101409"/>
            <a:ext cx="4587826" cy="369332"/>
          </a:xfrm>
          <a:prstGeom prst="rect">
            <a:avLst/>
          </a:prstGeom>
          <a:noFill/>
        </p:spPr>
        <p:txBody>
          <a:bodyPr wrap="square" rtlCol="0">
            <a:spAutoFit/>
          </a:bodyPr>
          <a:lstStyle/>
          <a:p>
            <a:pPr marL="285750" indent="-285750">
              <a:buFont typeface="Arial" panose="020B0604020202020204" pitchFamily="34" charset="0"/>
              <a:buChar char="•"/>
            </a:pPr>
            <a:r>
              <a:rPr lang="en-US" dirty="0"/>
              <a:t>Let, random walker is at node 1 at time t=0</a:t>
            </a:r>
          </a:p>
        </p:txBody>
      </p:sp>
      <p:sp>
        <p:nvSpPr>
          <p:cNvPr id="35" name="TextBox 34"/>
          <p:cNvSpPr txBox="1"/>
          <p:nvPr/>
        </p:nvSpPr>
        <p:spPr>
          <a:xfrm>
            <a:off x="762561" y="5484927"/>
            <a:ext cx="4377503"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What will be the transition probability of Random walker at time t=1</a:t>
            </a:r>
          </a:p>
        </p:txBody>
      </p:sp>
      <p:sp>
        <p:nvSpPr>
          <p:cNvPr id="36" name="Oval 35"/>
          <p:cNvSpPr/>
          <p:nvPr/>
        </p:nvSpPr>
        <p:spPr>
          <a:xfrm>
            <a:off x="5581039" y="4689313"/>
            <a:ext cx="448574" cy="45720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7" name="Oval 36"/>
          <p:cNvSpPr/>
          <p:nvPr/>
        </p:nvSpPr>
        <p:spPr>
          <a:xfrm>
            <a:off x="5581039" y="6211876"/>
            <a:ext cx="448574" cy="457201"/>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8" name="Oval 37"/>
          <p:cNvSpPr/>
          <p:nvPr/>
        </p:nvSpPr>
        <p:spPr>
          <a:xfrm>
            <a:off x="7084910" y="5275911"/>
            <a:ext cx="448574" cy="45720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39" name="Curved Connector 38"/>
          <p:cNvCxnSpPr>
            <a:stCxn id="36" idx="4"/>
            <a:endCxn id="37" idx="0"/>
          </p:cNvCxnSpPr>
          <p:nvPr/>
        </p:nvCxnSpPr>
        <p:spPr>
          <a:xfrm rot="5400000">
            <a:off x="5272645" y="5679195"/>
            <a:ext cx="1065362" cy="12700"/>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0" name="Curved Connector 39"/>
          <p:cNvCxnSpPr>
            <a:stCxn id="38" idx="4"/>
            <a:endCxn id="37" idx="6"/>
          </p:cNvCxnSpPr>
          <p:nvPr/>
        </p:nvCxnSpPr>
        <p:spPr>
          <a:xfrm rot="5400000">
            <a:off x="6315723" y="5447002"/>
            <a:ext cx="707365" cy="1279584"/>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1" name="Curved Connector 40"/>
          <p:cNvCxnSpPr>
            <a:stCxn id="37" idx="7"/>
            <a:endCxn id="38" idx="2"/>
          </p:cNvCxnSpPr>
          <p:nvPr/>
        </p:nvCxnSpPr>
        <p:spPr>
          <a:xfrm rot="5400000" flipH="1" flipV="1">
            <a:off x="6137255" y="5331178"/>
            <a:ext cx="774320" cy="1120989"/>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2" name="Curved Connector 41"/>
          <p:cNvCxnSpPr>
            <a:stCxn id="38" idx="1"/>
            <a:endCxn id="36" idx="6"/>
          </p:cNvCxnSpPr>
          <p:nvPr/>
        </p:nvCxnSpPr>
        <p:spPr>
          <a:xfrm rot="16200000" flipV="1">
            <a:off x="6377632" y="4569896"/>
            <a:ext cx="424953" cy="1120989"/>
          </a:xfrm>
          <a:prstGeom prst="curvedConnector2">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3" name="TextBox 42"/>
              <p:cNvSpPr txBox="1"/>
              <p:nvPr/>
            </p:nvSpPr>
            <p:spPr>
              <a:xfrm>
                <a:off x="6590108" y="4423133"/>
                <a:ext cx="353683" cy="6347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6590108" y="4423133"/>
                <a:ext cx="353683" cy="634789"/>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799793" y="6156560"/>
                <a:ext cx="353683" cy="6347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6799793" y="6156560"/>
                <a:ext cx="353683" cy="634789"/>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5418796" y="5363779"/>
                <a:ext cx="3536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oMath>
                  </m:oMathPara>
                </a14:m>
                <a:endParaRPr 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5418796" y="5363779"/>
                <a:ext cx="353683" cy="369332"/>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6344099" y="5286521"/>
                <a:ext cx="3536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6344099" y="5286521"/>
                <a:ext cx="353683" cy="369332"/>
              </a:xfrm>
              <a:prstGeom prst="rect">
                <a:avLst/>
              </a:prstGeom>
              <a:blipFill rotWithShape="0">
                <a:blip r:embed="rId14"/>
                <a:stretch>
                  <a:fillRect/>
                </a:stretch>
              </a:blipFill>
            </p:spPr>
            <p:txBody>
              <a:bodyPr/>
              <a:lstStyle/>
              <a:p>
                <a:r>
                  <a:rPr lang="en-US">
                    <a:noFill/>
                  </a:rPr>
                  <a:t> </a:t>
                </a:r>
              </a:p>
            </p:txBody>
          </p:sp>
        </mc:Fallback>
      </mc:AlternateContent>
      <p:graphicFrame>
        <p:nvGraphicFramePr>
          <p:cNvPr id="47" name="Table 46"/>
          <p:cNvGraphicFramePr>
            <a:graphicFrameLocks noGrp="1"/>
          </p:cNvGraphicFramePr>
          <p:nvPr>
            <p:extLst>
              <p:ext uri="{D42A27DB-BD31-4B8C-83A1-F6EECF244321}">
                <p14:modId xmlns:p14="http://schemas.microsoft.com/office/powerpoint/2010/main" val="4094335048"/>
              </p:ext>
            </p:extLst>
          </p:nvPr>
        </p:nvGraphicFramePr>
        <p:xfrm>
          <a:off x="10415018" y="4114230"/>
          <a:ext cx="1697760" cy="1149063"/>
        </p:xfrm>
        <a:graphic>
          <a:graphicData uri="http://schemas.openxmlformats.org/drawingml/2006/table">
            <a:tbl>
              <a:tblPr firstRow="1" bandRow="1"/>
              <a:tblGrid>
                <a:gridCol w="565920">
                  <a:extLst>
                    <a:ext uri="{9D8B030D-6E8A-4147-A177-3AD203B41FA5}">
                      <a16:colId xmlns:a16="http://schemas.microsoft.com/office/drawing/2014/main" val="20000"/>
                    </a:ext>
                  </a:extLst>
                </a:gridCol>
                <a:gridCol w="565920">
                  <a:extLst>
                    <a:ext uri="{9D8B030D-6E8A-4147-A177-3AD203B41FA5}">
                      <a16:colId xmlns:a16="http://schemas.microsoft.com/office/drawing/2014/main" val="20001"/>
                    </a:ext>
                  </a:extLst>
                </a:gridCol>
                <a:gridCol w="565920">
                  <a:extLst>
                    <a:ext uri="{9D8B030D-6E8A-4147-A177-3AD203B41FA5}">
                      <a16:colId xmlns:a16="http://schemas.microsoft.com/office/drawing/2014/main" val="20002"/>
                    </a:ext>
                  </a:extLst>
                </a:gridCol>
              </a:tblGrid>
              <a:tr h="383021">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0"/>
                  </a:ext>
                </a:extLst>
              </a:tr>
              <a:tr h="383021">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1"/>
                  </a:ext>
                </a:extLst>
              </a:tr>
              <a:tr h="383021">
                <a:tc>
                  <a:txBody>
                    <a:bodyPr/>
                    <a:lstStyle/>
                    <a:p>
                      <a:r>
                        <a:rPr lang="en-US" dirty="0"/>
                        <a:t>1/2</a:t>
                      </a:r>
                    </a:p>
                  </a:txBody>
                  <a:tcPr/>
                </a:tc>
                <a:tc>
                  <a:txBody>
                    <a:bodyPr/>
                    <a:lstStyle/>
                    <a:p>
                      <a:r>
                        <a:rPr lang="en-US" dirty="0"/>
                        <a:t>1/2</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2002964180"/>
              </p:ext>
            </p:extLst>
          </p:nvPr>
        </p:nvGraphicFramePr>
        <p:xfrm>
          <a:off x="8555258" y="4506433"/>
          <a:ext cx="1768251" cy="365760"/>
        </p:xfrm>
        <a:graphic>
          <a:graphicData uri="http://schemas.openxmlformats.org/drawingml/2006/table">
            <a:tbl>
              <a:tblPr firstRow="1" bandRow="1"/>
              <a:tblGrid>
                <a:gridCol w="589417">
                  <a:extLst>
                    <a:ext uri="{9D8B030D-6E8A-4147-A177-3AD203B41FA5}">
                      <a16:colId xmlns:a16="http://schemas.microsoft.com/office/drawing/2014/main" val="20000"/>
                    </a:ext>
                  </a:extLst>
                </a:gridCol>
                <a:gridCol w="589417">
                  <a:extLst>
                    <a:ext uri="{9D8B030D-6E8A-4147-A177-3AD203B41FA5}">
                      <a16:colId xmlns:a16="http://schemas.microsoft.com/office/drawing/2014/main" val="20001"/>
                    </a:ext>
                  </a:extLst>
                </a:gridCol>
                <a:gridCol w="589417">
                  <a:extLst>
                    <a:ext uri="{9D8B030D-6E8A-4147-A177-3AD203B41FA5}">
                      <a16:colId xmlns:a16="http://schemas.microsoft.com/office/drawing/2014/main" val="20002"/>
                    </a:ext>
                  </a:extLst>
                </a:gridCol>
              </a:tblGrid>
              <a:tr h="336395">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50" name="Rectangle 49"/>
              <p:cNvSpPr/>
              <p:nvPr/>
            </p:nvSpPr>
            <p:spPr>
              <a:xfrm>
                <a:off x="7716136" y="3012918"/>
                <a:ext cx="843853" cy="3557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dirty="0" smtClean="0">
                              <a:solidFill>
                                <a:schemeClr val="tx1"/>
                              </a:solidFill>
                              <a:latin typeface="Cambria Math" panose="02040503050406030204" pitchFamily="18" charset="0"/>
                            </a:rPr>
                          </m:ctrlPr>
                        </m:sSubPr>
                        <m:e>
                          <m:r>
                            <a:rPr lang="en-US" sz="2200" b="0" i="1" dirty="0" smtClean="0">
                              <a:solidFill>
                                <a:schemeClr val="tx1"/>
                              </a:solidFill>
                              <a:latin typeface="Cambria Math" panose="02040503050406030204" pitchFamily="18" charset="0"/>
                            </a:rPr>
                            <m:t>𝑝</m:t>
                          </m:r>
                        </m:e>
                        <m:sub>
                          <m:r>
                            <a:rPr lang="en-US" sz="2200" b="0" i="1" dirty="0" smtClean="0">
                              <a:solidFill>
                                <a:schemeClr val="tx1"/>
                              </a:solidFill>
                              <a:latin typeface="Cambria Math" panose="02040503050406030204" pitchFamily="18" charset="0"/>
                            </a:rPr>
                            <m:t>0</m:t>
                          </m:r>
                        </m:sub>
                      </m:sSub>
                      <m:r>
                        <a:rPr lang="en-US" sz="2200" b="0" i="1" dirty="0" smtClean="0">
                          <a:solidFill>
                            <a:schemeClr val="tx1"/>
                          </a:solidFill>
                          <a:latin typeface="Cambria Math" panose="02040503050406030204" pitchFamily="18" charset="0"/>
                        </a:rPr>
                        <m:t>=</m:t>
                      </m:r>
                    </m:oMath>
                  </m:oMathPara>
                </a14:m>
                <a:endParaRPr lang="en-US" sz="2200" dirty="0"/>
              </a:p>
            </p:txBody>
          </p:sp>
        </mc:Choice>
        <mc:Fallback xmlns="">
          <p:sp>
            <p:nvSpPr>
              <p:cNvPr id="50" name="Rectangle 49"/>
              <p:cNvSpPr>
                <a:spLocks noRot="1" noChangeAspect="1" noMove="1" noResize="1" noEditPoints="1" noAdjustHandles="1" noChangeArrowheads="1" noChangeShapeType="1" noTextEdit="1"/>
              </p:cNvSpPr>
              <p:nvPr/>
            </p:nvSpPr>
            <p:spPr>
              <a:xfrm>
                <a:off x="7716136" y="3012918"/>
                <a:ext cx="843853" cy="355716"/>
              </a:xfrm>
              <a:prstGeom prst="rect">
                <a:avLst/>
              </a:prstGeom>
              <a:blipFill rotWithShape="0">
                <a:blip r:embed="rId15"/>
                <a:stretch>
                  <a:fillRect b="-1803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7760525" y="4519217"/>
                <a:ext cx="754724" cy="3820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dirty="0" smtClean="0">
                              <a:solidFill>
                                <a:schemeClr val="tx1"/>
                              </a:solidFill>
                              <a:latin typeface="Cambria Math" panose="02040503050406030204" pitchFamily="18" charset="0"/>
                            </a:rPr>
                          </m:ctrlPr>
                        </m:sSubPr>
                        <m:e>
                          <m:r>
                            <a:rPr lang="en-US" sz="2200" b="0" i="1" dirty="0" smtClean="0">
                              <a:solidFill>
                                <a:schemeClr val="tx1"/>
                              </a:solidFill>
                              <a:latin typeface="Cambria Math" panose="02040503050406030204" pitchFamily="18" charset="0"/>
                            </a:rPr>
                            <m:t>𝑝</m:t>
                          </m:r>
                        </m:e>
                        <m:sub>
                          <m:r>
                            <a:rPr lang="en-US" sz="2200" b="0" i="1" dirty="0" smtClean="0">
                              <a:solidFill>
                                <a:schemeClr val="tx1"/>
                              </a:solidFill>
                              <a:latin typeface="Cambria Math" panose="02040503050406030204" pitchFamily="18" charset="0"/>
                            </a:rPr>
                            <m:t>1</m:t>
                          </m:r>
                        </m:sub>
                      </m:sSub>
                      <m:r>
                        <a:rPr lang="en-US" sz="2200" b="0" i="1" dirty="0" smtClean="0">
                          <a:solidFill>
                            <a:schemeClr val="tx1"/>
                          </a:solidFill>
                          <a:latin typeface="Cambria Math" panose="02040503050406030204" pitchFamily="18" charset="0"/>
                        </a:rPr>
                        <m:t>=</m:t>
                      </m:r>
                    </m:oMath>
                  </m:oMathPara>
                </a14:m>
                <a:endParaRPr lang="en-US" sz="2200" dirty="0"/>
              </a:p>
            </p:txBody>
          </p:sp>
        </mc:Choice>
        <mc:Fallback xmlns="">
          <p:sp>
            <p:nvSpPr>
              <p:cNvPr id="51" name="Rectangle 50"/>
              <p:cNvSpPr>
                <a:spLocks noRot="1" noChangeAspect="1" noMove="1" noResize="1" noEditPoints="1" noAdjustHandles="1" noChangeArrowheads="1" noChangeShapeType="1" noTextEdit="1"/>
              </p:cNvSpPr>
              <p:nvPr/>
            </p:nvSpPr>
            <p:spPr>
              <a:xfrm>
                <a:off x="7760525" y="4519217"/>
                <a:ext cx="754724" cy="382002"/>
              </a:xfrm>
              <a:prstGeom prst="rect">
                <a:avLst/>
              </a:prstGeom>
              <a:blipFill rotWithShape="0">
                <a:blip r:embed="rId16"/>
                <a:stretch>
                  <a:fillRect l="-3968" b="-15385"/>
                </a:stretch>
              </a:blipFill>
              <a:ln>
                <a:solidFill>
                  <a:schemeClr val="bg1"/>
                </a:solidFill>
              </a:ln>
            </p:spPr>
            <p:txBody>
              <a:bodyPr/>
              <a:lstStyle/>
              <a:p>
                <a:r>
                  <a:rPr lang="en-US">
                    <a:noFill/>
                  </a:rPr>
                  <a:t> </a:t>
                </a:r>
              </a:p>
            </p:txBody>
          </p:sp>
        </mc:Fallback>
      </mc:AlternateContent>
      <p:graphicFrame>
        <p:nvGraphicFramePr>
          <p:cNvPr id="52" name="Table 51"/>
          <p:cNvGraphicFramePr>
            <a:graphicFrameLocks noGrp="1"/>
          </p:cNvGraphicFramePr>
          <p:nvPr>
            <p:extLst>
              <p:ext uri="{D42A27DB-BD31-4B8C-83A1-F6EECF244321}">
                <p14:modId xmlns:p14="http://schemas.microsoft.com/office/powerpoint/2010/main" val="1267572198"/>
              </p:ext>
            </p:extLst>
          </p:nvPr>
        </p:nvGraphicFramePr>
        <p:xfrm>
          <a:off x="8610600" y="3067169"/>
          <a:ext cx="1768251" cy="365760"/>
        </p:xfrm>
        <a:graphic>
          <a:graphicData uri="http://schemas.openxmlformats.org/drawingml/2006/table">
            <a:tbl>
              <a:tblPr firstRow="1" bandRow="1"/>
              <a:tblGrid>
                <a:gridCol w="589417">
                  <a:extLst>
                    <a:ext uri="{9D8B030D-6E8A-4147-A177-3AD203B41FA5}">
                      <a16:colId xmlns:a16="http://schemas.microsoft.com/office/drawing/2014/main" val="20000"/>
                    </a:ext>
                  </a:extLst>
                </a:gridCol>
                <a:gridCol w="589417">
                  <a:extLst>
                    <a:ext uri="{9D8B030D-6E8A-4147-A177-3AD203B41FA5}">
                      <a16:colId xmlns:a16="http://schemas.microsoft.com/office/drawing/2014/main" val="20001"/>
                    </a:ext>
                  </a:extLst>
                </a:gridCol>
                <a:gridCol w="589417">
                  <a:extLst>
                    <a:ext uri="{9D8B030D-6E8A-4147-A177-3AD203B41FA5}">
                      <a16:colId xmlns:a16="http://schemas.microsoft.com/office/drawing/2014/main" val="20002"/>
                    </a:ext>
                  </a:extLst>
                </a:gridCol>
              </a:tblGrid>
              <a:tr h="336395">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1561091546"/>
              </p:ext>
            </p:extLst>
          </p:nvPr>
        </p:nvGraphicFramePr>
        <p:xfrm>
          <a:off x="8581530" y="5730885"/>
          <a:ext cx="1768251" cy="365760"/>
        </p:xfrm>
        <a:graphic>
          <a:graphicData uri="http://schemas.openxmlformats.org/drawingml/2006/table">
            <a:tbl>
              <a:tblPr firstRow="1" bandRow="1"/>
              <a:tblGrid>
                <a:gridCol w="589417">
                  <a:extLst>
                    <a:ext uri="{9D8B030D-6E8A-4147-A177-3AD203B41FA5}">
                      <a16:colId xmlns:a16="http://schemas.microsoft.com/office/drawing/2014/main" val="20000"/>
                    </a:ext>
                  </a:extLst>
                </a:gridCol>
                <a:gridCol w="589417">
                  <a:extLst>
                    <a:ext uri="{9D8B030D-6E8A-4147-A177-3AD203B41FA5}">
                      <a16:colId xmlns:a16="http://schemas.microsoft.com/office/drawing/2014/main" val="20001"/>
                    </a:ext>
                  </a:extLst>
                </a:gridCol>
                <a:gridCol w="589417">
                  <a:extLst>
                    <a:ext uri="{9D8B030D-6E8A-4147-A177-3AD203B41FA5}">
                      <a16:colId xmlns:a16="http://schemas.microsoft.com/office/drawing/2014/main" val="20002"/>
                    </a:ext>
                  </a:extLst>
                </a:gridCol>
              </a:tblGrid>
              <a:tr h="336395">
                <a:tc>
                  <a:txBody>
                    <a:bodyPr/>
                    <a:lstStyle/>
                    <a:p>
                      <a:r>
                        <a:rPr lang="en-US" dirty="0"/>
                        <a:t>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sp>
            <p:nvSpPr>
              <p:cNvPr id="54" name="Rectangle 53"/>
              <p:cNvSpPr/>
              <p:nvPr/>
            </p:nvSpPr>
            <p:spPr>
              <a:xfrm>
                <a:off x="7786797" y="5743669"/>
                <a:ext cx="754724" cy="3820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200" b="0" i="1" dirty="0" smtClean="0">
                              <a:solidFill>
                                <a:schemeClr val="tx1"/>
                              </a:solidFill>
                              <a:latin typeface="Cambria Math" panose="02040503050406030204" pitchFamily="18" charset="0"/>
                            </a:rPr>
                          </m:ctrlPr>
                        </m:sSubPr>
                        <m:e>
                          <m:r>
                            <a:rPr lang="en-US" sz="2200" b="0" i="1" dirty="0" smtClean="0">
                              <a:solidFill>
                                <a:schemeClr val="tx1"/>
                              </a:solidFill>
                              <a:latin typeface="Cambria Math" panose="02040503050406030204" pitchFamily="18" charset="0"/>
                            </a:rPr>
                            <m:t>𝑝</m:t>
                          </m:r>
                        </m:e>
                        <m:sub>
                          <m:r>
                            <a:rPr lang="en-US" sz="2200" b="0" i="1" dirty="0" smtClean="0">
                              <a:solidFill>
                                <a:schemeClr val="tx1"/>
                              </a:solidFill>
                              <a:latin typeface="Cambria Math" panose="02040503050406030204" pitchFamily="18" charset="0"/>
                            </a:rPr>
                            <m:t>1</m:t>
                          </m:r>
                        </m:sub>
                      </m:sSub>
                      <m:r>
                        <a:rPr lang="en-US" sz="2200" b="0" i="1" dirty="0" smtClean="0">
                          <a:solidFill>
                            <a:schemeClr val="tx1"/>
                          </a:solidFill>
                          <a:latin typeface="Cambria Math" panose="02040503050406030204" pitchFamily="18" charset="0"/>
                        </a:rPr>
                        <m:t>=</m:t>
                      </m:r>
                    </m:oMath>
                  </m:oMathPara>
                </a14:m>
                <a:endParaRPr lang="en-US" sz="2200" dirty="0"/>
              </a:p>
            </p:txBody>
          </p:sp>
        </mc:Choice>
        <mc:Fallback xmlns="">
          <p:sp>
            <p:nvSpPr>
              <p:cNvPr id="54" name="Rectangle 53"/>
              <p:cNvSpPr>
                <a:spLocks noRot="1" noChangeAspect="1" noMove="1" noResize="1" noEditPoints="1" noAdjustHandles="1" noChangeArrowheads="1" noChangeShapeType="1" noTextEdit="1"/>
              </p:cNvSpPr>
              <p:nvPr/>
            </p:nvSpPr>
            <p:spPr>
              <a:xfrm>
                <a:off x="7786797" y="5743669"/>
                <a:ext cx="754724" cy="382002"/>
              </a:xfrm>
              <a:prstGeom prst="rect">
                <a:avLst/>
              </a:prstGeom>
              <a:blipFill rotWithShape="0">
                <a:blip r:embed="rId17"/>
                <a:stretch>
                  <a:fillRect l="-3175" b="-1538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97893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3" grpId="0" animBg="1"/>
      <p:bldP spid="24" grpId="0" animBg="1"/>
      <p:bldP spid="25" grpId="0" animBg="1"/>
      <p:bldP spid="30" grpId="0"/>
      <p:bldP spid="31" grpId="0"/>
      <p:bldP spid="32" grpId="0"/>
      <p:bldP spid="33" grpId="0"/>
      <p:bldP spid="34" grpId="0"/>
      <p:bldP spid="35" grpId="0"/>
      <p:bldP spid="36" grpId="0" animBg="1"/>
      <p:bldP spid="37" grpId="0" animBg="1"/>
      <p:bldP spid="38" grpId="0" animBg="1"/>
      <p:bldP spid="43" grpId="0"/>
      <p:bldP spid="44" grpId="0"/>
      <p:bldP spid="45" grpId="0"/>
      <p:bldP spid="46" grpId="0"/>
      <p:bldP spid="50" grpId="0" animBg="1"/>
      <p:bldP spid="51" grpId="0" animBg="1"/>
      <p:bldP spid="5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Markov Chain properties</a:t>
            </a:r>
            <a:endParaRPr lang="en-US" dirty="0"/>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28</a:t>
            </a:fld>
            <a:endParaRPr lang="en-US">
              <a:solidFill>
                <a:prstClr val="black">
                  <a:tint val="75000"/>
                </a:prstClr>
              </a:solidFill>
            </a:endParaRPr>
          </a:p>
        </p:txBody>
      </p:sp>
      <p:sp>
        <p:nvSpPr>
          <p:cNvPr id="7" name="Text Box 4"/>
          <p:cNvSpPr txBox="1">
            <a:spLocks noChangeArrowheads="1"/>
          </p:cNvSpPr>
          <p:nvPr/>
        </p:nvSpPr>
        <p:spPr bwMode="auto">
          <a:xfrm>
            <a:off x="2402983" y="1752601"/>
            <a:ext cx="745588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sz="5400" i="1" dirty="0">
                <a:solidFill>
                  <a:schemeClr val="accent2"/>
                </a:solidFill>
              </a:rPr>
              <a:t>accessible		aperiodic</a:t>
            </a:r>
          </a:p>
          <a:p>
            <a:pPr algn="ctr"/>
            <a:endParaRPr lang="en-GB" sz="5400" i="1" dirty="0">
              <a:solidFill>
                <a:schemeClr val="accent2"/>
              </a:solidFill>
            </a:endParaRPr>
          </a:p>
          <a:p>
            <a:pPr algn="ctr"/>
            <a:r>
              <a:rPr lang="en-GB" sz="5400" i="1" dirty="0">
                <a:solidFill>
                  <a:schemeClr val="accent2"/>
                </a:solidFill>
              </a:rPr>
              <a:t>communicate 	recurrent</a:t>
            </a:r>
          </a:p>
          <a:p>
            <a:pPr algn="ctr"/>
            <a:endParaRPr lang="en-GB" sz="5400" i="1" dirty="0">
              <a:solidFill>
                <a:schemeClr val="accent2"/>
              </a:solidFill>
            </a:endParaRPr>
          </a:p>
          <a:p>
            <a:pPr algn="ctr"/>
            <a:r>
              <a:rPr lang="en-GB" sz="5400" i="1" dirty="0">
                <a:solidFill>
                  <a:schemeClr val="accent2"/>
                </a:solidFill>
              </a:rPr>
              <a:t>irreducible 	 	 transient</a:t>
            </a:r>
          </a:p>
        </p:txBody>
      </p:sp>
    </p:spTree>
    <p:extLst>
      <p:ext uri="{BB962C8B-B14F-4D97-AF65-F5344CB8AC3E}">
        <p14:creationId xmlns:p14="http://schemas.microsoft.com/office/powerpoint/2010/main" val="373264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1"/>
                <a:ext cx="9393621" cy="4547476"/>
              </a:xfrm>
            </p:spPr>
            <p:txBody>
              <a:bodyPr/>
              <a:lstStyle/>
              <a:p>
                <a:pPr algn="just"/>
                <a:r>
                  <a:rPr lang="en-US" dirty="0"/>
                  <a:t>State j is </a:t>
                </a:r>
                <a:r>
                  <a:rPr lang="en-US" u="sng" dirty="0"/>
                  <a:t>accessible</a:t>
                </a:r>
                <a:r>
                  <a:rPr lang="en-US" dirty="0"/>
                  <a:t> from state </a:t>
                </a:r>
                <a:r>
                  <a:rPr lang="en-US" i="1" dirty="0"/>
                  <a:t>i </a:t>
                </a:r>
                <a:r>
                  <a:rPr lang="en-US" dirty="0"/>
                  <a:t>if </a:t>
                </a:r>
                <a14:m>
                  <m:oMath xmlns:m="http://schemas.openxmlformats.org/officeDocument/2006/math">
                    <m:sSubSup>
                      <m:sSubSupPr>
                        <m:ctrlPr>
                          <a:rPr lang="en-US" b="0" i="1" dirty="0">
                            <a:latin typeface="Cambria Math" panose="02040503050406030204" pitchFamily="18" charset="0"/>
                          </a:rPr>
                        </m:ctrlPr>
                      </m:sSubSupPr>
                      <m:e>
                        <m:r>
                          <a:rPr lang="en-US" b="0" i="1" dirty="0">
                            <a:latin typeface="Cambria Math" panose="02040503050406030204" pitchFamily="18" charset="0"/>
                          </a:rPr>
                          <m:t>𝑃</m:t>
                        </m:r>
                      </m:e>
                      <m:sub>
                        <m:r>
                          <a:rPr lang="en-US" b="0" i="1" dirty="0">
                            <a:latin typeface="Cambria Math" panose="02040503050406030204" pitchFamily="18" charset="0"/>
                          </a:rPr>
                          <m:t>𝑖𝑗</m:t>
                        </m:r>
                      </m:sub>
                      <m:sup>
                        <m:r>
                          <a:rPr lang="en-US" b="0" i="1" dirty="0">
                            <a:latin typeface="Cambria Math" panose="02040503050406030204" pitchFamily="18" charset="0"/>
                          </a:rPr>
                          <m:t>𝑛</m:t>
                        </m:r>
                      </m:sup>
                    </m:sSubSup>
                    <m:r>
                      <a:rPr lang="en-US" b="0" i="1" dirty="0" smtClean="0">
                        <a:latin typeface="Cambria Math" panose="02040503050406030204" pitchFamily="18" charset="0"/>
                      </a:rPr>
                      <m:t>&gt;</m:t>
                    </m:r>
                    <m:r>
                      <a:rPr lang="en-US" b="0" i="1" dirty="0">
                        <a:latin typeface="Cambria Math" panose="02040503050406030204" pitchFamily="18" charset="0"/>
                      </a:rPr>
                      <m:t>0</m:t>
                    </m:r>
                    <m:r>
                      <a:rPr lang="en-US" i="1" dirty="0">
                        <a:latin typeface="Cambria Math" panose="02040503050406030204" pitchFamily="18" charset="0"/>
                      </a:rPr>
                      <m:t> </m:t>
                    </m:r>
                  </m:oMath>
                </a14:m>
                <a:r>
                  <a:rPr lang="en-US" dirty="0"/>
                  <a:t>for some </a:t>
                </a:r>
                <a14:m>
                  <m:oMath xmlns:m="http://schemas.openxmlformats.org/officeDocument/2006/math">
                    <m:r>
                      <a:rPr lang="en-US" b="0" i="1" dirty="0">
                        <a:latin typeface="Cambria Math" panose="02040503050406030204" pitchFamily="18" charset="0"/>
                      </a:rPr>
                      <m:t>𝑛</m:t>
                    </m:r>
                  </m:oMath>
                </a14:m>
                <a:endParaRPr lang="en-US" dirty="0"/>
              </a:p>
              <a:p>
                <a:pPr algn="just"/>
                <a:r>
                  <a:rPr lang="en-US" dirty="0"/>
                  <a:t>This is written </a:t>
                </a:r>
                <a:r>
                  <a:rPr lang="en-US" i="1" dirty="0"/>
                  <a:t>j</a:t>
                </a:r>
                <a:r>
                  <a:rPr lang="en-US" dirty="0"/>
                  <a:t> </a:t>
                </a:r>
                <a:r>
                  <a:rPr lang="en-US" dirty="0">
                    <a:cs typeface="Arial" panose="020B0604020202020204" pitchFamily="34" charset="0"/>
                  </a:rPr>
                  <a:t>←</a:t>
                </a:r>
                <a:r>
                  <a:rPr lang="en-US" dirty="0"/>
                  <a:t> </a:t>
                </a:r>
                <a:r>
                  <a:rPr lang="en-US" i="1" dirty="0"/>
                  <a:t>i </a:t>
                </a:r>
              </a:p>
              <a:p>
                <a:pPr algn="just"/>
                <a:r>
                  <a:rPr lang="en-US" dirty="0"/>
                  <a:t>An important relation that we use often follows is that if there is an n-step walk from state</a:t>
                </a:r>
                <a:r>
                  <a:rPr lang="en-US" i="1" dirty="0"/>
                  <a:t> i </a:t>
                </a:r>
                <a:r>
                  <a:rPr lang="en-US" dirty="0"/>
                  <a:t>to </a:t>
                </a:r>
                <a:r>
                  <a:rPr lang="en-US" i="1" dirty="0"/>
                  <a:t>j</a:t>
                </a:r>
                <a:r>
                  <a:rPr lang="en-US" dirty="0"/>
                  <a:t> and an </a:t>
                </a:r>
                <a:r>
                  <a:rPr lang="en-US" i="1" dirty="0"/>
                  <a:t>m</a:t>
                </a:r>
                <a:r>
                  <a:rPr lang="en-US" dirty="0"/>
                  <a:t>-step walk from state </a:t>
                </a:r>
                <a:r>
                  <a:rPr lang="en-US" i="1" dirty="0"/>
                  <a:t>j</a:t>
                </a:r>
                <a:r>
                  <a:rPr lang="en-US" dirty="0"/>
                  <a:t> to </a:t>
                </a:r>
                <a:r>
                  <a:rPr lang="en-US" i="1" dirty="0"/>
                  <a:t>k</a:t>
                </a:r>
                <a:r>
                  <a:rPr lang="en-US" dirty="0"/>
                  <a:t>, then there is a walk of </a:t>
                </a:r>
                <a:r>
                  <a:rPr lang="en-US" i="1" dirty="0"/>
                  <a:t>m + n </a:t>
                </a:r>
                <a:r>
                  <a:rPr lang="en-US" dirty="0"/>
                  <a:t>steps from </a:t>
                </a:r>
                <a:r>
                  <a:rPr lang="en-US" i="1" dirty="0"/>
                  <a:t>i</a:t>
                </a:r>
                <a:r>
                  <a:rPr lang="en-US" dirty="0"/>
                  <a:t> to </a:t>
                </a:r>
                <a:r>
                  <a:rPr lang="en-US" i="1" dirty="0"/>
                  <a:t>k. </a:t>
                </a:r>
                <a:r>
                  <a:rPr lang="en-US" dirty="0"/>
                  <a:t>Thus</a:t>
                </a:r>
              </a:p>
              <a:p>
                <a:pPr marL="457200" indent="-457200" algn="just"/>
                <a:endParaRPr lang="en-US" dirty="0"/>
              </a:p>
              <a:p>
                <a:pPr marL="0" indent="0" algn="just">
                  <a:buNone/>
                </a:pPr>
                <a14:m>
                  <m:oMathPara xmlns:m="http://schemas.openxmlformats.org/officeDocument/2006/math">
                    <m:oMathParaPr>
                      <m:jc m:val="centerGroup"/>
                    </m:oMathParaPr>
                    <m:oMath xmlns:m="http://schemas.openxmlformats.org/officeDocument/2006/math">
                      <m:sSubSup>
                        <m:sSubSupPr>
                          <m:ctrlPr>
                            <a:rPr lang="en-US" b="0" i="1">
                              <a:latin typeface="Cambria Math" panose="02040503050406030204" pitchFamily="18" charset="0"/>
                            </a:rPr>
                          </m:ctrlPr>
                        </m:sSubSupPr>
                        <m:e>
                          <m:r>
                            <a:rPr lang="en-US" b="0" i="1">
                              <a:latin typeface="Cambria Math" panose="02040503050406030204" pitchFamily="18" charset="0"/>
                            </a:rPr>
                            <m:t>𝑝</m:t>
                          </m:r>
                        </m:e>
                        <m:sub>
                          <m:r>
                            <a:rPr lang="en-US" b="0" i="1">
                              <a:latin typeface="Cambria Math" panose="02040503050406030204" pitchFamily="18" charset="0"/>
                            </a:rPr>
                            <m:t>𝑖𝑗</m:t>
                          </m:r>
                        </m:sub>
                        <m:sup>
                          <m:r>
                            <a:rPr lang="en-US" b="0" i="1">
                              <a:latin typeface="Cambria Math" panose="02040503050406030204" pitchFamily="18" charset="0"/>
                            </a:rPr>
                            <m:t>𝑛</m:t>
                          </m:r>
                        </m:sup>
                      </m:sSubSup>
                      <m:r>
                        <a:rPr lang="en-US" b="0" i="1" smtClean="0">
                          <a:latin typeface="Cambria Math" panose="02040503050406030204" pitchFamily="18" charset="0"/>
                        </a:rPr>
                        <m:t>&gt;</m:t>
                      </m:r>
                      <m:r>
                        <a:rPr lang="en-US" b="0" i="1">
                          <a:latin typeface="Cambria Math" panose="02040503050406030204" pitchFamily="18" charset="0"/>
                        </a:rPr>
                        <m:t>0 </m:t>
                      </m:r>
                      <m:r>
                        <a:rPr lang="en-US" b="0" i="1">
                          <a:latin typeface="Cambria Math" panose="02040503050406030204" pitchFamily="18" charset="0"/>
                        </a:rPr>
                        <m:t>𝑎𝑛𝑑</m:t>
                      </m:r>
                      <m:r>
                        <a:rPr lang="en-US" b="0"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a:latin typeface="Cambria Math" panose="02040503050406030204" pitchFamily="18" charset="0"/>
                            </a:rPr>
                            <m:t>𝑗𝑘</m:t>
                          </m:r>
                        </m:sub>
                        <m:sup>
                          <m:r>
                            <a:rPr lang="en-US" b="0" i="1">
                              <a:latin typeface="Cambria Math" panose="02040503050406030204" pitchFamily="18" charset="0"/>
                            </a:rPr>
                            <m:t>𝑚</m:t>
                          </m:r>
                        </m:sup>
                      </m:sSubSup>
                      <m:r>
                        <a:rPr lang="en-US" b="1" i="1" smtClean="0">
                          <a:latin typeface="Cambria Math" panose="02040503050406030204" pitchFamily="18" charset="0"/>
                        </a:rPr>
                        <m:t>&gt;</m:t>
                      </m:r>
                      <m:r>
                        <a:rPr lang="en-US" i="1">
                          <a:latin typeface="Cambria Math" panose="02040503050406030204" pitchFamily="18" charset="0"/>
                        </a:rPr>
                        <m:t>0</m:t>
                      </m:r>
                      <m:r>
                        <a:rPr lang="en-US" b="0" i="1">
                          <a:latin typeface="Cambria Math" panose="02040503050406030204" pitchFamily="18" charset="0"/>
                        </a:rPr>
                        <m:t> </m:t>
                      </m:r>
                      <m:r>
                        <a:rPr lang="en-US" b="0" i="1">
                          <a:latin typeface="Cambria Math" panose="02040503050406030204" pitchFamily="18" charset="0"/>
                        </a:rPr>
                        <m:t>𝑖𝑚𝑝𝑙𝑖𝑒𝑠</m:t>
                      </m:r>
                      <m:r>
                        <a:rPr lang="en-US" b="0"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i="1">
                              <a:latin typeface="Cambria Math" panose="02040503050406030204" pitchFamily="18" charset="0"/>
                            </a:rPr>
                            <m:t>𝑖</m:t>
                          </m:r>
                          <m:r>
                            <a:rPr lang="en-US" b="0" i="1">
                              <a:latin typeface="Cambria Math" panose="02040503050406030204" pitchFamily="18" charset="0"/>
                            </a:rPr>
                            <m:t>𝑘</m:t>
                          </m:r>
                        </m:sub>
                        <m:sup>
                          <m:r>
                            <a:rPr lang="en-US" i="1">
                              <a:latin typeface="Cambria Math" panose="02040503050406030204" pitchFamily="18" charset="0"/>
                            </a:rPr>
                            <m:t>𝑛</m:t>
                          </m:r>
                          <m:r>
                            <a:rPr lang="en-US" b="0" i="1">
                              <a:latin typeface="Cambria Math" panose="02040503050406030204" pitchFamily="18" charset="0"/>
                            </a:rPr>
                            <m:t>+</m:t>
                          </m:r>
                          <m:r>
                            <a:rPr lang="en-US" b="0" i="1">
                              <a:latin typeface="Cambria Math" panose="02040503050406030204" pitchFamily="18" charset="0"/>
                            </a:rPr>
                            <m:t>𝑚</m:t>
                          </m:r>
                        </m:sup>
                      </m:sSubSup>
                      <m:r>
                        <a:rPr lang="en-US" b="1" i="1" smtClean="0">
                          <a:latin typeface="Cambria Math" panose="02040503050406030204" pitchFamily="18" charset="0"/>
                        </a:rPr>
                        <m:t>&gt;</m:t>
                      </m:r>
                      <m:r>
                        <a:rPr lang="en-US" i="1">
                          <a:latin typeface="Cambria Math" panose="02040503050406030204" pitchFamily="18" charset="0"/>
                        </a:rPr>
                        <m:t>0</m:t>
                      </m:r>
                    </m:oMath>
                  </m:oMathPara>
                </a14:m>
                <a:endParaRPr lang="en-US" dirty="0"/>
              </a:p>
              <a:p>
                <a:pPr algn="just"/>
                <a:r>
                  <a:rPr lang="en-US" dirty="0"/>
                  <a:t>This also show</a:t>
                </a:r>
              </a:p>
              <a:p>
                <a:pPr marL="0" indent="0" algn="just">
                  <a:buNone/>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𝑗</m:t>
                      </m:r>
                      <m:r>
                        <a:rPr lang="en-US" b="0" i="1">
                          <a:latin typeface="Cambria Math" panose="02040503050406030204" pitchFamily="18" charset="0"/>
                        </a:rPr>
                        <m:t> </m:t>
                      </m:r>
                      <m:r>
                        <a:rPr lang="en-US" b="0" i="1">
                          <a:latin typeface="Cambria Math" panose="02040503050406030204" pitchFamily="18" charset="0"/>
                        </a:rPr>
                        <m:t>𝑎𝑛𝑑</m:t>
                      </m:r>
                      <m:r>
                        <a:rPr lang="en-US" b="0" i="1">
                          <a:latin typeface="Cambria Math" panose="02040503050406030204" pitchFamily="18" charset="0"/>
                        </a:rPr>
                        <m:t> </m:t>
                      </m:r>
                      <m:r>
                        <a:rPr lang="en-US" b="0" i="1">
                          <a:latin typeface="Cambria Math" panose="02040503050406030204" pitchFamily="18" charset="0"/>
                        </a:rPr>
                        <m:t>𝑗</m:t>
                      </m:r>
                      <m:r>
                        <a:rPr lang="en-US" b="0" i="1">
                          <a:latin typeface="Cambria Math" panose="02040503050406030204" pitchFamily="18" charset="0"/>
                        </a:rPr>
                        <m:t>→</m:t>
                      </m:r>
                      <m:r>
                        <a:rPr lang="en-US" b="0" i="1">
                          <a:latin typeface="Cambria Math" panose="02040503050406030204" pitchFamily="18" charset="0"/>
                        </a:rPr>
                        <m:t>𝑘</m:t>
                      </m:r>
                      <m:r>
                        <a:rPr lang="en-US" b="0" i="1">
                          <a:latin typeface="Cambria Math" panose="02040503050406030204" pitchFamily="18" charset="0"/>
                        </a:rPr>
                        <m:t> </m:t>
                      </m:r>
                      <m:r>
                        <a:rPr lang="en-US" b="0" i="1">
                          <a:latin typeface="Cambria Math" panose="02040503050406030204" pitchFamily="18" charset="0"/>
                        </a:rPr>
                        <m:t>𝑖𝑚𝑝𝑙𝑦</m:t>
                      </m:r>
                      <m:r>
                        <a:rPr lang="en-US" b="0" i="1">
                          <a:latin typeface="Cambria Math" panose="02040503050406030204" pitchFamily="18" charset="0"/>
                        </a:rPr>
                        <m:t> </m:t>
                      </m:r>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𝑘</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1"/>
                <a:ext cx="9393621" cy="4547476"/>
              </a:xfrm>
              <a:blipFill rotWithShape="0">
                <a:blip r:embed="rId2"/>
                <a:stretch>
                  <a:fillRect l="-1169" t="-1877" r="-1364" b="-201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1630279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Walk</a:t>
            </a:r>
          </a:p>
        </p:txBody>
      </p:sp>
      <p:sp>
        <p:nvSpPr>
          <p:cNvPr id="3" name="Content Placeholder 2"/>
          <p:cNvSpPr>
            <a:spLocks noGrp="1"/>
          </p:cNvSpPr>
          <p:nvPr>
            <p:ph idx="1"/>
          </p:nvPr>
        </p:nvSpPr>
        <p:spPr>
          <a:xfrm>
            <a:off x="838201" y="1270000"/>
            <a:ext cx="6145924" cy="4906963"/>
          </a:xfrm>
        </p:spPr>
        <p:txBody>
          <a:bodyPr/>
          <a:lstStyle/>
          <a:p>
            <a:pPr marL="342900" indent="-342900" algn="just">
              <a:defRPr/>
            </a:pPr>
            <a:r>
              <a:rPr lang="en-US" dirty="0"/>
              <a:t>Given a graph and a starting point (node), we select a neighbor of it at random, and move to this neighbor; </a:t>
            </a:r>
          </a:p>
          <a:p>
            <a:pPr marL="342900" indent="-342900" algn="just">
              <a:defRPr/>
            </a:pPr>
            <a:r>
              <a:rPr lang="en-US" dirty="0"/>
              <a:t>Then we select a neighbor of this node and move to it, and so on;</a:t>
            </a:r>
          </a:p>
          <a:p>
            <a:pPr marL="342900" indent="-342900" algn="just">
              <a:defRPr/>
            </a:pPr>
            <a:r>
              <a:rPr lang="en-US" dirty="0"/>
              <a:t>The (random) sequence of nodes selected this way is a </a:t>
            </a:r>
            <a:r>
              <a:rPr lang="en-US" dirty="0">
                <a:solidFill>
                  <a:schemeClr val="accent2">
                    <a:lumMod val="75000"/>
                  </a:schemeClr>
                </a:solidFill>
              </a:rPr>
              <a:t>random walk </a:t>
            </a:r>
            <a:r>
              <a:rPr lang="en-US" dirty="0"/>
              <a:t>on the graph</a:t>
            </a:r>
          </a:p>
          <a:p>
            <a:endParaRPr lang="en-US" dirty="0"/>
          </a:p>
        </p:txBody>
      </p:sp>
      <p:sp>
        <p:nvSpPr>
          <p:cNvPr id="4" name="Footer Placeholder 3"/>
          <p:cNvSpPr>
            <a:spLocks noGrp="1"/>
          </p:cNvSpPr>
          <p:nvPr>
            <p:ph type="ftr" sz="quarter" idx="11"/>
          </p:nvPr>
        </p:nvSpPr>
        <p:spPr/>
        <p:txBody>
          <a:bodyPr/>
          <a:lstStyle/>
          <a:p>
            <a:r>
              <a:rPr lang="en-US" dirty="0">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3</a:t>
            </a:fld>
            <a:endParaRPr lang="en-US" dirty="0">
              <a:solidFill>
                <a:prstClr val="black">
                  <a:tint val="75000"/>
                </a:prstClr>
              </a:solidFill>
            </a:endParaRPr>
          </a:p>
        </p:txBody>
      </p:sp>
      <p:pic>
        <p:nvPicPr>
          <p:cNvPr id="6" name="Picture 5"/>
          <p:cNvPicPr>
            <a:picLocks noChangeAspect="1"/>
          </p:cNvPicPr>
          <p:nvPr/>
        </p:nvPicPr>
        <p:blipFill>
          <a:blip r:embed="rId2"/>
          <a:stretch>
            <a:fillRect/>
          </a:stretch>
        </p:blipFill>
        <p:spPr>
          <a:xfrm>
            <a:off x="7491985" y="1787156"/>
            <a:ext cx="4573887" cy="2892170"/>
          </a:xfrm>
          <a:prstGeom prst="rect">
            <a:avLst/>
          </a:prstGeom>
        </p:spPr>
      </p:pic>
      <p:pic>
        <p:nvPicPr>
          <p:cNvPr id="7" name="Picture 6"/>
          <p:cNvPicPr>
            <a:picLocks noChangeAspect="1"/>
          </p:cNvPicPr>
          <p:nvPr/>
        </p:nvPicPr>
        <p:blipFill>
          <a:blip r:embed="rId3"/>
          <a:stretch>
            <a:fillRect/>
          </a:stretch>
        </p:blipFill>
        <p:spPr>
          <a:xfrm>
            <a:off x="7447005" y="1872644"/>
            <a:ext cx="4566983" cy="2833058"/>
          </a:xfrm>
          <a:prstGeom prst="rect">
            <a:avLst/>
          </a:prstGeom>
        </p:spPr>
      </p:pic>
      <p:pic>
        <p:nvPicPr>
          <p:cNvPr id="8" name="Picture 7"/>
          <p:cNvPicPr>
            <a:picLocks noChangeAspect="1"/>
          </p:cNvPicPr>
          <p:nvPr/>
        </p:nvPicPr>
        <p:blipFill>
          <a:blip r:embed="rId4"/>
          <a:stretch>
            <a:fillRect/>
          </a:stretch>
        </p:blipFill>
        <p:spPr>
          <a:xfrm>
            <a:off x="7536109" y="1952079"/>
            <a:ext cx="4516423" cy="2753623"/>
          </a:xfrm>
          <a:prstGeom prst="rect">
            <a:avLst/>
          </a:prstGeom>
        </p:spPr>
      </p:pic>
      <p:pic>
        <p:nvPicPr>
          <p:cNvPr id="9" name="Picture 8"/>
          <p:cNvPicPr>
            <a:picLocks noChangeAspect="1"/>
          </p:cNvPicPr>
          <p:nvPr/>
        </p:nvPicPr>
        <p:blipFill>
          <a:blip r:embed="rId5"/>
          <a:stretch>
            <a:fillRect/>
          </a:stretch>
        </p:blipFill>
        <p:spPr>
          <a:xfrm>
            <a:off x="7481498" y="1952079"/>
            <a:ext cx="4573887" cy="2921795"/>
          </a:xfrm>
          <a:prstGeom prst="rect">
            <a:avLst/>
          </a:prstGeom>
        </p:spPr>
      </p:pic>
      <p:pic>
        <p:nvPicPr>
          <p:cNvPr id="10" name="Picture 9"/>
          <p:cNvPicPr>
            <a:picLocks noChangeAspect="1"/>
          </p:cNvPicPr>
          <p:nvPr/>
        </p:nvPicPr>
        <p:blipFill>
          <a:blip r:embed="rId6"/>
          <a:stretch>
            <a:fillRect/>
          </a:stretch>
        </p:blipFill>
        <p:spPr>
          <a:xfrm>
            <a:off x="7537463" y="1954859"/>
            <a:ext cx="4486794" cy="3001230"/>
          </a:xfrm>
          <a:prstGeom prst="rect">
            <a:avLst/>
          </a:prstGeom>
        </p:spPr>
      </p:pic>
      <p:pic>
        <p:nvPicPr>
          <p:cNvPr id="11" name="Picture 10"/>
          <p:cNvPicPr>
            <a:picLocks noChangeAspect="1"/>
          </p:cNvPicPr>
          <p:nvPr/>
        </p:nvPicPr>
        <p:blipFill>
          <a:blip r:embed="rId7"/>
          <a:stretch>
            <a:fillRect/>
          </a:stretch>
        </p:blipFill>
        <p:spPr>
          <a:xfrm>
            <a:off x="7393757" y="2078112"/>
            <a:ext cx="4673478" cy="2875197"/>
          </a:xfrm>
          <a:prstGeom prst="rect">
            <a:avLst/>
          </a:prstGeom>
        </p:spPr>
      </p:pic>
      <p:pic>
        <p:nvPicPr>
          <p:cNvPr id="12" name="Picture 11"/>
          <p:cNvPicPr>
            <a:picLocks noChangeAspect="1"/>
          </p:cNvPicPr>
          <p:nvPr/>
        </p:nvPicPr>
        <p:blipFill>
          <a:blip r:embed="rId8"/>
          <a:stretch>
            <a:fillRect/>
          </a:stretch>
        </p:blipFill>
        <p:spPr>
          <a:xfrm>
            <a:off x="7490622" y="1952079"/>
            <a:ext cx="4597312" cy="3024610"/>
          </a:xfrm>
          <a:prstGeom prst="rect">
            <a:avLst/>
          </a:prstGeom>
        </p:spPr>
      </p:pic>
      <p:pic>
        <p:nvPicPr>
          <p:cNvPr id="13" name="Picture 12"/>
          <p:cNvPicPr>
            <a:picLocks noChangeAspect="1"/>
          </p:cNvPicPr>
          <p:nvPr/>
        </p:nvPicPr>
        <p:blipFill>
          <a:blip r:embed="rId9"/>
          <a:stretch>
            <a:fillRect/>
          </a:stretch>
        </p:blipFill>
        <p:spPr>
          <a:xfrm>
            <a:off x="7453099" y="1952079"/>
            <a:ext cx="4554794" cy="3151946"/>
          </a:xfrm>
          <a:prstGeom prst="rect">
            <a:avLst/>
          </a:prstGeom>
        </p:spPr>
      </p:pic>
    </p:spTree>
    <p:extLst>
      <p:ext uri="{BB962C8B-B14F-4D97-AF65-F5344CB8AC3E}">
        <p14:creationId xmlns:p14="http://schemas.microsoft.com/office/powerpoint/2010/main" val="339097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Accessibility</a:t>
            </a:r>
          </a:p>
        </p:txBody>
      </p:sp>
      <p:sp>
        <p:nvSpPr>
          <p:cNvPr id="3" name="Content Placeholder 2"/>
          <p:cNvSpPr>
            <a:spLocks noGrp="1"/>
          </p:cNvSpPr>
          <p:nvPr>
            <p:ph idx="1"/>
          </p:nvPr>
        </p:nvSpPr>
        <p:spPr>
          <a:xfrm>
            <a:off x="838200" y="1270000"/>
            <a:ext cx="5373414" cy="4906963"/>
          </a:xfrm>
        </p:spPr>
        <p:txBody>
          <a:bodyPr/>
          <a:lstStyle/>
          <a:p>
            <a:r>
              <a:rPr lang="en-US" dirty="0"/>
              <a:t>Example</a:t>
            </a:r>
          </a:p>
          <a:p>
            <a:pPr marL="457200" lvl="1" indent="0" algn="just">
              <a:buNone/>
            </a:pPr>
            <a:r>
              <a:rPr lang="en-US" sz="2000" dirty="0"/>
              <a:t>Q. Which states are accessible from state 0? </a:t>
            </a:r>
          </a:p>
          <a:p>
            <a:pPr lvl="2" algn="just"/>
            <a:r>
              <a:rPr lang="en-US" sz="1600" dirty="0"/>
              <a:t>States 0 and 1 are accessible from state 0 </a:t>
            </a:r>
          </a:p>
          <a:p>
            <a:pPr marL="457200" lvl="1" indent="0" algn="just">
              <a:buNone/>
            </a:pPr>
            <a:r>
              <a:rPr lang="en-US" sz="2000" dirty="0"/>
              <a:t>Q. Which states are accessible from state 3? </a:t>
            </a:r>
          </a:p>
          <a:p>
            <a:pPr lvl="2" algn="just"/>
            <a:r>
              <a:rPr lang="en-US" sz="1600" dirty="0"/>
              <a:t>States 2, 3, and 4 are accessible from state 3 </a:t>
            </a:r>
          </a:p>
          <a:p>
            <a:pPr lvl="1"/>
            <a:endParaRPr lang="en-US" dirty="0"/>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30</a:t>
            </a:fld>
            <a:endParaRPr lang="en-US">
              <a:solidFill>
                <a:prstClr val="black">
                  <a:tint val="75000"/>
                </a:prstClr>
              </a:solidFill>
            </a:endParaRPr>
          </a:p>
        </p:txBody>
      </p:sp>
      <p:pic>
        <p:nvPicPr>
          <p:cNvPr id="8" name="Picture 7"/>
          <p:cNvPicPr>
            <a:picLocks noChangeAspect="1"/>
          </p:cNvPicPr>
          <p:nvPr/>
        </p:nvPicPr>
        <p:blipFill>
          <a:blip r:embed="rId2"/>
          <a:stretch>
            <a:fillRect/>
          </a:stretch>
        </p:blipFill>
        <p:spPr>
          <a:xfrm>
            <a:off x="7472607" y="1270000"/>
            <a:ext cx="3881193" cy="1516091"/>
          </a:xfrm>
          <a:prstGeom prst="rect">
            <a:avLst/>
          </a:prstGeom>
        </p:spPr>
      </p:pic>
      <p:pic>
        <p:nvPicPr>
          <p:cNvPr id="9" name="Picture 8"/>
          <p:cNvPicPr>
            <a:picLocks noChangeAspect="1"/>
          </p:cNvPicPr>
          <p:nvPr/>
        </p:nvPicPr>
        <p:blipFill>
          <a:blip r:embed="rId3"/>
          <a:stretch>
            <a:fillRect/>
          </a:stretch>
        </p:blipFill>
        <p:spPr>
          <a:xfrm>
            <a:off x="7623839" y="3100936"/>
            <a:ext cx="4568161" cy="2991369"/>
          </a:xfrm>
          <a:prstGeom prst="rect">
            <a:avLst/>
          </a:prstGeom>
        </p:spPr>
      </p:pic>
    </p:spTree>
    <p:extLst>
      <p:ext uri="{BB962C8B-B14F-4D97-AF65-F5344CB8AC3E}">
        <p14:creationId xmlns:p14="http://schemas.microsoft.com/office/powerpoint/2010/main" val="1892547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Light" panose="020F0302020204030204" pitchFamily="34" charset="0"/>
                <a:cs typeface="Calibri Light" panose="020F0302020204030204" pitchFamily="34" charset="0"/>
              </a:rPr>
              <a:t>Communicability</a:t>
            </a:r>
            <a:endParaRPr lang="en-US" dirty="0"/>
          </a:p>
        </p:txBody>
      </p:sp>
      <p:sp>
        <p:nvSpPr>
          <p:cNvPr id="3" name="Content Placeholder 2"/>
          <p:cNvSpPr>
            <a:spLocks noGrp="1"/>
          </p:cNvSpPr>
          <p:nvPr>
            <p:ph idx="1"/>
          </p:nvPr>
        </p:nvSpPr>
        <p:spPr>
          <a:xfrm>
            <a:off x="838200" y="1270000"/>
            <a:ext cx="6745014" cy="4906963"/>
          </a:xfrm>
        </p:spPr>
        <p:txBody>
          <a:bodyPr/>
          <a:lstStyle/>
          <a:p>
            <a:pPr algn="just"/>
            <a:r>
              <a:rPr lang="en-US" dirty="0"/>
              <a:t>States </a:t>
            </a:r>
            <a:r>
              <a:rPr lang="en-US" i="1" dirty="0"/>
              <a:t>i</a:t>
            </a:r>
            <a:r>
              <a:rPr lang="en-US" dirty="0"/>
              <a:t> and </a:t>
            </a:r>
            <a:r>
              <a:rPr lang="en-US" i="1" dirty="0"/>
              <a:t>j</a:t>
            </a:r>
            <a:r>
              <a:rPr lang="en-US" dirty="0"/>
              <a:t> </a:t>
            </a:r>
            <a:r>
              <a:rPr lang="en-US" u="sng" dirty="0"/>
              <a:t>communicate </a:t>
            </a:r>
            <a:r>
              <a:rPr lang="en-US" dirty="0"/>
              <a:t>if state </a:t>
            </a:r>
            <a:r>
              <a:rPr lang="en-US" i="1" dirty="0"/>
              <a:t>j</a:t>
            </a:r>
            <a:r>
              <a:rPr lang="en-US" dirty="0"/>
              <a:t> is accessible from state </a:t>
            </a:r>
            <a:r>
              <a:rPr lang="en-US" i="1" dirty="0"/>
              <a:t>i</a:t>
            </a:r>
            <a:r>
              <a:rPr lang="en-US" dirty="0"/>
              <a:t>, and state</a:t>
            </a:r>
            <a:r>
              <a:rPr lang="en-US" i="1" dirty="0"/>
              <a:t> i</a:t>
            </a:r>
            <a:r>
              <a:rPr lang="en-US" dirty="0"/>
              <a:t> is accessible from state </a:t>
            </a:r>
            <a:r>
              <a:rPr lang="en-US" i="1" dirty="0"/>
              <a:t>j </a:t>
            </a:r>
            <a:r>
              <a:rPr lang="en-US" dirty="0"/>
              <a:t>(denote </a:t>
            </a:r>
            <a:r>
              <a:rPr lang="en-US" i="1" dirty="0"/>
              <a:t>j </a:t>
            </a:r>
            <a:r>
              <a:rPr lang="en-US" i="1" dirty="0">
                <a:cs typeface="Arial" panose="020B0604020202020204" pitchFamily="34" charset="0"/>
              </a:rPr>
              <a:t>↔ </a:t>
            </a:r>
            <a:r>
              <a:rPr lang="en-US" i="1" dirty="0"/>
              <a:t>i)</a:t>
            </a:r>
          </a:p>
          <a:p>
            <a:pPr algn="just"/>
            <a:r>
              <a:rPr lang="en-US" sz="3000" dirty="0"/>
              <a:t>Communicability is</a:t>
            </a:r>
          </a:p>
          <a:p>
            <a:pPr lvl="1" algn="just"/>
            <a:r>
              <a:rPr lang="en-US" u="sng" dirty="0"/>
              <a:t>Reflexive</a:t>
            </a:r>
            <a:r>
              <a:rPr lang="en-US" dirty="0"/>
              <a:t>: Any state communicates with itself</a:t>
            </a:r>
          </a:p>
          <a:p>
            <a:pPr lvl="1" algn="just"/>
            <a:r>
              <a:rPr lang="en-US" u="sng" dirty="0"/>
              <a:t>Symmetric</a:t>
            </a:r>
            <a:r>
              <a:rPr lang="en-US" dirty="0"/>
              <a:t>: If state </a:t>
            </a:r>
            <a:r>
              <a:rPr lang="en-US" i="1" dirty="0"/>
              <a:t>i</a:t>
            </a:r>
            <a:r>
              <a:rPr lang="en-US" dirty="0"/>
              <a:t> communicates with state </a:t>
            </a:r>
            <a:r>
              <a:rPr lang="en-US" i="1" dirty="0"/>
              <a:t>j</a:t>
            </a:r>
            <a:r>
              <a:rPr lang="en-US" dirty="0"/>
              <a:t>, then state </a:t>
            </a:r>
            <a:r>
              <a:rPr lang="en-US" i="1" dirty="0"/>
              <a:t>j</a:t>
            </a:r>
            <a:r>
              <a:rPr lang="en-US" dirty="0"/>
              <a:t> communicates with state</a:t>
            </a:r>
            <a:r>
              <a:rPr lang="en-US" i="1" dirty="0"/>
              <a:t> i</a:t>
            </a:r>
          </a:p>
          <a:p>
            <a:pPr lvl="1" algn="just"/>
            <a:r>
              <a:rPr lang="en-US" u="sng" dirty="0"/>
              <a:t>Transitive</a:t>
            </a:r>
            <a:r>
              <a:rPr lang="en-US" dirty="0"/>
              <a:t>: If state </a:t>
            </a:r>
            <a:r>
              <a:rPr lang="en-US" i="1" dirty="0"/>
              <a:t>i</a:t>
            </a:r>
            <a:r>
              <a:rPr lang="en-US" dirty="0"/>
              <a:t> communicates with state</a:t>
            </a:r>
            <a:r>
              <a:rPr lang="en-US" i="1" dirty="0"/>
              <a:t> j</a:t>
            </a:r>
            <a:r>
              <a:rPr lang="en-US" dirty="0"/>
              <a:t>, and state </a:t>
            </a:r>
            <a:r>
              <a:rPr lang="en-US" i="1" dirty="0"/>
              <a:t>j</a:t>
            </a:r>
            <a:r>
              <a:rPr lang="en-US" dirty="0"/>
              <a:t> communicates with state </a:t>
            </a:r>
            <a:r>
              <a:rPr lang="en-US" i="1" dirty="0"/>
              <a:t>k</a:t>
            </a:r>
            <a:r>
              <a:rPr lang="en-US" dirty="0"/>
              <a:t>, then state </a:t>
            </a:r>
            <a:r>
              <a:rPr lang="en-US" i="1" dirty="0"/>
              <a:t>i</a:t>
            </a:r>
            <a:r>
              <a:rPr lang="en-US" dirty="0"/>
              <a:t> communicates with state </a:t>
            </a:r>
            <a:r>
              <a:rPr lang="en-US" i="1" dirty="0"/>
              <a:t>k</a:t>
            </a:r>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31</a:t>
            </a:fld>
            <a:endParaRPr lang="en-US">
              <a:solidFill>
                <a:prstClr val="black">
                  <a:tint val="75000"/>
                </a:prstClr>
              </a:solidFill>
            </a:endParaRPr>
          </a:p>
        </p:txBody>
      </p:sp>
    </p:spTree>
    <p:extLst>
      <p:ext uri="{BB962C8B-B14F-4D97-AF65-F5344CB8AC3E}">
        <p14:creationId xmlns:p14="http://schemas.microsoft.com/office/powerpoint/2010/main" val="599640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alibri Light" panose="020F0302020204030204" pitchFamily="34" charset="0"/>
                <a:cs typeface="Calibri Light" panose="020F0302020204030204" pitchFamily="34" charset="0"/>
              </a:rPr>
              <a:t>Communicability</a:t>
            </a:r>
            <a:endParaRPr lang="en-US" dirty="0"/>
          </a:p>
        </p:txBody>
      </p:sp>
      <p:sp>
        <p:nvSpPr>
          <p:cNvPr id="3" name="Content Placeholder 2"/>
          <p:cNvSpPr>
            <a:spLocks noGrp="1"/>
          </p:cNvSpPr>
          <p:nvPr>
            <p:ph idx="1"/>
          </p:nvPr>
        </p:nvSpPr>
        <p:spPr>
          <a:xfrm>
            <a:off x="838200" y="1270000"/>
            <a:ext cx="6098628" cy="4906963"/>
          </a:xfrm>
        </p:spPr>
        <p:txBody>
          <a:bodyPr/>
          <a:lstStyle/>
          <a:p>
            <a:r>
              <a:rPr lang="en-GB" dirty="0"/>
              <a:t>Example</a:t>
            </a:r>
          </a:p>
          <a:p>
            <a:pPr marL="342900" indent="-342900"/>
            <a:r>
              <a:rPr lang="en-US" sz="2400" dirty="0"/>
              <a:t>How many classes exist in the example 1?</a:t>
            </a:r>
          </a:p>
          <a:p>
            <a:pPr marL="800100" lvl="1" indent="-342900"/>
            <a:r>
              <a:rPr lang="en-US" dirty="0"/>
              <a:t> {0,1} and {2,3,4}</a:t>
            </a:r>
          </a:p>
          <a:p>
            <a:pPr marL="342900" indent="-342900"/>
            <a:r>
              <a:rPr lang="en-US" sz="2400" dirty="0"/>
              <a:t>How many classes exist in the example 2? </a:t>
            </a:r>
          </a:p>
          <a:p>
            <a:pPr marL="800100" lvl="1" indent="-342900"/>
            <a:r>
              <a:rPr lang="en-US" dirty="0"/>
              <a:t>3 classes {0} {1} {2} </a:t>
            </a:r>
          </a:p>
          <a:p>
            <a:endParaRPr lang="en-US" dirty="0"/>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32</a:t>
            </a:fld>
            <a:endParaRPr lang="en-US">
              <a:solidFill>
                <a:prstClr val="black">
                  <a:tint val="75000"/>
                </a:prstClr>
              </a:solidFill>
            </a:endParaRPr>
          </a:p>
        </p:txBody>
      </p:sp>
      <p:pic>
        <p:nvPicPr>
          <p:cNvPr id="6" name="Picture 5"/>
          <p:cNvPicPr>
            <a:picLocks noChangeAspect="1"/>
          </p:cNvPicPr>
          <p:nvPr/>
        </p:nvPicPr>
        <p:blipFill>
          <a:blip r:embed="rId2"/>
          <a:stretch>
            <a:fillRect/>
          </a:stretch>
        </p:blipFill>
        <p:spPr>
          <a:xfrm>
            <a:off x="6668815" y="1270000"/>
            <a:ext cx="5249917" cy="4233773"/>
          </a:xfrm>
          <a:prstGeom prst="rect">
            <a:avLst/>
          </a:prstGeom>
        </p:spPr>
      </p:pic>
    </p:spTree>
    <p:extLst>
      <p:ext uri="{BB962C8B-B14F-4D97-AF65-F5344CB8AC3E}">
        <p14:creationId xmlns:p14="http://schemas.microsoft.com/office/powerpoint/2010/main" val="387968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Irreducibility</a:t>
            </a:r>
          </a:p>
        </p:txBody>
      </p:sp>
      <p:sp>
        <p:nvSpPr>
          <p:cNvPr id="3" name="Content Placeholder 2"/>
          <p:cNvSpPr>
            <a:spLocks noGrp="1"/>
          </p:cNvSpPr>
          <p:nvPr>
            <p:ph idx="1"/>
          </p:nvPr>
        </p:nvSpPr>
        <p:spPr>
          <a:xfrm>
            <a:off x="838200" y="1270000"/>
            <a:ext cx="7627883" cy="4906963"/>
          </a:xfrm>
        </p:spPr>
        <p:txBody>
          <a:bodyPr/>
          <a:lstStyle/>
          <a:p>
            <a:pPr marL="457200" indent="-457200" algn="just"/>
            <a:r>
              <a:rPr lang="en-US" dirty="0"/>
              <a:t>Markov Chain is </a:t>
            </a:r>
            <a:r>
              <a:rPr lang="en-US" u="sng" dirty="0"/>
              <a:t>irreducible</a:t>
            </a:r>
            <a:r>
              <a:rPr lang="en-US" dirty="0"/>
              <a:t> if all states belong to </a:t>
            </a:r>
            <a:r>
              <a:rPr lang="en-US" i="1" dirty="0"/>
              <a:t>one</a:t>
            </a:r>
            <a:r>
              <a:rPr lang="en-US" dirty="0"/>
              <a:t> class (all states communicate with each other)</a:t>
            </a:r>
          </a:p>
          <a:p>
            <a:pPr marL="457200" indent="-457200" algn="just"/>
            <a:r>
              <a:rPr lang="en-US" dirty="0"/>
              <a:t>If there exists some </a:t>
            </a:r>
            <a:r>
              <a:rPr lang="en-US" i="1" dirty="0"/>
              <a:t>t</a:t>
            </a:r>
            <a:r>
              <a:rPr lang="en-US" dirty="0"/>
              <a:t> for which </a:t>
            </a:r>
            <a:r>
              <a:rPr lang="en-US" i="1" dirty="0" err="1"/>
              <a:t>p</a:t>
            </a:r>
            <a:r>
              <a:rPr lang="en-US" baseline="-25000" dirty="0" err="1"/>
              <a:t>ij</a:t>
            </a:r>
            <a:r>
              <a:rPr lang="en-US" baseline="30000" dirty="0"/>
              <a:t>(t)</a:t>
            </a:r>
            <a:r>
              <a:rPr lang="en-US" dirty="0"/>
              <a:t> &gt;0 for all </a:t>
            </a:r>
            <a:r>
              <a:rPr lang="en-US" i="1" dirty="0"/>
              <a:t>i </a:t>
            </a:r>
            <a:r>
              <a:rPr lang="en-US" dirty="0"/>
              <a:t>and </a:t>
            </a:r>
            <a:r>
              <a:rPr lang="en-US" i="1" dirty="0"/>
              <a:t>j</a:t>
            </a:r>
            <a:r>
              <a:rPr lang="en-US" dirty="0"/>
              <a:t>, then all states communicate and the Markov chain is irreducible</a:t>
            </a:r>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33</a:t>
            </a:fld>
            <a:endParaRPr lang="en-US">
              <a:solidFill>
                <a:prstClr val="black">
                  <a:tint val="75000"/>
                </a:prstClr>
              </a:solidFill>
            </a:endParaRPr>
          </a:p>
        </p:txBody>
      </p:sp>
    </p:spTree>
    <p:extLst>
      <p:ext uri="{BB962C8B-B14F-4D97-AF65-F5344CB8AC3E}">
        <p14:creationId xmlns:p14="http://schemas.microsoft.com/office/powerpoint/2010/main" val="4184323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i="1" dirty="0">
                <a:solidFill>
                  <a:schemeClr val="accent2"/>
                </a:solidFill>
              </a:rPr>
              <a:t>Irreducible</a:t>
            </a:r>
            <a:endParaRPr lang="en-US" dirty="0"/>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34</a:t>
            </a:fld>
            <a:endParaRPr lang="en-US">
              <a:solidFill>
                <a:prstClr val="black">
                  <a:tint val="75000"/>
                </a:prstClr>
              </a:solidFill>
            </a:endParaRPr>
          </a:p>
        </p:txBody>
      </p:sp>
      <p:grpSp>
        <p:nvGrpSpPr>
          <p:cNvPr id="13" name="Group 2"/>
          <p:cNvGrpSpPr>
            <a:grpSpLocks/>
          </p:cNvGrpSpPr>
          <p:nvPr/>
        </p:nvGrpSpPr>
        <p:grpSpPr bwMode="auto">
          <a:xfrm>
            <a:off x="4186239" y="1645367"/>
            <a:ext cx="3819525" cy="3819525"/>
            <a:chOff x="1677" y="957"/>
            <a:chExt cx="2406" cy="2406"/>
          </a:xfrm>
        </p:grpSpPr>
        <p:sp>
          <p:nvSpPr>
            <p:cNvPr id="14" name="Text Box 3"/>
            <p:cNvSpPr txBox="1">
              <a:spLocks noChangeArrowheads="1"/>
            </p:cNvSpPr>
            <p:nvPr/>
          </p:nvSpPr>
          <p:spPr bwMode="auto">
            <a:xfrm>
              <a:off x="1728" y="1488"/>
              <a:ext cx="384" cy="36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3200" b="1">
                  <a:solidFill>
                    <a:schemeClr val="bg1"/>
                  </a:solidFill>
                  <a:latin typeface="Courier New" panose="02070309020205020404" pitchFamily="49" charset="0"/>
                </a:rPr>
                <a:t>A</a:t>
              </a:r>
            </a:p>
          </p:txBody>
        </p:sp>
        <p:graphicFrame>
          <p:nvGraphicFramePr>
            <p:cNvPr id="15" name="Object 4"/>
            <p:cNvGraphicFramePr>
              <a:graphicFrameLocks noChangeAspect="1"/>
            </p:cNvGraphicFramePr>
            <p:nvPr/>
          </p:nvGraphicFramePr>
          <p:xfrm>
            <a:off x="1677" y="957"/>
            <a:ext cx="2406" cy="2406"/>
          </p:xfrm>
          <a:graphic>
            <a:graphicData uri="http://schemas.openxmlformats.org/presentationml/2006/ole">
              <mc:AlternateContent xmlns:mc="http://schemas.openxmlformats.org/markup-compatibility/2006">
                <mc:Choice xmlns:v="urn:schemas-microsoft-com:vml" Requires="v">
                  <p:oleObj spid="_x0000_s13350" name="Worksheet" r:id="rId3" imgW="3819799" imgH="3819760" progId="Excel.Sheet.8">
                    <p:embed/>
                  </p:oleObj>
                </mc:Choice>
                <mc:Fallback>
                  <p:oleObj name="Worksheet" r:id="rId3" imgW="3819799" imgH="3819760"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 y="957"/>
                          <a:ext cx="2406" cy="2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Text Box 5"/>
            <p:cNvSpPr txBox="1">
              <a:spLocks noChangeArrowheads="1"/>
            </p:cNvSpPr>
            <p:nvPr/>
          </p:nvSpPr>
          <p:spPr bwMode="auto">
            <a:xfrm>
              <a:off x="2208" y="1008"/>
              <a:ext cx="384" cy="365"/>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3200" b="1">
                  <a:solidFill>
                    <a:schemeClr val="bg1"/>
                  </a:solidFill>
                  <a:latin typeface="Courier New" panose="02070309020205020404" pitchFamily="49" charset="0"/>
                </a:rPr>
                <a:t>A</a:t>
              </a:r>
            </a:p>
          </p:txBody>
        </p:sp>
        <p:sp>
          <p:nvSpPr>
            <p:cNvPr id="17" name="Text Box 6"/>
            <p:cNvSpPr txBox="1">
              <a:spLocks noChangeArrowheads="1"/>
            </p:cNvSpPr>
            <p:nvPr/>
          </p:nvSpPr>
          <p:spPr bwMode="auto">
            <a:xfrm>
              <a:off x="2688" y="1008"/>
              <a:ext cx="384" cy="365"/>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3200" b="1">
                  <a:latin typeface="Courier New" panose="02070309020205020404" pitchFamily="49" charset="0"/>
                </a:rPr>
                <a:t>G</a:t>
              </a:r>
            </a:p>
          </p:txBody>
        </p:sp>
        <p:sp>
          <p:nvSpPr>
            <p:cNvPr id="18" name="Text Box 7"/>
            <p:cNvSpPr txBox="1">
              <a:spLocks noChangeArrowheads="1"/>
            </p:cNvSpPr>
            <p:nvPr/>
          </p:nvSpPr>
          <p:spPr bwMode="auto">
            <a:xfrm>
              <a:off x="3168" y="1008"/>
              <a:ext cx="384" cy="3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3200" b="1" dirty="0">
                  <a:latin typeface="Courier New" panose="02070309020205020404" pitchFamily="49" charset="0"/>
                </a:rPr>
                <a:t>C</a:t>
              </a:r>
            </a:p>
          </p:txBody>
        </p:sp>
        <p:sp>
          <p:nvSpPr>
            <p:cNvPr id="19" name="Text Box 8"/>
            <p:cNvSpPr txBox="1">
              <a:spLocks noChangeArrowheads="1"/>
            </p:cNvSpPr>
            <p:nvPr/>
          </p:nvSpPr>
          <p:spPr bwMode="auto">
            <a:xfrm>
              <a:off x="3648" y="1008"/>
              <a:ext cx="384" cy="365"/>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3200" b="1">
                  <a:solidFill>
                    <a:schemeClr val="bg1"/>
                  </a:solidFill>
                  <a:latin typeface="Courier New" panose="02070309020205020404" pitchFamily="49" charset="0"/>
                </a:rPr>
                <a:t>T</a:t>
              </a:r>
            </a:p>
          </p:txBody>
        </p:sp>
        <p:sp>
          <p:nvSpPr>
            <p:cNvPr id="20" name="Text Box 9"/>
            <p:cNvSpPr txBox="1">
              <a:spLocks noChangeArrowheads="1"/>
            </p:cNvSpPr>
            <p:nvPr/>
          </p:nvSpPr>
          <p:spPr bwMode="auto">
            <a:xfrm>
              <a:off x="1728" y="2928"/>
              <a:ext cx="384" cy="365"/>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3200" b="1">
                  <a:solidFill>
                    <a:schemeClr val="bg1"/>
                  </a:solidFill>
                  <a:latin typeface="Courier New" panose="02070309020205020404" pitchFamily="49" charset="0"/>
                </a:rPr>
                <a:t>T</a:t>
              </a:r>
            </a:p>
          </p:txBody>
        </p:sp>
        <p:sp>
          <p:nvSpPr>
            <p:cNvPr id="21" name="Text Box 10"/>
            <p:cNvSpPr txBox="1">
              <a:spLocks noChangeArrowheads="1"/>
            </p:cNvSpPr>
            <p:nvPr/>
          </p:nvSpPr>
          <p:spPr bwMode="auto">
            <a:xfrm>
              <a:off x="1728" y="2448"/>
              <a:ext cx="384" cy="365"/>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3200" b="1">
                  <a:latin typeface="Courier New" panose="02070309020205020404" pitchFamily="49" charset="0"/>
                </a:rPr>
                <a:t>C</a:t>
              </a:r>
            </a:p>
          </p:txBody>
        </p:sp>
        <p:sp>
          <p:nvSpPr>
            <p:cNvPr id="22" name="Text Box 11"/>
            <p:cNvSpPr txBox="1">
              <a:spLocks noChangeArrowheads="1"/>
            </p:cNvSpPr>
            <p:nvPr/>
          </p:nvSpPr>
          <p:spPr bwMode="auto">
            <a:xfrm>
              <a:off x="1728" y="1968"/>
              <a:ext cx="384" cy="365"/>
            </a:xfrm>
            <a:prstGeom prst="rect">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GB" sz="3200" b="1">
                  <a:latin typeface="Courier New" panose="02070309020205020404" pitchFamily="49" charset="0"/>
                </a:rPr>
                <a:t>G</a:t>
              </a:r>
            </a:p>
          </p:txBody>
        </p:sp>
      </p:grpSp>
      <p:grpSp>
        <p:nvGrpSpPr>
          <p:cNvPr id="23" name="Group 13"/>
          <p:cNvGrpSpPr>
            <a:grpSpLocks/>
          </p:cNvGrpSpPr>
          <p:nvPr/>
        </p:nvGrpSpPr>
        <p:grpSpPr bwMode="auto">
          <a:xfrm>
            <a:off x="2895600" y="1650128"/>
            <a:ext cx="5410200" cy="3810000"/>
            <a:chOff x="864" y="960"/>
            <a:chExt cx="3408" cy="2400"/>
          </a:xfrm>
        </p:grpSpPr>
        <p:sp>
          <p:nvSpPr>
            <p:cNvPr id="24" name="Text Box 14"/>
            <p:cNvSpPr txBox="1">
              <a:spLocks noChangeArrowheads="1"/>
            </p:cNvSpPr>
            <p:nvPr/>
          </p:nvSpPr>
          <p:spPr bwMode="auto">
            <a:xfrm>
              <a:off x="864" y="2016"/>
              <a:ext cx="9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3600" b="1" dirty="0"/>
                <a:t>P</a:t>
              </a:r>
              <a:r>
                <a:rPr lang="en-GB" sz="3600" dirty="0"/>
                <a:t> =</a:t>
              </a:r>
            </a:p>
          </p:txBody>
        </p:sp>
        <p:sp>
          <p:nvSpPr>
            <p:cNvPr id="25" name="Line 15"/>
            <p:cNvSpPr>
              <a:spLocks noChangeShapeType="1"/>
            </p:cNvSpPr>
            <p:nvPr/>
          </p:nvSpPr>
          <p:spPr bwMode="auto">
            <a:xfrm>
              <a:off x="1488" y="960"/>
              <a:ext cx="0" cy="2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16"/>
            <p:cNvSpPr>
              <a:spLocks noChangeShapeType="1"/>
            </p:cNvSpPr>
            <p:nvPr/>
          </p:nvSpPr>
          <p:spPr bwMode="auto">
            <a:xfrm>
              <a:off x="1536" y="960"/>
              <a:ext cx="0" cy="2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17"/>
            <p:cNvSpPr>
              <a:spLocks noChangeShapeType="1"/>
            </p:cNvSpPr>
            <p:nvPr/>
          </p:nvSpPr>
          <p:spPr bwMode="auto">
            <a:xfrm>
              <a:off x="4224" y="960"/>
              <a:ext cx="0" cy="2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18"/>
            <p:cNvSpPr>
              <a:spLocks noChangeShapeType="1"/>
            </p:cNvSpPr>
            <p:nvPr/>
          </p:nvSpPr>
          <p:spPr bwMode="auto">
            <a:xfrm>
              <a:off x="4272" y="960"/>
              <a:ext cx="0" cy="2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29" name="Object 19"/>
          <p:cNvGraphicFramePr>
            <a:graphicFrameLocks noChangeAspect="1"/>
          </p:cNvGraphicFramePr>
          <p:nvPr>
            <p:extLst>
              <p:ext uri="{D42A27DB-BD31-4B8C-83A1-F6EECF244321}">
                <p14:modId xmlns:p14="http://schemas.microsoft.com/office/powerpoint/2010/main" val="582323306"/>
              </p:ext>
            </p:extLst>
          </p:nvPr>
        </p:nvGraphicFramePr>
        <p:xfrm>
          <a:off x="4267201" y="2031128"/>
          <a:ext cx="358775" cy="381000"/>
        </p:xfrm>
        <a:graphic>
          <a:graphicData uri="http://schemas.openxmlformats.org/presentationml/2006/ole">
            <mc:AlternateContent xmlns:mc="http://schemas.openxmlformats.org/markup-compatibility/2006">
              <mc:Choice xmlns:v="urn:schemas-microsoft-com:vml" Requires="v">
                <p:oleObj spid="_x0000_s13351" name="Equation" r:id="rId5" imgW="215640" imgH="228600" progId="Equation.3">
                  <p:embed/>
                </p:oleObj>
              </mc:Choice>
              <mc:Fallback>
                <p:oleObj name="Equation" r:id="rId5" imgW="21564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1" y="2031128"/>
                        <a:ext cx="3587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20"/>
          <p:cNvGraphicFramePr>
            <a:graphicFrameLocks noChangeAspect="1"/>
          </p:cNvGraphicFramePr>
          <p:nvPr>
            <p:extLst>
              <p:ext uri="{D42A27DB-BD31-4B8C-83A1-F6EECF244321}">
                <p14:modId xmlns:p14="http://schemas.microsoft.com/office/powerpoint/2010/main" val="3385686062"/>
              </p:ext>
            </p:extLst>
          </p:nvPr>
        </p:nvGraphicFramePr>
        <p:xfrm>
          <a:off x="4419601" y="1650128"/>
          <a:ext cx="493713" cy="330200"/>
        </p:xfrm>
        <a:graphic>
          <a:graphicData uri="http://schemas.openxmlformats.org/presentationml/2006/ole">
            <mc:AlternateContent xmlns:mc="http://schemas.openxmlformats.org/markup-compatibility/2006">
              <mc:Choice xmlns:v="urn:schemas-microsoft-com:vml" Requires="v">
                <p:oleObj spid="_x0000_s13352" name="Equation" r:id="rId7" imgW="342720" imgH="228600" progId="Equation.3">
                  <p:embed/>
                </p:oleObj>
              </mc:Choice>
              <mc:Fallback>
                <p:oleObj name="Equation" r:id="rId7" imgW="34272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9601" y="1650128"/>
                        <a:ext cx="493713"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Line 21"/>
          <p:cNvSpPr>
            <a:spLocks noChangeShapeType="1"/>
          </p:cNvSpPr>
          <p:nvPr/>
        </p:nvSpPr>
        <p:spPr bwMode="auto">
          <a:xfrm>
            <a:off x="4191000" y="1650128"/>
            <a:ext cx="762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Text Box 22"/>
          <p:cNvSpPr txBox="1">
            <a:spLocks noChangeArrowheads="1"/>
          </p:cNvSpPr>
          <p:nvPr/>
        </p:nvSpPr>
        <p:spPr bwMode="auto">
          <a:xfrm>
            <a:off x="3886200" y="1019891"/>
            <a:ext cx="441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dirty="0"/>
              <a:t>All elements communicate</a:t>
            </a:r>
          </a:p>
        </p:txBody>
      </p:sp>
      <mc:AlternateContent xmlns:mc="http://schemas.openxmlformats.org/markup-compatibility/2006" xmlns:a14="http://schemas.microsoft.com/office/drawing/2010/main">
        <mc:Choice Requires="a14">
          <p:sp>
            <p:nvSpPr>
              <p:cNvPr id="35" name="TextBox 34"/>
              <p:cNvSpPr txBox="1"/>
              <p:nvPr/>
            </p:nvSpPr>
            <p:spPr>
              <a:xfrm>
                <a:off x="6128727" y="5721036"/>
                <a:ext cx="848950" cy="3093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r>
                            <a:rPr lang="en-US" b="0" i="1" smtClean="0">
                              <a:latin typeface="Cambria Math" panose="02040503050406030204" pitchFamily="18" charset="0"/>
                            </a:rPr>
                            <m:t>𝑛</m:t>
                          </m:r>
                        </m:sup>
                      </m:sSubSup>
                      <m:r>
                        <a:rPr lang="en-US" b="0" i="1" smtClean="0">
                          <a:latin typeface="Cambria Math" panose="02040503050406030204" pitchFamily="18" charset="0"/>
                        </a:rPr>
                        <m:t>&gt;0 </m:t>
                      </m:r>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6128727" y="5721036"/>
                <a:ext cx="848950" cy="309315"/>
              </a:xfrm>
              <a:prstGeom prst="rect">
                <a:avLst/>
              </a:prstGeom>
              <a:blipFill rotWithShape="0">
                <a:blip r:embed="rId9"/>
                <a:stretch>
                  <a:fillRect l="-6429" b="-254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5497229" y="5691027"/>
                <a:ext cx="2149050" cy="369332"/>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𝑓𝑜𝑟</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𝑎𝑙𝑙</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𝑗</m:t>
                      </m:r>
                    </m:oMath>
                  </m:oMathPara>
                </a14:m>
                <a:endParaRPr lang="en-US" sz="2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5497229" y="5691027"/>
                <a:ext cx="2149050" cy="369332"/>
              </a:xfrm>
              <a:prstGeom prst="rect">
                <a:avLst/>
              </a:prstGeom>
              <a:blipFill rotWithShape="0">
                <a:blip r:embed="rId10"/>
                <a:stretch>
                  <a:fillRect l="-3125" r="-4261" b="-35000"/>
                </a:stretch>
              </a:blipFill>
            </p:spPr>
            <p:txBody>
              <a:bodyPr/>
              <a:lstStyle/>
              <a:p>
                <a:r>
                  <a:rPr lang="en-US">
                    <a:noFill/>
                  </a:rPr>
                  <a:t> </a:t>
                </a:r>
              </a:p>
            </p:txBody>
          </p:sp>
        </mc:Fallback>
      </mc:AlternateContent>
    </p:spTree>
    <p:extLst>
      <p:ext uri="{BB962C8B-B14F-4D97-AF65-F5344CB8AC3E}">
        <p14:creationId xmlns:p14="http://schemas.microsoft.com/office/powerpoint/2010/main" val="417494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Irreducibility</a:t>
            </a:r>
          </a:p>
        </p:txBody>
      </p:sp>
      <p:sp>
        <p:nvSpPr>
          <p:cNvPr id="3" name="Content Placeholder 2"/>
          <p:cNvSpPr>
            <a:spLocks noGrp="1"/>
          </p:cNvSpPr>
          <p:nvPr>
            <p:ph idx="1"/>
          </p:nvPr>
        </p:nvSpPr>
        <p:spPr>
          <a:xfrm>
            <a:off x="838200" y="2925379"/>
            <a:ext cx="6319345" cy="1236717"/>
          </a:xfrm>
        </p:spPr>
        <p:txBody>
          <a:bodyPr/>
          <a:lstStyle/>
          <a:p>
            <a:pPr marL="457200" indent="-457200" algn="just"/>
            <a:r>
              <a:rPr lang="en-US" dirty="0"/>
              <a:t>Is example given right is irreducible?</a:t>
            </a:r>
          </a:p>
          <a:p>
            <a:pPr marL="914400" lvl="1" indent="-457200" algn="just"/>
            <a:r>
              <a:rPr lang="en-US" dirty="0"/>
              <a:t>Reducible {0,1} {2,3,4} </a:t>
            </a:r>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35</a:t>
            </a:fld>
            <a:endParaRPr lang="en-US">
              <a:solidFill>
                <a:prstClr val="black">
                  <a:tint val="75000"/>
                </a:prstClr>
              </a:solidFill>
            </a:endParaRPr>
          </a:p>
        </p:txBody>
      </p:sp>
      <p:pic>
        <p:nvPicPr>
          <p:cNvPr id="6" name="Picture 5"/>
          <p:cNvPicPr>
            <a:picLocks noChangeAspect="1"/>
          </p:cNvPicPr>
          <p:nvPr/>
        </p:nvPicPr>
        <p:blipFill>
          <a:blip r:embed="rId2"/>
          <a:stretch>
            <a:fillRect/>
          </a:stretch>
        </p:blipFill>
        <p:spPr>
          <a:xfrm>
            <a:off x="7472607" y="1270000"/>
            <a:ext cx="3881193" cy="1516091"/>
          </a:xfrm>
          <a:prstGeom prst="rect">
            <a:avLst/>
          </a:prstGeom>
        </p:spPr>
      </p:pic>
      <p:pic>
        <p:nvPicPr>
          <p:cNvPr id="7" name="Picture 6"/>
          <p:cNvPicPr>
            <a:picLocks noChangeAspect="1"/>
          </p:cNvPicPr>
          <p:nvPr/>
        </p:nvPicPr>
        <p:blipFill>
          <a:blip r:embed="rId3"/>
          <a:stretch>
            <a:fillRect/>
          </a:stretch>
        </p:blipFill>
        <p:spPr>
          <a:xfrm>
            <a:off x="7623839" y="3100936"/>
            <a:ext cx="4568161" cy="2991369"/>
          </a:xfrm>
          <a:prstGeom prst="rect">
            <a:avLst/>
          </a:prstGeom>
        </p:spPr>
      </p:pic>
    </p:spTree>
    <p:extLst>
      <p:ext uri="{BB962C8B-B14F-4D97-AF65-F5344CB8AC3E}">
        <p14:creationId xmlns:p14="http://schemas.microsoft.com/office/powerpoint/2010/main" val="400495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Recurrent and Transient States</a:t>
            </a:r>
          </a:p>
        </p:txBody>
      </p:sp>
      <p:sp>
        <p:nvSpPr>
          <p:cNvPr id="3" name="Content Placeholder 2"/>
          <p:cNvSpPr>
            <a:spLocks noGrp="1"/>
          </p:cNvSpPr>
          <p:nvPr>
            <p:ph idx="1"/>
          </p:nvPr>
        </p:nvSpPr>
        <p:spPr>
          <a:xfrm>
            <a:off x="1055952" y="2887181"/>
            <a:ext cx="8293978" cy="3217227"/>
          </a:xfrm>
        </p:spPr>
        <p:txBody>
          <a:bodyPr>
            <a:normAutofit/>
          </a:bodyPr>
          <a:lstStyle/>
          <a:p>
            <a:pPr marL="457200" indent="-457200" algn="just"/>
            <a:r>
              <a:rPr lang="en-US" dirty="0"/>
              <a:t>State </a:t>
            </a:r>
            <a:r>
              <a:rPr lang="en-US" i="1" dirty="0"/>
              <a:t>i</a:t>
            </a:r>
            <a:r>
              <a:rPr lang="en-US" dirty="0"/>
              <a:t> is said to be</a:t>
            </a:r>
          </a:p>
          <a:p>
            <a:pPr marL="838200" lvl="1" indent="-381000" algn="just"/>
            <a:r>
              <a:rPr lang="en-US" u="sng" dirty="0"/>
              <a:t>Recurrent </a:t>
            </a:r>
            <a:r>
              <a:rPr lang="en-US" dirty="0"/>
              <a:t>if the process will definitely return to state </a:t>
            </a:r>
            <a:r>
              <a:rPr lang="en-US" i="1" dirty="0"/>
              <a:t>I</a:t>
            </a:r>
            <a:endParaRPr lang="en-US" dirty="0"/>
          </a:p>
          <a:p>
            <a:pPr marL="838200" lvl="1" indent="-381000" algn="just"/>
            <a:r>
              <a:rPr lang="en-US" u="sng" dirty="0"/>
              <a:t>Transient</a:t>
            </a:r>
            <a:r>
              <a:rPr lang="en-US" dirty="0"/>
              <a:t> if there is a positive probability that the process will move to state </a:t>
            </a:r>
            <a:r>
              <a:rPr lang="en-US" i="1" dirty="0"/>
              <a:t>j </a:t>
            </a:r>
            <a:r>
              <a:rPr lang="en-US" dirty="0"/>
              <a:t>and never return to state</a:t>
            </a:r>
          </a:p>
          <a:p>
            <a:pPr marL="838200" lvl="1" indent="-381000" algn="just"/>
            <a:r>
              <a:rPr lang="en-US" u="sng" dirty="0"/>
              <a:t>Absorbing </a:t>
            </a:r>
            <a:r>
              <a:rPr lang="en-US" dirty="0"/>
              <a:t>if </a:t>
            </a:r>
            <a:r>
              <a:rPr lang="en-US" i="1" dirty="0"/>
              <a:t>p</a:t>
            </a:r>
            <a:r>
              <a:rPr lang="en-US" dirty="0"/>
              <a:t> </a:t>
            </a:r>
            <a:r>
              <a:rPr lang="en-US" baseline="-25000" dirty="0"/>
              <a:t>ii</a:t>
            </a:r>
            <a:r>
              <a:rPr lang="en-US" dirty="0"/>
              <a:t> = 1, i.e. we can never leave that state (an absorbing state is a recurrent state)</a:t>
            </a:r>
          </a:p>
          <a:p>
            <a:pPr marL="457200" indent="-457200" algn="just"/>
            <a:endParaRPr lang="en-US" dirty="0"/>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36</a:t>
            </a:fld>
            <a:endParaRPr lang="en-US">
              <a:solidFill>
                <a:prstClr val="black">
                  <a:tint val="75000"/>
                </a:prstClr>
              </a:solidFill>
            </a:endParaRPr>
          </a:p>
        </p:txBody>
      </p:sp>
      <p:sp>
        <p:nvSpPr>
          <p:cNvPr id="6" name="Oval 5"/>
          <p:cNvSpPr/>
          <p:nvPr/>
        </p:nvSpPr>
        <p:spPr>
          <a:xfrm>
            <a:off x="1686911" y="1371600"/>
            <a:ext cx="669112" cy="60548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 name="Oval 6"/>
          <p:cNvSpPr/>
          <p:nvPr/>
        </p:nvSpPr>
        <p:spPr>
          <a:xfrm>
            <a:off x="3033921" y="1371600"/>
            <a:ext cx="623679" cy="6054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 name="Oval 7"/>
          <p:cNvSpPr/>
          <p:nvPr/>
        </p:nvSpPr>
        <p:spPr>
          <a:xfrm>
            <a:off x="4206091" y="1371600"/>
            <a:ext cx="649688" cy="6054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10" name="Curved Connector 9"/>
          <p:cNvCxnSpPr>
            <a:stCxn id="6" idx="7"/>
            <a:endCxn id="7" idx="1"/>
          </p:cNvCxnSpPr>
          <p:nvPr/>
        </p:nvCxnSpPr>
        <p:spPr>
          <a:xfrm rot="5400000" flipH="1" flipV="1">
            <a:off x="2691645" y="1026660"/>
            <a:ext cx="1" cy="867223"/>
          </a:xfrm>
          <a:prstGeom prst="curvedConnector3">
            <a:avLst>
              <a:gd name="adj1" fmla="val 31727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7" idx="7"/>
            <a:endCxn id="8" idx="1"/>
          </p:cNvCxnSpPr>
          <p:nvPr/>
        </p:nvCxnSpPr>
        <p:spPr>
          <a:xfrm rot="5400000" flipH="1" flipV="1">
            <a:off x="3933750" y="1092784"/>
            <a:ext cx="12700" cy="734972"/>
          </a:xfrm>
          <a:prstGeom prst="curvedConnector3">
            <a:avLst>
              <a:gd name="adj1" fmla="val 249818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8" idx="3"/>
            <a:endCxn id="7" idx="5"/>
          </p:cNvCxnSpPr>
          <p:nvPr/>
        </p:nvCxnSpPr>
        <p:spPr>
          <a:xfrm rot="5400000">
            <a:off x="3933750" y="1520923"/>
            <a:ext cx="12700" cy="734972"/>
          </a:xfrm>
          <a:prstGeom prst="curvedConnector3">
            <a:avLst>
              <a:gd name="adj1" fmla="val 249818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p:cNvCxnSpPr>
            <a:stCxn id="8" idx="4"/>
            <a:endCxn id="6" idx="4"/>
          </p:cNvCxnSpPr>
          <p:nvPr/>
        </p:nvCxnSpPr>
        <p:spPr>
          <a:xfrm rot="5400000">
            <a:off x="3276200" y="722346"/>
            <a:ext cx="2" cy="2509468"/>
          </a:xfrm>
          <a:prstGeom prst="curvedConnector3">
            <a:avLst>
              <a:gd name="adj1" fmla="val 1143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6505907" y="1397872"/>
            <a:ext cx="669112" cy="60548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88" name="Oval 87"/>
          <p:cNvSpPr/>
          <p:nvPr/>
        </p:nvSpPr>
        <p:spPr>
          <a:xfrm>
            <a:off x="7852917" y="1397872"/>
            <a:ext cx="623679" cy="6054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89" name="Oval 88"/>
          <p:cNvSpPr/>
          <p:nvPr/>
        </p:nvSpPr>
        <p:spPr>
          <a:xfrm>
            <a:off x="9025087" y="1397872"/>
            <a:ext cx="649688" cy="60547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90" name="Curved Connector 89"/>
          <p:cNvCxnSpPr>
            <a:stCxn id="87" idx="2"/>
            <a:endCxn id="87" idx="1"/>
          </p:cNvCxnSpPr>
          <p:nvPr/>
        </p:nvCxnSpPr>
        <p:spPr>
          <a:xfrm rot="10800000" flipH="1">
            <a:off x="6505906" y="1486543"/>
            <a:ext cx="97989" cy="214070"/>
          </a:xfrm>
          <a:prstGeom prst="curvedConnector4">
            <a:avLst>
              <a:gd name="adj1" fmla="val -233291"/>
              <a:gd name="adj2" fmla="val 24820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90"/>
          <p:cNvCxnSpPr>
            <a:stCxn id="88" idx="7"/>
            <a:endCxn id="89" idx="1"/>
          </p:cNvCxnSpPr>
          <p:nvPr/>
        </p:nvCxnSpPr>
        <p:spPr>
          <a:xfrm rot="5400000" flipH="1" flipV="1">
            <a:off x="8752746" y="1119056"/>
            <a:ext cx="12700" cy="734972"/>
          </a:xfrm>
          <a:prstGeom prst="curvedConnector3">
            <a:avLst>
              <a:gd name="adj1" fmla="val 249818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urved Connector 91"/>
          <p:cNvCxnSpPr>
            <a:stCxn id="89" idx="3"/>
            <a:endCxn id="88" idx="5"/>
          </p:cNvCxnSpPr>
          <p:nvPr/>
        </p:nvCxnSpPr>
        <p:spPr>
          <a:xfrm rot="5400000">
            <a:off x="8752746" y="1547195"/>
            <a:ext cx="12700" cy="734972"/>
          </a:xfrm>
          <a:prstGeom prst="curvedConnector3">
            <a:avLst>
              <a:gd name="adj1" fmla="val 249818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p:cNvCxnSpPr>
            <a:stCxn id="88" idx="2"/>
            <a:endCxn id="87" idx="6"/>
          </p:cNvCxnSpPr>
          <p:nvPr/>
        </p:nvCxnSpPr>
        <p:spPr>
          <a:xfrm rot="10800000" flipV="1">
            <a:off x="7175019" y="1700611"/>
            <a:ext cx="677898"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urved Connector 97"/>
          <p:cNvCxnSpPr>
            <a:stCxn id="89" idx="0"/>
            <a:endCxn id="89" idx="7"/>
          </p:cNvCxnSpPr>
          <p:nvPr/>
        </p:nvCxnSpPr>
        <p:spPr>
          <a:xfrm rot="16200000" flipH="1">
            <a:off x="9420445" y="1327358"/>
            <a:ext cx="88670" cy="229699"/>
          </a:xfrm>
          <a:prstGeom prst="curvedConnector3">
            <a:avLst>
              <a:gd name="adj1" fmla="val -257810"/>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2164643" y="2332915"/>
            <a:ext cx="2985914" cy="369332"/>
          </a:xfrm>
          <a:prstGeom prst="rect">
            <a:avLst/>
          </a:prstGeom>
          <a:noFill/>
        </p:spPr>
        <p:txBody>
          <a:bodyPr wrap="square" rtlCol="0">
            <a:spAutoFit/>
          </a:bodyPr>
          <a:lstStyle/>
          <a:p>
            <a:r>
              <a:rPr lang="en-US" dirty="0"/>
              <a:t>All the states are recurrent</a:t>
            </a:r>
          </a:p>
        </p:txBody>
      </p:sp>
      <p:sp>
        <p:nvSpPr>
          <p:cNvPr id="102" name="TextBox 101"/>
          <p:cNvSpPr txBox="1"/>
          <p:nvPr/>
        </p:nvSpPr>
        <p:spPr>
          <a:xfrm>
            <a:off x="6688861" y="2332915"/>
            <a:ext cx="2985914" cy="369332"/>
          </a:xfrm>
          <a:prstGeom prst="rect">
            <a:avLst/>
          </a:prstGeom>
          <a:noFill/>
        </p:spPr>
        <p:txBody>
          <a:bodyPr wrap="square" rtlCol="0">
            <a:spAutoFit/>
          </a:bodyPr>
          <a:lstStyle/>
          <a:p>
            <a:r>
              <a:rPr lang="en-US" dirty="0"/>
              <a:t>State 2 and 3 are transient</a:t>
            </a:r>
          </a:p>
        </p:txBody>
      </p:sp>
    </p:spTree>
    <p:extLst>
      <p:ext uri="{BB962C8B-B14F-4D97-AF65-F5344CB8AC3E}">
        <p14:creationId xmlns:p14="http://schemas.microsoft.com/office/powerpoint/2010/main" val="70531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Periodicity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6666186" cy="4906963"/>
              </a:xfrm>
            </p:spPr>
            <p:txBody>
              <a:bodyPr/>
              <a:lstStyle/>
              <a:p>
                <a:pPr marL="457200" indent="-457200" algn="just"/>
                <a:r>
                  <a:rPr lang="en-US" dirty="0"/>
                  <a:t>Consider the Markov chain shown in Figure beside. There is a periodic pattern in this chain. Starting from state 0, we only return to 0 at time n = 3, 6, 9, ….</a:t>
                </a:r>
              </a:p>
              <a:p>
                <a:pPr marL="914400" lvl="1" indent="-457200" algn="just"/>
                <a:r>
                  <a:rPr lang="en-US" dirty="0"/>
                  <a:t>In other words </a:t>
                </a:r>
                <a14:m>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𝒑</m:t>
                        </m:r>
                      </m:e>
                      <m:sub>
                        <m:r>
                          <a:rPr lang="en-US" b="1" i="1" smtClean="0">
                            <a:latin typeface="Cambria Math" panose="02040503050406030204" pitchFamily="18" charset="0"/>
                          </a:rPr>
                          <m:t>𝟎</m:t>
                        </m:r>
                      </m:sub>
                      <m:sup>
                        <m:r>
                          <a:rPr lang="en-US" b="1" i="1" smtClean="0">
                            <a:latin typeface="Cambria Math" panose="02040503050406030204" pitchFamily="18" charset="0"/>
                          </a:rPr>
                          <m:t>𝒏</m:t>
                        </m:r>
                      </m:sup>
                    </m:sSubSup>
                    <m:r>
                      <a:rPr lang="en-US" b="1" i="1" smtClean="0">
                        <a:latin typeface="Cambria Math" panose="02040503050406030204" pitchFamily="18" charset="0"/>
                      </a:rPr>
                      <m:t>=</m:t>
                    </m:r>
                    <m:r>
                      <a:rPr lang="en-US" b="1" i="1" smtClean="0">
                        <a:latin typeface="Cambria Math" panose="02040503050406030204" pitchFamily="18" charset="0"/>
                      </a:rPr>
                      <m:t>𝟎</m:t>
                    </m:r>
                  </m:oMath>
                </a14:m>
                <a:r>
                  <a:rPr lang="en-US" dirty="0"/>
                  <a:t>, if n is not divisible by 3. Such state is called periodic state with period d(0) = 3</a:t>
                </a:r>
              </a:p>
              <a:p>
                <a:pPr marL="457200" indent="-457200" algn="just"/>
                <a:r>
                  <a:rPr lang="en-US" dirty="0"/>
                  <a:t>If the period is 1, the state is aperiodic, and if the period is 2 or more, the state is periodic.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6666186" cy="4906963"/>
              </a:xfrm>
              <a:blipFill rotWithShape="0">
                <a:blip r:embed="rId2"/>
                <a:stretch>
                  <a:fillRect l="-1647" t="-1988" r="-183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37</a:t>
            </a:fld>
            <a:endParaRPr lang="en-US">
              <a:solidFill>
                <a:prstClr val="black">
                  <a:tint val="75000"/>
                </a:prstClr>
              </a:solidFill>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1697" y="1675606"/>
            <a:ext cx="2667000" cy="20478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6629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Periodicity</a:t>
            </a:r>
          </a:p>
        </p:txBody>
      </p:sp>
      <p:sp>
        <p:nvSpPr>
          <p:cNvPr id="3" name="Content Placeholder 2"/>
          <p:cNvSpPr>
            <a:spLocks noGrp="1"/>
          </p:cNvSpPr>
          <p:nvPr>
            <p:ph idx="1"/>
          </p:nvPr>
        </p:nvSpPr>
        <p:spPr>
          <a:xfrm>
            <a:off x="838200" y="1270001"/>
            <a:ext cx="10515600" cy="1457434"/>
          </a:xfrm>
        </p:spPr>
        <p:txBody>
          <a:bodyPr/>
          <a:lstStyle/>
          <a:p>
            <a:pPr marL="457200" indent="-457200"/>
            <a:r>
              <a:rPr lang="en-US" dirty="0"/>
              <a:t>Which of the following Markov chains are periodic? </a:t>
            </a:r>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38</a:t>
            </a:fld>
            <a:endParaRPr lang="en-US">
              <a:solidFill>
                <a:prstClr val="black">
                  <a:tint val="75000"/>
                </a:prstClr>
              </a:solidFill>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3889522274"/>
              </p:ext>
            </p:extLst>
          </p:nvPr>
        </p:nvGraphicFramePr>
        <p:xfrm>
          <a:off x="1003458" y="3231933"/>
          <a:ext cx="2958942" cy="1690824"/>
        </p:xfrm>
        <a:graphic>
          <a:graphicData uri="http://schemas.openxmlformats.org/presentationml/2006/ole">
            <mc:AlternateContent xmlns:mc="http://schemas.openxmlformats.org/markup-compatibility/2006">
              <mc:Choice xmlns:v="urn:schemas-microsoft-com:vml" Requires="v">
                <p:oleObj spid="_x0000_s14371" name="Equation" r:id="rId3" imgW="977760" imgH="558720" progId="Equation.3">
                  <p:embed/>
                </p:oleObj>
              </mc:Choice>
              <mc:Fallback>
                <p:oleObj name="Equation" r:id="rId3" imgW="977760" imgH="558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458" y="3231933"/>
                        <a:ext cx="2958942" cy="1690824"/>
                      </a:xfrm>
                      <a:prstGeom prst="rect">
                        <a:avLst/>
                      </a:prstGeom>
                      <a:noFill/>
                      <a:ln>
                        <a:noFill/>
                      </a:ln>
                      <a:effectLs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934615898"/>
              </p:ext>
            </p:extLst>
          </p:nvPr>
        </p:nvGraphicFramePr>
        <p:xfrm>
          <a:off x="4141076" y="2768326"/>
          <a:ext cx="3515710" cy="2343806"/>
        </p:xfrm>
        <a:graphic>
          <a:graphicData uri="http://schemas.openxmlformats.org/presentationml/2006/ole">
            <mc:AlternateContent xmlns:mc="http://schemas.openxmlformats.org/markup-compatibility/2006">
              <mc:Choice xmlns:v="urn:schemas-microsoft-com:vml" Requires="v">
                <p:oleObj spid="_x0000_s14372" name="Equation" r:id="rId5" imgW="1295280" imgH="863280" progId="Equation.3">
                  <p:embed/>
                </p:oleObj>
              </mc:Choice>
              <mc:Fallback>
                <p:oleObj name="Equation" r:id="rId5" imgW="1295280" imgH="863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1076" y="2768326"/>
                        <a:ext cx="3515710" cy="2343806"/>
                      </a:xfrm>
                      <a:prstGeom prst="rect">
                        <a:avLst/>
                      </a:prstGeom>
                      <a:noFill/>
                      <a:ln>
                        <a:noFill/>
                      </a:ln>
                      <a:effectLs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56774236"/>
              </p:ext>
            </p:extLst>
          </p:nvPr>
        </p:nvGraphicFramePr>
        <p:xfrm>
          <a:off x="7835462" y="2595725"/>
          <a:ext cx="3660228" cy="2516407"/>
        </p:xfrm>
        <a:graphic>
          <a:graphicData uri="http://schemas.openxmlformats.org/presentationml/2006/ole">
            <mc:AlternateContent xmlns:mc="http://schemas.openxmlformats.org/markup-compatibility/2006">
              <mc:Choice xmlns:v="urn:schemas-microsoft-com:vml" Requires="v">
                <p:oleObj spid="_x0000_s14373" name="Equation" r:id="rId7" imgW="1625400" imgH="1117440" progId="Equation.3">
                  <p:embed/>
                </p:oleObj>
              </mc:Choice>
              <mc:Fallback>
                <p:oleObj name="Equation" r:id="rId7" imgW="1625400" imgH="11174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35462" y="2595725"/>
                        <a:ext cx="3660228" cy="251640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980910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Ergodic Markov Chains </a:t>
            </a:r>
          </a:p>
        </p:txBody>
      </p:sp>
      <p:sp>
        <p:nvSpPr>
          <p:cNvPr id="3" name="Content Placeholder 2"/>
          <p:cNvSpPr>
            <a:spLocks noGrp="1"/>
          </p:cNvSpPr>
          <p:nvPr>
            <p:ph idx="1"/>
          </p:nvPr>
        </p:nvSpPr>
        <p:spPr>
          <a:xfrm>
            <a:off x="838200" y="1270000"/>
            <a:ext cx="7659414" cy="4906963"/>
          </a:xfrm>
        </p:spPr>
        <p:txBody>
          <a:bodyPr/>
          <a:lstStyle/>
          <a:p>
            <a:pPr algn="just"/>
            <a:r>
              <a:rPr lang="en-US" dirty="0"/>
              <a:t>In a finite-state Markov chain, not all states can be transient, so if there are transient states, the chain is reducible </a:t>
            </a:r>
          </a:p>
          <a:p>
            <a:pPr algn="just"/>
            <a:r>
              <a:rPr lang="en-US" dirty="0"/>
              <a:t>If a finite-state Markov chain is irreducible, all states must be recurrent </a:t>
            </a:r>
          </a:p>
          <a:p>
            <a:pPr algn="just"/>
            <a:r>
              <a:rPr lang="en-US" dirty="0"/>
              <a:t>In a finite-state Markov chain, a state that is recurrent and aperiodic is called ergodic</a:t>
            </a:r>
          </a:p>
          <a:p>
            <a:pPr algn="just"/>
            <a:r>
              <a:rPr lang="en-US" dirty="0"/>
              <a:t>A Markov chain is called ergodic if all its states are ergodic. </a:t>
            </a:r>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39</a:t>
            </a:fld>
            <a:endParaRPr lang="en-US">
              <a:solidFill>
                <a:prstClr val="black">
                  <a:tint val="75000"/>
                </a:prstClr>
              </a:solidFill>
            </a:endParaRPr>
          </a:p>
        </p:txBody>
      </p:sp>
    </p:spTree>
    <p:extLst>
      <p:ext uri="{BB962C8B-B14F-4D97-AF65-F5344CB8AC3E}">
        <p14:creationId xmlns:p14="http://schemas.microsoft.com/office/powerpoint/2010/main" val="427098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Natural Random Walk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8132379" cy="4906963"/>
              </a:xfrm>
            </p:spPr>
            <p:txBody>
              <a:bodyPr>
                <a:normAutofit lnSpcReduction="10000"/>
              </a:bodyPr>
              <a:lstStyle/>
              <a:p>
                <a:pPr marL="342900" indent="-342900" algn="just">
                  <a:defRPr/>
                </a:pPr>
                <a:r>
                  <a:rPr lang="en-US" dirty="0"/>
                  <a:t>Given an undirected graph </a:t>
                </a:r>
                <a14:m>
                  <m:oMath xmlns:m="http://schemas.openxmlformats.org/officeDocument/2006/math">
                    <m:r>
                      <a:rPr lang="en-US" i="1" dirty="0">
                        <a:latin typeface="Cambria Math" panose="02040503050406030204" pitchFamily="18" charset="0"/>
                      </a:rPr>
                      <m:t>𝐺</m:t>
                    </m:r>
                    <m:r>
                      <a:rPr lang="en-US" i="1" dirty="0">
                        <a:latin typeface="Cambria Math" panose="02040503050406030204" pitchFamily="18" charset="0"/>
                      </a:rPr>
                      <m:t>=(</m:t>
                    </m:r>
                    <m:r>
                      <a:rPr lang="en-US" i="1" dirty="0">
                        <a:latin typeface="Cambria Math" panose="02040503050406030204" pitchFamily="18" charset="0"/>
                      </a:rPr>
                      <m:t>𝑉</m:t>
                    </m:r>
                    <m:r>
                      <a:rPr lang="en-US" b="0" i="1" dirty="0">
                        <a:latin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𝐸</m:t>
                    </m:r>
                    <m:r>
                      <a:rPr lang="en-US" i="1" dirty="0">
                        <a:latin typeface="Cambria Math" panose="02040503050406030204" pitchFamily="18" charset="0"/>
                      </a:rPr>
                      <m:t>)</m:t>
                    </m:r>
                  </m:oMath>
                </a14:m>
                <a:r>
                  <a:rPr lang="en-US" dirty="0"/>
                  <a:t>, with </a:t>
                </a:r>
                <a14:m>
                  <m:oMath xmlns:m="http://schemas.openxmlformats.org/officeDocument/2006/math">
                    <m:r>
                      <a:rPr lang="en-US" b="0" i="1">
                        <a:latin typeface="Cambria Math" panose="02040503050406030204" pitchFamily="18" charset="0"/>
                      </a:rPr>
                      <m:t>𝑛</m:t>
                    </m:r>
                    <m:r>
                      <a:rPr lang="en-US" b="0" i="1">
                        <a:latin typeface="Cambria Math" panose="02040503050406030204" pitchFamily="18" charset="0"/>
                      </a:rPr>
                      <m:t>=</m:t>
                    </m:r>
                    <m:d>
                      <m:dPr>
                        <m:begChr m:val="|"/>
                        <m:endChr m:val="|"/>
                        <m:ctrlPr>
                          <a:rPr lang="en-US" b="0" i="1">
                            <a:latin typeface="Cambria Math" panose="02040503050406030204" pitchFamily="18" charset="0"/>
                          </a:rPr>
                        </m:ctrlPr>
                      </m:dPr>
                      <m:e>
                        <m:r>
                          <a:rPr lang="en-US" b="0" i="1">
                            <a:latin typeface="Cambria Math" panose="02040503050406030204" pitchFamily="18" charset="0"/>
                          </a:rPr>
                          <m:t>𝑉</m:t>
                        </m:r>
                      </m:e>
                    </m:d>
                  </m:oMath>
                </a14:m>
                <a:r>
                  <a:rPr lang="en-US" dirty="0"/>
                  <a:t> and </a:t>
                </a:r>
                <a14:m>
                  <m:oMath xmlns:m="http://schemas.openxmlformats.org/officeDocument/2006/math">
                    <m:r>
                      <a:rPr lang="en-US" i="1" dirty="0">
                        <a:latin typeface="Cambria Math" panose="02040503050406030204" pitchFamily="18" charset="0"/>
                      </a:rPr>
                      <m:t>𝑚</m:t>
                    </m:r>
                    <m:r>
                      <a:rPr lang="en-US" b="0" i="1" dirty="0">
                        <a:latin typeface="Cambria Math" panose="02040503050406030204" pitchFamily="18" charset="0"/>
                      </a:rPr>
                      <m:t>=|</m:t>
                    </m:r>
                    <m:r>
                      <a:rPr lang="en-US" i="1" dirty="0">
                        <a:latin typeface="Cambria Math" panose="02040503050406030204" pitchFamily="18" charset="0"/>
                      </a:rPr>
                      <m:t>𝐸</m:t>
                    </m:r>
                    <m:r>
                      <a:rPr lang="en-US" b="0" i="1" dirty="0">
                        <a:latin typeface="Cambria Math" panose="02040503050406030204" pitchFamily="18" charset="0"/>
                      </a:rPr>
                      <m:t>|</m:t>
                    </m:r>
                  </m:oMath>
                </a14:m>
                <a:r>
                  <a:rPr lang="en-US" dirty="0"/>
                  <a:t>, a natural random walk is a stochastic process that starts from a given vertex, and then selects one of its neighbors uniformly at random to visit.</a:t>
                </a:r>
              </a:p>
              <a:p>
                <a:pPr marL="342900" indent="-342900" algn="just">
                  <a:defRPr/>
                </a:pPr>
                <a:r>
                  <a:rPr lang="en-US" dirty="0"/>
                  <a:t>The natural random walk is defined by the following transition matrix </a:t>
                </a:r>
                <a:r>
                  <a:rPr lang="en-US" i="1" dirty="0"/>
                  <a:t>P</a:t>
                </a:r>
                <a:r>
                  <a:rPr lang="en-US" dirty="0"/>
                  <a:t>:</a:t>
                </a:r>
              </a:p>
              <a:p>
                <a:pPr marL="342900" indent="-342900" algn="just">
                  <a:defRPr/>
                </a:pPr>
                <a:endParaRPr lang="en-US" dirty="0">
                  <a:solidFill>
                    <a:srgbClr val="002060"/>
                  </a:solidFill>
                </a:endParaRPr>
              </a:p>
              <a:p>
                <a:pPr marL="0" indent="0" algn="just">
                  <a:buNone/>
                  <a:defRPr/>
                </a:pPr>
                <a14:m>
                  <m:oMathPara xmlns:m="http://schemas.openxmlformats.org/officeDocument/2006/math">
                    <m:oMathParaPr>
                      <m:jc m:val="centerGroup"/>
                    </m:oMathParaPr>
                    <m:oMath xmlns:m="http://schemas.openxmlformats.org/officeDocument/2006/math">
                      <m:sSub>
                        <m:sSubPr>
                          <m:ctrlPr>
                            <a:rPr lang="en-US" sz="2200" b="0" i="1" smtClean="0">
                              <a:solidFill>
                                <a:srgbClr val="002060"/>
                              </a:solidFill>
                              <a:latin typeface="Cambria Math" panose="02040503050406030204" pitchFamily="18" charset="0"/>
                            </a:rPr>
                          </m:ctrlPr>
                        </m:sSubPr>
                        <m:e>
                          <m:r>
                            <a:rPr lang="en-US" sz="2200" b="0" i="1">
                              <a:solidFill>
                                <a:srgbClr val="002060"/>
                              </a:solidFill>
                              <a:latin typeface="Cambria Math" panose="02040503050406030204" pitchFamily="18" charset="0"/>
                            </a:rPr>
                            <m:t>𝑃</m:t>
                          </m:r>
                        </m:e>
                        <m:sub>
                          <m:r>
                            <a:rPr lang="en-US" sz="2200" b="0" i="1">
                              <a:solidFill>
                                <a:srgbClr val="002060"/>
                              </a:solidFill>
                              <a:latin typeface="Cambria Math" panose="02040503050406030204" pitchFamily="18" charset="0"/>
                            </a:rPr>
                            <m:t>𝑥𝑦</m:t>
                          </m:r>
                        </m:sub>
                      </m:sSub>
                      <m:r>
                        <a:rPr lang="en-US" sz="2200" b="0" i="1">
                          <a:solidFill>
                            <a:srgbClr val="002060"/>
                          </a:solidFill>
                          <a:latin typeface="Cambria Math" panose="02040503050406030204" pitchFamily="18" charset="0"/>
                        </a:rPr>
                        <m:t>=</m:t>
                      </m:r>
                      <m:d>
                        <m:dPr>
                          <m:begChr m:val="{"/>
                          <m:endChr m:val=""/>
                          <m:ctrlPr>
                            <a:rPr lang="en-US" sz="2200" b="0" i="1">
                              <a:solidFill>
                                <a:srgbClr val="002060"/>
                              </a:solidFill>
                              <a:latin typeface="Cambria Math" panose="02040503050406030204" pitchFamily="18" charset="0"/>
                            </a:rPr>
                          </m:ctrlPr>
                        </m:dPr>
                        <m:e>
                          <m:eqArr>
                            <m:eqArrPr>
                              <m:ctrlPr>
                                <a:rPr lang="en-US" sz="2200" b="0" i="1">
                                  <a:solidFill>
                                    <a:srgbClr val="002060"/>
                                  </a:solidFill>
                                  <a:latin typeface="Cambria Math" panose="02040503050406030204" pitchFamily="18" charset="0"/>
                                </a:rPr>
                              </m:ctrlPr>
                            </m:eqArrPr>
                            <m:e>
                              <m:f>
                                <m:fPr>
                                  <m:ctrlPr>
                                    <a:rPr lang="en-US" sz="2200" b="0" i="1">
                                      <a:solidFill>
                                        <a:srgbClr val="002060"/>
                                      </a:solidFill>
                                      <a:latin typeface="Cambria Math" panose="02040503050406030204" pitchFamily="18" charset="0"/>
                                    </a:rPr>
                                  </m:ctrlPr>
                                </m:fPr>
                                <m:num>
                                  <m:r>
                                    <a:rPr lang="en-US" sz="2200" b="0" i="1">
                                      <a:solidFill>
                                        <a:srgbClr val="002060"/>
                                      </a:solidFill>
                                      <a:latin typeface="Cambria Math" panose="02040503050406030204" pitchFamily="18" charset="0"/>
                                    </a:rPr>
                                    <m:t>1</m:t>
                                  </m:r>
                                </m:num>
                                <m:den>
                                  <m:r>
                                    <a:rPr lang="en-US" sz="2200" b="0" i="1">
                                      <a:solidFill>
                                        <a:srgbClr val="002060"/>
                                      </a:solidFill>
                                      <a:latin typeface="Cambria Math" panose="02040503050406030204" pitchFamily="18" charset="0"/>
                                    </a:rPr>
                                    <m:t>𝑑𝑒𝑔𝑟𝑒𝑒</m:t>
                                  </m:r>
                                  <m:r>
                                    <a:rPr lang="en-US" sz="2200" b="0" i="1">
                                      <a:solidFill>
                                        <a:srgbClr val="002060"/>
                                      </a:solidFill>
                                      <a:latin typeface="Cambria Math" panose="02040503050406030204" pitchFamily="18" charset="0"/>
                                    </a:rPr>
                                    <m:t>(</m:t>
                                  </m:r>
                                  <m:r>
                                    <a:rPr lang="en-US" sz="2200" b="0" i="1">
                                      <a:solidFill>
                                        <a:srgbClr val="002060"/>
                                      </a:solidFill>
                                      <a:latin typeface="Cambria Math" panose="02040503050406030204" pitchFamily="18" charset="0"/>
                                    </a:rPr>
                                    <m:t>𝑥</m:t>
                                  </m:r>
                                  <m:r>
                                    <a:rPr lang="en-US" sz="2200" b="0" i="1">
                                      <a:solidFill>
                                        <a:srgbClr val="002060"/>
                                      </a:solidFill>
                                      <a:latin typeface="Cambria Math" panose="02040503050406030204" pitchFamily="18" charset="0"/>
                                    </a:rPr>
                                    <m:t>)</m:t>
                                  </m:r>
                                </m:den>
                              </m:f>
                              <m:r>
                                <a:rPr lang="en-US" sz="2200" b="0" i="1">
                                  <a:solidFill>
                                    <a:srgbClr val="002060"/>
                                  </a:solidFill>
                                  <a:latin typeface="Cambria Math" panose="02040503050406030204" pitchFamily="18" charset="0"/>
                                </a:rPr>
                                <m:t>,</m:t>
                              </m:r>
                              <m:r>
                                <m:rPr>
                                  <m:nor/>
                                </m:rPr>
                                <a:rPr lang="en-US" sz="2200" b="0" i="1">
                                  <a:solidFill>
                                    <a:srgbClr val="002060"/>
                                  </a:solidFill>
                                </a:rPr>
                                <m:t>  </m:t>
                              </m:r>
                              <m:r>
                                <m:rPr>
                                  <m:nor/>
                                </m:rPr>
                                <a:rPr lang="en-US" sz="2200" i="1">
                                  <a:solidFill>
                                    <a:srgbClr val="002060"/>
                                  </a:solidFill>
                                </a:rPr>
                                <m:t>y</m:t>
                              </m:r>
                              <m:r>
                                <m:rPr>
                                  <m:nor/>
                                </m:rPr>
                                <a:rPr lang="en-US" sz="2200" i="1">
                                  <a:solidFill>
                                    <a:srgbClr val="002060"/>
                                  </a:solidFill>
                                </a:rPr>
                                <m:t> </m:t>
                              </m:r>
                              <m:r>
                                <m:rPr>
                                  <m:nor/>
                                </m:rPr>
                                <a:rPr lang="en-US" sz="2200" i="1">
                                  <a:solidFill>
                                    <a:srgbClr val="002060"/>
                                  </a:solidFill>
                                </a:rPr>
                                <m:t>is</m:t>
                              </m:r>
                              <m:r>
                                <m:rPr>
                                  <m:nor/>
                                </m:rPr>
                                <a:rPr lang="en-US" sz="2200" i="1">
                                  <a:solidFill>
                                    <a:srgbClr val="002060"/>
                                  </a:solidFill>
                                </a:rPr>
                                <m:t> </m:t>
                              </m:r>
                              <m:r>
                                <m:rPr>
                                  <m:nor/>
                                </m:rPr>
                                <a:rPr lang="en-US" sz="2200" i="1">
                                  <a:solidFill>
                                    <a:srgbClr val="002060"/>
                                  </a:solidFill>
                                </a:rPr>
                                <m:t>a</m:t>
                              </m:r>
                              <m:r>
                                <m:rPr>
                                  <m:nor/>
                                </m:rPr>
                                <a:rPr lang="en-US" sz="2200" i="1">
                                  <a:solidFill>
                                    <a:srgbClr val="002060"/>
                                  </a:solidFill>
                                </a:rPr>
                                <m:t> </m:t>
                              </m:r>
                              <m:r>
                                <m:rPr>
                                  <m:nor/>
                                </m:rPr>
                                <a:rPr lang="en-US" sz="2200" i="1">
                                  <a:solidFill>
                                    <a:srgbClr val="002060"/>
                                  </a:solidFill>
                                </a:rPr>
                                <m:t>neighbour</m:t>
                              </m:r>
                              <m:r>
                                <m:rPr>
                                  <m:nor/>
                                </m:rPr>
                                <a:rPr lang="en-US" sz="2200" i="1">
                                  <a:solidFill>
                                    <a:srgbClr val="002060"/>
                                  </a:solidFill>
                                </a:rPr>
                                <m:t> </m:t>
                              </m:r>
                              <m:r>
                                <m:rPr>
                                  <m:nor/>
                                </m:rPr>
                                <a:rPr lang="en-US" sz="2200" i="1">
                                  <a:solidFill>
                                    <a:srgbClr val="002060"/>
                                  </a:solidFill>
                                </a:rPr>
                                <m:t>of</m:t>
                              </m:r>
                              <m:r>
                                <m:rPr>
                                  <m:nor/>
                                </m:rPr>
                                <a:rPr lang="en-US" sz="2200" b="0">
                                  <a:solidFill>
                                    <a:srgbClr val="002060"/>
                                  </a:solidFill>
                                </a:rPr>
                                <m:t> </m:t>
                              </m:r>
                              <m:r>
                                <m:rPr>
                                  <m:nor/>
                                </m:rPr>
                                <a:rPr lang="en-US" sz="2200" b="0">
                                  <a:solidFill>
                                    <a:srgbClr val="002060"/>
                                  </a:solidFill>
                                </a:rPr>
                                <m:t>x</m:t>
                              </m:r>
                              <m:r>
                                <m:rPr>
                                  <m:nor/>
                                </m:rPr>
                                <a:rPr lang="en-US" sz="2200">
                                  <a:solidFill>
                                    <a:srgbClr val="002060"/>
                                  </a:solidFill>
                                </a:rPr>
                                <m:t>  </m:t>
                              </m:r>
                            </m:e>
                            <m:e>
                              <m:r>
                                <a:rPr lang="en-US" sz="2200" b="0" i="1">
                                  <a:solidFill>
                                    <a:srgbClr val="002060"/>
                                  </a:solidFill>
                                  <a:latin typeface="Cambria Math" panose="02040503050406030204" pitchFamily="18" charset="0"/>
                                </a:rPr>
                                <m:t>0,              </m:t>
                              </m:r>
                              <m:r>
                                <a:rPr lang="en-US" sz="2200" b="0" i="1">
                                  <a:solidFill>
                                    <a:srgbClr val="002060"/>
                                  </a:solidFill>
                                  <a:latin typeface="Cambria Math" panose="02040503050406030204" pitchFamily="18" charset="0"/>
                                </a:rPr>
                                <m:t>𝑜𝑡h𝑒𝑟𝑤𝑖𝑠𝑒</m:t>
                              </m:r>
                              <m:r>
                                <a:rPr lang="en-US" sz="2200" b="0" i="1">
                                  <a:solidFill>
                                    <a:srgbClr val="002060"/>
                                  </a:solidFill>
                                  <a:latin typeface="Cambria Math" panose="02040503050406030204" pitchFamily="18" charset="0"/>
                                </a:rPr>
                                <m:t>       </m:t>
                              </m:r>
                            </m:e>
                          </m:eqArr>
                        </m:e>
                      </m:d>
                    </m:oMath>
                  </m:oMathPara>
                </a14:m>
                <a:endParaRPr lang="en-US" sz="2200" dirty="0">
                  <a:solidFill>
                    <a:srgbClr val="002060"/>
                  </a:solidFill>
                </a:endParaRPr>
              </a:p>
              <a:p>
                <a:pPr marL="457200" lvl="1" indent="0" algn="just">
                  <a:buNone/>
                  <a:defRPr/>
                </a:pPr>
                <a:endParaRPr lang="en-US" sz="2200" i="1" dirty="0">
                  <a:solidFill>
                    <a:srgbClr val="002060"/>
                  </a:solidFill>
                </a:endParaRPr>
              </a:p>
              <a:p>
                <a:pPr marL="457200" lvl="1" indent="0" algn="just">
                  <a:buNone/>
                  <a:defRPr/>
                </a:pPr>
                <a14:m>
                  <m:oMath xmlns:m="http://schemas.openxmlformats.org/officeDocument/2006/math">
                    <m:r>
                      <a:rPr lang="en-US" sz="2200" i="1">
                        <a:solidFill>
                          <a:srgbClr val="002060"/>
                        </a:solidFill>
                        <a:latin typeface="Cambria Math" panose="02040503050406030204" pitchFamily="18" charset="0"/>
                      </a:rPr>
                      <m:t>𝑑𝑒𝑔𝑟𝑒𝑒</m:t>
                    </m:r>
                    <m:r>
                      <a:rPr lang="en-US" sz="2200" i="1">
                        <a:solidFill>
                          <a:srgbClr val="002060"/>
                        </a:solidFill>
                        <a:latin typeface="Cambria Math" panose="02040503050406030204" pitchFamily="18" charset="0"/>
                      </a:rPr>
                      <m:t>(</m:t>
                    </m:r>
                    <m:r>
                      <a:rPr lang="en-US" sz="2200" i="1">
                        <a:solidFill>
                          <a:srgbClr val="002060"/>
                        </a:solidFill>
                        <a:latin typeface="Cambria Math" panose="02040503050406030204" pitchFamily="18" charset="0"/>
                      </a:rPr>
                      <m:t>𝑥</m:t>
                    </m:r>
                    <m:r>
                      <a:rPr lang="en-US" sz="2200" i="1">
                        <a:solidFill>
                          <a:srgbClr val="002060"/>
                        </a:solidFill>
                        <a:latin typeface="Cambria Math" panose="02040503050406030204" pitchFamily="18" charset="0"/>
                      </a:rPr>
                      <m:t>)</m:t>
                    </m:r>
                  </m:oMath>
                </a14:m>
                <a:r>
                  <a:rPr lang="en-US" sz="2200" dirty="0">
                    <a:solidFill>
                      <a:srgbClr val="002060"/>
                    </a:solidFill>
                  </a:rPr>
                  <a:t> = out-degree of x.</a:t>
                </a:r>
              </a:p>
              <a:p>
                <a:pPr marL="342900" indent="-342900" algn="just">
                  <a:defRP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8132379" cy="4906963"/>
              </a:xfrm>
              <a:blipFill rotWithShape="0">
                <a:blip r:embed="rId2"/>
                <a:stretch>
                  <a:fillRect l="-1349" t="-2733" r="-1499" b="-173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4</a:t>
            </a:fld>
            <a:endParaRPr lang="en-US" dirty="0">
              <a:solidFill>
                <a:prstClr val="black">
                  <a:tint val="75000"/>
                </a:prstClr>
              </a:solidFill>
            </a:endParaRPr>
          </a:p>
        </p:txBody>
      </p:sp>
    </p:spTree>
    <p:extLst>
      <p:ext uri="{BB962C8B-B14F-4D97-AF65-F5344CB8AC3E}">
        <p14:creationId xmlns:p14="http://schemas.microsoft.com/office/powerpoint/2010/main" val="40167936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Stationary Distribution</a:t>
            </a:r>
          </a:p>
        </p:txBody>
      </p:sp>
      <p:sp>
        <p:nvSpPr>
          <p:cNvPr id="3" name="Content Placeholder 2"/>
          <p:cNvSpPr>
            <a:spLocks noGrp="1"/>
          </p:cNvSpPr>
          <p:nvPr>
            <p:ph idx="1"/>
          </p:nvPr>
        </p:nvSpPr>
        <p:spPr>
          <a:xfrm>
            <a:off x="838200" y="1270000"/>
            <a:ext cx="7107621" cy="4906963"/>
          </a:xfrm>
        </p:spPr>
        <p:txBody>
          <a:bodyPr/>
          <a:lstStyle/>
          <a:p>
            <a:pPr algn="just"/>
            <a:r>
              <a:rPr lang="en-US" dirty="0"/>
              <a:t>Markov chain converges to a unique limit probability vector, which we denote by </a:t>
            </a:r>
            <a:r>
              <a:rPr lang="en-US" i="1" dirty="0"/>
              <a:t>π</a:t>
            </a:r>
            <a:r>
              <a:rPr lang="en-US" dirty="0"/>
              <a:t>. </a:t>
            </a:r>
          </a:p>
          <a:p>
            <a:pPr algn="just"/>
            <a:r>
              <a:rPr lang="en-US" dirty="0"/>
              <a:t>Executing one more step, starting from this limit distribution, we get back the same distribution. </a:t>
            </a:r>
          </a:p>
          <a:p>
            <a:pPr algn="just"/>
            <a:r>
              <a:rPr lang="en-US" dirty="0"/>
              <a:t>In matrix notation, </a:t>
            </a:r>
            <a:r>
              <a:rPr lang="en-US" i="1" dirty="0"/>
              <a:t>πP </a:t>
            </a:r>
            <a:r>
              <a:rPr lang="en-US" dirty="0"/>
              <a:t>= </a:t>
            </a:r>
            <a:r>
              <a:rPr lang="en-US" i="1" dirty="0"/>
              <a:t>π </a:t>
            </a:r>
            <a:r>
              <a:rPr lang="en-US" dirty="0"/>
              <a:t>where </a:t>
            </a:r>
            <a:r>
              <a:rPr lang="en-US" i="1" dirty="0"/>
              <a:t>P </a:t>
            </a:r>
            <a:r>
              <a:rPr lang="en-US" dirty="0"/>
              <a:t>is the matrix of transition probabilities.</a:t>
            </a:r>
          </a:p>
          <a:p>
            <a:pPr algn="just"/>
            <a:r>
              <a:rPr lang="en-US" dirty="0"/>
              <a:t>In fact, there is a unique probability vector (nonnegative components summing to one) satisfying </a:t>
            </a:r>
            <a:r>
              <a:rPr lang="en-US" i="1" dirty="0"/>
              <a:t>πP </a:t>
            </a:r>
            <a:r>
              <a:rPr lang="en-US" dirty="0"/>
              <a:t>= </a:t>
            </a:r>
            <a:r>
              <a:rPr lang="en-US" i="1" dirty="0"/>
              <a:t>π </a:t>
            </a:r>
            <a:r>
              <a:rPr lang="en-US" dirty="0"/>
              <a:t>and this vector is the limit.</a:t>
            </a:r>
            <a:endParaRPr lang="en-US" sz="3200" dirty="0"/>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446144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Stationary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270000"/>
                <a:ext cx="8536460" cy="4906963"/>
              </a:xfrm>
            </p:spPr>
            <p:txBody>
              <a:bodyPr/>
              <a:lstStyle/>
              <a:p>
                <a:pPr marL="0" algn="just">
                  <a:buFont typeface="Wingdings" panose="05000000000000000000" pitchFamily="2" charset="2"/>
                  <a:buNone/>
                </a:pPr>
                <a:r>
                  <a:rPr lang="en-US" altLang="zh-TW" dirty="0">
                    <a:solidFill>
                      <a:srgbClr val="FF0000"/>
                    </a:solidFill>
                  </a:rPr>
                  <a:t>Theorem</a:t>
                </a:r>
                <a:r>
                  <a:rPr lang="en-US" altLang="zh-TW" dirty="0"/>
                  <a:t>: G: not bipartite, finite, undirected and connected. A random walk on G converges to a stationary distribution </a:t>
                </a:r>
                <a14:m>
                  <m:oMath xmlns:m="http://schemas.openxmlformats.org/officeDocument/2006/math">
                    <m:acc>
                      <m:accPr>
                        <m:chr m:val="̅"/>
                        <m:ctrlPr>
                          <a:rPr lang="en-US" altLang="zh-TW" i="1">
                            <a:latin typeface="Cambria Math" panose="02040503050406030204" pitchFamily="18" charset="0"/>
                          </a:rPr>
                        </m:ctrlPr>
                      </m:accPr>
                      <m:e>
                        <m:r>
                          <a:rPr lang="en-US" altLang="zh-TW" b="0" i="1">
                            <a:latin typeface="Cambria Math" panose="02040503050406030204" pitchFamily="18" charset="0"/>
                          </a:rPr>
                          <m:t>𝜋</m:t>
                        </m:r>
                      </m:e>
                    </m:acc>
                  </m:oMath>
                </a14:m>
                <a:r>
                  <a:rPr lang="en-US" altLang="zh-TW" dirty="0"/>
                  <a:t>, where </a:t>
                </a:r>
                <a14:m>
                  <m:oMath xmlns:m="http://schemas.openxmlformats.org/officeDocument/2006/math">
                    <m:r>
                      <a:rPr lang="en-US" altLang="zh-TW" i="1" dirty="0">
                        <a:latin typeface="Cambria Math" panose="02040503050406030204" pitchFamily="18" charset="0"/>
                        <a:sym typeface="Symbol" panose="05050102010706020507" pitchFamily="18" charset="2"/>
                      </a:rPr>
                      <m:t></m:t>
                    </m:r>
                    <m:r>
                      <a:rPr lang="en-US" altLang="zh-TW" i="1" baseline="-25000" dirty="0">
                        <a:latin typeface="Cambria Math" panose="02040503050406030204" pitchFamily="18" charset="0"/>
                        <a:sym typeface="Symbol" panose="05050102010706020507" pitchFamily="18" charset="2"/>
                      </a:rPr>
                      <m:t>𝑣</m:t>
                    </m:r>
                    <m:r>
                      <a:rPr lang="en-US" altLang="zh-TW" i="1" dirty="0">
                        <a:latin typeface="Cambria Math" panose="02040503050406030204" pitchFamily="18" charset="0"/>
                        <a:sym typeface="Symbol" panose="05050102010706020507" pitchFamily="18" charset="2"/>
                      </a:rPr>
                      <m:t>=</m:t>
                    </m:r>
                    <m:r>
                      <a:rPr lang="en-US" altLang="zh-TW" i="1" dirty="0">
                        <a:latin typeface="Cambria Math" panose="02040503050406030204" pitchFamily="18" charset="0"/>
                        <a:sym typeface="Symbol" panose="05050102010706020507" pitchFamily="18" charset="2"/>
                      </a:rPr>
                      <m:t>𝑑</m:t>
                    </m:r>
                    <m:r>
                      <a:rPr lang="en-US" altLang="zh-TW" i="1" dirty="0">
                        <a:latin typeface="Cambria Math" panose="02040503050406030204" pitchFamily="18" charset="0"/>
                        <a:sym typeface="Symbol" panose="05050102010706020507" pitchFamily="18" charset="2"/>
                      </a:rPr>
                      <m:t>(</m:t>
                    </m:r>
                    <m:r>
                      <a:rPr lang="en-US" altLang="zh-TW" i="1" dirty="0">
                        <a:latin typeface="Cambria Math" panose="02040503050406030204" pitchFamily="18" charset="0"/>
                        <a:sym typeface="Symbol" panose="05050102010706020507" pitchFamily="18" charset="2"/>
                      </a:rPr>
                      <m:t>𝑣</m:t>
                    </m:r>
                    <m:r>
                      <a:rPr lang="en-US" altLang="zh-TW" i="1" dirty="0">
                        <a:latin typeface="Cambria Math" panose="02040503050406030204" pitchFamily="18" charset="0"/>
                        <a:sym typeface="Symbol" panose="05050102010706020507" pitchFamily="18" charset="2"/>
                      </a:rPr>
                      <m:t>)/2|</m:t>
                    </m:r>
                    <m:r>
                      <a:rPr lang="en-US" altLang="zh-TW" i="1" dirty="0">
                        <a:latin typeface="Cambria Math" panose="02040503050406030204" pitchFamily="18" charset="0"/>
                        <a:sym typeface="Symbol" panose="05050102010706020507" pitchFamily="18" charset="2"/>
                      </a:rPr>
                      <m:t>𝐸</m:t>
                    </m:r>
                    <m:r>
                      <a:rPr lang="en-US" altLang="zh-TW" i="1" dirty="0">
                        <a:latin typeface="Cambria Math" panose="02040503050406030204" pitchFamily="18" charset="0"/>
                        <a:sym typeface="Symbol" panose="05050102010706020507" pitchFamily="18" charset="2"/>
                      </a:rPr>
                      <m:t>|.</m:t>
                    </m:r>
                  </m:oMath>
                </a14:m>
                <a:endParaRPr lang="en-US" altLang="zh-TW" dirty="0">
                  <a:sym typeface="Symbol" panose="05050102010706020507" pitchFamily="18" charset="2"/>
                </a:endParaRPr>
              </a:p>
              <a:p>
                <a:pPr algn="just"/>
                <a:endParaRPr lang="en-US" altLang="zh-TW" dirty="0">
                  <a:sym typeface="Symbol" panose="05050102010706020507" pitchFamily="18" charset="2"/>
                </a:endParaRPr>
              </a:p>
              <a:p>
                <a:pPr algn="just">
                  <a:buFont typeface="Wingdings" panose="05000000000000000000" pitchFamily="2" charset="2"/>
                  <a:buNone/>
                </a:pPr>
                <a:r>
                  <a:rPr lang="en-US" altLang="zh-TW" dirty="0">
                    <a:sym typeface="Symbol" panose="05050102010706020507" pitchFamily="18" charset="2"/>
                  </a:rPr>
                  <a:t>Pf:      </a:t>
                </a:r>
                <a14:m>
                  <m:oMath xmlns:m="http://schemas.openxmlformats.org/officeDocument/2006/math">
                    <m:nary>
                      <m:naryPr>
                        <m:chr m:val="∑"/>
                        <m:supHide m:val="on"/>
                        <m:ctrlPr>
                          <a:rPr lang="en-US" altLang="zh-TW" i="1">
                            <a:latin typeface="Cambria Math" panose="02040503050406030204" pitchFamily="18" charset="0"/>
                            <a:sym typeface="Symbol" panose="05050102010706020507" pitchFamily="18" charset="2"/>
                          </a:rPr>
                        </m:ctrlPr>
                      </m:naryPr>
                      <m:sub>
                        <m:r>
                          <m:rPr>
                            <m:brk m:alnAt="7"/>
                          </m:rPr>
                          <a:rPr lang="en-US" altLang="zh-TW" b="0" i="1">
                            <a:latin typeface="Cambria Math" panose="02040503050406030204" pitchFamily="18" charset="0"/>
                            <a:sym typeface="Symbol" panose="05050102010706020507" pitchFamily="18" charset="2"/>
                          </a:rPr>
                          <m:t>𝑣</m:t>
                        </m:r>
                        <m:r>
                          <a:rPr lang="en-US" altLang="zh-TW" b="0" i="1">
                            <a:latin typeface="Cambria Math" panose="02040503050406030204" pitchFamily="18" charset="0"/>
                            <a:sym typeface="Symbol" panose="05050102010706020507" pitchFamily="18" charset="2"/>
                          </a:rPr>
                          <m:t>∈</m:t>
                        </m:r>
                        <m:r>
                          <a:rPr lang="en-US" altLang="zh-TW" b="0" i="1">
                            <a:latin typeface="Cambria Math" panose="02040503050406030204" pitchFamily="18" charset="0"/>
                            <a:sym typeface="Symbol" panose="05050102010706020507" pitchFamily="18" charset="2"/>
                          </a:rPr>
                          <m:t>𝑉</m:t>
                        </m:r>
                      </m:sub>
                      <m:sup/>
                      <m:e>
                        <m:r>
                          <a:rPr lang="en-US" altLang="zh-TW" b="0" i="1">
                            <a:latin typeface="Cambria Math" panose="02040503050406030204" pitchFamily="18" charset="0"/>
                            <a:sym typeface="Symbol" panose="05050102010706020507" pitchFamily="18" charset="2"/>
                          </a:rPr>
                          <m:t>𝑑</m:t>
                        </m:r>
                        <m:r>
                          <a:rPr lang="en-US" altLang="zh-TW" b="0" i="1">
                            <a:latin typeface="Cambria Math" panose="02040503050406030204" pitchFamily="18" charset="0"/>
                            <a:sym typeface="Symbol" panose="05050102010706020507" pitchFamily="18" charset="2"/>
                          </a:rPr>
                          <m:t>(</m:t>
                        </m:r>
                        <m:r>
                          <a:rPr lang="en-US" altLang="zh-TW" b="0" i="1">
                            <a:latin typeface="Cambria Math" panose="02040503050406030204" pitchFamily="18" charset="0"/>
                            <a:sym typeface="Symbol" panose="05050102010706020507" pitchFamily="18" charset="2"/>
                          </a:rPr>
                          <m:t>𝑣</m:t>
                        </m:r>
                        <m:r>
                          <a:rPr lang="en-US" altLang="zh-TW" b="0" i="1">
                            <a:latin typeface="Cambria Math" panose="02040503050406030204" pitchFamily="18" charset="0"/>
                            <a:sym typeface="Symbol" panose="05050102010706020507" pitchFamily="18" charset="2"/>
                          </a:rPr>
                          <m:t>)</m:t>
                        </m:r>
                      </m:e>
                    </m:nary>
                    <m:r>
                      <a:rPr lang="en-US" altLang="zh-TW" b="0" i="1">
                        <a:latin typeface="Cambria Math" panose="02040503050406030204" pitchFamily="18" charset="0"/>
                        <a:sym typeface="Symbol" panose="05050102010706020507" pitchFamily="18" charset="2"/>
                      </a:rPr>
                      <m:t>=2|</m:t>
                    </m:r>
                    <m:r>
                      <a:rPr lang="en-US" altLang="zh-TW" b="0" i="1">
                        <a:latin typeface="Cambria Math" panose="02040503050406030204" pitchFamily="18" charset="0"/>
                        <a:sym typeface="Symbol" panose="05050102010706020507" pitchFamily="18" charset="2"/>
                      </a:rPr>
                      <m:t>𝐸</m:t>
                    </m:r>
                    <m:r>
                      <a:rPr lang="en-US" altLang="zh-TW" b="0" i="1">
                        <a:latin typeface="Cambria Math" panose="02040503050406030204" pitchFamily="18" charset="0"/>
                        <a:sym typeface="Symbol" panose="05050102010706020507" pitchFamily="18" charset="2"/>
                      </a:rPr>
                      <m:t>|</m:t>
                    </m:r>
                  </m:oMath>
                </a14:m>
                <a:endParaRPr lang="en-US" altLang="zh-TW" dirty="0">
                  <a:sym typeface="Symbol" panose="05050102010706020507" pitchFamily="18" charset="2"/>
                </a:endParaRPr>
              </a:p>
              <a:p>
                <a:pPr algn="just">
                  <a:buFont typeface="Wingdings" panose="05000000000000000000" pitchFamily="2" charset="2"/>
                  <a:buNone/>
                </a:pPr>
                <a:r>
                  <a:rPr lang="en-US" altLang="zh-TW" dirty="0"/>
                  <a:t>Thus, </a:t>
                </a:r>
                <a14:m>
                  <m:oMath xmlns:m="http://schemas.openxmlformats.org/officeDocument/2006/math">
                    <m:nary>
                      <m:naryPr>
                        <m:chr m:val="∑"/>
                        <m:supHide m:val="on"/>
                        <m:ctrlPr>
                          <a:rPr lang="en-US" altLang="zh-TW" i="1">
                            <a:latin typeface="Cambria Math" panose="02040503050406030204" pitchFamily="18" charset="0"/>
                            <a:sym typeface="Symbol" panose="05050102010706020507" pitchFamily="18" charset="2"/>
                          </a:rPr>
                        </m:ctrlPr>
                      </m:naryPr>
                      <m:sub>
                        <m:r>
                          <m:rPr>
                            <m:brk m:alnAt="7"/>
                          </m:rPr>
                          <a:rPr lang="en-US" altLang="zh-TW" i="1">
                            <a:latin typeface="Cambria Math" panose="02040503050406030204" pitchFamily="18" charset="0"/>
                            <a:sym typeface="Symbol" panose="05050102010706020507" pitchFamily="18" charset="2"/>
                          </a:rPr>
                          <m:t>𝑣</m:t>
                        </m:r>
                        <m:r>
                          <a:rPr lang="en-US" altLang="zh-TW" i="1">
                            <a:latin typeface="Cambria Math" panose="02040503050406030204" pitchFamily="18" charset="0"/>
                            <a:sym typeface="Symbol" panose="05050102010706020507" pitchFamily="18" charset="2"/>
                          </a:rPr>
                          <m:t>∈</m:t>
                        </m:r>
                        <m:r>
                          <a:rPr lang="en-US" altLang="zh-TW" i="1">
                            <a:latin typeface="Cambria Math" panose="02040503050406030204" pitchFamily="18" charset="0"/>
                            <a:sym typeface="Symbol" panose="05050102010706020507" pitchFamily="18" charset="2"/>
                          </a:rPr>
                          <m:t>𝑉</m:t>
                        </m:r>
                      </m:sub>
                      <m:sup/>
                      <m:e>
                        <m:sSub>
                          <m:sSubPr>
                            <m:ctrlPr>
                              <a:rPr lang="en-US" altLang="zh-TW" b="0" i="1">
                                <a:latin typeface="Cambria Math" panose="02040503050406030204" pitchFamily="18" charset="0"/>
                                <a:sym typeface="Symbol" panose="05050102010706020507" pitchFamily="18" charset="2"/>
                              </a:rPr>
                            </m:ctrlPr>
                          </m:sSubPr>
                          <m:e>
                            <m:r>
                              <a:rPr lang="en-US" altLang="zh-TW" b="0" i="1">
                                <a:latin typeface="Cambria Math" panose="02040503050406030204" pitchFamily="18" charset="0"/>
                                <a:sym typeface="Symbol" panose="05050102010706020507" pitchFamily="18" charset="2"/>
                              </a:rPr>
                              <m:t>𝜋</m:t>
                            </m:r>
                          </m:e>
                          <m:sub>
                            <m:r>
                              <a:rPr lang="en-US" altLang="zh-TW" b="0" i="1">
                                <a:latin typeface="Cambria Math" panose="02040503050406030204" pitchFamily="18" charset="0"/>
                                <a:sym typeface="Symbol" panose="05050102010706020507" pitchFamily="18" charset="2"/>
                              </a:rPr>
                              <m:t>𝑣</m:t>
                            </m:r>
                          </m:sub>
                        </m:sSub>
                      </m:e>
                    </m:nary>
                    <m:r>
                      <a:rPr lang="en-US" altLang="zh-TW" b="0" i="1">
                        <a:latin typeface="Cambria Math" panose="02040503050406030204" pitchFamily="18" charset="0"/>
                        <a:sym typeface="Symbol" panose="05050102010706020507" pitchFamily="18" charset="2"/>
                      </a:rPr>
                      <m:t>=</m:t>
                    </m:r>
                    <m:nary>
                      <m:naryPr>
                        <m:chr m:val="∑"/>
                        <m:supHide m:val="on"/>
                        <m:ctrlPr>
                          <a:rPr lang="en-US" altLang="zh-TW" i="1">
                            <a:latin typeface="Cambria Math" panose="02040503050406030204" pitchFamily="18" charset="0"/>
                            <a:sym typeface="Symbol" panose="05050102010706020507" pitchFamily="18" charset="2"/>
                          </a:rPr>
                        </m:ctrlPr>
                      </m:naryPr>
                      <m:sub>
                        <m:r>
                          <m:rPr>
                            <m:brk m:alnAt="7"/>
                          </m:rPr>
                          <a:rPr lang="en-US" altLang="zh-TW" i="1">
                            <a:latin typeface="Cambria Math" panose="02040503050406030204" pitchFamily="18" charset="0"/>
                            <a:sym typeface="Symbol" panose="05050102010706020507" pitchFamily="18" charset="2"/>
                          </a:rPr>
                          <m:t>𝑣</m:t>
                        </m:r>
                        <m:r>
                          <a:rPr lang="en-US" altLang="zh-TW" i="1">
                            <a:latin typeface="Cambria Math" panose="02040503050406030204" pitchFamily="18" charset="0"/>
                            <a:sym typeface="Symbol" panose="05050102010706020507" pitchFamily="18" charset="2"/>
                          </a:rPr>
                          <m:t>∈</m:t>
                        </m:r>
                        <m:r>
                          <a:rPr lang="en-US" altLang="zh-TW" i="1">
                            <a:latin typeface="Cambria Math" panose="02040503050406030204" pitchFamily="18" charset="0"/>
                            <a:sym typeface="Symbol" panose="05050102010706020507" pitchFamily="18" charset="2"/>
                          </a:rPr>
                          <m:t>𝑉</m:t>
                        </m:r>
                      </m:sub>
                      <m:sup/>
                      <m:e>
                        <m:f>
                          <m:fPr>
                            <m:ctrlPr>
                              <a:rPr lang="en-US" altLang="zh-TW" i="1">
                                <a:latin typeface="Cambria Math" panose="02040503050406030204" pitchFamily="18" charset="0"/>
                                <a:sym typeface="Symbol" panose="05050102010706020507" pitchFamily="18" charset="2"/>
                              </a:rPr>
                            </m:ctrlPr>
                          </m:fPr>
                          <m:num>
                            <m:r>
                              <a:rPr lang="en-US" altLang="zh-TW" i="1">
                                <a:latin typeface="Cambria Math" panose="02040503050406030204" pitchFamily="18" charset="0"/>
                                <a:sym typeface="Symbol" panose="05050102010706020507" pitchFamily="18" charset="2"/>
                              </a:rPr>
                              <m:t>𝑑</m:t>
                            </m:r>
                            <m:r>
                              <a:rPr lang="en-US" altLang="zh-TW" i="1">
                                <a:latin typeface="Cambria Math" panose="02040503050406030204" pitchFamily="18" charset="0"/>
                                <a:sym typeface="Symbol" panose="05050102010706020507" pitchFamily="18" charset="2"/>
                              </a:rPr>
                              <m:t>(</m:t>
                            </m:r>
                            <m:r>
                              <a:rPr lang="en-US" altLang="zh-TW" i="1">
                                <a:latin typeface="Cambria Math" panose="02040503050406030204" pitchFamily="18" charset="0"/>
                                <a:sym typeface="Symbol" panose="05050102010706020507" pitchFamily="18" charset="2"/>
                              </a:rPr>
                              <m:t>𝑣</m:t>
                            </m:r>
                            <m:r>
                              <a:rPr lang="en-US" altLang="zh-TW" i="1">
                                <a:latin typeface="Cambria Math" panose="02040503050406030204" pitchFamily="18" charset="0"/>
                                <a:sym typeface="Symbol" panose="05050102010706020507" pitchFamily="18" charset="2"/>
                              </a:rPr>
                              <m:t>)</m:t>
                            </m:r>
                          </m:num>
                          <m:den>
                            <m:r>
                              <a:rPr lang="en-US" altLang="zh-TW" b="0" i="1">
                                <a:latin typeface="Cambria Math" panose="02040503050406030204" pitchFamily="18" charset="0"/>
                                <a:sym typeface="Symbol" panose="05050102010706020507" pitchFamily="18" charset="2"/>
                              </a:rPr>
                              <m:t>2|</m:t>
                            </m:r>
                            <m:r>
                              <a:rPr lang="en-US" altLang="zh-TW" b="0" i="1">
                                <a:latin typeface="Cambria Math" panose="02040503050406030204" pitchFamily="18" charset="0"/>
                                <a:sym typeface="Symbol" panose="05050102010706020507" pitchFamily="18" charset="2"/>
                              </a:rPr>
                              <m:t>𝐸</m:t>
                            </m:r>
                            <m:r>
                              <a:rPr lang="en-US" altLang="zh-TW" b="0" i="1">
                                <a:latin typeface="Cambria Math" panose="02040503050406030204" pitchFamily="18" charset="0"/>
                                <a:sym typeface="Symbol" panose="05050102010706020507" pitchFamily="18" charset="2"/>
                              </a:rPr>
                              <m:t>|</m:t>
                            </m:r>
                          </m:den>
                        </m:f>
                      </m:e>
                    </m:nary>
                    <m:r>
                      <a:rPr lang="en-US" altLang="zh-TW" b="0" i="1">
                        <a:latin typeface="Cambria Math" panose="02040503050406030204" pitchFamily="18" charset="0"/>
                        <a:sym typeface="Symbol" panose="05050102010706020507" pitchFamily="18" charset="2"/>
                      </a:rPr>
                      <m:t>=1</m:t>
                    </m:r>
                  </m:oMath>
                </a14:m>
                <a:r>
                  <a:rPr lang="en-US" altLang="zh-TW" dirty="0"/>
                  <a:t>, i.e. </a:t>
                </a:r>
                <a14:m>
                  <m:oMath xmlns:m="http://schemas.openxmlformats.org/officeDocument/2006/math">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𝜋</m:t>
                        </m:r>
                      </m:e>
                    </m:acc>
                  </m:oMath>
                </a14:m>
                <a:r>
                  <a:rPr lang="en-US" altLang="zh-TW" dirty="0"/>
                  <a:t>  is a distribution.</a:t>
                </a:r>
              </a:p>
              <a:p>
                <a:pPr algn="just">
                  <a:buFont typeface="Wingdings" panose="05000000000000000000" pitchFamily="2" charset="2"/>
                  <a:buNone/>
                </a:pPr>
                <a:r>
                  <a:rPr lang="en-US" altLang="zh-TW" dirty="0"/>
                  <a:t>Let P be the transition probability matrix.</a:t>
                </a:r>
              </a:p>
              <a:p>
                <a:pPr algn="just">
                  <a:buFont typeface="Wingdings" panose="05000000000000000000" pitchFamily="2" charset="2"/>
                  <a:buNone/>
                </a:pPr>
                <a:r>
                  <a:rPr lang="en-US" altLang="zh-TW" dirty="0"/>
                  <a:t>Let N(v) be the neighbors of v.</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270000"/>
                <a:ext cx="8536460" cy="4906963"/>
              </a:xfrm>
              <a:blipFill rotWithShape="0">
                <a:blip r:embed="rId2"/>
                <a:stretch>
                  <a:fillRect l="-1428" t="-1988" r="-142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41</a:t>
            </a:fld>
            <a:endParaRPr lang="en-US">
              <a:solidFill>
                <a:prstClr val="black">
                  <a:tint val="75000"/>
                </a:prstClr>
              </a:solidFill>
            </a:endParaRPr>
          </a:p>
        </p:txBody>
      </p:sp>
    </p:spTree>
    <p:extLst>
      <p:ext uri="{BB962C8B-B14F-4D97-AF65-F5344CB8AC3E}">
        <p14:creationId xmlns:p14="http://schemas.microsoft.com/office/powerpoint/2010/main" val="34769827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Stationary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8849497" cy="4906963"/>
              </a:xfrm>
            </p:spPr>
            <p:txBody>
              <a:bodyPr/>
              <a:lstStyle/>
              <a:p>
                <a:pPr marL="0" indent="0">
                  <a:buNone/>
                </a:pPr>
                <a14:m>
                  <m:oMathPara xmlns:m="http://schemas.openxmlformats.org/officeDocument/2006/math">
                    <m:oMathParaPr>
                      <m:jc m:val="left"/>
                    </m:oMathParaPr>
                    <m:oMath xmlns:m="http://schemas.openxmlformats.org/officeDocument/2006/math">
                      <m:sSub>
                        <m:sSubPr>
                          <m:ctrlPr>
                            <a:rPr lang="en-US" altLang="zh-TW" b="0" i="1" smtClean="0">
                              <a:latin typeface="Cambria Math" panose="02040503050406030204" pitchFamily="18" charset="0"/>
                              <a:sym typeface="Symbol" panose="05050102010706020507" pitchFamily="18" charset="2"/>
                            </a:rPr>
                          </m:ctrlPr>
                        </m:sSubPr>
                        <m:e>
                          <m:d>
                            <m:dPr>
                              <m:ctrlPr>
                                <a:rPr lang="en-US" altLang="zh-TW" b="0" i="1">
                                  <a:latin typeface="Cambria Math" panose="02040503050406030204" pitchFamily="18" charset="0"/>
                                  <a:sym typeface="Symbol" panose="05050102010706020507" pitchFamily="18" charset="2"/>
                                </a:rPr>
                              </m:ctrlPr>
                            </m:dPr>
                            <m:e>
                              <m:acc>
                                <m:accPr>
                                  <m:chr m:val="̅"/>
                                  <m:ctrlPr>
                                    <a:rPr lang="zh-TW" altLang="en-US" i="1">
                                      <a:latin typeface="Cambria Math" panose="02040503050406030204" pitchFamily="18" charset="0"/>
                                      <a:sym typeface="Symbol" panose="05050102010706020507" pitchFamily="18" charset="2"/>
                                    </a:rPr>
                                  </m:ctrlPr>
                                </m:accPr>
                                <m:e>
                                  <m:r>
                                    <a:rPr lang="en-US" altLang="zh-TW" b="0" i="1">
                                      <a:latin typeface="Cambria Math" panose="02040503050406030204" pitchFamily="18" charset="0"/>
                                      <a:sym typeface="Symbol" panose="05050102010706020507" pitchFamily="18" charset="2"/>
                                    </a:rPr>
                                    <m:t>𝜋</m:t>
                                  </m:r>
                                </m:e>
                              </m:acc>
                              <m:r>
                                <a:rPr lang="en-US" altLang="zh-TW" b="0" i="1">
                                  <a:latin typeface="Cambria Math" panose="02040503050406030204" pitchFamily="18" charset="0"/>
                                  <a:sym typeface="Symbol" panose="05050102010706020507" pitchFamily="18" charset="2"/>
                                </a:rPr>
                                <m:t>𝑃</m:t>
                              </m:r>
                            </m:e>
                          </m:d>
                        </m:e>
                        <m:sub>
                          <m:r>
                            <a:rPr lang="en-US" altLang="zh-TW" b="0" i="1">
                              <a:latin typeface="Cambria Math" panose="02040503050406030204" pitchFamily="18" charset="0"/>
                              <a:sym typeface="Symbol" panose="05050102010706020507" pitchFamily="18" charset="2"/>
                            </a:rPr>
                            <m:t>𝑣</m:t>
                          </m:r>
                        </m:sub>
                      </m:sSub>
                      <m:r>
                        <a:rPr lang="en-US" altLang="zh-TW" b="0" i="1">
                          <a:latin typeface="Cambria Math" panose="02040503050406030204" pitchFamily="18" charset="0"/>
                          <a:sym typeface="Symbol" panose="05050102010706020507" pitchFamily="18" charset="2"/>
                        </a:rPr>
                        <m:t>=</m:t>
                      </m:r>
                      <m:nary>
                        <m:naryPr>
                          <m:chr m:val="∑"/>
                          <m:supHide m:val="on"/>
                          <m:ctrlPr>
                            <a:rPr lang="en-US" altLang="zh-TW" b="0" i="1">
                              <a:latin typeface="Cambria Math" panose="02040503050406030204" pitchFamily="18" charset="0"/>
                              <a:sym typeface="Symbol" panose="05050102010706020507" pitchFamily="18" charset="2"/>
                            </a:rPr>
                          </m:ctrlPr>
                        </m:naryPr>
                        <m:sub>
                          <m:r>
                            <m:rPr>
                              <m:brk m:alnAt="7"/>
                            </m:rPr>
                            <a:rPr lang="en-US" altLang="zh-TW" b="0" i="1">
                              <a:latin typeface="Cambria Math" panose="02040503050406030204" pitchFamily="18" charset="0"/>
                              <a:sym typeface="Symbol" panose="05050102010706020507" pitchFamily="18" charset="2"/>
                            </a:rPr>
                            <m:t>𝑢</m:t>
                          </m:r>
                          <m:r>
                            <a:rPr lang="en-US" altLang="zh-TW" b="0" i="1">
                              <a:latin typeface="Cambria Math" panose="02040503050406030204" pitchFamily="18" charset="0"/>
                              <a:sym typeface="Symbol" panose="05050102010706020507" pitchFamily="18" charset="2"/>
                            </a:rPr>
                            <m:t>∈</m:t>
                          </m:r>
                          <m:r>
                            <a:rPr lang="en-US" altLang="zh-TW" b="0" i="1">
                              <a:latin typeface="Cambria Math" panose="02040503050406030204" pitchFamily="18" charset="0"/>
                              <a:sym typeface="Symbol" panose="05050102010706020507" pitchFamily="18" charset="2"/>
                            </a:rPr>
                            <m:t>𝑁</m:t>
                          </m:r>
                          <m:r>
                            <a:rPr lang="en-US" altLang="zh-TW" b="0" i="1">
                              <a:latin typeface="Cambria Math" panose="02040503050406030204" pitchFamily="18" charset="0"/>
                              <a:sym typeface="Symbol" panose="05050102010706020507" pitchFamily="18" charset="2"/>
                            </a:rPr>
                            <m:t>(</m:t>
                          </m:r>
                          <m:r>
                            <a:rPr lang="en-US" altLang="zh-TW" b="0" i="1">
                              <a:latin typeface="Cambria Math" panose="02040503050406030204" pitchFamily="18" charset="0"/>
                              <a:sym typeface="Symbol" panose="05050102010706020507" pitchFamily="18" charset="2"/>
                            </a:rPr>
                            <m:t>𝑣</m:t>
                          </m:r>
                          <m:r>
                            <a:rPr lang="en-US" altLang="zh-TW" b="0" i="1">
                              <a:latin typeface="Cambria Math" panose="02040503050406030204" pitchFamily="18" charset="0"/>
                              <a:sym typeface="Symbol" panose="05050102010706020507" pitchFamily="18" charset="2"/>
                            </a:rPr>
                            <m:t>)</m:t>
                          </m:r>
                        </m:sub>
                        <m:sup/>
                        <m:e>
                          <m:f>
                            <m:fPr>
                              <m:ctrlPr>
                                <a:rPr lang="en-US" altLang="zh-TW" i="1">
                                  <a:latin typeface="Cambria Math" panose="02040503050406030204" pitchFamily="18" charset="0"/>
                                  <a:sym typeface="Symbol" panose="05050102010706020507" pitchFamily="18" charset="2"/>
                                </a:rPr>
                              </m:ctrlPr>
                            </m:fPr>
                            <m:num>
                              <m:r>
                                <a:rPr lang="en-US" altLang="zh-TW" i="1">
                                  <a:latin typeface="Cambria Math" panose="02040503050406030204" pitchFamily="18" charset="0"/>
                                  <a:sym typeface="Symbol" panose="05050102010706020507" pitchFamily="18" charset="2"/>
                                </a:rPr>
                                <m:t>𝑑</m:t>
                              </m:r>
                              <m:r>
                                <a:rPr lang="en-US" altLang="zh-TW" i="1">
                                  <a:latin typeface="Cambria Math" panose="02040503050406030204" pitchFamily="18" charset="0"/>
                                  <a:sym typeface="Symbol" panose="05050102010706020507" pitchFamily="18" charset="2"/>
                                </a:rPr>
                                <m:t>(</m:t>
                              </m:r>
                              <m:r>
                                <a:rPr lang="en-US" altLang="zh-TW" b="1" i="1" smtClean="0">
                                  <a:latin typeface="Cambria Math" panose="02040503050406030204" pitchFamily="18" charset="0"/>
                                  <a:sym typeface="Symbol" panose="05050102010706020507" pitchFamily="18" charset="2"/>
                                </a:rPr>
                                <m:t>𝒖</m:t>
                              </m:r>
                              <m:r>
                                <a:rPr lang="en-US" altLang="zh-TW" i="1">
                                  <a:latin typeface="Cambria Math" panose="02040503050406030204" pitchFamily="18" charset="0"/>
                                  <a:sym typeface="Symbol" panose="05050102010706020507" pitchFamily="18" charset="2"/>
                                </a:rPr>
                                <m:t>)</m:t>
                              </m:r>
                            </m:num>
                            <m:den>
                              <m:r>
                                <a:rPr lang="en-US" altLang="zh-TW" i="1">
                                  <a:latin typeface="Cambria Math" panose="02040503050406030204" pitchFamily="18" charset="0"/>
                                  <a:sym typeface="Symbol" panose="05050102010706020507" pitchFamily="18" charset="2"/>
                                </a:rPr>
                                <m:t>2|</m:t>
                              </m:r>
                              <m:r>
                                <a:rPr lang="en-US" altLang="zh-TW" i="1">
                                  <a:latin typeface="Cambria Math" panose="02040503050406030204" pitchFamily="18" charset="0"/>
                                  <a:sym typeface="Symbol" panose="05050102010706020507" pitchFamily="18" charset="2"/>
                                </a:rPr>
                                <m:t>𝐸</m:t>
                              </m:r>
                              <m:r>
                                <a:rPr lang="en-US" altLang="zh-TW" i="1">
                                  <a:latin typeface="Cambria Math" panose="02040503050406030204" pitchFamily="18" charset="0"/>
                                  <a:sym typeface="Symbol" panose="05050102010706020507" pitchFamily="18" charset="2"/>
                                </a:rPr>
                                <m:t>|</m:t>
                              </m:r>
                            </m:den>
                          </m:f>
                          <m:f>
                            <m:fPr>
                              <m:ctrlPr>
                                <a:rPr lang="en-US" altLang="zh-TW" i="1">
                                  <a:latin typeface="Cambria Math" panose="02040503050406030204" pitchFamily="18" charset="0"/>
                                  <a:sym typeface="Symbol" panose="05050102010706020507" pitchFamily="18" charset="2"/>
                                </a:rPr>
                              </m:ctrlPr>
                            </m:fPr>
                            <m:num>
                              <m:r>
                                <a:rPr lang="en-US" altLang="zh-TW" b="0" i="1">
                                  <a:latin typeface="Cambria Math" panose="02040503050406030204" pitchFamily="18" charset="0"/>
                                  <a:sym typeface="Symbol" panose="05050102010706020507" pitchFamily="18" charset="2"/>
                                </a:rPr>
                                <m:t>1</m:t>
                              </m:r>
                            </m:num>
                            <m:den>
                              <m:r>
                                <a:rPr lang="en-US" altLang="zh-TW" b="0" i="1">
                                  <a:latin typeface="Cambria Math" panose="02040503050406030204" pitchFamily="18" charset="0"/>
                                  <a:sym typeface="Symbol" panose="05050102010706020507" pitchFamily="18" charset="2"/>
                                </a:rPr>
                                <m:t>𝑑</m:t>
                              </m:r>
                              <m:r>
                                <a:rPr lang="en-US" altLang="zh-TW" b="0" i="1">
                                  <a:latin typeface="Cambria Math" panose="02040503050406030204" pitchFamily="18" charset="0"/>
                                  <a:sym typeface="Symbol" panose="05050102010706020507" pitchFamily="18" charset="2"/>
                                </a:rPr>
                                <m:t>(</m:t>
                              </m:r>
                              <m:r>
                                <a:rPr lang="en-US" altLang="zh-TW" b="0" i="1" smtClean="0">
                                  <a:latin typeface="Cambria Math" panose="02040503050406030204" pitchFamily="18" charset="0"/>
                                  <a:sym typeface="Symbol" panose="05050102010706020507" pitchFamily="18" charset="2"/>
                                </a:rPr>
                                <m:t>𝑢</m:t>
                              </m:r>
                              <m:r>
                                <a:rPr lang="en-US" altLang="zh-TW" b="0" i="1">
                                  <a:latin typeface="Cambria Math" panose="02040503050406030204" pitchFamily="18" charset="0"/>
                                  <a:sym typeface="Symbol" panose="05050102010706020507" pitchFamily="18" charset="2"/>
                                </a:rPr>
                                <m:t>)</m:t>
                              </m:r>
                            </m:den>
                          </m:f>
                        </m:e>
                      </m:nary>
                      <m:r>
                        <a:rPr lang="en-US" altLang="zh-TW" b="0" i="1">
                          <a:latin typeface="Cambria Math" panose="02040503050406030204" pitchFamily="18" charset="0"/>
                          <a:sym typeface="Symbol" panose="05050102010706020507" pitchFamily="18" charset="2"/>
                        </a:rPr>
                        <m:t>=</m:t>
                      </m:r>
                      <m:nary>
                        <m:naryPr>
                          <m:chr m:val="∑"/>
                          <m:supHide m:val="on"/>
                          <m:ctrlPr>
                            <a:rPr lang="en-US" altLang="zh-TW" i="1">
                              <a:latin typeface="Cambria Math" panose="02040503050406030204" pitchFamily="18" charset="0"/>
                              <a:sym typeface="Symbol" panose="05050102010706020507" pitchFamily="18" charset="2"/>
                            </a:rPr>
                          </m:ctrlPr>
                        </m:naryPr>
                        <m:sub>
                          <m:r>
                            <m:rPr>
                              <m:brk m:alnAt="7"/>
                            </m:rPr>
                            <a:rPr lang="en-US" altLang="zh-TW" i="1">
                              <a:latin typeface="Cambria Math" panose="02040503050406030204" pitchFamily="18" charset="0"/>
                              <a:sym typeface="Symbol" panose="05050102010706020507" pitchFamily="18" charset="2"/>
                            </a:rPr>
                            <m:t>𝑢</m:t>
                          </m:r>
                          <m:r>
                            <a:rPr lang="en-US" altLang="zh-TW" i="1">
                              <a:latin typeface="Cambria Math" panose="02040503050406030204" pitchFamily="18" charset="0"/>
                              <a:sym typeface="Symbol" panose="05050102010706020507" pitchFamily="18" charset="2"/>
                            </a:rPr>
                            <m:t>∈</m:t>
                          </m:r>
                          <m:r>
                            <a:rPr lang="en-US" altLang="zh-TW" i="1">
                              <a:latin typeface="Cambria Math" panose="02040503050406030204" pitchFamily="18" charset="0"/>
                              <a:sym typeface="Symbol" panose="05050102010706020507" pitchFamily="18" charset="2"/>
                            </a:rPr>
                            <m:t>𝑁</m:t>
                          </m:r>
                          <m:r>
                            <a:rPr lang="en-US" altLang="zh-TW" i="1">
                              <a:latin typeface="Cambria Math" panose="02040503050406030204" pitchFamily="18" charset="0"/>
                              <a:sym typeface="Symbol" panose="05050102010706020507" pitchFamily="18" charset="2"/>
                            </a:rPr>
                            <m:t>(</m:t>
                          </m:r>
                          <m:r>
                            <a:rPr lang="en-US" altLang="zh-TW" i="1">
                              <a:latin typeface="Cambria Math" panose="02040503050406030204" pitchFamily="18" charset="0"/>
                              <a:sym typeface="Symbol" panose="05050102010706020507" pitchFamily="18" charset="2"/>
                            </a:rPr>
                            <m:t>𝑣</m:t>
                          </m:r>
                          <m:r>
                            <a:rPr lang="en-US" altLang="zh-TW" i="1">
                              <a:latin typeface="Cambria Math" panose="02040503050406030204" pitchFamily="18" charset="0"/>
                              <a:sym typeface="Symbol" panose="05050102010706020507" pitchFamily="18" charset="2"/>
                            </a:rPr>
                            <m:t>)</m:t>
                          </m:r>
                        </m:sub>
                        <m:sup/>
                        <m:e>
                          <m:f>
                            <m:fPr>
                              <m:ctrlPr>
                                <a:rPr lang="en-US" altLang="zh-TW" i="1">
                                  <a:latin typeface="Cambria Math" panose="02040503050406030204" pitchFamily="18" charset="0"/>
                                  <a:sym typeface="Symbol" panose="05050102010706020507" pitchFamily="18" charset="2"/>
                                </a:rPr>
                              </m:ctrlPr>
                            </m:fPr>
                            <m:num>
                              <m:r>
                                <a:rPr lang="en-US" altLang="zh-TW" b="0" i="1">
                                  <a:latin typeface="Cambria Math" panose="02040503050406030204" pitchFamily="18" charset="0"/>
                                  <a:sym typeface="Symbol" panose="05050102010706020507" pitchFamily="18" charset="2"/>
                                </a:rPr>
                                <m:t>1</m:t>
                              </m:r>
                            </m:num>
                            <m:den>
                              <m:r>
                                <a:rPr lang="en-US" altLang="zh-TW" i="1">
                                  <a:latin typeface="Cambria Math" panose="02040503050406030204" pitchFamily="18" charset="0"/>
                                  <a:sym typeface="Symbol" panose="05050102010706020507" pitchFamily="18" charset="2"/>
                                </a:rPr>
                                <m:t>2|</m:t>
                              </m:r>
                              <m:r>
                                <a:rPr lang="en-US" altLang="zh-TW" i="1">
                                  <a:latin typeface="Cambria Math" panose="02040503050406030204" pitchFamily="18" charset="0"/>
                                  <a:sym typeface="Symbol" panose="05050102010706020507" pitchFamily="18" charset="2"/>
                                </a:rPr>
                                <m:t>𝐸</m:t>
                              </m:r>
                              <m:r>
                                <a:rPr lang="en-US" altLang="zh-TW" i="1">
                                  <a:latin typeface="Cambria Math" panose="02040503050406030204" pitchFamily="18" charset="0"/>
                                  <a:sym typeface="Symbol" panose="05050102010706020507" pitchFamily="18" charset="2"/>
                                </a:rPr>
                                <m:t>|</m:t>
                              </m:r>
                            </m:den>
                          </m:f>
                          <m:r>
                            <a:rPr lang="en-US" altLang="zh-TW" b="0" i="1">
                              <a:latin typeface="Cambria Math" panose="02040503050406030204" pitchFamily="18" charset="0"/>
                              <a:sym typeface="Symbol" panose="05050102010706020507" pitchFamily="18" charset="2"/>
                            </a:rPr>
                            <m:t>=</m:t>
                          </m:r>
                          <m:f>
                            <m:fPr>
                              <m:ctrlPr>
                                <a:rPr lang="en-US" altLang="zh-TW" i="1">
                                  <a:latin typeface="Cambria Math" panose="02040503050406030204" pitchFamily="18" charset="0"/>
                                  <a:sym typeface="Symbol" panose="05050102010706020507" pitchFamily="18" charset="2"/>
                                </a:rPr>
                              </m:ctrlPr>
                            </m:fPr>
                            <m:num>
                              <m:r>
                                <a:rPr lang="en-US" altLang="zh-TW" i="1">
                                  <a:latin typeface="Cambria Math" panose="02040503050406030204" pitchFamily="18" charset="0"/>
                                  <a:sym typeface="Symbol" panose="05050102010706020507" pitchFamily="18" charset="2"/>
                                </a:rPr>
                                <m:t>𝑑</m:t>
                              </m:r>
                              <m:r>
                                <a:rPr lang="en-US" altLang="zh-TW" i="1">
                                  <a:latin typeface="Cambria Math" panose="02040503050406030204" pitchFamily="18" charset="0"/>
                                  <a:sym typeface="Symbol" panose="05050102010706020507" pitchFamily="18" charset="2"/>
                                </a:rPr>
                                <m:t>(</m:t>
                              </m:r>
                              <m:r>
                                <a:rPr lang="en-US" altLang="zh-TW" i="1">
                                  <a:latin typeface="Cambria Math" panose="02040503050406030204" pitchFamily="18" charset="0"/>
                                  <a:sym typeface="Symbol" panose="05050102010706020507" pitchFamily="18" charset="2"/>
                                </a:rPr>
                                <m:t>𝑣</m:t>
                              </m:r>
                              <m:r>
                                <a:rPr lang="en-US" altLang="zh-TW" i="1">
                                  <a:latin typeface="Cambria Math" panose="02040503050406030204" pitchFamily="18" charset="0"/>
                                  <a:sym typeface="Symbol" panose="05050102010706020507" pitchFamily="18" charset="2"/>
                                </a:rPr>
                                <m:t>)</m:t>
                              </m:r>
                            </m:num>
                            <m:den>
                              <m:r>
                                <a:rPr lang="en-US" altLang="zh-TW" i="1">
                                  <a:latin typeface="Cambria Math" panose="02040503050406030204" pitchFamily="18" charset="0"/>
                                  <a:sym typeface="Symbol" panose="05050102010706020507" pitchFamily="18" charset="2"/>
                                </a:rPr>
                                <m:t>2|</m:t>
                              </m:r>
                              <m:r>
                                <a:rPr lang="en-US" altLang="zh-TW" i="1">
                                  <a:latin typeface="Cambria Math" panose="02040503050406030204" pitchFamily="18" charset="0"/>
                                  <a:sym typeface="Symbol" panose="05050102010706020507" pitchFamily="18" charset="2"/>
                                </a:rPr>
                                <m:t>𝐸</m:t>
                              </m:r>
                              <m:r>
                                <a:rPr lang="en-US" altLang="zh-TW" i="1">
                                  <a:latin typeface="Cambria Math" panose="02040503050406030204" pitchFamily="18" charset="0"/>
                                  <a:sym typeface="Symbol" panose="05050102010706020507" pitchFamily="18" charset="2"/>
                                </a:rPr>
                                <m:t>|</m:t>
                              </m:r>
                            </m:den>
                          </m:f>
                        </m:e>
                      </m:nary>
                      <m:r>
                        <a:rPr lang="en-US" altLang="zh-TW" b="0" i="1">
                          <a:latin typeface="Cambria Math" panose="02040503050406030204" pitchFamily="18" charset="0"/>
                          <a:sym typeface="Symbol" panose="05050102010706020507" pitchFamily="18" charset="2"/>
                        </a:rPr>
                        <m:t>=</m:t>
                      </m:r>
                      <m:sSub>
                        <m:sSubPr>
                          <m:ctrlPr>
                            <a:rPr lang="en-US" altLang="zh-TW" b="0" i="1">
                              <a:latin typeface="Cambria Math" panose="02040503050406030204" pitchFamily="18" charset="0"/>
                              <a:sym typeface="Symbol" panose="05050102010706020507" pitchFamily="18" charset="2"/>
                            </a:rPr>
                          </m:ctrlPr>
                        </m:sSubPr>
                        <m:e>
                          <m:acc>
                            <m:accPr>
                              <m:chr m:val="̅"/>
                              <m:ctrlPr>
                                <a:rPr lang="en-US" altLang="zh-TW" b="0" i="1">
                                  <a:latin typeface="Cambria Math" panose="02040503050406030204" pitchFamily="18" charset="0"/>
                                  <a:sym typeface="Symbol" panose="05050102010706020507" pitchFamily="18" charset="2"/>
                                </a:rPr>
                              </m:ctrlPr>
                            </m:accPr>
                            <m:e>
                              <m:r>
                                <a:rPr lang="en-US" altLang="zh-TW" b="0" i="1">
                                  <a:latin typeface="Cambria Math" panose="02040503050406030204" pitchFamily="18" charset="0"/>
                                  <a:sym typeface="Symbol" panose="05050102010706020507" pitchFamily="18" charset="2"/>
                                </a:rPr>
                                <m:t>𝜋</m:t>
                              </m:r>
                            </m:e>
                          </m:acc>
                        </m:e>
                        <m:sub>
                          <m:r>
                            <a:rPr lang="en-US" altLang="zh-TW" b="0" i="1">
                              <a:latin typeface="Cambria Math" panose="02040503050406030204" pitchFamily="18" charset="0"/>
                              <a:sym typeface="Symbol" panose="05050102010706020507" pitchFamily="18" charset="2"/>
                            </a:rPr>
                            <m:t>𝑣</m:t>
                          </m:r>
                        </m:sub>
                      </m:sSub>
                    </m:oMath>
                  </m:oMathPara>
                </a14:m>
                <a:endParaRPr lang="zh-TW" altLang="en-US" dirty="0">
                  <a:sym typeface="Symbol" panose="05050102010706020507" pitchFamily="18" charset="2"/>
                </a:endParaRPr>
              </a:p>
              <a:p>
                <a:endParaRPr lang="zh-TW" altLang="en-US" dirty="0"/>
              </a:p>
              <a:p>
                <a:pPr>
                  <a:buFont typeface="Wingdings" panose="05000000000000000000" pitchFamily="2" charset="2"/>
                  <a:buNone/>
                </a:pPr>
                <a:r>
                  <a:rPr lang="en-US" altLang="zh-TW" dirty="0"/>
                  <a:t>Thus,       </a:t>
                </a:r>
                <a14:m>
                  <m:oMath xmlns:m="http://schemas.openxmlformats.org/officeDocument/2006/math">
                    <m:acc>
                      <m:accPr>
                        <m:chr m:val="̅"/>
                        <m:ctrlPr>
                          <a:rPr lang="zh-TW" altLang="en-US" i="1">
                            <a:latin typeface="Cambria Math" panose="02040503050406030204" pitchFamily="18" charset="0"/>
                            <a:sym typeface="Symbol" panose="05050102010706020507" pitchFamily="18" charset="2"/>
                          </a:rPr>
                        </m:ctrlPr>
                      </m:accPr>
                      <m:e>
                        <m:r>
                          <a:rPr lang="en-US" altLang="zh-TW" i="1">
                            <a:latin typeface="Cambria Math" panose="02040503050406030204" pitchFamily="18" charset="0"/>
                            <a:sym typeface="Symbol" panose="05050102010706020507" pitchFamily="18" charset="2"/>
                          </a:rPr>
                          <m:t>𝜋</m:t>
                        </m:r>
                      </m:e>
                    </m:acc>
                    <m:r>
                      <a:rPr lang="en-US" altLang="zh-TW" i="1">
                        <a:latin typeface="Cambria Math" panose="02040503050406030204" pitchFamily="18" charset="0"/>
                        <a:sym typeface="Symbol" panose="05050102010706020507" pitchFamily="18" charset="2"/>
                      </a:rPr>
                      <m:t>𝑃</m:t>
                    </m:r>
                    <m:r>
                      <a:rPr lang="en-US" altLang="zh-TW" b="0" i="1">
                        <a:latin typeface="Cambria Math" panose="02040503050406030204" pitchFamily="18" charset="0"/>
                        <a:sym typeface="Symbol" panose="05050102010706020507" pitchFamily="18" charset="2"/>
                      </a:rPr>
                      <m:t>=</m:t>
                    </m:r>
                    <m:acc>
                      <m:accPr>
                        <m:chr m:val="̅"/>
                        <m:ctrlPr>
                          <a:rPr lang="zh-TW" altLang="en-US" i="1">
                            <a:latin typeface="Cambria Math" panose="02040503050406030204" pitchFamily="18" charset="0"/>
                            <a:sym typeface="Symbol" panose="05050102010706020507" pitchFamily="18" charset="2"/>
                          </a:rPr>
                        </m:ctrlPr>
                      </m:accPr>
                      <m:e>
                        <m:r>
                          <a:rPr lang="en-US" altLang="zh-TW" i="1">
                            <a:latin typeface="Cambria Math" panose="02040503050406030204" pitchFamily="18" charset="0"/>
                            <a:sym typeface="Symbol" panose="05050102010706020507" pitchFamily="18" charset="2"/>
                          </a:rPr>
                          <m:t>𝜋</m:t>
                        </m:r>
                      </m:e>
                    </m:acc>
                  </m:oMath>
                </a14:m>
                <a:endParaRPr lang="en-US" dirty="0"/>
              </a:p>
              <a:p>
                <a:pPr>
                  <a:buFont typeface="Wingdings" panose="05000000000000000000" pitchFamily="2" charset="2"/>
                  <a:buNone/>
                </a:pPr>
                <a:endParaRPr lang="en-US" dirty="0"/>
              </a:p>
              <a:p>
                <a:pPr>
                  <a:buFont typeface="Wingdings" panose="05000000000000000000" pitchFamily="2" charset="2"/>
                  <a:buNone/>
                </a:pPr>
                <a:r>
                  <a:rPr lang="en-US" dirty="0"/>
                  <a:t>Q. Condition's for the existence of Stationary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8849497" cy="4906963"/>
              </a:xfrm>
              <a:blipFill rotWithShape="0">
                <a:blip r:embed="rId2"/>
                <a:stretch>
                  <a:fillRect l="-1447" r="-75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2743092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Stationary Distribution</a:t>
            </a:r>
          </a:p>
        </p:txBody>
      </p:sp>
      <p:sp>
        <p:nvSpPr>
          <p:cNvPr id="3" name="Content Placeholder 2"/>
          <p:cNvSpPr>
            <a:spLocks noGrp="1"/>
          </p:cNvSpPr>
          <p:nvPr>
            <p:ph idx="1"/>
          </p:nvPr>
        </p:nvSpPr>
        <p:spPr>
          <a:xfrm>
            <a:off x="838200" y="1270000"/>
            <a:ext cx="7772400" cy="4906963"/>
          </a:xfrm>
        </p:spPr>
        <p:txBody>
          <a:bodyPr/>
          <a:lstStyle/>
          <a:p>
            <a:pPr algn="just">
              <a:defRPr/>
            </a:pPr>
            <a:r>
              <a:rPr lang="en-US" dirty="0"/>
              <a:t>If the graph is bipartite and </a:t>
            </a:r>
            <a:r>
              <a:rPr lang="en-US" dirty="0">
                <a:solidFill>
                  <a:srgbClr val="FF0000"/>
                </a:solidFill>
              </a:rPr>
              <a:t>V</a:t>
            </a:r>
            <a:r>
              <a:rPr lang="en-US" baseline="-25000" dirty="0">
                <a:solidFill>
                  <a:srgbClr val="FF0000"/>
                </a:solidFill>
              </a:rPr>
              <a:t>1</a:t>
            </a:r>
            <a:r>
              <a:rPr lang="en-US" dirty="0"/>
              <a:t> and </a:t>
            </a:r>
            <a:r>
              <a:rPr lang="en-US" dirty="0">
                <a:solidFill>
                  <a:srgbClr val="FF0000"/>
                </a:solidFill>
              </a:rPr>
              <a:t>V</a:t>
            </a:r>
            <a:r>
              <a:rPr lang="en-US" baseline="-25000" dirty="0">
                <a:solidFill>
                  <a:srgbClr val="FF0000"/>
                </a:solidFill>
              </a:rPr>
              <a:t>2</a:t>
            </a:r>
            <a:r>
              <a:rPr lang="en-US" dirty="0"/>
              <a:t> are its sets then if we start with </a:t>
            </a:r>
            <a:r>
              <a:rPr lang="en-US" dirty="0">
                <a:solidFill>
                  <a:srgbClr val="FF0000"/>
                </a:solidFill>
              </a:rPr>
              <a:t>V</a:t>
            </a:r>
            <a:r>
              <a:rPr lang="en-US" baseline="-25000" dirty="0">
                <a:solidFill>
                  <a:srgbClr val="FF0000"/>
                </a:solidFill>
              </a:rPr>
              <a:t>1</a:t>
            </a:r>
            <a:r>
              <a:rPr lang="en-US" dirty="0"/>
              <a:t> we can not be on </a:t>
            </a:r>
            <a:r>
              <a:rPr lang="en-US" dirty="0">
                <a:solidFill>
                  <a:srgbClr val="FF0000"/>
                </a:solidFill>
              </a:rPr>
              <a:t>V</a:t>
            </a:r>
            <a:r>
              <a:rPr lang="en-US" baseline="-25000" dirty="0">
                <a:solidFill>
                  <a:srgbClr val="FF0000"/>
                </a:solidFill>
              </a:rPr>
              <a:t>1</a:t>
            </a:r>
            <a:r>
              <a:rPr lang="en-US" dirty="0"/>
              <a:t> vertex in after odd number of transitions.</a:t>
            </a:r>
          </a:p>
          <a:p>
            <a:pPr algn="just">
              <a:defRPr/>
            </a:pPr>
            <a:r>
              <a:rPr lang="en-US" dirty="0"/>
              <a:t>Therefore a steady state is not possible.</a:t>
            </a:r>
          </a:p>
          <a:p>
            <a:pPr algn="just">
              <a:defRPr/>
            </a:pPr>
            <a:r>
              <a:rPr lang="en-US" dirty="0"/>
              <a:t>So we need for random walks on graphs that the graph is connected and not bipartite. The other property will follow. </a:t>
            </a:r>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43</a:t>
            </a:fld>
            <a:endParaRPr lang="en-US">
              <a:solidFill>
                <a:prstClr val="black">
                  <a:tint val="75000"/>
                </a:prstClr>
              </a:solidFill>
            </a:endParaRPr>
          </a:p>
        </p:txBody>
      </p:sp>
    </p:spTree>
    <p:extLst>
      <p:ext uri="{BB962C8B-B14F-4D97-AF65-F5344CB8AC3E}">
        <p14:creationId xmlns:p14="http://schemas.microsoft.com/office/powerpoint/2010/main" val="3789325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Finite Markov Chain</a:t>
            </a:r>
          </a:p>
        </p:txBody>
      </p:sp>
      <p:sp>
        <p:nvSpPr>
          <p:cNvPr id="3" name="Content Placeholder 2"/>
          <p:cNvSpPr>
            <a:spLocks noGrp="1"/>
          </p:cNvSpPr>
          <p:nvPr>
            <p:ph idx="1"/>
          </p:nvPr>
        </p:nvSpPr>
        <p:spPr>
          <a:xfrm>
            <a:off x="838200" y="1270000"/>
            <a:ext cx="6035566" cy="4906963"/>
          </a:xfrm>
        </p:spPr>
        <p:txBody>
          <a:bodyPr/>
          <a:lstStyle/>
          <a:p>
            <a:pPr marL="182880" indent="0" algn="just">
              <a:buFont typeface="Wingdings" panose="05000000000000000000" pitchFamily="2" charset="2"/>
              <a:buNone/>
            </a:pPr>
            <a:r>
              <a:rPr lang="en-US" dirty="0"/>
              <a:t>Absent-minded professor uses two umbrellas when commuting between home and office. If it rains and an umbrella is available at her location, she takes it. If it does not rain, she always forgets to take an umbrella. Let p be the probability of rain each time she commutes. What is the probability that she gets wet on any given day?</a:t>
            </a:r>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44</a:t>
            </a:fld>
            <a:endParaRPr lang="en-US">
              <a:solidFill>
                <a:prstClr val="black">
                  <a:tint val="75000"/>
                </a:prstClr>
              </a:solidFill>
            </a:endParaRPr>
          </a:p>
        </p:txBody>
      </p:sp>
      <p:sp>
        <p:nvSpPr>
          <p:cNvPr id="6" name="Rectangle 5"/>
          <p:cNvSpPr txBox="1">
            <a:spLocks noChangeArrowheads="1"/>
          </p:cNvSpPr>
          <p:nvPr/>
        </p:nvSpPr>
        <p:spPr>
          <a:xfrm>
            <a:off x="7044399" y="2904411"/>
            <a:ext cx="5032271" cy="302683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600"/>
              </a:spcBef>
            </a:pPr>
            <a:r>
              <a:rPr lang="en-US" sz="1600" dirty="0"/>
              <a:t>Let state i be the number of umbrellas at her current location. Then i = 0 or i = 1 or i = 2</a:t>
            </a:r>
          </a:p>
          <a:p>
            <a:pPr algn="just">
              <a:spcBef>
                <a:spcPts val="600"/>
              </a:spcBef>
            </a:pPr>
            <a:r>
              <a:rPr lang="en-US" sz="1600" dirty="0"/>
              <a:t>Each commute corresponds to a state transition.</a:t>
            </a:r>
          </a:p>
          <a:p>
            <a:pPr algn="just">
              <a:spcBef>
                <a:spcPts val="600"/>
              </a:spcBef>
            </a:pPr>
            <a:r>
              <a:rPr lang="en-US" sz="1600" dirty="0"/>
              <a:t>If i = 0 then the other location she commutes to necessarily has two umbrellas. </a:t>
            </a:r>
          </a:p>
          <a:p>
            <a:pPr algn="just">
              <a:spcBef>
                <a:spcPts val="600"/>
              </a:spcBef>
            </a:pPr>
            <a:r>
              <a:rPr lang="en-US" sz="1600" dirty="0"/>
              <a:t>Therefore, starting from i = 0 she goes to i = 2 with probability 1. </a:t>
            </a:r>
          </a:p>
          <a:p>
            <a:pPr algn="just">
              <a:spcBef>
                <a:spcPts val="600"/>
              </a:spcBef>
            </a:pPr>
            <a:r>
              <a:rPr lang="en-US" sz="1600" dirty="0"/>
              <a:t>This Markov chain has a single recurrent class and all three states are aperiodic. Therefore, steady state probabilities exist.</a:t>
            </a:r>
          </a:p>
          <a:p>
            <a:pPr algn="just">
              <a:spcBef>
                <a:spcPts val="600"/>
              </a:spcBef>
            </a:pPr>
            <a:r>
              <a:rPr lang="en-US" sz="1600" dirty="0"/>
              <a:t>Transition Matrix</a:t>
            </a:r>
          </a:p>
        </p:txBody>
      </p:sp>
      <p:graphicFrame>
        <p:nvGraphicFramePr>
          <p:cNvPr id="7" name="Object 42"/>
          <p:cNvGraphicFramePr>
            <a:graphicFrameLocks noChangeAspect="1"/>
          </p:cNvGraphicFramePr>
          <p:nvPr>
            <p:extLst>
              <p:ext uri="{D42A27DB-BD31-4B8C-83A1-F6EECF244321}">
                <p14:modId xmlns:p14="http://schemas.microsoft.com/office/powerpoint/2010/main" val="1269958928"/>
              </p:ext>
            </p:extLst>
          </p:nvPr>
        </p:nvGraphicFramePr>
        <p:xfrm>
          <a:off x="9102725" y="5270500"/>
          <a:ext cx="2251075" cy="1136650"/>
        </p:xfrm>
        <a:graphic>
          <a:graphicData uri="http://schemas.openxmlformats.org/presentationml/2006/ole">
            <mc:AlternateContent xmlns:mc="http://schemas.openxmlformats.org/markup-compatibility/2006">
              <mc:Choice xmlns:v="urn:schemas-microsoft-com:vml" Requires="v">
                <p:oleObj spid="_x0000_s15376" name="Equation" r:id="rId3" imgW="1409400" imgH="711000" progId="Equation.DSMT4">
                  <p:embed/>
                </p:oleObj>
              </mc:Choice>
              <mc:Fallback>
                <p:oleObj name="Equation" r:id="rId3" imgW="1409400" imgH="711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2725" y="5270500"/>
                        <a:ext cx="2251075"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 name="Picture 7"/>
          <p:cNvPicPr>
            <a:picLocks noChangeAspect="1"/>
          </p:cNvPicPr>
          <p:nvPr/>
        </p:nvPicPr>
        <p:blipFill>
          <a:blip r:embed="rId5"/>
          <a:stretch>
            <a:fillRect/>
          </a:stretch>
        </p:blipFill>
        <p:spPr>
          <a:xfrm>
            <a:off x="7044399" y="1228011"/>
            <a:ext cx="4457700" cy="1676400"/>
          </a:xfrm>
          <a:prstGeom prst="rect">
            <a:avLst/>
          </a:prstGeom>
        </p:spPr>
      </p:pic>
    </p:spTree>
    <p:extLst>
      <p:ext uri="{BB962C8B-B14F-4D97-AF65-F5344CB8AC3E}">
        <p14:creationId xmlns:p14="http://schemas.microsoft.com/office/powerpoint/2010/main" val="72407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Finite Markov Chain</a:t>
            </a:r>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45</a:t>
            </a:fld>
            <a:endParaRPr lang="en-US">
              <a:solidFill>
                <a:prstClr val="black">
                  <a:tint val="75000"/>
                </a:prstClr>
              </a:solidFill>
            </a:endParaRPr>
          </a:p>
        </p:txBody>
      </p:sp>
      <p:graphicFrame>
        <p:nvGraphicFramePr>
          <p:cNvPr id="6" name="Object 22"/>
          <p:cNvGraphicFramePr>
            <a:graphicFrameLocks noChangeAspect="1"/>
          </p:cNvGraphicFramePr>
          <p:nvPr/>
        </p:nvGraphicFramePr>
        <p:xfrm>
          <a:off x="6656389" y="1870075"/>
          <a:ext cx="2211387" cy="1117600"/>
        </p:xfrm>
        <a:graphic>
          <a:graphicData uri="http://schemas.openxmlformats.org/presentationml/2006/ole">
            <mc:AlternateContent xmlns:mc="http://schemas.openxmlformats.org/markup-compatibility/2006">
              <mc:Choice xmlns:v="urn:schemas-microsoft-com:vml" Requires="v">
                <p:oleObj spid="_x0000_s16419" name="Equation" r:id="rId3" imgW="1409400" imgH="711000" progId="Equation.DSMT4">
                  <p:embed/>
                </p:oleObj>
              </mc:Choice>
              <mc:Fallback>
                <p:oleObj name="Equation" r:id="rId3" imgW="1409400" imgH="711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6389" y="1870075"/>
                        <a:ext cx="2211387"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23"/>
          <p:cNvGraphicFramePr>
            <a:graphicFrameLocks noChangeAspect="1"/>
          </p:cNvGraphicFramePr>
          <p:nvPr/>
        </p:nvGraphicFramePr>
        <p:xfrm>
          <a:off x="2330450" y="3390900"/>
          <a:ext cx="7138988" cy="1454150"/>
        </p:xfrm>
        <a:graphic>
          <a:graphicData uri="http://schemas.openxmlformats.org/presentationml/2006/ole">
            <mc:AlternateContent xmlns:mc="http://schemas.openxmlformats.org/markup-compatibility/2006">
              <mc:Choice xmlns:v="urn:schemas-microsoft-com:vml" Requires="v">
                <p:oleObj spid="_x0000_s16420" name="Equation" r:id="rId5" imgW="4609800" imgH="939600" progId="Equation.DSMT4">
                  <p:embed/>
                </p:oleObj>
              </mc:Choice>
              <mc:Fallback>
                <p:oleObj name="Equation" r:id="rId5" imgW="4609800" imgH="939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0450" y="3390900"/>
                        <a:ext cx="7138988" cy="145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25"/>
          <p:cNvGraphicFramePr>
            <a:graphicFrameLocks noChangeAspect="1"/>
          </p:cNvGraphicFramePr>
          <p:nvPr/>
        </p:nvGraphicFramePr>
        <p:xfrm>
          <a:off x="2554289" y="5041900"/>
          <a:ext cx="2816225" cy="668338"/>
        </p:xfrm>
        <a:graphic>
          <a:graphicData uri="http://schemas.openxmlformats.org/presentationml/2006/ole">
            <mc:AlternateContent xmlns:mc="http://schemas.openxmlformats.org/markup-compatibility/2006">
              <mc:Choice xmlns:v="urn:schemas-microsoft-com:vml" Requires="v">
                <p:oleObj spid="_x0000_s16421" name="Equation" r:id="rId7" imgW="1765080" imgH="419040" progId="Equation.DSMT4">
                  <p:embed/>
                </p:oleObj>
              </mc:Choice>
              <mc:Fallback>
                <p:oleObj name="Equation" r:id="rId7" imgW="1765080" imgH="419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4289" y="5041900"/>
                        <a:ext cx="2816225" cy="668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8"/>
          <p:cNvPicPr>
            <a:picLocks noChangeAspect="1"/>
          </p:cNvPicPr>
          <p:nvPr/>
        </p:nvPicPr>
        <p:blipFill>
          <a:blip r:embed="rId9"/>
          <a:stretch>
            <a:fillRect/>
          </a:stretch>
        </p:blipFill>
        <p:spPr>
          <a:xfrm>
            <a:off x="1733551" y="1311275"/>
            <a:ext cx="4457700" cy="1676400"/>
          </a:xfrm>
          <a:prstGeom prst="rect">
            <a:avLst/>
          </a:prstGeom>
        </p:spPr>
      </p:pic>
    </p:spTree>
    <p:extLst>
      <p:ext uri="{BB962C8B-B14F-4D97-AF65-F5344CB8AC3E}">
        <p14:creationId xmlns:p14="http://schemas.microsoft.com/office/powerpoint/2010/main" val="4261309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long-term probability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7612117" cy="4906963"/>
              </a:xfrm>
            </p:spPr>
            <p:txBody>
              <a:bodyPr/>
              <a:lstStyle/>
              <a:p>
                <a:pPr algn="just"/>
                <a:r>
                  <a:rPr lang="en-US" dirty="0"/>
                  <a:t>Suppose after </a:t>
                </a:r>
                <a14:m>
                  <m:oMath xmlns:m="http://schemas.openxmlformats.org/officeDocument/2006/math">
                    <m:r>
                      <a:rPr lang="en-US" i="1" dirty="0">
                        <a:latin typeface="Cambria Math" panose="02040503050406030204" pitchFamily="18" charset="0"/>
                      </a:rPr>
                      <m:t>𝑡</m:t>
                    </m:r>
                  </m:oMath>
                </a14:m>
                <a:r>
                  <a:rPr lang="en-US" dirty="0"/>
                  <a:t> steps of the random walk, the probability distribution is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sup>
                    </m:sSup>
                  </m:oMath>
                </a14:m>
                <a:r>
                  <a:rPr lang="en-US" dirty="0"/>
                  <a:t>.</a:t>
                </a:r>
              </a:p>
              <a:p>
                <a:pPr algn="just"/>
                <a:r>
                  <a:rPr lang="en-US" dirty="0"/>
                  <a:t>Define the </a:t>
                </a:r>
                <a:r>
                  <a:rPr lang="en-US" i="1" dirty="0"/>
                  <a:t>long-term probability distribution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m:t>
                        </m:r>
                        <m:r>
                          <a:rPr lang="en-US" i="1" dirty="0">
                            <a:latin typeface="Cambria Math" panose="02040503050406030204" pitchFamily="18" charset="0"/>
                          </a:rPr>
                          <m:t>𝑡</m:t>
                        </m:r>
                        <m:r>
                          <a:rPr lang="en-US" i="1" dirty="0">
                            <a:latin typeface="Cambria Math" panose="02040503050406030204" pitchFamily="18" charset="0"/>
                          </a:rPr>
                          <m:t>)</m:t>
                        </m:r>
                      </m:sup>
                    </m:sSup>
                  </m:oMath>
                </a14:m>
                <a:r>
                  <a:rPr lang="en-US" dirty="0"/>
                  <a:t> by</a:t>
                </a:r>
              </a:p>
              <a:p>
                <a:pPr marL="0" indent="0" algn="just">
                  <a:buNone/>
                </a:pPr>
                <a14:m>
                  <m:oMathPara xmlns:m="http://schemas.openxmlformats.org/officeDocument/2006/math">
                    <m:oMathParaPr>
                      <m:jc m:val="centerGroup"/>
                    </m:oMathParaPr>
                    <m:oMath xmlns:m="http://schemas.openxmlformats.org/officeDocument/2006/math">
                      <m:sSup>
                        <m:sSupPr>
                          <m:ctrlPr>
                            <a:rPr lang="en-US" b="0" i="1">
                              <a:latin typeface="Cambria Math" panose="02040503050406030204" pitchFamily="18" charset="0"/>
                            </a:rPr>
                          </m:ctrlPr>
                        </m:sSupPr>
                        <m:e>
                          <m:r>
                            <a:rPr lang="en-US" b="0" i="1">
                              <a:latin typeface="Cambria Math" panose="02040503050406030204" pitchFamily="18" charset="0"/>
                            </a:rPr>
                            <m:t>𝑎</m:t>
                          </m:r>
                        </m:e>
                        <m:sup>
                          <m:r>
                            <a:rPr lang="en-US" b="0" i="1">
                              <a:latin typeface="Cambria Math" panose="02040503050406030204" pitchFamily="18" charset="0"/>
                            </a:rPr>
                            <m:t>𝑡</m:t>
                          </m:r>
                        </m:sup>
                      </m:sSup>
                      <m:r>
                        <a:rPr lang="en-US" b="0" i="1">
                          <a:latin typeface="Cambria Math" panose="02040503050406030204" pitchFamily="18" charset="0"/>
                        </a:rPr>
                        <m:t>= </m:t>
                      </m:r>
                      <m:f>
                        <m:fPr>
                          <m:ctrlPr>
                            <a:rPr lang="en-US" b="0" i="1">
                              <a:latin typeface="Cambria Math" panose="02040503050406030204" pitchFamily="18" charset="0"/>
                            </a:rPr>
                          </m:ctrlPr>
                        </m:fPr>
                        <m:num>
                          <m:r>
                            <a:rPr lang="en-US" b="0" i="1">
                              <a:latin typeface="Cambria Math" panose="02040503050406030204" pitchFamily="18" charset="0"/>
                            </a:rPr>
                            <m:t>1</m:t>
                          </m:r>
                        </m:num>
                        <m:den>
                          <m:r>
                            <a:rPr lang="en-US" b="0" i="1">
                              <a:latin typeface="Cambria Math" panose="02040503050406030204" pitchFamily="18" charset="0"/>
                            </a:rPr>
                            <m:t>𝑡</m:t>
                          </m:r>
                        </m:den>
                      </m:f>
                      <m:r>
                        <a:rPr lang="en-US" b="0" i="1">
                          <a:latin typeface="Cambria Math" panose="02040503050406030204" pitchFamily="18" charset="0"/>
                        </a:rPr>
                        <m:t>(</m:t>
                      </m:r>
                      <m:sSup>
                        <m:sSupPr>
                          <m:ctrlPr>
                            <a:rPr lang="en-US" b="0" i="1">
                              <a:latin typeface="Cambria Math" panose="02040503050406030204" pitchFamily="18" charset="0"/>
                            </a:rPr>
                          </m:ctrlPr>
                        </m:sSupPr>
                        <m:e>
                          <m:r>
                            <a:rPr lang="en-US" b="0" i="1">
                              <a:latin typeface="Cambria Math" panose="02040503050406030204" pitchFamily="18" charset="0"/>
                            </a:rPr>
                            <m:t>𝑝</m:t>
                          </m:r>
                        </m:e>
                        <m:sup>
                          <m:d>
                            <m:dPr>
                              <m:ctrlPr>
                                <a:rPr lang="en-US" b="0" i="1">
                                  <a:latin typeface="Cambria Math" panose="02040503050406030204" pitchFamily="18" charset="0"/>
                                </a:rPr>
                              </m:ctrlPr>
                            </m:dPr>
                            <m:e>
                              <m:r>
                                <a:rPr lang="en-US" b="0" i="1">
                                  <a:latin typeface="Cambria Math" panose="02040503050406030204" pitchFamily="18" charset="0"/>
                                </a:rPr>
                                <m:t>0</m:t>
                              </m:r>
                            </m:e>
                          </m:d>
                        </m:sup>
                      </m:sSup>
                      <m:r>
                        <a:rPr lang="en-US" b="0"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𝑝</m:t>
                          </m:r>
                        </m:e>
                        <m:sup>
                          <m:d>
                            <m:dPr>
                              <m:ctrlPr>
                                <a:rPr lang="en-US" i="1">
                                  <a:latin typeface="Cambria Math" panose="02040503050406030204" pitchFamily="18" charset="0"/>
                                </a:rPr>
                              </m:ctrlPr>
                            </m:dPr>
                            <m:e>
                              <m:r>
                                <a:rPr lang="en-US" b="0" i="1">
                                  <a:latin typeface="Cambria Math" panose="02040503050406030204" pitchFamily="18" charset="0"/>
                                </a:rPr>
                                <m:t>1</m:t>
                              </m:r>
                            </m:e>
                          </m:d>
                        </m:sup>
                      </m:sSup>
                      <m:r>
                        <a:rPr lang="en-US" b="0"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𝑝</m:t>
                          </m:r>
                        </m:e>
                        <m:sup>
                          <m:d>
                            <m:dPr>
                              <m:ctrlPr>
                                <a:rPr lang="en-US" b="0" i="1">
                                  <a:latin typeface="Cambria Math" panose="02040503050406030204" pitchFamily="18" charset="0"/>
                                </a:rPr>
                              </m:ctrlPr>
                            </m:dPr>
                            <m:e>
                              <m:r>
                                <a:rPr lang="en-US" b="0" i="1">
                                  <a:latin typeface="Cambria Math" panose="02040503050406030204" pitchFamily="18" charset="0"/>
                                </a:rPr>
                                <m:t>𝑡</m:t>
                              </m:r>
                              <m:r>
                                <a:rPr lang="en-US" b="0" i="1">
                                  <a:latin typeface="Cambria Math" panose="02040503050406030204" pitchFamily="18" charset="0"/>
                                </a:rPr>
                                <m:t>−1</m:t>
                              </m:r>
                            </m:e>
                          </m:d>
                        </m:sup>
                      </m:sSup>
                      <m:r>
                        <a:rPr lang="en-US" b="0" i="1">
                          <a:latin typeface="Cambria Math" panose="02040503050406030204" pitchFamily="18" charset="0"/>
                        </a:rPr>
                        <m:t>)</m:t>
                      </m:r>
                    </m:oMath>
                  </m:oMathPara>
                </a14:m>
                <a:endParaRPr lang="en-US" dirty="0"/>
              </a:p>
              <a:p>
                <a:pPr marL="0" indent="0" algn="just">
                  <a:buNone/>
                </a:pPr>
                <a:r>
                  <a:rPr lang="en-US" dirty="0">
                    <a:solidFill>
                      <a:srgbClr val="FF0000"/>
                    </a:solidFill>
                  </a:rPr>
                  <a:t>Fundamental Theorem of Markov chains</a:t>
                </a:r>
              </a:p>
              <a:p>
                <a:pPr algn="just"/>
                <a:r>
                  <a:rPr lang="en-US" dirty="0"/>
                  <a:t>Moreover, for any starting distribution,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b="0" i="1">
                                <a:latin typeface="Cambria Math" panose="02040503050406030204" pitchFamily="18" charset="0"/>
                              </a:rPr>
                              <m:t>𝑡</m:t>
                            </m:r>
                            <m:r>
                              <a:rPr lang="en-US" b="0" i="1">
                                <a:latin typeface="Cambria Math" panose="02040503050406030204" pitchFamily="18" charset="0"/>
                              </a:rPr>
                              <m:t>→∞</m:t>
                            </m:r>
                          </m:lim>
                        </m:limLow>
                      </m:fName>
                      <m:e>
                        <m:sSup>
                          <m:sSupPr>
                            <m:ctrlPr>
                              <a:rPr lang="en-US" b="0" i="1">
                                <a:latin typeface="Cambria Math" panose="02040503050406030204" pitchFamily="18" charset="0"/>
                              </a:rPr>
                            </m:ctrlPr>
                          </m:sSupPr>
                          <m:e>
                            <m:r>
                              <a:rPr lang="en-US" b="0" i="1">
                                <a:latin typeface="Cambria Math" panose="02040503050406030204" pitchFamily="18" charset="0"/>
                              </a:rPr>
                              <m:t>𝑎</m:t>
                            </m:r>
                          </m:e>
                          <m:sup>
                            <m:r>
                              <a:rPr lang="en-US" b="0" i="1">
                                <a:latin typeface="Cambria Math" panose="02040503050406030204" pitchFamily="18" charset="0"/>
                              </a:rPr>
                              <m:t>(</m:t>
                            </m:r>
                            <m:r>
                              <a:rPr lang="en-US" b="0" i="1">
                                <a:latin typeface="Cambria Math" panose="02040503050406030204" pitchFamily="18" charset="0"/>
                              </a:rPr>
                              <m:t>𝑡</m:t>
                            </m:r>
                            <m:r>
                              <a:rPr lang="en-US" b="0" i="1">
                                <a:latin typeface="Cambria Math" panose="02040503050406030204" pitchFamily="18" charset="0"/>
                              </a:rPr>
                              <m:t>)</m:t>
                            </m:r>
                          </m:sup>
                        </m:sSup>
                      </m:e>
                    </m:func>
                  </m:oMath>
                </a14:m>
                <a:r>
                  <a:rPr lang="en-US" dirty="0"/>
                  <a:t> exists and equals </a:t>
                </a:r>
                <a14:m>
                  <m:oMath xmlns:m="http://schemas.openxmlformats.org/officeDocument/2006/math">
                    <m:r>
                      <a:rPr lang="en-US" i="1" dirty="0">
                        <a:latin typeface="Cambria Math" panose="02040503050406030204" pitchFamily="18" charset="0"/>
                      </a:rPr>
                      <m:t>𝜋</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7612117" cy="4906963"/>
              </a:xfrm>
              <a:blipFill rotWithShape="0">
                <a:blip r:embed="rId2"/>
                <a:stretch>
                  <a:fillRect l="-1683" t="-1988" r="-160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46</a:t>
            </a:fld>
            <a:endParaRPr lang="en-US">
              <a:solidFill>
                <a:prstClr val="black">
                  <a:tint val="75000"/>
                </a:prstClr>
              </a:solidFill>
            </a:endParaRPr>
          </a:p>
        </p:txBody>
      </p:sp>
    </p:spTree>
    <p:extLst>
      <p:ext uri="{BB962C8B-B14F-4D97-AF65-F5344CB8AC3E}">
        <p14:creationId xmlns:p14="http://schemas.microsoft.com/office/powerpoint/2010/main" val="28815859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long-term probability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algn="just"/>
                <a:r>
                  <a:rPr lang="en-US" dirty="0"/>
                  <a:t>Proof</a:t>
                </a:r>
              </a:p>
              <a:p>
                <a:pPr marL="457200" lvl="1" indent="0" algn="just">
                  <a:buNone/>
                </a:pPr>
                <a14:m>
                  <m:oMathPara xmlns:m="http://schemas.openxmlformats.org/officeDocument/2006/math">
                    <m:oMathParaPr>
                      <m:jc m:val="centerGroup"/>
                    </m:oMathParaPr>
                    <m:oMath xmlns:m="http://schemas.openxmlformats.org/officeDocument/2006/math">
                      <m:sSup>
                        <m:sSupPr>
                          <m:ctrlPr>
                            <a:rPr lang="en-US" b="0" i="1">
                              <a:latin typeface="Cambria Math" panose="02040503050406030204" pitchFamily="18" charset="0"/>
                            </a:rPr>
                          </m:ctrlPr>
                        </m:sSupPr>
                        <m:e>
                          <m:r>
                            <a:rPr lang="en-US" b="0" i="1">
                              <a:latin typeface="Cambria Math" panose="02040503050406030204" pitchFamily="18" charset="0"/>
                            </a:rPr>
                            <m:t>𝑎</m:t>
                          </m:r>
                        </m:e>
                        <m:sup>
                          <m:r>
                            <a:rPr lang="en-US" b="0" i="1">
                              <a:latin typeface="Cambria Math" panose="02040503050406030204" pitchFamily="18" charset="0"/>
                            </a:rPr>
                            <m:t>(</m:t>
                          </m:r>
                          <m:r>
                            <a:rPr lang="en-US" b="0" i="1">
                              <a:latin typeface="Cambria Math" panose="02040503050406030204" pitchFamily="18" charset="0"/>
                            </a:rPr>
                            <m:t>𝑡</m:t>
                          </m:r>
                          <m:r>
                            <a:rPr lang="en-US" b="0" i="1">
                              <a:latin typeface="Cambria Math" panose="02040503050406030204" pitchFamily="18" charset="0"/>
                            </a:rPr>
                            <m:t>)</m:t>
                          </m:r>
                        </m:sup>
                      </m:sSup>
                      <m:r>
                        <a:rPr lang="en-US" b="0" i="1">
                          <a:latin typeface="Cambria Math" panose="02040503050406030204" pitchFamily="18" charset="0"/>
                        </a:rPr>
                        <m:t>𝑃</m:t>
                      </m:r>
                      <m:r>
                        <a:rPr lang="en-US" b="0" i="1">
                          <a:latin typeface="Cambria Math" panose="02040503050406030204" pitchFamily="18" charset="0"/>
                        </a:rPr>
                        <m:t>−</m:t>
                      </m:r>
                      <m:sSup>
                        <m:sSupPr>
                          <m:ctrlPr>
                            <a:rPr lang="en-US" b="0" i="1">
                              <a:latin typeface="Cambria Math" panose="02040503050406030204" pitchFamily="18" charset="0"/>
                            </a:rPr>
                          </m:ctrlPr>
                        </m:sSupPr>
                        <m:e>
                          <m:r>
                            <a:rPr lang="en-US" b="0" i="1">
                              <a:latin typeface="Cambria Math" panose="02040503050406030204" pitchFamily="18" charset="0"/>
                            </a:rPr>
                            <m:t>𝑎</m:t>
                          </m:r>
                        </m:e>
                        <m:sup>
                          <m:d>
                            <m:dPr>
                              <m:ctrlPr>
                                <a:rPr lang="en-US" b="0" i="1">
                                  <a:latin typeface="Cambria Math" panose="02040503050406030204" pitchFamily="18" charset="0"/>
                                </a:rPr>
                              </m:ctrlPr>
                            </m:dPr>
                            <m:e>
                              <m:r>
                                <a:rPr lang="en-US" b="0" i="1">
                                  <a:latin typeface="Cambria Math" panose="02040503050406030204" pitchFamily="18" charset="0"/>
                                </a:rPr>
                                <m:t>𝑡</m:t>
                              </m:r>
                            </m:e>
                          </m:d>
                        </m:sup>
                      </m:sSup>
                      <m:r>
                        <a:rPr lang="en-US" b="0"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𝑡</m:t>
                          </m:r>
                        </m:den>
                      </m:f>
                      <m:d>
                        <m:dPr>
                          <m:begChr m:val="["/>
                          <m:endChr m:val="]"/>
                          <m:ctrlPr>
                            <a:rPr lang="en-US" b="0"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𝑝</m:t>
                              </m:r>
                            </m:e>
                            <m:sup>
                              <m:d>
                                <m:dPr>
                                  <m:ctrlPr>
                                    <a:rPr lang="en-US" i="1">
                                      <a:latin typeface="Cambria Math" panose="02040503050406030204" pitchFamily="18" charset="0"/>
                                    </a:rPr>
                                  </m:ctrlPr>
                                </m:dPr>
                                <m:e>
                                  <m:r>
                                    <a:rPr lang="en-US" i="1">
                                      <a:latin typeface="Cambria Math" panose="02040503050406030204" pitchFamily="18" charset="0"/>
                                    </a:rPr>
                                    <m:t>0</m:t>
                                  </m:r>
                                </m:e>
                              </m:d>
                            </m:sup>
                          </m:sSup>
                          <m:r>
                            <a:rPr lang="en-US" b="0" i="1">
                              <a:latin typeface="Cambria Math" panose="02040503050406030204" pitchFamily="18" charset="0"/>
                            </a:rPr>
                            <m:t>𝑃</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𝑝</m:t>
                              </m:r>
                            </m:e>
                            <m:sup>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−1</m:t>
                                  </m:r>
                                </m:e>
                              </m:d>
                            </m:sup>
                          </m:sSup>
                          <m:r>
                            <a:rPr lang="en-US" b="0" i="1">
                              <a:latin typeface="Cambria Math" panose="02040503050406030204" pitchFamily="18" charset="0"/>
                            </a:rPr>
                            <m:t>𝑃</m:t>
                          </m:r>
                        </m:e>
                      </m:d>
                      <m:r>
                        <a:rPr lang="en-US" b="0"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𝑡</m:t>
                          </m:r>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𝑝</m:t>
                              </m:r>
                            </m:e>
                            <m:sup>
                              <m:d>
                                <m:dPr>
                                  <m:ctrlPr>
                                    <a:rPr lang="en-US" i="1">
                                      <a:latin typeface="Cambria Math" panose="02040503050406030204" pitchFamily="18" charset="0"/>
                                    </a:rPr>
                                  </m:ctrlPr>
                                </m:dPr>
                                <m:e>
                                  <m:r>
                                    <a:rPr lang="en-US" i="1">
                                      <a:latin typeface="Cambria Math" panose="02040503050406030204" pitchFamily="18" charset="0"/>
                                    </a:rPr>
                                    <m:t>0</m:t>
                                  </m:r>
                                </m:e>
                              </m:d>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𝑝</m:t>
                              </m:r>
                            </m:e>
                            <m:sup>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−1</m:t>
                                  </m:r>
                                </m:e>
                              </m:d>
                            </m:sup>
                          </m:sSup>
                        </m:e>
                      </m:d>
                      <m:r>
                        <a:rPr lang="en-US" b="0" i="1">
                          <a:latin typeface="Cambria Math" panose="02040503050406030204" pitchFamily="18" charset="0"/>
                        </a:rPr>
                        <m:t> </m:t>
                      </m:r>
                    </m:oMath>
                  </m:oMathPara>
                </a14:m>
                <a:endParaRPr lang="en-US" dirty="0"/>
              </a:p>
              <a:p>
                <a:pPr marL="914400" lvl="2" indent="0" algn="just">
                  <a:buNone/>
                </a:pPr>
                <a:endParaRPr lang="en-US" sz="2400" dirty="0"/>
              </a:p>
              <a:p>
                <a:pPr marL="0" lvl="1" indent="0" algn="just">
                  <a:spcBef>
                    <a:spcPts val="1000"/>
                  </a:spcBef>
                  <a:buNone/>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𝑡</m:t>
                          </m:r>
                        </m:den>
                      </m:f>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𝑝</m:t>
                              </m:r>
                            </m:e>
                            <m:sup>
                              <m:d>
                                <m:dPr>
                                  <m:ctrlPr>
                                    <a:rPr lang="en-US" i="1">
                                      <a:latin typeface="Cambria Math" panose="02040503050406030204" pitchFamily="18" charset="0"/>
                                    </a:rPr>
                                  </m:ctrlPr>
                                </m:dPr>
                                <m:e>
                                  <m:r>
                                    <a:rPr lang="en-US" b="0" i="1">
                                      <a:latin typeface="Cambria Math" panose="02040503050406030204" pitchFamily="18" charset="0"/>
                                    </a:rPr>
                                    <m:t>1</m:t>
                                  </m:r>
                                </m:e>
                              </m:d>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𝑝</m:t>
                              </m:r>
                            </m:e>
                            <m:sup>
                              <m:d>
                                <m:dPr>
                                  <m:ctrlPr>
                                    <a:rPr lang="en-US" i="1">
                                      <a:latin typeface="Cambria Math" panose="02040503050406030204" pitchFamily="18" charset="0"/>
                                    </a:rPr>
                                  </m:ctrlPr>
                                </m:dPr>
                                <m:e>
                                  <m:r>
                                    <a:rPr lang="en-US" i="1">
                                      <a:latin typeface="Cambria Math" panose="02040503050406030204" pitchFamily="18" charset="0"/>
                                    </a:rPr>
                                    <m:t>𝑡</m:t>
                                  </m:r>
                                </m:e>
                              </m:d>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𝑡</m:t>
                          </m:r>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𝑝</m:t>
                              </m:r>
                            </m:e>
                            <m:sup>
                              <m:d>
                                <m:dPr>
                                  <m:ctrlPr>
                                    <a:rPr lang="en-US" i="1">
                                      <a:latin typeface="Cambria Math" panose="02040503050406030204" pitchFamily="18" charset="0"/>
                                    </a:rPr>
                                  </m:ctrlPr>
                                </m:dPr>
                                <m:e>
                                  <m:r>
                                    <a:rPr lang="en-US" i="1">
                                      <a:latin typeface="Cambria Math" panose="02040503050406030204" pitchFamily="18" charset="0"/>
                                    </a:rPr>
                                    <m:t>0</m:t>
                                  </m:r>
                                </m:e>
                              </m:d>
                            </m:sup>
                          </m:sSup>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𝑝</m:t>
                              </m:r>
                            </m:e>
                            <m:sup>
                              <m:d>
                                <m:dPr>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−1</m:t>
                                  </m:r>
                                </m:e>
                              </m:d>
                            </m:sup>
                          </m:sSup>
                        </m:e>
                      </m:d>
                      <m:r>
                        <a:rPr lang="en-US" b="0" i="1">
                          <a:latin typeface="Cambria Math" panose="02040503050406030204" pitchFamily="18" charset="0"/>
                        </a:rPr>
                        <m:t> </m:t>
                      </m:r>
                    </m:oMath>
                  </m:oMathPara>
                </a14:m>
                <a:endParaRPr lang="en-US" b="0" i="1" dirty="0">
                  <a:latin typeface="Cambria Math" panose="02040503050406030204" pitchFamily="18" charset="0"/>
                </a:endParaRPr>
              </a:p>
              <a:p>
                <a:pPr marL="0" lvl="1" indent="0" algn="just">
                  <a:spcBef>
                    <a:spcPts val="1000"/>
                  </a:spcBef>
                  <a:buNone/>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    </m:t>
                      </m:r>
                    </m:oMath>
                  </m:oMathPara>
                </a14:m>
                <a:endParaRPr lang="en-US" i="1" dirty="0">
                  <a:latin typeface="Cambria Math" panose="02040503050406030204" pitchFamily="18" charset="0"/>
                </a:endParaRPr>
              </a:p>
              <a:p>
                <a:pPr marL="0" lvl="1" indent="0" algn="just">
                  <a:spcBef>
                    <a:spcPts val="1000"/>
                  </a:spcBef>
                  <a:buNone/>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𝑡</m:t>
                          </m:r>
                        </m:den>
                      </m:f>
                      <m:d>
                        <m:dPr>
                          <m:ctrlPr>
                            <a:rPr lang="en-US" b="0" i="1">
                              <a:latin typeface="Cambria Math" panose="02040503050406030204" pitchFamily="18" charset="0"/>
                            </a:rPr>
                          </m:ctrlPr>
                        </m:dPr>
                        <m:e>
                          <m:sSup>
                            <m:sSupPr>
                              <m:ctrlPr>
                                <a:rPr lang="en-US" b="0" i="1">
                                  <a:latin typeface="Cambria Math" panose="02040503050406030204" pitchFamily="18" charset="0"/>
                                </a:rPr>
                              </m:ctrlPr>
                            </m:sSupPr>
                            <m:e>
                              <m:r>
                                <a:rPr lang="en-US" b="0" i="1">
                                  <a:latin typeface="Cambria Math" panose="02040503050406030204" pitchFamily="18" charset="0"/>
                                </a:rPr>
                                <m:t>𝑝</m:t>
                              </m:r>
                            </m:e>
                            <m:sup>
                              <m:d>
                                <m:dPr>
                                  <m:ctrlPr>
                                    <a:rPr lang="en-US" b="0" i="1">
                                      <a:latin typeface="Cambria Math" panose="02040503050406030204" pitchFamily="18" charset="0"/>
                                    </a:rPr>
                                  </m:ctrlPr>
                                </m:dPr>
                                <m:e>
                                  <m:r>
                                    <a:rPr lang="en-US" b="0" i="1">
                                      <a:latin typeface="Cambria Math" panose="02040503050406030204" pitchFamily="18" charset="0"/>
                                    </a:rPr>
                                    <m:t>𝑡</m:t>
                                  </m:r>
                                </m:e>
                              </m:d>
                            </m:sup>
                          </m:sSup>
                          <m:r>
                            <a:rPr lang="en-US" b="0" i="1">
                              <a:latin typeface="Cambria Math" panose="02040503050406030204" pitchFamily="18" charset="0"/>
                            </a:rPr>
                            <m:t>−</m:t>
                          </m:r>
                          <m:sSup>
                            <m:sSupPr>
                              <m:ctrlPr>
                                <a:rPr lang="en-US" b="0" i="1">
                                  <a:latin typeface="Cambria Math" panose="02040503050406030204" pitchFamily="18" charset="0"/>
                                </a:rPr>
                              </m:ctrlPr>
                            </m:sSupPr>
                            <m:e>
                              <m:r>
                                <a:rPr lang="en-US" b="0" i="1">
                                  <a:latin typeface="Cambria Math" panose="02040503050406030204" pitchFamily="18" charset="0"/>
                                </a:rPr>
                                <m:t>𝑝</m:t>
                              </m:r>
                            </m:e>
                            <m:sup>
                              <m:d>
                                <m:dPr>
                                  <m:ctrlPr>
                                    <a:rPr lang="en-US" b="0" i="1">
                                      <a:latin typeface="Cambria Math" panose="02040503050406030204" pitchFamily="18" charset="0"/>
                                    </a:rPr>
                                  </m:ctrlPr>
                                </m:dPr>
                                <m:e>
                                  <m:r>
                                    <a:rPr lang="en-US" b="0" i="1">
                                      <a:latin typeface="Cambria Math" panose="02040503050406030204" pitchFamily="18" charset="0"/>
                                    </a:rPr>
                                    <m:t>0</m:t>
                                  </m:r>
                                </m:e>
                              </m:d>
                            </m:sup>
                          </m:sSup>
                        </m:e>
                      </m:d>
                      <m:r>
                        <a:rPr lang="en-US" b="0" i="1">
                          <a:latin typeface="Cambria Math" panose="02040503050406030204" pitchFamily="18" charset="0"/>
                        </a:rPr>
                        <m:t>                                </m:t>
                      </m:r>
                    </m:oMath>
                  </m:oMathPara>
                </a14:m>
                <a:endParaRPr lang="en-US" dirty="0"/>
              </a:p>
              <a:p>
                <a:pPr marL="0" lvl="1" indent="0" algn="just">
                  <a:spcBef>
                    <a:spcPts val="1000"/>
                  </a:spcBef>
                  <a:buNone/>
                </a:pPr>
                <a:endParaRPr lang="en-US" dirty="0"/>
              </a:p>
              <a:p>
                <a:pPr marL="0" lvl="1" indent="0" algn="just">
                  <a:spcBef>
                    <a:spcPts val="1000"/>
                  </a:spcBef>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up>
                      </m:sSup>
                      <m:r>
                        <a:rPr lang="en-US" i="1">
                          <a:latin typeface="Cambria Math" panose="02040503050406030204" pitchFamily="18" charset="0"/>
                        </a:rPr>
                        <m:t>𝑃</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d>
                            <m:dPr>
                              <m:ctrlPr>
                                <a:rPr lang="en-US" i="1">
                                  <a:latin typeface="Cambria Math" panose="02040503050406030204" pitchFamily="18" charset="0"/>
                                </a:rPr>
                              </m:ctrlPr>
                            </m:dPr>
                            <m:e>
                              <m:r>
                                <a:rPr lang="en-US" i="1">
                                  <a:latin typeface="Cambria Math" panose="02040503050406030204" pitchFamily="18" charset="0"/>
                                </a:rPr>
                                <m:t>𝑡</m:t>
                              </m:r>
                            </m:e>
                          </m:d>
                        </m:sup>
                      </m:sSup>
                      <m:r>
                        <a:rPr lang="en-US" b="0"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𝑡</m:t>
                          </m:r>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𝑝</m:t>
                              </m:r>
                            </m:e>
                            <m:sup>
                              <m:d>
                                <m:dPr>
                                  <m:ctrlPr>
                                    <a:rPr lang="en-US" i="1">
                                      <a:latin typeface="Cambria Math" panose="02040503050406030204" pitchFamily="18" charset="0"/>
                                    </a:rPr>
                                  </m:ctrlPr>
                                </m:dPr>
                                <m:e>
                                  <m:r>
                                    <a:rPr lang="en-US" i="1">
                                      <a:latin typeface="Cambria Math" panose="02040503050406030204" pitchFamily="18" charset="0"/>
                                    </a:rPr>
                                    <m:t>𝑡</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𝑝</m:t>
                              </m:r>
                            </m:e>
                            <m:sup>
                              <m:d>
                                <m:dPr>
                                  <m:ctrlPr>
                                    <a:rPr lang="en-US" i="1">
                                      <a:latin typeface="Cambria Math" panose="02040503050406030204" pitchFamily="18" charset="0"/>
                                    </a:rPr>
                                  </m:ctrlPr>
                                </m:dPr>
                                <m:e>
                                  <m:r>
                                    <a:rPr lang="en-US" i="1">
                                      <a:latin typeface="Cambria Math" panose="02040503050406030204" pitchFamily="18" charset="0"/>
                                    </a:rPr>
                                    <m:t>0</m:t>
                                  </m:r>
                                </m:e>
                              </m:d>
                            </m:sup>
                          </m:sSup>
                        </m:e>
                      </m:d>
                      <m:r>
                        <a:rPr lang="en-US" b="0" i="1">
                          <a:latin typeface="Cambria Math" panose="02040503050406030204" pitchFamily="18" charset="0"/>
                        </a:rPr>
                        <m:t>                                                        </m:t>
                      </m:r>
                    </m:oMath>
                  </m:oMathPara>
                </a14:m>
                <a:endParaRPr lang="en-US" dirty="0"/>
              </a:p>
              <a:p>
                <a:pPr marL="0" lvl="1" indent="0" algn="just">
                  <a:spcBef>
                    <a:spcPts val="1000"/>
                  </a:spcBef>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lim</m:t>
                              </m:r>
                            </m:e>
                            <m:lim>
                              <m:r>
                                <a:rPr lang="en-US" b="0" i="1">
                                  <a:latin typeface="Cambria Math" panose="02040503050406030204" pitchFamily="18" charset="0"/>
                                </a:rPr>
                                <m:t>𝑡</m:t>
                              </m:r>
                              <m:r>
                                <a:rPr lang="en-US" b="0" i="1">
                                  <a:latin typeface="Cambria Math" panose="02040503050406030204" pitchFamily="18" charset="0"/>
                                </a:rPr>
                                <m:t>→∞</m:t>
                              </m:r>
                            </m:lim>
                          </m:limLow>
                        </m:fName>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𝑡</m:t>
                              </m:r>
                            </m:den>
                          </m:f>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𝑝</m:t>
                                  </m:r>
                                </m:e>
                                <m:sup>
                                  <m:d>
                                    <m:dPr>
                                      <m:ctrlPr>
                                        <a:rPr lang="en-US" i="1">
                                          <a:latin typeface="Cambria Math" panose="02040503050406030204" pitchFamily="18" charset="0"/>
                                        </a:rPr>
                                      </m:ctrlPr>
                                    </m:dPr>
                                    <m:e>
                                      <m:r>
                                        <a:rPr lang="en-US" i="1">
                                          <a:latin typeface="Cambria Math" panose="02040503050406030204" pitchFamily="18" charset="0"/>
                                        </a:rPr>
                                        <m:t>𝑡</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𝑝</m:t>
                                  </m:r>
                                </m:e>
                                <m:sup>
                                  <m:d>
                                    <m:dPr>
                                      <m:ctrlPr>
                                        <a:rPr lang="en-US" i="1">
                                          <a:latin typeface="Cambria Math" panose="02040503050406030204" pitchFamily="18" charset="0"/>
                                        </a:rPr>
                                      </m:ctrlPr>
                                    </m:dPr>
                                    <m:e>
                                      <m:r>
                                        <a:rPr lang="en-US" i="1">
                                          <a:latin typeface="Cambria Math" panose="02040503050406030204" pitchFamily="18" charset="0"/>
                                        </a:rPr>
                                        <m:t>0</m:t>
                                      </m:r>
                                    </m:e>
                                  </m:d>
                                </m:sup>
                              </m:sSup>
                            </m:e>
                          </m:d>
                          <m:r>
                            <a:rPr lang="en-US" b="0" i="1">
                              <a:latin typeface="Cambria Math" panose="02040503050406030204" pitchFamily="18" charset="0"/>
                            </a:rPr>
                            <m:t>→0 </m:t>
                          </m:r>
                          <m:r>
                            <m:rPr>
                              <m:nor/>
                            </m:rPr>
                            <a:rPr lang="en-US"/>
                            <m:t>as</m:t>
                          </m:r>
                          <m:r>
                            <m:rPr>
                              <m:nor/>
                            </m:rPr>
                            <a:rPr lang="en-US"/>
                            <m:t> </m:t>
                          </m:r>
                          <m:r>
                            <m:rPr>
                              <m:nor/>
                            </m:rPr>
                            <a:rPr lang="en-US" i="1"/>
                            <m:t>t</m:t>
                          </m:r>
                          <m:r>
                            <m:rPr>
                              <m:nor/>
                            </m:rPr>
                            <a:rPr lang="en-US" i="1"/>
                            <m:t> </m:t>
                          </m:r>
                          <m:r>
                            <m:rPr>
                              <m:nor/>
                            </m:rPr>
                            <a:rPr lang="en-US"/>
                            <m:t>goes</m:t>
                          </m:r>
                          <m:r>
                            <m:rPr>
                              <m:nor/>
                            </m:rPr>
                            <a:rPr lang="en-US"/>
                            <m:t> </m:t>
                          </m:r>
                          <m:r>
                            <m:rPr>
                              <m:nor/>
                            </m:rPr>
                            <a:rPr lang="en-US"/>
                            <m:t>to</m:t>
                          </m:r>
                          <m:r>
                            <m:rPr>
                              <m:nor/>
                            </m:rPr>
                            <a:rPr lang="en-US"/>
                            <m:t> </m:t>
                          </m:r>
                          <m:r>
                            <m:rPr>
                              <m:nor/>
                            </m:rPr>
                            <a:rPr lang="en-US"/>
                            <m:t>infinity</m:t>
                          </m:r>
                          <m:r>
                            <m:rPr>
                              <m:nor/>
                            </m:rPr>
                            <a:rPr lang="en-US"/>
                            <m:t>                          </m:t>
                          </m:r>
                        </m:e>
                      </m:func>
                    </m:oMath>
                  </m:oMathPara>
                </a14:m>
                <a:endParaRPr lang="en-US" dirty="0"/>
              </a:p>
              <a:p>
                <a:pPr marL="342900" lvl="1" indent="-342900" algn="just">
                  <a:spcBef>
                    <a:spcPts val="1000"/>
                  </a:spcBef>
                </a:pPr>
                <a:r>
                  <a:rPr lang="en-US" dirty="0"/>
                  <a:t>This means that a(t) satisfies a(t)</a:t>
                </a:r>
                <a:r>
                  <a:rPr lang="en-US" i="1" dirty="0"/>
                  <a:t>P </a:t>
                </a:r>
                <a:r>
                  <a:rPr lang="en-US" dirty="0"/>
                  <a:t>= a(t) and hence a(t) must be the unique long-term vector </a:t>
                </a:r>
                <a:r>
                  <a:rPr lang="en-US" i="1" dirty="0"/>
                  <a:t>π </a:t>
                </a:r>
                <a:r>
                  <a:rPr lang="en-US" dirty="0"/>
                  <a:t>satisfying </a:t>
                </a:r>
                <a:r>
                  <a:rPr lang="en-US" i="1" dirty="0"/>
                  <a:t>πP </a:t>
                </a:r>
                <a:r>
                  <a:rPr lang="en-US" dirty="0"/>
                  <a:t>= </a:t>
                </a:r>
                <a:r>
                  <a:rPr lang="en-US" i="1" dirty="0"/>
                  <a:t>π</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3106" r="-69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47</a:t>
            </a:fld>
            <a:endParaRPr lang="en-US">
              <a:solidFill>
                <a:prstClr val="black">
                  <a:tint val="75000"/>
                </a:prstClr>
              </a:solidFill>
            </a:endParaRPr>
          </a:p>
        </p:txBody>
      </p:sp>
    </p:spTree>
    <p:extLst>
      <p:ext uri="{BB962C8B-B14F-4D97-AF65-F5344CB8AC3E}">
        <p14:creationId xmlns:p14="http://schemas.microsoft.com/office/powerpoint/2010/main" val="25100568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Markov Chain</a:t>
            </a:r>
          </a:p>
        </p:txBody>
      </p:sp>
      <p:sp>
        <p:nvSpPr>
          <p:cNvPr id="3" name="Content Placeholder 2"/>
          <p:cNvSpPr>
            <a:spLocks noGrp="1"/>
          </p:cNvSpPr>
          <p:nvPr>
            <p:ph idx="1"/>
          </p:nvPr>
        </p:nvSpPr>
        <p:spPr/>
        <p:txBody>
          <a:bodyPr/>
          <a:lstStyle/>
          <a:p>
            <a:pPr algn="just"/>
            <a:r>
              <a:rPr lang="en-US" dirty="0"/>
              <a:t>Example: gambler’s assets</a:t>
            </a:r>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48</a:t>
            </a:fld>
            <a:endParaRPr lang="en-US">
              <a:solidFill>
                <a:prstClr val="black">
                  <a:tint val="75000"/>
                </a:prstClr>
              </a:solidFill>
            </a:endParaRPr>
          </a:p>
        </p:txBody>
      </p:sp>
    </p:spTree>
    <p:extLst>
      <p:ext uri="{BB962C8B-B14F-4D97-AF65-F5344CB8AC3E}">
        <p14:creationId xmlns:p14="http://schemas.microsoft.com/office/powerpoint/2010/main" val="20730282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014" y="236483"/>
            <a:ext cx="10515600" cy="876135"/>
          </a:xfrm>
        </p:spPr>
        <p:txBody>
          <a:bodyPr>
            <a:normAutofit fontScale="90000"/>
          </a:bodyPr>
          <a:lstStyle/>
          <a:p>
            <a:r>
              <a:rPr lang="en-US" dirty="0"/>
              <a:t>Correspondence between terminology of random walks and Markov chains</a:t>
            </a:r>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49</a:t>
            </a:fld>
            <a:endParaRPr lang="en-US">
              <a:solidFill>
                <a:prstClr val="black">
                  <a:tint val="75000"/>
                </a:prstClr>
              </a:solidFill>
            </a:endParaRPr>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1742575563"/>
              </p:ext>
            </p:extLst>
          </p:nvPr>
        </p:nvGraphicFramePr>
        <p:xfrm>
          <a:off x="2278812" y="2403595"/>
          <a:ext cx="7772400" cy="2654298"/>
        </p:xfrm>
        <a:graphic>
          <a:graphicData uri="http://schemas.openxmlformats.org/drawingml/2006/table">
            <a:tbl>
              <a:tblPr firstRow="1" bandRow="1"/>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442383">
                <a:tc>
                  <a:txBody>
                    <a:bodyPr/>
                    <a:lstStyle/>
                    <a:p>
                      <a:r>
                        <a:rPr lang="en-US" b="1" dirty="0"/>
                        <a:t>Random walk</a:t>
                      </a:r>
                    </a:p>
                  </a:txBody>
                  <a:tcPr/>
                </a:tc>
                <a:tc>
                  <a:txBody>
                    <a:bodyPr/>
                    <a:lstStyle/>
                    <a:p>
                      <a:r>
                        <a:rPr lang="en-US" b="1" dirty="0"/>
                        <a:t>Markov Chain</a:t>
                      </a:r>
                    </a:p>
                  </a:txBody>
                  <a:tcPr/>
                </a:tc>
                <a:extLst>
                  <a:ext uri="{0D108BD9-81ED-4DB2-BD59-A6C34878D82A}">
                    <a16:rowId xmlns:a16="http://schemas.microsoft.com/office/drawing/2014/main" val="10000"/>
                  </a:ext>
                </a:extLst>
              </a:tr>
              <a:tr h="442383">
                <a:tc>
                  <a:txBody>
                    <a:bodyPr/>
                    <a:lstStyle/>
                    <a:p>
                      <a:r>
                        <a:rPr lang="en-US" dirty="0"/>
                        <a:t>Vertex</a:t>
                      </a:r>
                    </a:p>
                  </a:txBody>
                  <a:tcPr/>
                </a:tc>
                <a:tc>
                  <a:txBody>
                    <a:bodyPr/>
                    <a:lstStyle/>
                    <a:p>
                      <a:r>
                        <a:rPr lang="en-US" dirty="0"/>
                        <a:t>State</a:t>
                      </a:r>
                    </a:p>
                  </a:txBody>
                  <a:tcPr/>
                </a:tc>
                <a:extLst>
                  <a:ext uri="{0D108BD9-81ED-4DB2-BD59-A6C34878D82A}">
                    <a16:rowId xmlns:a16="http://schemas.microsoft.com/office/drawing/2014/main" val="10001"/>
                  </a:ext>
                </a:extLst>
              </a:tr>
              <a:tr h="442383">
                <a:tc>
                  <a:txBody>
                    <a:bodyPr/>
                    <a:lstStyle/>
                    <a:p>
                      <a:r>
                        <a:rPr lang="en-US" dirty="0"/>
                        <a:t>Strongly connected</a:t>
                      </a:r>
                    </a:p>
                  </a:txBody>
                  <a:tcPr/>
                </a:tc>
                <a:tc>
                  <a:txBody>
                    <a:bodyPr/>
                    <a:lstStyle/>
                    <a:p>
                      <a:r>
                        <a:rPr lang="en-US" dirty="0"/>
                        <a:t>Persistent, </a:t>
                      </a:r>
                      <a:r>
                        <a:rPr lang="en-US" sz="1800" dirty="0">
                          <a:solidFill>
                            <a:schemeClr val="tx1"/>
                          </a:solidFill>
                        </a:rPr>
                        <a:t>Irreducible</a:t>
                      </a:r>
                      <a:endParaRPr lang="en-US" dirty="0">
                        <a:solidFill>
                          <a:schemeClr val="tx1"/>
                        </a:solidFill>
                      </a:endParaRPr>
                    </a:p>
                  </a:txBody>
                  <a:tcPr/>
                </a:tc>
                <a:extLst>
                  <a:ext uri="{0D108BD9-81ED-4DB2-BD59-A6C34878D82A}">
                    <a16:rowId xmlns:a16="http://schemas.microsoft.com/office/drawing/2014/main" val="10002"/>
                  </a:ext>
                </a:extLst>
              </a:tr>
              <a:tr h="442383">
                <a:tc>
                  <a:txBody>
                    <a:bodyPr/>
                    <a:lstStyle/>
                    <a:p>
                      <a:r>
                        <a:rPr lang="en-US" dirty="0"/>
                        <a:t>Aperiodic</a:t>
                      </a:r>
                    </a:p>
                  </a:txBody>
                  <a:tcPr/>
                </a:tc>
                <a:tc>
                  <a:txBody>
                    <a:bodyPr/>
                    <a:lstStyle/>
                    <a:p>
                      <a:r>
                        <a:rPr lang="en-US" dirty="0"/>
                        <a:t>Aperiodic</a:t>
                      </a:r>
                    </a:p>
                  </a:txBody>
                  <a:tcPr/>
                </a:tc>
                <a:extLst>
                  <a:ext uri="{0D108BD9-81ED-4DB2-BD59-A6C34878D82A}">
                    <a16:rowId xmlns:a16="http://schemas.microsoft.com/office/drawing/2014/main" val="10003"/>
                  </a:ext>
                </a:extLst>
              </a:tr>
              <a:tr h="442383">
                <a:tc>
                  <a:txBody>
                    <a:bodyPr/>
                    <a:lstStyle/>
                    <a:p>
                      <a:r>
                        <a:rPr lang="en-US" dirty="0"/>
                        <a:t>Strongly connected and aperiodic</a:t>
                      </a:r>
                    </a:p>
                  </a:txBody>
                  <a:tcPr/>
                </a:tc>
                <a:tc>
                  <a:txBody>
                    <a:bodyPr/>
                    <a:lstStyle/>
                    <a:p>
                      <a:r>
                        <a:rPr lang="en-US" dirty="0" err="1"/>
                        <a:t>Ergotic</a:t>
                      </a:r>
                      <a:endParaRPr lang="en-US" dirty="0"/>
                    </a:p>
                  </a:txBody>
                  <a:tcPr/>
                </a:tc>
                <a:extLst>
                  <a:ext uri="{0D108BD9-81ED-4DB2-BD59-A6C34878D82A}">
                    <a16:rowId xmlns:a16="http://schemas.microsoft.com/office/drawing/2014/main" val="10004"/>
                  </a:ext>
                </a:extLst>
              </a:tr>
              <a:tr h="442383">
                <a:tc>
                  <a:txBody>
                    <a:bodyPr/>
                    <a:lstStyle/>
                    <a:p>
                      <a:r>
                        <a:rPr lang="en-US" dirty="0"/>
                        <a:t>Undirected graph</a:t>
                      </a:r>
                    </a:p>
                  </a:txBody>
                  <a:tcPr/>
                </a:tc>
                <a:tc>
                  <a:txBody>
                    <a:bodyPr/>
                    <a:lstStyle/>
                    <a:p>
                      <a:r>
                        <a:rPr lang="en-US" dirty="0"/>
                        <a:t>Time reversible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1477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Natural Random Walk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6855372" cy="4906963"/>
              </a:xfrm>
            </p:spPr>
            <p:txBody>
              <a:bodyPr/>
              <a:lstStyle/>
              <a:p>
                <a:pPr marL="342900" indent="-342900" algn="just">
                  <a:defRPr/>
                </a:pPr>
                <a:r>
                  <a:rPr lang="en-US" dirty="0"/>
                  <a:t>Note that we assume undirected graph: i.e. if the walker can go from </a:t>
                </a:r>
                <a:r>
                  <a:rPr lang="en-US" i="1" dirty="0"/>
                  <a:t>i </a:t>
                </a:r>
                <a:r>
                  <a:rPr lang="en-US" dirty="0"/>
                  <a:t>to </a:t>
                </a:r>
                <a:r>
                  <a:rPr lang="en-US" i="1" dirty="0"/>
                  <a:t>j</a:t>
                </a:r>
                <a:r>
                  <a:rPr lang="en-US" dirty="0"/>
                  <a:t>, it can also go from </a:t>
                </a:r>
                <a:r>
                  <a:rPr lang="en-US" i="1" dirty="0"/>
                  <a:t>j </a:t>
                </a:r>
                <a:r>
                  <a:rPr lang="en-US" dirty="0"/>
                  <a:t>to </a:t>
                </a:r>
                <a:r>
                  <a:rPr lang="en-US" i="1" dirty="0"/>
                  <a:t>i.</a:t>
                </a:r>
              </a:p>
              <a:p>
                <a:pPr marL="342900" indent="-342900" algn="just">
                  <a:defRPr/>
                </a:pPr>
                <a:r>
                  <a:rPr lang="en-US" dirty="0"/>
                  <a:t>This does not imply that the probability of the transition </a:t>
                </a:r>
                <a14:m>
                  <m:oMath xmlns:m="http://schemas.openxmlformats.org/officeDocument/2006/math">
                    <m:r>
                      <a:rPr lang="en-US" b="0" i="1">
                        <a:latin typeface="Cambria Math" panose="02040503050406030204" pitchFamily="18" charset="0"/>
                      </a:rPr>
                      <m:t>𝑖𝑗</m:t>
                    </m:r>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𝑃</m:t>
                        </m:r>
                      </m:e>
                      <m:sub>
                        <m:r>
                          <a:rPr lang="en-US" b="0" i="1">
                            <a:latin typeface="Cambria Math" panose="02040503050406030204" pitchFamily="18" charset="0"/>
                          </a:rPr>
                          <m:t>𝑖𝑗</m:t>
                        </m:r>
                      </m:sub>
                    </m:sSub>
                    <m:r>
                      <a:rPr lang="en-US" b="0" i="1">
                        <a:latin typeface="Cambria Math" panose="02040503050406030204" pitchFamily="18" charset="0"/>
                      </a:rPr>
                      <m:t>)</m:t>
                    </m:r>
                  </m:oMath>
                </a14:m>
                <a:r>
                  <a:rPr lang="en-US" dirty="0"/>
                  <a:t> same of the transition </a:t>
                </a:r>
                <a14:m>
                  <m:oMath xmlns:m="http://schemas.openxmlformats.org/officeDocument/2006/math">
                    <m:r>
                      <a:rPr lang="en-US" b="0" i="1">
                        <a:latin typeface="Cambria Math" panose="02040503050406030204" pitchFamily="18" charset="0"/>
                      </a:rPr>
                      <m:t>𝑗𝑖</m:t>
                    </m:r>
                  </m:oMath>
                </a14:m>
                <a:r>
                  <a:rPr lang="en-US" i="1" dirty="0"/>
                  <a:t>, </a:t>
                </a:r>
                <a:r>
                  <a:rPr lang="en-US" dirty="0"/>
                  <a:t>it depends on the degree distribution of the nodes.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6855372" cy="4906963"/>
              </a:xfrm>
              <a:blipFill rotWithShape="0">
                <a:blip r:embed="rId2"/>
                <a:stretch>
                  <a:fillRect l="-1601" t="-1988" r="-186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5</a:t>
            </a:fld>
            <a:endParaRPr lang="en-US" dirty="0">
              <a:solidFill>
                <a:prstClr val="black">
                  <a:tint val="75000"/>
                </a:prstClr>
              </a:solidFill>
            </a:endParaRPr>
          </a:p>
        </p:txBody>
      </p:sp>
    </p:spTree>
    <p:extLst>
      <p:ext uri="{BB962C8B-B14F-4D97-AF65-F5344CB8AC3E}">
        <p14:creationId xmlns:p14="http://schemas.microsoft.com/office/powerpoint/2010/main" val="36029377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358462" y="2383111"/>
            <a:ext cx="10515600" cy="1325563"/>
          </a:xfrm>
        </p:spPr>
        <p:txBody>
          <a:bodyPr/>
          <a:lstStyle/>
          <a:p>
            <a:r>
              <a:rPr lang="en-US" b="1" dirty="0">
                <a:solidFill>
                  <a:srgbClr val="C00000"/>
                </a:solidFill>
              </a:rPr>
              <a:t>Random Walks on Undirected Graphs with Unit Edge Weights </a:t>
            </a:r>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50</a:t>
            </a:fld>
            <a:endParaRPr lang="en-US">
              <a:solidFill>
                <a:prstClr val="black">
                  <a:tint val="75000"/>
                </a:prstClr>
              </a:solidFill>
            </a:endParaRPr>
          </a:p>
        </p:txBody>
      </p:sp>
    </p:spTree>
    <p:extLst>
      <p:ext uri="{BB962C8B-B14F-4D97-AF65-F5344CB8AC3E}">
        <p14:creationId xmlns:p14="http://schemas.microsoft.com/office/powerpoint/2010/main" val="3270722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Hitting time </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838200" y="1270000"/>
                <a:ext cx="8936421" cy="4906963"/>
              </a:xfrm>
            </p:spPr>
            <p:txBody>
              <a:bodyPr>
                <a:normAutofit lnSpcReduction="10000"/>
              </a:bodyPr>
              <a:lstStyle/>
              <a:p>
                <a:pPr algn="just"/>
                <a:r>
                  <a:rPr lang="en-US" dirty="0"/>
                  <a:t>The </a:t>
                </a:r>
                <a:r>
                  <a:rPr lang="en-US" i="1" dirty="0"/>
                  <a:t>hitting time </a:t>
                </a:r>
                <a14:m>
                  <m:oMath xmlns:m="http://schemas.openxmlformats.org/officeDocument/2006/math">
                    <m:sSub>
                      <m:sSubPr>
                        <m:ctrlPr>
                          <a:rPr lang="en-US" b="0"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𝑥𝑦</m:t>
                        </m:r>
                      </m:sub>
                    </m:sSub>
                  </m:oMath>
                </a14:m>
                <a:r>
                  <a:rPr lang="en-US" dirty="0"/>
                  <a:t>, sometimes called </a:t>
                </a:r>
                <a:r>
                  <a:rPr lang="en-US" i="1" dirty="0"/>
                  <a:t>discovery time</a:t>
                </a:r>
                <a:r>
                  <a:rPr lang="en-US" dirty="0"/>
                  <a:t>, is the expected time of a random walk starting at vertex </a:t>
                </a:r>
                <a:r>
                  <a:rPr lang="en-US" i="1" dirty="0"/>
                  <a:t>x </a:t>
                </a:r>
                <a:r>
                  <a:rPr lang="en-US" dirty="0"/>
                  <a:t>to reach vertex </a:t>
                </a:r>
                <a:r>
                  <a:rPr lang="en-US" i="1" dirty="0"/>
                  <a:t>y</a:t>
                </a:r>
                <a:r>
                  <a:rPr lang="en-US" dirty="0"/>
                  <a:t>.</a:t>
                </a:r>
              </a:p>
              <a:p>
                <a:pPr marL="0" indent="0" algn="just">
                  <a:buNone/>
                </a:pPr>
                <a:r>
                  <a:rPr lang="en-US" u="sng" dirty="0">
                    <a:solidFill>
                      <a:srgbClr val="C00000"/>
                    </a:solidFill>
                  </a:rPr>
                  <a:t>Important Facts</a:t>
                </a:r>
              </a:p>
              <a:p>
                <a:pPr algn="just"/>
                <a:r>
                  <a:rPr lang="en-US" dirty="0"/>
                  <a:t>Adding edges to a graph may either increase or decrease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𝑥𝑦</m:t>
                        </m:r>
                      </m:sub>
                    </m:sSub>
                  </m:oMath>
                </a14:m>
                <a:r>
                  <a:rPr lang="en-US" i="1" dirty="0"/>
                  <a:t> </a:t>
                </a:r>
                <a:r>
                  <a:rPr lang="en-US" dirty="0"/>
                  <a:t>depending on the particular situation. </a:t>
                </a:r>
              </a:p>
              <a:p>
                <a:pPr algn="just"/>
                <a:r>
                  <a:rPr lang="en-US" dirty="0"/>
                  <a:t>Adding an edge can shorten the distance from</a:t>
                </a:r>
                <a:br>
                  <a:rPr lang="en-US" dirty="0"/>
                </a:br>
                <a:r>
                  <a:rPr lang="en-US" i="1" dirty="0"/>
                  <a:t>x </a:t>
                </a:r>
                <a:r>
                  <a:rPr lang="en-US" dirty="0"/>
                  <a:t>to </a:t>
                </a:r>
                <a:r>
                  <a:rPr lang="en-US" i="1" dirty="0"/>
                  <a:t>y </a:t>
                </a:r>
                <a:r>
                  <a:rPr lang="en-US" dirty="0"/>
                  <a:t>thereby decreasing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𝑥𝑦</m:t>
                        </m:r>
                      </m:sub>
                    </m:sSub>
                  </m:oMath>
                </a14:m>
                <a:r>
                  <a:rPr lang="en-US" i="1" dirty="0"/>
                  <a:t> </a:t>
                </a:r>
                <a:r>
                  <a:rPr lang="en-US" dirty="0"/>
                  <a:t>or the edge could increase the probability of a random walk going to some far off portion of the graph thereby increasing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𝑥𝑦</m:t>
                        </m:r>
                      </m:sub>
                    </m:sSub>
                  </m:oMath>
                </a14:m>
                <a:r>
                  <a:rPr lang="en-US" dirty="0"/>
                  <a:t>.</a:t>
                </a:r>
              </a:p>
              <a:p>
                <a:pPr algn="just"/>
                <a:r>
                  <a:rPr lang="en-US" dirty="0"/>
                  <a:t>Another interesting fact is that hitting time is not symmetric.</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838200" y="1270000"/>
                <a:ext cx="8936421" cy="4906963"/>
              </a:xfrm>
              <a:blipFill rotWithShape="0">
                <a:blip r:embed="rId2"/>
                <a:stretch>
                  <a:fillRect l="-1433" t="-2484" r="-1433" b="-1615"/>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dirty="0">
                <a:solidFill>
                  <a:prstClr val="black">
                    <a:tint val="75000"/>
                  </a:prstClr>
                </a:solidFill>
              </a:rPr>
              <a:t>Random Walk and Markov Chain</a:t>
            </a:r>
          </a:p>
        </p:txBody>
      </p:sp>
      <p:sp>
        <p:nvSpPr>
          <p:cNvPr id="4" name="Slide Number Placeholder 3"/>
          <p:cNvSpPr>
            <a:spLocks noGrp="1"/>
          </p:cNvSpPr>
          <p:nvPr>
            <p:ph type="sldNum" sz="quarter" idx="12"/>
          </p:nvPr>
        </p:nvSpPr>
        <p:spPr/>
        <p:txBody>
          <a:bodyPr/>
          <a:lstStyle/>
          <a:p>
            <a:fld id="{7A40C488-C8CC-47D5-8871-7D5F905AB6AC}" type="slidenum">
              <a:rPr lang="en-US" smtClean="0">
                <a:solidFill>
                  <a:prstClr val="black">
                    <a:tint val="75000"/>
                  </a:prstClr>
                </a:solidFill>
              </a:rPr>
              <a:pPr/>
              <a:t>51</a:t>
            </a:fld>
            <a:endParaRPr lang="en-US" dirty="0">
              <a:solidFill>
                <a:prstClr val="black">
                  <a:tint val="75000"/>
                </a:prstClr>
              </a:solidFill>
            </a:endParaRPr>
          </a:p>
        </p:txBody>
      </p:sp>
    </p:spTree>
    <p:extLst>
      <p:ext uri="{BB962C8B-B14F-4D97-AF65-F5344CB8AC3E}">
        <p14:creationId xmlns:p14="http://schemas.microsoft.com/office/powerpoint/2010/main" val="24626878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Hitting time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lgn="just">
                  <a:buNone/>
                </a:pPr>
                <a:r>
                  <a:rPr lang="en-US" dirty="0">
                    <a:solidFill>
                      <a:srgbClr val="C00000"/>
                    </a:solidFill>
                  </a:rPr>
                  <a:t>Lemma: </a:t>
                </a:r>
                <a:r>
                  <a:rPr lang="en-US" dirty="0"/>
                  <a:t>The expected time for a random walk starting at one end of a path of n vertices to reach the other end is </a:t>
                </a:r>
                <a14:m>
                  <m:oMath xmlns:m="http://schemas.openxmlformats.org/officeDocument/2006/math">
                    <m:r>
                      <m:rPr>
                        <m:sty m:val="p"/>
                      </m:rPr>
                      <a:rPr lang="en-US" dirty="0">
                        <a:latin typeface="Cambria Math" panose="02040503050406030204" pitchFamily="18" charset="0"/>
                      </a:rPr>
                      <m:t>Θ</m:t>
                    </m:r>
                    <m:r>
                      <a:rPr lang="en-US" dirty="0">
                        <a:latin typeface="Cambria Math" panose="02040503050406030204" pitchFamily="18" charset="0"/>
                      </a:rPr>
                      <m:t>(</m:t>
                    </m:r>
                    <m:sSup>
                      <m:sSupPr>
                        <m:ctrlPr>
                          <a:rPr lang="en-US" b="0" i="1" dirty="0">
                            <a:latin typeface="Cambria Math" panose="02040503050406030204" pitchFamily="18" charset="0"/>
                          </a:rPr>
                        </m:ctrlPr>
                      </m:sSupPr>
                      <m:e>
                        <m:r>
                          <m:rPr>
                            <m:sty m:val="p"/>
                          </m:rPr>
                          <a:rPr lang="en-US" dirty="0">
                            <a:latin typeface="Cambria Math" panose="02040503050406030204" pitchFamily="18" charset="0"/>
                          </a:rPr>
                          <m:t>n</m:t>
                        </m:r>
                      </m:e>
                      <m:sup>
                        <m:r>
                          <a:rPr lang="en-US" dirty="0">
                            <a:latin typeface="Cambria Math" panose="02040503050406030204" pitchFamily="18" charset="0"/>
                          </a:rPr>
                          <m:t>2</m:t>
                        </m:r>
                      </m:sup>
                    </m:sSup>
                    <m:r>
                      <a:rPr lang="en-US" dirty="0">
                        <a:latin typeface="Cambria Math" panose="02040503050406030204" pitchFamily="18" charset="0"/>
                      </a:rPr>
                      <m:t>)</m:t>
                    </m:r>
                  </m:oMath>
                </a14:m>
                <a:r>
                  <a:rPr lang="en-US" dirty="0"/>
                  <a:t>.</a:t>
                </a:r>
              </a:p>
              <a:p>
                <a:pPr marL="0" indent="0" algn="just">
                  <a:buNone/>
                </a:pPr>
                <a:endParaRPr lang="en-US" i="1" dirty="0"/>
              </a:p>
              <a:p>
                <a:pPr marL="0" indent="0" algn="just">
                  <a:buNone/>
                </a:pPr>
                <a:r>
                  <a:rPr lang="en-US" dirty="0">
                    <a:solidFill>
                      <a:srgbClr val="C00000"/>
                    </a:solidFill>
                  </a:rPr>
                  <a:t>Proof: </a:t>
                </a:r>
                <a:r>
                  <a:rPr lang="en-US" dirty="0"/>
                  <a:t>Consider walking from vertex 1 to vertex </a:t>
                </a:r>
                <a:r>
                  <a:rPr lang="en-US" i="1" dirty="0"/>
                  <a:t>n </a:t>
                </a:r>
                <a:r>
                  <a:rPr lang="en-US" dirty="0"/>
                  <a:t>in a graph consisting of a single path of </a:t>
                </a:r>
                <a:r>
                  <a:rPr lang="en-US" i="1" dirty="0"/>
                  <a:t>n </a:t>
                </a:r>
                <a:r>
                  <a:rPr lang="en-US" dirty="0"/>
                  <a:t>vertices. Let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b="0" i="1" dirty="0">
                            <a:latin typeface="Cambria Math" panose="02040503050406030204" pitchFamily="18" charset="0"/>
                          </a:rPr>
                          <m:t>𝑖𝑗</m:t>
                        </m:r>
                      </m:sub>
                    </m:sSub>
                  </m:oMath>
                </a14:m>
                <a:r>
                  <a:rPr lang="en-US" dirty="0"/>
                  <a:t>, </a:t>
                </a:r>
                <a14:m>
                  <m:oMath xmlns:m="http://schemas.openxmlformats.org/officeDocument/2006/math">
                    <m:r>
                      <a:rPr lang="en-US" i="1" dirty="0">
                        <a:latin typeface="Cambria Math" panose="02040503050406030204" pitchFamily="18" charset="0"/>
                      </a:rPr>
                      <m:t>𝑖</m:t>
                    </m:r>
                    <m:r>
                      <a:rPr lang="en-US" i="1" dirty="0">
                        <a:latin typeface="Cambria Math" panose="02040503050406030204" pitchFamily="18" charset="0"/>
                      </a:rPr>
                      <m:t>&lt;</m:t>
                    </m:r>
                    <m:r>
                      <a:rPr lang="en-US" i="1" dirty="0">
                        <a:latin typeface="Cambria Math" panose="02040503050406030204" pitchFamily="18" charset="0"/>
                      </a:rPr>
                      <m:t>𝑗</m:t>
                    </m:r>
                  </m:oMath>
                </a14:m>
                <a:r>
                  <a:rPr lang="en-US" dirty="0"/>
                  <a:t>, be the hitting time of reaching</a:t>
                </a:r>
                <a14:m>
                  <m:oMath xmlns:m="http://schemas.openxmlformats.org/officeDocument/2006/math">
                    <m:r>
                      <a:rPr lang="en-US" i="1" dirty="0">
                        <a:latin typeface="Cambria Math" panose="02040503050406030204" pitchFamily="18" charset="0"/>
                      </a:rPr>
                      <m:t> </m:t>
                    </m:r>
                    <m:r>
                      <a:rPr lang="en-US" i="1" dirty="0">
                        <a:latin typeface="Cambria Math" panose="02040503050406030204" pitchFamily="18" charset="0"/>
                      </a:rPr>
                      <m:t>𝑗</m:t>
                    </m:r>
                    <m:r>
                      <a:rPr lang="en-US" i="1" dirty="0">
                        <a:latin typeface="Cambria Math" panose="02040503050406030204" pitchFamily="18" charset="0"/>
                      </a:rPr>
                      <m:t> </m:t>
                    </m:r>
                  </m:oMath>
                </a14:m>
                <a:r>
                  <a:rPr lang="en-US" dirty="0"/>
                  <a:t>starting from </a:t>
                </a:r>
                <a:r>
                  <a:rPr lang="en-US" sz="3200" dirty="0"/>
                  <a:t>i</a:t>
                </a:r>
                <a:r>
                  <a:rPr lang="en-US" dirty="0"/>
                  <a:t>. Now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b="0" i="1" dirty="0">
                            <a:latin typeface="Cambria Math" panose="02040503050406030204" pitchFamily="18" charset="0"/>
                          </a:rPr>
                          <m:t>12</m:t>
                        </m:r>
                      </m:sub>
                    </m:sSub>
                  </m:oMath>
                </a14:m>
                <a:r>
                  <a:rPr lang="en-US" dirty="0"/>
                  <a:t> = 1 and </a:t>
                </a:r>
              </a:p>
              <a:p>
                <a:pPr marL="0" indent="0" algn="just">
                  <a:buNone/>
                </a:pPr>
                <a14:m>
                  <m:oMathPara xmlns:m="http://schemas.openxmlformats.org/officeDocument/2006/math">
                    <m:oMathParaPr>
                      <m:jc m:val="center"/>
                    </m:oMathParaPr>
                    <m:oMath xmlns:m="http://schemas.openxmlformats.org/officeDocument/2006/math">
                      <m:sSub>
                        <m:sSubPr>
                          <m:ctrlPr>
                            <a:rPr lang="en-US" b="0"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h</m:t>
                          </m:r>
                        </m:e>
                        <m:sub>
                          <m:r>
                            <a:rPr lang="en-US" b="0" i="1">
                              <a:solidFill>
                                <a:schemeClr val="tx1"/>
                              </a:solidFill>
                              <a:latin typeface="Cambria Math" panose="02040503050406030204" pitchFamily="18" charset="0"/>
                            </a:rPr>
                            <m:t>𝑖</m:t>
                          </m:r>
                          <m:r>
                            <a:rPr lang="en-US" b="0"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𝑖</m:t>
                          </m:r>
                          <m:r>
                            <a:rPr lang="en-US" b="0" i="1">
                              <a:solidFill>
                                <a:schemeClr val="tx1"/>
                              </a:solidFill>
                              <a:latin typeface="Cambria Math" panose="02040503050406030204" pitchFamily="18" charset="0"/>
                            </a:rPr>
                            <m:t>+1</m:t>
                          </m:r>
                        </m:sub>
                      </m:sSub>
                      <m:r>
                        <a:rPr lang="en-US" b="0" i="1">
                          <a:solidFill>
                            <a:schemeClr val="tx1"/>
                          </a:solidFill>
                          <a:latin typeface="Cambria Math" panose="02040503050406030204" pitchFamily="18" charset="0"/>
                        </a:rPr>
                        <m:t>=</m:t>
                      </m:r>
                      <m:f>
                        <m:fPr>
                          <m:ctrlPr>
                            <a:rPr lang="en-US" b="0" i="1">
                              <a:solidFill>
                                <a:schemeClr val="tx1"/>
                              </a:solidFill>
                              <a:latin typeface="Cambria Math" panose="02040503050406030204" pitchFamily="18" charset="0"/>
                            </a:rPr>
                          </m:ctrlPr>
                        </m:fPr>
                        <m:num>
                          <m:r>
                            <a:rPr lang="en-US" b="0" i="1">
                              <a:solidFill>
                                <a:schemeClr val="tx1"/>
                              </a:solidFill>
                              <a:latin typeface="Cambria Math" panose="02040503050406030204" pitchFamily="18" charset="0"/>
                            </a:rPr>
                            <m:t>1</m:t>
                          </m:r>
                        </m:num>
                        <m:den>
                          <m:r>
                            <a:rPr lang="en-US" b="0" i="1">
                              <a:solidFill>
                                <a:schemeClr val="tx1"/>
                              </a:solidFill>
                              <a:latin typeface="Cambria Math" panose="02040503050406030204" pitchFamily="18" charset="0"/>
                            </a:rPr>
                            <m:t>2</m:t>
                          </m:r>
                        </m:den>
                      </m:f>
                      <m:r>
                        <a:rPr lang="en-US" b="0" i="1">
                          <a:solidFill>
                            <a:schemeClr val="tx1"/>
                          </a:solidFill>
                          <a:latin typeface="Cambria Math" panose="02040503050406030204" pitchFamily="18" charset="0"/>
                        </a:rPr>
                        <m:t>∗1+</m:t>
                      </m:r>
                      <m:f>
                        <m:fPr>
                          <m:ctrlPr>
                            <a:rPr lang="en-US" b="0" i="1">
                              <a:solidFill>
                                <a:schemeClr val="tx1"/>
                              </a:solidFill>
                              <a:latin typeface="Cambria Math" panose="02040503050406030204" pitchFamily="18" charset="0"/>
                            </a:rPr>
                          </m:ctrlPr>
                        </m:fPr>
                        <m:num>
                          <m:r>
                            <a:rPr lang="en-US" b="0" i="1">
                              <a:solidFill>
                                <a:schemeClr val="tx1"/>
                              </a:solidFill>
                              <a:latin typeface="Cambria Math" panose="02040503050406030204" pitchFamily="18" charset="0"/>
                            </a:rPr>
                            <m:t>1</m:t>
                          </m:r>
                        </m:num>
                        <m:den>
                          <m:r>
                            <a:rPr lang="en-US" b="0" i="1">
                              <a:solidFill>
                                <a:schemeClr val="tx1"/>
                              </a:solidFill>
                              <a:latin typeface="Cambria Math" panose="02040503050406030204" pitchFamily="18" charset="0"/>
                            </a:rPr>
                            <m:t>2</m:t>
                          </m:r>
                        </m:den>
                      </m:f>
                      <m:r>
                        <a:rPr lang="en-US" b="0" i="1">
                          <a:solidFill>
                            <a:schemeClr val="tx1"/>
                          </a:solidFill>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
                        <m:sSubPr>
                          <m:ctrlPr>
                            <a:rPr lang="en-US" b="0" i="1">
                              <a:latin typeface="Cambria Math" panose="02040503050406030204" pitchFamily="18" charset="0"/>
                            </a:rPr>
                          </m:ctrlPr>
                        </m:sSubPr>
                        <m:e>
                          <m:r>
                            <a:rPr lang="en-US" b="0" i="1">
                              <a:latin typeface="Cambria Math" panose="02040503050406030204" pitchFamily="18" charset="0"/>
                            </a:rPr>
                            <m:t>h</m:t>
                          </m:r>
                        </m:e>
                        <m:sub>
                          <m:r>
                            <a:rPr lang="en-US" i="1">
                              <a:latin typeface="Cambria Math" panose="02040503050406030204" pitchFamily="18" charset="0"/>
                            </a:rPr>
                            <m:t>𝑖</m:t>
                          </m:r>
                          <m:r>
                            <a:rPr lang="en-US" b="0"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sub>
                      </m:sSub>
                      <m:r>
                        <a:rPr lang="en-US" b="0" i="1">
                          <a:latin typeface="Cambria Math" panose="02040503050406030204" pitchFamily="18" charset="0"/>
                        </a:rPr>
                        <m:t>=1+</m:t>
                      </m:r>
                      <m:f>
                        <m:fPr>
                          <m:ctrlPr>
                            <a:rPr lang="en-US" b="0" i="1">
                              <a:latin typeface="Cambria Math" panose="02040503050406030204" pitchFamily="18" charset="0"/>
                            </a:rPr>
                          </m:ctrlPr>
                        </m:fPr>
                        <m:num>
                          <m:r>
                            <a:rPr lang="en-US" b="0" i="1">
                              <a:latin typeface="Cambria Math" panose="02040503050406030204" pitchFamily="18" charset="0"/>
                            </a:rPr>
                            <m:t>1</m:t>
                          </m:r>
                        </m:num>
                        <m:den>
                          <m:r>
                            <a:rPr lang="en-US" b="0" i="1">
                              <a:latin typeface="Cambria Math" panose="02040503050406030204" pitchFamily="18" charset="0"/>
                            </a:rPr>
                            <m:t>2</m:t>
                          </m:r>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sub>
                          </m:sSub>
                        </m:e>
                      </m:d>
                      <m:r>
                        <a:rPr lang="en-US" b="0" i="1">
                          <a:latin typeface="Cambria Math" panose="02040503050406030204" pitchFamily="18" charset="0"/>
                        </a:rPr>
                        <m:t>,</m:t>
                      </m:r>
                      <m:r>
                        <a:rPr lang="en-US" i="1" dirty="0">
                          <a:latin typeface="Cambria Math" panose="02040503050406030204" pitchFamily="18" charset="0"/>
                        </a:rPr>
                        <m:t>2≤</m:t>
                      </m:r>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−1</m:t>
                      </m:r>
                    </m:oMath>
                  </m:oMathPara>
                </a14:m>
                <a:endParaRPr lang="en-US" dirty="0">
                  <a:solidFill>
                    <a:srgbClr val="C00000"/>
                  </a:solidFill>
                </a:endParaRPr>
              </a:p>
              <a:p>
                <a:pPr marL="0" indent="0" algn="just">
                  <a:buNone/>
                </a:pPr>
                <a:endParaRPr lang="en-US" dirty="0"/>
              </a:p>
              <a:p>
                <a:pPr marL="0" indent="0" algn="just">
                  <a:buNone/>
                </a:pPr>
                <a:r>
                  <a:rPr lang="en-US" dirty="0"/>
                  <a:t>Solving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sub>
                    </m:sSub>
                  </m:oMath>
                </a14:m>
                <a:r>
                  <a:rPr lang="en-US" dirty="0"/>
                  <a:t> yields the recurrence</a:t>
                </a:r>
              </a:p>
              <a:p>
                <a:pPr marL="0" indent="0" algn="just">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sub>
                      </m:sSub>
                      <m:r>
                        <a:rPr lang="en-US" b="0" i="1">
                          <a:latin typeface="Cambria Math" panose="02040503050406030204" pitchFamily="18" charset="0"/>
                        </a:rPr>
                        <m:t>=2</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𝑖</m:t>
                          </m:r>
                        </m:sub>
                      </m:sSub>
                    </m:oMath>
                  </m:oMathPara>
                </a14:m>
                <a:endParaRPr lang="en-US" dirty="0">
                  <a:solidFill>
                    <a:srgbClr val="C00000"/>
                  </a:solidFill>
                </a:endParaRPr>
              </a:p>
              <a:p>
                <a:pPr marL="0" indent="0" algn="just">
                  <a:buNone/>
                </a:pPr>
                <a:r>
                  <a:rPr lang="en-US" dirty="0"/>
                  <a:t>Solving the recurrence yields</a:t>
                </a:r>
              </a:p>
              <a:p>
                <a:pPr marL="0" indent="0" algn="just">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sub>
                      </m:sSub>
                      <m:r>
                        <a:rPr lang="en-US" b="0" i="1">
                          <a:latin typeface="Cambria Math" panose="02040503050406030204" pitchFamily="18" charset="0"/>
                        </a:rPr>
                        <m:t>=2</m:t>
                      </m:r>
                      <m:r>
                        <a:rPr lang="en-US" b="0" i="1">
                          <a:latin typeface="Cambria Math" panose="02040503050406030204" pitchFamily="18" charset="0"/>
                        </a:rPr>
                        <m:t>𝑖</m:t>
                      </m:r>
                      <m:r>
                        <a:rPr lang="en-US" b="0" i="1">
                          <a:latin typeface="Cambria Math" panose="02040503050406030204" pitchFamily="18" charset="0"/>
                        </a:rPr>
                        <m:t>−1</m:t>
                      </m:r>
                    </m:oMath>
                  </m:oMathPara>
                </a14:m>
                <a:endParaRPr lang="en-US" dirty="0">
                  <a:solidFill>
                    <a:srgbClr val="C0000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3106" r="-98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52</a:t>
            </a:fld>
            <a:endParaRPr lang="en-US" dirty="0">
              <a:solidFill>
                <a:prstClr val="black">
                  <a:tint val="75000"/>
                </a:prstClr>
              </a:solidFill>
            </a:endParaRPr>
          </a:p>
        </p:txBody>
      </p:sp>
      <p:sp>
        <p:nvSpPr>
          <p:cNvPr id="13" name="Left Brace 12"/>
          <p:cNvSpPr/>
          <p:nvPr/>
        </p:nvSpPr>
        <p:spPr>
          <a:xfrm rot="16200000">
            <a:off x="2361953" y="3678511"/>
            <a:ext cx="288342" cy="63835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Left Brace 13"/>
          <p:cNvSpPr/>
          <p:nvPr/>
        </p:nvSpPr>
        <p:spPr>
          <a:xfrm rot="16200000">
            <a:off x="3342489" y="3678511"/>
            <a:ext cx="288342" cy="63835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Left Brace 14"/>
          <p:cNvSpPr/>
          <p:nvPr/>
        </p:nvSpPr>
        <p:spPr>
          <a:xfrm rot="16200000">
            <a:off x="4606259" y="3395277"/>
            <a:ext cx="288342" cy="120482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p:cNvSpPr txBox="1"/>
              <p:nvPr/>
            </p:nvSpPr>
            <p:spPr>
              <a:xfrm>
                <a:off x="2037424" y="4141858"/>
                <a:ext cx="1104181" cy="369332"/>
              </a:xfrm>
              <a:prstGeom prst="rect">
                <a:avLst/>
              </a:prstGeom>
              <a:noFill/>
            </p:spPr>
            <p:txBody>
              <a:bodyPr wrap="square" rtlCol="0">
                <a:spAutoFit/>
              </a:bodyPr>
              <a:lstStyle/>
              <a:p>
                <a14:m>
                  <m:oMath xmlns:m="http://schemas.openxmlformats.org/officeDocument/2006/math">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𝑖</m:t>
                    </m:r>
                    <m:r>
                      <a:rPr lang="en-US" b="0" i="1" dirty="0" smtClean="0">
                        <a:latin typeface="Cambria Math" panose="02040503050406030204" pitchFamily="18" charset="0"/>
                      </a:rPr>
                      <m:t>+1</m:t>
                    </m:r>
                  </m:oMath>
                </a14:m>
                <a:r>
                  <a:rPr lang="en-US" dirty="0"/>
                  <a:t> </a:t>
                </a:r>
              </a:p>
            </p:txBody>
          </p:sp>
        </mc:Choice>
        <mc:Fallback xmlns="">
          <p:sp>
            <p:nvSpPr>
              <p:cNvPr id="16" name="TextBox 15"/>
              <p:cNvSpPr txBox="1">
                <a:spLocks noRot="1" noChangeAspect="1" noMove="1" noResize="1" noEditPoints="1" noAdjustHandles="1" noChangeArrowheads="1" noChangeShapeType="1" noTextEdit="1"/>
              </p:cNvSpPr>
              <p:nvPr/>
            </p:nvSpPr>
            <p:spPr>
              <a:xfrm>
                <a:off x="2037424" y="4141858"/>
                <a:ext cx="1104181"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043839" y="4141858"/>
                <a:ext cx="1104181" cy="369332"/>
              </a:xfrm>
              <a:prstGeom prst="rect">
                <a:avLst/>
              </a:prstGeom>
              <a:noFill/>
            </p:spPr>
            <p:txBody>
              <a:bodyPr wrap="square" rtlCol="0">
                <a:spAutoFit/>
              </a:bodyPr>
              <a:lstStyle/>
              <a:p>
                <a14:m>
                  <m:oMath xmlns:m="http://schemas.openxmlformats.org/officeDocument/2006/math">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𝑖</m:t>
                    </m:r>
                    <m:r>
                      <a:rPr lang="en-US" b="0" i="1" dirty="0" smtClean="0">
                        <a:latin typeface="Cambria Math" panose="02040503050406030204" pitchFamily="18" charset="0"/>
                      </a:rPr>
                      <m:t>−1</m:t>
                    </m:r>
                  </m:oMath>
                </a14:m>
                <a:r>
                  <a:rPr lang="en-US" dirty="0"/>
                  <a:t> </a:t>
                </a:r>
              </a:p>
            </p:txBody>
          </p:sp>
        </mc:Choice>
        <mc:Fallback xmlns="">
          <p:sp>
            <p:nvSpPr>
              <p:cNvPr id="17" name="TextBox 16"/>
              <p:cNvSpPr txBox="1">
                <a:spLocks noRot="1" noChangeAspect="1" noMove="1" noResize="1" noEditPoints="1" noAdjustHandles="1" noChangeArrowheads="1" noChangeShapeType="1" noTextEdit="1"/>
              </p:cNvSpPr>
              <p:nvPr/>
            </p:nvSpPr>
            <p:spPr>
              <a:xfrm>
                <a:off x="3043839" y="4141858"/>
                <a:ext cx="1104181"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198339" y="4141858"/>
                <a:ext cx="1585822" cy="369332"/>
              </a:xfrm>
              <a:prstGeom prst="rect">
                <a:avLst/>
              </a:prstGeom>
              <a:noFill/>
            </p:spPr>
            <p:txBody>
              <a:bodyPr wrap="square" rtlCol="0">
                <a:spAutoFit/>
              </a:bodyPr>
              <a:lstStyle/>
              <a:p>
                <a14:m>
                  <m:oMath xmlns:m="http://schemas.openxmlformats.org/officeDocument/2006/math">
                    <m:r>
                      <a:rPr lang="en-US" b="0" i="1" dirty="0" smtClean="0">
                        <a:latin typeface="Cambria Math" panose="02040503050406030204" pitchFamily="18" charset="0"/>
                      </a:rPr>
                      <m:t>𝑖</m:t>
                    </m:r>
                    <m:r>
                      <a:rPr lang="en-US" b="0" i="1" dirty="0" smtClean="0">
                        <a:latin typeface="Cambria Math" panose="02040503050406030204" pitchFamily="18" charset="0"/>
                      </a:rPr>
                      <m:t>−1 →</m:t>
                    </m:r>
                    <m:r>
                      <a:rPr lang="en-US" b="0" i="1" dirty="0" smtClean="0">
                        <a:latin typeface="Cambria Math" panose="02040503050406030204" pitchFamily="18" charset="0"/>
                      </a:rPr>
                      <m:t>𝑖</m:t>
                    </m:r>
                    <m:r>
                      <a:rPr lang="en-US" b="0" i="1" dirty="0" smtClean="0">
                        <a:latin typeface="Cambria Math" panose="02040503050406030204" pitchFamily="18" charset="0"/>
                      </a:rPr>
                      <m:t>+1</m:t>
                    </m:r>
                  </m:oMath>
                </a14:m>
                <a:r>
                  <a:rPr lang="en-US" dirty="0"/>
                  <a:t> </a:t>
                </a:r>
              </a:p>
            </p:txBody>
          </p:sp>
        </mc:Choice>
        <mc:Fallback xmlns="">
          <p:sp>
            <p:nvSpPr>
              <p:cNvPr id="18" name="TextBox 17"/>
              <p:cNvSpPr txBox="1">
                <a:spLocks noRot="1" noChangeAspect="1" noMove="1" noResize="1" noEditPoints="1" noAdjustHandles="1" noChangeArrowheads="1" noChangeShapeType="1" noTextEdit="1"/>
              </p:cNvSpPr>
              <p:nvPr/>
            </p:nvSpPr>
            <p:spPr>
              <a:xfrm>
                <a:off x="4198339" y="4141858"/>
                <a:ext cx="1585822" cy="36933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64398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Hitting time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lgn="just">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sub>
                      </m:sSub>
                      <m:r>
                        <a:rPr lang="en-US" b="0" i="1">
                          <a:latin typeface="Cambria Math" panose="02040503050406030204" pitchFamily="18" charset="0"/>
                        </a:rPr>
                        <m:t>=2</m:t>
                      </m:r>
                      <m:r>
                        <a:rPr lang="en-US" b="0" i="1">
                          <a:latin typeface="Cambria Math" panose="02040503050406030204" pitchFamily="18" charset="0"/>
                        </a:rPr>
                        <m:t>𝑖</m:t>
                      </m:r>
                      <m:r>
                        <a:rPr lang="en-US" b="0" i="1">
                          <a:latin typeface="Cambria Math" panose="02040503050406030204" pitchFamily="18" charset="0"/>
                        </a:rPr>
                        <m:t>−1</m:t>
                      </m:r>
                    </m:oMath>
                  </m:oMathPara>
                </a14:m>
                <a:endParaRPr lang="en-US" dirty="0">
                  <a:solidFill>
                    <a:srgbClr val="C00000"/>
                  </a:solidFill>
                </a:endParaRPr>
              </a:p>
              <a:p>
                <a:pPr algn="just"/>
                <a:r>
                  <a:rPr lang="en-US" dirty="0"/>
                  <a:t>To get from 1 to </a:t>
                </a:r>
                <a:r>
                  <a:rPr lang="en-US" i="1" dirty="0"/>
                  <a:t>n</a:t>
                </a:r>
                <a:r>
                  <a:rPr lang="en-US" dirty="0"/>
                  <a:t>, go from 1 to 2, 2 to 3, etc. Thus</a:t>
                </a:r>
              </a:p>
              <a:p>
                <a:pPr algn="just"/>
                <a:endParaRPr lang="en-US" dirty="0"/>
              </a:p>
              <a:p>
                <a:pPr marL="0" indent="0" algn="just">
                  <a:buNone/>
                </a:pPr>
                <a14:m>
                  <m:oMathPara xmlns:m="http://schemas.openxmlformats.org/officeDocument/2006/math">
                    <m:oMathParaPr>
                      <m:jc m:val="center"/>
                    </m:oMathParaPr>
                    <m:oMath xmlns:m="http://schemas.openxmlformats.org/officeDocument/2006/math">
                      <m:sSub>
                        <m:sSubPr>
                          <m:ctrlPr>
                            <a:rPr lang="en-US" b="0"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h</m:t>
                          </m:r>
                        </m:e>
                        <m:sub>
                          <m:r>
                            <a:rPr lang="en-US" b="0" i="1">
                              <a:solidFill>
                                <a:schemeClr val="tx1"/>
                              </a:solidFill>
                              <a:latin typeface="Cambria Math" panose="02040503050406030204" pitchFamily="18" charset="0"/>
                            </a:rPr>
                            <m:t>1,</m:t>
                          </m:r>
                          <m:r>
                            <a:rPr lang="en-US" b="0" i="1">
                              <a:solidFill>
                                <a:schemeClr val="tx1"/>
                              </a:solidFill>
                              <a:latin typeface="Cambria Math" panose="02040503050406030204" pitchFamily="18" charset="0"/>
                            </a:rPr>
                            <m:t>𝑛</m:t>
                          </m:r>
                        </m:sub>
                      </m:sSub>
                      <m:r>
                        <a:rPr lang="en-US" b="0" i="1">
                          <a:solidFill>
                            <a:schemeClr val="tx1"/>
                          </a:solidFill>
                          <a:latin typeface="Cambria Math" panose="02040503050406030204" pitchFamily="18" charset="0"/>
                        </a:rPr>
                        <m:t>=</m:t>
                      </m:r>
                      <m:nary>
                        <m:naryPr>
                          <m:chr m:val="∑"/>
                          <m:ctrlPr>
                            <a:rPr lang="en-US" b="0" i="1">
                              <a:solidFill>
                                <a:schemeClr val="tx1"/>
                              </a:solidFill>
                              <a:latin typeface="Cambria Math" panose="02040503050406030204" pitchFamily="18" charset="0"/>
                            </a:rPr>
                          </m:ctrlPr>
                        </m:naryPr>
                        <m:sub>
                          <m:r>
                            <m:rPr>
                              <m:brk m:alnAt="23"/>
                            </m:rPr>
                            <a:rPr lang="en-US" b="0" i="1">
                              <a:solidFill>
                                <a:schemeClr val="tx1"/>
                              </a:solidFill>
                              <a:latin typeface="Cambria Math" panose="02040503050406030204" pitchFamily="18" charset="0"/>
                            </a:rPr>
                            <m:t>𝑖</m:t>
                          </m:r>
                          <m:r>
                            <a:rPr lang="en-US" b="0" i="1">
                              <a:solidFill>
                                <a:schemeClr val="tx1"/>
                              </a:solidFill>
                              <a:latin typeface="Cambria Math" panose="02040503050406030204" pitchFamily="18" charset="0"/>
                            </a:rPr>
                            <m:t>=1</m:t>
                          </m:r>
                        </m:sub>
                        <m:sup>
                          <m:r>
                            <a:rPr lang="en-US" b="0" i="1">
                              <a:solidFill>
                                <a:schemeClr val="tx1"/>
                              </a:solidFill>
                              <a:latin typeface="Cambria Math" panose="02040503050406030204" pitchFamily="18" charset="0"/>
                            </a:rPr>
                            <m:t>𝑛</m:t>
                          </m:r>
                          <m:r>
                            <a:rPr lang="en-US" b="0" i="1">
                              <a:solidFill>
                                <a:schemeClr val="tx1"/>
                              </a:solidFill>
                              <a:latin typeface="Cambria Math" panose="02040503050406030204" pitchFamily="18" charset="0"/>
                            </a:rPr>
                            <m:t>−1</m:t>
                          </m:r>
                        </m:sup>
                        <m:e>
                          <m:sSub>
                            <m:sSubPr>
                              <m:ctrlPr>
                                <a:rPr lang="en-US" b="0"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h</m:t>
                              </m:r>
                            </m:e>
                            <m:sub>
                              <m:r>
                                <a:rPr lang="en-US" b="0" i="1">
                                  <a:solidFill>
                                    <a:schemeClr val="tx1"/>
                                  </a:solidFill>
                                  <a:latin typeface="Cambria Math" panose="02040503050406030204" pitchFamily="18" charset="0"/>
                                </a:rPr>
                                <m:t>𝑖</m:t>
                              </m:r>
                              <m:r>
                                <a:rPr lang="en-US" b="0"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𝑖</m:t>
                              </m:r>
                              <m:r>
                                <a:rPr lang="en-US" b="0" i="1">
                                  <a:solidFill>
                                    <a:schemeClr val="tx1"/>
                                  </a:solidFill>
                                  <a:latin typeface="Cambria Math" panose="02040503050406030204" pitchFamily="18" charset="0"/>
                                </a:rPr>
                                <m:t>+1</m:t>
                              </m:r>
                            </m:sub>
                          </m:sSub>
                          <m:r>
                            <a:rPr lang="en-US" b="0" i="1">
                              <a:solidFill>
                                <a:schemeClr val="tx1"/>
                              </a:solidFill>
                              <a:latin typeface="Cambria Math" panose="02040503050406030204" pitchFamily="18" charset="0"/>
                            </a:rPr>
                            <m:t>=</m:t>
                          </m:r>
                        </m:e>
                      </m:nary>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r>
                            <a:rPr lang="en-US" i="1">
                              <a:latin typeface="Cambria Math" panose="02040503050406030204" pitchFamily="18" charset="0"/>
                            </a:rPr>
                            <m:t>−1</m:t>
                          </m:r>
                        </m:sup>
                        <m:e>
                          <m:r>
                            <a:rPr lang="en-US" b="0" i="1">
                              <a:latin typeface="Cambria Math" panose="02040503050406030204" pitchFamily="18" charset="0"/>
                            </a:rPr>
                            <m:t>(2</m:t>
                          </m:r>
                          <m:r>
                            <a:rPr lang="en-US" b="0" i="1">
                              <a:latin typeface="Cambria Math" panose="02040503050406030204" pitchFamily="18" charset="0"/>
                            </a:rPr>
                            <m:t>𝑖</m:t>
                          </m:r>
                          <m:r>
                            <a:rPr lang="en-US" b="0" i="1">
                              <a:latin typeface="Cambria Math" panose="02040503050406030204" pitchFamily="18" charset="0"/>
                            </a:rPr>
                            <m:t>−1)</m:t>
                          </m:r>
                        </m:e>
                      </m:nary>
                    </m:oMath>
                  </m:oMathPara>
                </a14:m>
                <a:endParaRPr lang="en-US" dirty="0">
                  <a:solidFill>
                    <a:srgbClr val="C00000"/>
                  </a:solidFill>
                </a:endParaRPr>
              </a:p>
              <a:p>
                <a:pPr marL="0" indent="0" algn="just">
                  <a:buNone/>
                </a:pPr>
                <a:endParaRPr lang="en-US" dirty="0">
                  <a:solidFill>
                    <a:srgbClr val="C00000"/>
                  </a:solidFill>
                </a:endParaRPr>
              </a:p>
              <a:p>
                <a:pPr marL="0" indent="0" algn="just">
                  <a:buNone/>
                </a:pPr>
                <a14:m>
                  <m:oMathPara xmlns:m="http://schemas.openxmlformats.org/officeDocument/2006/math">
                    <m:oMathParaPr>
                      <m:jc m:val="center"/>
                    </m:oMathParaPr>
                    <m:oMath xmlns:m="http://schemas.openxmlformats.org/officeDocument/2006/math">
                      <m:r>
                        <a:rPr lang="en-US" b="0" i="1">
                          <a:solidFill>
                            <a:schemeClr val="tx1"/>
                          </a:solidFill>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r>
                            <a:rPr lang="en-US" i="1">
                              <a:latin typeface="Cambria Math" panose="02040503050406030204" pitchFamily="18" charset="0"/>
                            </a:rPr>
                            <m:t>−1</m:t>
                          </m:r>
                        </m:sup>
                        <m:e>
                          <m:r>
                            <a:rPr lang="en-US" i="1">
                              <a:latin typeface="Cambria Math" panose="02040503050406030204" pitchFamily="18" charset="0"/>
                            </a:rPr>
                            <m:t>2</m:t>
                          </m:r>
                          <m:r>
                            <a:rPr lang="en-US" i="1">
                              <a:latin typeface="Cambria Math" panose="02040503050406030204" pitchFamily="18" charset="0"/>
                            </a:rPr>
                            <m:t>𝑖</m:t>
                          </m:r>
                        </m:e>
                      </m:nary>
                      <m:r>
                        <a:rPr lang="en-US" b="0"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r>
                            <a:rPr lang="en-US" i="1">
                              <a:latin typeface="Cambria Math" panose="02040503050406030204" pitchFamily="18" charset="0"/>
                            </a:rPr>
                            <m:t>−1</m:t>
                          </m:r>
                        </m:sup>
                        <m:e>
                          <m:r>
                            <a:rPr lang="en-US" i="1">
                              <a:latin typeface="Cambria Math" panose="02040503050406030204" pitchFamily="18" charset="0"/>
                            </a:rPr>
                            <m:t>1</m:t>
                          </m:r>
                        </m:e>
                      </m:nary>
                      <m:r>
                        <a:rPr lang="en-US" b="0" i="1">
                          <a:latin typeface="Cambria Math" panose="02040503050406030204" pitchFamily="18" charset="0"/>
                        </a:rPr>
                        <m:t>          </m:t>
                      </m:r>
                    </m:oMath>
                  </m:oMathPara>
                </a14:m>
                <a:endParaRPr lang="en-US" dirty="0">
                  <a:solidFill>
                    <a:srgbClr val="C00000"/>
                  </a:solidFill>
                </a:endParaRPr>
              </a:p>
              <a:p>
                <a:pPr marL="0" indent="0" algn="just">
                  <a:buNone/>
                </a:pPr>
                <a:endParaRPr lang="en-US" dirty="0">
                  <a:solidFill>
                    <a:srgbClr val="C00000"/>
                  </a:solidFill>
                </a:endParaRPr>
              </a:p>
              <a:p>
                <a:pPr marL="0" indent="0" algn="just">
                  <a:buNone/>
                </a:pPr>
                <a14:m>
                  <m:oMathPara xmlns:m="http://schemas.openxmlformats.org/officeDocument/2006/math">
                    <m:oMathParaPr>
                      <m:jc m:val="center"/>
                    </m:oMathParaPr>
                    <m:oMath xmlns:m="http://schemas.openxmlformats.org/officeDocument/2006/math">
                      <m:r>
                        <a:rPr lang="en-US" b="0" i="1">
                          <a:latin typeface="Cambria Math" panose="02040503050406030204" pitchFamily="18" charset="0"/>
                        </a:rPr>
                        <m:t>  =2</m:t>
                      </m:r>
                      <m:f>
                        <m:fPr>
                          <m:ctrlPr>
                            <a:rPr lang="en-US" b="0" i="1">
                              <a:latin typeface="Cambria Math" panose="02040503050406030204" pitchFamily="18" charset="0"/>
                            </a:rPr>
                          </m:ctrlPr>
                        </m:fPr>
                        <m:num>
                          <m:r>
                            <a:rPr lang="en-US" b="0" i="1">
                              <a:latin typeface="Cambria Math" panose="02040503050406030204" pitchFamily="18" charset="0"/>
                            </a:rPr>
                            <m:t>𝑛</m:t>
                          </m:r>
                          <m:r>
                            <a:rPr lang="en-US" b="0" i="1">
                              <a:latin typeface="Cambria Math" panose="02040503050406030204" pitchFamily="18" charset="0"/>
                            </a:rPr>
                            <m:t>(</m:t>
                          </m:r>
                          <m:r>
                            <a:rPr lang="en-US" b="0" i="1">
                              <a:latin typeface="Cambria Math" panose="02040503050406030204" pitchFamily="18" charset="0"/>
                            </a:rPr>
                            <m:t>𝑛</m:t>
                          </m:r>
                          <m:r>
                            <a:rPr lang="en-US" b="0" i="1">
                              <a:latin typeface="Cambria Math" panose="02040503050406030204" pitchFamily="18" charset="0"/>
                            </a:rPr>
                            <m:t>−1)</m:t>
                          </m:r>
                        </m:num>
                        <m:den>
                          <m:r>
                            <a:rPr lang="en-US" b="0" i="1">
                              <a:latin typeface="Cambria Math" panose="02040503050406030204" pitchFamily="18" charset="0"/>
                            </a:rPr>
                            <m:t>2</m:t>
                          </m:r>
                        </m:den>
                      </m:f>
                      <m:r>
                        <a:rPr lang="en-US" b="0" i="1">
                          <a:latin typeface="Cambria Math" panose="02040503050406030204" pitchFamily="18" charset="0"/>
                        </a:rPr>
                        <m:t>−</m:t>
                      </m:r>
                      <m:d>
                        <m:dPr>
                          <m:ctrlPr>
                            <a:rPr lang="en-US" b="0" i="1">
                              <a:latin typeface="Cambria Math" panose="02040503050406030204" pitchFamily="18" charset="0"/>
                            </a:rPr>
                          </m:ctrlPr>
                        </m:dPr>
                        <m:e>
                          <m:r>
                            <a:rPr lang="en-US" b="0" i="1">
                              <a:latin typeface="Cambria Math" panose="02040503050406030204" pitchFamily="18" charset="0"/>
                            </a:rPr>
                            <m:t>𝑛</m:t>
                          </m:r>
                          <m:r>
                            <a:rPr lang="en-US" b="0" i="1">
                              <a:latin typeface="Cambria Math" panose="02040503050406030204" pitchFamily="18" charset="0"/>
                            </a:rPr>
                            <m:t>−1</m:t>
                          </m:r>
                        </m:e>
                      </m:d>
                    </m:oMath>
                  </m:oMathPara>
                </a14:m>
                <a:endParaRPr lang="en-US" dirty="0">
                  <a:solidFill>
                    <a:srgbClr val="C00000"/>
                  </a:solidFill>
                </a:endParaRPr>
              </a:p>
              <a:p>
                <a:pPr marL="0" indent="0" algn="just">
                  <a:buNone/>
                </a:pPr>
                <a:endParaRPr lang="en-US" dirty="0">
                  <a:solidFill>
                    <a:srgbClr val="C00000"/>
                  </a:solidFill>
                </a:endParaRPr>
              </a:p>
              <a:p>
                <a:pPr marL="0" indent="0" algn="just">
                  <a:buNone/>
                </a:pPr>
                <a14:m>
                  <m:oMathPara xmlns:m="http://schemas.openxmlformats.org/officeDocument/2006/math">
                    <m:oMathParaPr>
                      <m:jc m:val="center"/>
                    </m:oMathParaPr>
                    <m:oMath xmlns:m="http://schemas.openxmlformats.org/officeDocument/2006/math">
                      <m:r>
                        <a:rPr lang="en-US" b="0" i="1">
                          <a:latin typeface="Cambria Math" panose="02040503050406030204" pitchFamily="18" charset="0"/>
                        </a:rPr>
                        <m:t>=</m:t>
                      </m:r>
                      <m:sSup>
                        <m:sSupPr>
                          <m:ctrlPr>
                            <a:rPr lang="en-US" b="0" i="1">
                              <a:latin typeface="Cambria Math" panose="02040503050406030204" pitchFamily="18" charset="0"/>
                            </a:rPr>
                          </m:ctrlPr>
                        </m:sSupPr>
                        <m:e>
                          <m:d>
                            <m:dPr>
                              <m:ctrlPr>
                                <a:rPr lang="en-US" b="0" i="1">
                                  <a:latin typeface="Cambria Math" panose="02040503050406030204" pitchFamily="18" charset="0"/>
                                </a:rPr>
                              </m:ctrlPr>
                            </m:dPr>
                            <m:e>
                              <m:r>
                                <a:rPr lang="en-US" b="0" i="1">
                                  <a:latin typeface="Cambria Math" panose="02040503050406030204" pitchFamily="18" charset="0"/>
                                </a:rPr>
                                <m:t>𝑛</m:t>
                              </m:r>
                              <m:r>
                                <a:rPr lang="en-US" b="0" i="1">
                                  <a:latin typeface="Cambria Math" panose="02040503050406030204" pitchFamily="18" charset="0"/>
                                </a:rPr>
                                <m:t>−1</m:t>
                              </m:r>
                            </m:e>
                          </m:d>
                        </m:e>
                        <m:sup>
                          <m:r>
                            <a:rPr lang="en-US" b="0" i="1">
                              <a:latin typeface="Cambria Math" panose="02040503050406030204" pitchFamily="18" charset="0"/>
                            </a:rPr>
                            <m:t>2</m:t>
                          </m:r>
                        </m:sup>
                      </m:sSup>
                      <m:r>
                        <a:rPr lang="en-US" b="0" i="1">
                          <a:latin typeface="Cambria Math" panose="02040503050406030204" pitchFamily="18" charset="0"/>
                        </a:rPr>
                        <m:t>                      </m:t>
                      </m:r>
                    </m:oMath>
                  </m:oMathPara>
                </a14:m>
                <a:endParaRPr lang="en-US" dirty="0">
                  <a:solidFill>
                    <a:srgbClr val="C0000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9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53</a:t>
            </a:fld>
            <a:endParaRPr lang="en-US" dirty="0">
              <a:solidFill>
                <a:prstClr val="black">
                  <a:tint val="75000"/>
                </a:prstClr>
              </a:solidFill>
            </a:endParaRPr>
          </a:p>
        </p:txBody>
      </p:sp>
    </p:spTree>
    <p:extLst>
      <p:ext uri="{BB962C8B-B14F-4D97-AF65-F5344CB8AC3E}">
        <p14:creationId xmlns:p14="http://schemas.microsoft.com/office/powerpoint/2010/main" val="41212796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Commute time and Cover time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buClr>
                    <a:schemeClr val="tx1"/>
                  </a:buClr>
                </a:pPr>
                <a:r>
                  <a:rPr lang="en-US" dirty="0"/>
                  <a:t>Commute time</a:t>
                </a:r>
              </a:p>
              <a:p>
                <a:pPr lvl="1" algn="just">
                  <a:buClr>
                    <a:schemeClr val="tx1"/>
                  </a:buClr>
                </a:pPr>
                <a:r>
                  <a:rPr lang="en-US" dirty="0"/>
                  <a:t>The </a:t>
                </a:r>
                <a:r>
                  <a:rPr lang="en-US" i="1" dirty="0"/>
                  <a:t>commute time</a:t>
                </a:r>
                <a:r>
                  <a:rPr lang="en-US" dirty="0"/>
                  <a:t>, commute(</a:t>
                </a:r>
                <a:r>
                  <a:rPr lang="en-US" i="1" dirty="0"/>
                  <a:t>x, y</a:t>
                </a:r>
                <a:r>
                  <a:rPr lang="en-US" dirty="0"/>
                  <a:t>), is the expected time of a random walk starting at </a:t>
                </a:r>
                <a:r>
                  <a:rPr lang="en-US" i="1" dirty="0"/>
                  <a:t>x </a:t>
                </a:r>
                <a:r>
                  <a:rPr lang="en-US" dirty="0"/>
                  <a:t>reaching </a:t>
                </a:r>
                <a:r>
                  <a:rPr lang="en-US" i="1" dirty="0"/>
                  <a:t>y </a:t>
                </a:r>
                <a:r>
                  <a:rPr lang="en-US" dirty="0"/>
                  <a:t>and then returning to </a:t>
                </a:r>
                <a:r>
                  <a:rPr lang="en-US" i="1" dirty="0"/>
                  <a:t>x</a:t>
                </a:r>
                <a:r>
                  <a:rPr lang="en-US" dirty="0"/>
                  <a:t>.</a:t>
                </a:r>
              </a:p>
              <a:p>
                <a:pPr algn="just">
                  <a:buClr>
                    <a:schemeClr val="tx1"/>
                  </a:buClr>
                </a:pPr>
                <a:endParaRPr lang="en-US" dirty="0"/>
              </a:p>
              <a:p>
                <a:pPr marL="0" indent="0" algn="just">
                  <a:buClr>
                    <a:schemeClr val="tx1"/>
                  </a:buClr>
                  <a:buNone/>
                </a:pPr>
                <a14:m>
                  <m:oMathPara xmlns:m="http://schemas.openxmlformats.org/officeDocument/2006/math">
                    <m:oMathParaPr>
                      <m:jc m:val="centerGroup"/>
                    </m:oMathParaPr>
                    <m:oMath xmlns:m="http://schemas.openxmlformats.org/officeDocument/2006/math">
                      <m:r>
                        <a:rPr lang="es-ES" i="1" dirty="0">
                          <a:latin typeface="Cambria Math" panose="02040503050406030204" pitchFamily="18" charset="0"/>
                        </a:rPr>
                        <m:t>𝑐𝑜𝑚𝑚𝑢𝑡𝑒</m:t>
                      </m:r>
                      <m:r>
                        <a:rPr lang="es-ES" i="1" dirty="0">
                          <a:latin typeface="Cambria Math" panose="02040503050406030204" pitchFamily="18" charset="0"/>
                        </a:rPr>
                        <m:t>(</m:t>
                      </m:r>
                      <m:r>
                        <a:rPr lang="es-ES" i="1" dirty="0">
                          <a:latin typeface="Cambria Math" panose="02040503050406030204" pitchFamily="18" charset="0"/>
                        </a:rPr>
                        <m:t>𝑥</m:t>
                      </m:r>
                      <m:r>
                        <a:rPr lang="es-ES" i="1" dirty="0">
                          <a:latin typeface="Cambria Math" panose="02040503050406030204" pitchFamily="18" charset="0"/>
                        </a:rPr>
                        <m:t>, </m:t>
                      </m:r>
                      <m:r>
                        <a:rPr lang="es-ES" i="1" dirty="0">
                          <a:latin typeface="Cambria Math" panose="02040503050406030204" pitchFamily="18" charset="0"/>
                        </a:rPr>
                        <m:t>𝑦</m:t>
                      </m:r>
                      <m:r>
                        <a:rPr lang="es-E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i="1" dirty="0">
                              <a:latin typeface="Cambria Math" panose="02040503050406030204" pitchFamily="18" charset="0"/>
                            </a:rPr>
                            <m:t>𝑥𝑦</m:t>
                          </m:r>
                        </m:sub>
                      </m:sSub>
                      <m:r>
                        <a:rPr lang="es-E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h</m:t>
                          </m:r>
                        </m:e>
                        <m:sub>
                          <m:r>
                            <a:rPr lang="en-US" b="0" i="1" dirty="0">
                              <a:latin typeface="Cambria Math" panose="02040503050406030204" pitchFamily="18" charset="0"/>
                            </a:rPr>
                            <m:t>𝑦𝑥</m:t>
                          </m:r>
                        </m:sub>
                      </m:sSub>
                      <m:r>
                        <a:rPr lang="es-ES" i="1" dirty="0">
                          <a:latin typeface="Cambria Math" panose="02040503050406030204" pitchFamily="18" charset="0"/>
                        </a:rPr>
                        <m:t>.</m:t>
                      </m:r>
                    </m:oMath>
                  </m:oMathPara>
                </a14:m>
                <a:endParaRPr lang="en-US" dirty="0">
                  <a:solidFill>
                    <a:srgbClr val="C00000"/>
                  </a:solidFill>
                </a:endParaRPr>
              </a:p>
              <a:p>
                <a:pPr algn="just">
                  <a:spcBef>
                    <a:spcPts val="0"/>
                  </a:spcBef>
                </a:pPr>
                <a:r>
                  <a:rPr lang="en-US" dirty="0"/>
                  <a:t>Cover time</a:t>
                </a:r>
                <a:endParaRPr lang="en-US" altLang="zh-TW" dirty="0"/>
              </a:p>
              <a:p>
                <a:pPr lvl="1" algn="just">
                  <a:spcBef>
                    <a:spcPts val="0"/>
                  </a:spcBef>
                </a:pPr>
                <a:r>
                  <a:rPr lang="en-US" altLang="zh-TW" dirty="0"/>
                  <a:t>The cover time of a graph G=(V,E) is the maximum over all </a:t>
                </a:r>
                <a14:m>
                  <m:oMath xmlns:m="http://schemas.openxmlformats.org/officeDocument/2006/math">
                    <m:r>
                      <a:rPr lang="en-US" altLang="zh-TW" b="0" i="1" dirty="0">
                        <a:latin typeface="Cambria Math" panose="02040503050406030204" pitchFamily="18" charset="0"/>
                      </a:rPr>
                      <m:t>𝑣</m:t>
                    </m:r>
                    <m:r>
                      <a:rPr lang="en-US" altLang="zh-TW" b="0" i="1" dirty="0">
                        <a:latin typeface="Cambria Math" panose="02040503050406030204" pitchFamily="18" charset="0"/>
                      </a:rPr>
                      <m:t>∈</m:t>
                    </m:r>
                    <m:r>
                      <a:rPr lang="en-US" altLang="zh-TW" b="0" i="1" dirty="0">
                        <a:latin typeface="Cambria Math" panose="02040503050406030204" pitchFamily="18" charset="0"/>
                      </a:rPr>
                      <m:t>𝑉</m:t>
                    </m:r>
                  </m:oMath>
                </a14:m>
                <a:r>
                  <a:rPr lang="en-US" altLang="zh-TW" dirty="0">
                    <a:sym typeface="Symbol" panose="05050102010706020507" pitchFamily="18" charset="2"/>
                  </a:rPr>
                  <a:t>of the expected time to visit all of the nodes in the graph by a random walk starting from v.</a:t>
                </a:r>
              </a:p>
              <a:p>
                <a:pPr marL="0" indent="0" algn="just">
                  <a:buClr>
                    <a:schemeClr val="tx1"/>
                  </a:buClr>
                  <a:buNone/>
                </a:pPr>
                <a:endParaRPr lang="en-US"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988" r="-87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54</a:t>
            </a:fld>
            <a:endParaRPr lang="en-US" dirty="0">
              <a:solidFill>
                <a:prstClr val="black">
                  <a:tint val="75000"/>
                </a:prstClr>
              </a:solidFill>
            </a:endParaRPr>
          </a:p>
        </p:txBody>
      </p:sp>
    </p:spTree>
    <p:extLst>
      <p:ext uri="{BB962C8B-B14F-4D97-AF65-F5344CB8AC3E}">
        <p14:creationId xmlns:p14="http://schemas.microsoft.com/office/powerpoint/2010/main" val="878701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990396" y="2635359"/>
            <a:ext cx="8211207" cy="1325563"/>
          </a:xfrm>
        </p:spPr>
        <p:txBody>
          <a:bodyPr/>
          <a:lstStyle/>
          <a:p>
            <a:r>
              <a:rPr lang="en-US" dirty="0">
                <a:solidFill>
                  <a:srgbClr val="C00000"/>
                </a:solidFill>
              </a:rPr>
              <a:t>Random Walks in Euclidean Space </a:t>
            </a:r>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55</a:t>
            </a:fld>
            <a:endParaRPr lang="en-US" dirty="0">
              <a:solidFill>
                <a:prstClr val="black">
                  <a:tint val="75000"/>
                </a:prstClr>
              </a:solidFill>
            </a:endParaRPr>
          </a:p>
        </p:txBody>
      </p:sp>
    </p:spTree>
    <p:extLst>
      <p:ext uri="{BB962C8B-B14F-4D97-AF65-F5344CB8AC3E}">
        <p14:creationId xmlns:p14="http://schemas.microsoft.com/office/powerpoint/2010/main" val="6166128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Random Walks in Euclidean Space </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200" y="1270000"/>
                <a:ext cx="7438697" cy="4906963"/>
              </a:xfrm>
            </p:spPr>
            <p:txBody>
              <a:bodyPr/>
              <a:lstStyle/>
              <a:p>
                <a:pPr algn="just"/>
                <a:r>
                  <a:rPr lang="en-US" sz="2400" dirty="0"/>
                  <a:t>Random walks in Euclidean </a:t>
                </a:r>
                <a:r>
                  <a:rPr lang="en-US" sz="2400" i="1" dirty="0"/>
                  <a:t>d</a:t>
                </a:r>
                <a:r>
                  <a:rPr lang="en-US" sz="2400" dirty="0"/>
                  <a:t>-space consisting of fixed length steps parallel to the coordinate axes. </a:t>
                </a:r>
              </a:p>
              <a:p>
                <a:pPr algn="just"/>
                <a14:m>
                  <m:oMath xmlns:m="http://schemas.openxmlformats.org/officeDocument/2006/math">
                    <m:sSup>
                      <m:sSupPr>
                        <m:ctrlPr>
                          <a:rPr lang="en-US" sz="2400" b="0" i="1" dirty="0">
                            <a:latin typeface="Cambria Math" panose="02040503050406030204" pitchFamily="18" charset="0"/>
                            <a:ea typeface="Cambria Math" panose="02040503050406030204" pitchFamily="18" charset="0"/>
                          </a:rPr>
                        </m:ctrlPr>
                      </m:sSupPr>
                      <m:e>
                        <m:r>
                          <a:rPr lang="en-US" sz="2400" b="0" i="1" dirty="0">
                            <a:latin typeface="Cambria Math" panose="02040503050406030204" pitchFamily="18" charset="0"/>
                            <a:ea typeface="Cambria Math" panose="02040503050406030204" pitchFamily="18" charset="0"/>
                          </a:rPr>
                          <m:t>ℝ</m:t>
                        </m:r>
                      </m:e>
                      <m:sup>
                        <m:r>
                          <a:rPr lang="en-US" sz="2400" b="0" i="1" dirty="0">
                            <a:latin typeface="Cambria Math" panose="02040503050406030204" pitchFamily="18" charset="0"/>
                            <a:ea typeface="Cambria Math" panose="02040503050406030204" pitchFamily="18" charset="0"/>
                          </a:rPr>
                          <m:t>𝑑</m:t>
                        </m:r>
                      </m:sup>
                    </m:sSup>
                  </m:oMath>
                </a14:m>
                <a:r>
                  <a:rPr lang="en-US" sz="2400" dirty="0"/>
                  <a:t>: </a:t>
                </a:r>
                <a:r>
                  <a:rPr lang="en-US" sz="2400" i="1" dirty="0"/>
                  <a:t>d</a:t>
                </a:r>
                <a:r>
                  <a:rPr lang="en-US" sz="2400" dirty="0"/>
                  <a:t>-dimensional Euclidean space</a:t>
                </a:r>
              </a:p>
              <a:p>
                <a:pPr algn="just"/>
                <a14:m>
                  <m:oMath xmlns:m="http://schemas.openxmlformats.org/officeDocument/2006/math">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ℤ</m:t>
                        </m:r>
                      </m:e>
                      <m:sup>
                        <m:r>
                          <a:rPr lang="en-US" sz="2400" i="1" dirty="0">
                            <a:latin typeface="Cambria Math" panose="02040503050406030204" pitchFamily="18" charset="0"/>
                            <a:ea typeface="Cambria Math" panose="02040503050406030204" pitchFamily="18" charset="0"/>
                          </a:rPr>
                          <m:t>𝑑</m:t>
                        </m:r>
                      </m:sup>
                    </m:sSup>
                  </m:oMath>
                </a14:m>
                <a:r>
                  <a:rPr lang="en-US" sz="2400" i="1" dirty="0"/>
                  <a:t> </a:t>
                </a:r>
                <a:r>
                  <a:rPr lang="en-US" sz="2400" dirty="0"/>
                  <a:t>= set of all </a:t>
                </a:r>
                <a:r>
                  <a:rPr lang="en-US" sz="2400" i="1" dirty="0"/>
                  <a:t>d</a:t>
                </a:r>
                <a:r>
                  <a:rPr lang="en-US" sz="2400" dirty="0"/>
                  <a:t>-tuples with integer coefficients</a:t>
                </a:r>
              </a:p>
              <a:p>
                <a:pPr marL="0" indent="0" algn="just">
                  <a:buNone/>
                </a:pPr>
                <a:r>
                  <a:rPr lang="en-US" sz="2400" dirty="0"/>
                  <a:t>         = </a:t>
                </a:r>
                <a14:m>
                  <m:oMath xmlns:m="http://schemas.openxmlformats.org/officeDocument/2006/math">
                    <m:r>
                      <a:rPr lang="en-US" sz="2400" i="1" dirty="0">
                        <a:latin typeface="Cambria Math" panose="02040503050406030204" pitchFamily="18" charset="0"/>
                      </a:rPr>
                      <m:t>{(</m:t>
                    </m:r>
                    <m:sSub>
                      <m:sSubPr>
                        <m:ctrlPr>
                          <a:rPr lang="en-US" sz="2400" b="0" i="1" dirty="0">
                            <a:latin typeface="Cambria Math" panose="02040503050406030204" pitchFamily="18" charset="0"/>
                          </a:rPr>
                        </m:ctrlPr>
                      </m:sSubPr>
                      <m:e>
                        <m:r>
                          <a:rPr lang="en-US" sz="2400" b="0" i="1" dirty="0">
                            <a:latin typeface="Cambria Math" panose="02040503050406030204" pitchFamily="18" charset="0"/>
                          </a:rPr>
                          <m:t>𝑧</m:t>
                        </m:r>
                      </m:e>
                      <m:sub>
                        <m:r>
                          <a:rPr lang="en-US" sz="2400" b="0" i="1" dirty="0">
                            <a:latin typeface="Cambria Math" panose="02040503050406030204" pitchFamily="18" charset="0"/>
                          </a:rPr>
                          <m:t>1</m:t>
                        </m:r>
                      </m:sub>
                    </m:sSub>
                    <m:r>
                      <a:rPr lang="en-US" sz="2400" i="1" dirty="0">
                        <a:latin typeface="Cambria Math" panose="02040503050406030204" pitchFamily="18" charset="0"/>
                      </a:rPr>
                      <m:t>, . . . , </m:t>
                    </m:r>
                    <m:sSub>
                      <m:sSubPr>
                        <m:ctrlPr>
                          <a:rPr lang="en-US" sz="2400" b="0" i="1" dirty="0">
                            <a:latin typeface="Cambria Math" panose="02040503050406030204" pitchFamily="18" charset="0"/>
                          </a:rPr>
                        </m:ctrlPr>
                      </m:sSubPr>
                      <m:e>
                        <m:r>
                          <a:rPr lang="en-US" sz="2400" b="0" i="1" dirty="0">
                            <a:latin typeface="Cambria Math" panose="02040503050406030204" pitchFamily="18" charset="0"/>
                          </a:rPr>
                          <m:t>𝑧</m:t>
                        </m:r>
                      </m:e>
                      <m:sub>
                        <m:r>
                          <a:rPr lang="en-US" sz="2400" b="0" i="1" dirty="0">
                            <a:latin typeface="Cambria Math" panose="02040503050406030204" pitchFamily="18" charset="0"/>
                          </a:rPr>
                          <m:t>𝑑</m:t>
                        </m:r>
                      </m:sub>
                    </m:sSub>
                    <m:r>
                      <a:rPr lang="en-US" sz="2400" i="1" dirty="0">
                        <a:latin typeface="Cambria Math" panose="02040503050406030204" pitchFamily="18" charset="0"/>
                      </a:rPr>
                      <m:t>) :</m:t>
                    </m:r>
                    <m:sSub>
                      <m:sSubPr>
                        <m:ctrlPr>
                          <a:rPr lang="en-US" sz="2400" b="0" i="1" dirty="0">
                            <a:latin typeface="Cambria Math" panose="02040503050406030204" pitchFamily="18" charset="0"/>
                          </a:rPr>
                        </m:ctrlPr>
                      </m:sSubPr>
                      <m:e>
                        <m:r>
                          <a:rPr lang="en-US" sz="2400" b="0" i="1" dirty="0">
                            <a:latin typeface="Cambria Math" panose="02040503050406030204" pitchFamily="18" charset="0"/>
                          </a:rPr>
                          <m:t>𝑧</m:t>
                        </m:r>
                      </m:e>
                      <m:sub>
                        <m:r>
                          <a:rPr lang="en-US" sz="2400" b="0" i="1" dirty="0">
                            <a:latin typeface="Cambria Math" panose="02040503050406030204" pitchFamily="18" charset="0"/>
                          </a:rPr>
                          <m:t>𝑖</m:t>
                        </m:r>
                      </m:sub>
                    </m:sSub>
                    <m:r>
                      <a:rPr lang="en-US" sz="2400" b="0" i="1" dirty="0">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ℤ</m:t>
                    </m:r>
                    <m:r>
                      <a:rPr lang="en-US" sz="2400" i="1" dirty="0">
                        <a:latin typeface="Cambria Math" panose="02040503050406030204" pitchFamily="18" charset="0"/>
                      </a:rPr>
                      <m:t>} </m:t>
                    </m:r>
                  </m:oMath>
                </a14:m>
                <a:endParaRPr lang="en-US" sz="2400" dirty="0"/>
              </a:p>
              <a:p>
                <a:pPr algn="just"/>
                <a:r>
                  <a:rPr lang="en-US" sz="2400" dirty="0"/>
                  <a:t>A particle starts at the origin of </a:t>
                </a:r>
                <a14:m>
                  <m:oMath xmlns:m="http://schemas.openxmlformats.org/officeDocument/2006/math">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ℤ</m:t>
                        </m:r>
                      </m:e>
                      <m:sup>
                        <m:r>
                          <a:rPr lang="en-US" sz="2400" i="1" dirty="0">
                            <a:latin typeface="Cambria Math" panose="02040503050406030204" pitchFamily="18" charset="0"/>
                            <a:ea typeface="Cambria Math" panose="02040503050406030204" pitchFamily="18" charset="0"/>
                          </a:rPr>
                          <m:t>𝑑</m:t>
                        </m:r>
                      </m:sup>
                    </m:sSup>
                  </m:oMath>
                </a14:m>
                <a:r>
                  <a:rPr lang="en-US" sz="2400" dirty="0"/>
                  <a:t>. At each unit of time</a:t>
                </a:r>
                <a:br>
                  <a:rPr lang="en-US" sz="2400" dirty="0"/>
                </a:br>
                <a:r>
                  <a:rPr lang="en-US" sz="2400" dirty="0"/>
                  <a:t>the particle randomly selects one of its 2</a:t>
                </a:r>
                <a:r>
                  <a:rPr lang="en-US" sz="2400" i="1" dirty="0"/>
                  <a:t>d </a:t>
                </a:r>
                <a:r>
                  <a:rPr lang="en-US" sz="2400" dirty="0"/>
                  <a:t>nearest neighbours and moves there. This is called a random walk.</a:t>
                </a:r>
              </a:p>
              <a:p>
                <a:pPr algn="just"/>
                <a:r>
                  <a:rPr lang="en-US" sz="2400" dirty="0"/>
                  <a:t>For Example, on </a:t>
                </a:r>
                <a14:m>
                  <m:oMath xmlns:m="http://schemas.openxmlformats.org/officeDocument/2006/math">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ℤ</m:t>
                        </m:r>
                      </m:e>
                      <m:sup>
                        <m:r>
                          <a:rPr lang="en-US" sz="2400" b="0" i="1" dirty="0">
                            <a:latin typeface="Cambria Math" panose="02040503050406030204" pitchFamily="18" charset="0"/>
                            <a:ea typeface="Cambria Math" panose="02040503050406030204" pitchFamily="18" charset="0"/>
                          </a:rPr>
                          <m:t>2</m:t>
                        </m:r>
                      </m:sup>
                    </m:sSup>
                  </m:oMath>
                </a14:m>
                <a:r>
                  <a:rPr lang="en-US" sz="2400" dirty="0"/>
                  <a:t>:</a:t>
                </a:r>
              </a:p>
              <a:p>
                <a:pPr lvl="1" algn="just"/>
                <a:r>
                  <a:rPr lang="en-US" sz="2000" dirty="0"/>
                  <a:t>At each step the particle can move either up, down, left or right. This is sometimes called a drunkard’s walk.</a:t>
                </a:r>
                <a:endParaRPr lang="en-US" altLang="zh-TW" sz="2000" dirty="0">
                  <a:sym typeface="Symbol" panose="05050102010706020507" pitchFamily="18" charset="2"/>
                </a:endParaRPr>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200" y="1270000"/>
                <a:ext cx="7438697" cy="4906963"/>
              </a:xfrm>
              <a:blipFill rotWithShape="0">
                <a:blip r:embed="rId2"/>
                <a:stretch>
                  <a:fillRect l="-1148" t="-1739" r="-1230"/>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a:solidFill>
                  <a:prstClr val="black">
                    <a:tint val="75000"/>
                  </a:prstClr>
                </a:solidFill>
              </a:rPr>
              <a:t>Random Walk and Markov Chain</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7A40C488-C8CC-47D5-8871-7D5F905AB6AC}" type="slidenum">
              <a:rPr lang="en-US" smtClean="0">
                <a:solidFill>
                  <a:prstClr val="black">
                    <a:tint val="75000"/>
                  </a:prstClr>
                </a:solidFill>
              </a:rPr>
              <a:pPr/>
              <a:t>56</a:t>
            </a:fld>
            <a:endParaRPr lang="en-US" dirty="0">
              <a:solidFill>
                <a:prstClr val="black">
                  <a:tint val="75000"/>
                </a:prstClr>
              </a:solidFill>
            </a:endParaRPr>
          </a:p>
        </p:txBody>
      </p:sp>
      <p:pic>
        <p:nvPicPr>
          <p:cNvPr id="6" name="Picture 5"/>
          <p:cNvPicPr>
            <a:picLocks noChangeAspect="1"/>
          </p:cNvPicPr>
          <p:nvPr/>
        </p:nvPicPr>
        <p:blipFill>
          <a:blip r:embed="rId3"/>
          <a:stretch>
            <a:fillRect/>
          </a:stretch>
        </p:blipFill>
        <p:spPr>
          <a:xfrm>
            <a:off x="9467850" y="3876083"/>
            <a:ext cx="1885950" cy="1771650"/>
          </a:xfrm>
          <a:prstGeom prst="rect">
            <a:avLst/>
          </a:prstGeom>
        </p:spPr>
      </p:pic>
    </p:spTree>
    <p:extLst>
      <p:ext uri="{BB962C8B-B14F-4D97-AF65-F5344CB8AC3E}">
        <p14:creationId xmlns:p14="http://schemas.microsoft.com/office/powerpoint/2010/main" val="6220075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drunkard’s walk </a:t>
            </a:r>
          </a:p>
        </p:txBody>
      </p:sp>
      <p:sp>
        <p:nvSpPr>
          <p:cNvPr id="3" name="Content Placeholder 2"/>
          <p:cNvSpPr>
            <a:spLocks noGrp="1"/>
          </p:cNvSpPr>
          <p:nvPr>
            <p:ph idx="1"/>
          </p:nvPr>
        </p:nvSpPr>
        <p:spPr>
          <a:xfrm>
            <a:off x="838200" y="1270000"/>
            <a:ext cx="6618890" cy="4906963"/>
          </a:xfrm>
        </p:spPr>
        <p:txBody>
          <a:bodyPr>
            <a:normAutofit fontScale="92500" lnSpcReduction="20000"/>
          </a:bodyPr>
          <a:lstStyle/>
          <a:p>
            <a:pPr algn="just"/>
            <a:r>
              <a:rPr lang="en-US" dirty="0"/>
              <a:t>A “drunk” steps out of the bar and is so intoxicated that he stumbles at random.</a:t>
            </a:r>
          </a:p>
          <a:p>
            <a:pPr algn="just"/>
            <a:r>
              <a:rPr lang="en-US" dirty="0"/>
              <a:t>Imagine the bar situated at the centre of a large grid of streets.</a:t>
            </a:r>
            <a:endParaRPr lang="en-US" altLang="zh-TW" dirty="0">
              <a:sym typeface="Symbol" panose="05050102010706020507" pitchFamily="18" charset="2"/>
            </a:endParaRPr>
          </a:p>
          <a:p>
            <a:pPr algn="just"/>
            <a:r>
              <a:rPr lang="en-US" dirty="0"/>
              <a:t>With each step the drunk is equally likely to go north, south, east or west.</a:t>
            </a:r>
          </a:p>
          <a:p>
            <a:pPr algn="just"/>
            <a:r>
              <a:rPr lang="en-US" dirty="0"/>
              <a:t>Imagine that the drunk also has a home.</a:t>
            </a:r>
          </a:p>
          <a:p>
            <a:pPr marL="0" indent="0" algn="just">
              <a:buNone/>
            </a:pPr>
            <a:r>
              <a:rPr lang="en-US" dirty="0">
                <a:solidFill>
                  <a:srgbClr val="C00000"/>
                </a:solidFill>
              </a:rPr>
              <a:t>Now, suppose that we release the drunk and let him walk (randomly) and that</a:t>
            </a:r>
          </a:p>
          <a:p>
            <a:pPr algn="just"/>
            <a:r>
              <a:rPr lang="en-US" dirty="0"/>
              <a:t>At the bar, he has a drink and leaves at the next time step.</a:t>
            </a:r>
          </a:p>
          <a:p>
            <a:pPr algn="just"/>
            <a:r>
              <a:rPr lang="en-US" dirty="0"/>
              <a:t>At home, he has a nap and leaves at the next time step.</a:t>
            </a:r>
            <a:endParaRPr lang="en-US" altLang="zh-TW" dirty="0">
              <a:sym typeface="Symbol" panose="05050102010706020507" pitchFamily="18" charset="2"/>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57</a:t>
            </a:fld>
            <a:endParaRPr lang="en-US" dirty="0">
              <a:solidFill>
                <a:prstClr val="black">
                  <a:tint val="75000"/>
                </a:prstClr>
              </a:solidFill>
            </a:endParaRPr>
          </a:p>
        </p:txBody>
      </p:sp>
      <p:pic>
        <p:nvPicPr>
          <p:cNvPr id="6" name="Picture 5"/>
          <p:cNvPicPr>
            <a:picLocks noChangeAspect="1"/>
          </p:cNvPicPr>
          <p:nvPr/>
        </p:nvPicPr>
        <p:blipFill>
          <a:blip r:embed="rId2"/>
          <a:stretch>
            <a:fillRect/>
          </a:stretch>
        </p:blipFill>
        <p:spPr>
          <a:xfrm>
            <a:off x="8017983" y="2351625"/>
            <a:ext cx="3928434" cy="2470541"/>
          </a:xfrm>
          <a:prstGeom prst="rect">
            <a:avLst/>
          </a:prstGeom>
        </p:spPr>
      </p:pic>
    </p:spTree>
    <p:extLst>
      <p:ext uri="{BB962C8B-B14F-4D97-AF65-F5344CB8AC3E}">
        <p14:creationId xmlns:p14="http://schemas.microsoft.com/office/powerpoint/2010/main" val="15722085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drunkard’s walk </a:t>
            </a:r>
          </a:p>
        </p:txBody>
      </p:sp>
      <p:sp>
        <p:nvSpPr>
          <p:cNvPr id="3" name="Content Placeholder 2"/>
          <p:cNvSpPr>
            <a:spLocks noGrp="1"/>
          </p:cNvSpPr>
          <p:nvPr>
            <p:ph idx="1"/>
          </p:nvPr>
        </p:nvSpPr>
        <p:spPr>
          <a:xfrm>
            <a:off x="838200" y="1270000"/>
            <a:ext cx="6981497" cy="4906963"/>
          </a:xfrm>
        </p:spPr>
        <p:txBody>
          <a:bodyPr>
            <a:normAutofit fontScale="92500"/>
          </a:bodyPr>
          <a:lstStyle/>
          <a:p>
            <a:pPr marL="0" indent="0">
              <a:buNone/>
            </a:pPr>
            <a:r>
              <a:rPr lang="en-US" dirty="0">
                <a:solidFill>
                  <a:srgbClr val="FF0000"/>
                </a:solidFill>
              </a:rPr>
              <a:t>CLAIM</a:t>
            </a:r>
            <a:br>
              <a:rPr lang="en-US" dirty="0"/>
            </a:br>
            <a:r>
              <a:rPr lang="en-US" dirty="0"/>
              <a:t>The drunkard returns to the bar infinitely often; but also returns home infinitely often.</a:t>
            </a:r>
          </a:p>
          <a:p>
            <a:pPr marL="0" indent="0" algn="just">
              <a:buNone/>
            </a:pPr>
            <a:r>
              <a:rPr lang="en-US" dirty="0">
                <a:solidFill>
                  <a:srgbClr val="FF0000"/>
                </a:solidFill>
              </a:rPr>
              <a:t>IN FACT </a:t>
            </a:r>
          </a:p>
          <a:p>
            <a:pPr algn="just"/>
            <a:r>
              <a:rPr lang="en-US" dirty="0"/>
              <a:t>In one dimension, the drunk will return to the bar infinitely often.</a:t>
            </a:r>
          </a:p>
          <a:p>
            <a:pPr algn="just"/>
            <a:r>
              <a:rPr lang="en-US" dirty="0"/>
              <a:t>In two dimensions, the drunk will return to the bar infinitely often. </a:t>
            </a:r>
          </a:p>
          <a:p>
            <a:pPr algn="just"/>
            <a:r>
              <a:rPr lang="en-US" dirty="0"/>
              <a:t>In three dimensions, the drunk will not return to the bar infinitely often. That is, he will go to the bar one final time, have his final drink, and wander off </a:t>
            </a:r>
            <a:r>
              <a:rPr lang="en-US" i="1" dirty="0"/>
              <a:t>. . . </a:t>
            </a:r>
            <a:r>
              <a:rPr lang="en-US" dirty="0"/>
              <a:t>never to return again.</a:t>
            </a:r>
            <a:endParaRPr lang="en-US" altLang="zh-TW" dirty="0">
              <a:sym typeface="Symbol" panose="05050102010706020507" pitchFamily="18" charset="2"/>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58</a:t>
            </a:fld>
            <a:endParaRPr lang="en-US" dirty="0">
              <a:solidFill>
                <a:prstClr val="black">
                  <a:tint val="75000"/>
                </a:prstClr>
              </a:solidFill>
            </a:endParaRPr>
          </a:p>
        </p:txBody>
      </p:sp>
      <p:pic>
        <p:nvPicPr>
          <p:cNvPr id="6" name="Picture 5"/>
          <p:cNvPicPr>
            <a:picLocks noChangeAspect="1"/>
          </p:cNvPicPr>
          <p:nvPr/>
        </p:nvPicPr>
        <p:blipFill>
          <a:blip r:embed="rId2"/>
          <a:stretch>
            <a:fillRect/>
          </a:stretch>
        </p:blipFill>
        <p:spPr>
          <a:xfrm>
            <a:off x="8139920" y="2351625"/>
            <a:ext cx="3928434" cy="2470541"/>
          </a:xfrm>
          <a:prstGeom prst="rect">
            <a:avLst/>
          </a:prstGeom>
        </p:spPr>
      </p:pic>
    </p:spTree>
    <p:extLst>
      <p:ext uri="{BB962C8B-B14F-4D97-AF65-F5344CB8AC3E}">
        <p14:creationId xmlns:p14="http://schemas.microsoft.com/office/powerpoint/2010/main" val="7206524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drunkard’s walk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7974724" cy="4906963"/>
              </a:xfrm>
            </p:spPr>
            <p:txBody>
              <a:bodyPr/>
              <a:lstStyle/>
              <a:p>
                <a:pPr algn="just"/>
                <a:r>
                  <a:rPr lang="en-US" sz="2400" dirty="0"/>
                  <a:t>More formally, a simple random walk on </a:t>
                </a:r>
                <a14:m>
                  <m:oMath xmlns:m="http://schemas.openxmlformats.org/officeDocument/2006/math">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ℤ</m:t>
                        </m:r>
                      </m:e>
                      <m:sup>
                        <m:r>
                          <a:rPr lang="en-US" sz="2400" i="1" dirty="0">
                            <a:latin typeface="Cambria Math" panose="02040503050406030204" pitchFamily="18" charset="0"/>
                            <a:ea typeface="Cambria Math" panose="02040503050406030204" pitchFamily="18" charset="0"/>
                          </a:rPr>
                          <m:t>𝑑</m:t>
                        </m:r>
                      </m:sup>
                    </m:sSup>
                  </m:oMath>
                </a14:m>
                <a:r>
                  <a:rPr lang="en-US" sz="2400" i="1" dirty="0"/>
                  <a:t> </a:t>
                </a:r>
                <a:r>
                  <a:rPr lang="en-US" sz="2400" dirty="0"/>
                  <a:t>is a random walk in which the probability of moving from a point to any one of its </a:t>
                </a:r>
                <a14:m>
                  <m:oMath xmlns:m="http://schemas.openxmlformats.org/officeDocument/2006/math">
                    <m:r>
                      <a:rPr lang="en-US" sz="2400" i="1" dirty="0">
                        <a:latin typeface="Cambria Math" panose="02040503050406030204" pitchFamily="18" charset="0"/>
                      </a:rPr>
                      <m:t>2</m:t>
                    </m:r>
                    <m:r>
                      <a:rPr lang="en-US" sz="2400" i="1" dirty="0">
                        <a:latin typeface="Cambria Math" panose="02040503050406030204" pitchFamily="18" charset="0"/>
                      </a:rPr>
                      <m:t>𝑑</m:t>
                    </m:r>
                  </m:oMath>
                </a14:m>
                <a:r>
                  <a:rPr lang="en-US" sz="2400" i="1" dirty="0"/>
                  <a:t> </a:t>
                </a:r>
                <a:r>
                  <a:rPr lang="en-US" sz="2400" dirty="0"/>
                  <a:t>nearest neighbours is  </a:t>
                </a:r>
                <a14:m>
                  <m:oMath xmlns:m="http://schemas.openxmlformats.org/officeDocument/2006/math">
                    <m:r>
                      <a:rPr lang="en-US" sz="2400" i="1" dirty="0">
                        <a:latin typeface="Cambria Math" panose="02040503050406030204" pitchFamily="18" charset="0"/>
                      </a:rPr>
                      <m:t>1</m:t>
                    </m:r>
                    <m:r>
                      <a:rPr lang="en-US" sz="2400" b="0" i="1" dirty="0">
                        <a:latin typeface="Cambria Math" panose="02040503050406030204" pitchFamily="18" charset="0"/>
                      </a:rPr>
                      <m:t>/2</m:t>
                    </m:r>
                    <m:r>
                      <a:rPr lang="en-US" sz="2400" b="0" i="1" dirty="0">
                        <a:latin typeface="Cambria Math" panose="02040503050406030204" pitchFamily="18" charset="0"/>
                      </a:rPr>
                      <m:t>𝑑</m:t>
                    </m:r>
                  </m:oMath>
                </a14:m>
                <a:r>
                  <a:rPr lang="en-US" sz="2400" dirty="0"/>
                  <a:t>.</a:t>
                </a:r>
              </a:p>
              <a:p>
                <a:pPr algn="just"/>
                <a:r>
                  <a:rPr lang="en-US" altLang="zh-TW" sz="2400" dirty="0">
                    <a:sym typeface="Symbol" panose="05050102010706020507" pitchFamily="18" charset="2"/>
                  </a:rPr>
                  <a:t>Example, simple random walk on </a:t>
                </a:r>
                <a14:m>
                  <m:oMath xmlns:m="http://schemas.openxmlformats.org/officeDocument/2006/math">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ea typeface="Cambria Math" panose="02040503050406030204" pitchFamily="18" charset="0"/>
                          </a:rPr>
                          <m:t>ℤ</m:t>
                        </m:r>
                      </m:e>
                      <m:sup>
                        <m:r>
                          <a:rPr lang="en-US" sz="2400" b="0" i="1" dirty="0">
                            <a:latin typeface="Cambria Math" panose="02040503050406030204" pitchFamily="18" charset="0"/>
                            <a:ea typeface="Cambria Math" panose="02040503050406030204" pitchFamily="18" charset="0"/>
                          </a:rPr>
                          <m:t>3</m:t>
                        </m:r>
                      </m:sup>
                    </m:sSup>
                  </m:oMath>
                </a14:m>
                <a:endParaRPr lang="en-US" altLang="zh-TW" sz="2400" dirty="0">
                  <a:sym typeface="Symbol" panose="05050102010706020507" pitchFamily="18" charset="2"/>
                </a:endParaRPr>
              </a:p>
              <a:p>
                <a:pPr marL="0" indent="0" algn="just">
                  <a:buNone/>
                </a:pPr>
                <a:endParaRPr lang="en-US" altLang="zh-TW" sz="2400" dirty="0">
                  <a:sym typeface="Symbol" panose="05050102010706020507" pitchFamily="18" charset="2"/>
                </a:endParaRPr>
              </a:p>
              <a:p>
                <a:pPr marL="0" indent="0" algn="just">
                  <a:buNone/>
                </a:pPr>
                <a:endParaRPr lang="en-US" altLang="zh-TW" sz="2400" dirty="0">
                  <a:sym typeface="Symbol" panose="05050102010706020507" pitchFamily="18" charset="2"/>
                </a:endParaRPr>
              </a:p>
              <a:p>
                <a:pPr lvl="1" algn="just"/>
                <a:r>
                  <a:rPr lang="en-US" sz="2000" dirty="0"/>
                  <a:t>Choose any neighbour with probability 1/6.</a:t>
                </a:r>
                <a:endParaRPr lang="en-US" altLang="zh-TW" sz="2000" dirty="0">
                  <a:sym typeface="Symbol" panose="05050102010706020507" pitchFamily="18" charset="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7974724" cy="4906963"/>
              </a:xfrm>
              <a:blipFill rotWithShape="0">
                <a:blip r:embed="rId2"/>
                <a:stretch>
                  <a:fillRect l="-1070" t="-1615" r="-114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59</a:t>
            </a:fld>
            <a:endParaRPr lang="en-US" dirty="0">
              <a:solidFill>
                <a:prstClr val="black">
                  <a:tint val="75000"/>
                </a:prstClr>
              </a:solidFill>
            </a:endParaRPr>
          </a:p>
        </p:txBody>
      </p:sp>
      <p:pic>
        <p:nvPicPr>
          <p:cNvPr id="6" name="Picture 5"/>
          <p:cNvPicPr>
            <a:picLocks noChangeAspect="1"/>
          </p:cNvPicPr>
          <p:nvPr/>
        </p:nvPicPr>
        <p:blipFill>
          <a:blip r:embed="rId3"/>
          <a:stretch>
            <a:fillRect/>
          </a:stretch>
        </p:blipFill>
        <p:spPr>
          <a:xfrm>
            <a:off x="3828172" y="2828131"/>
            <a:ext cx="1743075" cy="895350"/>
          </a:xfrm>
          <a:prstGeom prst="rect">
            <a:avLst/>
          </a:prstGeom>
        </p:spPr>
      </p:pic>
    </p:spTree>
    <p:extLst>
      <p:ext uri="{BB962C8B-B14F-4D97-AF65-F5344CB8AC3E}">
        <p14:creationId xmlns:p14="http://schemas.microsoft.com/office/powerpoint/2010/main" val="378634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Probability Distributions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81087"/>
                <a:ext cx="7564821" cy="5326063"/>
              </a:xfrm>
            </p:spPr>
            <p:txBody>
              <a:bodyPr>
                <a:normAutofit fontScale="85000" lnSpcReduction="10000"/>
              </a:bodyPr>
              <a:lstStyle/>
              <a:p>
                <a14:m>
                  <m:oMath xmlns:m="http://schemas.openxmlformats.org/officeDocument/2006/math">
                    <m:sSup>
                      <m:sSupPr>
                        <m:ctrlPr>
                          <a:rPr lang="en-US" sz="2400" b="0" i="1">
                            <a:latin typeface="Cambria Math" panose="02040503050406030204" pitchFamily="18" charset="0"/>
                          </a:rPr>
                        </m:ctrlPr>
                      </m:sSupPr>
                      <m:e>
                        <m:r>
                          <a:rPr lang="en-US" sz="2400" b="0" i="1">
                            <a:latin typeface="Cambria Math" panose="02040503050406030204" pitchFamily="18" charset="0"/>
                          </a:rPr>
                          <m:t>𝑝</m:t>
                        </m:r>
                      </m:e>
                      <m:sup>
                        <m:r>
                          <a:rPr lang="en-US" sz="2400" b="0" i="1">
                            <a:latin typeface="Cambria Math" panose="02040503050406030204" pitchFamily="18" charset="0"/>
                          </a:rPr>
                          <m:t>𝑡</m:t>
                        </m:r>
                      </m:sup>
                    </m:sSup>
                    <m:r>
                      <a:rPr lang="en-US" sz="2400" b="0" i="1">
                        <a:latin typeface="Cambria Math" panose="02040503050406030204" pitchFamily="18" charset="0"/>
                      </a:rPr>
                      <m:t>(</m:t>
                    </m:r>
                    <m:r>
                      <a:rPr lang="en-US" sz="2400" b="0" i="1">
                        <a:latin typeface="Cambria Math" panose="02040503050406030204" pitchFamily="18" charset="0"/>
                      </a:rPr>
                      <m:t>𝑖</m:t>
                    </m:r>
                    <m:r>
                      <a:rPr lang="en-US" sz="2400" b="0" i="1">
                        <a:latin typeface="Cambria Math" panose="02040503050406030204" pitchFamily="18" charset="0"/>
                      </a:rPr>
                      <m:t>)</m:t>
                    </m:r>
                  </m:oMath>
                </a14:m>
                <a:r>
                  <a:rPr lang="en-US" sz="2400" dirty="0"/>
                  <a:t>= probability that the surfer is at node </a:t>
                </a:r>
                <a:r>
                  <a:rPr lang="en-US" sz="2400" i="1" dirty="0"/>
                  <a:t>i</a:t>
                </a:r>
                <a:r>
                  <a:rPr lang="en-US" sz="2400" dirty="0"/>
                  <a:t> at time </a:t>
                </a:r>
                <a:r>
                  <a:rPr lang="en-US" sz="2400" i="1" dirty="0"/>
                  <a:t>t</a:t>
                </a:r>
              </a:p>
              <a:p>
                <a:pPr marL="0" indent="0">
                  <a:buNone/>
                </a:pPr>
                <a14:m>
                  <m:oMathPara xmlns:m="http://schemas.openxmlformats.org/officeDocument/2006/math">
                    <m:oMathParaPr>
                      <m:jc m:val="centerGroup"/>
                    </m:oMathParaPr>
                    <m:oMath xmlns:m="http://schemas.openxmlformats.org/officeDocument/2006/math">
                      <m:sSup>
                        <m:sSupPr>
                          <m:ctrlPr>
                            <a:rPr lang="en-US" sz="2400" b="0" i="1">
                              <a:latin typeface="Cambria Math" panose="02040503050406030204" pitchFamily="18" charset="0"/>
                            </a:rPr>
                          </m:ctrlPr>
                        </m:sSupPr>
                        <m:e>
                          <m:r>
                            <a:rPr lang="en-US" sz="2400" b="0" i="1">
                              <a:latin typeface="Cambria Math" panose="02040503050406030204" pitchFamily="18" charset="0"/>
                            </a:rPr>
                            <m:t>𝑝</m:t>
                          </m:r>
                        </m:e>
                        <m:sup>
                          <m:r>
                            <a:rPr lang="en-US" sz="2400" b="0" i="1">
                              <a:latin typeface="Cambria Math" panose="02040503050406030204" pitchFamily="18" charset="0"/>
                            </a:rPr>
                            <m:t>𝑡</m:t>
                          </m:r>
                          <m:r>
                            <a:rPr lang="en-US" sz="2400" b="0" i="1">
                              <a:latin typeface="Cambria Math" panose="02040503050406030204" pitchFamily="18" charset="0"/>
                            </a:rPr>
                            <m:t>+1</m:t>
                          </m:r>
                        </m:sup>
                      </m:sSup>
                      <m:d>
                        <m:dPr>
                          <m:ctrlPr>
                            <a:rPr lang="en-US" sz="2400" b="0" i="1">
                              <a:latin typeface="Cambria Math" panose="02040503050406030204" pitchFamily="18" charset="0"/>
                            </a:rPr>
                          </m:ctrlPr>
                        </m:dPr>
                        <m:e>
                          <m:r>
                            <a:rPr lang="en-US" sz="2400" b="0" i="1">
                              <a:latin typeface="Cambria Math" panose="02040503050406030204" pitchFamily="18" charset="0"/>
                            </a:rPr>
                            <m:t>𝑖</m:t>
                          </m:r>
                        </m:e>
                      </m:d>
                      <m:r>
                        <a:rPr lang="en-US" sz="2400" b="0" i="1">
                          <a:latin typeface="Cambria Math" panose="02040503050406030204" pitchFamily="18" charset="0"/>
                        </a:rPr>
                        <m:t>= </m:t>
                      </m:r>
                      <m:nary>
                        <m:naryPr>
                          <m:chr m:val="∑"/>
                          <m:supHide m:val="on"/>
                          <m:ctrlPr>
                            <a:rPr lang="en-US" sz="2400" b="0" i="1">
                              <a:latin typeface="Cambria Math" panose="02040503050406030204" pitchFamily="18" charset="0"/>
                            </a:rPr>
                          </m:ctrlPr>
                        </m:naryPr>
                        <m:sub>
                          <m:r>
                            <m:rPr>
                              <m:brk m:alnAt="7"/>
                            </m:rPr>
                            <a:rPr lang="en-US" sz="2400" b="0" i="1">
                              <a:latin typeface="Cambria Math" panose="02040503050406030204" pitchFamily="18" charset="0"/>
                            </a:rPr>
                            <m:t>𝑗</m:t>
                          </m:r>
                        </m:sub>
                        <m:sup/>
                        <m:e>
                          <m:r>
                            <m:rPr>
                              <m:nor/>
                            </m:rPr>
                            <a:rPr lang="en-US" sz="2400" dirty="0"/>
                            <m:t>(</m:t>
                          </m:r>
                          <m:r>
                            <m:rPr>
                              <m:nor/>
                            </m:rPr>
                            <a:rPr lang="en-US" sz="2400" dirty="0"/>
                            <m:t>Probability</m:t>
                          </m:r>
                          <m:r>
                            <m:rPr>
                              <m:nor/>
                            </m:rPr>
                            <a:rPr lang="en-US" sz="2400" dirty="0"/>
                            <m:t> </m:t>
                          </m:r>
                          <m:r>
                            <m:rPr>
                              <m:nor/>
                            </m:rPr>
                            <a:rPr lang="en-US" sz="2400" dirty="0"/>
                            <m:t>of</m:t>
                          </m:r>
                          <m:r>
                            <m:rPr>
                              <m:nor/>
                            </m:rPr>
                            <a:rPr lang="en-US" sz="2400" dirty="0"/>
                            <m:t> </m:t>
                          </m:r>
                          <m:r>
                            <m:rPr>
                              <m:nor/>
                            </m:rPr>
                            <a:rPr lang="en-US" sz="2400" dirty="0"/>
                            <m:t>being</m:t>
                          </m:r>
                          <m:r>
                            <m:rPr>
                              <m:nor/>
                            </m:rPr>
                            <a:rPr lang="en-US" sz="2400" dirty="0"/>
                            <m:t> </m:t>
                          </m:r>
                          <m:r>
                            <m:rPr>
                              <m:nor/>
                            </m:rPr>
                            <a:rPr lang="en-US" sz="2400" dirty="0"/>
                            <m:t>at</m:t>
                          </m:r>
                          <m:r>
                            <m:rPr>
                              <m:nor/>
                            </m:rPr>
                            <a:rPr lang="en-US" sz="2400" dirty="0"/>
                            <m:t> </m:t>
                          </m:r>
                          <m:r>
                            <m:rPr>
                              <m:nor/>
                            </m:rPr>
                            <a:rPr lang="en-US" sz="2400" dirty="0"/>
                            <m:t>node</m:t>
                          </m:r>
                          <m:r>
                            <m:rPr>
                              <m:nor/>
                            </m:rPr>
                            <a:rPr lang="en-US" sz="2400" dirty="0"/>
                            <m:t> </m:t>
                          </m:r>
                          <m:r>
                            <m:rPr>
                              <m:nor/>
                            </m:rPr>
                            <a:rPr lang="en-US" sz="2400" dirty="0"/>
                            <m:t>j</m:t>
                          </m:r>
                          <m:r>
                            <a:rPr lang="en-US" sz="2400" b="0" i="1" dirty="0">
                              <a:latin typeface="Cambria Math" panose="02040503050406030204" pitchFamily="18" charset="0"/>
                            </a:rPr>
                            <m:t> </m:t>
                          </m:r>
                          <m:r>
                            <a:rPr lang="en-US" sz="2400" b="0" i="1" dirty="0">
                              <a:latin typeface="Cambria Math" panose="02040503050406030204" pitchFamily="18" charset="0"/>
                            </a:rPr>
                            <m:t>𝑎𝑡</m:t>
                          </m:r>
                          <m:r>
                            <a:rPr lang="en-US" sz="2400" b="0" i="1" dirty="0">
                              <a:latin typeface="Cambria Math" panose="02040503050406030204" pitchFamily="18" charset="0"/>
                            </a:rPr>
                            <m:t> </m:t>
                          </m:r>
                          <m:r>
                            <a:rPr lang="en-US" sz="2400" b="0" i="1" dirty="0">
                              <a:latin typeface="Cambria Math" panose="02040503050406030204" pitchFamily="18" charset="0"/>
                            </a:rPr>
                            <m:t>𝑡𝑖𝑚𝑒</m:t>
                          </m:r>
                          <m:r>
                            <a:rPr lang="en-US" sz="2400" b="0" i="1" dirty="0">
                              <a:latin typeface="Cambria Math" panose="02040503050406030204" pitchFamily="18" charset="0"/>
                            </a:rPr>
                            <m:t> </m:t>
                          </m:r>
                          <m:r>
                            <a:rPr lang="en-US" sz="2400" b="0" i="1" dirty="0">
                              <a:latin typeface="Cambria Math" panose="02040503050406030204" pitchFamily="18" charset="0"/>
                            </a:rPr>
                            <m:t>𝑡</m:t>
                          </m:r>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𝑃</m:t>
                              </m:r>
                            </m:e>
                            <m:sub>
                              <m:r>
                                <a:rPr lang="en-US" sz="2400" b="0" i="1">
                                  <a:latin typeface="Cambria Math" panose="02040503050406030204" pitchFamily="18" charset="0"/>
                                </a:rPr>
                                <m:t>𝑗𝑖</m:t>
                              </m:r>
                            </m:sub>
                          </m:sSub>
                        </m:e>
                      </m:nary>
                      <m:r>
                        <a:rPr lang="en-US" sz="2400" b="0" i="1">
                          <a:latin typeface="Cambria Math" panose="02040503050406030204" pitchFamily="18" charset="0"/>
                        </a:rPr>
                        <m:t>      </m:t>
                      </m:r>
                    </m:oMath>
                  </m:oMathPara>
                </a14:m>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a:latin typeface="Cambria Math" panose="02040503050406030204" pitchFamily="18" charset="0"/>
                        </a:rPr>
                        <m:t>=</m:t>
                      </m:r>
                      <m:nary>
                        <m:naryPr>
                          <m:chr m:val="∑"/>
                          <m:supHide m:val="on"/>
                          <m:ctrlPr>
                            <a:rPr lang="en-US" sz="2400" b="0" i="1">
                              <a:latin typeface="Cambria Math" panose="02040503050406030204" pitchFamily="18" charset="0"/>
                            </a:rPr>
                          </m:ctrlPr>
                        </m:naryPr>
                        <m:sub>
                          <m:r>
                            <m:rPr>
                              <m:brk m:alnAt="7"/>
                            </m:rPr>
                            <a:rPr lang="en-US" sz="2400" b="0" i="1">
                              <a:latin typeface="Cambria Math" panose="02040503050406030204" pitchFamily="18" charset="0"/>
                            </a:rPr>
                            <m:t>𝑗</m:t>
                          </m:r>
                        </m:sub>
                        <m:sup/>
                        <m:e>
                          <m:sSup>
                            <m:sSupPr>
                              <m:ctrlPr>
                                <a:rPr lang="en-US" sz="2400" b="0" i="1">
                                  <a:latin typeface="Cambria Math" panose="02040503050406030204" pitchFamily="18" charset="0"/>
                                </a:rPr>
                              </m:ctrlPr>
                            </m:sSupPr>
                            <m:e>
                              <m:r>
                                <a:rPr lang="en-US" sz="2400" b="0" i="1">
                                  <a:latin typeface="Cambria Math" panose="02040503050406030204" pitchFamily="18" charset="0"/>
                                </a:rPr>
                                <m:t>𝑝</m:t>
                              </m:r>
                            </m:e>
                            <m:sup>
                              <m:r>
                                <a:rPr lang="en-US" sz="2400" b="0" i="1">
                                  <a:latin typeface="Cambria Math" panose="02040503050406030204" pitchFamily="18" charset="0"/>
                                </a:rPr>
                                <m:t>𝑡</m:t>
                              </m:r>
                            </m:sup>
                          </m:sSup>
                          <m:d>
                            <m:dPr>
                              <m:ctrlPr>
                                <a:rPr lang="en-US" sz="2400" b="0" i="1">
                                  <a:latin typeface="Cambria Math" panose="02040503050406030204" pitchFamily="18" charset="0"/>
                                </a:rPr>
                              </m:ctrlPr>
                            </m:dPr>
                            <m:e>
                              <m:r>
                                <a:rPr lang="en-US" sz="2400" b="0" i="1">
                                  <a:latin typeface="Cambria Math" panose="02040503050406030204" pitchFamily="18" charset="0"/>
                                </a:rPr>
                                <m:t>𝑗</m:t>
                              </m:r>
                            </m:e>
                          </m:d>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𝑃</m:t>
                              </m:r>
                            </m:e>
                            <m:sub>
                              <m:r>
                                <a:rPr lang="en-US" sz="2400" b="0" i="1">
                                  <a:latin typeface="Cambria Math" panose="02040503050406030204" pitchFamily="18" charset="0"/>
                                </a:rPr>
                                <m:t>𝑗𝑖</m:t>
                              </m:r>
                            </m:sub>
                          </m:sSub>
                        </m:e>
                      </m:nary>
                      <m:r>
                        <a:rPr lang="en-US" sz="2400" b="0" i="1">
                          <a:latin typeface="Cambria Math" panose="02040503050406030204" pitchFamily="18" charset="0"/>
                        </a:rPr>
                        <m:t>                                         </m:t>
                      </m:r>
                    </m:oMath>
                  </m:oMathPara>
                </a14:m>
                <a:endParaRPr lang="en-US" sz="2400" dirty="0"/>
              </a:p>
              <a:p>
                <a14:m>
                  <m:oMath xmlns:m="http://schemas.openxmlformats.org/officeDocument/2006/math">
                    <m:sSup>
                      <m:sSupPr>
                        <m:ctrlPr>
                          <a:rPr lang="en-US" sz="2400" b="0" i="1">
                            <a:latin typeface="Cambria Math" panose="02040503050406030204" pitchFamily="18" charset="0"/>
                          </a:rPr>
                        </m:ctrlPr>
                      </m:sSupPr>
                      <m:e>
                        <m:r>
                          <a:rPr lang="en-US" sz="2400" b="0" i="1">
                            <a:latin typeface="Cambria Math" panose="02040503050406030204" pitchFamily="18" charset="0"/>
                          </a:rPr>
                          <m:t>𝑝</m:t>
                        </m:r>
                      </m:e>
                      <m:sup>
                        <m:r>
                          <a:rPr lang="en-US" sz="2400" b="0" i="1">
                            <a:latin typeface="Cambria Math" panose="02040503050406030204" pitchFamily="18" charset="0"/>
                          </a:rPr>
                          <m:t>𝑡</m:t>
                        </m:r>
                        <m:r>
                          <a:rPr lang="en-US" sz="2400" b="0" i="1">
                            <a:latin typeface="Cambria Math" panose="02040503050406030204" pitchFamily="18" charset="0"/>
                          </a:rPr>
                          <m:t>+1</m:t>
                        </m:r>
                      </m:sup>
                    </m:sSup>
                    <m:r>
                      <a:rPr lang="en-US" sz="2400" b="0" i="1">
                        <a:latin typeface="Cambria Math" panose="02040503050406030204" pitchFamily="18" charset="0"/>
                      </a:rPr>
                      <m:t>=</m:t>
                    </m:r>
                    <m:sSup>
                      <m:sSupPr>
                        <m:ctrlPr>
                          <a:rPr lang="en-US" sz="2400" b="0" i="1">
                            <a:latin typeface="Cambria Math" panose="02040503050406030204" pitchFamily="18" charset="0"/>
                          </a:rPr>
                        </m:ctrlPr>
                      </m:sSupPr>
                      <m:e>
                        <m:r>
                          <a:rPr lang="en-US" sz="2400" b="0" i="1">
                            <a:latin typeface="Cambria Math" panose="02040503050406030204" pitchFamily="18" charset="0"/>
                          </a:rPr>
                          <m:t>𝑝</m:t>
                        </m:r>
                      </m:e>
                      <m:sup>
                        <m:r>
                          <a:rPr lang="en-US" sz="2400" b="0" i="1">
                            <a:latin typeface="Cambria Math" panose="02040503050406030204" pitchFamily="18" charset="0"/>
                          </a:rPr>
                          <m:t>𝑡</m:t>
                        </m:r>
                      </m:sup>
                    </m:sSup>
                    <m:r>
                      <a:rPr lang="en-US" sz="2400" b="0" i="1">
                        <a:latin typeface="Cambria Math" panose="02040503050406030204" pitchFamily="18" charset="0"/>
                      </a:rPr>
                      <m:t>𝑃</m:t>
                    </m:r>
                    <m:r>
                      <a:rPr lang="en-US" sz="2400" b="0" i="1">
                        <a:latin typeface="Cambria Math" panose="02040503050406030204" pitchFamily="18" charset="0"/>
                      </a:rPr>
                      <m:t>=</m:t>
                    </m:r>
                    <m:sSup>
                      <m:sSupPr>
                        <m:ctrlPr>
                          <a:rPr lang="en-US" sz="2400" b="0" i="1">
                            <a:latin typeface="Cambria Math" panose="02040503050406030204" pitchFamily="18" charset="0"/>
                          </a:rPr>
                        </m:ctrlPr>
                      </m:sSupPr>
                      <m:e>
                        <m:r>
                          <a:rPr lang="en-US" sz="2400" b="0" i="1">
                            <a:latin typeface="Cambria Math" panose="02040503050406030204" pitchFamily="18" charset="0"/>
                          </a:rPr>
                          <m:t>𝑝</m:t>
                        </m:r>
                      </m:e>
                      <m:sup>
                        <m:r>
                          <a:rPr lang="en-US" sz="2400" b="0" i="1">
                            <a:latin typeface="Cambria Math" panose="02040503050406030204" pitchFamily="18" charset="0"/>
                          </a:rPr>
                          <m:t>𝑡</m:t>
                        </m:r>
                        <m:r>
                          <a:rPr lang="en-US" sz="2400" b="0" i="1">
                            <a:latin typeface="Cambria Math" panose="02040503050406030204" pitchFamily="18" charset="0"/>
                          </a:rPr>
                          <m:t>−1</m:t>
                        </m:r>
                      </m:sup>
                    </m:sSup>
                    <m:r>
                      <a:rPr lang="en-US" sz="2400" b="0" i="1">
                        <a:latin typeface="Cambria Math" panose="02040503050406030204" pitchFamily="18" charset="0"/>
                      </a:rPr>
                      <m:t>𝑃𝑃</m:t>
                    </m:r>
                    <m:r>
                      <a:rPr lang="en-US" sz="2400" b="0" i="1">
                        <a:latin typeface="Cambria Math" panose="02040503050406030204" pitchFamily="18" charset="0"/>
                      </a:rPr>
                      <m:t>=…</m:t>
                    </m:r>
                    <m:sSup>
                      <m:sSupPr>
                        <m:ctrlPr>
                          <a:rPr lang="en-US" sz="2400" b="0" i="1">
                            <a:latin typeface="Cambria Math" panose="02040503050406030204" pitchFamily="18" charset="0"/>
                          </a:rPr>
                        </m:ctrlPr>
                      </m:sSupPr>
                      <m:e>
                        <m:r>
                          <a:rPr lang="en-US" sz="2400" b="0" i="1">
                            <a:latin typeface="Cambria Math" panose="02040503050406030204" pitchFamily="18" charset="0"/>
                          </a:rPr>
                          <m:t>𝑝</m:t>
                        </m:r>
                      </m:e>
                      <m:sup>
                        <m:r>
                          <a:rPr lang="en-US" sz="2400" b="0" i="1">
                            <a:latin typeface="Cambria Math" panose="02040503050406030204" pitchFamily="18" charset="0"/>
                          </a:rPr>
                          <m:t>0</m:t>
                        </m:r>
                      </m:sup>
                    </m:sSup>
                    <m:sSup>
                      <m:sSupPr>
                        <m:ctrlPr>
                          <a:rPr lang="en-US" sz="2400" b="0" i="1">
                            <a:latin typeface="Cambria Math" panose="02040503050406030204" pitchFamily="18" charset="0"/>
                          </a:rPr>
                        </m:ctrlPr>
                      </m:sSupPr>
                      <m:e>
                        <m:r>
                          <a:rPr lang="en-US" sz="2400" b="0" i="1">
                            <a:latin typeface="Cambria Math" panose="02040503050406030204" pitchFamily="18" charset="0"/>
                          </a:rPr>
                          <m:t>𝑃</m:t>
                        </m:r>
                      </m:e>
                      <m:sup>
                        <m:r>
                          <a:rPr lang="en-US" sz="2400" b="0" i="1">
                            <a:latin typeface="Cambria Math" panose="02040503050406030204" pitchFamily="18" charset="0"/>
                          </a:rPr>
                          <m:t>𝑡</m:t>
                        </m:r>
                      </m:sup>
                    </m:sSup>
                  </m:oMath>
                </a14:m>
                <a:endParaRPr lang="en-US" sz="2400" dirty="0"/>
              </a:p>
              <a:p>
                <a:pPr lvl="1"/>
                <a:r>
                  <a:rPr lang="en-US" sz="2200" dirty="0"/>
                  <a:t>Where, </a:t>
                </a:r>
                <a14:m>
                  <m:oMath xmlns:m="http://schemas.openxmlformats.org/officeDocument/2006/math">
                    <m:sSup>
                      <m:sSupPr>
                        <m:ctrlPr>
                          <a:rPr lang="en-US" sz="2200" b="0" i="1">
                            <a:latin typeface="Cambria Math" panose="02040503050406030204" pitchFamily="18" charset="0"/>
                          </a:rPr>
                        </m:ctrlPr>
                      </m:sSupPr>
                      <m:e>
                        <m:r>
                          <a:rPr lang="en-US" sz="2200" b="0" i="1">
                            <a:latin typeface="Cambria Math" panose="02040503050406030204" pitchFamily="18" charset="0"/>
                          </a:rPr>
                          <m:t>𝑝</m:t>
                        </m:r>
                      </m:e>
                      <m:sup>
                        <m:r>
                          <a:rPr lang="en-US" sz="2200" b="0" i="1">
                            <a:latin typeface="Cambria Math" panose="02040503050406030204" pitchFamily="18" charset="0"/>
                          </a:rPr>
                          <m:t>𝑡</m:t>
                        </m:r>
                      </m:sup>
                    </m:sSup>
                    <m:r>
                      <a:rPr lang="en-US" sz="2200" b="0" i="1">
                        <a:latin typeface="Cambria Math" panose="02040503050406030204" pitchFamily="18" charset="0"/>
                      </a:rPr>
                      <m:t>=(</m:t>
                    </m:r>
                    <m:sSubSup>
                      <m:sSubSupPr>
                        <m:ctrlPr>
                          <a:rPr lang="en-US" sz="2200" b="0" i="1">
                            <a:latin typeface="Cambria Math" panose="02040503050406030204" pitchFamily="18" charset="0"/>
                          </a:rPr>
                        </m:ctrlPr>
                      </m:sSubSupPr>
                      <m:e>
                        <m:r>
                          <a:rPr lang="en-US" sz="2200" b="0" i="1">
                            <a:latin typeface="Cambria Math" panose="02040503050406030204" pitchFamily="18" charset="0"/>
                          </a:rPr>
                          <m:t>𝑝</m:t>
                        </m:r>
                      </m:e>
                      <m:sub>
                        <m:r>
                          <a:rPr lang="en-US" sz="2200" b="0" i="1">
                            <a:latin typeface="Cambria Math" panose="02040503050406030204" pitchFamily="18" charset="0"/>
                          </a:rPr>
                          <m:t>0</m:t>
                        </m:r>
                      </m:sub>
                      <m:sup>
                        <m:r>
                          <a:rPr lang="en-US" sz="2200" b="0" i="1">
                            <a:latin typeface="Cambria Math" panose="02040503050406030204" pitchFamily="18" charset="0"/>
                          </a:rPr>
                          <m:t>𝑡</m:t>
                        </m:r>
                      </m:sup>
                    </m:sSubSup>
                    <m:r>
                      <a:rPr lang="en-US" sz="2200" b="0" i="1">
                        <a:latin typeface="Cambria Math" panose="02040503050406030204" pitchFamily="18" charset="0"/>
                      </a:rPr>
                      <m:t>, </m:t>
                    </m:r>
                    <m:sSubSup>
                      <m:sSubSupPr>
                        <m:ctrlPr>
                          <a:rPr lang="en-US" sz="2200" b="0" i="1">
                            <a:latin typeface="Cambria Math" panose="02040503050406030204" pitchFamily="18" charset="0"/>
                          </a:rPr>
                        </m:ctrlPr>
                      </m:sSubSupPr>
                      <m:e>
                        <m:r>
                          <a:rPr lang="en-US" sz="2200" b="0" i="1">
                            <a:latin typeface="Cambria Math" panose="02040503050406030204" pitchFamily="18" charset="0"/>
                          </a:rPr>
                          <m:t>𝑝</m:t>
                        </m:r>
                      </m:e>
                      <m:sub>
                        <m:r>
                          <a:rPr lang="en-US" sz="2200" b="0" i="1">
                            <a:latin typeface="Cambria Math" panose="02040503050406030204" pitchFamily="18" charset="0"/>
                          </a:rPr>
                          <m:t>1</m:t>
                        </m:r>
                      </m:sub>
                      <m:sup>
                        <m:r>
                          <a:rPr lang="en-US" sz="2200" b="0" i="1">
                            <a:latin typeface="Cambria Math" panose="02040503050406030204" pitchFamily="18" charset="0"/>
                          </a:rPr>
                          <m:t>𝑡</m:t>
                        </m:r>
                      </m:sup>
                    </m:sSubSup>
                    <m:r>
                      <a:rPr lang="en-US" sz="2200" b="0" i="1">
                        <a:latin typeface="Cambria Math" panose="02040503050406030204" pitchFamily="18" charset="0"/>
                      </a:rPr>
                      <m:t>,</m:t>
                    </m:r>
                    <m:sSubSup>
                      <m:sSubSupPr>
                        <m:ctrlPr>
                          <a:rPr lang="en-US" sz="2200" b="0" i="1">
                            <a:latin typeface="Cambria Math" panose="02040503050406030204" pitchFamily="18" charset="0"/>
                          </a:rPr>
                        </m:ctrlPr>
                      </m:sSubSupPr>
                      <m:e>
                        <m:r>
                          <a:rPr lang="en-US" sz="2200" b="0" i="1">
                            <a:latin typeface="Cambria Math" panose="02040503050406030204" pitchFamily="18" charset="0"/>
                          </a:rPr>
                          <m:t>𝑝</m:t>
                        </m:r>
                      </m:e>
                      <m:sub>
                        <m:r>
                          <a:rPr lang="en-US" sz="2200" b="0" i="1">
                            <a:latin typeface="Cambria Math" panose="02040503050406030204" pitchFamily="18" charset="0"/>
                          </a:rPr>
                          <m:t>2</m:t>
                        </m:r>
                      </m:sub>
                      <m:sup>
                        <m:r>
                          <a:rPr lang="en-US" sz="2200" b="0" i="1">
                            <a:latin typeface="Cambria Math" panose="02040503050406030204" pitchFamily="18" charset="0"/>
                          </a:rPr>
                          <m:t>𝑡</m:t>
                        </m:r>
                      </m:sup>
                    </m:sSubSup>
                    <m:r>
                      <a:rPr lang="en-US" sz="2200" b="0" i="1">
                        <a:latin typeface="Cambria Math" panose="02040503050406030204" pitchFamily="18" charset="0"/>
                      </a:rPr>
                      <m:t>,</m:t>
                    </m:r>
                    <m:sSubSup>
                      <m:sSubSupPr>
                        <m:ctrlPr>
                          <a:rPr lang="en-US" sz="2200" b="0" i="1">
                            <a:latin typeface="Cambria Math" panose="02040503050406030204" pitchFamily="18" charset="0"/>
                          </a:rPr>
                        </m:ctrlPr>
                      </m:sSubSupPr>
                      <m:e>
                        <m:r>
                          <a:rPr lang="en-US" sz="2200" b="0" i="1">
                            <a:latin typeface="Cambria Math" panose="02040503050406030204" pitchFamily="18" charset="0"/>
                          </a:rPr>
                          <m:t>𝑝</m:t>
                        </m:r>
                      </m:e>
                      <m:sub>
                        <m:r>
                          <a:rPr lang="en-US" sz="2200" b="0" i="1">
                            <a:latin typeface="Cambria Math" panose="02040503050406030204" pitchFamily="18" charset="0"/>
                          </a:rPr>
                          <m:t>3</m:t>
                        </m:r>
                      </m:sub>
                      <m:sup>
                        <m:r>
                          <a:rPr lang="en-US" sz="2200" b="0" i="1">
                            <a:latin typeface="Cambria Math" panose="02040503050406030204" pitchFamily="18" charset="0"/>
                          </a:rPr>
                          <m:t>𝑡</m:t>
                        </m:r>
                      </m:sup>
                    </m:sSubSup>
                    <m:r>
                      <a:rPr lang="en-US" sz="2200" b="0" i="1">
                        <a:latin typeface="Cambria Math" panose="02040503050406030204" pitchFamily="18" charset="0"/>
                      </a:rPr>
                      <m:t>,…,</m:t>
                    </m:r>
                    <m:sSubSup>
                      <m:sSubSupPr>
                        <m:ctrlPr>
                          <a:rPr lang="en-US" sz="2200" b="0" i="1">
                            <a:latin typeface="Cambria Math" panose="02040503050406030204" pitchFamily="18" charset="0"/>
                          </a:rPr>
                        </m:ctrlPr>
                      </m:sSubSupPr>
                      <m:e>
                        <m:r>
                          <a:rPr lang="en-US" sz="2200" b="0" i="1">
                            <a:latin typeface="Cambria Math" panose="02040503050406030204" pitchFamily="18" charset="0"/>
                          </a:rPr>
                          <m:t>𝑝</m:t>
                        </m:r>
                      </m:e>
                      <m:sub>
                        <m:r>
                          <m:rPr>
                            <m:sty m:val="p"/>
                          </m:rPr>
                          <a:rPr lang="en-US" sz="2200" b="0">
                            <a:latin typeface="Cambria Math" panose="02040503050406030204" pitchFamily="18" charset="0"/>
                          </a:rPr>
                          <m:t>n</m:t>
                        </m:r>
                      </m:sub>
                      <m:sup>
                        <m:r>
                          <m:rPr>
                            <m:sty m:val="p"/>
                          </m:rPr>
                          <a:rPr lang="en-US" sz="2200" b="0">
                            <a:latin typeface="Cambria Math" panose="02040503050406030204" pitchFamily="18" charset="0"/>
                          </a:rPr>
                          <m:t>t</m:t>
                        </m:r>
                      </m:sup>
                    </m:sSubSup>
                    <m:r>
                      <a:rPr lang="en-US" sz="2200" b="0">
                        <a:latin typeface="Cambria Math" panose="02040503050406030204" pitchFamily="18" charset="0"/>
                      </a:rPr>
                      <m:t>)</m:t>
                    </m:r>
                  </m:oMath>
                </a14:m>
                <a:endParaRPr lang="en-US" sz="2200" dirty="0"/>
              </a:p>
              <a:p>
                <a:pPr marL="457200" lvl="1" indent="0">
                  <a:buNone/>
                </a:pPr>
                <a:endParaRPr lang="en-US" sz="2200" dirty="0"/>
              </a:p>
              <a:p>
                <a:pPr marL="228600" lvl="1">
                  <a:spcBef>
                    <a:spcPts val="1000"/>
                  </a:spcBef>
                </a:pPr>
                <a:r>
                  <a:rPr lang="en-US" sz="2600" dirty="0"/>
                  <a:t>For example, Let </a:t>
                </a:r>
                <a14:m>
                  <m:oMath xmlns:m="http://schemas.openxmlformats.org/officeDocument/2006/math">
                    <m:sSup>
                      <m:sSupPr>
                        <m:ctrlPr>
                          <a:rPr lang="en-US" b="0" i="1">
                            <a:latin typeface="Cambria Math" panose="02040503050406030204" pitchFamily="18" charset="0"/>
                          </a:rPr>
                        </m:ctrlPr>
                      </m:sSupPr>
                      <m:e>
                        <m:r>
                          <a:rPr lang="en-US" b="0" i="1">
                            <a:latin typeface="Cambria Math" panose="02040503050406030204" pitchFamily="18" charset="0"/>
                          </a:rPr>
                          <m:t>𝑝</m:t>
                        </m:r>
                      </m:e>
                      <m:sup>
                        <m:r>
                          <a:rPr lang="en-US" b="0" i="1">
                            <a:latin typeface="Cambria Math" panose="02040503050406030204" pitchFamily="18" charset="0"/>
                          </a:rPr>
                          <m:t>0</m:t>
                        </m:r>
                      </m:sup>
                    </m:sSup>
                    <m:r>
                      <a:rPr lang="en-US" b="0" i="1">
                        <a:latin typeface="Cambria Math" panose="02040503050406030204" pitchFamily="18" charset="0"/>
                      </a:rPr>
                      <m:t>=</m:t>
                    </m:r>
                    <m:d>
                      <m:dPr>
                        <m:ctrlPr>
                          <a:rPr lang="en-US" sz="2200" b="0" i="1">
                            <a:latin typeface="Cambria Math" panose="02040503050406030204" pitchFamily="18" charset="0"/>
                          </a:rPr>
                        </m:ctrlPr>
                      </m:dPr>
                      <m:e>
                        <m:sSubSup>
                          <m:sSubSupPr>
                            <m:ctrlPr>
                              <a:rPr lang="en-US" sz="2200" b="0" i="1">
                                <a:latin typeface="Cambria Math" panose="02040503050406030204" pitchFamily="18" charset="0"/>
                              </a:rPr>
                            </m:ctrlPr>
                          </m:sSubSupPr>
                          <m:e>
                            <m:r>
                              <a:rPr lang="en-US" sz="2200" b="0" i="1">
                                <a:latin typeface="Cambria Math" panose="02040503050406030204" pitchFamily="18" charset="0"/>
                              </a:rPr>
                              <m:t>𝑝</m:t>
                            </m:r>
                          </m:e>
                          <m:sub>
                            <m:r>
                              <a:rPr lang="en-US" sz="2200" b="0" i="1">
                                <a:latin typeface="Cambria Math" panose="02040503050406030204" pitchFamily="18" charset="0"/>
                              </a:rPr>
                              <m:t>0</m:t>
                            </m:r>
                          </m:sub>
                          <m:sup>
                            <m:r>
                              <a:rPr lang="en-US" sz="2200" b="0" i="1">
                                <a:latin typeface="Cambria Math" panose="02040503050406030204" pitchFamily="18" charset="0"/>
                              </a:rPr>
                              <m:t>0</m:t>
                            </m:r>
                          </m:sup>
                        </m:sSubSup>
                        <m:r>
                          <a:rPr lang="en-US" sz="2200" b="0" i="1">
                            <a:latin typeface="Cambria Math" panose="02040503050406030204" pitchFamily="18" charset="0"/>
                          </a:rPr>
                          <m:t>, </m:t>
                        </m:r>
                        <m:sSubSup>
                          <m:sSubSupPr>
                            <m:ctrlPr>
                              <a:rPr lang="en-US" sz="2200" b="0" i="1">
                                <a:latin typeface="Cambria Math" panose="02040503050406030204" pitchFamily="18" charset="0"/>
                              </a:rPr>
                            </m:ctrlPr>
                          </m:sSubSupPr>
                          <m:e>
                            <m:r>
                              <a:rPr lang="en-US" sz="2200" b="0" i="1">
                                <a:latin typeface="Cambria Math" panose="02040503050406030204" pitchFamily="18" charset="0"/>
                              </a:rPr>
                              <m:t>𝑝</m:t>
                            </m:r>
                          </m:e>
                          <m:sub>
                            <m:r>
                              <a:rPr lang="en-US" sz="2200" b="0" i="1">
                                <a:latin typeface="Cambria Math" panose="02040503050406030204" pitchFamily="18" charset="0"/>
                              </a:rPr>
                              <m:t>1</m:t>
                            </m:r>
                          </m:sub>
                          <m:sup>
                            <m:r>
                              <a:rPr lang="en-US" sz="2200" b="0" i="1">
                                <a:latin typeface="Cambria Math" panose="02040503050406030204" pitchFamily="18" charset="0"/>
                              </a:rPr>
                              <m:t>0</m:t>
                            </m:r>
                          </m:sup>
                        </m:sSubSup>
                        <m:r>
                          <a:rPr lang="en-US" sz="2200" b="0" i="1">
                            <a:latin typeface="Cambria Math" panose="02040503050406030204" pitchFamily="18" charset="0"/>
                          </a:rPr>
                          <m:t>,</m:t>
                        </m:r>
                        <m:sSubSup>
                          <m:sSubSupPr>
                            <m:ctrlPr>
                              <a:rPr lang="en-US" sz="2200" b="0" i="1">
                                <a:latin typeface="Cambria Math" panose="02040503050406030204" pitchFamily="18" charset="0"/>
                              </a:rPr>
                            </m:ctrlPr>
                          </m:sSubSupPr>
                          <m:e>
                            <m:r>
                              <a:rPr lang="en-US" sz="2200" b="0" i="1">
                                <a:latin typeface="Cambria Math" panose="02040503050406030204" pitchFamily="18" charset="0"/>
                              </a:rPr>
                              <m:t>𝑝</m:t>
                            </m:r>
                          </m:e>
                          <m:sub>
                            <m:r>
                              <a:rPr lang="en-US" sz="2200" b="0" i="1">
                                <a:latin typeface="Cambria Math" panose="02040503050406030204" pitchFamily="18" charset="0"/>
                              </a:rPr>
                              <m:t>2</m:t>
                            </m:r>
                          </m:sub>
                          <m:sup>
                            <m:r>
                              <a:rPr lang="en-US" sz="2200" b="0" i="1">
                                <a:latin typeface="Cambria Math" panose="02040503050406030204" pitchFamily="18" charset="0"/>
                              </a:rPr>
                              <m:t>0</m:t>
                            </m:r>
                          </m:sup>
                        </m:sSubSup>
                      </m:e>
                    </m:d>
                    <m:r>
                      <a:rPr lang="en-US" sz="2200" b="0" i="1">
                        <a:latin typeface="Cambria Math" panose="02040503050406030204" pitchFamily="18" charset="0"/>
                      </a:rPr>
                      <m:t>=</m:t>
                    </m:r>
                    <m:r>
                      <a:rPr lang="en-US" b="0" i="1">
                        <a:latin typeface="Cambria Math" panose="02040503050406030204" pitchFamily="18" charset="0"/>
                      </a:rPr>
                      <m:t>(0.5, 0.25, 0.25)</m:t>
                    </m:r>
                  </m:oMath>
                </a14:m>
                <a:r>
                  <a:rPr lang="en-US" sz="2600" dirty="0"/>
                  <a:t> </a:t>
                </a:r>
              </a:p>
              <a:p>
                <a:r>
                  <a:rPr lang="en-US" sz="2400" dirty="0"/>
                  <a:t>Question: In this case, what will be </a:t>
                </a:r>
                <a14:m>
                  <m:oMath xmlns:m="http://schemas.openxmlformats.org/officeDocument/2006/math">
                    <m:sSup>
                      <m:sSupPr>
                        <m:ctrlPr>
                          <a:rPr lang="en-US" sz="2400" b="0" i="1">
                            <a:latin typeface="Cambria Math" panose="02040503050406030204" pitchFamily="18" charset="0"/>
                          </a:rPr>
                        </m:ctrlPr>
                      </m:sSupPr>
                      <m:e>
                        <m:r>
                          <a:rPr lang="en-US" sz="2400" b="0" i="1">
                            <a:latin typeface="Cambria Math" panose="02040503050406030204" pitchFamily="18" charset="0"/>
                          </a:rPr>
                          <m:t>𝑝</m:t>
                        </m:r>
                      </m:e>
                      <m:sup>
                        <m:r>
                          <a:rPr lang="en-US" sz="2400" b="0" i="1">
                            <a:latin typeface="Cambria Math" panose="02040503050406030204" pitchFamily="18" charset="0"/>
                          </a:rPr>
                          <m:t>𝑡</m:t>
                        </m:r>
                        <m:r>
                          <a:rPr lang="en-US" sz="2400" b="0" i="1">
                            <a:latin typeface="Cambria Math" panose="02040503050406030204" pitchFamily="18" charset="0"/>
                          </a:rPr>
                          <m:t>+1</m:t>
                        </m:r>
                      </m:sup>
                    </m:sSup>
                  </m:oMath>
                </a14:m>
                <a:r>
                  <a:rPr lang="en-US" sz="2600" dirty="0"/>
                  <a:t>?</a:t>
                </a:r>
              </a:p>
              <a:p>
                <a:pPr marL="0" indent="0">
                  <a:buNone/>
                </a:pPr>
                <a14:m>
                  <m:oMathPara xmlns:m="http://schemas.openxmlformats.org/officeDocument/2006/math">
                    <m:oMathParaPr>
                      <m:jc m:val="centerGroup"/>
                    </m:oMathParaPr>
                    <m:oMath xmlns:m="http://schemas.openxmlformats.org/officeDocument/2006/math">
                      <m:sSubSup>
                        <m:sSubSupPr>
                          <m:ctrlPr>
                            <a:rPr lang="en-US" sz="2400" b="0" i="1">
                              <a:latin typeface="Cambria Math" panose="02040503050406030204" pitchFamily="18" charset="0"/>
                            </a:rPr>
                          </m:ctrlPr>
                        </m:sSubSupPr>
                        <m:e>
                          <m:r>
                            <a:rPr lang="en-US" sz="2400" b="0" i="1">
                              <a:latin typeface="Cambria Math" panose="02040503050406030204" pitchFamily="18" charset="0"/>
                            </a:rPr>
                            <m:t>𝑝</m:t>
                          </m:r>
                        </m:e>
                        <m:sub>
                          <m:r>
                            <a:rPr lang="en-US" sz="2400" b="0" i="1">
                              <a:latin typeface="Cambria Math" panose="02040503050406030204" pitchFamily="18" charset="0"/>
                            </a:rPr>
                            <m:t>0</m:t>
                          </m:r>
                        </m:sub>
                        <m:sup>
                          <m:r>
                            <a:rPr lang="en-US" sz="2400" b="0" i="1">
                              <a:latin typeface="Cambria Math" panose="02040503050406030204" pitchFamily="18" charset="0"/>
                            </a:rPr>
                            <m:t>1</m:t>
                          </m:r>
                        </m:sup>
                      </m:sSubSup>
                      <m:r>
                        <a:rPr lang="en-US" sz="2400" b="0" i="1">
                          <a:latin typeface="Cambria Math" panose="02040503050406030204" pitchFamily="18" charset="0"/>
                        </a:rPr>
                        <m:t>=</m:t>
                      </m:r>
                      <m:sSubSup>
                        <m:sSubSupPr>
                          <m:ctrlPr>
                            <a:rPr lang="en-US" sz="2400" b="0" i="1">
                              <a:latin typeface="Cambria Math" panose="02040503050406030204" pitchFamily="18" charset="0"/>
                            </a:rPr>
                          </m:ctrlPr>
                        </m:sSubSupPr>
                        <m:e>
                          <m:r>
                            <a:rPr lang="en-US" sz="2400" b="0" i="1">
                              <a:latin typeface="Cambria Math" panose="02040503050406030204" pitchFamily="18" charset="0"/>
                            </a:rPr>
                            <m:t>𝑝</m:t>
                          </m:r>
                        </m:e>
                        <m:sub>
                          <m:r>
                            <a:rPr lang="en-US" sz="2400" b="0" i="1">
                              <a:latin typeface="Cambria Math" panose="02040503050406030204" pitchFamily="18" charset="0"/>
                            </a:rPr>
                            <m:t>0</m:t>
                          </m:r>
                        </m:sub>
                        <m:sup>
                          <m:r>
                            <a:rPr lang="en-US" sz="2400" b="0" i="1">
                              <a:latin typeface="Cambria Math" panose="02040503050406030204" pitchFamily="18" charset="0"/>
                            </a:rPr>
                            <m:t>0</m:t>
                          </m:r>
                        </m:sup>
                      </m:sSubSup>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𝑃</m:t>
                          </m:r>
                        </m:e>
                        <m:sub>
                          <m:r>
                            <a:rPr lang="en-US" sz="2400" b="0" i="1">
                              <a:latin typeface="Cambria Math" panose="02040503050406030204" pitchFamily="18" charset="0"/>
                            </a:rPr>
                            <m:t>00</m:t>
                          </m:r>
                        </m:sub>
                      </m:sSub>
                      <m:r>
                        <a:rPr lang="en-US" sz="2400" b="0" i="1">
                          <a:latin typeface="Cambria Math" panose="02040503050406030204" pitchFamily="18" charset="0"/>
                        </a:rPr>
                        <m:t>+</m:t>
                      </m:r>
                      <m:sSubSup>
                        <m:sSubSupPr>
                          <m:ctrlPr>
                            <a:rPr lang="en-US" sz="2400" b="0" i="1">
                              <a:latin typeface="Cambria Math" panose="02040503050406030204" pitchFamily="18" charset="0"/>
                            </a:rPr>
                          </m:ctrlPr>
                        </m:sSubSupPr>
                        <m:e>
                          <m:r>
                            <a:rPr lang="en-US" sz="2400" b="0" i="1">
                              <a:latin typeface="Cambria Math" panose="02040503050406030204" pitchFamily="18" charset="0"/>
                            </a:rPr>
                            <m:t>𝑝</m:t>
                          </m:r>
                        </m:e>
                        <m:sub>
                          <m:r>
                            <a:rPr lang="en-US" sz="2400" b="0" i="1">
                              <a:latin typeface="Cambria Math" panose="02040503050406030204" pitchFamily="18" charset="0"/>
                            </a:rPr>
                            <m:t>1</m:t>
                          </m:r>
                        </m:sub>
                        <m:sup>
                          <m:r>
                            <a:rPr lang="en-US" sz="2400" b="0" i="1">
                              <a:latin typeface="Cambria Math" panose="02040503050406030204" pitchFamily="18" charset="0"/>
                            </a:rPr>
                            <m:t>0</m:t>
                          </m:r>
                        </m:sup>
                      </m:sSubSup>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𝑃</m:t>
                          </m:r>
                        </m:e>
                        <m:sub>
                          <m:r>
                            <a:rPr lang="en-US" sz="2400" b="0" i="1">
                              <a:latin typeface="Cambria Math" panose="02040503050406030204" pitchFamily="18" charset="0"/>
                            </a:rPr>
                            <m:t>10</m:t>
                          </m:r>
                        </m:sub>
                      </m:sSub>
                      <m:r>
                        <a:rPr lang="en-US" sz="2400" b="0" i="1">
                          <a:latin typeface="Cambria Math" panose="02040503050406030204" pitchFamily="18" charset="0"/>
                        </a:rPr>
                        <m:t>+</m:t>
                      </m:r>
                      <m:sSubSup>
                        <m:sSubSupPr>
                          <m:ctrlPr>
                            <a:rPr lang="en-US" sz="2400" b="0" i="1">
                              <a:latin typeface="Cambria Math" panose="02040503050406030204" pitchFamily="18" charset="0"/>
                            </a:rPr>
                          </m:ctrlPr>
                        </m:sSubSupPr>
                        <m:e>
                          <m:r>
                            <a:rPr lang="en-US" sz="2400" b="0" i="1">
                              <a:latin typeface="Cambria Math" panose="02040503050406030204" pitchFamily="18" charset="0"/>
                            </a:rPr>
                            <m:t>𝑝</m:t>
                          </m:r>
                        </m:e>
                        <m:sub>
                          <m:r>
                            <a:rPr lang="en-US" sz="2400" b="0" i="1">
                              <a:latin typeface="Cambria Math" panose="02040503050406030204" pitchFamily="18" charset="0"/>
                            </a:rPr>
                            <m:t>2</m:t>
                          </m:r>
                        </m:sub>
                        <m:sup>
                          <m:r>
                            <a:rPr lang="en-US" sz="2400" b="0" i="1">
                              <a:latin typeface="Cambria Math" panose="02040503050406030204" pitchFamily="18" charset="0"/>
                            </a:rPr>
                            <m:t>0</m:t>
                          </m:r>
                        </m:sup>
                      </m:sSubSup>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𝑃</m:t>
                          </m:r>
                        </m:e>
                        <m:sub>
                          <m:r>
                            <a:rPr lang="en-US" sz="2400" b="0" i="1">
                              <a:latin typeface="Cambria Math" panose="02040503050406030204" pitchFamily="18" charset="0"/>
                            </a:rPr>
                            <m:t>20</m:t>
                          </m:r>
                        </m:sub>
                      </m:sSub>
                      <m:r>
                        <a:rPr lang="en-US" sz="2400" b="0" i="1">
                          <a:latin typeface="Cambria Math" panose="02040503050406030204" pitchFamily="18" charset="0"/>
                        </a:rPr>
                        <m:t>  </m:t>
                      </m:r>
                    </m:oMath>
                  </m:oMathPara>
                </a14:m>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a:latin typeface="Cambria Math" panose="02040503050406030204" pitchFamily="18" charset="0"/>
                        </a:rPr>
                        <m:t>                  =0.50∗0+0.25∗0+0.25∗1=0.25 </m:t>
                      </m:r>
                    </m:oMath>
                  </m:oMathPara>
                </a14:m>
                <a:endParaRPr lang="en-US" sz="2600" dirty="0"/>
              </a:p>
              <a:p>
                <a:pPr marL="0" indent="0">
                  <a:buNone/>
                </a:pPr>
                <a14:m>
                  <m:oMathPara xmlns:m="http://schemas.openxmlformats.org/officeDocument/2006/math">
                    <m:oMathParaPr>
                      <m:jc m:val="centerGroup"/>
                    </m:oMathParaPr>
                    <m:oMath xmlns:m="http://schemas.openxmlformats.org/officeDocument/2006/math">
                      <m:sSubSup>
                        <m:sSubSupPr>
                          <m:ctrlPr>
                            <a:rPr lang="en-US" sz="2400" b="0" i="1">
                              <a:latin typeface="Cambria Math" panose="02040503050406030204" pitchFamily="18" charset="0"/>
                            </a:rPr>
                          </m:ctrlPr>
                        </m:sSubSupPr>
                        <m:e>
                          <m:r>
                            <a:rPr lang="en-US" sz="2400" b="0" i="1">
                              <a:latin typeface="Cambria Math" panose="02040503050406030204" pitchFamily="18" charset="0"/>
                            </a:rPr>
                            <m:t>𝑝</m:t>
                          </m:r>
                        </m:e>
                        <m:sub>
                          <m:r>
                            <a:rPr lang="en-US" sz="2400" b="0" i="1">
                              <a:latin typeface="Cambria Math" panose="02040503050406030204" pitchFamily="18" charset="0"/>
                            </a:rPr>
                            <m:t>1</m:t>
                          </m:r>
                        </m:sub>
                        <m:sup>
                          <m:r>
                            <a:rPr lang="en-US" sz="2400" b="0" i="1">
                              <a:latin typeface="Cambria Math" panose="02040503050406030204" pitchFamily="18" charset="0"/>
                            </a:rPr>
                            <m:t>1</m:t>
                          </m:r>
                        </m:sup>
                      </m:sSubSup>
                      <m:r>
                        <a:rPr lang="en-US" sz="2400" b="0" i="1">
                          <a:latin typeface="Cambria Math" panose="02040503050406030204" pitchFamily="18" charset="0"/>
                        </a:rPr>
                        <m:t>=</m:t>
                      </m:r>
                      <m:sSubSup>
                        <m:sSubSupPr>
                          <m:ctrlPr>
                            <a:rPr lang="en-US" sz="2400" b="0" i="1">
                              <a:latin typeface="Cambria Math" panose="02040503050406030204" pitchFamily="18" charset="0"/>
                            </a:rPr>
                          </m:ctrlPr>
                        </m:sSubSupPr>
                        <m:e>
                          <m:r>
                            <a:rPr lang="en-US" sz="2400" b="0" i="1">
                              <a:latin typeface="Cambria Math" panose="02040503050406030204" pitchFamily="18" charset="0"/>
                            </a:rPr>
                            <m:t>𝑝</m:t>
                          </m:r>
                        </m:e>
                        <m:sub>
                          <m:r>
                            <a:rPr lang="en-US" sz="2400" b="0" i="1">
                              <a:latin typeface="Cambria Math" panose="02040503050406030204" pitchFamily="18" charset="0"/>
                            </a:rPr>
                            <m:t>0</m:t>
                          </m:r>
                        </m:sub>
                        <m:sup>
                          <m:r>
                            <a:rPr lang="en-US" sz="2400" b="0" i="1">
                              <a:latin typeface="Cambria Math" panose="02040503050406030204" pitchFamily="18" charset="0"/>
                            </a:rPr>
                            <m:t>0</m:t>
                          </m:r>
                        </m:sup>
                      </m:sSubSup>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𝑃</m:t>
                          </m:r>
                        </m:e>
                        <m:sub>
                          <m:r>
                            <a:rPr lang="en-US" sz="2400" b="0" i="1">
                              <a:latin typeface="Cambria Math" panose="02040503050406030204" pitchFamily="18" charset="0"/>
                            </a:rPr>
                            <m:t>01</m:t>
                          </m:r>
                        </m:sub>
                      </m:sSub>
                      <m:r>
                        <a:rPr lang="en-US" sz="2400" b="0" i="1">
                          <a:latin typeface="Cambria Math" panose="02040503050406030204" pitchFamily="18" charset="0"/>
                        </a:rPr>
                        <m:t>+</m:t>
                      </m:r>
                      <m:sSubSup>
                        <m:sSubSupPr>
                          <m:ctrlPr>
                            <a:rPr lang="en-US" sz="2400" b="0" i="1">
                              <a:latin typeface="Cambria Math" panose="02040503050406030204" pitchFamily="18" charset="0"/>
                            </a:rPr>
                          </m:ctrlPr>
                        </m:sSubSupPr>
                        <m:e>
                          <m:r>
                            <a:rPr lang="en-US" sz="2400" b="0" i="1">
                              <a:latin typeface="Cambria Math" panose="02040503050406030204" pitchFamily="18" charset="0"/>
                            </a:rPr>
                            <m:t>𝑝</m:t>
                          </m:r>
                        </m:e>
                        <m:sub>
                          <m:r>
                            <a:rPr lang="en-US" sz="2400" b="0" i="1">
                              <a:latin typeface="Cambria Math" panose="02040503050406030204" pitchFamily="18" charset="0"/>
                            </a:rPr>
                            <m:t>1</m:t>
                          </m:r>
                        </m:sub>
                        <m:sup>
                          <m:r>
                            <a:rPr lang="en-US" sz="2400" b="0" i="1">
                              <a:latin typeface="Cambria Math" panose="02040503050406030204" pitchFamily="18" charset="0"/>
                            </a:rPr>
                            <m:t>0</m:t>
                          </m:r>
                        </m:sup>
                      </m:sSubSup>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𝑃</m:t>
                          </m:r>
                        </m:e>
                        <m:sub>
                          <m:r>
                            <a:rPr lang="en-US" sz="2400" b="0" i="1">
                              <a:latin typeface="Cambria Math" panose="02040503050406030204" pitchFamily="18" charset="0"/>
                            </a:rPr>
                            <m:t>11</m:t>
                          </m:r>
                        </m:sub>
                      </m:sSub>
                      <m:r>
                        <a:rPr lang="en-US" sz="2400" b="0" i="1">
                          <a:latin typeface="Cambria Math" panose="02040503050406030204" pitchFamily="18" charset="0"/>
                        </a:rPr>
                        <m:t>+</m:t>
                      </m:r>
                      <m:sSubSup>
                        <m:sSubSupPr>
                          <m:ctrlPr>
                            <a:rPr lang="en-US" sz="2400" b="0" i="1">
                              <a:latin typeface="Cambria Math" panose="02040503050406030204" pitchFamily="18" charset="0"/>
                            </a:rPr>
                          </m:ctrlPr>
                        </m:sSubSupPr>
                        <m:e>
                          <m:r>
                            <a:rPr lang="en-US" sz="2400" b="0" i="1">
                              <a:latin typeface="Cambria Math" panose="02040503050406030204" pitchFamily="18" charset="0"/>
                            </a:rPr>
                            <m:t>𝑝</m:t>
                          </m:r>
                        </m:e>
                        <m:sub>
                          <m:r>
                            <a:rPr lang="en-US" sz="2400" b="0" i="1">
                              <a:latin typeface="Cambria Math" panose="02040503050406030204" pitchFamily="18" charset="0"/>
                            </a:rPr>
                            <m:t>2</m:t>
                          </m:r>
                        </m:sub>
                        <m:sup>
                          <m:r>
                            <a:rPr lang="en-US" sz="2400" b="0" i="1">
                              <a:latin typeface="Cambria Math" panose="02040503050406030204" pitchFamily="18" charset="0"/>
                            </a:rPr>
                            <m:t>0</m:t>
                          </m:r>
                        </m:sup>
                      </m:sSubSup>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𝑃</m:t>
                          </m:r>
                        </m:e>
                        <m:sub>
                          <m:r>
                            <a:rPr lang="en-US" sz="2400" b="0" i="1">
                              <a:latin typeface="Cambria Math" panose="02040503050406030204" pitchFamily="18" charset="0"/>
                            </a:rPr>
                            <m:t>21  </m:t>
                          </m:r>
                        </m:sub>
                      </m:sSub>
                      <m:r>
                        <a:rPr lang="en-US" sz="2400" b="0" i="1">
                          <a:latin typeface="Cambria Math" panose="02040503050406030204" pitchFamily="18" charset="0"/>
                        </a:rPr>
                        <m:t> </m:t>
                      </m:r>
                    </m:oMath>
                  </m:oMathPara>
                </a14:m>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a:latin typeface="Cambria Math" panose="02040503050406030204" pitchFamily="18" charset="0"/>
                        </a:rPr>
                        <m:t>                       =0.50∗0.50+0.25∗0+0.25∗0=0.25</m:t>
                      </m:r>
                    </m:oMath>
                  </m:oMathPara>
                </a14:m>
                <a:endParaRPr lang="en-US" sz="2600" dirty="0"/>
              </a:p>
              <a:p>
                <a:pPr marL="0" indent="0">
                  <a:buNone/>
                </a:pPr>
                <a14:m>
                  <m:oMathPara xmlns:m="http://schemas.openxmlformats.org/officeDocument/2006/math">
                    <m:oMathParaPr>
                      <m:jc m:val="centerGroup"/>
                    </m:oMathParaPr>
                    <m:oMath xmlns:m="http://schemas.openxmlformats.org/officeDocument/2006/math">
                      <m:sSubSup>
                        <m:sSubSupPr>
                          <m:ctrlPr>
                            <a:rPr lang="en-US" sz="2400" b="0" i="1">
                              <a:latin typeface="Cambria Math" panose="02040503050406030204" pitchFamily="18" charset="0"/>
                            </a:rPr>
                          </m:ctrlPr>
                        </m:sSubSupPr>
                        <m:e>
                          <m:r>
                            <a:rPr lang="en-US" sz="2400" b="0" i="1">
                              <a:latin typeface="Cambria Math" panose="02040503050406030204" pitchFamily="18" charset="0"/>
                            </a:rPr>
                            <m:t>𝑝</m:t>
                          </m:r>
                        </m:e>
                        <m:sub>
                          <m:r>
                            <a:rPr lang="en-US" sz="2400" b="0" i="1">
                              <a:latin typeface="Cambria Math" panose="02040503050406030204" pitchFamily="18" charset="0"/>
                            </a:rPr>
                            <m:t>2</m:t>
                          </m:r>
                        </m:sub>
                        <m:sup>
                          <m:r>
                            <a:rPr lang="en-US" sz="2400" b="0" i="1">
                              <a:latin typeface="Cambria Math" panose="02040503050406030204" pitchFamily="18" charset="0"/>
                            </a:rPr>
                            <m:t>1</m:t>
                          </m:r>
                        </m:sup>
                      </m:sSubSup>
                      <m:r>
                        <a:rPr lang="en-US" sz="2400" b="0" i="1">
                          <a:latin typeface="Cambria Math" panose="02040503050406030204" pitchFamily="18" charset="0"/>
                        </a:rPr>
                        <m:t>=</m:t>
                      </m:r>
                      <m:sSubSup>
                        <m:sSubSupPr>
                          <m:ctrlPr>
                            <a:rPr lang="en-US" sz="2400" b="0" i="1">
                              <a:latin typeface="Cambria Math" panose="02040503050406030204" pitchFamily="18" charset="0"/>
                            </a:rPr>
                          </m:ctrlPr>
                        </m:sSubSupPr>
                        <m:e>
                          <m:r>
                            <a:rPr lang="en-US" sz="2400" b="0" i="1">
                              <a:latin typeface="Cambria Math" panose="02040503050406030204" pitchFamily="18" charset="0"/>
                            </a:rPr>
                            <m:t>𝑝</m:t>
                          </m:r>
                        </m:e>
                        <m:sub>
                          <m:r>
                            <a:rPr lang="en-US" sz="2400" b="0" i="1">
                              <a:latin typeface="Cambria Math" panose="02040503050406030204" pitchFamily="18" charset="0"/>
                            </a:rPr>
                            <m:t>0</m:t>
                          </m:r>
                        </m:sub>
                        <m:sup>
                          <m:r>
                            <a:rPr lang="en-US" sz="2400" b="0" i="1">
                              <a:latin typeface="Cambria Math" panose="02040503050406030204" pitchFamily="18" charset="0"/>
                            </a:rPr>
                            <m:t>0</m:t>
                          </m:r>
                        </m:sup>
                      </m:sSubSup>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𝑃</m:t>
                          </m:r>
                        </m:e>
                        <m:sub>
                          <m:r>
                            <a:rPr lang="en-US" sz="2400" b="0" i="1">
                              <a:latin typeface="Cambria Math" panose="02040503050406030204" pitchFamily="18" charset="0"/>
                            </a:rPr>
                            <m:t>02</m:t>
                          </m:r>
                        </m:sub>
                      </m:sSub>
                      <m:r>
                        <a:rPr lang="en-US" sz="2400" b="0" i="1">
                          <a:latin typeface="Cambria Math" panose="02040503050406030204" pitchFamily="18" charset="0"/>
                        </a:rPr>
                        <m:t>+</m:t>
                      </m:r>
                      <m:sSubSup>
                        <m:sSubSupPr>
                          <m:ctrlPr>
                            <a:rPr lang="en-US" sz="2400" b="0" i="1">
                              <a:latin typeface="Cambria Math" panose="02040503050406030204" pitchFamily="18" charset="0"/>
                            </a:rPr>
                          </m:ctrlPr>
                        </m:sSubSupPr>
                        <m:e>
                          <m:r>
                            <a:rPr lang="en-US" sz="2400" b="0" i="1">
                              <a:latin typeface="Cambria Math" panose="02040503050406030204" pitchFamily="18" charset="0"/>
                            </a:rPr>
                            <m:t>𝑝</m:t>
                          </m:r>
                        </m:e>
                        <m:sub>
                          <m:r>
                            <a:rPr lang="en-US" sz="2400" b="0" i="1">
                              <a:latin typeface="Cambria Math" panose="02040503050406030204" pitchFamily="18" charset="0"/>
                            </a:rPr>
                            <m:t>1</m:t>
                          </m:r>
                        </m:sub>
                        <m:sup>
                          <m:r>
                            <a:rPr lang="en-US" sz="2400" b="0" i="1">
                              <a:latin typeface="Cambria Math" panose="02040503050406030204" pitchFamily="18" charset="0"/>
                            </a:rPr>
                            <m:t>0</m:t>
                          </m:r>
                        </m:sup>
                      </m:sSubSup>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𝑃</m:t>
                          </m:r>
                        </m:e>
                        <m:sub>
                          <m:r>
                            <a:rPr lang="en-US" sz="2400" b="0" i="1">
                              <a:latin typeface="Cambria Math" panose="02040503050406030204" pitchFamily="18" charset="0"/>
                            </a:rPr>
                            <m:t>12</m:t>
                          </m:r>
                        </m:sub>
                      </m:sSub>
                      <m:r>
                        <a:rPr lang="en-US" sz="2400" b="0" i="1">
                          <a:latin typeface="Cambria Math" panose="02040503050406030204" pitchFamily="18" charset="0"/>
                        </a:rPr>
                        <m:t>+</m:t>
                      </m:r>
                      <m:sSubSup>
                        <m:sSubSupPr>
                          <m:ctrlPr>
                            <a:rPr lang="en-US" sz="2400" b="0" i="1">
                              <a:latin typeface="Cambria Math" panose="02040503050406030204" pitchFamily="18" charset="0"/>
                            </a:rPr>
                          </m:ctrlPr>
                        </m:sSubSupPr>
                        <m:e>
                          <m:r>
                            <a:rPr lang="en-US" sz="2400" b="0" i="1">
                              <a:latin typeface="Cambria Math" panose="02040503050406030204" pitchFamily="18" charset="0"/>
                            </a:rPr>
                            <m:t>𝑝</m:t>
                          </m:r>
                        </m:e>
                        <m:sub>
                          <m:r>
                            <a:rPr lang="en-US" sz="2400" b="0" i="1">
                              <a:latin typeface="Cambria Math" panose="02040503050406030204" pitchFamily="18" charset="0"/>
                            </a:rPr>
                            <m:t>2</m:t>
                          </m:r>
                        </m:sub>
                        <m:sup>
                          <m:r>
                            <a:rPr lang="en-US" sz="2400" b="0" i="1">
                              <a:latin typeface="Cambria Math" panose="02040503050406030204" pitchFamily="18" charset="0"/>
                            </a:rPr>
                            <m:t>0</m:t>
                          </m:r>
                        </m:sup>
                      </m:sSubSup>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𝑃</m:t>
                          </m:r>
                        </m:e>
                        <m:sub>
                          <m:r>
                            <a:rPr lang="en-US" sz="2400" b="0" i="1">
                              <a:latin typeface="Cambria Math" panose="02040503050406030204" pitchFamily="18" charset="0"/>
                            </a:rPr>
                            <m:t>22  </m:t>
                          </m:r>
                        </m:sub>
                      </m:sSub>
                      <m:r>
                        <a:rPr lang="en-US" sz="2400" b="0" i="1">
                          <a:latin typeface="Cambria Math" panose="02040503050406030204" pitchFamily="18" charset="0"/>
                        </a:rPr>
                        <m:t> </m:t>
                      </m:r>
                    </m:oMath>
                  </m:oMathPara>
                </a14:m>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a:latin typeface="Cambria Math" panose="02040503050406030204" pitchFamily="18" charset="0"/>
                        </a:rPr>
                        <m:t>                       =0.50∗0.50+0.25∗1+0.33∗0=0. 50</m:t>
                      </m:r>
                    </m:oMath>
                  </m:oMathPara>
                </a14:m>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81087"/>
                <a:ext cx="7564821" cy="5326063"/>
              </a:xfrm>
              <a:blipFill rotWithShape="0">
                <a:blip r:embed="rId2"/>
                <a:stretch>
                  <a:fillRect l="-968" t="-160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6</a:t>
            </a:fld>
            <a:endParaRPr lang="en-US" dirty="0">
              <a:solidFill>
                <a:prstClr val="black">
                  <a:tint val="75000"/>
                </a:prstClr>
              </a:solidFill>
            </a:endParaRPr>
          </a:p>
        </p:txBody>
      </p:sp>
      <p:pic>
        <p:nvPicPr>
          <p:cNvPr id="6" name="Picture 5"/>
          <p:cNvPicPr>
            <a:picLocks noChangeAspect="1"/>
          </p:cNvPicPr>
          <p:nvPr/>
        </p:nvPicPr>
        <p:blipFill>
          <a:blip r:embed="rId3"/>
          <a:stretch>
            <a:fillRect/>
          </a:stretch>
        </p:blipFill>
        <p:spPr>
          <a:xfrm>
            <a:off x="8382491" y="2004053"/>
            <a:ext cx="3590925" cy="3562350"/>
          </a:xfrm>
          <a:prstGeom prst="rect">
            <a:avLst/>
          </a:prstGeom>
        </p:spPr>
      </p:pic>
    </p:spTree>
    <p:extLst>
      <p:ext uri="{BB962C8B-B14F-4D97-AF65-F5344CB8AC3E}">
        <p14:creationId xmlns:p14="http://schemas.microsoft.com/office/powerpoint/2010/main" val="16974238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a:t>random walk on </a:t>
                </a:r>
                <a14:m>
                  <m:oMath xmlns:m="http://schemas.openxmlformats.org/officeDocument/2006/math">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ℤ</m:t>
                        </m:r>
                      </m:e>
                      <m:sup>
                        <m:r>
                          <a:rPr lang="en-US" b="0" i="1" dirty="0">
                            <a:latin typeface="Cambria Math" panose="02040503050406030204" pitchFamily="18" charset="0"/>
                            <a:ea typeface="Cambria Math" panose="02040503050406030204" pitchFamily="18" charset="0"/>
                          </a:rPr>
                          <m:t>𝑑</m:t>
                        </m:r>
                      </m:sup>
                    </m:sSup>
                  </m:oMath>
                </a14:m>
                <a:r>
                  <a:rPr lang="en-US" i="1" dirty="0"/>
                  <a:t> </a:t>
                </a:r>
                <a:r>
                  <a:rPr lang="en-US" dirty="0"/>
                  <a:t>starting at the origin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1797" t="-32558" b="-511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5952893" cy="4906963"/>
              </a:xfrm>
            </p:spPr>
            <p:txBody>
              <a:bodyPr>
                <a:normAutofit/>
              </a:bodyPr>
              <a:lstStyle/>
              <a:p>
                <a:pPr algn="just"/>
                <a:r>
                  <a:rPr lang="en-US" sz="2000" dirty="0"/>
                  <a:t>Let </a:t>
                </a:r>
                <a14:m>
                  <m:oMath xmlns:m="http://schemas.openxmlformats.org/officeDocument/2006/math">
                    <m:sSub>
                      <m:sSubPr>
                        <m:ctrlPr>
                          <a:rPr lang="en-US" sz="2000" b="0" i="1" dirty="0">
                            <a:latin typeface="Cambria Math" panose="02040503050406030204" pitchFamily="18" charset="0"/>
                          </a:rPr>
                        </m:ctrlPr>
                      </m:sSubPr>
                      <m:e>
                        <m:r>
                          <a:rPr lang="en-US" sz="2000" i="1" dirty="0">
                            <a:latin typeface="Cambria Math" panose="02040503050406030204" pitchFamily="18" charset="0"/>
                          </a:rPr>
                          <m:t>𝑝</m:t>
                        </m:r>
                      </m:e>
                      <m:sub>
                        <m:r>
                          <a:rPr lang="en-US" sz="2000" i="1" dirty="0">
                            <a:latin typeface="Cambria Math" panose="02040503050406030204" pitchFamily="18" charset="0"/>
                          </a:rPr>
                          <m:t>𝑒𝑠𝑐</m:t>
                        </m:r>
                      </m:sub>
                    </m:sSub>
                    <m:r>
                      <a:rPr lang="en-US" sz="2000" i="1" dirty="0">
                        <a:latin typeface="Cambria Math" panose="02040503050406030204" pitchFamily="18" charset="0"/>
                      </a:rPr>
                      <m:t>=</m:t>
                    </m:r>
                    <m:r>
                      <a:rPr lang="en-US" sz="2000" i="1" dirty="0">
                        <a:latin typeface="Cambria Math" panose="02040503050406030204" pitchFamily="18" charset="0"/>
                      </a:rPr>
                      <m:t>𝑃𝑟</m:t>
                    </m:r>
                    <m:r>
                      <a:rPr lang="en-US" sz="2000" i="1" dirty="0">
                        <a:latin typeface="Cambria Math" panose="02040503050406030204" pitchFamily="18" charset="0"/>
                      </a:rPr>
                      <m:t>{</m:t>
                    </m:r>
                    <m:r>
                      <a:rPr lang="en-US" sz="2000" i="1" dirty="0">
                        <a:latin typeface="Cambria Math" panose="02040503050406030204" pitchFamily="18" charset="0"/>
                      </a:rPr>
                      <m:t>𝑤𝑎𝑙𝑘</m:t>
                    </m:r>
                    <m:r>
                      <a:rPr lang="en-US" sz="2000" i="1" dirty="0">
                        <a:latin typeface="Cambria Math" panose="02040503050406030204" pitchFamily="18" charset="0"/>
                      </a:rPr>
                      <m:t> </m:t>
                    </m:r>
                    <m:r>
                      <a:rPr lang="en-US" sz="2000" i="1" dirty="0">
                        <a:latin typeface="Cambria Math" panose="02040503050406030204" pitchFamily="18" charset="0"/>
                      </a:rPr>
                      <m:t>𝑛𝑒𝑣𝑒𝑟</m:t>
                    </m:r>
                    <m:r>
                      <a:rPr lang="en-US" sz="2000" i="1" dirty="0">
                        <a:latin typeface="Cambria Math" panose="02040503050406030204" pitchFamily="18" charset="0"/>
                      </a:rPr>
                      <m:t> </m:t>
                    </m:r>
                    <m:r>
                      <a:rPr lang="en-US" sz="2000" i="1" dirty="0">
                        <a:latin typeface="Cambria Math" panose="02040503050406030204" pitchFamily="18" charset="0"/>
                      </a:rPr>
                      <m:t>𝑟𝑒𝑡𝑢𝑟𝑛𝑠</m:t>
                    </m:r>
                    <m:r>
                      <a:rPr lang="en-US" sz="2000" i="1" dirty="0">
                        <a:latin typeface="Cambria Math" panose="02040503050406030204" pitchFamily="18" charset="0"/>
                      </a:rPr>
                      <m:t> </m:t>
                    </m:r>
                    <m:r>
                      <a:rPr lang="en-US" sz="2000" i="1" dirty="0">
                        <a:latin typeface="Cambria Math" panose="02040503050406030204" pitchFamily="18" charset="0"/>
                      </a:rPr>
                      <m:t>𝑡𝑜</m:t>
                    </m:r>
                    <m:r>
                      <a:rPr lang="en-US" sz="2000" i="1" dirty="0">
                        <a:latin typeface="Cambria Math" panose="02040503050406030204" pitchFamily="18" charset="0"/>
                      </a:rPr>
                      <m:t> 0}</m:t>
                    </m:r>
                  </m:oMath>
                </a14:m>
                <a:endParaRPr lang="en-US" altLang="zh-TW" sz="2000" dirty="0">
                  <a:sym typeface="Symbol" panose="05050102010706020507" pitchFamily="18" charset="2"/>
                </a:endParaRPr>
              </a:p>
              <a:p>
                <a:pPr marL="0" indent="0" algn="just">
                  <a:buNone/>
                </a:pPr>
                <a:r>
                  <a:rPr lang="en-US" sz="2000" dirty="0">
                    <a:solidFill>
                      <a:srgbClr val="FF0000"/>
                    </a:solidFill>
                  </a:rPr>
                  <a:t>Definition</a:t>
                </a:r>
                <a:r>
                  <a:rPr lang="en-US" sz="2000" dirty="0"/>
                  <a:t>: </a:t>
                </a:r>
              </a:p>
              <a:p>
                <a:pPr lvl="1" algn="just"/>
                <a:r>
                  <a:rPr lang="en-US" sz="2000" dirty="0"/>
                  <a:t>A random walk is recurrent iff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𝑝</m:t>
                        </m:r>
                      </m:e>
                      <m:sub>
                        <m:r>
                          <a:rPr lang="en-US" sz="2000" i="1" dirty="0">
                            <a:latin typeface="Cambria Math" panose="02040503050406030204" pitchFamily="18" charset="0"/>
                          </a:rPr>
                          <m:t>𝑒𝑠𝑐</m:t>
                        </m:r>
                      </m:sub>
                    </m:sSub>
                  </m:oMath>
                </a14:m>
                <a:r>
                  <a:rPr lang="en-US" sz="2000" i="1" dirty="0"/>
                  <a:t> </a:t>
                </a:r>
                <a:r>
                  <a:rPr lang="en-US" sz="2000" dirty="0"/>
                  <a:t>= 0.</a:t>
                </a:r>
              </a:p>
              <a:p>
                <a:pPr lvl="1" algn="just"/>
                <a:r>
                  <a:rPr lang="en-US" sz="2000" dirty="0"/>
                  <a:t>A random walk is transient iff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𝑝</m:t>
                        </m:r>
                      </m:e>
                      <m:sub>
                        <m:r>
                          <a:rPr lang="en-US" sz="2000" i="1" dirty="0">
                            <a:latin typeface="Cambria Math" panose="02040503050406030204" pitchFamily="18" charset="0"/>
                          </a:rPr>
                          <m:t>𝑒𝑠𝑐</m:t>
                        </m:r>
                      </m:sub>
                    </m:sSub>
                  </m:oMath>
                </a14:m>
                <a:r>
                  <a:rPr lang="en-US" sz="2000" i="1" dirty="0"/>
                  <a:t> &gt; </a:t>
                </a:r>
                <a:r>
                  <a:rPr lang="en-US" sz="2000" dirty="0"/>
                  <a:t>0.</a:t>
                </a:r>
              </a:p>
              <a:p>
                <a:pPr marL="0" indent="0">
                  <a:buNone/>
                </a:pPr>
                <a:r>
                  <a:rPr lang="en-US" sz="2000" dirty="0">
                    <a:solidFill>
                      <a:srgbClr val="FF0000"/>
                    </a:solidFill>
                  </a:rPr>
                  <a:t>Theorem: </a:t>
                </a:r>
              </a:p>
              <a:p>
                <a:pPr algn="just"/>
                <a:r>
                  <a:rPr lang="en-US" sz="2000" dirty="0"/>
                  <a:t>A simple random walk on the </a:t>
                </a:r>
                <a:r>
                  <a:rPr lang="en-US" sz="2000" i="1" dirty="0"/>
                  <a:t>d</a:t>
                </a:r>
                <a:r>
                  <a:rPr lang="en-US" sz="2000" dirty="0"/>
                  <a:t>-dimensional lattice </a:t>
                </a:r>
                <a14:m>
                  <m:oMath xmlns:m="http://schemas.openxmlformats.org/officeDocument/2006/math">
                    <m:sSup>
                      <m:sSupPr>
                        <m:ctrlPr>
                          <a:rPr lang="en-US" sz="2000" i="1" dirty="0">
                            <a:latin typeface="Cambria Math" panose="02040503050406030204" pitchFamily="18" charset="0"/>
                            <a:ea typeface="Cambria Math" panose="02040503050406030204" pitchFamily="18" charset="0"/>
                          </a:rPr>
                        </m:ctrlPr>
                      </m:sSupPr>
                      <m:e>
                        <m:r>
                          <a:rPr lang="en-US" sz="2000" i="1" dirty="0">
                            <a:latin typeface="Cambria Math" panose="02040503050406030204" pitchFamily="18" charset="0"/>
                            <a:ea typeface="Cambria Math" panose="02040503050406030204" pitchFamily="18" charset="0"/>
                          </a:rPr>
                          <m:t>ℤ</m:t>
                        </m:r>
                      </m:e>
                      <m:sup>
                        <m:r>
                          <a:rPr lang="en-US" sz="2000" i="1" dirty="0">
                            <a:latin typeface="Cambria Math" panose="02040503050406030204" pitchFamily="18" charset="0"/>
                            <a:ea typeface="Cambria Math" panose="02040503050406030204" pitchFamily="18" charset="0"/>
                          </a:rPr>
                          <m:t>𝑑</m:t>
                        </m:r>
                      </m:sup>
                    </m:sSup>
                  </m:oMath>
                </a14:m>
                <a:r>
                  <a:rPr lang="en-US" sz="2000" i="1" dirty="0"/>
                  <a:t> </a:t>
                </a:r>
                <a:r>
                  <a:rPr lang="en-US" sz="2000" dirty="0"/>
                  <a:t>is recurrent for </a:t>
                </a:r>
                <a:r>
                  <a:rPr lang="en-US" sz="2000" i="1" dirty="0"/>
                  <a:t>d </a:t>
                </a:r>
                <a:r>
                  <a:rPr lang="en-US" sz="2000" dirty="0"/>
                  <a:t>= 1 and </a:t>
                </a:r>
                <a:r>
                  <a:rPr lang="en-US" sz="2000" i="1" dirty="0"/>
                  <a:t>d </a:t>
                </a:r>
                <a:r>
                  <a:rPr lang="en-US" sz="2000" dirty="0"/>
                  <a:t>= 2, but is transient for </a:t>
                </a:r>
                <a:r>
                  <a:rPr lang="en-US" sz="2000" i="1" dirty="0"/>
                  <a:t>d ≥ </a:t>
                </a:r>
                <a:r>
                  <a:rPr lang="en-US" sz="2000" dirty="0"/>
                  <a:t>3.</a:t>
                </a:r>
              </a:p>
              <a:p>
                <a:pPr algn="just"/>
                <a:r>
                  <a:rPr lang="en-US" sz="2000" dirty="0"/>
                  <a:t>That is, for </a:t>
                </a:r>
                <a:r>
                  <a:rPr lang="en-US" sz="2000" i="1" dirty="0"/>
                  <a:t>d </a:t>
                </a:r>
                <a:r>
                  <a:rPr lang="en-US" sz="2000" dirty="0"/>
                  <a:t>= 1</a:t>
                </a:r>
                <a:r>
                  <a:rPr lang="en-US" sz="2000" i="1" dirty="0"/>
                  <a:t>, </a:t>
                </a:r>
                <a:r>
                  <a:rPr lang="en-US" sz="2000" dirty="0"/>
                  <a:t>2 it is “certain” to return to the origin, but for </a:t>
                </a:r>
                <a:r>
                  <a:rPr lang="en-US" sz="2000" i="1" dirty="0"/>
                  <a:t>d ≥ </a:t>
                </a:r>
                <a:r>
                  <a:rPr lang="en-US" sz="2000" dirty="0"/>
                  <a:t>3 it is not.</a:t>
                </a:r>
                <a:endParaRPr lang="en-US" altLang="zh-TW" sz="2000" dirty="0">
                  <a:solidFill>
                    <a:srgbClr val="FF0000"/>
                  </a:solidFill>
                  <a:sym typeface="Symbol" panose="05050102010706020507" pitchFamily="18" charset="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5952893" cy="4906963"/>
              </a:xfrm>
              <a:blipFill>
                <a:blip r:embed="rId3"/>
                <a:stretch>
                  <a:fillRect l="-1127" t="-1242" r="-1025"/>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60</a:t>
            </a:fld>
            <a:endParaRPr lang="en-US" dirty="0">
              <a:solidFill>
                <a:prstClr val="black">
                  <a:tint val="75000"/>
                </a:prstClr>
              </a:solidFill>
            </a:endParaRPr>
          </a:p>
        </p:txBody>
      </p:sp>
      <p:sp>
        <p:nvSpPr>
          <p:cNvPr id="6" name="Content Placeholder 2">
            <a:extLst>
              <a:ext uri="{FF2B5EF4-FFF2-40B4-BE49-F238E27FC236}">
                <a16:creationId xmlns:a16="http://schemas.microsoft.com/office/drawing/2014/main" id="{096CB9F9-836B-4DAC-8509-128120396946}"/>
              </a:ext>
            </a:extLst>
          </p:cNvPr>
          <p:cNvSpPr txBox="1">
            <a:spLocks/>
          </p:cNvSpPr>
          <p:nvPr/>
        </p:nvSpPr>
        <p:spPr>
          <a:xfrm>
            <a:off x="7248292" y="2114867"/>
            <a:ext cx="4800233" cy="321722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State </a:t>
            </a:r>
            <a:r>
              <a:rPr lang="en-US" i="1" dirty="0"/>
              <a:t>i</a:t>
            </a:r>
            <a:r>
              <a:rPr lang="en-US" dirty="0"/>
              <a:t> is said to be</a:t>
            </a:r>
          </a:p>
          <a:p>
            <a:pPr marL="838200" lvl="1" indent="-381000" algn="just"/>
            <a:r>
              <a:rPr lang="en-US" u="sng" dirty="0"/>
              <a:t>Recurrent </a:t>
            </a:r>
            <a:r>
              <a:rPr lang="en-US" dirty="0"/>
              <a:t>if the process will definitely return to state </a:t>
            </a:r>
            <a:r>
              <a:rPr lang="en-US" i="1" dirty="0"/>
              <a:t>I</a:t>
            </a:r>
            <a:endParaRPr lang="en-US" dirty="0"/>
          </a:p>
          <a:p>
            <a:pPr marL="838200" lvl="1" indent="-381000" algn="just"/>
            <a:r>
              <a:rPr lang="en-US" u="sng" dirty="0"/>
              <a:t>Transient</a:t>
            </a:r>
            <a:r>
              <a:rPr lang="en-US" dirty="0"/>
              <a:t> if there is a positive probability that the process will move to state </a:t>
            </a:r>
            <a:r>
              <a:rPr lang="en-US" i="1" dirty="0"/>
              <a:t>j </a:t>
            </a:r>
            <a:r>
              <a:rPr lang="en-US" dirty="0"/>
              <a:t>and never return to state</a:t>
            </a:r>
          </a:p>
          <a:p>
            <a:pPr marL="838200" lvl="1" indent="-381000" algn="just"/>
            <a:r>
              <a:rPr lang="en-US" u="sng" dirty="0"/>
              <a:t>Absorbing </a:t>
            </a:r>
            <a:r>
              <a:rPr lang="en-US" dirty="0"/>
              <a:t>if </a:t>
            </a:r>
            <a:r>
              <a:rPr lang="en-US" i="1" dirty="0"/>
              <a:t>p</a:t>
            </a:r>
            <a:r>
              <a:rPr lang="en-US" dirty="0"/>
              <a:t> </a:t>
            </a:r>
            <a:r>
              <a:rPr lang="en-US" baseline="-25000" dirty="0"/>
              <a:t>ii</a:t>
            </a:r>
            <a:r>
              <a:rPr lang="en-US" dirty="0"/>
              <a:t> = 1, i.e. we can never leave that state (an absorbing state is a recurrent state)</a:t>
            </a:r>
          </a:p>
          <a:p>
            <a:pPr marL="457200" indent="-457200" algn="just"/>
            <a:endParaRPr lang="en-US" dirty="0"/>
          </a:p>
        </p:txBody>
      </p:sp>
    </p:spTree>
    <p:extLst>
      <p:ext uri="{BB962C8B-B14F-4D97-AF65-F5344CB8AC3E}">
        <p14:creationId xmlns:p14="http://schemas.microsoft.com/office/powerpoint/2010/main" val="41949991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walk on 1-D starting at the origin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algn="just"/>
                <a:r>
                  <a:rPr lang="en-US" dirty="0"/>
                  <a:t>let </a:t>
                </a:r>
                <a14:m>
                  <m:oMath xmlns:m="http://schemas.openxmlformats.org/officeDocument/2006/math">
                    <m:sSub>
                      <m:sSubPr>
                        <m:ctrlPr>
                          <a:rPr lang="en-US" b="0" i="1" dirty="0">
                            <a:latin typeface="Cambria Math" panose="02040503050406030204" pitchFamily="18" charset="0"/>
                          </a:rPr>
                        </m:ctrlPr>
                      </m:sSubPr>
                      <m:e>
                        <m:r>
                          <a:rPr lang="en-US" i="1" dirty="0">
                            <a:latin typeface="Cambria Math" panose="02040503050406030204" pitchFamily="18" charset="0"/>
                          </a:rPr>
                          <m:t>𝑢</m:t>
                        </m:r>
                      </m:e>
                      <m:sub>
                        <m:r>
                          <a:rPr lang="en-US" i="1" dirty="0">
                            <a:latin typeface="Cambria Math" panose="02040503050406030204" pitchFamily="18" charset="0"/>
                          </a:rPr>
                          <m:t>𝑛</m:t>
                        </m:r>
                      </m:sub>
                    </m:sSub>
                    <m:r>
                      <a:rPr lang="en-US" i="1" dirty="0">
                        <a:latin typeface="Cambria Math" panose="02040503050406030204" pitchFamily="18" charset="0"/>
                      </a:rPr>
                      <m:t> = </m:t>
                    </m:r>
                    <m:r>
                      <a:rPr lang="en-US" i="1" dirty="0">
                        <a:latin typeface="Cambria Math" panose="02040503050406030204" pitchFamily="18" charset="0"/>
                      </a:rPr>
                      <m:t>𝑃𝑟</m:t>
                    </m:r>
                    <m:r>
                      <a:rPr lang="en-US" i="1" dirty="0">
                        <a:latin typeface="Cambria Math" panose="02040503050406030204" pitchFamily="18" charset="0"/>
                      </a:rPr>
                      <m:t>{</m:t>
                    </m:r>
                    <m:r>
                      <a:rPr lang="en-US" i="1" dirty="0">
                        <a:latin typeface="Cambria Math" panose="02040503050406030204" pitchFamily="18" charset="0"/>
                      </a:rPr>
                      <m:t>𝑤𝑎𝑙𝑘</m:t>
                    </m:r>
                    <m:r>
                      <a:rPr lang="en-US" i="1" dirty="0">
                        <a:latin typeface="Cambria Math" panose="02040503050406030204" pitchFamily="18" charset="0"/>
                      </a:rPr>
                      <m:t> </m:t>
                    </m:r>
                    <m:r>
                      <a:rPr lang="en-US" i="1" dirty="0">
                        <a:latin typeface="Cambria Math" panose="02040503050406030204" pitchFamily="18" charset="0"/>
                      </a:rPr>
                      <m:t>𝑠𝑡𝑎𝑟𝑡𝑖𝑛𝑔</m:t>
                    </m:r>
                    <m:r>
                      <a:rPr lang="en-US" i="1" dirty="0">
                        <a:latin typeface="Cambria Math" panose="02040503050406030204" pitchFamily="18" charset="0"/>
                      </a:rPr>
                      <m:t> </m:t>
                    </m:r>
                    <m:r>
                      <a:rPr lang="en-US" i="1" dirty="0">
                        <a:latin typeface="Cambria Math" panose="02040503050406030204" pitchFamily="18" charset="0"/>
                      </a:rPr>
                      <m:t>𝑎𝑡</m:t>
                    </m:r>
                    <m:r>
                      <a:rPr lang="en-US" i="1" dirty="0">
                        <a:latin typeface="Cambria Math" panose="02040503050406030204" pitchFamily="18" charset="0"/>
                      </a:rPr>
                      <m:t> 0 </m:t>
                    </m:r>
                    <m:r>
                      <a:rPr lang="en-US" i="1" dirty="0">
                        <a:latin typeface="Cambria Math" panose="02040503050406030204" pitchFamily="18" charset="0"/>
                      </a:rPr>
                      <m:t>𝑖𝑠</m:t>
                    </m:r>
                    <m:r>
                      <a:rPr lang="en-US" i="1" dirty="0">
                        <a:latin typeface="Cambria Math" panose="02040503050406030204" pitchFamily="18" charset="0"/>
                      </a:rPr>
                      <m:t> </m:t>
                    </m:r>
                    <m:r>
                      <a:rPr lang="en-US" i="1" dirty="0">
                        <a:latin typeface="Cambria Math" panose="02040503050406030204" pitchFamily="18" charset="0"/>
                      </a:rPr>
                      <m:t>𝑎𝑡</m:t>
                    </m:r>
                    <m:r>
                      <a:rPr lang="en-US" i="1" dirty="0">
                        <a:latin typeface="Cambria Math" panose="02040503050406030204" pitchFamily="18" charset="0"/>
                      </a:rPr>
                      <m:t> 0 </m:t>
                    </m:r>
                    <m:r>
                      <a:rPr lang="en-US" i="1" dirty="0">
                        <a:latin typeface="Cambria Math" panose="02040503050406030204" pitchFamily="18" charset="0"/>
                      </a:rPr>
                      <m:t>𝑜𝑛</m:t>
                    </m:r>
                    <m:r>
                      <a:rPr lang="en-US" i="1" dirty="0">
                        <a:latin typeface="Cambria Math" panose="02040503050406030204" pitchFamily="18" charset="0"/>
                      </a:rPr>
                      <m:t> </m:t>
                    </m:r>
                    <m:sSup>
                      <m:sSupPr>
                        <m:ctrlPr>
                          <a:rPr lang="en-US" b="0" i="1" dirty="0">
                            <a:latin typeface="Cambria Math" panose="02040503050406030204" pitchFamily="18" charset="0"/>
                          </a:rPr>
                        </m:ctrlPr>
                      </m:sSupPr>
                      <m:e>
                        <m:r>
                          <a:rPr lang="en-US" i="1" dirty="0">
                            <a:latin typeface="Cambria Math" panose="02040503050406030204" pitchFamily="18" charset="0"/>
                          </a:rPr>
                          <m:t>𝑛</m:t>
                        </m:r>
                      </m:e>
                      <m:sup>
                        <m:r>
                          <a:rPr lang="en-US" b="0" i="1" dirty="0">
                            <a:latin typeface="Cambria Math" panose="02040503050406030204" pitchFamily="18" charset="0"/>
                          </a:rPr>
                          <m:t>𝑡h</m:t>
                        </m:r>
                      </m:sup>
                    </m:sSup>
                    <m:r>
                      <a:rPr lang="en-US" i="1" dirty="0">
                        <a:latin typeface="Cambria Math" panose="02040503050406030204" pitchFamily="18" charset="0"/>
                      </a:rPr>
                      <m:t> </m:t>
                    </m:r>
                    <m:r>
                      <a:rPr lang="en-US" i="1" dirty="0">
                        <a:latin typeface="Cambria Math" panose="02040503050406030204" pitchFamily="18" charset="0"/>
                      </a:rPr>
                      <m:t>𝑠𝑡𝑒𝑝</m:t>
                    </m:r>
                    <m:r>
                      <a:rPr lang="en-US" i="1" dirty="0">
                        <a:latin typeface="Cambria Math" panose="02040503050406030204" pitchFamily="18" charset="0"/>
                      </a:rPr>
                      <m:t>} </m:t>
                    </m:r>
                  </m:oMath>
                </a14:m>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en-US" b="0" i="1" dirty="0">
                              <a:latin typeface="Cambria Math" panose="02040503050406030204" pitchFamily="18" charset="0"/>
                            </a:rPr>
                          </m:ctrlPr>
                        </m:sSubPr>
                        <m:e>
                          <m:r>
                            <a:rPr lang="en-US" i="1" dirty="0">
                              <a:latin typeface="Cambria Math" panose="02040503050406030204" pitchFamily="18" charset="0"/>
                            </a:rPr>
                            <m:t>𝑢</m:t>
                          </m:r>
                        </m:e>
                        <m:sub>
                          <m:r>
                            <a:rPr lang="en-US" i="1" dirty="0">
                              <a:latin typeface="Cambria Math" panose="02040503050406030204" pitchFamily="18" charset="0"/>
                            </a:rPr>
                            <m:t>0</m:t>
                          </m:r>
                        </m:sub>
                      </m:sSub>
                      <m:r>
                        <a:rPr lang="en-US" i="1" dirty="0">
                          <a:latin typeface="Cambria Math" panose="02040503050406030204" pitchFamily="18" charset="0"/>
                        </a:rPr>
                        <m:t> = 1</m:t>
                      </m:r>
                      <m:r>
                        <a:rPr lang="en-US" b="0" i="1" dirty="0" smtClean="0">
                          <a:latin typeface="Cambria Math" panose="02040503050406030204" pitchFamily="18" charset="0"/>
                        </a:rPr>
                        <m:t>                           </m:t>
                      </m:r>
                      <m:r>
                        <a:rPr lang="en-US" b="0" i="1" dirty="0">
                          <a:latin typeface="Cambria Math" panose="02040503050406030204" pitchFamily="18" charset="0"/>
                        </a:rPr>
                        <m:t>                                                                                 </m:t>
                      </m:r>
                    </m:oMath>
                  </m:oMathPara>
                </a14:m>
                <a:endParaRPr lang="en-US" altLang="zh-TW" sz="2400" dirty="0">
                  <a:solidFill>
                    <a:srgbClr val="FF0000"/>
                  </a:solidFill>
                  <a:sym typeface="Symbol" panose="05050102010706020507" pitchFamily="18" charset="2"/>
                </a:endParaRPr>
              </a:p>
              <a:p>
                <a:pPr algn="just"/>
                <a:r>
                  <a:rPr lang="en-US" sz="2400" dirty="0"/>
                  <a:t>Define a random variable as follows: </a:t>
                </a:r>
              </a:p>
              <a:p>
                <a:pPr marL="0" indent="0" algn="just">
                  <a:buNone/>
                </a:pPr>
                <a14:m>
                  <m:oMathPara xmlns:m="http://schemas.openxmlformats.org/officeDocument/2006/math">
                    <m:oMathParaPr>
                      <m:jc m:val="centerGroup"/>
                    </m:oMathParaPr>
                    <m:oMath xmlns:m="http://schemas.openxmlformats.org/officeDocument/2006/math">
                      <m:sSub>
                        <m:sSubPr>
                          <m:ctrlPr>
                            <a:rPr lang="en-US" altLang="zh-TW" sz="2400" b="0" i="1">
                              <a:solidFill>
                                <a:schemeClr val="tx1"/>
                              </a:solidFill>
                              <a:latin typeface="Cambria Math" panose="02040503050406030204" pitchFamily="18" charset="0"/>
                              <a:sym typeface="Symbol" panose="05050102010706020507" pitchFamily="18" charset="2"/>
                            </a:rPr>
                          </m:ctrlPr>
                        </m:sSubPr>
                        <m:e>
                          <m:r>
                            <a:rPr lang="en-US" altLang="zh-TW" sz="2400" b="0" i="1">
                              <a:solidFill>
                                <a:schemeClr val="tx1"/>
                              </a:solidFill>
                              <a:latin typeface="Cambria Math" panose="02040503050406030204" pitchFamily="18" charset="0"/>
                              <a:sym typeface="Symbol" panose="05050102010706020507" pitchFamily="18" charset="2"/>
                            </a:rPr>
                            <m:t>𝑒</m:t>
                          </m:r>
                        </m:e>
                        <m:sub>
                          <m:r>
                            <a:rPr lang="en-US" altLang="zh-TW" sz="2400" b="0" i="1">
                              <a:solidFill>
                                <a:schemeClr val="tx1"/>
                              </a:solidFill>
                              <a:latin typeface="Cambria Math" panose="02040503050406030204" pitchFamily="18" charset="0"/>
                              <a:sym typeface="Symbol" panose="05050102010706020507" pitchFamily="18" charset="2"/>
                            </a:rPr>
                            <m:t>𝑛</m:t>
                          </m:r>
                        </m:sub>
                      </m:sSub>
                      <m:r>
                        <a:rPr lang="en-US" altLang="zh-TW" sz="2400" b="0" i="1">
                          <a:solidFill>
                            <a:schemeClr val="tx1"/>
                          </a:solidFill>
                          <a:latin typeface="Cambria Math" panose="02040503050406030204" pitchFamily="18" charset="0"/>
                          <a:sym typeface="Symbol" panose="05050102010706020507" pitchFamily="18" charset="2"/>
                        </a:rPr>
                        <m:t>= </m:t>
                      </m:r>
                      <m:d>
                        <m:dPr>
                          <m:begChr m:val="{"/>
                          <m:endChr m:val=""/>
                          <m:ctrlPr>
                            <a:rPr lang="en-US" altLang="zh-TW" sz="2400" i="1">
                              <a:solidFill>
                                <a:schemeClr val="tx1"/>
                              </a:solidFill>
                              <a:latin typeface="Cambria Math" panose="02040503050406030204" pitchFamily="18" charset="0"/>
                              <a:sym typeface="Symbol" panose="05050102010706020507" pitchFamily="18" charset="2"/>
                            </a:rPr>
                          </m:ctrlPr>
                        </m:dPr>
                        <m:e>
                          <m:eqArr>
                            <m:eqArrPr>
                              <m:ctrlPr>
                                <a:rPr lang="en-US" altLang="zh-TW" sz="2400" i="1">
                                  <a:solidFill>
                                    <a:schemeClr val="tx1"/>
                                  </a:solidFill>
                                  <a:latin typeface="Cambria Math" panose="02040503050406030204" pitchFamily="18" charset="0"/>
                                  <a:sym typeface="Symbol" panose="05050102010706020507" pitchFamily="18" charset="2"/>
                                </a:rPr>
                              </m:ctrlPr>
                            </m:eqArrPr>
                            <m:e>
                              <m:r>
                                <a:rPr lang="en-US" altLang="zh-TW" sz="2400" b="0" i="1">
                                  <a:solidFill>
                                    <a:schemeClr val="tx1"/>
                                  </a:solidFill>
                                  <a:latin typeface="Cambria Math" panose="02040503050406030204" pitchFamily="18" charset="0"/>
                                  <a:sym typeface="Symbol" panose="05050102010706020507" pitchFamily="18" charset="2"/>
                                </a:rPr>
                                <m:t>1,</m:t>
                              </m:r>
                              <m:r>
                                <m:rPr>
                                  <m:nor/>
                                </m:rPr>
                                <a:rPr lang="en-US" sz="2400"/>
                                <m:t>if</m:t>
                              </m:r>
                              <m:r>
                                <m:rPr>
                                  <m:nor/>
                                </m:rPr>
                                <a:rPr lang="en-US" sz="2400"/>
                                <m:t> </m:t>
                              </m:r>
                              <m:r>
                                <m:rPr>
                                  <m:nor/>
                                </m:rPr>
                                <a:rPr lang="en-US" sz="2400"/>
                                <m:t>walker</m:t>
                              </m:r>
                              <m:r>
                                <m:rPr>
                                  <m:nor/>
                                </m:rPr>
                                <a:rPr lang="en-US" sz="2400"/>
                                <m:t> </m:t>
                              </m:r>
                              <m:r>
                                <m:rPr>
                                  <m:nor/>
                                </m:rPr>
                                <a:rPr lang="en-US" sz="2400"/>
                                <m:t>is</m:t>
                              </m:r>
                              <m:r>
                                <m:rPr>
                                  <m:nor/>
                                </m:rPr>
                                <a:rPr lang="en-US" sz="2400"/>
                                <m:t> </m:t>
                              </m:r>
                              <m:r>
                                <m:rPr>
                                  <m:nor/>
                                </m:rPr>
                                <a:rPr lang="en-US" sz="2400"/>
                                <m:t>at</m:t>
                              </m:r>
                              <m:r>
                                <m:rPr>
                                  <m:nor/>
                                </m:rPr>
                                <a:rPr lang="en-US" sz="2400"/>
                                <m:t> 0 </m:t>
                              </m:r>
                              <m:r>
                                <m:rPr>
                                  <m:nor/>
                                </m:rPr>
                                <a:rPr lang="en-US" sz="2400"/>
                                <m:t>at</m:t>
                              </m:r>
                              <m:r>
                                <m:rPr>
                                  <m:nor/>
                                </m:rPr>
                                <a:rPr lang="en-US" sz="2400"/>
                                <m:t> </m:t>
                              </m:r>
                              <m:r>
                                <m:rPr>
                                  <m:nor/>
                                </m:rPr>
                                <a:rPr lang="en-US" sz="2400"/>
                                <m:t>time</m:t>
                              </m:r>
                              <m:r>
                                <m:rPr>
                                  <m:nor/>
                                </m:rPr>
                                <a:rPr lang="en-US" sz="2400"/>
                                <m:t> </m:t>
                              </m:r>
                              <m:r>
                                <m:rPr>
                                  <m:nor/>
                                </m:rPr>
                                <a:rPr lang="en-US" sz="2400"/>
                                <m:t>n</m:t>
                              </m:r>
                              <m:r>
                                <m:rPr>
                                  <m:nor/>
                                </m:rPr>
                                <a:rPr lang="en-US" sz="2400"/>
                                <m:t>  </m:t>
                              </m:r>
                            </m:e>
                            <m:e>
                              <m:r>
                                <a:rPr lang="en-US" altLang="zh-TW" sz="2400" b="0" i="1">
                                  <a:solidFill>
                                    <a:schemeClr val="tx1"/>
                                  </a:solidFill>
                                  <a:latin typeface="Cambria Math" panose="02040503050406030204" pitchFamily="18" charset="0"/>
                                  <a:sym typeface="Symbol" panose="05050102010706020507" pitchFamily="18" charset="2"/>
                                </a:rPr>
                                <m:t>0,</m:t>
                              </m:r>
                              <m:r>
                                <m:rPr>
                                  <m:nor/>
                                </m:rPr>
                                <a:rPr lang="en-US" sz="2400"/>
                                <m:t>otherwise</m:t>
                              </m:r>
                              <m:r>
                                <m:rPr>
                                  <m:nor/>
                                </m:rPr>
                                <a:rPr lang="en-US" sz="2400"/>
                                <m:t>  </m:t>
                              </m:r>
                              <m:r>
                                <a:rPr lang="en-US" sz="2400" b="0" i="1">
                                  <a:latin typeface="Cambria Math" panose="02040503050406030204" pitchFamily="18" charset="0"/>
                                </a:rPr>
                                <m:t>                           </m:t>
                              </m:r>
                            </m:e>
                          </m:eqArr>
                        </m:e>
                      </m:d>
                    </m:oMath>
                  </m:oMathPara>
                </a14:m>
                <a:endParaRPr lang="en-US" altLang="zh-TW" sz="2400" dirty="0">
                  <a:solidFill>
                    <a:srgbClr val="FF0000"/>
                  </a:solidFill>
                  <a:sym typeface="Symbol" panose="05050102010706020507" pitchFamily="18" charset="2"/>
                </a:endParaRPr>
              </a:p>
              <a:p>
                <a:pPr algn="just"/>
                <a:r>
                  <a:rPr lang="en-US" altLang="zh-TW" sz="2400" dirty="0">
                    <a:sym typeface="Symbol" panose="05050102010706020507" pitchFamily="18" charset="2"/>
                  </a:rPr>
                  <a:t>Thus, </a:t>
                </a:r>
                <a:r>
                  <a:rPr lang="en-US" sz="2400" dirty="0"/>
                  <a:t>the total number of times at 0.</a:t>
                </a:r>
              </a:p>
              <a:p>
                <a:pPr marL="0" indent="0" algn="just">
                  <a:buNone/>
                </a:pPr>
                <a14:m>
                  <m:oMathPara xmlns:m="http://schemas.openxmlformats.org/officeDocument/2006/math">
                    <m:oMathParaPr>
                      <m:jc m:val="centerGroup"/>
                    </m:oMathParaPr>
                    <m:oMath xmlns:m="http://schemas.openxmlformats.org/officeDocument/2006/math">
                      <m:r>
                        <a:rPr lang="en-US" altLang="zh-TW" sz="2400" b="0" i="1">
                          <a:latin typeface="Cambria Math" panose="02040503050406030204" pitchFamily="18" charset="0"/>
                          <a:sym typeface="Symbol" panose="05050102010706020507" pitchFamily="18" charset="2"/>
                        </a:rPr>
                        <m:t>𝑇</m:t>
                      </m:r>
                      <m:r>
                        <a:rPr lang="en-US" altLang="zh-TW" sz="2400" b="0" i="1">
                          <a:latin typeface="Cambria Math" panose="02040503050406030204" pitchFamily="18" charset="0"/>
                          <a:sym typeface="Symbol" panose="05050102010706020507" pitchFamily="18" charset="2"/>
                        </a:rPr>
                        <m:t>= </m:t>
                      </m:r>
                      <m:nary>
                        <m:naryPr>
                          <m:chr m:val="∑"/>
                          <m:ctrlPr>
                            <a:rPr lang="en-US" altLang="zh-TW" sz="2400" b="0" i="1">
                              <a:latin typeface="Cambria Math" panose="02040503050406030204" pitchFamily="18" charset="0"/>
                              <a:sym typeface="Symbol" panose="05050102010706020507" pitchFamily="18" charset="2"/>
                            </a:rPr>
                          </m:ctrlPr>
                        </m:naryPr>
                        <m:sub>
                          <m:r>
                            <m:rPr>
                              <m:brk m:alnAt="23"/>
                            </m:rPr>
                            <a:rPr lang="en-US" altLang="zh-TW" sz="2400" b="0" i="1">
                              <a:latin typeface="Cambria Math" panose="02040503050406030204" pitchFamily="18" charset="0"/>
                              <a:sym typeface="Symbol" panose="05050102010706020507" pitchFamily="18" charset="2"/>
                            </a:rPr>
                            <m:t>𝑛</m:t>
                          </m:r>
                          <m:r>
                            <a:rPr lang="en-US" altLang="zh-TW" sz="2400" b="0" i="1">
                              <a:latin typeface="Cambria Math" panose="02040503050406030204" pitchFamily="18" charset="0"/>
                              <a:sym typeface="Symbol" panose="05050102010706020507" pitchFamily="18" charset="2"/>
                            </a:rPr>
                            <m:t>=0</m:t>
                          </m:r>
                        </m:sub>
                        <m:sup>
                          <m:r>
                            <a:rPr lang="en-US" altLang="zh-TW" sz="2400" b="0" i="1">
                              <a:latin typeface="Cambria Math" panose="02040503050406030204" pitchFamily="18" charset="0"/>
                              <a:sym typeface="Symbol" panose="05050102010706020507" pitchFamily="18" charset="2"/>
                            </a:rPr>
                            <m:t>∞</m:t>
                          </m:r>
                        </m:sup>
                        <m:e>
                          <m:sSub>
                            <m:sSubPr>
                              <m:ctrlPr>
                                <a:rPr lang="en-US" altLang="zh-TW" sz="2400" b="0" i="1">
                                  <a:latin typeface="Cambria Math" panose="02040503050406030204" pitchFamily="18" charset="0"/>
                                  <a:sym typeface="Symbol" panose="05050102010706020507" pitchFamily="18" charset="2"/>
                                </a:rPr>
                              </m:ctrlPr>
                            </m:sSubPr>
                            <m:e>
                              <m:r>
                                <a:rPr lang="en-US" altLang="zh-TW" sz="2400" b="0" i="1">
                                  <a:latin typeface="Cambria Math" panose="02040503050406030204" pitchFamily="18" charset="0"/>
                                  <a:sym typeface="Symbol" panose="05050102010706020507" pitchFamily="18" charset="2"/>
                                </a:rPr>
                                <m:t>𝑒</m:t>
                              </m:r>
                            </m:e>
                            <m:sub>
                              <m:r>
                                <a:rPr lang="en-US" altLang="zh-TW" sz="2400" b="0" i="1">
                                  <a:latin typeface="Cambria Math" panose="02040503050406030204" pitchFamily="18" charset="0"/>
                                  <a:sym typeface="Symbol" panose="05050102010706020507" pitchFamily="18" charset="2"/>
                                </a:rPr>
                                <m:t>𝑛</m:t>
                              </m:r>
                            </m:sub>
                          </m:sSub>
                        </m:e>
                      </m:nary>
                    </m:oMath>
                  </m:oMathPara>
                </a14:m>
                <a:endParaRPr lang="en-US" altLang="zh-TW" sz="2400" dirty="0">
                  <a:sym typeface="Symbol" panose="05050102010706020507" pitchFamily="18" charset="2"/>
                </a:endParaRPr>
              </a:p>
              <a:p>
                <a:pPr algn="just"/>
                <a:r>
                  <a:rPr lang="en-US" sz="2400" dirty="0"/>
                  <a:t>Let m = expected number of times at 0. </a:t>
                </a:r>
              </a:p>
              <a:p>
                <a:pPr algn="just"/>
                <a:r>
                  <a:rPr lang="en-US" altLang="zh-TW" sz="2400" dirty="0">
                    <a:sym typeface="Symbol" panose="05050102010706020507" pitchFamily="18" charset="2"/>
                  </a:rPr>
                  <a:t>So,</a:t>
                </a:r>
              </a:p>
              <a:p>
                <a:pPr marL="0" indent="0" algn="just">
                  <a:buNone/>
                </a:pPr>
                <a14:m>
                  <m:oMathPara xmlns:m="http://schemas.openxmlformats.org/officeDocument/2006/math">
                    <m:oMathParaPr>
                      <m:jc m:val="centerGroup"/>
                    </m:oMathParaPr>
                    <m:oMath xmlns:m="http://schemas.openxmlformats.org/officeDocument/2006/math">
                      <m:r>
                        <a:rPr lang="en-US" altLang="zh-TW" sz="2400" i="1" dirty="0">
                          <a:latin typeface="Cambria Math" panose="02040503050406030204" pitchFamily="18" charset="0"/>
                          <a:sym typeface="Symbol" panose="05050102010706020507" pitchFamily="18" charset="2"/>
                        </a:rPr>
                        <m:t>𝑚</m:t>
                      </m:r>
                      <m:r>
                        <a:rPr lang="en-US" altLang="zh-TW" sz="2400" i="1" dirty="0">
                          <a:latin typeface="Cambria Math" panose="02040503050406030204" pitchFamily="18" charset="0"/>
                          <a:sym typeface="Symbol" panose="05050102010706020507" pitchFamily="18" charset="2"/>
                        </a:rPr>
                        <m:t>=</m:t>
                      </m:r>
                      <m:r>
                        <a:rPr lang="en-US" altLang="zh-TW" sz="2400" b="0" i="1" dirty="0">
                          <a:latin typeface="Cambria Math" panose="02040503050406030204" pitchFamily="18" charset="0"/>
                          <a:sym typeface="Symbol" panose="05050102010706020507" pitchFamily="18" charset="2"/>
                        </a:rPr>
                        <m:t>𝐸</m:t>
                      </m:r>
                      <m:d>
                        <m:dPr>
                          <m:begChr m:val="["/>
                          <m:endChr m:val="]"/>
                          <m:ctrlPr>
                            <a:rPr lang="en-US" altLang="zh-TW" sz="2400" b="0" i="1" dirty="0">
                              <a:latin typeface="Cambria Math" panose="02040503050406030204" pitchFamily="18" charset="0"/>
                              <a:sym typeface="Symbol" panose="05050102010706020507" pitchFamily="18" charset="2"/>
                            </a:rPr>
                          </m:ctrlPr>
                        </m:dPr>
                        <m:e>
                          <m:r>
                            <a:rPr lang="en-US" altLang="zh-TW" sz="2400" b="0" i="1" dirty="0">
                              <a:latin typeface="Cambria Math" panose="02040503050406030204" pitchFamily="18" charset="0"/>
                              <a:sym typeface="Symbol" panose="05050102010706020507" pitchFamily="18" charset="2"/>
                            </a:rPr>
                            <m:t>𝑇</m:t>
                          </m:r>
                        </m:e>
                      </m:d>
                      <m:r>
                        <a:rPr lang="en-US" altLang="zh-TW" sz="2400" b="0" i="1" dirty="0">
                          <a:latin typeface="Cambria Math" panose="02040503050406030204" pitchFamily="18" charset="0"/>
                          <a:sym typeface="Symbol" panose="05050102010706020507" pitchFamily="18" charset="2"/>
                        </a:rPr>
                        <m:t>= </m:t>
                      </m:r>
                      <m:nary>
                        <m:naryPr>
                          <m:chr m:val="∑"/>
                          <m:ctrlPr>
                            <a:rPr lang="en-US" altLang="zh-TW" sz="2400" b="0" i="1" dirty="0">
                              <a:latin typeface="Cambria Math" panose="02040503050406030204" pitchFamily="18" charset="0"/>
                              <a:sym typeface="Symbol" panose="05050102010706020507" pitchFamily="18" charset="2"/>
                            </a:rPr>
                          </m:ctrlPr>
                        </m:naryPr>
                        <m:sub>
                          <m:r>
                            <m:rPr>
                              <m:brk m:alnAt="23"/>
                            </m:rPr>
                            <a:rPr lang="en-US" altLang="zh-TW" sz="2400" b="0" i="1" dirty="0">
                              <a:latin typeface="Cambria Math" panose="02040503050406030204" pitchFamily="18" charset="0"/>
                              <a:sym typeface="Symbol" panose="05050102010706020507" pitchFamily="18" charset="2"/>
                            </a:rPr>
                            <m:t>𝑛</m:t>
                          </m:r>
                          <m:r>
                            <a:rPr lang="en-US" altLang="zh-TW" sz="2400" b="0" i="1" dirty="0">
                              <a:latin typeface="Cambria Math" panose="02040503050406030204" pitchFamily="18" charset="0"/>
                              <a:sym typeface="Symbol" panose="05050102010706020507" pitchFamily="18" charset="2"/>
                            </a:rPr>
                            <m:t>=0</m:t>
                          </m:r>
                        </m:sub>
                        <m:sup>
                          <m:r>
                            <a:rPr lang="en-US" altLang="zh-TW" sz="2400" b="0" i="1" dirty="0">
                              <a:latin typeface="Cambria Math" panose="02040503050406030204" pitchFamily="18" charset="0"/>
                              <a:sym typeface="Symbol" panose="05050102010706020507" pitchFamily="18" charset="2"/>
                            </a:rPr>
                            <m:t>∞</m:t>
                          </m:r>
                        </m:sup>
                        <m:e>
                          <m:r>
                            <a:rPr lang="en-US" altLang="zh-TW" sz="2400" i="1">
                              <a:latin typeface="Cambria Math" panose="02040503050406030204" pitchFamily="18" charset="0"/>
                              <a:sym typeface="Symbol" panose="05050102010706020507" pitchFamily="18" charset="2"/>
                            </a:rPr>
                            <m:t>𝐸</m:t>
                          </m:r>
                          <m:r>
                            <a:rPr lang="en-US" altLang="zh-TW" sz="2400" i="1">
                              <a:latin typeface="Cambria Math" panose="02040503050406030204" pitchFamily="18" charset="0"/>
                              <a:sym typeface="Symbol" panose="05050102010706020507" pitchFamily="18" charset="2"/>
                            </a:rPr>
                            <m:t>[</m:t>
                          </m:r>
                          <m:sSub>
                            <m:sSubPr>
                              <m:ctrlPr>
                                <a:rPr lang="en-US" altLang="zh-TW" sz="2400" i="1">
                                  <a:latin typeface="Cambria Math" panose="02040503050406030204" pitchFamily="18" charset="0"/>
                                  <a:sym typeface="Symbol" panose="05050102010706020507" pitchFamily="18" charset="2"/>
                                </a:rPr>
                              </m:ctrlPr>
                            </m:sSubPr>
                            <m:e>
                              <m:r>
                                <a:rPr lang="en-US" altLang="zh-TW" sz="2400" i="1">
                                  <a:latin typeface="Cambria Math" panose="02040503050406030204" pitchFamily="18" charset="0"/>
                                  <a:sym typeface="Symbol" panose="05050102010706020507" pitchFamily="18" charset="2"/>
                                </a:rPr>
                                <m:t>𝑒</m:t>
                              </m:r>
                            </m:e>
                            <m:sub>
                              <m:r>
                                <a:rPr lang="en-US" altLang="zh-TW" sz="2400" i="1">
                                  <a:latin typeface="Cambria Math" panose="02040503050406030204" pitchFamily="18" charset="0"/>
                                  <a:sym typeface="Symbol" panose="05050102010706020507" pitchFamily="18" charset="2"/>
                                </a:rPr>
                                <m:t>𝑛</m:t>
                              </m:r>
                            </m:sub>
                          </m:sSub>
                          <m:r>
                            <a:rPr lang="en-US" altLang="zh-TW" sz="2400" i="1">
                              <a:latin typeface="Cambria Math" panose="02040503050406030204" pitchFamily="18" charset="0"/>
                              <a:sym typeface="Symbol" panose="05050102010706020507" pitchFamily="18" charset="2"/>
                            </a:rPr>
                            <m:t>]</m:t>
                          </m:r>
                        </m:e>
                      </m:nary>
                    </m:oMath>
                  </m:oMathPara>
                </a14:m>
                <a:endParaRPr lang="en-US" altLang="zh-TW" sz="2400" dirty="0">
                  <a:sym typeface="Symbol" panose="05050102010706020507" pitchFamily="18" charset="2"/>
                </a:endParaRPr>
              </a:p>
              <a:p>
                <a:pPr marL="0" indent="0" algn="just">
                  <a:buNone/>
                </a:pPr>
                <a:r>
                  <a:rPr lang="en-US" sz="2400" dirty="0"/>
                  <a:t>But, </a:t>
                </a:r>
                <a14:m>
                  <m:oMath xmlns:m="http://schemas.openxmlformats.org/officeDocument/2006/math">
                    <m:r>
                      <a:rPr lang="en-US" sz="2400" i="1" dirty="0">
                        <a:latin typeface="Cambria Math" panose="02040503050406030204" pitchFamily="18" charset="0"/>
                      </a:rPr>
                      <m:t>𝐸</m:t>
                    </m:r>
                    <m:r>
                      <a:rPr lang="en-US" sz="2400" b="0" i="1" dirty="0">
                        <a:latin typeface="Cambria Math" panose="02040503050406030204" pitchFamily="18" charset="0"/>
                      </a:rPr>
                      <m:t>[</m:t>
                    </m:r>
                    <m:sSub>
                      <m:sSubPr>
                        <m:ctrlPr>
                          <a:rPr lang="en-US" sz="2400" b="0" i="1" dirty="0">
                            <a:latin typeface="Cambria Math" panose="02040503050406030204" pitchFamily="18" charset="0"/>
                          </a:rPr>
                        </m:ctrlPr>
                      </m:sSubPr>
                      <m:e>
                        <m:r>
                          <a:rPr lang="en-US" sz="2400" b="0" i="1" dirty="0">
                            <a:latin typeface="Cambria Math" panose="02040503050406030204" pitchFamily="18" charset="0"/>
                          </a:rPr>
                          <m:t>𝑒</m:t>
                        </m:r>
                      </m:e>
                      <m:sub>
                        <m:r>
                          <a:rPr lang="en-US" sz="2400" b="0" i="1" dirty="0">
                            <a:latin typeface="Cambria Math" panose="02040503050406030204" pitchFamily="18" charset="0"/>
                          </a:rPr>
                          <m:t>𝑛</m:t>
                        </m:r>
                      </m:sub>
                    </m:sSub>
                    <m:r>
                      <a:rPr lang="en-US" sz="2400" b="0" i="1" dirty="0">
                        <a:latin typeface="Cambria Math" panose="02040503050406030204" pitchFamily="18" charset="0"/>
                      </a:rPr>
                      <m:t>]</m:t>
                    </m:r>
                    <m:r>
                      <a:rPr lang="en-US" sz="2400" i="1" dirty="0">
                        <a:latin typeface="Cambria Math" panose="02040503050406030204" pitchFamily="18" charset="0"/>
                      </a:rPr>
                      <m:t> = 1 · </m:t>
                    </m:r>
                    <m:sSub>
                      <m:sSubPr>
                        <m:ctrlPr>
                          <a:rPr lang="en-US" sz="2400" b="0" i="1" dirty="0">
                            <a:latin typeface="Cambria Math" panose="02040503050406030204" pitchFamily="18" charset="0"/>
                          </a:rPr>
                        </m:ctrlPr>
                      </m:sSubPr>
                      <m:e>
                        <m:r>
                          <a:rPr lang="en-US" sz="2400" i="1" dirty="0">
                            <a:latin typeface="Cambria Math" panose="02040503050406030204" pitchFamily="18" charset="0"/>
                          </a:rPr>
                          <m:t>𝑢</m:t>
                        </m:r>
                      </m:e>
                      <m:sub>
                        <m:r>
                          <a:rPr lang="en-US" sz="2400" i="1" dirty="0">
                            <a:latin typeface="Cambria Math" panose="02040503050406030204" pitchFamily="18" charset="0"/>
                          </a:rPr>
                          <m:t>𝑛</m:t>
                        </m:r>
                      </m:sub>
                    </m:sSub>
                    <m:r>
                      <a:rPr lang="en-US" sz="2400" i="1" dirty="0">
                        <a:latin typeface="Cambria Math" panose="02040503050406030204" pitchFamily="18" charset="0"/>
                      </a:rPr>
                      <m:t> + 0 · (1 − </m:t>
                    </m:r>
                    <m:sSub>
                      <m:sSubPr>
                        <m:ctrlPr>
                          <a:rPr lang="en-US" sz="2400" b="0" i="1" dirty="0">
                            <a:latin typeface="Cambria Math" panose="02040503050406030204" pitchFamily="18" charset="0"/>
                          </a:rPr>
                        </m:ctrlPr>
                      </m:sSubPr>
                      <m:e>
                        <m:r>
                          <a:rPr lang="en-US" sz="2400" i="1" dirty="0">
                            <a:latin typeface="Cambria Math" panose="02040503050406030204" pitchFamily="18" charset="0"/>
                          </a:rPr>
                          <m:t>𝑢</m:t>
                        </m:r>
                      </m:e>
                      <m:sub>
                        <m:r>
                          <a:rPr lang="en-US" sz="2400" i="1" dirty="0">
                            <a:latin typeface="Cambria Math" panose="02040503050406030204" pitchFamily="18" charset="0"/>
                          </a:rPr>
                          <m:t>𝑛</m:t>
                        </m:r>
                      </m:sub>
                    </m:sSub>
                    <m:r>
                      <a:rPr lang="en-US" sz="2400" i="1" dirty="0">
                        <a:latin typeface="Cambria Math" panose="02040503050406030204" pitchFamily="18" charset="0"/>
                      </a:rPr>
                      <m:t>)</m:t>
                    </m:r>
                  </m:oMath>
                </a14:m>
                <a:endParaRPr lang="en-US" altLang="zh-TW" sz="2400" dirty="0">
                  <a:sym typeface="Symbol" panose="05050102010706020507" pitchFamily="18" charset="2"/>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2981" b="-1863"/>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61</a:t>
            </a:fld>
            <a:endParaRPr lang="en-US" dirty="0">
              <a:solidFill>
                <a:prstClr val="black">
                  <a:tint val="75000"/>
                </a:prstClr>
              </a:solidFill>
            </a:endParaRPr>
          </a:p>
        </p:txBody>
      </p:sp>
    </p:spTree>
    <p:extLst>
      <p:ext uri="{BB962C8B-B14F-4D97-AF65-F5344CB8AC3E}">
        <p14:creationId xmlns:p14="http://schemas.microsoft.com/office/powerpoint/2010/main" val="39156135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walk on1-D starting at the origin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1"/>
                <a:ext cx="10515600" cy="1867338"/>
              </a:xfrm>
            </p:spPr>
            <p:txBody>
              <a:bodyPr/>
              <a:lstStyle/>
              <a:p>
                <a:pPr algn="just"/>
                <a:r>
                  <a:rPr lang="en-US" altLang="zh-TW" dirty="0">
                    <a:sym typeface="Symbol" panose="05050102010706020507" pitchFamily="18" charset="2"/>
                  </a:rPr>
                  <a:t>So,</a:t>
                </a:r>
              </a:p>
              <a:p>
                <a:pPr marL="0" indent="0" algn="just">
                  <a:buNone/>
                </a:pPr>
                <a14:m>
                  <m:oMathPara xmlns:m="http://schemas.openxmlformats.org/officeDocument/2006/math">
                    <m:oMathParaPr>
                      <m:jc m:val="centerGroup"/>
                    </m:oMathParaPr>
                    <m:oMath xmlns:m="http://schemas.openxmlformats.org/officeDocument/2006/math">
                      <m:r>
                        <a:rPr lang="en-US" altLang="zh-TW" i="1" dirty="0">
                          <a:latin typeface="Cambria Math" panose="02040503050406030204" pitchFamily="18" charset="0"/>
                          <a:sym typeface="Symbol" panose="05050102010706020507" pitchFamily="18" charset="2"/>
                        </a:rPr>
                        <m:t>𝑚</m:t>
                      </m:r>
                      <m:r>
                        <a:rPr lang="en-US" altLang="zh-TW" i="1" dirty="0">
                          <a:latin typeface="Cambria Math" panose="02040503050406030204" pitchFamily="18" charset="0"/>
                          <a:sym typeface="Symbol" panose="05050102010706020507" pitchFamily="18" charset="2"/>
                        </a:rPr>
                        <m:t>=</m:t>
                      </m:r>
                      <m:r>
                        <a:rPr lang="en-US" altLang="zh-TW" b="0" i="1" dirty="0">
                          <a:latin typeface="Cambria Math" panose="02040503050406030204" pitchFamily="18" charset="0"/>
                          <a:sym typeface="Symbol" panose="05050102010706020507" pitchFamily="18" charset="2"/>
                        </a:rPr>
                        <m:t>𝐸</m:t>
                      </m:r>
                      <m:d>
                        <m:dPr>
                          <m:begChr m:val="["/>
                          <m:endChr m:val="]"/>
                          <m:ctrlPr>
                            <a:rPr lang="en-US" altLang="zh-TW" b="0" i="1" dirty="0">
                              <a:latin typeface="Cambria Math" panose="02040503050406030204" pitchFamily="18" charset="0"/>
                              <a:sym typeface="Symbol" panose="05050102010706020507" pitchFamily="18" charset="2"/>
                            </a:rPr>
                          </m:ctrlPr>
                        </m:dPr>
                        <m:e>
                          <m:r>
                            <a:rPr lang="en-US" altLang="zh-TW" b="0" i="1" dirty="0">
                              <a:latin typeface="Cambria Math" panose="02040503050406030204" pitchFamily="18" charset="0"/>
                              <a:sym typeface="Symbol" panose="05050102010706020507" pitchFamily="18" charset="2"/>
                            </a:rPr>
                            <m:t>𝑇</m:t>
                          </m:r>
                        </m:e>
                      </m:d>
                      <m:r>
                        <a:rPr lang="en-US" altLang="zh-TW" b="0" i="1" dirty="0">
                          <a:latin typeface="Cambria Math" panose="02040503050406030204" pitchFamily="18" charset="0"/>
                          <a:sym typeface="Symbol" panose="05050102010706020507" pitchFamily="18" charset="2"/>
                        </a:rPr>
                        <m:t>= </m:t>
                      </m:r>
                      <m:nary>
                        <m:naryPr>
                          <m:chr m:val="∑"/>
                          <m:ctrlPr>
                            <a:rPr lang="en-US" altLang="zh-TW" b="0" i="1" dirty="0">
                              <a:latin typeface="Cambria Math" panose="02040503050406030204" pitchFamily="18" charset="0"/>
                              <a:sym typeface="Symbol" panose="05050102010706020507" pitchFamily="18" charset="2"/>
                            </a:rPr>
                          </m:ctrlPr>
                        </m:naryPr>
                        <m:sub>
                          <m:r>
                            <m:rPr>
                              <m:brk m:alnAt="23"/>
                            </m:rPr>
                            <a:rPr lang="en-US" altLang="zh-TW" b="0" i="1" dirty="0">
                              <a:latin typeface="Cambria Math" panose="02040503050406030204" pitchFamily="18" charset="0"/>
                              <a:sym typeface="Symbol" panose="05050102010706020507" pitchFamily="18" charset="2"/>
                            </a:rPr>
                            <m:t>𝑛</m:t>
                          </m:r>
                          <m:r>
                            <a:rPr lang="en-US" altLang="zh-TW" b="0" i="1" dirty="0">
                              <a:latin typeface="Cambria Math" panose="02040503050406030204" pitchFamily="18" charset="0"/>
                              <a:sym typeface="Symbol" panose="05050102010706020507" pitchFamily="18" charset="2"/>
                            </a:rPr>
                            <m:t>=0</m:t>
                          </m:r>
                        </m:sub>
                        <m:sup>
                          <m:r>
                            <a:rPr lang="en-US" altLang="zh-TW" b="0" i="1" dirty="0">
                              <a:latin typeface="Cambria Math" panose="02040503050406030204" pitchFamily="18" charset="0"/>
                              <a:sym typeface="Symbol" panose="05050102010706020507" pitchFamily="18" charset="2"/>
                            </a:rPr>
                            <m:t>∞</m:t>
                          </m:r>
                        </m:sup>
                        <m:e>
                          <m:r>
                            <a:rPr lang="en-US" altLang="zh-TW" i="1">
                              <a:latin typeface="Cambria Math" panose="02040503050406030204" pitchFamily="18" charset="0"/>
                              <a:sym typeface="Symbol" panose="05050102010706020507" pitchFamily="18" charset="2"/>
                            </a:rPr>
                            <m:t>𝐸</m:t>
                          </m:r>
                          <m:r>
                            <a:rPr lang="en-US" altLang="zh-TW" i="1">
                              <a:latin typeface="Cambria Math" panose="02040503050406030204" pitchFamily="18" charset="0"/>
                              <a:sym typeface="Symbol" panose="05050102010706020507" pitchFamily="18" charset="2"/>
                            </a:rPr>
                            <m:t>[</m:t>
                          </m:r>
                          <m:sSub>
                            <m:sSubPr>
                              <m:ctrlPr>
                                <a:rPr lang="en-US" altLang="zh-TW" i="1">
                                  <a:latin typeface="Cambria Math" panose="02040503050406030204" pitchFamily="18" charset="0"/>
                                  <a:sym typeface="Symbol" panose="05050102010706020507" pitchFamily="18" charset="2"/>
                                </a:rPr>
                              </m:ctrlPr>
                            </m:sSubPr>
                            <m:e>
                              <m:r>
                                <a:rPr lang="en-US" altLang="zh-TW" i="1">
                                  <a:latin typeface="Cambria Math" panose="02040503050406030204" pitchFamily="18" charset="0"/>
                                  <a:sym typeface="Symbol" panose="05050102010706020507" pitchFamily="18" charset="2"/>
                                </a:rPr>
                                <m:t>𝑒</m:t>
                              </m:r>
                            </m:e>
                            <m:sub>
                              <m:r>
                                <a:rPr lang="en-US" altLang="zh-TW" i="1">
                                  <a:latin typeface="Cambria Math" panose="02040503050406030204" pitchFamily="18" charset="0"/>
                                  <a:sym typeface="Symbol" panose="05050102010706020507" pitchFamily="18" charset="2"/>
                                </a:rPr>
                                <m:t>𝑛</m:t>
                              </m:r>
                            </m:sub>
                          </m:sSub>
                          <m:r>
                            <a:rPr lang="en-US" altLang="zh-TW" i="1">
                              <a:latin typeface="Cambria Math" panose="02040503050406030204" pitchFamily="18" charset="0"/>
                              <a:sym typeface="Symbol" panose="05050102010706020507" pitchFamily="18" charset="2"/>
                            </a:rPr>
                            <m:t>]</m:t>
                          </m:r>
                        </m:e>
                      </m:nary>
                      <m:r>
                        <a:rPr lang="en-US" altLang="zh-TW" b="0" i="1" dirty="0">
                          <a:latin typeface="Cambria Math" panose="02040503050406030204" pitchFamily="18" charset="0"/>
                          <a:sym typeface="Symbol" panose="05050102010706020507" pitchFamily="18" charset="2"/>
                        </a:rPr>
                        <m:t>=</m:t>
                      </m:r>
                      <m:nary>
                        <m:naryPr>
                          <m:chr m:val="∑"/>
                          <m:ctrlPr>
                            <a:rPr lang="en-US" altLang="zh-TW" i="1" dirty="0">
                              <a:latin typeface="Cambria Math" panose="02040503050406030204" pitchFamily="18" charset="0"/>
                              <a:sym typeface="Symbol" panose="05050102010706020507" pitchFamily="18" charset="2"/>
                            </a:rPr>
                          </m:ctrlPr>
                        </m:naryPr>
                        <m:sub>
                          <m:r>
                            <m:rPr>
                              <m:brk m:alnAt="23"/>
                            </m:rPr>
                            <a:rPr lang="en-US" altLang="zh-TW" i="1" dirty="0">
                              <a:latin typeface="Cambria Math" panose="02040503050406030204" pitchFamily="18" charset="0"/>
                              <a:sym typeface="Symbol" panose="05050102010706020507" pitchFamily="18" charset="2"/>
                            </a:rPr>
                            <m:t>𝑛</m:t>
                          </m:r>
                          <m:r>
                            <a:rPr lang="en-US" altLang="zh-TW" i="1" dirty="0">
                              <a:latin typeface="Cambria Math" panose="02040503050406030204" pitchFamily="18" charset="0"/>
                              <a:sym typeface="Symbol" panose="05050102010706020507" pitchFamily="18" charset="2"/>
                            </a:rPr>
                            <m:t>=0</m:t>
                          </m:r>
                        </m:sub>
                        <m:sup>
                          <m:r>
                            <a:rPr lang="en-US" altLang="zh-TW" i="1" dirty="0">
                              <a:latin typeface="Cambria Math" panose="02040503050406030204" pitchFamily="18" charset="0"/>
                              <a:sym typeface="Symbol" panose="05050102010706020507" pitchFamily="18" charset="2"/>
                            </a:rPr>
                            <m:t>∞</m:t>
                          </m:r>
                        </m:sup>
                        <m:e>
                          <m:sSub>
                            <m:sSubPr>
                              <m:ctrlPr>
                                <a:rPr lang="en-US" altLang="zh-TW" b="0" i="1">
                                  <a:latin typeface="Cambria Math" panose="02040503050406030204" pitchFamily="18" charset="0"/>
                                  <a:sym typeface="Symbol" panose="05050102010706020507" pitchFamily="18" charset="2"/>
                                </a:rPr>
                              </m:ctrlPr>
                            </m:sSubPr>
                            <m:e>
                              <m:r>
                                <a:rPr lang="en-US" altLang="zh-TW" b="0" i="1">
                                  <a:latin typeface="Cambria Math" panose="02040503050406030204" pitchFamily="18" charset="0"/>
                                  <a:sym typeface="Symbol" panose="05050102010706020507" pitchFamily="18" charset="2"/>
                                </a:rPr>
                                <m:t>𝑢</m:t>
                              </m:r>
                            </m:e>
                            <m:sub>
                              <m:r>
                                <a:rPr lang="en-US" altLang="zh-TW" b="0" i="1">
                                  <a:latin typeface="Cambria Math" panose="02040503050406030204" pitchFamily="18" charset="0"/>
                                  <a:sym typeface="Symbol" panose="05050102010706020507" pitchFamily="18" charset="2"/>
                                </a:rPr>
                                <m:t>𝑛</m:t>
                              </m:r>
                            </m:sub>
                          </m:sSub>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1"/>
                <a:ext cx="10515600" cy="1867338"/>
              </a:xfrm>
              <a:blipFill rotWithShape="0">
                <a:blip r:embed="rId2"/>
                <a:stretch>
                  <a:fillRect l="-1043" t="-521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62</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6" name="TextBox 5"/>
              <p:cNvSpPr txBox="1"/>
              <p:nvPr/>
            </p:nvSpPr>
            <p:spPr>
              <a:xfrm>
                <a:off x="3706483" y="3704567"/>
                <a:ext cx="4779034" cy="646331"/>
              </a:xfrm>
              <a:prstGeom prst="rect">
                <a:avLst/>
              </a:prstGeom>
              <a:noFill/>
            </p:spPr>
            <p:txBody>
              <a:bodyPr wrap="square" rtlCol="0">
                <a:spAutoFit/>
              </a:bodyPr>
              <a:lstStyle/>
              <a:p>
                <a:r>
                  <a:rPr lang="en-US" dirty="0"/>
                  <a:t>Recurrent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𝑛</m:t>
                        </m:r>
                      </m:sub>
                    </m:sSub>
                  </m:oMath>
                </a14:m>
                <a:r>
                  <a:rPr lang="en-US" dirty="0"/>
                  <a:t> diverges </a:t>
                </a:r>
                <a:br>
                  <a:rPr lang="en-US" dirty="0"/>
                </a:br>
                <a:r>
                  <a:rPr lang="en-US" dirty="0"/>
                  <a:t>transience</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𝑛</m:t>
                        </m:r>
                      </m:sub>
                    </m:sSub>
                  </m:oMath>
                </a14:m>
                <a:r>
                  <a:rPr lang="en-US" dirty="0"/>
                  <a:t> converges </a:t>
                </a:r>
              </a:p>
            </p:txBody>
          </p:sp>
        </mc:Choice>
        <mc:Fallback xmlns="">
          <p:sp>
            <p:nvSpPr>
              <p:cNvPr id="6" name="TextBox 5"/>
              <p:cNvSpPr txBox="1">
                <a:spLocks noRot="1" noChangeAspect="1" noMove="1" noResize="1" noEditPoints="1" noAdjustHandles="1" noChangeArrowheads="1" noChangeShapeType="1" noTextEdit="1"/>
              </p:cNvSpPr>
              <p:nvPr/>
            </p:nvSpPr>
            <p:spPr>
              <a:xfrm>
                <a:off x="3706483" y="3704567"/>
                <a:ext cx="4779034" cy="646331"/>
              </a:xfrm>
              <a:prstGeom prst="rect">
                <a:avLst/>
              </a:prstGeom>
              <a:blipFill rotWithShape="0">
                <a:blip r:embed="rId3"/>
                <a:stretch>
                  <a:fillRect l="-1020"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25440819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walk on1-D starting at the origin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081087"/>
                <a:ext cx="10515599" cy="5326063"/>
              </a:xfrm>
            </p:spPr>
            <p:txBody>
              <a:bodyPr>
                <a:normAutofit fontScale="70000" lnSpcReduction="20000"/>
              </a:bodyPr>
              <a:lstStyle/>
              <a:p>
                <a:pPr algn="just"/>
                <a:r>
                  <a:rPr lang="en-US" dirty="0"/>
                  <a:t>To return to origin walker must take same number of steps left as right.</a:t>
                </a:r>
              </a:p>
              <a:p>
                <a:pPr algn="just"/>
                <a:r>
                  <a:rPr lang="en-US" dirty="0"/>
                  <a:t>only even return times are possible</a:t>
                </a:r>
              </a:p>
              <a:p>
                <a:pPr marL="0" indent="0" algn="just">
                  <a:buNone/>
                </a:pPr>
                <a14:m>
                  <m:oMathPara xmlns:m="http://schemas.openxmlformats.org/officeDocument/2006/math">
                    <m:oMathParaPr>
                      <m:jc m:val="centerGroup"/>
                    </m:oMathParaPr>
                    <m:oMath xmlns:m="http://schemas.openxmlformats.org/officeDocument/2006/math">
                      <m:sSub>
                        <m:sSubPr>
                          <m:ctrlPr>
                            <a:rPr lang="en-US" altLang="zh-TW" b="0" i="1">
                              <a:latin typeface="Cambria Math" panose="02040503050406030204" pitchFamily="18" charset="0"/>
                              <a:sym typeface="Symbol" panose="05050102010706020507" pitchFamily="18" charset="2"/>
                            </a:rPr>
                          </m:ctrlPr>
                        </m:sSubPr>
                        <m:e>
                          <m:r>
                            <a:rPr lang="en-US" altLang="zh-TW" b="0" i="1">
                              <a:latin typeface="Cambria Math" panose="02040503050406030204" pitchFamily="18" charset="0"/>
                              <a:sym typeface="Symbol" panose="05050102010706020507" pitchFamily="18" charset="2"/>
                            </a:rPr>
                            <m:t>𝑢</m:t>
                          </m:r>
                        </m:e>
                        <m:sub>
                          <m:r>
                            <a:rPr lang="en-US" altLang="zh-TW" b="0" i="1">
                              <a:latin typeface="Cambria Math" panose="02040503050406030204" pitchFamily="18" charset="0"/>
                              <a:sym typeface="Symbol" panose="05050102010706020507" pitchFamily="18" charset="2"/>
                            </a:rPr>
                            <m:t>2</m:t>
                          </m:r>
                          <m:r>
                            <a:rPr lang="en-US" altLang="zh-TW" b="0" i="1">
                              <a:latin typeface="Cambria Math" panose="02040503050406030204" pitchFamily="18" charset="0"/>
                              <a:sym typeface="Symbol" panose="05050102010706020507" pitchFamily="18" charset="2"/>
                            </a:rPr>
                            <m:t>𝑛</m:t>
                          </m:r>
                        </m:sub>
                      </m:sSub>
                      <m:r>
                        <a:rPr lang="en-US" altLang="zh-TW" b="0" i="1">
                          <a:latin typeface="Cambria Math" panose="02040503050406030204" pitchFamily="18" charset="0"/>
                          <a:sym typeface="Symbol" panose="05050102010706020507" pitchFamily="18" charset="2"/>
                        </a:rPr>
                        <m:t>= </m:t>
                      </m:r>
                      <m:sSup>
                        <m:sSupPr>
                          <m:ctrlPr>
                            <a:rPr lang="en-US" altLang="zh-TW" b="0" i="1">
                              <a:latin typeface="Cambria Math" panose="02040503050406030204" pitchFamily="18" charset="0"/>
                              <a:sym typeface="Symbol" panose="05050102010706020507" pitchFamily="18" charset="2"/>
                            </a:rPr>
                          </m:ctrlPr>
                        </m:sSupPr>
                        <m:e>
                          <m:d>
                            <m:dPr>
                              <m:ctrlPr>
                                <a:rPr lang="en-US" altLang="zh-TW" b="0" i="1">
                                  <a:latin typeface="Cambria Math" panose="02040503050406030204" pitchFamily="18" charset="0"/>
                                  <a:sym typeface="Symbol" panose="05050102010706020507" pitchFamily="18" charset="2"/>
                                </a:rPr>
                              </m:ctrlPr>
                            </m:dPr>
                            <m:e>
                              <m:f>
                                <m:fPr>
                                  <m:ctrlPr>
                                    <a:rPr lang="en-US" altLang="zh-TW" b="0" i="1">
                                      <a:latin typeface="Cambria Math" panose="02040503050406030204" pitchFamily="18" charset="0"/>
                                      <a:sym typeface="Symbol" panose="05050102010706020507" pitchFamily="18" charset="2"/>
                                    </a:rPr>
                                  </m:ctrlPr>
                                </m:fPr>
                                <m:num>
                                  <m:r>
                                    <a:rPr lang="en-US" altLang="zh-TW" b="0" i="1">
                                      <a:latin typeface="Cambria Math" panose="02040503050406030204" pitchFamily="18" charset="0"/>
                                      <a:sym typeface="Symbol" panose="05050102010706020507" pitchFamily="18" charset="2"/>
                                    </a:rPr>
                                    <m:t>1</m:t>
                                  </m:r>
                                </m:num>
                                <m:den>
                                  <m:r>
                                    <a:rPr lang="en-US" altLang="zh-TW" b="0" i="1">
                                      <a:latin typeface="Cambria Math" panose="02040503050406030204" pitchFamily="18" charset="0"/>
                                      <a:sym typeface="Symbol" panose="05050102010706020507" pitchFamily="18" charset="2"/>
                                    </a:rPr>
                                    <m:t>2</m:t>
                                  </m:r>
                                </m:den>
                              </m:f>
                            </m:e>
                          </m:d>
                        </m:e>
                        <m:sup>
                          <m:r>
                            <a:rPr lang="en-US" altLang="zh-TW" b="0" i="1">
                              <a:latin typeface="Cambria Math" panose="02040503050406030204" pitchFamily="18" charset="0"/>
                              <a:sym typeface="Symbol" panose="05050102010706020507" pitchFamily="18" charset="2"/>
                            </a:rPr>
                            <m:t>2</m:t>
                          </m:r>
                          <m:r>
                            <a:rPr lang="en-US" altLang="zh-TW" b="0" i="1">
                              <a:latin typeface="Cambria Math" panose="02040503050406030204" pitchFamily="18" charset="0"/>
                              <a:sym typeface="Symbol" panose="05050102010706020507" pitchFamily="18" charset="2"/>
                            </a:rPr>
                            <m:t>𝑛</m:t>
                          </m:r>
                        </m:sup>
                      </m:sSup>
                      <m:r>
                        <a:rPr lang="en-US" altLang="zh-TW" b="0" i="1">
                          <a:latin typeface="Cambria Math" panose="02040503050406030204" pitchFamily="18" charset="0"/>
                          <a:sym typeface="Symbol" panose="05050102010706020507" pitchFamily="18" charset="2"/>
                        </a:rPr>
                        <m:t>∗</m:t>
                      </m:r>
                      <m:r>
                        <m:rPr>
                          <m:nor/>
                        </m:rPr>
                        <a:rPr lang="en-US" b="0"/>
                        <m:t> (</m:t>
                      </m:r>
                      <m:r>
                        <m:rPr>
                          <m:nor/>
                        </m:rPr>
                        <a:rPr lang="en-US" b="0"/>
                        <m:t>number</m:t>
                      </m:r>
                      <m:r>
                        <m:rPr>
                          <m:nor/>
                        </m:rPr>
                        <a:rPr lang="en-US" b="0"/>
                        <m:t> </m:t>
                      </m:r>
                      <m:r>
                        <m:rPr>
                          <m:nor/>
                        </m:rPr>
                        <a:rPr lang="en-US"/>
                        <m:t>possible</m:t>
                      </m:r>
                      <m:r>
                        <m:rPr>
                          <m:nor/>
                        </m:rPr>
                        <a:rPr lang="en-US"/>
                        <m:t> </m:t>
                      </m:r>
                      <m:r>
                        <m:rPr>
                          <m:nor/>
                        </m:rPr>
                        <a:rPr lang="en-US"/>
                        <m:t>paths</m:t>
                      </m:r>
                      <m:r>
                        <m:rPr>
                          <m:nor/>
                        </m:rPr>
                        <a:rPr lang="en-US" b="0"/>
                        <m:t>) </m:t>
                      </m:r>
                    </m:oMath>
                  </m:oMathPara>
                </a14:m>
                <a:endParaRPr lang="en-US" b="0" dirty="0"/>
              </a:p>
              <a:p>
                <a:pPr marL="0" indent="0" algn="just">
                  <a:buNone/>
                </a:pPr>
                <a14:m>
                  <m:oMathPara xmlns:m="http://schemas.openxmlformats.org/officeDocument/2006/math">
                    <m:oMathParaPr>
                      <m:jc m:val="centerGroup"/>
                    </m:oMathParaPr>
                    <m:oMath xmlns:m="http://schemas.openxmlformats.org/officeDocument/2006/math">
                      <m:r>
                        <m:rPr>
                          <m:nor/>
                        </m:rPr>
                        <a:rPr lang="en-US" b="0"/>
                        <m:t>=</m:t>
                      </m:r>
                      <m:d>
                        <m:dPr>
                          <m:ctrlPr>
                            <a:rPr lang="en-US" altLang="zh-TW" i="1">
                              <a:latin typeface="Cambria Math" panose="02040503050406030204" pitchFamily="18" charset="0"/>
                              <a:sym typeface="Symbol" panose="05050102010706020507" pitchFamily="18" charset="2"/>
                            </a:rPr>
                          </m:ctrlPr>
                        </m:dPr>
                        <m:e>
                          <m:eqArr>
                            <m:eqArrPr>
                              <m:ctrlPr>
                                <a:rPr lang="en-US" altLang="zh-TW" i="1">
                                  <a:latin typeface="Cambria Math" panose="02040503050406030204" pitchFamily="18" charset="0"/>
                                  <a:sym typeface="Symbol" panose="05050102010706020507" pitchFamily="18" charset="2"/>
                                </a:rPr>
                              </m:ctrlPr>
                            </m:eqArrPr>
                            <m:e>
                              <m:r>
                                <a:rPr lang="en-US" altLang="zh-TW" b="0" i="1">
                                  <a:latin typeface="Cambria Math" panose="02040503050406030204" pitchFamily="18" charset="0"/>
                                  <a:sym typeface="Symbol" panose="05050102010706020507" pitchFamily="18" charset="2"/>
                                </a:rPr>
                                <m:t>2</m:t>
                              </m:r>
                              <m:r>
                                <a:rPr lang="en-US" altLang="zh-TW" b="0" i="1">
                                  <a:latin typeface="Cambria Math" panose="02040503050406030204" pitchFamily="18" charset="0"/>
                                  <a:sym typeface="Symbol" panose="05050102010706020507" pitchFamily="18" charset="2"/>
                                </a:rPr>
                                <m:t>𝑛</m:t>
                              </m:r>
                            </m:e>
                            <m:e>
                              <m:r>
                                <a:rPr lang="en-US" b="0" i="1">
                                  <a:latin typeface="Cambria Math" panose="02040503050406030204" pitchFamily="18" charset="0"/>
                                </a:rPr>
                                <m:t>𝑛</m:t>
                              </m:r>
                            </m:e>
                          </m:eqArr>
                        </m:e>
                      </m:d>
                      <m:sSup>
                        <m:sSupPr>
                          <m:ctrlPr>
                            <a:rPr lang="en-US" altLang="zh-TW" i="1">
                              <a:latin typeface="Cambria Math" panose="02040503050406030204" pitchFamily="18" charset="0"/>
                              <a:sym typeface="Symbol" panose="05050102010706020507" pitchFamily="18" charset="2"/>
                            </a:rPr>
                          </m:ctrlPr>
                        </m:sSupPr>
                        <m:e>
                          <m:d>
                            <m:dPr>
                              <m:ctrlPr>
                                <a:rPr lang="en-US" altLang="zh-TW" i="1">
                                  <a:latin typeface="Cambria Math" panose="02040503050406030204" pitchFamily="18" charset="0"/>
                                  <a:sym typeface="Symbol" panose="05050102010706020507" pitchFamily="18" charset="2"/>
                                </a:rPr>
                              </m:ctrlPr>
                            </m:dPr>
                            <m:e>
                              <m:f>
                                <m:fPr>
                                  <m:ctrlPr>
                                    <a:rPr lang="en-US" altLang="zh-TW" i="1">
                                      <a:latin typeface="Cambria Math" panose="02040503050406030204" pitchFamily="18" charset="0"/>
                                      <a:sym typeface="Symbol" panose="05050102010706020507" pitchFamily="18" charset="2"/>
                                    </a:rPr>
                                  </m:ctrlPr>
                                </m:fPr>
                                <m:num>
                                  <m:r>
                                    <a:rPr lang="en-US" altLang="zh-TW" i="1">
                                      <a:latin typeface="Cambria Math" panose="02040503050406030204" pitchFamily="18" charset="0"/>
                                      <a:sym typeface="Symbol" panose="05050102010706020507" pitchFamily="18" charset="2"/>
                                    </a:rPr>
                                    <m:t>1</m:t>
                                  </m:r>
                                </m:num>
                                <m:den>
                                  <m:r>
                                    <a:rPr lang="en-US" altLang="zh-TW" i="1">
                                      <a:latin typeface="Cambria Math" panose="02040503050406030204" pitchFamily="18" charset="0"/>
                                      <a:sym typeface="Symbol" panose="05050102010706020507" pitchFamily="18" charset="2"/>
                                    </a:rPr>
                                    <m:t>2</m:t>
                                  </m:r>
                                </m:den>
                              </m:f>
                            </m:e>
                          </m:d>
                        </m:e>
                        <m:sup>
                          <m:r>
                            <a:rPr lang="en-US" altLang="zh-TW" i="1">
                              <a:latin typeface="Cambria Math" panose="02040503050406030204" pitchFamily="18" charset="0"/>
                              <a:sym typeface="Symbol" panose="05050102010706020507" pitchFamily="18" charset="2"/>
                            </a:rPr>
                            <m:t>2</m:t>
                          </m:r>
                          <m:r>
                            <a:rPr lang="en-US" altLang="zh-TW" i="1">
                              <a:latin typeface="Cambria Math" panose="02040503050406030204" pitchFamily="18" charset="0"/>
                              <a:sym typeface="Symbol" panose="05050102010706020507" pitchFamily="18" charset="2"/>
                            </a:rPr>
                            <m:t>𝑛</m:t>
                          </m:r>
                        </m:sup>
                      </m:sSup>
                      <m:r>
                        <a:rPr lang="en-US" altLang="zh-TW" b="1" i="1" smtClean="0">
                          <a:latin typeface="Cambria Math" panose="02040503050406030204" pitchFamily="18" charset="0"/>
                          <a:sym typeface="Symbol" panose="05050102010706020507" pitchFamily="18" charset="2"/>
                        </a:rPr>
                        <m:t>                                    </m:t>
                      </m:r>
                    </m:oMath>
                  </m:oMathPara>
                </a14:m>
                <a:endParaRPr lang="en-US" dirty="0"/>
              </a:p>
              <a:p>
                <a:r>
                  <a:rPr lang="en-US" dirty="0"/>
                  <a:t>Stirling Formula: </a:t>
                </a:r>
                <a14:m>
                  <m:oMath xmlns:m="http://schemas.openxmlformats.org/officeDocument/2006/math">
                    <m:r>
                      <a:rPr lang="en-US" b="0" i="1">
                        <a:latin typeface="Cambria Math" panose="02040503050406030204" pitchFamily="18" charset="0"/>
                      </a:rPr>
                      <m:t>𝑛</m:t>
                    </m:r>
                    <m:r>
                      <a:rPr lang="en-US" b="0" i="1">
                        <a:latin typeface="Cambria Math" panose="02040503050406030204" pitchFamily="18" charset="0"/>
                      </a:rPr>
                      <m:t>!≈ </m:t>
                    </m:r>
                    <m:rad>
                      <m:radPr>
                        <m:degHide m:val="on"/>
                        <m:ctrlPr>
                          <a:rPr lang="en-US" b="0" i="1">
                            <a:latin typeface="Cambria Math" panose="02040503050406030204" pitchFamily="18" charset="0"/>
                          </a:rPr>
                        </m:ctrlPr>
                      </m:radPr>
                      <m:deg/>
                      <m:e>
                        <m:r>
                          <a:rPr lang="en-US" b="0" i="1">
                            <a:latin typeface="Cambria Math" panose="02040503050406030204" pitchFamily="18" charset="0"/>
                          </a:rPr>
                          <m:t>2</m:t>
                        </m:r>
                        <m:r>
                          <a:rPr lang="en-US" b="0" i="1">
                            <a:latin typeface="Cambria Math" panose="02040503050406030204" pitchFamily="18" charset="0"/>
                          </a:rPr>
                          <m:t>𝜋</m:t>
                        </m:r>
                        <m:r>
                          <a:rPr lang="en-US" b="0" i="1">
                            <a:latin typeface="Cambria Math" panose="02040503050406030204" pitchFamily="18" charset="0"/>
                          </a:rPr>
                          <m:t>𝑛</m:t>
                        </m:r>
                      </m:e>
                    </m:rad>
                    <m:sSup>
                      <m:sSupPr>
                        <m:ctrlPr>
                          <a:rPr lang="en-US" b="0" i="1">
                            <a:latin typeface="Cambria Math" panose="02040503050406030204" pitchFamily="18" charset="0"/>
                          </a:rPr>
                        </m:ctrlPr>
                      </m:sSupPr>
                      <m:e>
                        <m:r>
                          <a:rPr lang="en-US" b="0" i="1">
                            <a:latin typeface="Cambria Math" panose="02040503050406030204" pitchFamily="18" charset="0"/>
                          </a:rPr>
                          <m:t>𝑒</m:t>
                        </m:r>
                      </m:e>
                      <m:sup>
                        <m:r>
                          <a:rPr lang="en-US" b="0" i="1">
                            <a:latin typeface="Cambria Math" panose="02040503050406030204" pitchFamily="18" charset="0"/>
                          </a:rPr>
                          <m:t>−</m:t>
                        </m:r>
                        <m:r>
                          <a:rPr lang="en-US" b="0" i="1">
                            <a:latin typeface="Cambria Math" panose="02040503050406030204" pitchFamily="18" charset="0"/>
                          </a:rPr>
                          <m:t>𝑛</m:t>
                        </m:r>
                      </m:sup>
                    </m:sSup>
                    <m:sSup>
                      <m:sSupPr>
                        <m:ctrlPr>
                          <a:rPr lang="en-US" b="0" i="1">
                            <a:latin typeface="Cambria Math" panose="02040503050406030204" pitchFamily="18" charset="0"/>
                          </a:rPr>
                        </m:ctrlPr>
                      </m:sSupPr>
                      <m:e>
                        <m:r>
                          <a:rPr lang="en-US" b="0" i="1">
                            <a:latin typeface="Cambria Math" panose="02040503050406030204" pitchFamily="18" charset="0"/>
                          </a:rPr>
                          <m:t>𝑛</m:t>
                        </m:r>
                      </m:e>
                      <m:sup>
                        <m:r>
                          <a:rPr lang="en-US" b="0" i="1">
                            <a:latin typeface="Cambria Math" panose="02040503050406030204" pitchFamily="18" charset="0"/>
                          </a:rPr>
                          <m:t>𝑛</m:t>
                        </m:r>
                      </m:sup>
                    </m:sSup>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      </m:t>
                      </m:r>
                      <m:sSub>
                        <m:sSubPr>
                          <m:ctrlPr>
                            <a:rPr lang="en-US" b="0" i="1">
                              <a:latin typeface="Cambria Math" panose="02040503050406030204" pitchFamily="18" charset="0"/>
                            </a:rPr>
                          </m:ctrlPr>
                        </m:sSubPr>
                        <m:e>
                          <m:r>
                            <a:rPr lang="en-US" b="0" i="1">
                              <a:latin typeface="Cambria Math" panose="02040503050406030204" pitchFamily="18" charset="0"/>
                            </a:rPr>
                            <m:t>𝑢</m:t>
                          </m:r>
                        </m:e>
                        <m:sub>
                          <m:r>
                            <a:rPr lang="en-US" b="0" i="1">
                              <a:latin typeface="Cambria Math" panose="02040503050406030204" pitchFamily="18" charset="0"/>
                            </a:rPr>
                            <m:t>2</m:t>
                          </m:r>
                          <m:r>
                            <a:rPr lang="en-US" b="0" i="1">
                              <a:latin typeface="Cambria Math" panose="02040503050406030204" pitchFamily="18" charset="0"/>
                            </a:rPr>
                            <m:t>𝑛</m:t>
                          </m:r>
                        </m:sub>
                      </m:sSub>
                      <m:r>
                        <a:rPr lang="en-US" b="0" i="1">
                          <a:latin typeface="Cambria Math" panose="02040503050406030204" pitchFamily="18" charset="0"/>
                        </a:rPr>
                        <m:t>=</m:t>
                      </m:r>
                      <m:f>
                        <m:fPr>
                          <m:ctrlPr>
                            <a:rPr lang="en-US" b="0" i="1">
                              <a:latin typeface="Cambria Math" panose="02040503050406030204" pitchFamily="18" charset="0"/>
                            </a:rPr>
                          </m:ctrlPr>
                        </m:fPr>
                        <m:num>
                          <m:r>
                            <a:rPr lang="en-US" b="0" i="1">
                              <a:latin typeface="Cambria Math" panose="02040503050406030204" pitchFamily="18" charset="0"/>
                            </a:rPr>
                            <m:t>2</m:t>
                          </m:r>
                          <m:r>
                            <a:rPr lang="en-US" b="0" i="1">
                              <a:latin typeface="Cambria Math" panose="02040503050406030204" pitchFamily="18" charset="0"/>
                            </a:rPr>
                            <m:t>𝑛</m:t>
                          </m:r>
                          <m:r>
                            <a:rPr lang="en-US" b="0" i="1">
                              <a:latin typeface="Cambria Math" panose="02040503050406030204" pitchFamily="18" charset="0"/>
                            </a:rPr>
                            <m:t>!</m:t>
                          </m:r>
                        </m:num>
                        <m:den>
                          <m:r>
                            <a:rPr lang="en-US" b="0" i="1">
                              <a:latin typeface="Cambria Math" panose="02040503050406030204" pitchFamily="18" charset="0"/>
                            </a:rPr>
                            <m:t>𝑛</m:t>
                          </m:r>
                          <m:r>
                            <a:rPr lang="en-US" b="0" i="1">
                              <a:latin typeface="Cambria Math" panose="02040503050406030204" pitchFamily="18" charset="0"/>
                            </a:rPr>
                            <m:t>!</m:t>
                          </m:r>
                          <m:d>
                            <m:dPr>
                              <m:ctrlPr>
                                <a:rPr lang="en-US" b="0" i="1">
                                  <a:latin typeface="Cambria Math" panose="02040503050406030204" pitchFamily="18" charset="0"/>
                                </a:rPr>
                              </m:ctrlPr>
                            </m:dPr>
                            <m:e>
                              <m:r>
                                <a:rPr lang="en-US" b="0" i="1">
                                  <a:latin typeface="Cambria Math" panose="02040503050406030204" pitchFamily="18" charset="0"/>
                                </a:rPr>
                                <m:t>2</m:t>
                              </m:r>
                              <m:r>
                                <a:rPr lang="en-US" b="0" i="1">
                                  <a:latin typeface="Cambria Math" panose="02040503050406030204" pitchFamily="18" charset="0"/>
                                </a:rPr>
                                <m:t>𝑛</m:t>
                              </m:r>
                              <m:r>
                                <a:rPr lang="en-US" b="0" i="1">
                                  <a:latin typeface="Cambria Math" panose="02040503050406030204" pitchFamily="18" charset="0"/>
                                </a:rPr>
                                <m:t>−</m:t>
                              </m:r>
                              <m:r>
                                <a:rPr lang="en-US" b="0" i="1">
                                  <a:latin typeface="Cambria Math" panose="02040503050406030204" pitchFamily="18" charset="0"/>
                                </a:rPr>
                                <m:t>𝑛</m:t>
                              </m:r>
                            </m:e>
                          </m:d>
                          <m:r>
                            <a:rPr lang="en-US" b="0" i="1">
                              <a:latin typeface="Cambria Math" panose="02040503050406030204" pitchFamily="18" charset="0"/>
                            </a:rPr>
                            <m:t>!</m:t>
                          </m:r>
                        </m:den>
                      </m:f>
                      <m:sSup>
                        <m:sSupPr>
                          <m:ctrlPr>
                            <a:rPr lang="en-US" altLang="zh-TW" i="1">
                              <a:latin typeface="Cambria Math" panose="02040503050406030204" pitchFamily="18" charset="0"/>
                              <a:sym typeface="Symbol" panose="05050102010706020507" pitchFamily="18" charset="2"/>
                            </a:rPr>
                          </m:ctrlPr>
                        </m:sSupPr>
                        <m:e>
                          <m:d>
                            <m:dPr>
                              <m:ctrlPr>
                                <a:rPr lang="en-US" altLang="zh-TW" i="1">
                                  <a:latin typeface="Cambria Math" panose="02040503050406030204" pitchFamily="18" charset="0"/>
                                  <a:sym typeface="Symbol" panose="05050102010706020507" pitchFamily="18" charset="2"/>
                                </a:rPr>
                              </m:ctrlPr>
                            </m:dPr>
                            <m:e>
                              <m:f>
                                <m:fPr>
                                  <m:ctrlPr>
                                    <a:rPr lang="en-US" altLang="zh-TW" i="1">
                                      <a:latin typeface="Cambria Math" panose="02040503050406030204" pitchFamily="18" charset="0"/>
                                      <a:sym typeface="Symbol" panose="05050102010706020507" pitchFamily="18" charset="2"/>
                                    </a:rPr>
                                  </m:ctrlPr>
                                </m:fPr>
                                <m:num>
                                  <m:r>
                                    <a:rPr lang="en-US" altLang="zh-TW" i="1">
                                      <a:latin typeface="Cambria Math" panose="02040503050406030204" pitchFamily="18" charset="0"/>
                                      <a:sym typeface="Symbol" panose="05050102010706020507" pitchFamily="18" charset="2"/>
                                    </a:rPr>
                                    <m:t>1</m:t>
                                  </m:r>
                                </m:num>
                                <m:den>
                                  <m:r>
                                    <a:rPr lang="en-US" altLang="zh-TW" i="1">
                                      <a:latin typeface="Cambria Math" panose="02040503050406030204" pitchFamily="18" charset="0"/>
                                      <a:sym typeface="Symbol" panose="05050102010706020507" pitchFamily="18" charset="2"/>
                                    </a:rPr>
                                    <m:t>2</m:t>
                                  </m:r>
                                </m:den>
                              </m:f>
                            </m:e>
                          </m:d>
                        </m:e>
                        <m:sup>
                          <m:r>
                            <a:rPr lang="en-US" altLang="zh-TW" i="1">
                              <a:latin typeface="Cambria Math" panose="02040503050406030204" pitchFamily="18" charset="0"/>
                              <a:sym typeface="Symbol" panose="05050102010706020507" pitchFamily="18" charset="2"/>
                            </a:rPr>
                            <m:t>2</m:t>
                          </m:r>
                          <m:r>
                            <a:rPr lang="en-US" altLang="zh-TW" i="1">
                              <a:latin typeface="Cambria Math" panose="02040503050406030204" pitchFamily="18" charset="0"/>
                              <a:sym typeface="Symbol" panose="05050102010706020507" pitchFamily="18" charset="2"/>
                            </a:rPr>
                            <m:t>𝑛</m:t>
                          </m:r>
                        </m:sup>
                      </m:sSup>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a:latin typeface="Cambria Math" panose="02040503050406030204" pitchFamily="18" charset="0"/>
                        </a:rPr>
                        <m:t>                               </m:t>
                      </m:r>
                      <m:r>
                        <a:rPr lang="en-US" i="1">
                          <a:latin typeface="Cambria Math" panose="02040503050406030204" pitchFamily="18" charset="0"/>
                        </a:rPr>
                        <m:t>≈</m:t>
                      </m:r>
                      <m:f>
                        <m:fPr>
                          <m:ctrlPr>
                            <a:rPr lang="en-US" b="0"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r>
                                <a:rPr lang="en-US" b="0" i="1">
                                  <a:latin typeface="Cambria Math" panose="02040503050406030204" pitchFamily="18" charset="0"/>
                                </a:rPr>
                                <m:t>2</m:t>
                              </m:r>
                              <m:r>
                                <a:rPr lang="en-US" i="1">
                                  <a:latin typeface="Cambria Math" panose="02040503050406030204" pitchFamily="18" charset="0"/>
                                </a:rPr>
                                <m:t>𝑛</m:t>
                              </m:r>
                            </m:e>
                          </m:ra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a:latin typeface="Cambria Math" panose="02040503050406030204" pitchFamily="18" charset="0"/>
                                </a:rPr>
                                <m:t>2</m:t>
                              </m:r>
                              <m:r>
                                <a:rPr lang="en-US" i="1">
                                  <a:latin typeface="Cambria Math" panose="02040503050406030204" pitchFamily="18" charset="0"/>
                                </a:rPr>
                                <m:t>𝑛</m:t>
                              </m:r>
                            </m:sup>
                          </m:sSup>
                          <m:sSup>
                            <m:sSupPr>
                              <m:ctrlPr>
                                <a:rPr lang="en-US" i="1">
                                  <a:latin typeface="Cambria Math" panose="02040503050406030204" pitchFamily="18" charset="0"/>
                                </a:rPr>
                              </m:ctrlPr>
                            </m:sSupPr>
                            <m:e>
                              <m:r>
                                <a:rPr lang="en-US" b="0" i="1">
                                  <a:latin typeface="Cambria Math" panose="02040503050406030204" pitchFamily="18" charset="0"/>
                                </a:rPr>
                                <m:t>(2</m:t>
                              </m:r>
                              <m:r>
                                <a:rPr lang="en-US" i="1">
                                  <a:latin typeface="Cambria Math" panose="02040503050406030204" pitchFamily="18" charset="0"/>
                                </a:rPr>
                                <m:t>𝑛</m:t>
                              </m:r>
                              <m:r>
                                <a:rPr lang="en-US" b="0" i="1">
                                  <a:latin typeface="Cambria Math" panose="02040503050406030204" pitchFamily="18" charset="0"/>
                                </a:rPr>
                                <m:t>)</m:t>
                              </m:r>
                            </m:e>
                            <m:sup>
                              <m:r>
                                <a:rPr lang="en-US" b="0" i="1">
                                  <a:latin typeface="Cambria Math" panose="02040503050406030204" pitchFamily="18" charset="0"/>
                                </a:rPr>
                                <m:t>2</m:t>
                              </m:r>
                              <m:r>
                                <a:rPr lang="en-US" i="1">
                                  <a:latin typeface="Cambria Math" panose="02040503050406030204" pitchFamily="18" charset="0"/>
                                </a:rPr>
                                <m:t>𝑛</m:t>
                              </m:r>
                            </m:sup>
                          </m:sSup>
                        </m:num>
                        <m:den>
                          <m:sSup>
                            <m:sSupPr>
                              <m:ctrlPr>
                                <a:rPr lang="en-US" b="0" i="1">
                                  <a:latin typeface="Cambria Math" panose="02040503050406030204" pitchFamily="18" charset="0"/>
                                </a:rPr>
                              </m:ctrlPr>
                            </m:sSupPr>
                            <m:e>
                              <m:d>
                                <m:dPr>
                                  <m:ctrlPr>
                                    <a:rPr lang="en-US" b="0" i="1">
                                      <a:latin typeface="Cambria Math" panose="02040503050406030204" pitchFamily="18" charset="0"/>
                                    </a:rPr>
                                  </m:ctrlPr>
                                </m:dPr>
                                <m:e>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𝑛</m:t>
                                      </m:r>
                                    </m:e>
                                  </m:ra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𝑛</m:t>
                                      </m:r>
                                    </m:sup>
                                  </m:sSup>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𝑛</m:t>
                                      </m:r>
                                    </m:sup>
                                  </m:sSup>
                                </m:e>
                              </m:d>
                            </m:e>
                            <m:sup>
                              <m:r>
                                <a:rPr lang="en-US" b="0" i="1">
                                  <a:latin typeface="Cambria Math" panose="02040503050406030204" pitchFamily="18" charset="0"/>
                                </a:rPr>
                                <m:t>2</m:t>
                              </m:r>
                            </m:sup>
                          </m:sSup>
                          <m:sSup>
                            <m:sSupPr>
                              <m:ctrlPr>
                                <a:rPr lang="en-US" b="0" i="1">
                                  <a:latin typeface="Cambria Math" panose="02040503050406030204" pitchFamily="18" charset="0"/>
                                </a:rPr>
                              </m:ctrlPr>
                            </m:sSupPr>
                            <m:e>
                              <m:r>
                                <a:rPr lang="en-US" b="0" i="1">
                                  <a:latin typeface="Cambria Math" panose="02040503050406030204" pitchFamily="18" charset="0"/>
                                </a:rPr>
                                <m:t>2</m:t>
                              </m:r>
                            </m:e>
                            <m:sup>
                              <m:r>
                                <a:rPr lang="en-US" b="0" i="1">
                                  <a:latin typeface="Cambria Math" panose="02040503050406030204" pitchFamily="18" charset="0"/>
                                </a:rPr>
                                <m:t>(2</m:t>
                              </m:r>
                              <m:r>
                                <a:rPr lang="en-US" b="0" i="1">
                                  <a:latin typeface="Cambria Math" panose="02040503050406030204" pitchFamily="18" charset="0"/>
                                </a:rPr>
                                <m:t>𝑛</m:t>
                              </m:r>
                              <m:r>
                                <a:rPr lang="en-US" b="0" i="1">
                                  <a:latin typeface="Cambria Math" panose="02040503050406030204" pitchFamily="18" charset="0"/>
                                </a:rPr>
                                <m:t>)</m:t>
                              </m:r>
                            </m:sup>
                          </m:sSup>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𝜋</m:t>
                              </m:r>
                              <m:r>
                                <a:rPr lang="en-US" i="1">
                                  <a:latin typeface="Cambria Math" panose="02040503050406030204" pitchFamily="18" charset="0"/>
                                </a:rPr>
                                <m:t>𝑛</m:t>
                              </m:r>
                            </m:e>
                          </m:rad>
                        </m:den>
                      </m:f>
                    </m:oMath>
                  </m:oMathPara>
                </a14:m>
                <a:endParaRPr lang="en-US" dirty="0"/>
              </a:p>
              <a:p>
                <a:r>
                  <a:rPr lang="en-US" dirty="0"/>
                  <a:t>Thus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a:latin typeface="Cambria Math" panose="02040503050406030204" pitchFamily="18" charset="0"/>
                            </a:rPr>
                          </m:ctrlPr>
                        </m:naryPr>
                        <m:sub>
                          <m:r>
                            <m:rPr>
                              <m:brk m:alnAt="7"/>
                            </m:rPr>
                            <a:rPr lang="en-US" b="0" i="1">
                              <a:latin typeface="Cambria Math" panose="02040503050406030204" pitchFamily="18" charset="0"/>
                            </a:rPr>
                            <m:t>𝑛</m:t>
                          </m:r>
                        </m:sub>
                        <m:sup/>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2</m:t>
                              </m:r>
                              <m:r>
                                <a:rPr lang="en-US" i="1">
                                  <a:latin typeface="Cambria Math" panose="02040503050406030204" pitchFamily="18" charset="0"/>
                                </a:rPr>
                                <m:t>𝑛</m:t>
                              </m:r>
                            </m:sub>
                          </m:sSub>
                        </m:e>
                      </m:nary>
                      <m:r>
                        <a:rPr lang="en-US" b="0" i="1">
                          <a:latin typeface="Cambria Math" panose="02040503050406030204" pitchFamily="18" charset="0"/>
                        </a:rPr>
                        <m:t>≈</m:t>
                      </m:r>
                      <m:nary>
                        <m:naryPr>
                          <m:chr m:val="∑"/>
                          <m:supHide m:val="on"/>
                          <m:ctrlPr>
                            <a:rPr lang="en-US" b="0" i="1">
                              <a:latin typeface="Cambria Math" panose="02040503050406030204" pitchFamily="18" charset="0"/>
                            </a:rPr>
                          </m:ctrlPr>
                        </m:naryPr>
                        <m:sub>
                          <m:r>
                            <m:rPr>
                              <m:brk m:alnAt="7"/>
                            </m:rPr>
                            <a:rPr lang="en-US" b="0" i="1">
                              <a:latin typeface="Cambria Math" panose="02040503050406030204" pitchFamily="18" charset="0"/>
                            </a:rPr>
                            <m:t>𝑛</m:t>
                          </m:r>
                        </m:sub>
                        <m:sup/>
                        <m:e>
                          <m:f>
                            <m:fPr>
                              <m:ctrlPr>
                                <a:rPr lang="en-US" i="1">
                                  <a:latin typeface="Cambria Math" panose="02040503050406030204" pitchFamily="18" charset="0"/>
                                </a:rPr>
                              </m:ctrlPr>
                            </m:fPr>
                            <m:num>
                              <m:r>
                                <a:rPr lang="en-US" i="1">
                                  <a:latin typeface="Cambria Math" panose="02040503050406030204" pitchFamily="18" charset="0"/>
                                </a:rPr>
                                <m:t>1</m:t>
                              </m:r>
                            </m:num>
                            <m:den>
                              <m:rad>
                                <m:radPr>
                                  <m:degHide m:val="on"/>
                                  <m:ctrlPr>
                                    <a:rPr lang="en-US" i="1">
                                      <a:latin typeface="Cambria Math" panose="02040503050406030204" pitchFamily="18" charset="0"/>
                                    </a:rPr>
                                  </m:ctrlPr>
                                </m:radPr>
                                <m:deg/>
                                <m:e>
                                  <m:r>
                                    <a:rPr lang="en-US" i="1">
                                      <a:latin typeface="Cambria Math" panose="02040503050406030204" pitchFamily="18" charset="0"/>
                                    </a:rPr>
                                    <m:t>𝜋</m:t>
                                  </m:r>
                                  <m:r>
                                    <a:rPr lang="en-US" i="1">
                                      <a:latin typeface="Cambria Math" panose="02040503050406030204" pitchFamily="18" charset="0"/>
                                    </a:rPr>
                                    <m:t>𝑛</m:t>
                                  </m:r>
                                </m:e>
                              </m:rad>
                            </m:den>
                          </m:f>
                        </m:e>
                      </m:nary>
                    </m:oMath>
                  </m:oMathPara>
                </a14:m>
                <a:endParaRPr lang="en-US" dirty="0"/>
              </a:p>
              <a:p>
                <a:r>
                  <a:rPr lang="en-US" sz="3200" dirty="0"/>
                  <a:t>Simple random walk in one dimension is recurrent.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081087"/>
                <a:ext cx="10515599" cy="5326063"/>
              </a:xfrm>
              <a:blipFill>
                <a:blip r:embed="rId2"/>
                <a:stretch>
                  <a:fillRect l="-696" t="-2059"/>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63</a:t>
            </a:fld>
            <a:endParaRPr lang="en-US" dirty="0">
              <a:solidFill>
                <a:prstClr val="black">
                  <a:tint val="75000"/>
                </a:prstClr>
              </a:solidFill>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FB46CCE-97F0-45D0-A7BB-6CF7886CE7E1}"/>
                  </a:ext>
                </a:extLst>
              </p:cNvPr>
              <p:cNvSpPr txBox="1"/>
              <p:nvPr/>
            </p:nvSpPr>
            <p:spPr>
              <a:xfrm>
                <a:off x="9281530" y="1713128"/>
                <a:ext cx="2196790" cy="910634"/>
              </a:xfrm>
              <a:prstGeom prst="rect">
                <a:avLst/>
              </a:prstGeom>
              <a:noFill/>
            </p:spPr>
            <p:txBody>
              <a:bodyPr wrap="square" rtlCol="0">
                <a:spAutoFit/>
              </a:bodyPr>
              <a:lstStyle/>
              <a:p>
                <a:pPr algn="just"/>
                <a14:m>
                  <m:oMath xmlns:m="http://schemas.openxmlformats.org/officeDocument/2006/math">
                    <m:r>
                      <m:rPr>
                        <m:nor/>
                      </m:rPr>
                      <a:rPr lang="en-US" smtClean="0">
                        <a:solidFill>
                          <a:srgbClr val="FF0000"/>
                        </a:solidFill>
                        <a:latin typeface="Times New Roman" panose="02020603050405020304" pitchFamily="18" charset="0"/>
                        <a:cs typeface="Times New Roman" panose="02020603050405020304" pitchFamily="18" charset="0"/>
                      </a:rPr>
                      <m:t>number</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of</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ways</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taking</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n</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steps</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to</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the</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right</m:t>
                    </m:r>
                    <m:r>
                      <m:rPr>
                        <m:nor/>
                      </m:rPr>
                      <a:rPr lang="en-US" b="0" i="0" smtClean="0">
                        <a:solidFill>
                          <a:srgbClr val="FF0000"/>
                        </a:solidFill>
                        <a:latin typeface="Times New Roman" panose="02020603050405020304" pitchFamily="18" charset="0"/>
                        <a:cs typeface="Times New Roman" panose="02020603050405020304" pitchFamily="18" charset="0"/>
                      </a:rPr>
                      <m:t>/</m:t>
                    </m:r>
                    <m:r>
                      <m:rPr>
                        <m:nor/>
                      </m:rPr>
                      <a:rPr lang="en-US" b="0" i="0" smtClean="0">
                        <a:solidFill>
                          <a:srgbClr val="FF0000"/>
                        </a:solidFill>
                        <a:latin typeface="Times New Roman" panose="02020603050405020304" pitchFamily="18" charset="0"/>
                        <a:cs typeface="Times New Roman" panose="02020603050405020304" pitchFamily="18" charset="0"/>
                      </a:rPr>
                      <m:t>left</m:t>
                    </m:r>
                  </m:oMath>
                </a14:m>
                <a:r>
                  <a:rPr lang="en-IN" dirty="0">
                    <a:solidFill>
                      <a:srgbClr val="FF0000"/>
                    </a:solidFill>
                    <a:latin typeface="Times New Roman" panose="02020603050405020304" pitchFamily="18" charset="0"/>
                    <a:cs typeface="Times New Roman" panose="02020603050405020304" pitchFamily="18" charset="0"/>
                  </a:rPr>
                  <a:t> out of 2n</a:t>
                </a:r>
              </a:p>
            </p:txBody>
          </p:sp>
        </mc:Choice>
        <mc:Fallback>
          <p:sp>
            <p:nvSpPr>
              <p:cNvPr id="7" name="TextBox 6">
                <a:extLst>
                  <a:ext uri="{FF2B5EF4-FFF2-40B4-BE49-F238E27FC236}">
                    <a16:creationId xmlns:a16="http://schemas.microsoft.com/office/drawing/2014/main" id="{2FB46CCE-97F0-45D0-A7BB-6CF7886CE7E1}"/>
                  </a:ext>
                </a:extLst>
              </p:cNvPr>
              <p:cNvSpPr txBox="1">
                <a:spLocks noRot="1" noChangeAspect="1" noMove="1" noResize="1" noEditPoints="1" noAdjustHandles="1" noChangeArrowheads="1" noChangeShapeType="1" noTextEdit="1"/>
              </p:cNvSpPr>
              <p:nvPr/>
            </p:nvSpPr>
            <p:spPr>
              <a:xfrm>
                <a:off x="9281530" y="1713128"/>
                <a:ext cx="2196790" cy="910634"/>
              </a:xfrm>
              <a:prstGeom prst="rect">
                <a:avLst/>
              </a:prstGeom>
              <a:blipFill>
                <a:blip r:embed="rId3"/>
                <a:stretch>
                  <a:fillRect l="-833" b="-10067"/>
                </a:stretch>
              </a:blipFill>
            </p:spPr>
            <p:txBody>
              <a:bodyPr/>
              <a:lstStyle/>
              <a:p>
                <a:r>
                  <a:rPr lang="en-IN">
                    <a:noFill/>
                  </a:rPr>
                  <a:t> </a:t>
                </a:r>
              </a:p>
            </p:txBody>
          </p:sp>
        </mc:Fallback>
      </mc:AlternateContent>
      <p:cxnSp>
        <p:nvCxnSpPr>
          <p:cNvPr id="9" name="Straight Arrow Connector 8">
            <a:extLst>
              <a:ext uri="{FF2B5EF4-FFF2-40B4-BE49-F238E27FC236}">
                <a16:creationId xmlns:a16="http://schemas.microsoft.com/office/drawing/2014/main" id="{E0F66F01-A80F-4A0D-B184-C098DE5564F9}"/>
              </a:ext>
            </a:extLst>
          </p:cNvPr>
          <p:cNvCxnSpPr>
            <a:cxnSpLocks/>
            <a:endCxn id="7" idx="1"/>
          </p:cNvCxnSpPr>
          <p:nvPr/>
        </p:nvCxnSpPr>
        <p:spPr>
          <a:xfrm>
            <a:off x="8086494" y="2168445"/>
            <a:ext cx="1195036"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584AF8E-8471-42CE-B3D4-BD03A40AA86D}"/>
                  </a:ext>
                </a:extLst>
              </p:cNvPr>
              <p:cNvSpPr txBox="1"/>
              <p:nvPr/>
            </p:nvSpPr>
            <p:spPr>
              <a:xfrm>
                <a:off x="9281530" y="3273221"/>
                <a:ext cx="2196790" cy="910634"/>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m:rPr>
                          <m:nor/>
                        </m:rPr>
                        <a:rPr lang="en-US" smtClean="0">
                          <a:solidFill>
                            <a:srgbClr val="FF0000"/>
                          </a:solidFill>
                          <a:latin typeface="Times New Roman" panose="02020603050405020304" pitchFamily="18" charset="0"/>
                          <a:cs typeface="Times New Roman" panose="02020603050405020304" pitchFamily="18" charset="0"/>
                        </a:rPr>
                        <m:t>number</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of</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ways</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taking</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n</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steps</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to</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the</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right</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and</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n</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to</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the</m:t>
                      </m:r>
                      <m:r>
                        <m:rPr>
                          <m:nor/>
                        </m:rPr>
                        <a:rPr lang="en-US" smtClean="0">
                          <a:solidFill>
                            <a:srgbClr val="FF0000"/>
                          </a:solidFill>
                          <a:latin typeface="Times New Roman" panose="02020603050405020304" pitchFamily="18" charset="0"/>
                          <a:cs typeface="Times New Roman" panose="02020603050405020304" pitchFamily="18" charset="0"/>
                        </a:rPr>
                        <m:t> </m:t>
                      </m:r>
                      <m:r>
                        <m:rPr>
                          <m:nor/>
                        </m:rPr>
                        <a:rPr lang="en-US" smtClean="0">
                          <a:solidFill>
                            <a:srgbClr val="FF0000"/>
                          </a:solidFill>
                          <a:latin typeface="Times New Roman" panose="02020603050405020304" pitchFamily="18" charset="0"/>
                          <a:cs typeface="Times New Roman" panose="02020603050405020304" pitchFamily="18" charset="0"/>
                        </a:rPr>
                        <m:t>left</m:t>
                      </m:r>
                    </m:oMath>
                  </m:oMathPara>
                </a14:m>
                <a:endParaRPr lang="en-IN" dirty="0">
                  <a:solidFill>
                    <a:srgbClr val="FF0000"/>
                  </a:solidFill>
                  <a:latin typeface="Times New Roman" panose="02020603050405020304" pitchFamily="18" charset="0"/>
                  <a:cs typeface="Times New Roman" panose="02020603050405020304" pitchFamily="18" charset="0"/>
                </a:endParaRPr>
              </a:p>
            </p:txBody>
          </p:sp>
        </mc:Choice>
        <mc:Fallback>
          <p:sp>
            <p:nvSpPr>
              <p:cNvPr id="16" name="TextBox 15">
                <a:extLst>
                  <a:ext uri="{FF2B5EF4-FFF2-40B4-BE49-F238E27FC236}">
                    <a16:creationId xmlns:a16="http://schemas.microsoft.com/office/drawing/2014/main" id="{C584AF8E-8471-42CE-B3D4-BD03A40AA86D}"/>
                  </a:ext>
                </a:extLst>
              </p:cNvPr>
              <p:cNvSpPr txBox="1">
                <a:spLocks noRot="1" noChangeAspect="1" noMove="1" noResize="1" noEditPoints="1" noAdjustHandles="1" noChangeArrowheads="1" noChangeShapeType="1" noTextEdit="1"/>
              </p:cNvSpPr>
              <p:nvPr/>
            </p:nvSpPr>
            <p:spPr>
              <a:xfrm>
                <a:off x="9281530" y="3273221"/>
                <a:ext cx="2196790" cy="910634"/>
              </a:xfrm>
              <a:prstGeom prst="rect">
                <a:avLst/>
              </a:prstGeom>
              <a:blipFill>
                <a:blip r:embed="rId4"/>
                <a:stretch>
                  <a:fillRect b="-5369"/>
                </a:stretch>
              </a:blipFill>
            </p:spPr>
            <p:txBody>
              <a:bodyPr/>
              <a:lstStyle/>
              <a:p>
                <a:r>
                  <a:rPr lang="en-IN">
                    <a:noFill/>
                  </a:rPr>
                  <a:t> </a:t>
                </a:r>
              </a:p>
            </p:txBody>
          </p:sp>
        </mc:Fallback>
      </mc:AlternateContent>
      <p:cxnSp>
        <p:nvCxnSpPr>
          <p:cNvPr id="17" name="Straight Arrow Connector 16">
            <a:extLst>
              <a:ext uri="{FF2B5EF4-FFF2-40B4-BE49-F238E27FC236}">
                <a16:creationId xmlns:a16="http://schemas.microsoft.com/office/drawing/2014/main" id="{6FFFEAA3-E82D-45F4-9AD1-BEE108168D0A}"/>
              </a:ext>
            </a:extLst>
          </p:cNvPr>
          <p:cNvCxnSpPr>
            <a:cxnSpLocks/>
            <a:stCxn id="7" idx="2"/>
          </p:cNvCxnSpPr>
          <p:nvPr/>
        </p:nvCxnSpPr>
        <p:spPr>
          <a:xfrm>
            <a:off x="10379925" y="2623762"/>
            <a:ext cx="0" cy="62089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1574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walk on 2-D starting at the origin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gn="just"/>
                <a:r>
                  <a:rPr lang="en-US" sz="2400" dirty="0"/>
                  <a:t>To return the walker must take </a:t>
                </a:r>
                <a:r>
                  <a:rPr lang="en-US" sz="2400" i="1" dirty="0"/>
                  <a:t>. . .</a:t>
                </a:r>
              </a:p>
              <a:p>
                <a:pPr lvl="1" algn="just"/>
                <a:r>
                  <a:rPr lang="en-US" sz="2200" dirty="0"/>
                  <a:t>same number of steps left as right, AND</a:t>
                </a:r>
              </a:p>
              <a:p>
                <a:pPr lvl="1" algn="just"/>
                <a:r>
                  <a:rPr lang="en-US" sz="2200" dirty="0"/>
                  <a:t>the same number of steps up as down.</a:t>
                </a:r>
              </a:p>
              <a:p>
                <a:pPr algn="just"/>
                <a:r>
                  <a:rPr lang="en-US" sz="2400" dirty="0"/>
                  <a:t>Now, there are 4 choices for the walker in making a jump, so there are</a:t>
                </a:r>
                <a14:m>
                  <m:oMath xmlns:m="http://schemas.openxmlformats.org/officeDocument/2006/math">
                    <m:r>
                      <a:rPr lang="en-US" sz="2400" b="0">
                        <a:latin typeface="Cambria Math" panose="02040503050406030204" pitchFamily="18" charset="0"/>
                      </a:rPr>
                      <m:t> </m:t>
                    </m:r>
                    <m:sSup>
                      <m:sSupPr>
                        <m:ctrlPr>
                          <a:rPr lang="en-US" sz="2400" b="0" i="1">
                            <a:latin typeface="Cambria Math" panose="02040503050406030204" pitchFamily="18" charset="0"/>
                          </a:rPr>
                        </m:ctrlPr>
                      </m:sSupPr>
                      <m:e>
                        <m:r>
                          <a:rPr lang="en-US" sz="2400" b="0" i="1">
                            <a:latin typeface="Cambria Math" panose="02040503050406030204" pitchFamily="18" charset="0"/>
                          </a:rPr>
                          <m:t>4</m:t>
                        </m:r>
                      </m:e>
                      <m:sup>
                        <m:r>
                          <a:rPr lang="en-US" sz="2400" b="0" i="1">
                            <a:latin typeface="Cambria Math" panose="02040503050406030204" pitchFamily="18" charset="0"/>
                          </a:rPr>
                          <m:t>2</m:t>
                        </m:r>
                        <m:r>
                          <a:rPr lang="en-US" sz="2400" b="0" i="1">
                            <a:latin typeface="Cambria Math" panose="02040503050406030204" pitchFamily="18" charset="0"/>
                          </a:rPr>
                          <m:t>𝑛</m:t>
                        </m:r>
                      </m:sup>
                    </m:sSup>
                  </m:oMath>
                </a14:m>
                <a:r>
                  <a:rPr lang="en-US" sz="2400" dirty="0"/>
                  <a:t> path of length 2n. </a:t>
                </a:r>
              </a:p>
              <a:p>
                <a:pPr algn="just"/>
                <a:r>
                  <a:rPr lang="en-US" sz="2400" dirty="0"/>
                  <a:t>every path that returns in 2</a:t>
                </a:r>
                <a:r>
                  <a:rPr lang="en-US" sz="2400" i="1" dirty="0"/>
                  <a:t>n </a:t>
                </a:r>
                <a:r>
                  <a:rPr lang="en-US" sz="2400" dirty="0"/>
                  <a:t>steps has probability </a:t>
                </a:r>
                <a14:m>
                  <m:oMath xmlns:m="http://schemas.openxmlformats.org/officeDocument/2006/math">
                    <m:sSup>
                      <m:sSupPr>
                        <m:ctrlPr>
                          <a:rPr lang="en-US" altLang="zh-TW" sz="2400" i="1">
                            <a:latin typeface="Cambria Math" panose="02040503050406030204" pitchFamily="18" charset="0"/>
                            <a:sym typeface="Symbol" panose="05050102010706020507" pitchFamily="18" charset="2"/>
                          </a:rPr>
                        </m:ctrlPr>
                      </m:sSupPr>
                      <m:e>
                        <m:d>
                          <m:dPr>
                            <m:ctrlPr>
                              <a:rPr lang="en-US" altLang="zh-TW" sz="2400" i="1">
                                <a:latin typeface="Cambria Math" panose="02040503050406030204" pitchFamily="18" charset="0"/>
                                <a:sym typeface="Symbol" panose="05050102010706020507" pitchFamily="18" charset="2"/>
                              </a:rPr>
                            </m:ctrlPr>
                          </m:dPr>
                          <m:e>
                            <m:f>
                              <m:fPr>
                                <m:ctrlPr>
                                  <a:rPr lang="en-US" altLang="zh-TW" sz="2400" i="1">
                                    <a:latin typeface="Cambria Math" panose="02040503050406030204" pitchFamily="18" charset="0"/>
                                    <a:sym typeface="Symbol" panose="05050102010706020507" pitchFamily="18" charset="2"/>
                                  </a:rPr>
                                </m:ctrlPr>
                              </m:fPr>
                              <m:num>
                                <m:r>
                                  <a:rPr lang="en-US" altLang="zh-TW" sz="2400" i="1">
                                    <a:latin typeface="Cambria Math" panose="02040503050406030204" pitchFamily="18" charset="0"/>
                                    <a:sym typeface="Symbol" panose="05050102010706020507" pitchFamily="18" charset="2"/>
                                  </a:rPr>
                                  <m:t>1</m:t>
                                </m:r>
                              </m:num>
                              <m:den>
                                <m:r>
                                  <a:rPr lang="en-US" altLang="zh-TW" sz="2400" b="0" i="1">
                                    <a:latin typeface="Cambria Math" panose="02040503050406030204" pitchFamily="18" charset="0"/>
                                    <a:sym typeface="Symbol" panose="05050102010706020507" pitchFamily="18" charset="2"/>
                                  </a:rPr>
                                  <m:t>4</m:t>
                                </m:r>
                              </m:den>
                            </m:f>
                          </m:e>
                        </m:d>
                      </m:e>
                      <m:sup>
                        <m:r>
                          <a:rPr lang="en-US" altLang="zh-TW" sz="2400" i="1">
                            <a:latin typeface="Cambria Math" panose="02040503050406030204" pitchFamily="18" charset="0"/>
                            <a:sym typeface="Symbol" panose="05050102010706020507" pitchFamily="18" charset="2"/>
                          </a:rPr>
                          <m:t>2</m:t>
                        </m:r>
                        <m:r>
                          <a:rPr lang="en-US" altLang="zh-TW" sz="2400" i="1">
                            <a:latin typeface="Cambria Math" panose="02040503050406030204" pitchFamily="18" charset="0"/>
                            <a:sym typeface="Symbol" panose="05050102010706020507" pitchFamily="18" charset="2"/>
                          </a:rPr>
                          <m:t>𝑛</m:t>
                        </m:r>
                      </m:sup>
                    </m:sSup>
                  </m:oMath>
                </a14:m>
                <a:r>
                  <a:rPr lang="en-US" sz="2400" dirty="0"/>
                  <a:t>of occurring </a:t>
                </a:r>
              </a:p>
              <a:p>
                <a:pPr algn="just"/>
                <a:r>
                  <a:rPr lang="en-US" sz="2400" dirty="0"/>
                  <a:t>The number of paths with </a:t>
                </a:r>
                <a:r>
                  <a:rPr lang="en-US" sz="2400" i="1" dirty="0"/>
                  <a:t>k </a:t>
                </a:r>
                <a:r>
                  <a:rPr lang="en-US" sz="2400" dirty="0"/>
                  <a:t>steps left, </a:t>
                </a:r>
                <a:r>
                  <a:rPr lang="en-US" sz="2400" i="1" dirty="0"/>
                  <a:t>k </a:t>
                </a:r>
                <a:r>
                  <a:rPr lang="en-US" sz="2400" dirty="0"/>
                  <a:t>steps right, </a:t>
                </a:r>
                <a:r>
                  <a:rPr lang="en-US" sz="2400" i="1" dirty="0"/>
                  <a:t>n-k </a:t>
                </a:r>
                <a:r>
                  <a:rPr lang="en-US" sz="2400" dirty="0"/>
                  <a:t>steps up, </a:t>
                </a:r>
                <a:r>
                  <a:rPr lang="en-US" sz="2400" i="1" dirty="0"/>
                  <a:t>n-k </a:t>
                </a:r>
                <a:r>
                  <a:rPr lang="en-US" sz="2400" dirty="0"/>
                  <a:t>steps down is</a:t>
                </a:r>
              </a:p>
              <a:p>
                <a:pPr marL="0" indent="0" algn="just">
                  <a:buNone/>
                </a:pPr>
                <a14:m>
                  <m:oMathPara xmlns:m="http://schemas.openxmlformats.org/officeDocument/2006/math">
                    <m:oMathParaPr>
                      <m:jc m:val="centerGroup"/>
                    </m:oMathParaPr>
                    <m:oMath xmlns:m="http://schemas.openxmlformats.org/officeDocument/2006/math">
                      <m:d>
                        <m:dPr>
                          <m:ctrlPr>
                            <a:rPr lang="en-US" altLang="zh-TW" sz="2600" i="1">
                              <a:latin typeface="Cambria Math" panose="02040503050406030204" pitchFamily="18" charset="0"/>
                              <a:sym typeface="Symbol" panose="05050102010706020507" pitchFamily="18" charset="2"/>
                            </a:rPr>
                          </m:ctrlPr>
                        </m:dPr>
                        <m:e>
                          <m:eqArr>
                            <m:eqArrPr>
                              <m:ctrlPr>
                                <a:rPr lang="en-US" altLang="zh-TW" sz="2600" i="1">
                                  <a:latin typeface="Cambria Math" panose="02040503050406030204" pitchFamily="18" charset="0"/>
                                  <a:sym typeface="Symbol" panose="05050102010706020507" pitchFamily="18" charset="2"/>
                                </a:rPr>
                              </m:ctrlPr>
                            </m:eqArrPr>
                            <m:e>
                              <m:r>
                                <a:rPr lang="en-US" altLang="zh-TW" sz="2600" b="0" i="1">
                                  <a:latin typeface="Cambria Math" panose="02040503050406030204" pitchFamily="18" charset="0"/>
                                  <a:sym typeface="Symbol" panose="05050102010706020507" pitchFamily="18" charset="2"/>
                                </a:rPr>
                                <m:t>2</m:t>
                              </m:r>
                              <m:r>
                                <a:rPr lang="en-US" altLang="zh-TW" sz="2600" b="0" i="1">
                                  <a:latin typeface="Cambria Math" panose="02040503050406030204" pitchFamily="18" charset="0"/>
                                  <a:sym typeface="Symbol" panose="05050102010706020507" pitchFamily="18" charset="2"/>
                                </a:rPr>
                                <m:t>𝑛</m:t>
                              </m:r>
                            </m:e>
                            <m:e>
                              <m:r>
                                <a:rPr lang="en-US" b="0" i="1">
                                  <a:latin typeface="Cambria Math" panose="02040503050406030204" pitchFamily="18" charset="0"/>
                                </a:rPr>
                                <m:t>𝑘</m:t>
                              </m:r>
                              <m:r>
                                <a:rPr lang="en-US" b="0" i="1">
                                  <a:latin typeface="Cambria Math" panose="02040503050406030204" pitchFamily="18" charset="0"/>
                                </a:rPr>
                                <m:t>,</m:t>
                              </m:r>
                              <m:r>
                                <a:rPr lang="en-US" b="0" i="1">
                                  <a:latin typeface="Cambria Math" panose="02040503050406030204" pitchFamily="18" charset="0"/>
                                </a:rPr>
                                <m:t>𝑘</m:t>
                              </m:r>
                              <m:r>
                                <a:rPr lang="en-US" b="0" i="1">
                                  <a:latin typeface="Cambria Math" panose="02040503050406030204" pitchFamily="18" charset="0"/>
                                </a:rPr>
                                <m:t>,</m:t>
                              </m:r>
                              <m:r>
                                <a:rPr lang="en-US" b="0" i="1">
                                  <a:latin typeface="Cambria Math" panose="02040503050406030204" pitchFamily="18" charset="0"/>
                                </a:rPr>
                                <m:t>𝑛</m:t>
                              </m:r>
                              <m:r>
                                <a:rPr lang="en-US" b="0" i="1">
                                  <a:latin typeface="Cambria Math" panose="02040503050406030204" pitchFamily="18" charset="0"/>
                                </a:rPr>
                                <m:t>−</m:t>
                              </m:r>
                              <m:r>
                                <a:rPr lang="en-US" b="0" i="1">
                                  <a:latin typeface="Cambria Math" panose="02040503050406030204" pitchFamily="18" charset="0"/>
                                </a:rPr>
                                <m:t>𝑘</m:t>
                              </m:r>
                              <m:r>
                                <a:rPr lang="en-US" b="0" i="1">
                                  <a:latin typeface="Cambria Math" panose="02040503050406030204" pitchFamily="18" charset="0"/>
                                </a:rPr>
                                <m:t>,</m:t>
                              </m:r>
                              <m:r>
                                <a:rPr lang="en-US" b="0" i="1">
                                  <a:latin typeface="Cambria Math" panose="02040503050406030204" pitchFamily="18" charset="0"/>
                                </a:rPr>
                                <m:t>𝑛</m:t>
                              </m:r>
                              <m:r>
                                <a:rPr lang="en-US" b="0" i="1">
                                  <a:latin typeface="Cambria Math" panose="02040503050406030204" pitchFamily="18" charset="0"/>
                                </a:rPr>
                                <m:t>−</m:t>
                              </m:r>
                              <m:r>
                                <a:rPr lang="en-US" b="0" i="1">
                                  <a:latin typeface="Cambria Math" panose="02040503050406030204" pitchFamily="18" charset="0"/>
                                </a:rPr>
                                <m:t>𝑘</m:t>
                              </m:r>
                            </m:e>
                          </m:eqArr>
                        </m:e>
                      </m:d>
                      <m:r>
                        <a:rPr lang="en-US" altLang="zh-TW" sz="2600" b="0" i="1">
                          <a:latin typeface="Cambria Math" panose="02040503050406030204" pitchFamily="18" charset="0"/>
                          <a:sym typeface="Symbol" panose="05050102010706020507" pitchFamily="18" charset="2"/>
                        </a:rPr>
                        <m:t>=</m:t>
                      </m:r>
                      <m:f>
                        <m:fPr>
                          <m:ctrlPr>
                            <a:rPr lang="en-US" altLang="zh-TW" sz="2600" b="0" i="1">
                              <a:latin typeface="Cambria Math" panose="02040503050406030204" pitchFamily="18" charset="0"/>
                              <a:sym typeface="Symbol" panose="05050102010706020507" pitchFamily="18" charset="2"/>
                            </a:rPr>
                          </m:ctrlPr>
                        </m:fPr>
                        <m:num>
                          <m:r>
                            <a:rPr lang="en-US" altLang="zh-TW" sz="2600" b="0" i="1">
                              <a:latin typeface="Cambria Math" panose="02040503050406030204" pitchFamily="18" charset="0"/>
                              <a:sym typeface="Symbol" panose="05050102010706020507" pitchFamily="18" charset="2"/>
                            </a:rPr>
                            <m:t>2</m:t>
                          </m:r>
                          <m:r>
                            <a:rPr lang="en-US" altLang="zh-TW" sz="2600" b="0" i="1">
                              <a:latin typeface="Cambria Math" panose="02040503050406030204" pitchFamily="18" charset="0"/>
                              <a:sym typeface="Symbol" panose="05050102010706020507" pitchFamily="18" charset="2"/>
                            </a:rPr>
                            <m:t>𝑛</m:t>
                          </m:r>
                          <m:r>
                            <a:rPr lang="en-US" altLang="zh-TW" sz="2600" b="0" i="1">
                              <a:latin typeface="Cambria Math" panose="02040503050406030204" pitchFamily="18" charset="0"/>
                              <a:sym typeface="Symbol" panose="05050102010706020507" pitchFamily="18" charset="2"/>
                            </a:rPr>
                            <m:t>!</m:t>
                          </m:r>
                        </m:num>
                        <m:den>
                          <m:r>
                            <a:rPr lang="en-US" altLang="zh-TW" sz="2600" b="0" i="1">
                              <a:latin typeface="Cambria Math" panose="02040503050406030204" pitchFamily="18" charset="0"/>
                              <a:sym typeface="Symbol" panose="05050102010706020507" pitchFamily="18" charset="2"/>
                            </a:rPr>
                            <m:t>𝑘</m:t>
                          </m:r>
                          <m:r>
                            <a:rPr lang="en-US" altLang="zh-TW" sz="2600" b="0" i="1">
                              <a:latin typeface="Cambria Math" panose="02040503050406030204" pitchFamily="18" charset="0"/>
                              <a:sym typeface="Symbol" panose="05050102010706020507" pitchFamily="18" charset="2"/>
                            </a:rPr>
                            <m:t>!</m:t>
                          </m:r>
                          <m:r>
                            <a:rPr lang="en-US" altLang="zh-TW" sz="2600" b="0" i="1">
                              <a:latin typeface="Cambria Math" panose="02040503050406030204" pitchFamily="18" charset="0"/>
                              <a:sym typeface="Symbol" panose="05050102010706020507" pitchFamily="18" charset="2"/>
                            </a:rPr>
                            <m:t>𝑘</m:t>
                          </m:r>
                          <m:r>
                            <a:rPr lang="en-US" altLang="zh-TW" sz="2600" b="0" i="1">
                              <a:latin typeface="Cambria Math" panose="02040503050406030204" pitchFamily="18" charset="0"/>
                              <a:sym typeface="Symbol" panose="05050102010706020507" pitchFamily="18" charset="2"/>
                            </a:rPr>
                            <m:t>!</m:t>
                          </m:r>
                          <m:d>
                            <m:dPr>
                              <m:ctrlPr>
                                <a:rPr lang="en-US" altLang="zh-TW" sz="2600" b="0" i="1">
                                  <a:latin typeface="Cambria Math" panose="02040503050406030204" pitchFamily="18" charset="0"/>
                                  <a:sym typeface="Symbol" panose="05050102010706020507" pitchFamily="18" charset="2"/>
                                </a:rPr>
                              </m:ctrlPr>
                            </m:dPr>
                            <m:e>
                              <m:r>
                                <a:rPr lang="en-US" altLang="zh-TW" sz="2600" b="0" i="1">
                                  <a:latin typeface="Cambria Math" panose="02040503050406030204" pitchFamily="18" charset="0"/>
                                  <a:sym typeface="Symbol" panose="05050102010706020507" pitchFamily="18" charset="2"/>
                                </a:rPr>
                                <m:t>𝑛</m:t>
                              </m:r>
                              <m:r>
                                <a:rPr lang="en-US" altLang="zh-TW" sz="2600" b="0" i="1">
                                  <a:latin typeface="Cambria Math" panose="02040503050406030204" pitchFamily="18" charset="0"/>
                                  <a:sym typeface="Symbol" panose="05050102010706020507" pitchFamily="18" charset="2"/>
                                </a:rPr>
                                <m:t>−</m:t>
                              </m:r>
                              <m:r>
                                <a:rPr lang="en-US" altLang="zh-TW" sz="2600" b="0" i="1">
                                  <a:latin typeface="Cambria Math" panose="02040503050406030204" pitchFamily="18" charset="0"/>
                                  <a:sym typeface="Symbol" panose="05050102010706020507" pitchFamily="18" charset="2"/>
                                </a:rPr>
                                <m:t>𝑘</m:t>
                              </m:r>
                              <m:r>
                                <a:rPr lang="en-US" altLang="zh-TW" sz="2600" b="0" i="1">
                                  <a:latin typeface="Cambria Math" panose="02040503050406030204" pitchFamily="18" charset="0"/>
                                  <a:sym typeface="Symbol" panose="05050102010706020507" pitchFamily="18" charset="2"/>
                                </a:rPr>
                                <m:t>!</m:t>
                              </m:r>
                            </m:e>
                          </m:d>
                          <m:d>
                            <m:dPr>
                              <m:ctrlPr>
                                <a:rPr lang="en-US" altLang="zh-TW" sz="2600" b="0" i="1">
                                  <a:latin typeface="Cambria Math" panose="02040503050406030204" pitchFamily="18" charset="0"/>
                                  <a:sym typeface="Symbol" panose="05050102010706020507" pitchFamily="18" charset="2"/>
                                </a:rPr>
                              </m:ctrlPr>
                            </m:dPr>
                            <m:e>
                              <m:r>
                                <a:rPr lang="en-US" altLang="zh-TW" sz="2600" b="0" i="1">
                                  <a:latin typeface="Cambria Math" panose="02040503050406030204" pitchFamily="18" charset="0"/>
                                  <a:sym typeface="Symbol" panose="05050102010706020507" pitchFamily="18" charset="2"/>
                                </a:rPr>
                                <m:t>𝑛</m:t>
                              </m:r>
                              <m:r>
                                <a:rPr lang="en-US" altLang="zh-TW" sz="2600" b="0" i="1">
                                  <a:latin typeface="Cambria Math" panose="02040503050406030204" pitchFamily="18" charset="0"/>
                                  <a:sym typeface="Symbol" panose="05050102010706020507" pitchFamily="18" charset="2"/>
                                </a:rPr>
                                <m:t>−</m:t>
                              </m:r>
                              <m:r>
                                <a:rPr lang="en-US" altLang="zh-TW" sz="2600" b="0" i="1">
                                  <a:latin typeface="Cambria Math" panose="02040503050406030204" pitchFamily="18" charset="0"/>
                                  <a:sym typeface="Symbol" panose="05050102010706020507" pitchFamily="18" charset="2"/>
                                </a:rPr>
                                <m:t>𝑘</m:t>
                              </m:r>
                            </m:e>
                          </m:d>
                          <m:r>
                            <a:rPr lang="en-US" altLang="zh-TW" sz="2600" b="0" i="1">
                              <a:latin typeface="Cambria Math" panose="02040503050406030204" pitchFamily="18" charset="0"/>
                              <a:sym typeface="Symbol" panose="05050102010706020507" pitchFamily="18" charset="2"/>
                            </a:rPr>
                            <m:t>!</m:t>
                          </m:r>
                        </m:den>
                      </m:f>
                    </m:oMath>
                  </m:oMathPara>
                </a14:m>
                <a:endParaRPr lang="en-US" altLang="zh-TW" sz="2600" dirty="0">
                  <a:sym typeface="Symbol" panose="05050102010706020507" pitchFamily="18" charset="2"/>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2" t="-1739" r="-870"/>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64</a:t>
            </a:fld>
            <a:endParaRPr lang="en-US" dirty="0">
              <a:solidFill>
                <a:prstClr val="black">
                  <a:tint val="75000"/>
                </a:prstClr>
              </a:solidFill>
            </a:endParaRPr>
          </a:p>
        </p:txBody>
      </p:sp>
    </p:spTree>
    <p:extLst>
      <p:ext uri="{BB962C8B-B14F-4D97-AF65-F5344CB8AC3E}">
        <p14:creationId xmlns:p14="http://schemas.microsoft.com/office/powerpoint/2010/main" val="13683547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walk on 2-D starting at the origin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lgn="just">
                  <a:buNone/>
                </a:pPr>
                <a14:m>
                  <m:oMathPara xmlns:m="http://schemas.openxmlformats.org/officeDocument/2006/math">
                    <m:oMathParaPr>
                      <m:jc m:val="centerGroup"/>
                    </m:oMathParaPr>
                    <m:oMath xmlns:m="http://schemas.openxmlformats.org/officeDocument/2006/math">
                      <m:sSub>
                        <m:sSubPr>
                          <m:ctrlPr>
                            <a:rPr lang="en-US" altLang="zh-TW" b="0" i="1">
                              <a:latin typeface="Cambria Math" panose="02040503050406030204" pitchFamily="18" charset="0"/>
                              <a:sym typeface="Symbol" panose="05050102010706020507" pitchFamily="18" charset="2"/>
                            </a:rPr>
                          </m:ctrlPr>
                        </m:sSubPr>
                        <m:e>
                          <m:r>
                            <a:rPr lang="en-US" altLang="zh-TW" i="1">
                              <a:latin typeface="Cambria Math" panose="02040503050406030204" pitchFamily="18" charset="0"/>
                              <a:sym typeface="Symbol" panose="05050102010706020507" pitchFamily="18" charset="2"/>
                            </a:rPr>
                            <m:t>𝑢</m:t>
                          </m:r>
                        </m:e>
                        <m:sub>
                          <m:r>
                            <a:rPr lang="en-US" altLang="zh-TW" b="0" i="1">
                              <a:latin typeface="Cambria Math" panose="02040503050406030204" pitchFamily="18" charset="0"/>
                              <a:sym typeface="Symbol" panose="05050102010706020507" pitchFamily="18" charset="2"/>
                            </a:rPr>
                            <m:t>2</m:t>
                          </m:r>
                          <m:r>
                            <a:rPr lang="en-US" altLang="zh-TW" b="0" i="1">
                              <a:latin typeface="Cambria Math" panose="02040503050406030204" pitchFamily="18" charset="0"/>
                              <a:sym typeface="Symbol" panose="05050102010706020507" pitchFamily="18" charset="2"/>
                            </a:rPr>
                            <m:t>𝑛</m:t>
                          </m:r>
                        </m:sub>
                      </m:sSub>
                      <m:r>
                        <a:rPr lang="en-US" altLang="zh-TW" b="0" i="1">
                          <a:latin typeface="Cambria Math" panose="02040503050406030204" pitchFamily="18" charset="0"/>
                          <a:sym typeface="Symbol" panose="05050102010706020507" pitchFamily="18" charset="2"/>
                        </a:rPr>
                        <m:t>=</m:t>
                      </m:r>
                      <m:sSup>
                        <m:sSupPr>
                          <m:ctrlPr>
                            <a:rPr lang="en-US" altLang="zh-TW" i="1">
                              <a:latin typeface="Cambria Math" panose="02040503050406030204" pitchFamily="18" charset="0"/>
                              <a:sym typeface="Symbol" panose="05050102010706020507" pitchFamily="18" charset="2"/>
                            </a:rPr>
                          </m:ctrlPr>
                        </m:sSupPr>
                        <m:e>
                          <m:d>
                            <m:dPr>
                              <m:ctrlPr>
                                <a:rPr lang="en-US" altLang="zh-TW" i="1">
                                  <a:latin typeface="Cambria Math" panose="02040503050406030204" pitchFamily="18" charset="0"/>
                                  <a:sym typeface="Symbol" panose="05050102010706020507" pitchFamily="18" charset="2"/>
                                </a:rPr>
                              </m:ctrlPr>
                            </m:dPr>
                            <m:e>
                              <m:f>
                                <m:fPr>
                                  <m:ctrlPr>
                                    <a:rPr lang="en-US" altLang="zh-TW" i="1">
                                      <a:latin typeface="Cambria Math" panose="02040503050406030204" pitchFamily="18" charset="0"/>
                                      <a:sym typeface="Symbol" panose="05050102010706020507" pitchFamily="18" charset="2"/>
                                    </a:rPr>
                                  </m:ctrlPr>
                                </m:fPr>
                                <m:num>
                                  <m:r>
                                    <a:rPr lang="en-US" altLang="zh-TW" i="1">
                                      <a:latin typeface="Cambria Math" panose="02040503050406030204" pitchFamily="18" charset="0"/>
                                      <a:sym typeface="Symbol" panose="05050102010706020507" pitchFamily="18" charset="2"/>
                                    </a:rPr>
                                    <m:t>1</m:t>
                                  </m:r>
                                </m:num>
                                <m:den>
                                  <m:r>
                                    <a:rPr lang="en-US" altLang="zh-TW" i="1">
                                      <a:latin typeface="Cambria Math" panose="02040503050406030204" pitchFamily="18" charset="0"/>
                                      <a:sym typeface="Symbol" panose="05050102010706020507" pitchFamily="18" charset="2"/>
                                    </a:rPr>
                                    <m:t>4</m:t>
                                  </m:r>
                                </m:den>
                              </m:f>
                            </m:e>
                          </m:d>
                        </m:e>
                        <m:sup>
                          <m:r>
                            <a:rPr lang="en-US" altLang="zh-TW" i="1">
                              <a:latin typeface="Cambria Math" panose="02040503050406030204" pitchFamily="18" charset="0"/>
                              <a:sym typeface="Symbol" panose="05050102010706020507" pitchFamily="18" charset="2"/>
                            </a:rPr>
                            <m:t>2</m:t>
                          </m:r>
                          <m:r>
                            <a:rPr lang="en-US" altLang="zh-TW" i="1">
                              <a:latin typeface="Cambria Math" panose="02040503050406030204" pitchFamily="18" charset="0"/>
                              <a:sym typeface="Symbol" panose="05050102010706020507" pitchFamily="18" charset="2"/>
                            </a:rPr>
                            <m:t>𝑛</m:t>
                          </m:r>
                        </m:sup>
                      </m:sSup>
                      <m:nary>
                        <m:naryPr>
                          <m:chr m:val="∑"/>
                          <m:ctrlPr>
                            <a:rPr lang="en-US" altLang="zh-TW" b="0" i="1">
                              <a:latin typeface="Cambria Math" panose="02040503050406030204" pitchFamily="18" charset="0"/>
                              <a:sym typeface="Symbol" panose="05050102010706020507" pitchFamily="18" charset="2"/>
                            </a:rPr>
                          </m:ctrlPr>
                        </m:naryPr>
                        <m:sub>
                          <m:r>
                            <m:rPr>
                              <m:brk m:alnAt="23"/>
                            </m:rPr>
                            <a:rPr lang="en-US" altLang="zh-TW" b="0" i="1">
                              <a:latin typeface="Cambria Math" panose="02040503050406030204" pitchFamily="18" charset="0"/>
                              <a:sym typeface="Symbol" panose="05050102010706020507" pitchFamily="18" charset="2"/>
                            </a:rPr>
                            <m:t>𝑘</m:t>
                          </m:r>
                          <m:r>
                            <a:rPr lang="en-US" altLang="zh-TW" b="0" i="1">
                              <a:latin typeface="Cambria Math" panose="02040503050406030204" pitchFamily="18" charset="0"/>
                              <a:sym typeface="Symbol" panose="05050102010706020507" pitchFamily="18" charset="2"/>
                            </a:rPr>
                            <m:t>=0</m:t>
                          </m:r>
                        </m:sub>
                        <m:sup>
                          <m:r>
                            <a:rPr lang="en-US" altLang="zh-TW" b="0" i="1">
                              <a:latin typeface="Cambria Math" panose="02040503050406030204" pitchFamily="18" charset="0"/>
                              <a:sym typeface="Symbol" panose="05050102010706020507" pitchFamily="18" charset="2"/>
                            </a:rPr>
                            <m:t>𝑛</m:t>
                          </m:r>
                        </m:sup>
                        <m:e>
                          <m:f>
                            <m:fPr>
                              <m:ctrlPr>
                                <a:rPr lang="en-US" altLang="zh-TW" i="1">
                                  <a:latin typeface="Cambria Math" panose="02040503050406030204" pitchFamily="18" charset="0"/>
                                  <a:sym typeface="Symbol" panose="05050102010706020507" pitchFamily="18" charset="2"/>
                                </a:rPr>
                              </m:ctrlPr>
                            </m:fPr>
                            <m:num>
                              <m:r>
                                <a:rPr lang="en-US" altLang="zh-TW" i="1">
                                  <a:latin typeface="Cambria Math" panose="02040503050406030204" pitchFamily="18" charset="0"/>
                                  <a:sym typeface="Symbol" panose="05050102010706020507" pitchFamily="18" charset="2"/>
                                </a:rPr>
                                <m:t>2</m:t>
                              </m:r>
                              <m:r>
                                <a:rPr lang="en-US" altLang="zh-TW" i="1">
                                  <a:latin typeface="Cambria Math" panose="02040503050406030204" pitchFamily="18" charset="0"/>
                                  <a:sym typeface="Symbol" panose="05050102010706020507" pitchFamily="18" charset="2"/>
                                </a:rPr>
                                <m:t>𝑛</m:t>
                              </m:r>
                              <m:r>
                                <a:rPr lang="en-US" altLang="zh-TW" i="1">
                                  <a:latin typeface="Cambria Math" panose="02040503050406030204" pitchFamily="18" charset="0"/>
                                  <a:sym typeface="Symbol" panose="05050102010706020507" pitchFamily="18" charset="2"/>
                                </a:rPr>
                                <m:t>!</m:t>
                              </m:r>
                            </m:num>
                            <m:den>
                              <m:r>
                                <a:rPr lang="en-US" altLang="zh-TW" i="1">
                                  <a:latin typeface="Cambria Math" panose="02040503050406030204" pitchFamily="18" charset="0"/>
                                  <a:sym typeface="Symbol" panose="05050102010706020507" pitchFamily="18" charset="2"/>
                                </a:rPr>
                                <m:t>𝑘</m:t>
                              </m:r>
                              <m:r>
                                <a:rPr lang="en-US" altLang="zh-TW" i="1">
                                  <a:latin typeface="Cambria Math" panose="02040503050406030204" pitchFamily="18" charset="0"/>
                                  <a:sym typeface="Symbol" panose="05050102010706020507" pitchFamily="18" charset="2"/>
                                </a:rPr>
                                <m:t>!</m:t>
                              </m:r>
                              <m:r>
                                <a:rPr lang="en-US" altLang="zh-TW" i="1">
                                  <a:latin typeface="Cambria Math" panose="02040503050406030204" pitchFamily="18" charset="0"/>
                                  <a:sym typeface="Symbol" panose="05050102010706020507" pitchFamily="18" charset="2"/>
                                </a:rPr>
                                <m:t>𝑘</m:t>
                              </m:r>
                              <m:r>
                                <a:rPr lang="en-US" altLang="zh-TW" i="1">
                                  <a:latin typeface="Cambria Math" panose="02040503050406030204" pitchFamily="18" charset="0"/>
                                  <a:sym typeface="Symbol" panose="05050102010706020507" pitchFamily="18" charset="2"/>
                                </a:rPr>
                                <m:t>!</m:t>
                              </m:r>
                              <m:d>
                                <m:dPr>
                                  <m:ctrlPr>
                                    <a:rPr lang="en-US" altLang="zh-TW" i="1">
                                      <a:latin typeface="Cambria Math" panose="02040503050406030204" pitchFamily="18" charset="0"/>
                                      <a:sym typeface="Symbol" panose="05050102010706020507" pitchFamily="18" charset="2"/>
                                    </a:rPr>
                                  </m:ctrlPr>
                                </m:dPr>
                                <m:e>
                                  <m:r>
                                    <a:rPr lang="en-US" altLang="zh-TW" i="1">
                                      <a:latin typeface="Cambria Math" panose="02040503050406030204" pitchFamily="18" charset="0"/>
                                      <a:sym typeface="Symbol" panose="05050102010706020507" pitchFamily="18" charset="2"/>
                                    </a:rPr>
                                    <m:t>𝑛</m:t>
                                  </m:r>
                                  <m:r>
                                    <a:rPr lang="en-US" altLang="zh-TW" i="1">
                                      <a:latin typeface="Cambria Math" panose="02040503050406030204" pitchFamily="18" charset="0"/>
                                      <a:sym typeface="Symbol" panose="05050102010706020507" pitchFamily="18" charset="2"/>
                                    </a:rPr>
                                    <m:t>−</m:t>
                                  </m:r>
                                  <m:r>
                                    <a:rPr lang="en-US" altLang="zh-TW" i="1">
                                      <a:latin typeface="Cambria Math" panose="02040503050406030204" pitchFamily="18" charset="0"/>
                                      <a:sym typeface="Symbol" panose="05050102010706020507" pitchFamily="18" charset="2"/>
                                    </a:rPr>
                                    <m:t>𝑘</m:t>
                                  </m:r>
                                  <m:r>
                                    <a:rPr lang="en-US" altLang="zh-TW" i="1">
                                      <a:latin typeface="Cambria Math" panose="02040503050406030204" pitchFamily="18" charset="0"/>
                                      <a:sym typeface="Symbol" panose="05050102010706020507" pitchFamily="18" charset="2"/>
                                    </a:rPr>
                                    <m:t>!</m:t>
                                  </m:r>
                                </m:e>
                              </m:d>
                              <m:d>
                                <m:dPr>
                                  <m:ctrlPr>
                                    <a:rPr lang="en-US" altLang="zh-TW" i="1">
                                      <a:latin typeface="Cambria Math" panose="02040503050406030204" pitchFamily="18" charset="0"/>
                                      <a:sym typeface="Symbol" panose="05050102010706020507" pitchFamily="18" charset="2"/>
                                    </a:rPr>
                                  </m:ctrlPr>
                                </m:dPr>
                                <m:e>
                                  <m:r>
                                    <a:rPr lang="en-US" altLang="zh-TW" i="1">
                                      <a:latin typeface="Cambria Math" panose="02040503050406030204" pitchFamily="18" charset="0"/>
                                      <a:sym typeface="Symbol" panose="05050102010706020507" pitchFamily="18" charset="2"/>
                                    </a:rPr>
                                    <m:t>𝑛</m:t>
                                  </m:r>
                                  <m:r>
                                    <a:rPr lang="en-US" altLang="zh-TW" i="1">
                                      <a:latin typeface="Cambria Math" panose="02040503050406030204" pitchFamily="18" charset="0"/>
                                      <a:sym typeface="Symbol" panose="05050102010706020507" pitchFamily="18" charset="2"/>
                                    </a:rPr>
                                    <m:t>−</m:t>
                                  </m:r>
                                  <m:r>
                                    <a:rPr lang="en-US" altLang="zh-TW" i="1">
                                      <a:latin typeface="Cambria Math" panose="02040503050406030204" pitchFamily="18" charset="0"/>
                                      <a:sym typeface="Symbol" panose="05050102010706020507" pitchFamily="18" charset="2"/>
                                    </a:rPr>
                                    <m:t>𝑘</m:t>
                                  </m:r>
                                </m:e>
                              </m:d>
                              <m:r>
                                <a:rPr lang="en-US" altLang="zh-TW" i="1">
                                  <a:latin typeface="Cambria Math" panose="02040503050406030204" pitchFamily="18" charset="0"/>
                                  <a:sym typeface="Symbol" panose="05050102010706020507" pitchFamily="18" charset="2"/>
                                </a:rPr>
                                <m:t>!</m:t>
                              </m:r>
                            </m:den>
                          </m:f>
                        </m:e>
                      </m:nary>
                      <m:r>
                        <a:rPr lang="en-US" altLang="zh-TW" b="0" i="1">
                          <a:latin typeface="Cambria Math" panose="02040503050406030204" pitchFamily="18" charset="0"/>
                          <a:sym typeface="Symbol" panose="05050102010706020507" pitchFamily="18" charset="2"/>
                        </a:rPr>
                        <m:t>                  </m:t>
                      </m:r>
                    </m:oMath>
                  </m:oMathPara>
                </a14:m>
                <a:endParaRPr lang="en-US" altLang="zh-TW" dirty="0">
                  <a:sym typeface="Symbol" panose="05050102010706020507" pitchFamily="18" charset="2"/>
                </a:endParaRPr>
              </a:p>
              <a:p>
                <a:pPr marL="0" indent="0" algn="just">
                  <a:buNone/>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sym typeface="Symbol" panose="05050102010706020507" pitchFamily="18" charset="2"/>
                        </a:rPr>
                        <m:t>=</m:t>
                      </m:r>
                      <m:sSup>
                        <m:sSupPr>
                          <m:ctrlPr>
                            <a:rPr lang="en-US" altLang="zh-TW" i="1">
                              <a:latin typeface="Cambria Math" panose="02040503050406030204" pitchFamily="18" charset="0"/>
                              <a:sym typeface="Symbol" panose="05050102010706020507" pitchFamily="18" charset="2"/>
                            </a:rPr>
                          </m:ctrlPr>
                        </m:sSupPr>
                        <m:e>
                          <m:d>
                            <m:dPr>
                              <m:ctrlPr>
                                <a:rPr lang="en-US" altLang="zh-TW" i="1">
                                  <a:latin typeface="Cambria Math" panose="02040503050406030204" pitchFamily="18" charset="0"/>
                                  <a:sym typeface="Symbol" panose="05050102010706020507" pitchFamily="18" charset="2"/>
                                </a:rPr>
                              </m:ctrlPr>
                            </m:dPr>
                            <m:e>
                              <m:f>
                                <m:fPr>
                                  <m:ctrlPr>
                                    <a:rPr lang="en-US" altLang="zh-TW" i="1">
                                      <a:latin typeface="Cambria Math" panose="02040503050406030204" pitchFamily="18" charset="0"/>
                                      <a:sym typeface="Symbol" panose="05050102010706020507" pitchFamily="18" charset="2"/>
                                    </a:rPr>
                                  </m:ctrlPr>
                                </m:fPr>
                                <m:num>
                                  <m:r>
                                    <a:rPr lang="en-US" altLang="zh-TW" i="1">
                                      <a:latin typeface="Cambria Math" panose="02040503050406030204" pitchFamily="18" charset="0"/>
                                      <a:sym typeface="Symbol" panose="05050102010706020507" pitchFamily="18" charset="2"/>
                                    </a:rPr>
                                    <m:t>1</m:t>
                                  </m:r>
                                </m:num>
                                <m:den>
                                  <m:r>
                                    <a:rPr lang="en-US" altLang="zh-TW" i="1">
                                      <a:latin typeface="Cambria Math" panose="02040503050406030204" pitchFamily="18" charset="0"/>
                                      <a:sym typeface="Symbol" panose="05050102010706020507" pitchFamily="18" charset="2"/>
                                    </a:rPr>
                                    <m:t>4</m:t>
                                  </m:r>
                                </m:den>
                              </m:f>
                            </m:e>
                          </m:d>
                        </m:e>
                        <m:sup>
                          <m:r>
                            <a:rPr lang="en-US" altLang="zh-TW" i="1">
                              <a:latin typeface="Cambria Math" panose="02040503050406030204" pitchFamily="18" charset="0"/>
                              <a:sym typeface="Symbol" panose="05050102010706020507" pitchFamily="18" charset="2"/>
                            </a:rPr>
                            <m:t>2</m:t>
                          </m:r>
                          <m:r>
                            <a:rPr lang="en-US" altLang="zh-TW" i="1">
                              <a:latin typeface="Cambria Math" panose="02040503050406030204" pitchFamily="18" charset="0"/>
                              <a:sym typeface="Symbol" panose="05050102010706020507" pitchFamily="18" charset="2"/>
                            </a:rPr>
                            <m:t>𝑛</m:t>
                          </m:r>
                        </m:sup>
                      </m:sSup>
                      <m:nary>
                        <m:naryPr>
                          <m:chr m:val="∑"/>
                          <m:ctrlPr>
                            <a:rPr lang="en-US" altLang="zh-TW" i="1">
                              <a:latin typeface="Cambria Math" panose="02040503050406030204" pitchFamily="18" charset="0"/>
                              <a:sym typeface="Symbol" panose="05050102010706020507" pitchFamily="18" charset="2"/>
                            </a:rPr>
                          </m:ctrlPr>
                        </m:naryPr>
                        <m:sub>
                          <m:r>
                            <m:rPr>
                              <m:brk m:alnAt="23"/>
                            </m:rPr>
                            <a:rPr lang="en-US" altLang="zh-TW" i="1">
                              <a:latin typeface="Cambria Math" panose="02040503050406030204" pitchFamily="18" charset="0"/>
                              <a:sym typeface="Symbol" panose="05050102010706020507" pitchFamily="18" charset="2"/>
                            </a:rPr>
                            <m:t>𝑘</m:t>
                          </m:r>
                          <m:r>
                            <a:rPr lang="en-US" altLang="zh-TW" i="1">
                              <a:latin typeface="Cambria Math" panose="02040503050406030204" pitchFamily="18" charset="0"/>
                              <a:sym typeface="Symbol" panose="05050102010706020507" pitchFamily="18" charset="2"/>
                            </a:rPr>
                            <m:t>=0</m:t>
                          </m:r>
                        </m:sub>
                        <m:sup>
                          <m:r>
                            <a:rPr lang="en-US" altLang="zh-TW" i="1">
                              <a:latin typeface="Cambria Math" panose="02040503050406030204" pitchFamily="18" charset="0"/>
                              <a:sym typeface="Symbol" panose="05050102010706020507" pitchFamily="18" charset="2"/>
                            </a:rPr>
                            <m:t>𝑛</m:t>
                          </m:r>
                        </m:sup>
                        <m:e>
                          <m:f>
                            <m:fPr>
                              <m:ctrlPr>
                                <a:rPr lang="en-US" altLang="zh-TW" i="1">
                                  <a:latin typeface="Cambria Math" panose="02040503050406030204" pitchFamily="18" charset="0"/>
                                  <a:sym typeface="Symbol" panose="05050102010706020507" pitchFamily="18" charset="2"/>
                                </a:rPr>
                              </m:ctrlPr>
                            </m:fPr>
                            <m:num>
                              <m:r>
                                <a:rPr lang="en-US" altLang="zh-TW" i="1">
                                  <a:latin typeface="Cambria Math" panose="02040503050406030204" pitchFamily="18" charset="0"/>
                                  <a:sym typeface="Symbol" panose="05050102010706020507" pitchFamily="18" charset="2"/>
                                </a:rPr>
                                <m:t>2</m:t>
                              </m:r>
                              <m:r>
                                <a:rPr lang="en-US" altLang="zh-TW" i="1">
                                  <a:latin typeface="Cambria Math" panose="02040503050406030204" pitchFamily="18" charset="0"/>
                                  <a:sym typeface="Symbol" panose="05050102010706020507" pitchFamily="18" charset="2"/>
                                </a:rPr>
                                <m:t>𝑛</m:t>
                              </m:r>
                              <m:r>
                                <a:rPr lang="en-US" altLang="zh-TW" i="1">
                                  <a:latin typeface="Cambria Math" panose="02040503050406030204" pitchFamily="18" charset="0"/>
                                  <a:sym typeface="Symbol" panose="05050102010706020507" pitchFamily="18" charset="2"/>
                                </a:rPr>
                                <m:t>!</m:t>
                              </m:r>
                              <m:r>
                                <a:rPr lang="en-US" altLang="zh-TW" b="0" i="1">
                                  <a:latin typeface="Cambria Math" panose="02040503050406030204" pitchFamily="18" charset="0"/>
                                  <a:sym typeface="Symbol" panose="05050102010706020507" pitchFamily="18" charset="2"/>
                                </a:rPr>
                                <m:t>𝑛</m:t>
                              </m:r>
                              <m:r>
                                <a:rPr lang="en-US" altLang="zh-TW" b="0" i="1">
                                  <a:latin typeface="Cambria Math" panose="02040503050406030204" pitchFamily="18" charset="0"/>
                                  <a:sym typeface="Symbol" panose="05050102010706020507" pitchFamily="18" charset="2"/>
                                </a:rPr>
                                <m:t>!</m:t>
                              </m:r>
                              <m:r>
                                <a:rPr lang="en-US" altLang="zh-TW" b="0" i="1">
                                  <a:latin typeface="Cambria Math" panose="02040503050406030204" pitchFamily="18" charset="0"/>
                                  <a:sym typeface="Symbol" panose="05050102010706020507" pitchFamily="18" charset="2"/>
                                </a:rPr>
                                <m:t>𝑛</m:t>
                              </m:r>
                              <m:r>
                                <a:rPr lang="en-US" altLang="zh-TW" b="0" i="1">
                                  <a:latin typeface="Cambria Math" panose="02040503050406030204" pitchFamily="18" charset="0"/>
                                  <a:sym typeface="Symbol" panose="05050102010706020507" pitchFamily="18" charset="2"/>
                                </a:rPr>
                                <m:t>!</m:t>
                              </m:r>
                            </m:num>
                            <m:den>
                              <m:r>
                                <a:rPr lang="en-US" altLang="zh-TW" i="1">
                                  <a:latin typeface="Cambria Math" panose="02040503050406030204" pitchFamily="18" charset="0"/>
                                  <a:sym typeface="Symbol" panose="05050102010706020507" pitchFamily="18" charset="2"/>
                                </a:rPr>
                                <m:t>𝑛</m:t>
                              </m:r>
                              <m:r>
                                <a:rPr lang="en-US" altLang="zh-TW" i="1">
                                  <a:latin typeface="Cambria Math" panose="02040503050406030204" pitchFamily="18" charset="0"/>
                                  <a:sym typeface="Symbol" panose="05050102010706020507" pitchFamily="18" charset="2"/>
                                </a:rPr>
                                <m:t>!</m:t>
                              </m:r>
                              <m:r>
                                <a:rPr lang="en-US" altLang="zh-TW" i="1">
                                  <a:latin typeface="Cambria Math" panose="02040503050406030204" pitchFamily="18" charset="0"/>
                                  <a:sym typeface="Symbol" panose="05050102010706020507" pitchFamily="18" charset="2"/>
                                </a:rPr>
                                <m:t>𝑛</m:t>
                              </m:r>
                              <m:r>
                                <a:rPr lang="en-US" altLang="zh-TW" i="1">
                                  <a:latin typeface="Cambria Math" panose="02040503050406030204" pitchFamily="18" charset="0"/>
                                  <a:sym typeface="Symbol" panose="05050102010706020507" pitchFamily="18" charset="2"/>
                                </a:rPr>
                                <m:t>!</m:t>
                              </m:r>
                              <m:r>
                                <a:rPr lang="en-US" altLang="zh-TW" i="1">
                                  <a:latin typeface="Cambria Math" panose="02040503050406030204" pitchFamily="18" charset="0"/>
                                  <a:sym typeface="Symbol" panose="05050102010706020507" pitchFamily="18" charset="2"/>
                                </a:rPr>
                                <m:t>𝑘</m:t>
                              </m:r>
                              <m:r>
                                <a:rPr lang="en-US" altLang="zh-TW" i="1">
                                  <a:latin typeface="Cambria Math" panose="02040503050406030204" pitchFamily="18" charset="0"/>
                                  <a:sym typeface="Symbol" panose="05050102010706020507" pitchFamily="18" charset="2"/>
                                </a:rPr>
                                <m:t>!</m:t>
                              </m:r>
                              <m:r>
                                <a:rPr lang="en-US" altLang="zh-TW" i="1">
                                  <a:latin typeface="Cambria Math" panose="02040503050406030204" pitchFamily="18" charset="0"/>
                                  <a:sym typeface="Symbol" panose="05050102010706020507" pitchFamily="18" charset="2"/>
                                </a:rPr>
                                <m:t>𝑘</m:t>
                              </m:r>
                              <m:r>
                                <a:rPr lang="en-US" altLang="zh-TW" i="1">
                                  <a:latin typeface="Cambria Math" panose="02040503050406030204" pitchFamily="18" charset="0"/>
                                  <a:sym typeface="Symbol" panose="05050102010706020507" pitchFamily="18" charset="2"/>
                                </a:rPr>
                                <m:t>!</m:t>
                              </m:r>
                              <m:d>
                                <m:dPr>
                                  <m:ctrlPr>
                                    <a:rPr lang="en-US" altLang="zh-TW" i="1">
                                      <a:latin typeface="Cambria Math" panose="02040503050406030204" pitchFamily="18" charset="0"/>
                                      <a:sym typeface="Symbol" panose="05050102010706020507" pitchFamily="18" charset="2"/>
                                    </a:rPr>
                                  </m:ctrlPr>
                                </m:dPr>
                                <m:e>
                                  <m:r>
                                    <a:rPr lang="en-US" altLang="zh-TW" i="1">
                                      <a:latin typeface="Cambria Math" panose="02040503050406030204" pitchFamily="18" charset="0"/>
                                      <a:sym typeface="Symbol" panose="05050102010706020507" pitchFamily="18" charset="2"/>
                                    </a:rPr>
                                    <m:t>𝑛</m:t>
                                  </m:r>
                                  <m:r>
                                    <a:rPr lang="en-US" altLang="zh-TW" i="1">
                                      <a:latin typeface="Cambria Math" panose="02040503050406030204" pitchFamily="18" charset="0"/>
                                      <a:sym typeface="Symbol" panose="05050102010706020507" pitchFamily="18" charset="2"/>
                                    </a:rPr>
                                    <m:t>−</m:t>
                                  </m:r>
                                  <m:r>
                                    <a:rPr lang="en-US" altLang="zh-TW" i="1">
                                      <a:latin typeface="Cambria Math" panose="02040503050406030204" pitchFamily="18" charset="0"/>
                                      <a:sym typeface="Symbol" panose="05050102010706020507" pitchFamily="18" charset="2"/>
                                    </a:rPr>
                                    <m:t>𝑘</m:t>
                                  </m:r>
                                  <m:r>
                                    <a:rPr lang="en-US" altLang="zh-TW" i="1">
                                      <a:latin typeface="Cambria Math" panose="02040503050406030204" pitchFamily="18" charset="0"/>
                                      <a:sym typeface="Symbol" panose="05050102010706020507" pitchFamily="18" charset="2"/>
                                    </a:rPr>
                                    <m:t>!</m:t>
                                  </m:r>
                                </m:e>
                              </m:d>
                              <m:d>
                                <m:dPr>
                                  <m:ctrlPr>
                                    <a:rPr lang="en-US" altLang="zh-TW" i="1">
                                      <a:latin typeface="Cambria Math" panose="02040503050406030204" pitchFamily="18" charset="0"/>
                                      <a:sym typeface="Symbol" panose="05050102010706020507" pitchFamily="18" charset="2"/>
                                    </a:rPr>
                                  </m:ctrlPr>
                                </m:dPr>
                                <m:e>
                                  <m:r>
                                    <a:rPr lang="en-US" altLang="zh-TW" i="1">
                                      <a:latin typeface="Cambria Math" panose="02040503050406030204" pitchFamily="18" charset="0"/>
                                      <a:sym typeface="Symbol" panose="05050102010706020507" pitchFamily="18" charset="2"/>
                                    </a:rPr>
                                    <m:t>𝑛</m:t>
                                  </m:r>
                                  <m:r>
                                    <a:rPr lang="en-US" altLang="zh-TW" i="1">
                                      <a:latin typeface="Cambria Math" panose="02040503050406030204" pitchFamily="18" charset="0"/>
                                      <a:sym typeface="Symbol" panose="05050102010706020507" pitchFamily="18" charset="2"/>
                                    </a:rPr>
                                    <m:t>−</m:t>
                                  </m:r>
                                  <m:r>
                                    <a:rPr lang="en-US" altLang="zh-TW" i="1">
                                      <a:latin typeface="Cambria Math" panose="02040503050406030204" pitchFamily="18" charset="0"/>
                                      <a:sym typeface="Symbol" panose="05050102010706020507" pitchFamily="18" charset="2"/>
                                    </a:rPr>
                                    <m:t>𝑘</m:t>
                                  </m:r>
                                </m:e>
                              </m:d>
                              <m:r>
                                <a:rPr lang="en-US" altLang="zh-TW" i="1">
                                  <a:latin typeface="Cambria Math" panose="02040503050406030204" pitchFamily="18" charset="0"/>
                                  <a:sym typeface="Symbol" panose="05050102010706020507" pitchFamily="18" charset="2"/>
                                </a:rPr>
                                <m:t>!</m:t>
                              </m:r>
                            </m:den>
                          </m:f>
                        </m:e>
                      </m:nary>
                    </m:oMath>
                  </m:oMathPara>
                </a14:m>
                <a:endParaRPr lang="en-US" altLang="zh-TW" dirty="0">
                  <a:sym typeface="Symbol" panose="05050102010706020507" pitchFamily="18" charset="2"/>
                </a:endParaRPr>
              </a:p>
              <a:p>
                <a:pPr marL="0" indent="0" algn="just">
                  <a:buNone/>
                </a:pPr>
                <a14:m>
                  <m:oMathPara xmlns:m="http://schemas.openxmlformats.org/officeDocument/2006/math">
                    <m:oMathParaPr>
                      <m:jc m:val="centerGroup"/>
                    </m:oMathParaPr>
                    <m:oMath xmlns:m="http://schemas.openxmlformats.org/officeDocument/2006/math">
                      <m:r>
                        <a:rPr lang="en-US" altLang="zh-TW" b="0" i="1">
                          <a:latin typeface="Cambria Math" panose="02040503050406030204" pitchFamily="18" charset="0"/>
                          <a:sym typeface="Symbol" panose="05050102010706020507" pitchFamily="18" charset="2"/>
                        </a:rPr>
                        <m:t>=</m:t>
                      </m:r>
                      <m:sSup>
                        <m:sSupPr>
                          <m:ctrlPr>
                            <a:rPr lang="en-US" altLang="zh-TW" i="1">
                              <a:latin typeface="Cambria Math" panose="02040503050406030204" pitchFamily="18" charset="0"/>
                              <a:sym typeface="Symbol" panose="05050102010706020507" pitchFamily="18" charset="2"/>
                            </a:rPr>
                          </m:ctrlPr>
                        </m:sSupPr>
                        <m:e>
                          <m:d>
                            <m:dPr>
                              <m:ctrlPr>
                                <a:rPr lang="en-US" altLang="zh-TW" i="1">
                                  <a:latin typeface="Cambria Math" panose="02040503050406030204" pitchFamily="18" charset="0"/>
                                  <a:sym typeface="Symbol" panose="05050102010706020507" pitchFamily="18" charset="2"/>
                                </a:rPr>
                              </m:ctrlPr>
                            </m:dPr>
                            <m:e>
                              <m:f>
                                <m:fPr>
                                  <m:ctrlPr>
                                    <a:rPr lang="en-US" altLang="zh-TW" i="1">
                                      <a:latin typeface="Cambria Math" panose="02040503050406030204" pitchFamily="18" charset="0"/>
                                      <a:sym typeface="Symbol" panose="05050102010706020507" pitchFamily="18" charset="2"/>
                                    </a:rPr>
                                  </m:ctrlPr>
                                </m:fPr>
                                <m:num>
                                  <m:r>
                                    <a:rPr lang="en-US" altLang="zh-TW" i="1">
                                      <a:latin typeface="Cambria Math" panose="02040503050406030204" pitchFamily="18" charset="0"/>
                                      <a:sym typeface="Symbol" panose="05050102010706020507" pitchFamily="18" charset="2"/>
                                    </a:rPr>
                                    <m:t>1</m:t>
                                  </m:r>
                                </m:num>
                                <m:den>
                                  <m:r>
                                    <a:rPr lang="en-US" altLang="zh-TW" i="1">
                                      <a:latin typeface="Cambria Math" panose="02040503050406030204" pitchFamily="18" charset="0"/>
                                      <a:sym typeface="Symbol" panose="05050102010706020507" pitchFamily="18" charset="2"/>
                                    </a:rPr>
                                    <m:t>4</m:t>
                                  </m:r>
                                </m:den>
                              </m:f>
                            </m:e>
                          </m:d>
                        </m:e>
                        <m:sup>
                          <m:r>
                            <a:rPr lang="en-US" altLang="zh-TW" i="1">
                              <a:latin typeface="Cambria Math" panose="02040503050406030204" pitchFamily="18" charset="0"/>
                              <a:sym typeface="Symbol" panose="05050102010706020507" pitchFamily="18" charset="2"/>
                            </a:rPr>
                            <m:t>2</m:t>
                          </m:r>
                          <m:r>
                            <a:rPr lang="en-US" altLang="zh-TW" i="1">
                              <a:latin typeface="Cambria Math" panose="02040503050406030204" pitchFamily="18" charset="0"/>
                              <a:sym typeface="Symbol" panose="05050102010706020507" pitchFamily="18" charset="2"/>
                            </a:rPr>
                            <m:t>𝑛</m:t>
                          </m:r>
                        </m:sup>
                      </m:sSup>
                      <m:d>
                        <m:dPr>
                          <m:ctrlPr>
                            <a:rPr lang="en-US" altLang="zh-TW" i="1">
                              <a:latin typeface="Cambria Math" panose="02040503050406030204" pitchFamily="18" charset="0"/>
                              <a:sym typeface="Symbol" panose="05050102010706020507" pitchFamily="18" charset="2"/>
                            </a:rPr>
                          </m:ctrlPr>
                        </m:dPr>
                        <m:e>
                          <m:eqArr>
                            <m:eqArrPr>
                              <m:ctrlPr>
                                <a:rPr lang="en-US" altLang="zh-TW" i="1">
                                  <a:latin typeface="Cambria Math" panose="02040503050406030204" pitchFamily="18" charset="0"/>
                                  <a:sym typeface="Symbol" panose="05050102010706020507" pitchFamily="18" charset="2"/>
                                </a:rPr>
                              </m:ctrlPr>
                            </m:eqArrPr>
                            <m:e>
                              <m:r>
                                <a:rPr lang="en-US" altLang="zh-TW" b="0" i="1">
                                  <a:latin typeface="Cambria Math" panose="02040503050406030204" pitchFamily="18" charset="0"/>
                                  <a:sym typeface="Symbol" panose="05050102010706020507" pitchFamily="18" charset="2"/>
                                </a:rPr>
                                <m:t>2</m:t>
                              </m:r>
                              <m:r>
                                <a:rPr lang="en-US" altLang="zh-TW" b="0" i="1">
                                  <a:latin typeface="Cambria Math" panose="02040503050406030204" pitchFamily="18" charset="0"/>
                                  <a:sym typeface="Symbol" panose="05050102010706020507" pitchFamily="18" charset="2"/>
                                </a:rPr>
                                <m:t>𝑛</m:t>
                              </m:r>
                            </m:e>
                            <m:e>
                              <m:r>
                                <a:rPr lang="en-US" b="0" i="1">
                                  <a:latin typeface="Cambria Math" panose="02040503050406030204" pitchFamily="18" charset="0"/>
                                </a:rPr>
                                <m:t>𝑛</m:t>
                              </m:r>
                            </m:e>
                          </m:eqArr>
                        </m:e>
                      </m:d>
                      <m:nary>
                        <m:naryPr>
                          <m:chr m:val="∑"/>
                          <m:ctrlPr>
                            <a:rPr lang="en-US" altLang="zh-TW" i="1">
                              <a:latin typeface="Cambria Math" panose="02040503050406030204" pitchFamily="18" charset="0"/>
                              <a:sym typeface="Symbol" panose="05050102010706020507" pitchFamily="18" charset="2"/>
                            </a:rPr>
                          </m:ctrlPr>
                        </m:naryPr>
                        <m:sub>
                          <m:r>
                            <m:rPr>
                              <m:brk m:alnAt="23"/>
                            </m:rPr>
                            <a:rPr lang="en-US" altLang="zh-TW" b="0" i="1">
                              <a:latin typeface="Cambria Math" panose="02040503050406030204" pitchFamily="18" charset="0"/>
                              <a:sym typeface="Symbol" panose="05050102010706020507" pitchFamily="18" charset="2"/>
                            </a:rPr>
                            <m:t>𝑘</m:t>
                          </m:r>
                          <m:r>
                            <a:rPr lang="en-US" altLang="zh-TW" b="0" i="1">
                              <a:latin typeface="Cambria Math" panose="02040503050406030204" pitchFamily="18" charset="0"/>
                              <a:sym typeface="Symbol" panose="05050102010706020507" pitchFamily="18" charset="2"/>
                            </a:rPr>
                            <m:t>=0</m:t>
                          </m:r>
                        </m:sub>
                        <m:sup>
                          <m:r>
                            <a:rPr lang="en-US" altLang="zh-TW" b="0" i="1">
                              <a:latin typeface="Cambria Math" panose="02040503050406030204" pitchFamily="18" charset="0"/>
                              <a:sym typeface="Symbol" panose="05050102010706020507" pitchFamily="18" charset="2"/>
                            </a:rPr>
                            <m:t>𝑛</m:t>
                          </m:r>
                        </m:sup>
                        <m:e>
                          <m:sSup>
                            <m:sSupPr>
                              <m:ctrlPr>
                                <a:rPr lang="en-US" altLang="zh-TW" b="0" i="1">
                                  <a:latin typeface="Cambria Math" panose="02040503050406030204" pitchFamily="18" charset="0"/>
                                  <a:sym typeface="Symbol" panose="05050102010706020507" pitchFamily="18" charset="2"/>
                                </a:rPr>
                              </m:ctrlPr>
                            </m:sSupPr>
                            <m:e>
                              <m:d>
                                <m:dPr>
                                  <m:ctrlPr>
                                    <a:rPr lang="en-US" altLang="zh-TW" i="1">
                                      <a:latin typeface="Cambria Math" panose="02040503050406030204" pitchFamily="18" charset="0"/>
                                      <a:sym typeface="Symbol" panose="05050102010706020507" pitchFamily="18" charset="2"/>
                                    </a:rPr>
                                  </m:ctrlPr>
                                </m:dPr>
                                <m:e>
                                  <m:eqArr>
                                    <m:eqArrPr>
                                      <m:ctrlPr>
                                        <a:rPr lang="en-US" altLang="zh-TW" i="1">
                                          <a:latin typeface="Cambria Math" panose="02040503050406030204" pitchFamily="18" charset="0"/>
                                          <a:sym typeface="Symbol" panose="05050102010706020507" pitchFamily="18" charset="2"/>
                                        </a:rPr>
                                      </m:ctrlPr>
                                    </m:eqArrPr>
                                    <m:e>
                                      <m:r>
                                        <a:rPr lang="en-US" altLang="zh-TW" i="1">
                                          <a:latin typeface="Cambria Math" panose="02040503050406030204" pitchFamily="18" charset="0"/>
                                          <a:sym typeface="Symbol" panose="05050102010706020507" pitchFamily="18" charset="2"/>
                                        </a:rPr>
                                        <m:t>𝑛</m:t>
                                      </m:r>
                                    </m:e>
                                    <m:e>
                                      <m:r>
                                        <a:rPr lang="en-US" b="0" i="1">
                                          <a:latin typeface="Cambria Math" panose="02040503050406030204" pitchFamily="18" charset="0"/>
                                        </a:rPr>
                                        <m:t>𝑘</m:t>
                                      </m:r>
                                    </m:e>
                                  </m:eqArr>
                                </m:e>
                              </m:d>
                            </m:e>
                            <m:sup>
                              <m:r>
                                <a:rPr lang="en-US" b="0" i="1">
                                  <a:latin typeface="Cambria Math" panose="02040503050406030204" pitchFamily="18" charset="0"/>
                                </a:rPr>
                                <m:t>2</m:t>
                              </m:r>
                            </m:sup>
                          </m:sSup>
                        </m:e>
                      </m:nary>
                      <m:r>
                        <a:rPr lang="en-US" altLang="zh-TW" b="0" i="1">
                          <a:latin typeface="Cambria Math" panose="02040503050406030204" pitchFamily="18" charset="0"/>
                          <a:sym typeface="Symbol" panose="05050102010706020507" pitchFamily="18" charset="2"/>
                        </a:rPr>
                        <m:t>                                </m:t>
                      </m:r>
                    </m:oMath>
                  </m:oMathPara>
                </a14:m>
                <a:endParaRPr lang="en-US" altLang="zh-TW" dirty="0">
                  <a:sym typeface="Symbol" panose="05050102010706020507" pitchFamily="18" charset="2"/>
                </a:endParaRPr>
              </a:p>
              <a:p>
                <a:pPr algn="just"/>
                <a:r>
                  <a:rPr lang="en-US" altLang="zh-TW" dirty="0">
                    <a:sym typeface="Symbol" panose="05050102010706020507" pitchFamily="18" charset="2"/>
                  </a:rPr>
                  <a:t>Note </a:t>
                </a:r>
              </a:p>
              <a:p>
                <a:pPr marL="0" indent="0" algn="just">
                  <a:buNone/>
                </a:pPr>
                <a14:m>
                  <m:oMathPara xmlns:m="http://schemas.openxmlformats.org/officeDocument/2006/math">
                    <m:oMathParaPr>
                      <m:jc m:val="centerGroup"/>
                    </m:oMathParaPr>
                    <m:oMath xmlns:m="http://schemas.openxmlformats.org/officeDocument/2006/math">
                      <m:nary>
                        <m:naryPr>
                          <m:chr m:val="∑"/>
                          <m:ctrlPr>
                            <a:rPr lang="en-US" altLang="zh-TW" i="1">
                              <a:latin typeface="Cambria Math" panose="02040503050406030204" pitchFamily="18" charset="0"/>
                              <a:sym typeface="Symbol" panose="05050102010706020507" pitchFamily="18" charset="2"/>
                            </a:rPr>
                          </m:ctrlPr>
                        </m:naryPr>
                        <m:sub>
                          <m:r>
                            <m:rPr>
                              <m:brk m:alnAt="23"/>
                            </m:rPr>
                            <a:rPr lang="en-US" altLang="zh-TW" i="1">
                              <a:latin typeface="Cambria Math" panose="02040503050406030204" pitchFamily="18" charset="0"/>
                              <a:sym typeface="Symbol" panose="05050102010706020507" pitchFamily="18" charset="2"/>
                            </a:rPr>
                            <m:t>𝑘</m:t>
                          </m:r>
                          <m:r>
                            <a:rPr lang="en-US" altLang="zh-TW" i="1">
                              <a:latin typeface="Cambria Math" panose="02040503050406030204" pitchFamily="18" charset="0"/>
                              <a:sym typeface="Symbol" panose="05050102010706020507" pitchFamily="18" charset="2"/>
                            </a:rPr>
                            <m:t>=0</m:t>
                          </m:r>
                        </m:sub>
                        <m:sup>
                          <m:r>
                            <a:rPr lang="en-US" altLang="zh-TW" i="1">
                              <a:latin typeface="Cambria Math" panose="02040503050406030204" pitchFamily="18" charset="0"/>
                              <a:sym typeface="Symbol" panose="05050102010706020507" pitchFamily="18" charset="2"/>
                            </a:rPr>
                            <m:t>𝑛</m:t>
                          </m:r>
                        </m:sup>
                        <m:e>
                          <m:sSup>
                            <m:sSupPr>
                              <m:ctrlPr>
                                <a:rPr lang="en-US" altLang="zh-TW" i="1">
                                  <a:latin typeface="Cambria Math" panose="02040503050406030204" pitchFamily="18" charset="0"/>
                                  <a:sym typeface="Symbol" panose="05050102010706020507" pitchFamily="18" charset="2"/>
                                </a:rPr>
                              </m:ctrlPr>
                            </m:sSupPr>
                            <m:e>
                              <m:d>
                                <m:dPr>
                                  <m:ctrlPr>
                                    <a:rPr lang="en-US" altLang="zh-TW" i="1">
                                      <a:latin typeface="Cambria Math" panose="02040503050406030204" pitchFamily="18" charset="0"/>
                                      <a:sym typeface="Symbol" panose="05050102010706020507" pitchFamily="18" charset="2"/>
                                    </a:rPr>
                                  </m:ctrlPr>
                                </m:dPr>
                                <m:e>
                                  <m:eqArr>
                                    <m:eqArrPr>
                                      <m:ctrlPr>
                                        <a:rPr lang="en-US" altLang="zh-TW" i="1">
                                          <a:latin typeface="Cambria Math" panose="02040503050406030204" pitchFamily="18" charset="0"/>
                                          <a:sym typeface="Symbol" panose="05050102010706020507" pitchFamily="18" charset="2"/>
                                        </a:rPr>
                                      </m:ctrlPr>
                                    </m:eqArrPr>
                                    <m:e>
                                      <m:r>
                                        <a:rPr lang="en-US" altLang="zh-TW" i="1">
                                          <a:latin typeface="Cambria Math" panose="02040503050406030204" pitchFamily="18" charset="0"/>
                                          <a:sym typeface="Symbol" panose="05050102010706020507" pitchFamily="18" charset="2"/>
                                        </a:rPr>
                                        <m:t>𝑛</m:t>
                                      </m:r>
                                    </m:e>
                                    <m:e>
                                      <m:r>
                                        <a:rPr lang="en-US" i="1">
                                          <a:latin typeface="Cambria Math" panose="02040503050406030204" pitchFamily="18" charset="0"/>
                                        </a:rPr>
                                        <m:t>𝑘</m:t>
                                      </m:r>
                                    </m:e>
                                  </m:eqArr>
                                </m:e>
                              </m:d>
                            </m:e>
                            <m:sup>
                              <m:r>
                                <a:rPr lang="en-US" i="1">
                                  <a:latin typeface="Cambria Math" panose="02040503050406030204" pitchFamily="18" charset="0"/>
                                </a:rPr>
                                <m:t>2</m:t>
                              </m:r>
                            </m:sup>
                          </m:sSup>
                        </m:e>
                      </m:nary>
                      <m:r>
                        <a:rPr lang="en-US" b="0" i="1">
                          <a:latin typeface="Cambria Math" panose="02040503050406030204" pitchFamily="18" charset="0"/>
                        </a:rPr>
                        <m:t>=</m:t>
                      </m:r>
                      <m:d>
                        <m:dPr>
                          <m:ctrlPr>
                            <a:rPr lang="en-US" altLang="zh-TW" i="1">
                              <a:latin typeface="Cambria Math" panose="02040503050406030204" pitchFamily="18" charset="0"/>
                              <a:sym typeface="Symbol" panose="05050102010706020507" pitchFamily="18" charset="2"/>
                            </a:rPr>
                          </m:ctrlPr>
                        </m:dPr>
                        <m:e>
                          <m:eqArr>
                            <m:eqArrPr>
                              <m:ctrlPr>
                                <a:rPr lang="en-US" altLang="zh-TW" i="1">
                                  <a:latin typeface="Cambria Math" panose="02040503050406030204" pitchFamily="18" charset="0"/>
                                  <a:sym typeface="Symbol" panose="05050102010706020507" pitchFamily="18" charset="2"/>
                                </a:rPr>
                              </m:ctrlPr>
                            </m:eqArrPr>
                            <m:e>
                              <m:r>
                                <a:rPr lang="en-US" altLang="zh-TW" i="1">
                                  <a:latin typeface="Cambria Math" panose="02040503050406030204" pitchFamily="18" charset="0"/>
                                  <a:sym typeface="Symbol" panose="05050102010706020507" pitchFamily="18" charset="2"/>
                                </a:rPr>
                                <m:t>2</m:t>
                              </m:r>
                              <m:r>
                                <a:rPr lang="en-US" altLang="zh-TW" i="1">
                                  <a:latin typeface="Cambria Math" panose="02040503050406030204" pitchFamily="18" charset="0"/>
                                  <a:sym typeface="Symbol" panose="05050102010706020507" pitchFamily="18" charset="2"/>
                                </a:rPr>
                                <m:t>𝑛</m:t>
                              </m:r>
                            </m:e>
                            <m:e>
                              <m:r>
                                <a:rPr lang="en-US" i="1">
                                  <a:latin typeface="Cambria Math" panose="02040503050406030204" pitchFamily="18" charset="0"/>
                                </a:rPr>
                                <m:t>𝑛</m:t>
                              </m:r>
                            </m:e>
                          </m:eqArr>
                        </m:e>
                      </m:d>
                    </m:oMath>
                  </m:oMathPara>
                </a14:m>
                <a:endParaRPr lang="en-US" altLang="zh-TW" dirty="0">
                  <a:sym typeface="Symbol" panose="05050102010706020507" pitchFamily="18" charset="2"/>
                </a:endParaRPr>
              </a:p>
              <a:p>
                <a:pPr algn="just"/>
                <a:r>
                  <a:rPr lang="en-US" altLang="zh-TW" dirty="0">
                    <a:sym typeface="Symbol" panose="05050102010706020507" pitchFamily="18" charset="2"/>
                  </a:rPr>
                  <a:t>Hence</a:t>
                </a:r>
              </a:p>
              <a:p>
                <a:pPr marL="0" indent="0" algn="just">
                  <a:buNone/>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sym typeface="Symbol" panose="05050102010706020507" pitchFamily="18" charset="2"/>
                            </a:rPr>
                          </m:ctrlPr>
                        </m:sSubPr>
                        <m:e>
                          <m:r>
                            <a:rPr lang="en-US" altLang="zh-TW" i="1">
                              <a:latin typeface="Cambria Math" panose="02040503050406030204" pitchFamily="18" charset="0"/>
                              <a:sym typeface="Symbol" panose="05050102010706020507" pitchFamily="18" charset="2"/>
                            </a:rPr>
                            <m:t>𝑢</m:t>
                          </m:r>
                        </m:e>
                        <m:sub>
                          <m:r>
                            <a:rPr lang="en-US" altLang="zh-TW" i="1">
                              <a:latin typeface="Cambria Math" panose="02040503050406030204" pitchFamily="18" charset="0"/>
                              <a:sym typeface="Symbol" panose="05050102010706020507" pitchFamily="18" charset="2"/>
                            </a:rPr>
                            <m:t>2</m:t>
                          </m:r>
                          <m:r>
                            <a:rPr lang="en-US" altLang="zh-TW" i="1">
                              <a:latin typeface="Cambria Math" panose="02040503050406030204" pitchFamily="18" charset="0"/>
                              <a:sym typeface="Symbol" panose="05050102010706020507" pitchFamily="18" charset="2"/>
                            </a:rPr>
                            <m:t>𝑛</m:t>
                          </m:r>
                        </m:sub>
                      </m:sSub>
                      <m:r>
                        <a:rPr lang="en-US" altLang="zh-TW" b="0" i="1">
                          <a:latin typeface="Cambria Math" panose="02040503050406030204" pitchFamily="18" charset="0"/>
                          <a:sym typeface="Symbol" panose="05050102010706020507" pitchFamily="18" charset="2"/>
                        </a:rPr>
                        <m:t>=</m:t>
                      </m:r>
                      <m:sSup>
                        <m:sSupPr>
                          <m:ctrlPr>
                            <a:rPr lang="en-US" altLang="zh-TW" b="0" i="1">
                              <a:latin typeface="Cambria Math" panose="02040503050406030204" pitchFamily="18" charset="0"/>
                              <a:sym typeface="Symbol" panose="05050102010706020507" pitchFamily="18" charset="2"/>
                            </a:rPr>
                          </m:ctrlPr>
                        </m:sSupPr>
                        <m:e>
                          <m:d>
                            <m:dPr>
                              <m:ctrlPr>
                                <a:rPr lang="en-US" altLang="zh-TW" b="0" i="1">
                                  <a:latin typeface="Cambria Math" panose="02040503050406030204" pitchFamily="18" charset="0"/>
                                  <a:sym typeface="Symbol" panose="05050102010706020507" pitchFamily="18" charset="2"/>
                                </a:rPr>
                              </m:ctrlPr>
                            </m:dPr>
                            <m:e>
                              <m:f>
                                <m:fPr>
                                  <m:ctrlPr>
                                    <a:rPr lang="en-US" altLang="zh-TW" b="0" i="1">
                                      <a:latin typeface="Cambria Math" panose="02040503050406030204" pitchFamily="18" charset="0"/>
                                      <a:sym typeface="Symbol" panose="05050102010706020507" pitchFamily="18" charset="2"/>
                                    </a:rPr>
                                  </m:ctrlPr>
                                </m:fPr>
                                <m:num>
                                  <m:r>
                                    <a:rPr lang="en-US" altLang="zh-TW" b="0" i="1">
                                      <a:latin typeface="Cambria Math" panose="02040503050406030204" pitchFamily="18" charset="0"/>
                                      <a:sym typeface="Symbol" panose="05050102010706020507" pitchFamily="18" charset="2"/>
                                    </a:rPr>
                                    <m:t>1</m:t>
                                  </m:r>
                                </m:num>
                                <m:den>
                                  <m:sSup>
                                    <m:sSupPr>
                                      <m:ctrlPr>
                                        <a:rPr lang="en-US" altLang="zh-TW" b="0" i="1">
                                          <a:latin typeface="Cambria Math" panose="02040503050406030204" pitchFamily="18" charset="0"/>
                                          <a:sym typeface="Symbol" panose="05050102010706020507" pitchFamily="18" charset="2"/>
                                        </a:rPr>
                                      </m:ctrlPr>
                                    </m:sSupPr>
                                    <m:e>
                                      <m:r>
                                        <a:rPr lang="en-US" altLang="zh-TW" b="0" i="1">
                                          <a:latin typeface="Cambria Math" panose="02040503050406030204" pitchFamily="18" charset="0"/>
                                          <a:sym typeface="Symbol" panose="05050102010706020507" pitchFamily="18" charset="2"/>
                                        </a:rPr>
                                        <m:t>2</m:t>
                                      </m:r>
                                    </m:e>
                                    <m:sup>
                                      <m:r>
                                        <a:rPr lang="en-US" altLang="zh-TW" b="0" i="1">
                                          <a:latin typeface="Cambria Math" panose="02040503050406030204" pitchFamily="18" charset="0"/>
                                          <a:sym typeface="Symbol" panose="05050102010706020507" pitchFamily="18" charset="2"/>
                                        </a:rPr>
                                        <m:t>2</m:t>
                                      </m:r>
                                      <m:r>
                                        <a:rPr lang="en-US" altLang="zh-TW" b="0" i="1">
                                          <a:latin typeface="Cambria Math" panose="02040503050406030204" pitchFamily="18" charset="0"/>
                                          <a:sym typeface="Symbol" panose="05050102010706020507" pitchFamily="18" charset="2"/>
                                        </a:rPr>
                                        <m:t>𝑛</m:t>
                                      </m:r>
                                    </m:sup>
                                  </m:sSup>
                                </m:den>
                              </m:f>
                              <m:d>
                                <m:dPr>
                                  <m:ctrlPr>
                                    <a:rPr lang="en-US" altLang="zh-TW" i="1">
                                      <a:latin typeface="Cambria Math" panose="02040503050406030204" pitchFamily="18" charset="0"/>
                                      <a:sym typeface="Symbol" panose="05050102010706020507" pitchFamily="18" charset="2"/>
                                    </a:rPr>
                                  </m:ctrlPr>
                                </m:dPr>
                                <m:e>
                                  <m:eqArr>
                                    <m:eqArrPr>
                                      <m:ctrlPr>
                                        <a:rPr lang="en-US" altLang="zh-TW" i="1">
                                          <a:latin typeface="Cambria Math" panose="02040503050406030204" pitchFamily="18" charset="0"/>
                                          <a:sym typeface="Symbol" panose="05050102010706020507" pitchFamily="18" charset="2"/>
                                        </a:rPr>
                                      </m:ctrlPr>
                                    </m:eqArrPr>
                                    <m:e>
                                      <m:r>
                                        <a:rPr lang="en-US" altLang="zh-TW" i="1">
                                          <a:latin typeface="Cambria Math" panose="02040503050406030204" pitchFamily="18" charset="0"/>
                                          <a:sym typeface="Symbol" panose="05050102010706020507" pitchFamily="18" charset="2"/>
                                        </a:rPr>
                                        <m:t>2</m:t>
                                      </m:r>
                                      <m:r>
                                        <a:rPr lang="en-US" altLang="zh-TW" i="1">
                                          <a:latin typeface="Cambria Math" panose="02040503050406030204" pitchFamily="18" charset="0"/>
                                          <a:sym typeface="Symbol" panose="05050102010706020507" pitchFamily="18" charset="2"/>
                                        </a:rPr>
                                        <m:t>𝑛</m:t>
                                      </m:r>
                                    </m:e>
                                    <m:e>
                                      <m:r>
                                        <a:rPr lang="en-US" i="1">
                                          <a:latin typeface="Cambria Math" panose="02040503050406030204" pitchFamily="18" charset="0"/>
                                        </a:rPr>
                                        <m:t>𝑛</m:t>
                                      </m:r>
                                    </m:e>
                                  </m:eqArr>
                                </m:e>
                              </m:d>
                            </m:e>
                          </m:d>
                        </m:e>
                        <m:sup>
                          <m:r>
                            <a:rPr lang="en-US" altLang="zh-TW" b="0" i="1">
                              <a:latin typeface="Cambria Math" panose="02040503050406030204" pitchFamily="18" charset="0"/>
                              <a:sym typeface="Symbol" panose="05050102010706020507" pitchFamily="18" charset="2"/>
                            </a:rPr>
                            <m:t>2</m:t>
                          </m:r>
                        </m:sup>
                      </m:sSup>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9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65</a:t>
            </a:fld>
            <a:endParaRPr lang="en-US" dirty="0">
              <a:solidFill>
                <a:prstClr val="black">
                  <a:tint val="75000"/>
                </a:prstClr>
              </a:solidFill>
            </a:endParaRPr>
          </a:p>
        </p:txBody>
      </p:sp>
    </p:spTree>
    <p:extLst>
      <p:ext uri="{BB962C8B-B14F-4D97-AF65-F5344CB8AC3E}">
        <p14:creationId xmlns:p14="http://schemas.microsoft.com/office/powerpoint/2010/main" val="12071509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walk on 2-D starting at the origin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gn="just">
                  <a:buNone/>
                </a:pPr>
                <a14:m>
                  <m:oMathPara xmlns:m="http://schemas.openxmlformats.org/officeDocument/2006/math">
                    <m:oMathParaPr>
                      <m:jc m:val="centerGroup"/>
                    </m:oMathParaPr>
                    <m:oMath xmlns:m="http://schemas.openxmlformats.org/officeDocument/2006/math">
                      <m:sSub>
                        <m:sSubPr>
                          <m:ctrlPr>
                            <a:rPr lang="en-US" altLang="zh-TW" i="1">
                              <a:latin typeface="Cambria Math" panose="02040503050406030204" pitchFamily="18" charset="0"/>
                              <a:sym typeface="Symbol" panose="05050102010706020507" pitchFamily="18" charset="2"/>
                            </a:rPr>
                          </m:ctrlPr>
                        </m:sSubPr>
                        <m:e>
                          <m:r>
                            <a:rPr lang="en-US" altLang="zh-TW" i="1">
                              <a:latin typeface="Cambria Math" panose="02040503050406030204" pitchFamily="18" charset="0"/>
                              <a:sym typeface="Symbol" panose="05050102010706020507" pitchFamily="18" charset="2"/>
                            </a:rPr>
                            <m:t>𝑢</m:t>
                          </m:r>
                        </m:e>
                        <m:sub>
                          <m:r>
                            <a:rPr lang="en-US" altLang="zh-TW" i="1">
                              <a:latin typeface="Cambria Math" panose="02040503050406030204" pitchFamily="18" charset="0"/>
                              <a:sym typeface="Symbol" panose="05050102010706020507" pitchFamily="18" charset="2"/>
                            </a:rPr>
                            <m:t>2</m:t>
                          </m:r>
                          <m:r>
                            <a:rPr lang="en-US" altLang="zh-TW" i="1">
                              <a:latin typeface="Cambria Math" panose="02040503050406030204" pitchFamily="18" charset="0"/>
                              <a:sym typeface="Symbol" panose="05050102010706020507" pitchFamily="18" charset="2"/>
                            </a:rPr>
                            <m:t>𝑛</m:t>
                          </m:r>
                        </m:sub>
                      </m:sSub>
                      <m:r>
                        <a:rPr lang="en-US" altLang="zh-TW" b="0" i="1">
                          <a:latin typeface="Cambria Math" panose="02040503050406030204" pitchFamily="18" charset="0"/>
                          <a:sym typeface="Symbol" panose="05050102010706020507" pitchFamily="18" charset="2"/>
                        </a:rPr>
                        <m:t>=</m:t>
                      </m:r>
                      <m:sSup>
                        <m:sSupPr>
                          <m:ctrlPr>
                            <a:rPr lang="en-US" altLang="zh-TW" b="0" i="1">
                              <a:latin typeface="Cambria Math" panose="02040503050406030204" pitchFamily="18" charset="0"/>
                              <a:sym typeface="Symbol" panose="05050102010706020507" pitchFamily="18" charset="2"/>
                            </a:rPr>
                          </m:ctrlPr>
                        </m:sSupPr>
                        <m:e>
                          <m:d>
                            <m:dPr>
                              <m:ctrlPr>
                                <a:rPr lang="en-US" altLang="zh-TW" b="0" i="1">
                                  <a:latin typeface="Cambria Math" panose="02040503050406030204" pitchFamily="18" charset="0"/>
                                  <a:sym typeface="Symbol" panose="05050102010706020507" pitchFamily="18" charset="2"/>
                                </a:rPr>
                              </m:ctrlPr>
                            </m:dPr>
                            <m:e>
                              <m:f>
                                <m:fPr>
                                  <m:ctrlPr>
                                    <a:rPr lang="en-US" altLang="zh-TW" b="0" i="1">
                                      <a:latin typeface="Cambria Math" panose="02040503050406030204" pitchFamily="18" charset="0"/>
                                      <a:sym typeface="Symbol" panose="05050102010706020507" pitchFamily="18" charset="2"/>
                                    </a:rPr>
                                  </m:ctrlPr>
                                </m:fPr>
                                <m:num>
                                  <m:r>
                                    <a:rPr lang="en-US" altLang="zh-TW" b="0" i="1">
                                      <a:latin typeface="Cambria Math" panose="02040503050406030204" pitchFamily="18" charset="0"/>
                                      <a:sym typeface="Symbol" panose="05050102010706020507" pitchFamily="18" charset="2"/>
                                    </a:rPr>
                                    <m:t>1</m:t>
                                  </m:r>
                                </m:num>
                                <m:den>
                                  <m:sSup>
                                    <m:sSupPr>
                                      <m:ctrlPr>
                                        <a:rPr lang="en-US" altLang="zh-TW" b="0" i="1">
                                          <a:latin typeface="Cambria Math" panose="02040503050406030204" pitchFamily="18" charset="0"/>
                                          <a:sym typeface="Symbol" panose="05050102010706020507" pitchFamily="18" charset="2"/>
                                        </a:rPr>
                                      </m:ctrlPr>
                                    </m:sSupPr>
                                    <m:e>
                                      <m:r>
                                        <a:rPr lang="en-US" altLang="zh-TW" b="0" i="1">
                                          <a:latin typeface="Cambria Math" panose="02040503050406030204" pitchFamily="18" charset="0"/>
                                          <a:sym typeface="Symbol" panose="05050102010706020507" pitchFamily="18" charset="2"/>
                                        </a:rPr>
                                        <m:t>2</m:t>
                                      </m:r>
                                    </m:e>
                                    <m:sup>
                                      <m:r>
                                        <a:rPr lang="en-US" altLang="zh-TW" b="0" i="1">
                                          <a:latin typeface="Cambria Math" panose="02040503050406030204" pitchFamily="18" charset="0"/>
                                          <a:sym typeface="Symbol" panose="05050102010706020507" pitchFamily="18" charset="2"/>
                                        </a:rPr>
                                        <m:t>2</m:t>
                                      </m:r>
                                      <m:r>
                                        <a:rPr lang="en-US" altLang="zh-TW" b="0" i="1">
                                          <a:latin typeface="Cambria Math" panose="02040503050406030204" pitchFamily="18" charset="0"/>
                                          <a:sym typeface="Symbol" panose="05050102010706020507" pitchFamily="18" charset="2"/>
                                        </a:rPr>
                                        <m:t>𝑛</m:t>
                                      </m:r>
                                    </m:sup>
                                  </m:sSup>
                                </m:den>
                              </m:f>
                              <m:d>
                                <m:dPr>
                                  <m:ctrlPr>
                                    <a:rPr lang="en-US" altLang="zh-TW" i="1">
                                      <a:latin typeface="Cambria Math" panose="02040503050406030204" pitchFamily="18" charset="0"/>
                                      <a:sym typeface="Symbol" panose="05050102010706020507" pitchFamily="18" charset="2"/>
                                    </a:rPr>
                                  </m:ctrlPr>
                                </m:dPr>
                                <m:e>
                                  <m:eqArr>
                                    <m:eqArrPr>
                                      <m:ctrlPr>
                                        <a:rPr lang="en-US" altLang="zh-TW" i="1">
                                          <a:latin typeface="Cambria Math" panose="02040503050406030204" pitchFamily="18" charset="0"/>
                                          <a:sym typeface="Symbol" panose="05050102010706020507" pitchFamily="18" charset="2"/>
                                        </a:rPr>
                                      </m:ctrlPr>
                                    </m:eqArrPr>
                                    <m:e>
                                      <m:r>
                                        <a:rPr lang="en-US" altLang="zh-TW" i="1">
                                          <a:latin typeface="Cambria Math" panose="02040503050406030204" pitchFamily="18" charset="0"/>
                                          <a:sym typeface="Symbol" panose="05050102010706020507" pitchFamily="18" charset="2"/>
                                        </a:rPr>
                                        <m:t>2</m:t>
                                      </m:r>
                                      <m:r>
                                        <a:rPr lang="en-US" altLang="zh-TW" i="1">
                                          <a:latin typeface="Cambria Math" panose="02040503050406030204" pitchFamily="18" charset="0"/>
                                          <a:sym typeface="Symbol" panose="05050102010706020507" pitchFamily="18" charset="2"/>
                                        </a:rPr>
                                        <m:t>𝑛</m:t>
                                      </m:r>
                                    </m:e>
                                    <m:e>
                                      <m:r>
                                        <a:rPr lang="en-US" i="1">
                                          <a:latin typeface="Cambria Math" panose="02040503050406030204" pitchFamily="18" charset="0"/>
                                        </a:rPr>
                                        <m:t>𝑛</m:t>
                                      </m:r>
                                    </m:e>
                                  </m:eqArr>
                                </m:e>
                              </m:d>
                            </m:e>
                          </m:d>
                        </m:e>
                        <m:sup>
                          <m:r>
                            <a:rPr lang="en-US" altLang="zh-TW" b="0" i="1">
                              <a:latin typeface="Cambria Math" panose="02040503050406030204" pitchFamily="18" charset="0"/>
                              <a:sym typeface="Symbol" panose="05050102010706020507" pitchFamily="18" charset="2"/>
                            </a:rPr>
                            <m:t>2</m:t>
                          </m:r>
                        </m:sup>
                      </m:sSup>
                    </m:oMath>
                  </m:oMathPara>
                </a14:m>
                <a:endParaRPr lang="en-US" altLang="zh-TW" dirty="0">
                  <a:sym typeface="Symbol" panose="05050102010706020507" pitchFamily="18" charset="2"/>
                </a:endParaRPr>
              </a:p>
              <a:p>
                <a:pPr algn="just"/>
                <a:r>
                  <a:rPr lang="en-US" altLang="zh-TW" dirty="0">
                    <a:sym typeface="Symbol" panose="05050102010706020507" pitchFamily="18" charset="2"/>
                  </a:rPr>
                  <a:t>it is just square of one dimensional result</a:t>
                </a:r>
              </a:p>
              <a:p>
                <a:pPr algn="just"/>
                <a14:m>
                  <m:oMath xmlns:m="http://schemas.openxmlformats.org/officeDocument/2006/math">
                    <m:r>
                      <a:rPr lang="en-US" altLang="zh-TW" b="0" i="1">
                        <a:latin typeface="Cambria Math" panose="02040503050406030204" pitchFamily="18" charset="0"/>
                        <a:sym typeface="Symbol" panose="05050102010706020507" pitchFamily="18" charset="2"/>
                      </a:rPr>
                      <m:t>𝑚</m:t>
                    </m:r>
                    <m:r>
                      <a:rPr lang="en-US" altLang="zh-TW" b="0" i="1">
                        <a:latin typeface="Cambria Math" panose="02040503050406030204" pitchFamily="18" charset="0"/>
                        <a:sym typeface="Symbol" panose="05050102010706020507" pitchFamily="18" charset="2"/>
                      </a:rPr>
                      <m:t>= </m:t>
                    </m:r>
                    <m:nary>
                      <m:naryPr>
                        <m:chr m:val="∑"/>
                        <m:supHide m:val="on"/>
                        <m:ctrlPr>
                          <a:rPr lang="en-US" altLang="zh-TW" b="0" i="1">
                            <a:latin typeface="Cambria Math" panose="02040503050406030204" pitchFamily="18" charset="0"/>
                            <a:sym typeface="Symbol" panose="05050102010706020507" pitchFamily="18" charset="2"/>
                          </a:rPr>
                        </m:ctrlPr>
                      </m:naryPr>
                      <m:sub>
                        <m:r>
                          <m:rPr>
                            <m:brk m:alnAt="7"/>
                          </m:rPr>
                          <a:rPr lang="en-US" altLang="zh-TW" b="0" i="1">
                            <a:latin typeface="Cambria Math" panose="02040503050406030204" pitchFamily="18" charset="0"/>
                            <a:sym typeface="Symbol" panose="05050102010706020507" pitchFamily="18" charset="2"/>
                          </a:rPr>
                          <m:t>𝑛</m:t>
                        </m:r>
                      </m:sub>
                      <m:sup/>
                      <m:e>
                        <m:sSub>
                          <m:sSubPr>
                            <m:ctrlPr>
                              <a:rPr lang="en-US" altLang="zh-TW" b="0" i="1">
                                <a:latin typeface="Cambria Math" panose="02040503050406030204" pitchFamily="18" charset="0"/>
                                <a:sym typeface="Symbol" panose="05050102010706020507" pitchFamily="18" charset="2"/>
                              </a:rPr>
                            </m:ctrlPr>
                          </m:sSubPr>
                          <m:e>
                            <m:r>
                              <a:rPr lang="en-US" altLang="zh-TW" b="0" i="1">
                                <a:latin typeface="Cambria Math" panose="02040503050406030204" pitchFamily="18" charset="0"/>
                                <a:sym typeface="Symbol" panose="05050102010706020507" pitchFamily="18" charset="2"/>
                              </a:rPr>
                              <m:t>𝑢</m:t>
                            </m:r>
                          </m:e>
                          <m:sub>
                            <m:r>
                              <a:rPr lang="en-US" altLang="zh-TW" b="0" i="1">
                                <a:latin typeface="Cambria Math" panose="02040503050406030204" pitchFamily="18" charset="0"/>
                                <a:sym typeface="Symbol" panose="05050102010706020507" pitchFamily="18" charset="2"/>
                              </a:rPr>
                              <m:t>2</m:t>
                            </m:r>
                            <m:r>
                              <a:rPr lang="en-US" altLang="zh-TW" b="0" i="1">
                                <a:latin typeface="Cambria Math" panose="02040503050406030204" pitchFamily="18" charset="0"/>
                                <a:sym typeface="Symbol" panose="05050102010706020507" pitchFamily="18" charset="2"/>
                              </a:rPr>
                              <m:t>𝑛</m:t>
                            </m:r>
                          </m:sub>
                        </m:sSub>
                        <m:r>
                          <m:rPr>
                            <m:brk m:alnAt="7"/>
                          </m:rPr>
                          <a:rPr lang="en-US" altLang="zh-TW" b="0" i="1">
                            <a:latin typeface="Cambria Math" panose="02040503050406030204" pitchFamily="18" charset="0"/>
                            <a:sym typeface="Symbol" panose="05050102010706020507" pitchFamily="18" charset="2"/>
                          </a:rPr>
                          <m:t>≈</m:t>
                        </m:r>
                        <m:nary>
                          <m:naryPr>
                            <m:chr m:val="∑"/>
                            <m:supHide m:val="on"/>
                            <m:ctrlPr>
                              <a:rPr lang="en-US" altLang="zh-TW" b="0" i="1">
                                <a:latin typeface="Cambria Math" panose="02040503050406030204" pitchFamily="18" charset="0"/>
                                <a:sym typeface="Symbol" panose="05050102010706020507" pitchFamily="18" charset="2"/>
                              </a:rPr>
                            </m:ctrlPr>
                          </m:naryPr>
                          <m:sub>
                            <m:r>
                              <m:rPr>
                                <m:brk m:alnAt="7"/>
                              </m:rPr>
                              <a:rPr lang="en-US" altLang="zh-TW" b="0" i="1">
                                <a:latin typeface="Cambria Math" panose="02040503050406030204" pitchFamily="18" charset="0"/>
                                <a:sym typeface="Symbol" panose="05050102010706020507" pitchFamily="18" charset="2"/>
                              </a:rPr>
                              <m:t>𝑛</m:t>
                            </m:r>
                          </m:sub>
                          <m:sup/>
                          <m:e>
                            <m:f>
                              <m:fPr>
                                <m:ctrlPr>
                                  <a:rPr lang="en-US" altLang="zh-TW" b="0" i="1">
                                    <a:latin typeface="Cambria Math" panose="02040503050406030204" pitchFamily="18" charset="0"/>
                                    <a:sym typeface="Symbol" panose="05050102010706020507" pitchFamily="18" charset="2"/>
                                  </a:rPr>
                                </m:ctrlPr>
                              </m:fPr>
                              <m:num>
                                <m:r>
                                  <a:rPr lang="en-US" altLang="zh-TW" b="0" i="1">
                                    <a:latin typeface="Cambria Math" panose="02040503050406030204" pitchFamily="18" charset="0"/>
                                    <a:sym typeface="Symbol" panose="05050102010706020507" pitchFamily="18" charset="2"/>
                                  </a:rPr>
                                  <m:t>1</m:t>
                                </m:r>
                              </m:num>
                              <m:den>
                                <m:r>
                                  <a:rPr lang="en-US" altLang="zh-TW" b="0" i="1">
                                    <a:latin typeface="Cambria Math" panose="02040503050406030204" pitchFamily="18" charset="0"/>
                                    <a:sym typeface="Symbol" panose="05050102010706020507" pitchFamily="18" charset="2"/>
                                  </a:rPr>
                                  <m:t>𝜋</m:t>
                                </m:r>
                                <m:r>
                                  <a:rPr lang="en-US" altLang="zh-TW" b="0" i="1">
                                    <a:latin typeface="Cambria Math" panose="02040503050406030204" pitchFamily="18" charset="0"/>
                                    <a:sym typeface="Symbol" panose="05050102010706020507" pitchFamily="18" charset="2"/>
                                  </a:rPr>
                                  <m:t>𝑛</m:t>
                                </m:r>
                              </m:den>
                            </m:f>
                          </m:e>
                        </m:nary>
                      </m:e>
                    </m:nary>
                    <m:r>
                      <a:rPr lang="en-US" altLang="zh-TW" b="0" i="1">
                        <a:latin typeface="Cambria Math" panose="02040503050406030204" pitchFamily="18" charset="0"/>
                        <a:sym typeface="Symbol" panose="05050102010706020507" pitchFamily="18" charset="2"/>
                      </a:rPr>
                      <m:t>=∞</m:t>
                    </m:r>
                  </m:oMath>
                </a14:m>
                <a:endParaRPr lang="en-US" altLang="zh-TW" dirty="0">
                  <a:sym typeface="Symbol" panose="05050102010706020507" pitchFamily="18" charset="2"/>
                </a:endParaRPr>
              </a:p>
              <a:p>
                <a:pPr algn="just"/>
                <a:r>
                  <a:rPr lang="en-US" altLang="zh-TW" dirty="0">
                    <a:sym typeface="Symbol" panose="05050102010706020507" pitchFamily="18" charset="2"/>
                  </a:rPr>
                  <a:t>Hence, </a:t>
                </a:r>
                <a:r>
                  <a:rPr lang="en-US" dirty="0"/>
                  <a:t>Simple random in two dimensions is also recurrent. </a:t>
                </a:r>
                <a:endParaRPr lang="en-US" altLang="zh-TW" dirty="0">
                  <a:sym typeface="Symbol" panose="05050102010706020507" pitchFamily="18" charset="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66</a:t>
            </a:fld>
            <a:endParaRPr lang="en-US" dirty="0">
              <a:solidFill>
                <a:prstClr val="black">
                  <a:tint val="75000"/>
                </a:prstClr>
              </a:solidFill>
            </a:endParaRPr>
          </a:p>
        </p:txBody>
      </p:sp>
    </p:spTree>
    <p:extLst>
      <p:ext uri="{BB962C8B-B14F-4D97-AF65-F5344CB8AC3E}">
        <p14:creationId xmlns:p14="http://schemas.microsoft.com/office/powerpoint/2010/main" val="21070405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random walk on 3-D starting at the origin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altLang="zh-TW" dirty="0">
                    <a:sym typeface="Symbol" panose="05050102010706020507" pitchFamily="18" charset="2"/>
                  </a:rPr>
                  <a:t>Similarly, In 3-D</a:t>
                </a:r>
              </a:p>
              <a:p>
                <a:pPr algn="just"/>
                <a14:m>
                  <m:oMath xmlns:m="http://schemas.openxmlformats.org/officeDocument/2006/math">
                    <m:r>
                      <a:rPr lang="en-US" altLang="zh-TW" b="0" i="1">
                        <a:latin typeface="Cambria Math" panose="02040503050406030204" pitchFamily="18" charset="0"/>
                        <a:sym typeface="Symbol" panose="05050102010706020507" pitchFamily="18" charset="2"/>
                      </a:rPr>
                      <m:t>𝑚</m:t>
                    </m:r>
                    <m:r>
                      <a:rPr lang="en-US" altLang="zh-TW" b="0" i="1">
                        <a:latin typeface="Cambria Math" panose="02040503050406030204" pitchFamily="18" charset="0"/>
                        <a:sym typeface="Symbol" panose="05050102010706020507" pitchFamily="18" charset="2"/>
                      </a:rPr>
                      <m:t>= </m:t>
                    </m:r>
                    <m:nary>
                      <m:naryPr>
                        <m:chr m:val="∑"/>
                        <m:supHide m:val="on"/>
                        <m:ctrlPr>
                          <a:rPr lang="en-US" altLang="zh-TW" b="0" i="1">
                            <a:latin typeface="Cambria Math" panose="02040503050406030204" pitchFamily="18" charset="0"/>
                            <a:sym typeface="Symbol" panose="05050102010706020507" pitchFamily="18" charset="2"/>
                          </a:rPr>
                        </m:ctrlPr>
                      </m:naryPr>
                      <m:sub>
                        <m:r>
                          <m:rPr>
                            <m:brk m:alnAt="7"/>
                          </m:rPr>
                          <a:rPr lang="en-US" altLang="zh-TW" b="0" i="1">
                            <a:latin typeface="Cambria Math" panose="02040503050406030204" pitchFamily="18" charset="0"/>
                            <a:sym typeface="Symbol" panose="05050102010706020507" pitchFamily="18" charset="2"/>
                          </a:rPr>
                          <m:t>𝑛</m:t>
                        </m:r>
                      </m:sub>
                      <m:sup/>
                      <m:e>
                        <m:sSub>
                          <m:sSubPr>
                            <m:ctrlPr>
                              <a:rPr lang="en-US" altLang="zh-TW" b="0" i="1">
                                <a:latin typeface="Cambria Math" panose="02040503050406030204" pitchFamily="18" charset="0"/>
                                <a:sym typeface="Symbol" panose="05050102010706020507" pitchFamily="18" charset="2"/>
                              </a:rPr>
                            </m:ctrlPr>
                          </m:sSubPr>
                          <m:e>
                            <m:r>
                              <a:rPr lang="en-US" altLang="zh-TW" b="0" i="1">
                                <a:latin typeface="Cambria Math" panose="02040503050406030204" pitchFamily="18" charset="0"/>
                                <a:sym typeface="Symbol" panose="05050102010706020507" pitchFamily="18" charset="2"/>
                              </a:rPr>
                              <m:t>𝑢</m:t>
                            </m:r>
                          </m:e>
                          <m:sub>
                            <m:r>
                              <a:rPr lang="en-US" altLang="zh-TW" b="0" i="1">
                                <a:latin typeface="Cambria Math" panose="02040503050406030204" pitchFamily="18" charset="0"/>
                                <a:sym typeface="Symbol" panose="05050102010706020507" pitchFamily="18" charset="2"/>
                              </a:rPr>
                              <m:t>2</m:t>
                            </m:r>
                            <m:r>
                              <a:rPr lang="en-US" altLang="zh-TW" b="0" i="1">
                                <a:latin typeface="Cambria Math" panose="02040503050406030204" pitchFamily="18" charset="0"/>
                                <a:sym typeface="Symbol" panose="05050102010706020507" pitchFamily="18" charset="2"/>
                              </a:rPr>
                              <m:t>𝑛</m:t>
                            </m:r>
                          </m:sub>
                        </m:sSub>
                      </m:e>
                    </m:nary>
                    <m:r>
                      <a:rPr lang="en-US" altLang="zh-TW" b="0" i="1">
                        <a:latin typeface="Cambria Math" panose="02040503050406030204" pitchFamily="18" charset="0"/>
                        <a:sym typeface="Symbol" panose="05050102010706020507" pitchFamily="18" charset="2"/>
                      </a:rPr>
                      <m:t>𝐾</m:t>
                    </m:r>
                    <m:nary>
                      <m:naryPr>
                        <m:chr m:val="∑"/>
                        <m:supHide m:val="on"/>
                        <m:ctrlPr>
                          <a:rPr lang="en-US" altLang="zh-TW" b="0" i="1">
                            <a:latin typeface="Cambria Math" panose="02040503050406030204" pitchFamily="18" charset="0"/>
                            <a:sym typeface="Symbol" panose="05050102010706020507" pitchFamily="18" charset="2"/>
                          </a:rPr>
                        </m:ctrlPr>
                      </m:naryPr>
                      <m:sub>
                        <m:r>
                          <m:rPr>
                            <m:brk m:alnAt="7"/>
                          </m:rPr>
                          <a:rPr lang="en-US" altLang="zh-TW" b="0" i="1">
                            <a:latin typeface="Cambria Math" panose="02040503050406030204" pitchFamily="18" charset="0"/>
                            <a:sym typeface="Symbol" panose="05050102010706020507" pitchFamily="18" charset="2"/>
                          </a:rPr>
                          <m:t>𝑛</m:t>
                        </m:r>
                      </m:sub>
                      <m:sup/>
                      <m:e>
                        <m:f>
                          <m:fPr>
                            <m:ctrlPr>
                              <a:rPr lang="en-US" altLang="zh-TW" b="0" i="1">
                                <a:latin typeface="Cambria Math" panose="02040503050406030204" pitchFamily="18" charset="0"/>
                                <a:sym typeface="Symbol" panose="05050102010706020507" pitchFamily="18" charset="2"/>
                              </a:rPr>
                            </m:ctrlPr>
                          </m:fPr>
                          <m:num>
                            <m:r>
                              <a:rPr lang="en-US" altLang="zh-TW" b="0" i="1">
                                <a:latin typeface="Cambria Math" panose="02040503050406030204" pitchFamily="18" charset="0"/>
                                <a:sym typeface="Symbol" panose="05050102010706020507" pitchFamily="18" charset="2"/>
                              </a:rPr>
                              <m:t>1</m:t>
                            </m:r>
                          </m:num>
                          <m:den>
                            <m:sSup>
                              <m:sSupPr>
                                <m:ctrlPr>
                                  <a:rPr lang="en-US" altLang="zh-TW" b="0" i="1">
                                    <a:latin typeface="Cambria Math" panose="02040503050406030204" pitchFamily="18" charset="0"/>
                                    <a:sym typeface="Symbol" panose="05050102010706020507" pitchFamily="18" charset="2"/>
                                  </a:rPr>
                                </m:ctrlPr>
                              </m:sSupPr>
                              <m:e>
                                <m:r>
                                  <a:rPr lang="en-US" altLang="zh-TW" b="0" i="1">
                                    <a:latin typeface="Cambria Math" panose="02040503050406030204" pitchFamily="18" charset="0"/>
                                    <a:sym typeface="Symbol" panose="05050102010706020507" pitchFamily="18" charset="2"/>
                                  </a:rPr>
                                  <m:t>𝑛</m:t>
                                </m:r>
                              </m:e>
                              <m:sup>
                                <m:r>
                                  <a:rPr lang="en-US" altLang="zh-TW" b="0" i="1">
                                    <a:latin typeface="Cambria Math" panose="02040503050406030204" pitchFamily="18" charset="0"/>
                                    <a:sym typeface="Symbol" panose="05050102010706020507" pitchFamily="18" charset="2"/>
                                  </a:rPr>
                                  <m:t>3/2</m:t>
                                </m:r>
                              </m:sup>
                            </m:sSup>
                          </m:den>
                        </m:f>
                      </m:e>
                    </m:nary>
                    <m:r>
                      <a:rPr lang="en-US" altLang="zh-TW" b="0" i="1">
                        <a:latin typeface="Cambria Math" panose="02040503050406030204" pitchFamily="18" charset="0"/>
                        <a:sym typeface="Symbol" panose="05050102010706020507" pitchFamily="18" charset="2"/>
                      </a:rPr>
                      <m:t>&lt;∞</m:t>
                    </m:r>
                  </m:oMath>
                </a14:m>
                <a:endParaRPr lang="en-US" altLang="zh-TW" dirty="0">
                  <a:sym typeface="Symbol" panose="05050102010706020507" pitchFamily="18" charset="2"/>
                </a:endParaRPr>
              </a:p>
              <a:p>
                <a:pPr algn="just"/>
                <a:r>
                  <a:rPr lang="en-US" altLang="zh-TW" dirty="0">
                    <a:sym typeface="Symbol" panose="05050102010706020507" pitchFamily="18" charset="2"/>
                  </a:rPr>
                  <a:t>Hence, </a:t>
                </a:r>
                <a:r>
                  <a:rPr lang="en-US" dirty="0"/>
                  <a:t>Simple random in three dimensions is also transient.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98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67</a:t>
            </a:fld>
            <a:endParaRPr lang="en-US" dirty="0">
              <a:solidFill>
                <a:prstClr val="black">
                  <a:tint val="75000"/>
                </a:prstClr>
              </a:solidFill>
            </a:endParaRPr>
          </a:p>
        </p:txBody>
      </p:sp>
    </p:spTree>
    <p:extLst>
      <p:ext uri="{BB962C8B-B14F-4D97-AF65-F5344CB8AC3E}">
        <p14:creationId xmlns:p14="http://schemas.microsoft.com/office/powerpoint/2010/main" val="32296729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Acknowledgements </a:t>
            </a:r>
          </a:p>
        </p:txBody>
      </p:sp>
      <p:sp>
        <p:nvSpPr>
          <p:cNvPr id="3" name="Content Placeholder 2"/>
          <p:cNvSpPr>
            <a:spLocks noGrp="1"/>
          </p:cNvSpPr>
          <p:nvPr>
            <p:ph idx="1"/>
          </p:nvPr>
        </p:nvSpPr>
        <p:spPr/>
        <p:txBody>
          <a:bodyPr/>
          <a:lstStyle/>
          <a:p>
            <a:pPr>
              <a:defRPr/>
            </a:pPr>
            <a:r>
              <a:rPr lang="en-US" dirty="0"/>
              <a:t>Partial Reference List</a:t>
            </a:r>
          </a:p>
          <a:p>
            <a:pPr lvl="1" algn="just">
              <a:defRPr/>
            </a:pPr>
            <a:r>
              <a:rPr lang="en-US" i="1" dirty="0"/>
              <a:t>Random Walks on Graphs: An Overview, </a:t>
            </a:r>
            <a:r>
              <a:rPr lang="en-US" dirty="0"/>
              <a:t>Purnamitra Sarkar</a:t>
            </a:r>
          </a:p>
          <a:p>
            <a:pPr lvl="1" algn="just">
              <a:defRPr/>
            </a:pPr>
            <a:r>
              <a:rPr lang="en-US" dirty="0"/>
              <a:t>Random Walks: Basic Concepts and Applications , Laura Ricci</a:t>
            </a:r>
          </a:p>
          <a:p>
            <a:pPr lvl="1" algn="just">
              <a:defRPr/>
            </a:pPr>
            <a:r>
              <a:rPr lang="en-US" altLang="zh-CN" dirty="0">
                <a:latin typeface="Times New Roman" panose="02020603050405020304" pitchFamily="18" charset="0"/>
                <a:cs typeface="Times New Roman" panose="02020603050405020304" pitchFamily="18" charset="0"/>
              </a:rPr>
              <a:t>The PageRank Citation Ranking: Bring Order to the web, </a:t>
            </a:r>
            <a:r>
              <a:rPr lang="en-US" altLang="zh-CN" dirty="0" err="1"/>
              <a:t>Fei</a:t>
            </a:r>
            <a:r>
              <a:rPr lang="en-US" altLang="zh-CN" dirty="0"/>
              <a:t> Li</a:t>
            </a:r>
          </a:p>
          <a:p>
            <a:pPr lvl="1" algn="just">
              <a:defRPr/>
            </a:pPr>
            <a:r>
              <a:rPr lang="en-GB" dirty="0"/>
              <a:t>A First Course in Stochastic Processes</a:t>
            </a:r>
          </a:p>
          <a:p>
            <a:pPr lvl="1" algn="just">
              <a:defRPr/>
            </a:pPr>
            <a:r>
              <a:rPr lang="en-US" altLang="zh-TW" dirty="0"/>
              <a:t>Markov Chains and Random Walks</a:t>
            </a:r>
            <a:endParaRPr lang="en-US" altLang="zh-CN" dirty="0"/>
          </a:p>
        </p:txBody>
      </p:sp>
      <p:sp>
        <p:nvSpPr>
          <p:cNvPr id="4" name="Footer Placeholder 3"/>
          <p:cNvSpPr>
            <a:spLocks noGrp="1"/>
          </p:cNvSpPr>
          <p:nvPr>
            <p:ph type="ftr" sz="quarter" idx="11"/>
          </p:nvPr>
        </p:nvSpPr>
        <p:spPr/>
        <p:txBody>
          <a:bodyPr/>
          <a:lstStyle/>
          <a:p>
            <a:r>
              <a:rPr lang="en-US">
                <a:solidFill>
                  <a:prstClr val="black">
                    <a:tint val="75000"/>
                  </a:prstClr>
                </a:solidFill>
              </a:rPr>
              <a:t>Random Walk and Markov Chain</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68</a:t>
            </a:fld>
            <a:endParaRPr lang="en-US" dirty="0">
              <a:solidFill>
                <a:prstClr val="black">
                  <a:tint val="75000"/>
                </a:prstClr>
              </a:solidFill>
            </a:endParaRPr>
          </a:p>
        </p:txBody>
      </p:sp>
    </p:spTree>
    <p:extLst>
      <p:ext uri="{BB962C8B-B14F-4D97-AF65-F5344CB8AC3E}">
        <p14:creationId xmlns:p14="http://schemas.microsoft.com/office/powerpoint/2010/main" val="149149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754820" y="2446173"/>
            <a:ext cx="5578366" cy="1325563"/>
          </a:xfrm>
        </p:spPr>
        <p:txBody>
          <a:bodyPr/>
          <a:lstStyle/>
          <a:p>
            <a:pPr algn="ctr"/>
            <a:r>
              <a:rPr lang="en-US" b="1" dirty="0">
                <a:solidFill>
                  <a:srgbClr val="C00000"/>
                </a:solidFill>
              </a:rPr>
              <a:t>Page Rank</a:t>
            </a:r>
          </a:p>
        </p:txBody>
      </p:sp>
      <p:sp>
        <p:nvSpPr>
          <p:cNvPr id="4" name="Footer Placeholder 3"/>
          <p:cNvSpPr>
            <a:spLocks noGrp="1"/>
          </p:cNvSpPr>
          <p:nvPr>
            <p:ph type="ftr" sz="quarter" idx="11"/>
          </p:nvPr>
        </p:nvSpPr>
        <p:spPr/>
        <p:txBody>
          <a:bodyPr/>
          <a:lstStyle/>
          <a:p>
            <a:r>
              <a:rPr lang="en-US" dirty="0">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7</a:t>
            </a:fld>
            <a:endParaRPr lang="en-US" dirty="0">
              <a:solidFill>
                <a:prstClr val="black">
                  <a:tint val="75000"/>
                </a:prstClr>
              </a:solidFill>
            </a:endParaRPr>
          </a:p>
        </p:txBody>
      </p:sp>
    </p:spTree>
    <p:extLst>
      <p:ext uri="{BB962C8B-B14F-4D97-AF65-F5344CB8AC3E}">
        <p14:creationId xmlns:p14="http://schemas.microsoft.com/office/powerpoint/2010/main" val="329087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altLang="zh-CN" dirty="0"/>
              <a:t>Motivation and Introduction</a:t>
            </a:r>
            <a:endParaRPr lang="en-US" dirty="0"/>
          </a:p>
        </p:txBody>
      </p:sp>
      <p:sp>
        <p:nvSpPr>
          <p:cNvPr id="6" name="Content Placeholder 5"/>
          <p:cNvSpPr>
            <a:spLocks noGrp="1"/>
          </p:cNvSpPr>
          <p:nvPr>
            <p:ph idx="1"/>
          </p:nvPr>
        </p:nvSpPr>
        <p:spPr>
          <a:xfrm>
            <a:off x="838200" y="1270000"/>
            <a:ext cx="7772400" cy="4906963"/>
          </a:xfrm>
        </p:spPr>
        <p:txBody>
          <a:bodyPr/>
          <a:lstStyle/>
          <a:p>
            <a:pPr algn="just"/>
            <a:r>
              <a:rPr lang="en-US" altLang="zh-CN" sz="2600" dirty="0"/>
              <a:t>Why is Page Importance Rating important?</a:t>
            </a:r>
          </a:p>
          <a:p>
            <a:pPr lvl="1" algn="just"/>
            <a:r>
              <a:rPr lang="en-US" altLang="zh-CN" sz="2300" dirty="0"/>
              <a:t>New challenges for information retrieval on the World Wide Web. </a:t>
            </a:r>
          </a:p>
          <a:p>
            <a:pPr lvl="1" algn="just"/>
            <a:r>
              <a:rPr lang="en-US" altLang="zh-CN" dirty="0"/>
              <a:t>Huge number of web pages: </a:t>
            </a:r>
          </a:p>
          <a:p>
            <a:pPr lvl="2" algn="just"/>
            <a:r>
              <a:rPr lang="en-US" altLang="zh-CN" dirty="0"/>
              <a:t>150 million by 1998</a:t>
            </a:r>
          </a:p>
          <a:p>
            <a:pPr lvl="2" algn="just"/>
            <a:r>
              <a:rPr lang="en-US" altLang="zh-CN" dirty="0"/>
              <a:t>1000 billion by 2008</a:t>
            </a:r>
          </a:p>
          <a:p>
            <a:pPr lvl="1" algn="just"/>
            <a:r>
              <a:rPr lang="en-US" altLang="zh-CN" dirty="0"/>
              <a:t>Diversity of web pages: different topics, different quality, etc.</a:t>
            </a:r>
          </a:p>
          <a:p>
            <a:pPr algn="just"/>
            <a:r>
              <a:rPr lang="en-US" altLang="zh-CN" sz="2600" dirty="0"/>
              <a:t>What is PageRank?	</a:t>
            </a:r>
          </a:p>
          <a:p>
            <a:pPr lvl="1" algn="just"/>
            <a:r>
              <a:rPr lang="en-US" altLang="zh-CN" dirty="0"/>
              <a:t>A method for rating the importance of web pages objectively and mechanically using the link structure of the web. </a:t>
            </a:r>
          </a:p>
        </p:txBody>
      </p:sp>
      <p:sp>
        <p:nvSpPr>
          <p:cNvPr id="3" name="Footer Placeholder 2"/>
          <p:cNvSpPr>
            <a:spLocks noGrp="1"/>
          </p:cNvSpPr>
          <p:nvPr>
            <p:ph type="ftr" sz="quarter" idx="11"/>
          </p:nvPr>
        </p:nvSpPr>
        <p:spPr/>
        <p:txBody>
          <a:bodyPr/>
          <a:lstStyle/>
          <a:p>
            <a:r>
              <a:rPr lang="en-US" dirty="0">
                <a:solidFill>
                  <a:prstClr val="black">
                    <a:tint val="75000"/>
                  </a:prstClr>
                </a:solidFill>
              </a:rPr>
              <a:t>Random Walk and Markov Chain</a:t>
            </a:r>
          </a:p>
        </p:txBody>
      </p:sp>
      <p:sp>
        <p:nvSpPr>
          <p:cNvPr id="4" name="Slide Number Placeholder 3"/>
          <p:cNvSpPr>
            <a:spLocks noGrp="1"/>
          </p:cNvSpPr>
          <p:nvPr>
            <p:ph type="sldNum" sz="quarter" idx="12"/>
          </p:nvPr>
        </p:nvSpPr>
        <p:spPr/>
        <p:txBody>
          <a:bodyPr/>
          <a:lstStyle/>
          <a:p>
            <a:fld id="{7A40C488-C8CC-47D5-8871-7D5F905AB6AC}" type="slidenum">
              <a:rPr lang="en-US" smtClean="0">
                <a:solidFill>
                  <a:prstClr val="black">
                    <a:tint val="75000"/>
                  </a:prstClr>
                </a:solidFill>
              </a:rPr>
              <a:pPr/>
              <a:t>8</a:t>
            </a:fld>
            <a:endParaRPr lang="en-US" dirty="0">
              <a:solidFill>
                <a:prstClr val="black">
                  <a:tint val="75000"/>
                </a:prstClr>
              </a:solidFill>
            </a:endParaRPr>
          </a:p>
        </p:txBody>
      </p:sp>
    </p:spTree>
    <p:extLst>
      <p:ext uri="{BB962C8B-B14F-4D97-AF65-F5344CB8AC3E}">
        <p14:creationId xmlns:p14="http://schemas.microsoft.com/office/powerpoint/2010/main" val="4223190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Link Structure of the Web</a:t>
            </a:r>
            <a:endParaRPr lang="en-US" dirty="0"/>
          </a:p>
        </p:txBody>
      </p:sp>
      <p:sp>
        <p:nvSpPr>
          <p:cNvPr id="3" name="Content Placeholder 2"/>
          <p:cNvSpPr>
            <a:spLocks noGrp="1"/>
          </p:cNvSpPr>
          <p:nvPr>
            <p:ph idx="1"/>
          </p:nvPr>
        </p:nvSpPr>
        <p:spPr>
          <a:xfrm>
            <a:off x="838200" y="1270000"/>
            <a:ext cx="7170683" cy="4736662"/>
          </a:xfrm>
        </p:spPr>
        <p:txBody>
          <a:bodyPr>
            <a:normAutofit/>
          </a:bodyPr>
          <a:lstStyle/>
          <a:p>
            <a:pPr algn="just"/>
            <a:r>
              <a:rPr lang="en-US" altLang="zh-CN" dirty="0"/>
              <a:t>150 million web pages </a:t>
            </a:r>
            <a:r>
              <a:rPr lang="en-US" altLang="zh-CN" dirty="0">
                <a:sym typeface="Wingdings" panose="05000000000000000000" pitchFamily="2" charset="2"/>
              </a:rPr>
              <a:t> 1.7 billion links</a:t>
            </a:r>
          </a:p>
          <a:p>
            <a:pPr algn="just"/>
            <a:r>
              <a:rPr lang="en-US" altLang="zh-CN" dirty="0"/>
              <a:t>Backlinks and Forward links </a:t>
            </a:r>
          </a:p>
          <a:p>
            <a:pPr lvl="1" algn="just"/>
            <a:r>
              <a:rPr lang="en-US" altLang="zh-CN" sz="2000" dirty="0"/>
              <a:t>A and B are C’s backlinks </a:t>
            </a:r>
          </a:p>
          <a:p>
            <a:pPr lvl="1" algn="just"/>
            <a:r>
              <a:rPr lang="en-US" altLang="zh-CN" sz="2000" dirty="0"/>
              <a:t>C is A and B’s forward link</a:t>
            </a:r>
          </a:p>
          <a:p>
            <a:pPr algn="just"/>
            <a:r>
              <a:rPr lang="en-US" altLang="zh-CN" dirty="0"/>
              <a:t>Intuitively, a webpage is important if it has a lot of backlinks</a:t>
            </a:r>
          </a:p>
          <a:p>
            <a:pPr algn="just"/>
            <a:r>
              <a:rPr lang="en-US" altLang="zh-CN" dirty="0"/>
              <a:t>What if a webpage has only one link off </a:t>
            </a:r>
            <a:r>
              <a:rPr lang="en-US" altLang="zh-CN" dirty="0">
                <a:solidFill>
                  <a:srgbClr val="00B0F0"/>
                </a:solidFill>
              </a:rPr>
              <a:t>www.yahoo.com</a:t>
            </a:r>
            <a:r>
              <a:rPr lang="en-US" altLang="zh-CN" dirty="0"/>
              <a:t>?</a:t>
            </a:r>
          </a:p>
          <a:p>
            <a:endParaRPr lang="en-US" altLang="zh-CN" dirty="0">
              <a:latin typeface="Century Schoolbook" panose="02040604050505020304" pitchFamily="18" charset="0"/>
            </a:endParaRPr>
          </a:p>
          <a:p>
            <a:endParaRPr lang="en-US" altLang="zh-CN" dirty="0">
              <a:latin typeface="Century Schoolbook" panose="02040604050505020304" pitchFamily="18" charset="0"/>
            </a:endParaRPr>
          </a:p>
          <a:p>
            <a:pPr lvl="1"/>
            <a:endParaRPr lang="en-US" altLang="zh-CN" dirty="0"/>
          </a:p>
          <a:p>
            <a:endParaRPr lang="en-US" dirty="0"/>
          </a:p>
        </p:txBody>
      </p:sp>
      <p:sp>
        <p:nvSpPr>
          <p:cNvPr id="4" name="Footer Placeholder 3"/>
          <p:cNvSpPr>
            <a:spLocks noGrp="1"/>
          </p:cNvSpPr>
          <p:nvPr>
            <p:ph type="ftr" sz="quarter" idx="11"/>
          </p:nvPr>
        </p:nvSpPr>
        <p:spPr/>
        <p:txBody>
          <a:bodyPr/>
          <a:lstStyle/>
          <a:p>
            <a:r>
              <a:rPr lang="en-US" dirty="0">
                <a:solidFill>
                  <a:prstClr val="black">
                    <a:tint val="75000"/>
                  </a:prstClr>
                </a:solidFill>
              </a:rPr>
              <a:t>Random Walk and Markov Chain</a:t>
            </a:r>
          </a:p>
        </p:txBody>
      </p:sp>
      <p:sp>
        <p:nvSpPr>
          <p:cNvPr id="5" name="Slide Number Placeholder 4"/>
          <p:cNvSpPr>
            <a:spLocks noGrp="1"/>
          </p:cNvSpPr>
          <p:nvPr>
            <p:ph type="sldNum" sz="quarter" idx="12"/>
          </p:nvPr>
        </p:nvSpPr>
        <p:spPr/>
        <p:txBody>
          <a:bodyPr/>
          <a:lstStyle/>
          <a:p>
            <a:fld id="{7A40C488-C8CC-47D5-8871-7D5F905AB6AC}" type="slidenum">
              <a:rPr lang="en-US" smtClean="0">
                <a:solidFill>
                  <a:prstClr val="black">
                    <a:tint val="75000"/>
                  </a:prstClr>
                </a:solidFill>
              </a:rPr>
              <a:pPr/>
              <a:t>9</a:t>
            </a:fld>
            <a:endParaRPr lang="en-US" dirty="0">
              <a:solidFill>
                <a:prstClr val="black">
                  <a:tint val="75000"/>
                </a:prstClr>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l="22618" r="14749"/>
          <a:stretch>
            <a:fillRect/>
          </a:stretch>
        </p:blipFill>
        <p:spPr bwMode="auto">
          <a:xfrm>
            <a:off x="8203324" y="2126419"/>
            <a:ext cx="2335924" cy="215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6039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15903</TotalTime>
  <Words>4032</Words>
  <Application>Microsoft Office PowerPoint</Application>
  <PresentationFormat>Widescreen</PresentationFormat>
  <Paragraphs>647</Paragraphs>
  <Slides>68</Slides>
  <Notes>0</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68</vt:i4>
      </vt:variant>
    </vt:vector>
  </HeadingPairs>
  <TitlesOfParts>
    <vt:vector size="81" baseType="lpstr">
      <vt:lpstr>Arial</vt:lpstr>
      <vt:lpstr>Calibri</vt:lpstr>
      <vt:lpstr>Calibri Light</vt:lpstr>
      <vt:lpstr>Cambria Math</vt:lpstr>
      <vt:lpstr>Century Schoolbook</vt:lpstr>
      <vt:lpstr>Comic Sans MS</vt:lpstr>
      <vt:lpstr>Courier New</vt:lpstr>
      <vt:lpstr>Times New Roman</vt:lpstr>
      <vt:lpstr>Wingdings</vt:lpstr>
      <vt:lpstr>Office Theme</vt:lpstr>
      <vt:lpstr>1_Office Theme</vt:lpstr>
      <vt:lpstr>Worksheet</vt:lpstr>
      <vt:lpstr>Equation</vt:lpstr>
      <vt:lpstr>Random Walk</vt:lpstr>
      <vt:lpstr>Adjacency matrix </vt:lpstr>
      <vt:lpstr>Random Walk</vt:lpstr>
      <vt:lpstr>Natural Random Walk</vt:lpstr>
      <vt:lpstr>Natural Random Walk</vt:lpstr>
      <vt:lpstr>Probability Distributions</vt:lpstr>
      <vt:lpstr>Page Rank</vt:lpstr>
      <vt:lpstr>Motivation and Introduction</vt:lpstr>
      <vt:lpstr>Link Structure of the Web</vt:lpstr>
      <vt:lpstr>A Simple Version of PageRank</vt:lpstr>
      <vt:lpstr>An example of Simplified PageRank</vt:lpstr>
      <vt:lpstr>An example of Simplified PageRank</vt:lpstr>
      <vt:lpstr>An example of Simplified PageRank</vt:lpstr>
      <vt:lpstr>A Problem with Simplified PageRank </vt:lpstr>
      <vt:lpstr>An example of Simplified PageRank</vt:lpstr>
      <vt:lpstr>PowerPoint Presentation</vt:lpstr>
      <vt:lpstr>An example of Simplified PageRank</vt:lpstr>
      <vt:lpstr>Random Walks in Graphs</vt:lpstr>
      <vt:lpstr>Modified Version of PageRank</vt:lpstr>
      <vt:lpstr>An example of Modified Version of PageRank</vt:lpstr>
      <vt:lpstr>Dangling Links</vt:lpstr>
      <vt:lpstr>Markov Chain</vt:lpstr>
      <vt:lpstr>Markov Chain</vt:lpstr>
      <vt:lpstr>Memorylessness</vt:lpstr>
      <vt:lpstr>Markov Chain</vt:lpstr>
      <vt:lpstr>Markov Chain</vt:lpstr>
      <vt:lpstr>Markov Chain</vt:lpstr>
      <vt:lpstr>Markov Chain properties</vt:lpstr>
      <vt:lpstr>Accessibility</vt:lpstr>
      <vt:lpstr>Accessibility</vt:lpstr>
      <vt:lpstr>Communicability</vt:lpstr>
      <vt:lpstr>Communicability</vt:lpstr>
      <vt:lpstr>Irreducibility</vt:lpstr>
      <vt:lpstr>Irreducible</vt:lpstr>
      <vt:lpstr>Irreducibility</vt:lpstr>
      <vt:lpstr>Recurrent and Transient States</vt:lpstr>
      <vt:lpstr>Periodicity</vt:lpstr>
      <vt:lpstr>Periodicity</vt:lpstr>
      <vt:lpstr>Ergodic Markov Chains </vt:lpstr>
      <vt:lpstr>Stationary Distribution</vt:lpstr>
      <vt:lpstr>Stationary Distribution</vt:lpstr>
      <vt:lpstr>Stationary Distribution</vt:lpstr>
      <vt:lpstr>Stationary Distribution</vt:lpstr>
      <vt:lpstr>Example: Finite Markov Chain</vt:lpstr>
      <vt:lpstr>Example: Finite Markov Chain</vt:lpstr>
      <vt:lpstr>long-term probability distribution</vt:lpstr>
      <vt:lpstr>long-term probability distribution</vt:lpstr>
      <vt:lpstr>Markov Chain</vt:lpstr>
      <vt:lpstr>Correspondence between terminology of random walks and Markov chains</vt:lpstr>
      <vt:lpstr>Random Walks on Undirected Graphs with Unit Edge Weights </vt:lpstr>
      <vt:lpstr>Hitting time </vt:lpstr>
      <vt:lpstr>Hitting time </vt:lpstr>
      <vt:lpstr>Hitting time </vt:lpstr>
      <vt:lpstr>Commute time and Cover time</vt:lpstr>
      <vt:lpstr>Random Walks in Euclidean Space </vt:lpstr>
      <vt:lpstr>Random Walks in Euclidean Space </vt:lpstr>
      <vt:lpstr>drunkard’s walk </vt:lpstr>
      <vt:lpstr>drunkard’s walk </vt:lpstr>
      <vt:lpstr>drunkard’s walk </vt:lpstr>
      <vt:lpstr>random walk on Z^d starting at the origin</vt:lpstr>
      <vt:lpstr>random walk on 1-D starting at the origin</vt:lpstr>
      <vt:lpstr>random walk on1-D starting at the origin</vt:lpstr>
      <vt:lpstr>random walk on1-D starting at the origin</vt:lpstr>
      <vt:lpstr>random walk on 2-D starting at the origin</vt:lpstr>
      <vt:lpstr>random walk on 2-D starting at the origin</vt:lpstr>
      <vt:lpstr>random walk on 2-D starting at the origin</vt:lpstr>
      <vt:lpstr>random walk on 3-D starting at the origin</vt:lpstr>
      <vt:lpstr>Acknowledgements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Graph</dc:title>
  <dc:creator>Windows User</dc:creator>
  <cp:lastModifiedBy>vikas kumar</cp:lastModifiedBy>
  <cp:revision>266</cp:revision>
  <dcterms:created xsi:type="dcterms:W3CDTF">2018-02-11T05:00:37Z</dcterms:created>
  <dcterms:modified xsi:type="dcterms:W3CDTF">2019-03-26T08:35:49Z</dcterms:modified>
</cp:coreProperties>
</file>