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256" r:id="rId2"/>
    <p:sldId id="258" r:id="rId3"/>
    <p:sldId id="261" r:id="rId4"/>
    <p:sldId id="481" r:id="rId5"/>
    <p:sldId id="264" r:id="rId6"/>
    <p:sldId id="262" r:id="rId7"/>
    <p:sldId id="263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4" r:id="rId26"/>
    <p:sldId id="287" r:id="rId27"/>
    <p:sldId id="285" r:id="rId28"/>
    <p:sldId id="286" r:id="rId29"/>
    <p:sldId id="478" r:id="rId30"/>
    <p:sldId id="468" r:id="rId31"/>
    <p:sldId id="479" r:id="rId32"/>
    <p:sldId id="480" r:id="rId33"/>
    <p:sldId id="469" r:id="rId34"/>
    <p:sldId id="470" r:id="rId35"/>
    <p:sldId id="305" r:id="rId36"/>
    <p:sldId id="299" r:id="rId37"/>
    <p:sldId id="300" r:id="rId38"/>
    <p:sldId id="301" r:id="rId39"/>
    <p:sldId id="302" r:id="rId40"/>
    <p:sldId id="303" r:id="rId41"/>
    <p:sldId id="304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20" r:id="rId57"/>
    <p:sldId id="321" r:id="rId58"/>
    <p:sldId id="325" r:id="rId59"/>
    <p:sldId id="484" r:id="rId60"/>
    <p:sldId id="485" r:id="rId61"/>
    <p:sldId id="539" r:id="rId62"/>
    <p:sldId id="540" r:id="rId63"/>
    <p:sldId id="541" r:id="rId64"/>
    <p:sldId id="487" r:id="rId65"/>
    <p:sldId id="489" r:id="rId66"/>
    <p:sldId id="490" r:id="rId67"/>
    <p:sldId id="491" r:id="rId68"/>
    <p:sldId id="493" r:id="rId69"/>
    <p:sldId id="494" r:id="rId70"/>
    <p:sldId id="496" r:id="rId71"/>
    <p:sldId id="498" r:id="rId72"/>
    <p:sldId id="499" r:id="rId73"/>
    <p:sldId id="500" r:id="rId74"/>
    <p:sldId id="501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6" autoAdjust="0"/>
    <p:restoredTop sz="94660"/>
  </p:normalViewPr>
  <p:slideViewPr>
    <p:cSldViewPr snapToGrid="0">
      <p:cViewPr varScale="1">
        <p:scale>
          <a:sx n="61" d="100"/>
          <a:sy n="61" d="100"/>
        </p:scale>
        <p:origin x="42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png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image" Target="../media/image75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07850-72F4-4E33-895D-6E82BDB742D6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6D3B2-DC1A-4DC5-BA88-136D08376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9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851A797C-D63C-45A3-8EDB-323D80FDD5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A7571C-CB6B-4D05-9298-76F99B241D3E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1600514" name="Rectangle 2">
            <a:extLst>
              <a:ext uri="{FF2B5EF4-FFF2-40B4-BE49-F238E27FC236}">
                <a16:creationId xmlns="" xmlns:a16="http://schemas.microsoft.com/office/drawing/2014/main" id="{885B8104-A442-4207-8A60-FAC6B98724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0515" name="Rectangle 3">
            <a:extLst>
              <a:ext uri="{FF2B5EF4-FFF2-40B4-BE49-F238E27FC236}">
                <a16:creationId xmlns="" xmlns:a16="http://schemas.microsoft.com/office/drawing/2014/main" id="{1DFBB3A0-5028-4034-9B3F-9EC5D7627B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2625" y="4705350"/>
            <a:ext cx="5467350" cy="44577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7516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F0DEDB-D658-4B57-A41F-FDAB32565D5D}" type="slidenum">
              <a:rPr lang="zh-CN" altLang="en-US"/>
              <a:pPr/>
              <a:t>40</a:t>
            </a:fld>
            <a:endParaRPr lang="en-US" altLang="zh-CN"/>
          </a:p>
        </p:txBody>
      </p:sp>
      <p:sp>
        <p:nvSpPr>
          <p:cNvPr id="158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58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A33B5E-0DF6-45F8-BEAB-2E7655673DBD}" type="slidenum">
              <a:rPr lang="zh-CN" altLang="en-US"/>
              <a:pPr/>
              <a:t>41</a:t>
            </a:fld>
            <a:endParaRPr lang="en-US" altLang="zh-CN"/>
          </a:p>
        </p:txBody>
      </p:sp>
      <p:sp>
        <p:nvSpPr>
          <p:cNvPr id="158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16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6BB9B6-9FE8-4986-B134-68A2D1B91566}" type="slidenum">
              <a:rPr lang="zh-CN" altLang="en-US"/>
              <a:pPr/>
              <a:t>42</a:t>
            </a:fld>
            <a:endParaRPr lang="en-US" altLang="zh-CN"/>
          </a:p>
        </p:txBody>
      </p:sp>
      <p:sp>
        <p:nvSpPr>
          <p:cNvPr id="155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4705350"/>
            <a:ext cx="5467350" cy="4457700"/>
          </a:xfrm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47905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00662E-C9E4-4BE9-B51B-8660D5316C6A}" type="slidenum">
              <a:rPr lang="zh-CN" altLang="en-US"/>
              <a:pPr/>
              <a:t>43</a:t>
            </a:fld>
            <a:endParaRPr lang="en-US" altLang="zh-CN"/>
          </a:p>
        </p:txBody>
      </p:sp>
      <p:sp>
        <p:nvSpPr>
          <p:cNvPr id="155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4705350"/>
            <a:ext cx="5467350" cy="4457700"/>
          </a:xfrm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37983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B9C727-AE1F-4FBD-A210-9F3DD94F2CCC}" type="slidenum">
              <a:rPr lang="zh-CN" altLang="en-US"/>
              <a:pPr/>
              <a:t>44</a:t>
            </a:fld>
            <a:endParaRPr lang="en-US" altLang="zh-CN"/>
          </a:p>
        </p:txBody>
      </p:sp>
      <p:sp>
        <p:nvSpPr>
          <p:cNvPr id="155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4705350"/>
            <a:ext cx="5467350" cy="4457700"/>
          </a:xfrm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56983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42FD5E-C6CC-47CE-8EEA-6FB22D50711E}" type="slidenum">
              <a:rPr lang="zh-CN" altLang="en-US"/>
              <a:pPr/>
              <a:t>45</a:t>
            </a:fld>
            <a:endParaRPr lang="en-US" altLang="zh-CN"/>
          </a:p>
        </p:txBody>
      </p:sp>
      <p:sp>
        <p:nvSpPr>
          <p:cNvPr id="156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4705350"/>
            <a:ext cx="5467350" cy="4457700"/>
          </a:xfrm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3713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DE19BBC-A15A-4C5D-BA0A-7DC0F818CF2A}" type="slidenum">
              <a:rPr lang="en-US" altLang="en-US" sz="1300"/>
              <a:pPr eaLnBrk="1" hangingPunct="1">
                <a:spcBef>
                  <a:spcPct val="0"/>
                </a:spcBef>
              </a:pPr>
              <a:t>46</a:t>
            </a:fld>
            <a:endParaRPr lang="en-US" altLang="en-US" sz="13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5400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5591C20-D2D2-4ED6-BD00-1B2E5E84A85B}" type="slidenum">
              <a:rPr lang="en-US" altLang="en-US" sz="1300"/>
              <a:pPr eaLnBrk="1" hangingPunct="1">
                <a:spcBef>
                  <a:spcPct val="0"/>
                </a:spcBef>
              </a:pPr>
              <a:t>50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9133663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6118AE5-A966-471E-9EF1-DCFAB3E135F6}" type="slidenum">
              <a:rPr lang="en-US" altLang="en-US" sz="1300"/>
              <a:pPr eaLnBrk="1" hangingPunct="1">
                <a:spcBef>
                  <a:spcPct val="0"/>
                </a:spcBef>
              </a:pPr>
              <a:t>56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8500403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6118AE5-A966-471E-9EF1-DCFAB3E135F6}" type="slidenum">
              <a:rPr lang="en-US" altLang="en-US" sz="1300"/>
              <a:pPr eaLnBrk="1" hangingPunct="1">
                <a:spcBef>
                  <a:spcPct val="0"/>
                </a:spcBef>
              </a:pPr>
              <a:t>57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192180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851A797C-D63C-45A3-8EDB-323D80FDD5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A7571C-CB6B-4D05-9298-76F99B241D3E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1600514" name="Rectangle 2">
            <a:extLst>
              <a:ext uri="{FF2B5EF4-FFF2-40B4-BE49-F238E27FC236}">
                <a16:creationId xmlns="" xmlns:a16="http://schemas.microsoft.com/office/drawing/2014/main" id="{885B8104-A442-4207-8A60-FAC6B98724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0515" name="Rectangle 3">
            <a:extLst>
              <a:ext uri="{FF2B5EF4-FFF2-40B4-BE49-F238E27FC236}">
                <a16:creationId xmlns="" xmlns:a16="http://schemas.microsoft.com/office/drawing/2014/main" id="{1DFBB3A0-5028-4034-9B3F-9EC5D7627B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2625" y="4705350"/>
            <a:ext cx="5467350" cy="44577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0909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C58BDC-C03E-4142-A42E-D88C388FFCEF}" type="slidenum">
              <a:rPr lang="zh-CN" altLang="en-US"/>
              <a:pPr/>
              <a:t>58</a:t>
            </a:fld>
            <a:endParaRPr lang="en-US" altLang="zh-CN"/>
          </a:p>
        </p:txBody>
      </p:sp>
      <p:sp>
        <p:nvSpPr>
          <p:cNvPr id="162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49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A3EF9721-5A55-4576-8F21-AE4687A1B5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7D7D9F-1CCB-444D-8FB0-31A6CFEDF57D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1602562" name="Rectangle 2">
            <a:extLst>
              <a:ext uri="{FF2B5EF4-FFF2-40B4-BE49-F238E27FC236}">
                <a16:creationId xmlns="" xmlns:a16="http://schemas.microsoft.com/office/drawing/2014/main" id="{F1381BCC-EB00-4318-A160-D34EEA79DF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2563" name="Rectangle 3">
            <a:extLst>
              <a:ext uri="{FF2B5EF4-FFF2-40B4-BE49-F238E27FC236}">
                <a16:creationId xmlns="" xmlns:a16="http://schemas.microsoft.com/office/drawing/2014/main" id="{93E1F97C-84D2-40FC-826E-924BD3D473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8617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0082A5E1-140D-4B17-9DB1-802FA8A818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BF343C-6598-4A46-93EF-013BA5FFECE4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1604610" name="Rectangle 2">
            <a:extLst>
              <a:ext uri="{FF2B5EF4-FFF2-40B4-BE49-F238E27FC236}">
                <a16:creationId xmlns="" xmlns:a16="http://schemas.microsoft.com/office/drawing/2014/main" id="{E84A5750-F4D9-4CBF-9556-BC06909F32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4611" name="Rectangle 3">
            <a:extLst>
              <a:ext uri="{FF2B5EF4-FFF2-40B4-BE49-F238E27FC236}">
                <a16:creationId xmlns="" xmlns:a16="http://schemas.microsoft.com/office/drawing/2014/main" id="{B86D98A8-BD3D-4919-904F-3FA211DBD4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518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645ACD5-40B4-45DF-90FA-DC750C590CB7}" type="slidenum">
              <a:rPr lang="en-US" altLang="en-US" sz="1300"/>
              <a:pPr eaLnBrk="1" hangingPunct="1">
                <a:spcBef>
                  <a:spcPct val="0"/>
                </a:spcBef>
              </a:pPr>
              <a:t>35</a:t>
            </a:fld>
            <a:endParaRPr lang="en-US" altLang="en-US" sz="13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801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09B86B-D485-443C-BFFE-1FF4858B73A7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154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4705350"/>
            <a:ext cx="5467350" cy="4457700"/>
          </a:xfrm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1627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4770D2-B856-4A32-B7ED-DF5D9632A24D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154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4705350"/>
            <a:ext cx="5467350" cy="4457700"/>
          </a:xfrm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7862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2CEC9A-4E11-4C95-82C4-BEED3D1225DB}" type="slidenum">
              <a:rPr lang="zh-CN" altLang="en-US"/>
              <a:pPr/>
              <a:t>38</a:t>
            </a:fld>
            <a:endParaRPr lang="en-US" altLang="zh-CN"/>
          </a:p>
        </p:txBody>
      </p:sp>
      <p:sp>
        <p:nvSpPr>
          <p:cNvPr id="158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18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55B2E0-5EB8-4795-AB42-051DDF75521C}" type="slidenum">
              <a:rPr lang="zh-CN" altLang="en-US"/>
              <a:pPr/>
              <a:t>39</a:t>
            </a:fld>
            <a:endParaRPr lang="en-US" altLang="zh-CN"/>
          </a:p>
        </p:txBody>
      </p:sp>
      <p:sp>
        <p:nvSpPr>
          <p:cNvPr id="158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5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34DD-D946-44C6-826F-4D39B2F15312}" type="datetime1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1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6DAAF-FF35-46B3-A539-3834DAA9CD3C}" type="datetime1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B48D-59D3-45B5-B6CB-5385B7ED432B}" type="datetime1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25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4906963"/>
          </a:xfrm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b="1">
                <a:solidFill>
                  <a:srgbClr val="FF0000"/>
                </a:solidFill>
              </a:defRPr>
            </a:lvl2pPr>
            <a:lvl3pPr>
              <a:defRPr b="1">
                <a:solidFill>
                  <a:srgbClr val="00B05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07150"/>
            <a:ext cx="2743200" cy="365125"/>
          </a:xfrm>
        </p:spPr>
        <p:txBody>
          <a:bodyPr/>
          <a:lstStyle/>
          <a:p>
            <a:fld id="{B354874E-6ED8-4225-8C5E-A027E818A06B}" type="datetime1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07150"/>
            <a:ext cx="4114800" cy="365125"/>
          </a:xfrm>
        </p:spPr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07150"/>
            <a:ext cx="2743200" cy="365125"/>
          </a:xfrm>
        </p:spPr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838200" y="1081087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V="1">
            <a:off x="838200" y="6356350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61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538E-BEA3-4312-BE50-70853C795B5C}" type="datetime1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06CC-9DC4-40B5-BC75-92BA3772091E}" type="datetime1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515D-FE79-41A6-B626-247D88F9EBE9}" type="datetime1">
              <a:rPr lang="en-US" smtClean="0"/>
              <a:t>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5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210D-F029-4664-9926-E83267AABF47}" type="datetime1">
              <a:rPr lang="en-US" smtClean="0"/>
              <a:t>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5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E342-FC72-41F2-AE16-A9D4287BB8CF}" type="datetime1">
              <a:rPr lang="en-US" smtClean="0"/>
              <a:t>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7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C4E6-9E65-4C03-8D9E-17700B5B39AC}" type="datetime1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6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A6DF-70C2-4A3B-B709-23912AFE7924}" type="datetime1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0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EBCF1-E040-4FC8-95BC-BA8BFDEE21D9}" type="datetime1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Clustering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8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oleObject" Target="../embeddings/oleObject3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0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1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9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0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1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2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30.w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jpeg"/><Relationship Id="rId3" Type="http://schemas.openxmlformats.org/officeDocument/2006/relationships/image" Target="../media/image42.png"/><Relationship Id="rId7" Type="http://schemas.openxmlformats.org/officeDocument/2006/relationships/image" Target="../media/image4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41.png"/><Relationship Id="rId5" Type="http://schemas.openxmlformats.org/officeDocument/2006/relationships/image" Target="../media/image44.png"/><Relationship Id="rId10" Type="http://schemas.openxmlformats.org/officeDocument/2006/relationships/image" Target="../media/image40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jpe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jpe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4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jpeg"/><Relationship Id="rId4" Type="http://schemas.openxmlformats.org/officeDocument/2006/relationships/image" Target="../media/image6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jpeg"/><Relationship Id="rId5" Type="http://schemas.openxmlformats.org/officeDocument/2006/relationships/image" Target="../media/image63.png"/><Relationship Id="rId4" Type="http://schemas.openxmlformats.org/officeDocument/2006/relationships/image" Target="../media/image65.jpe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7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75.png"/><Relationship Id="rId4" Type="http://schemas.openxmlformats.org/officeDocument/2006/relationships/oleObject" Target="../embeddings/oleObject17.bin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2556" y="2756848"/>
            <a:ext cx="10567916" cy="712172"/>
          </a:xfrm>
        </p:spPr>
        <p:txBody>
          <a:bodyPr>
            <a:normAutofit/>
          </a:bodyPr>
          <a:lstStyle/>
          <a:p>
            <a:r>
              <a:rPr lang="en-US" sz="4000" dirty="0"/>
              <a:t>Clustering Techniques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4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EFAE42-5133-491D-9C37-A7A2A0205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i="1" dirty="0"/>
              <a:t>K-means  </a:t>
            </a:r>
            <a:r>
              <a:rPr lang="en-US" altLang="en-US" dirty="0"/>
              <a:t>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EB4E173-F893-4DCA-A739-8FC144E95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Given the cluster number </a:t>
            </a:r>
            <a:r>
              <a:rPr lang="en-US" altLang="en-US" i="1" dirty="0"/>
              <a:t>K</a:t>
            </a:r>
            <a:r>
              <a:rPr lang="en-US" altLang="en-US" dirty="0"/>
              <a:t>, the </a:t>
            </a:r>
            <a:r>
              <a:rPr lang="en-US" altLang="en-US" i="1" dirty="0"/>
              <a:t>K-means  </a:t>
            </a:r>
            <a:r>
              <a:rPr lang="en-US" altLang="en-US" dirty="0"/>
              <a:t>algorithm is carried out in three steps after initialization:</a:t>
            </a:r>
          </a:p>
          <a:p>
            <a:pPr lvl="1">
              <a:lnSpc>
                <a:spcPct val="150000"/>
              </a:lnSpc>
            </a:pPr>
            <a:r>
              <a:rPr lang="en-GB" sz="2140" dirty="0">
                <a:latin typeface="Tahoma" panose="020B0604030504040204" pitchFamily="34" charset="0"/>
              </a:rPr>
              <a:t>Initialization: set seed points (randomly)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1900" dirty="0">
                <a:latin typeface="Tahoma" panose="020B0604030504040204" pitchFamily="34" charset="0"/>
              </a:rPr>
              <a:t>Assign each object to the cluster of the nearest seed point measured with a specific distance metric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1900" dirty="0">
                <a:latin typeface="Tahoma" panose="020B0604030504040204" pitchFamily="34" charset="0"/>
              </a:rPr>
              <a:t>Compute new seed points as the centroids of the clusters of the current partition (the centroid is the centre, i.e., </a:t>
            </a:r>
            <a:r>
              <a:rPr lang="en-GB" sz="1900" i="1" dirty="0">
                <a:solidFill>
                  <a:srgbClr val="FF0000"/>
                </a:solidFill>
                <a:latin typeface="Tahoma" panose="020B0604030504040204" pitchFamily="34" charset="0"/>
              </a:rPr>
              <a:t>mean point</a:t>
            </a:r>
            <a:r>
              <a:rPr lang="en-GB" sz="1900" dirty="0">
                <a:latin typeface="Tahoma" panose="020B0604030504040204" pitchFamily="34" charset="0"/>
              </a:rPr>
              <a:t>, of the cluster)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1900" dirty="0">
                <a:latin typeface="Tahoma" panose="020B0604030504040204" pitchFamily="34" charset="0"/>
              </a:rPr>
              <a:t>Go back to Step 1), stop when no more new assignment (i.e., membership in each cluster no longer changes)</a:t>
            </a:r>
          </a:p>
          <a:p>
            <a:pPr lvl="1"/>
            <a:endParaRPr lang="en-US" altLang="en-US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D9F4BAB-5FC9-4977-9DC5-511A84BD3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D78CBD0-A817-4DFD-B84D-92FB19BC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8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9291F6-988C-47F2-B211-BC7617F16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K-means - 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34CBFB-A1EF-45BD-9166-C26A25429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1"/>
            <a:ext cx="10515600" cy="1473200"/>
          </a:xfrm>
        </p:spPr>
        <p:txBody>
          <a:bodyPr>
            <a:normAutofit lnSpcReduction="10000"/>
          </a:bodyPr>
          <a:lstStyle/>
          <a:p>
            <a:r>
              <a:rPr lang="en-GB" altLang="en-US" dirty="0"/>
              <a:t>Problem:</a:t>
            </a:r>
          </a:p>
          <a:p>
            <a:pPr lvl="1"/>
            <a:r>
              <a:rPr lang="en-GB" altLang="en-US" dirty="0"/>
              <a:t>Suppose we have 4 types of medicines and each has two attributes (pH and weight index). Our goal is to group these objects into </a:t>
            </a:r>
            <a:r>
              <a:rPr lang="en-GB" altLang="en-US" i="1" dirty="0"/>
              <a:t>K=2</a:t>
            </a:r>
            <a:r>
              <a:rPr lang="en-GB" altLang="en-US" dirty="0"/>
              <a:t>  group of medicine.</a:t>
            </a:r>
            <a:endParaRPr lang="en-US" altLang="en-US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02B3C1E-EFEF-4F08-A651-DAD6E2859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7F76108-EF4D-48EC-8037-976E133F4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Group 41">
            <a:extLst>
              <a:ext uri="{FF2B5EF4-FFF2-40B4-BE49-F238E27FC236}">
                <a16:creationId xmlns="" xmlns:a16="http://schemas.microsoft.com/office/drawing/2014/main" id="{F47F1B9C-CBAA-4C23-9050-D5739DA89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886088"/>
              </p:ext>
            </p:extLst>
          </p:nvPr>
        </p:nvGraphicFramePr>
        <p:xfrm>
          <a:off x="1834031" y="3052760"/>
          <a:ext cx="3647138" cy="2848021"/>
        </p:xfrm>
        <a:graphic>
          <a:graphicData uri="http://schemas.openxmlformats.org/drawingml/2006/table">
            <a:tbl>
              <a:tblPr/>
              <a:tblGrid>
                <a:gridCol w="12166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3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166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36413"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Medicine</a:t>
                      </a:r>
                    </a:p>
                  </a:txBody>
                  <a:tcPr marL="82935" marR="82935" marT="41476" marB="414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Weight</a:t>
                      </a:r>
                    </a:p>
                  </a:txBody>
                  <a:tcPr marL="82935" marR="82935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pH-Index</a:t>
                      </a:r>
                    </a:p>
                  </a:txBody>
                  <a:tcPr marL="82935" marR="82935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2902"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marL="82935" marR="82935" marT="41476" marB="414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82935" marR="82935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82935" marR="82935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2902"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L="82935" marR="82935" marT="41476" marB="414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82935" marR="82935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82935" marR="82935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52902"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marL="82935" marR="82935" marT="41476" marB="414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L="82935" marR="82935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L="82935" marR="82935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52902"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</a:p>
                  </a:txBody>
                  <a:tcPr marL="82935" marR="82935" marT="41476" marB="414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L="82935" marR="82935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L="82935" marR="82935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" name="Group 42">
            <a:extLst>
              <a:ext uri="{FF2B5EF4-FFF2-40B4-BE49-F238E27FC236}">
                <a16:creationId xmlns="" xmlns:a16="http://schemas.microsoft.com/office/drawing/2014/main" id="{E86B9A77-08FA-49EF-9C2B-385F34D49DB3}"/>
              </a:ext>
            </a:extLst>
          </p:cNvPr>
          <p:cNvGrpSpPr>
            <a:grpSpLocks/>
          </p:cNvGrpSpPr>
          <p:nvPr/>
        </p:nvGrpSpPr>
        <p:grpSpPr bwMode="auto">
          <a:xfrm>
            <a:off x="6645582" y="2795892"/>
            <a:ext cx="4293629" cy="3792562"/>
            <a:chOff x="3224" y="1614"/>
            <a:chExt cx="2982" cy="2634"/>
          </a:xfrm>
        </p:grpSpPr>
        <p:pic>
          <p:nvPicPr>
            <p:cNvPr id="8" name="Picture 36">
              <a:extLst>
                <a:ext uri="{FF2B5EF4-FFF2-40B4-BE49-F238E27FC236}">
                  <a16:creationId xmlns="" xmlns:a16="http://schemas.microsoft.com/office/drawing/2014/main" id="{0F94C0AA-ECF3-4032-9DAD-6DEE5BFD71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4" y="1614"/>
              <a:ext cx="2982" cy="2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 Box 37">
              <a:extLst>
                <a:ext uri="{FF2B5EF4-FFF2-40B4-BE49-F238E27FC236}">
                  <a16:creationId xmlns="" xmlns:a16="http://schemas.microsoft.com/office/drawing/2014/main" id="{6E507612-5B99-4242-8CEF-B9DC1ED509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0" y="2948"/>
              <a:ext cx="225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42988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1042988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1042988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1042988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1042988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14"/>
                <a:t>A</a:t>
              </a:r>
            </a:p>
          </p:txBody>
        </p:sp>
        <p:sp>
          <p:nvSpPr>
            <p:cNvPr id="10" name="Text Box 38">
              <a:extLst>
                <a:ext uri="{FF2B5EF4-FFF2-40B4-BE49-F238E27FC236}">
                  <a16:creationId xmlns="" xmlns:a16="http://schemas.microsoft.com/office/drawing/2014/main" id="{9F714499-F5C9-4E58-902F-8F0E756596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4" y="2948"/>
              <a:ext cx="224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42988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1042988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1042988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1042988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1042988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14"/>
                <a:t>B</a:t>
              </a:r>
            </a:p>
          </p:txBody>
        </p:sp>
        <p:sp>
          <p:nvSpPr>
            <p:cNvPr id="11" name="Text Box 39">
              <a:extLst>
                <a:ext uri="{FF2B5EF4-FFF2-40B4-BE49-F238E27FC236}">
                  <a16:creationId xmlns="" xmlns:a16="http://schemas.microsoft.com/office/drawing/2014/main" id="{4379297F-4E17-4672-BE94-85BECA550B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2" y="2094"/>
              <a:ext cx="223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42988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1042988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1042988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1042988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1042988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14"/>
                <a:t>C</a:t>
              </a:r>
            </a:p>
          </p:txBody>
        </p:sp>
        <p:sp>
          <p:nvSpPr>
            <p:cNvPr id="12" name="Text Box 40">
              <a:extLst>
                <a:ext uri="{FF2B5EF4-FFF2-40B4-BE49-F238E27FC236}">
                  <a16:creationId xmlns="" xmlns:a16="http://schemas.microsoft.com/office/drawing/2014/main" id="{1C61EFAC-9865-429B-A4F4-608EBDC091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6" y="1700"/>
              <a:ext cx="237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42988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1042988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1042988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1042988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1042988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14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53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A89776-3E49-4041-BCFA-3B198FF0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K-means - 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A926F06-B88A-4D87-9E31-7C6925014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1"/>
            <a:ext cx="10515600" cy="527050"/>
          </a:xfrm>
        </p:spPr>
        <p:txBody>
          <a:bodyPr/>
          <a:lstStyle/>
          <a:p>
            <a:r>
              <a:rPr lang="en-US" altLang="en-US" dirty="0"/>
              <a:t>Step 1: Use initial seed points for partitioning 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D1AEA25-A33B-469C-AA86-CA2640C55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9BEB9EC-6DDB-4EB6-9E90-1166887FB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12</a:t>
            </a:fld>
            <a:endParaRPr lang="en-US"/>
          </a:p>
        </p:txBody>
      </p:sp>
      <p:grpSp>
        <p:nvGrpSpPr>
          <p:cNvPr id="6" name="Group 19">
            <a:extLst>
              <a:ext uri="{FF2B5EF4-FFF2-40B4-BE49-F238E27FC236}">
                <a16:creationId xmlns="" xmlns:a16="http://schemas.microsoft.com/office/drawing/2014/main" id="{11FC6A0C-4C6B-4A27-B674-C6F5CD3301AE}"/>
              </a:ext>
            </a:extLst>
          </p:cNvPr>
          <p:cNvGrpSpPr>
            <a:grpSpLocks/>
          </p:cNvGrpSpPr>
          <p:nvPr/>
        </p:nvGrpSpPr>
        <p:grpSpPr bwMode="auto">
          <a:xfrm>
            <a:off x="1880123" y="1909240"/>
            <a:ext cx="9447519" cy="4177661"/>
            <a:chOff x="488" y="1322"/>
            <a:chExt cx="6045" cy="2788"/>
          </a:xfrm>
        </p:grpSpPr>
        <p:graphicFrame>
          <p:nvGraphicFramePr>
            <p:cNvPr id="7" name="Object 11">
              <a:extLst>
                <a:ext uri="{FF2B5EF4-FFF2-40B4-BE49-F238E27FC236}">
                  <a16:creationId xmlns="" xmlns:a16="http://schemas.microsoft.com/office/drawing/2014/main" id="{5B77F89B-208A-413E-ABA8-009C19A774F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84" y="1322"/>
            <a:ext cx="1283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8" name="Equation" r:id="rId3" imgW="723272" imgH="177646" progId="Equation.3">
                    <p:embed/>
                  </p:oleObj>
                </mc:Choice>
                <mc:Fallback>
                  <p:oleObj name="Equation" r:id="rId3" imgW="723272" imgH="177646" progId="Equation.3">
                    <p:embed/>
                    <p:pic>
                      <p:nvPicPr>
                        <p:cNvPr id="8203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4" y="1322"/>
                          <a:ext cx="1283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>
              <a:extLst>
                <a:ext uri="{FF2B5EF4-FFF2-40B4-BE49-F238E27FC236}">
                  <a16:creationId xmlns="" xmlns:a16="http://schemas.microsoft.com/office/drawing/2014/main" id="{74DEC104-0CAA-4F42-9DA2-E709613CF6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8" y="2688"/>
            <a:ext cx="2832" cy="7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9" name="Equation" r:id="rId5" imgW="1803400" imgH="482600" progId="Equation.3">
                    <p:embed/>
                  </p:oleObj>
                </mc:Choice>
                <mc:Fallback>
                  <p:oleObj name="Equation" r:id="rId5" imgW="1803400" imgH="482600" progId="Equation.3">
                    <p:embed/>
                    <p:pic>
                      <p:nvPicPr>
                        <p:cNvPr id="8204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8" y="2688"/>
                          <a:ext cx="2832" cy="7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9" name="Picture 9">
              <a:extLst>
                <a:ext uri="{FF2B5EF4-FFF2-40B4-BE49-F238E27FC236}">
                  <a16:creationId xmlns="" xmlns:a16="http://schemas.microsoft.com/office/drawing/2014/main" id="{3B2AC9F1-AAD0-4352-8128-FB7C474CF1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" y="1369"/>
              <a:ext cx="2928" cy="2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0">
              <a:extLst>
                <a:ext uri="{FF2B5EF4-FFF2-40B4-BE49-F238E27FC236}">
                  <a16:creationId xmlns="" xmlns:a16="http://schemas.microsoft.com/office/drawing/2014/main" id="{C53594E5-30B6-4139-A39D-68B3892DCE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8" y="1614"/>
              <a:ext cx="2832" cy="1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12">
              <a:extLst>
                <a:ext uri="{FF2B5EF4-FFF2-40B4-BE49-F238E27FC236}">
                  <a16:creationId xmlns="" xmlns:a16="http://schemas.microsoft.com/office/drawing/2014/main" id="{56FF2065-17DA-44C2-9F06-50844F0D6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0" y="1614"/>
              <a:ext cx="288" cy="43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4535"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4">
              <a:extLst>
                <a:ext uri="{FF2B5EF4-FFF2-40B4-BE49-F238E27FC236}">
                  <a16:creationId xmlns="" xmlns:a16="http://schemas.microsoft.com/office/drawing/2014/main" id="{9ABAD727-7212-499A-BBF2-8B73E963C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8" y="2718"/>
              <a:ext cx="2832" cy="72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4535"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8">
              <a:extLst>
                <a:ext uri="{FF2B5EF4-FFF2-40B4-BE49-F238E27FC236}">
                  <a16:creationId xmlns="" xmlns:a16="http://schemas.microsoft.com/office/drawing/2014/main" id="{5DF2F5DE-EF87-4CA9-BB88-C73FA5CCF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3534"/>
              <a:ext cx="2973" cy="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42988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1042988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1042988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1042988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1042988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177" dirty="0"/>
                <a:t>Assign each object to the cluster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177" dirty="0"/>
                <a:t>with the nearest seed point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741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C83BEA-DB9F-4D64-8068-89403D7D9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K-means - 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1A3C430-805E-4633-82A2-CEF737593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527051"/>
          </a:xfrm>
        </p:spPr>
        <p:txBody>
          <a:bodyPr/>
          <a:lstStyle/>
          <a:p>
            <a:r>
              <a:rPr lang="en-US" altLang="en-US" dirty="0"/>
              <a:t>Step 2: </a:t>
            </a:r>
            <a:r>
              <a:rPr lang="en-GB" altLang="en-US" dirty="0"/>
              <a:t>Compute new centroids of the current partition </a:t>
            </a:r>
            <a:endParaRPr lang="en-US" altLang="en-US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525D10A-25A6-44B9-A42A-8A3E207FD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EABDBC4-C3FA-4AE9-83A9-AC6252E1D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11">
            <a:extLst>
              <a:ext uri="{FF2B5EF4-FFF2-40B4-BE49-F238E27FC236}">
                <a16:creationId xmlns="" xmlns:a16="http://schemas.microsoft.com/office/drawing/2014/main" id="{B02A308A-E2EE-453D-836B-2C4A8F679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348" y="2047465"/>
            <a:ext cx="4146765" cy="3894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2">
            <a:extLst>
              <a:ext uri="{FF2B5EF4-FFF2-40B4-BE49-F238E27FC236}">
                <a16:creationId xmlns="" xmlns:a16="http://schemas.microsoft.com/office/drawing/2014/main" id="{53CD3E5B-78CD-4C70-B50A-7743AD28A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3165" y="1927393"/>
            <a:ext cx="441693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Knowing the members of each cluster, now we compute the new centroid of each group based on these new memberships.</a:t>
            </a:r>
          </a:p>
        </p:txBody>
      </p:sp>
      <p:graphicFrame>
        <p:nvGraphicFramePr>
          <p:cNvPr id="8" name="Object 14">
            <a:extLst>
              <a:ext uri="{FF2B5EF4-FFF2-40B4-BE49-F238E27FC236}">
                <a16:creationId xmlns="" xmlns:a16="http://schemas.microsoft.com/office/drawing/2014/main" id="{056A3720-6E37-49A8-9088-EDF657801D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318494"/>
              </p:ext>
            </p:extLst>
          </p:nvPr>
        </p:nvGraphicFramePr>
        <p:xfrm>
          <a:off x="6793760" y="3502193"/>
          <a:ext cx="3939426" cy="3138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3" name="Equation" r:id="rId4" imgW="1676400" imgH="1511300" progId="Equation.3">
                  <p:embed/>
                </p:oleObj>
              </mc:Choice>
              <mc:Fallback>
                <p:oleObj name="Equation" r:id="rId4" imgW="1676400" imgH="1511300" progId="Equation.3">
                  <p:embed/>
                  <p:pic>
                    <p:nvPicPr>
                      <p:cNvPr id="9223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3760" y="3502193"/>
                        <a:ext cx="3939426" cy="31388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332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AA2663-5050-4CF7-A415-2BABFA9B1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K-means - 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FCC8982-EEBC-47EC-A191-AEEA51717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1"/>
            <a:ext cx="10515600" cy="527050"/>
          </a:xfrm>
        </p:spPr>
        <p:txBody>
          <a:bodyPr/>
          <a:lstStyle/>
          <a:p>
            <a:r>
              <a:rPr lang="en-US" altLang="en-US" dirty="0"/>
              <a:t>Step 2: </a:t>
            </a:r>
            <a:r>
              <a:rPr lang="en-GB" altLang="en-US" dirty="0"/>
              <a:t>Renew membership based on new centroids </a:t>
            </a:r>
            <a:endParaRPr lang="en-US" altLang="en-US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8045C5C-4481-4EAE-8016-A940BFE43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EE4AC43-5BD5-4654-8961-5A7591AFE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14</a:t>
            </a:fld>
            <a:endParaRPr lang="en-US"/>
          </a:p>
        </p:txBody>
      </p:sp>
      <p:sp>
        <p:nvSpPr>
          <p:cNvPr id="6" name="Text Box 5">
            <a:extLst>
              <a:ext uri="{FF2B5EF4-FFF2-40B4-BE49-F238E27FC236}">
                <a16:creationId xmlns="" xmlns:a16="http://schemas.microsoft.com/office/drawing/2014/main" id="{AD69DE5D-8F67-46A2-9C87-A269967FD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1695" y="2162281"/>
            <a:ext cx="385879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distance of all objects to the new centroids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="" xmlns:a16="http://schemas.microsoft.com/office/drawing/2014/main" id="{6C3FCF98-1F52-42A4-900C-732FF7A9E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349" y="1978353"/>
            <a:ext cx="4293629" cy="4033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="" xmlns:a16="http://schemas.microsoft.com/office/drawing/2014/main" id="{5D18FDED-D981-4634-856F-B8919FA62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677" y="3222382"/>
            <a:ext cx="4008539" cy="17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0">
            <a:extLst>
              <a:ext uri="{FF2B5EF4-FFF2-40B4-BE49-F238E27FC236}">
                <a16:creationId xmlns="" xmlns:a16="http://schemas.microsoft.com/office/drawing/2014/main" id="{18B03962-8D1D-46FC-AC69-9F49BC831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677" y="5167786"/>
            <a:ext cx="4357283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177" dirty="0"/>
              <a:t>Assign the membership to objects</a:t>
            </a:r>
          </a:p>
        </p:txBody>
      </p:sp>
    </p:spTree>
    <p:extLst>
      <p:ext uri="{BB962C8B-B14F-4D97-AF65-F5344CB8AC3E}">
        <p14:creationId xmlns:p14="http://schemas.microsoft.com/office/powerpoint/2010/main" val="404824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FA7A1C-9D13-49A2-80B9-026A0A0A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K-means - 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492926B-B9A0-4AA5-981F-BEF156108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527051"/>
          </a:xfrm>
        </p:spPr>
        <p:txBody>
          <a:bodyPr/>
          <a:lstStyle/>
          <a:p>
            <a:r>
              <a:rPr lang="en-US" altLang="en-US" dirty="0"/>
              <a:t>Step 3: </a:t>
            </a:r>
            <a:r>
              <a:rPr lang="en-GB" altLang="en-US" dirty="0"/>
              <a:t>Repeat the first two steps until its convergence </a:t>
            </a:r>
            <a:endParaRPr lang="en-US" altLang="en-US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DC668E2-CA77-4B23-B581-39B84DD1A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6250078-1F9D-41D5-9117-8EF3E1AC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="" xmlns:a16="http://schemas.microsoft.com/office/drawing/2014/main" id="{524F3EEC-BEF1-42B9-8903-7C2C6902F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123" y="1907801"/>
            <a:ext cx="4354103" cy="4057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8">
            <a:extLst>
              <a:ext uri="{FF2B5EF4-FFF2-40B4-BE49-F238E27FC236}">
                <a16:creationId xmlns="" xmlns:a16="http://schemas.microsoft.com/office/drawing/2014/main" id="{070A344A-6B15-47AC-A8BF-6BBC09201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3338" y="1907801"/>
            <a:ext cx="464207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Knowing the members of each  cluster, now we compute the new  centroid of each group based on  these new  memberships.</a:t>
            </a:r>
          </a:p>
        </p:txBody>
      </p:sp>
      <p:graphicFrame>
        <p:nvGraphicFramePr>
          <p:cNvPr id="8" name="Object 9">
            <a:extLst>
              <a:ext uri="{FF2B5EF4-FFF2-40B4-BE49-F238E27FC236}">
                <a16:creationId xmlns="" xmlns:a16="http://schemas.microsoft.com/office/drawing/2014/main" id="{8E83CB60-4A93-4EE9-8A34-8F9B70EBBE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68922" y="3844397"/>
          <a:ext cx="4476490" cy="168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7" name="Equation" r:id="rId4" imgW="1727200" imgH="698500" progId="Equation.3">
                  <p:embed/>
                </p:oleObj>
              </mc:Choice>
              <mc:Fallback>
                <p:oleObj name="Equation" r:id="rId4" imgW="1727200" imgH="698500" progId="Equation.3">
                  <p:embed/>
                  <p:pic>
                    <p:nvPicPr>
                      <p:cNvPr id="1127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8922" y="3844397"/>
                        <a:ext cx="4476490" cy="168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427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8FCEEA-ACD8-4005-B5EB-19E309ED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K-means - 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E07F2FB-24AC-48A5-B6F4-B290BF953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1"/>
            <a:ext cx="10515600" cy="527050"/>
          </a:xfrm>
        </p:spPr>
        <p:txBody>
          <a:bodyPr/>
          <a:lstStyle/>
          <a:p>
            <a:r>
              <a:rPr lang="en-US" altLang="en-US" dirty="0"/>
              <a:t>Step 3: </a:t>
            </a:r>
            <a:r>
              <a:rPr lang="en-GB" altLang="en-US" dirty="0"/>
              <a:t>Repeat the first two steps until its convergence </a:t>
            </a:r>
            <a:endParaRPr lang="en-US" altLang="en-US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B27F653-35DD-4671-B1A8-4907A3ACE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BF0845A-0F5F-4B5E-A348-C07FD2B0F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="" xmlns:a16="http://schemas.microsoft.com/office/drawing/2014/main" id="{27CD2F80-5174-45CC-817E-C67C96729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123" y="1963954"/>
            <a:ext cx="4354103" cy="4056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>
            <a:extLst>
              <a:ext uri="{FF2B5EF4-FFF2-40B4-BE49-F238E27FC236}">
                <a16:creationId xmlns="" xmlns:a16="http://schemas.microsoft.com/office/drawing/2014/main" id="{82FE32A9-BEE3-49AB-B54B-844EEB213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0677" y="2105565"/>
            <a:ext cx="450384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distance of all objects to the new centroids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B8493DC-2770-4A1F-8267-5CF3B8CEC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8" y="3011433"/>
            <a:ext cx="4215877" cy="1589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8">
            <a:extLst>
              <a:ext uri="{FF2B5EF4-FFF2-40B4-BE49-F238E27FC236}">
                <a16:creationId xmlns="" xmlns:a16="http://schemas.microsoft.com/office/drawing/2014/main" id="{C866D1F4-D960-4C09-95E7-66B6DF5AB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1308" y="4866629"/>
            <a:ext cx="403688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 due to no new assignment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Membership in each cluster no longer change</a:t>
            </a:r>
          </a:p>
        </p:txBody>
      </p:sp>
    </p:spTree>
    <p:extLst>
      <p:ext uri="{BB962C8B-B14F-4D97-AF65-F5344CB8AC3E}">
        <p14:creationId xmlns:p14="http://schemas.microsoft.com/office/powerpoint/2010/main" val="186884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02A82C-5F99-4C86-908A-47B8087F6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Strengths of k-means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BB08638-8DCE-4EBC-9FCF-B34B8908B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7315200" cy="2487961"/>
          </a:xfrm>
        </p:spPr>
        <p:txBody>
          <a:bodyPr/>
          <a:lstStyle/>
          <a:p>
            <a:r>
              <a:rPr lang="en-US" dirty="0"/>
              <a:t>Strengths: </a:t>
            </a:r>
          </a:p>
          <a:p>
            <a:pPr lvl="1"/>
            <a:r>
              <a:rPr lang="en-US" dirty="0"/>
              <a:t>Simple: easy to understand and to implement</a:t>
            </a:r>
          </a:p>
          <a:p>
            <a:pPr lvl="1"/>
            <a:r>
              <a:rPr lang="en-US" dirty="0"/>
              <a:t>Efficient: Time complexity: O(</a:t>
            </a:r>
            <a:r>
              <a:rPr lang="en-US" dirty="0" err="1"/>
              <a:t>tkn</a:t>
            </a:r>
            <a:r>
              <a:rPr lang="en-US" dirty="0"/>
              <a:t>), where n is the number of data points, k is the number of clusters, and t is the number of  iterations. 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986E477-71B6-4EFD-9184-B1794DD3A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54E1B35-DBB1-4CF0-B8C9-C7C541FBE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9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EA6AAB-608C-46D6-893E-88CF63B4B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Weaknesses of k-means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F550CB1-FD40-4955-B714-9FB3B00F6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5807927" cy="4906963"/>
          </a:xfrm>
        </p:spPr>
        <p:txBody>
          <a:bodyPr/>
          <a:lstStyle/>
          <a:p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is only applicable if the </a:t>
            </a:r>
            <a:r>
              <a:rPr lang="en-US" altLang="ja-JP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defined.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needs to specify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is sensitive to </a:t>
            </a:r>
            <a:r>
              <a:rPr lang="en-US" altLang="ja-JP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outliers</a:t>
            </a:r>
          </a:p>
          <a:p>
            <a:pPr lvl="1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 are data points that are very far away from other data points. </a:t>
            </a:r>
          </a:p>
          <a:p>
            <a:pPr lvl="1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 could be errors in the data recording or some special data points with very different values.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8C1C5F5-E2D0-43F7-AAF5-FD722E974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CE4D161-266D-42D8-8CF4-04400345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8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243882-0C96-4A7A-B7B6-C5C77CF7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Weaknesses of k-means: Problems with outliers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27DD04D-5F60-440A-B41F-C6CCC3EB3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C2FCBBB-DC6C-4F72-851A-6AEC2968E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3">
            <a:extLst>
              <a:ext uri="{FF2B5EF4-FFF2-40B4-BE49-F238E27FC236}">
                <a16:creationId xmlns="" xmlns:a16="http://schemas.microsoft.com/office/drawing/2014/main" id="{BA71CC22-1436-43E6-A085-B33DF9CB1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1482726"/>
            <a:ext cx="8229600" cy="497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78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659101-B431-4473-9E9A-F81805542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Clustering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8FB00AF-7FC3-4705-B104-DBB9839EC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6332034" cy="481856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200" dirty="0"/>
              <a:t>Cluster: a collection of data objects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Similar to one another within the same cluster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Dissimilar to the objects in other clusters</a:t>
            </a:r>
          </a:p>
          <a:p>
            <a:pPr algn="just"/>
            <a:r>
              <a:rPr lang="en-US" altLang="ja-JP" sz="2400" dirty="0"/>
              <a:t>Clustering is a technique for f</a:t>
            </a:r>
            <a:r>
              <a:rPr lang="en-US" altLang="en-US" sz="2400" dirty="0"/>
              <a:t>inding groups of objects such that the objects in a group will be similar (or related) to one another and different from (or unrelated to) the objects in other groups</a:t>
            </a:r>
          </a:p>
          <a:p>
            <a:pPr algn="just"/>
            <a:r>
              <a:rPr lang="en-US" altLang="ja-JP" sz="2400" dirty="0"/>
              <a:t>Clustering is often called an </a:t>
            </a:r>
            <a:r>
              <a:rPr lang="en-US" altLang="ja-JP" sz="2400" dirty="0">
                <a:solidFill>
                  <a:srgbClr val="3333CC"/>
                </a:solidFill>
              </a:rPr>
              <a:t>unsupervised learning</a:t>
            </a:r>
            <a:r>
              <a:rPr lang="en-US" altLang="ja-JP" sz="2400" dirty="0"/>
              <a:t> task as no class values denoting an </a:t>
            </a:r>
            <a:r>
              <a:rPr lang="en-US" altLang="ja-JP" sz="2400" i="1" dirty="0"/>
              <a:t>a priori</a:t>
            </a:r>
            <a:r>
              <a:rPr lang="en-US" altLang="ja-JP" sz="2400" dirty="0"/>
              <a:t> grouping of the data instances are given, which is the case in supervised learning. </a:t>
            </a:r>
          </a:p>
          <a:p>
            <a:pPr marL="0" indent="0" algn="just">
              <a:buNone/>
            </a:pP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5DC9B81-B0E7-4DD7-9215-00AB21ABE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3EF03CB-D8EF-44EB-8E47-1F38BB123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</a:t>
            </a:fld>
            <a:endParaRPr lang="en-US"/>
          </a:p>
        </p:txBody>
      </p:sp>
      <p:pic>
        <p:nvPicPr>
          <p:cNvPr id="84" name="Picture 83">
            <a:extLst>
              <a:ext uri="{FF2B5EF4-FFF2-40B4-BE49-F238E27FC236}">
                <a16:creationId xmlns="" xmlns:a16="http://schemas.microsoft.com/office/drawing/2014/main" id="{40CDFDBF-49FE-4A61-873B-B44E35474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2897" y="2090233"/>
            <a:ext cx="4765288" cy="317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00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CB66FF-2040-48DC-BAD4-79D1FEF27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Weaknesses of k-means: To deal with outliers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74B7F9C-5A5F-43C0-A43F-CAF6DD564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6499302" cy="4906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ja-JP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method is to remove some data points in the clustering process that are much further away from the centroids than other data points. </a:t>
            </a:r>
          </a:p>
          <a:p>
            <a:pPr lvl="1" algn="just"/>
            <a:r>
              <a:rPr lang="en-US" altLang="ja-JP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safe, we may want to monitor these possible outliers over a few iterations and then decide to remove them. </a:t>
            </a:r>
          </a:p>
          <a:p>
            <a:pPr algn="just"/>
            <a:r>
              <a:rPr lang="en-US" altLang="ja-JP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method is to perform random sampling. Since in sampling we only choose a small subset of the data points, the chance of selecting an outlier is very small. </a:t>
            </a:r>
          </a:p>
          <a:p>
            <a:pPr lvl="1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the rest of the data points to the clusters by distance or similarity comparison, or classification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70B227D-C95D-44AC-8444-D24E92626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24553D3-AFD2-47B9-8F4E-BA4264C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7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BA26FB-5A9E-4526-AD09-51DC90561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 fontScale="90000"/>
          </a:bodyPr>
          <a:lstStyle/>
          <a:p>
            <a:r>
              <a:rPr lang="en-US"/>
              <a:t>Weaknesses of k-means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A93951B-0A1A-4DB4-9308-46D69C485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527051"/>
          </a:xfrm>
        </p:spPr>
        <p:txBody>
          <a:bodyPr/>
          <a:lstStyle/>
          <a:p>
            <a:r>
              <a:rPr lang="en-US" altLang="ja-JP"/>
              <a:t>The algorithm is sensitive to </a:t>
            </a:r>
            <a:r>
              <a:rPr lang="en-US" altLang="ja-JP">
                <a:solidFill>
                  <a:srgbClr val="FF0000"/>
                </a:solidFill>
              </a:rPr>
              <a:t>initial seeds</a:t>
            </a:r>
            <a:r>
              <a:rPr lang="en-US" altLang="ja-JP"/>
              <a:t>.</a:t>
            </a:r>
            <a:endParaRPr lang="en-US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499295F-73CD-4E4B-AE7D-AAF32813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7150"/>
            <a:ext cx="4114800" cy="365125"/>
          </a:xfrm>
        </p:spPr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F9042A9-DCF9-4643-9113-C6A685E7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7150"/>
            <a:ext cx="2743200" cy="365125"/>
          </a:xfrm>
        </p:spPr>
        <p:txBody>
          <a:bodyPr/>
          <a:lstStyle/>
          <a:p>
            <a:fld id="{7A40C488-C8CC-47D5-8871-7D5F905AB6AC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="" xmlns:a16="http://schemas.microsoft.com/office/drawing/2014/main" id="{72E90103-3B39-4F1F-B6F2-7A0B590AA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57475" y="1875631"/>
            <a:ext cx="6877050" cy="4452938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733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BA26FB-5A9E-4526-AD09-51DC90561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 fontScale="90000"/>
          </a:bodyPr>
          <a:lstStyle/>
          <a:p>
            <a:r>
              <a:rPr lang="en-US"/>
              <a:t>Weaknesses of k-means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A93951B-0A1A-4DB4-9308-46D69C485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527051"/>
          </a:xfrm>
        </p:spPr>
        <p:txBody>
          <a:bodyPr/>
          <a:lstStyle/>
          <a:p>
            <a:r>
              <a:rPr lang="en-US" dirty="0"/>
              <a:t>If we use </a:t>
            </a:r>
            <a:r>
              <a:rPr lang="en-US" dirty="0">
                <a:solidFill>
                  <a:srgbClr val="FF0000"/>
                </a:solidFill>
              </a:rPr>
              <a:t>different seeds</a:t>
            </a:r>
            <a:r>
              <a:rPr lang="en-US" dirty="0"/>
              <a:t>: good results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499295F-73CD-4E4B-AE7D-AAF32813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7150"/>
            <a:ext cx="4114800" cy="365125"/>
          </a:xfrm>
        </p:spPr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F9042A9-DCF9-4643-9113-C6A685E7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7150"/>
            <a:ext cx="2743200" cy="365125"/>
          </a:xfrm>
        </p:spPr>
        <p:txBody>
          <a:bodyPr/>
          <a:lstStyle/>
          <a:p>
            <a:fld id="{7A40C488-C8CC-47D5-8871-7D5F905AB6AC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="" xmlns:a16="http://schemas.microsoft.com/office/drawing/2014/main" id="{07CE109F-CF83-48E1-A5ED-3A524E157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3806" y="1797051"/>
            <a:ext cx="7164387" cy="4429125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6">
            <a:extLst>
              <a:ext uri="{FF2B5EF4-FFF2-40B4-BE49-F238E27FC236}">
                <a16:creationId xmlns="" xmlns:a16="http://schemas.microsoft.com/office/drawing/2014/main" id="{E110CFD9-03F1-4904-9C86-256C0A80A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8275" y="1752281"/>
            <a:ext cx="252943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 algn="just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some methods to help choose good seeds</a:t>
            </a:r>
          </a:p>
        </p:txBody>
      </p:sp>
    </p:spTree>
    <p:extLst>
      <p:ext uri="{BB962C8B-B14F-4D97-AF65-F5344CB8AC3E}">
        <p14:creationId xmlns:p14="http://schemas.microsoft.com/office/powerpoint/2010/main" val="201705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5F4934-4B90-4983-B354-BDA8FCCBC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Weaknesses of k-means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58321BF-9B42-4E82-B610-8ABBD73DD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1004849"/>
          </a:xfrm>
        </p:spPr>
        <p:txBody>
          <a:bodyPr/>
          <a:lstStyle/>
          <a:p>
            <a:r>
              <a:rPr lang="en-US" altLang="ja-JP" dirty="0"/>
              <a:t>The </a:t>
            </a:r>
            <a:r>
              <a:rPr lang="en-US" altLang="ja-JP" i="1" dirty="0"/>
              <a:t>k</a:t>
            </a:r>
            <a:r>
              <a:rPr lang="en-US" altLang="ja-JP" dirty="0"/>
              <a:t>-means algorithm is not suitable for discovering clusters that are not hyper-ellipsoids (or hyper-spheres). </a:t>
            </a:r>
            <a:endParaRPr lang="en-US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8DC476-777C-4484-AF84-988EEB048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EA2C3C5-EE46-41D1-AB92-F379D5D57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="" xmlns:a16="http://schemas.microsoft.com/office/drawing/2014/main" id="{669E4B6C-FAB1-4F63-AA4B-1A0D33CFF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00264" y="2492376"/>
            <a:ext cx="8243887" cy="3470275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457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A3EB58-3F5E-40B5-AD10-D0EE4C398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</a:t>
            </a:r>
            <a:r>
              <a:rPr lang="en-US" i="1" dirty="0"/>
              <a:t> K</a:t>
            </a:r>
            <a:r>
              <a:rPr lang="en-US" dirty="0"/>
              <a:t>-</a:t>
            </a:r>
            <a:r>
              <a:rPr lang="en-US" i="1" dirty="0"/>
              <a:t>Medoids</a:t>
            </a:r>
            <a:r>
              <a:rPr lang="en-US" dirty="0"/>
              <a:t> Clustering Method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52791CC-42E6-47ED-A012-A0F94564D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7491761" cy="4906963"/>
          </a:xfrm>
        </p:spPr>
        <p:txBody>
          <a:bodyPr>
            <a:normAutofit fontScale="92500"/>
          </a:bodyPr>
          <a:lstStyle/>
          <a:p>
            <a:pPr algn="just"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representative objects, called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medoids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 clusters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PAM (Partitioning Around Medoids)</a:t>
            </a:r>
          </a:p>
          <a:p>
            <a:pPr lvl="1" algn="just">
              <a:lnSpc>
                <a:spcPct val="110000"/>
              </a:lnSpc>
            </a:pPr>
            <a:r>
              <a:rPr lang="en-US" dirty="0"/>
              <a:t>The algorithm is intended to find a sequence of objects called medoids that are centrally located in clusters</a:t>
            </a:r>
          </a:p>
          <a:p>
            <a:pPr lvl="1" algn="just">
              <a:lnSpc>
                <a:spcPct val="110000"/>
              </a:lnSpc>
            </a:pPr>
            <a:r>
              <a:rPr lang="en-US" dirty="0"/>
              <a:t>The goal of the algorithm is to minimize the average dissimilarity of objects to their closest selected object.</a:t>
            </a:r>
          </a:p>
          <a:p>
            <a:pPr lvl="1" algn="just"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PAM works effectively for small data sets, but does not scale well for large data sets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CLARA 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CLARANS 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C27E16B-9315-4D0A-8E71-CD95049E1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BB5BA55-BA9C-49A9-9FEA-F6CA54717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5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166272-1817-44F8-8D08-7735CDE5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PAM Partition Around Medoids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198EDFF-F524-491F-9CA2-579811538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 typeface="Arial" panose="020B0604020202020204" pitchFamily="34" charset="0"/>
              <a:buAutoNum type="arabicParenR"/>
            </a:pPr>
            <a:r>
              <a:rPr lang="en-US" dirty="0"/>
              <a:t>Pick a number, </a:t>
            </a:r>
            <a:r>
              <a:rPr lang="en-US" i="1" dirty="0"/>
              <a:t>k</a:t>
            </a:r>
            <a:r>
              <a:rPr lang="en-US" dirty="0"/>
              <a:t>, of random </a:t>
            </a:r>
            <a:r>
              <a:rPr lang="en-US" u="sng" dirty="0"/>
              <a:t>data items</a:t>
            </a:r>
            <a:r>
              <a:rPr lang="en-US" dirty="0"/>
              <a:t> as medoids</a:t>
            </a:r>
          </a:p>
          <a:p>
            <a:pPr marL="609600" indent="-609600">
              <a:buFont typeface="Arial" panose="020B0604020202020204" pitchFamily="34" charset="0"/>
              <a:buAutoNum type="arabicParenR"/>
            </a:pPr>
            <a:r>
              <a:rPr lang="en-US" dirty="0"/>
              <a:t>Calculate</a:t>
            </a:r>
          </a:p>
          <a:p>
            <a:pPr marL="609600" indent="-609600">
              <a:buFont typeface="Arial" panose="020B0604020202020204" pitchFamily="34" charset="0"/>
              <a:buAutoNum type="arabicParenR"/>
            </a:pPr>
            <a:endParaRPr lang="en-US" dirty="0"/>
          </a:p>
          <a:p>
            <a:pPr marL="609600" indent="-609600">
              <a:spcBef>
                <a:spcPct val="75000"/>
              </a:spcBef>
              <a:buFont typeface="Arial" panose="020B0604020202020204" pitchFamily="34" charset="0"/>
              <a:buAutoNum type="arabicParenR"/>
            </a:pPr>
            <a:r>
              <a:rPr lang="en-US" dirty="0"/>
              <a:t>If </a:t>
            </a:r>
            <a:r>
              <a:rPr lang="en-US" i="1" dirty="0" err="1"/>
              <a:t>TC</a:t>
            </a:r>
            <a:r>
              <a:rPr lang="en-US" i="1" baseline="-25000" dirty="0" err="1"/>
              <a:t>mn</a:t>
            </a:r>
            <a:r>
              <a:rPr lang="en-US" i="1" dirty="0"/>
              <a:t> </a:t>
            </a:r>
            <a:r>
              <a:rPr lang="en-US" dirty="0"/>
              <a:t>&lt; 0, replace </a:t>
            </a:r>
            <a:r>
              <a:rPr lang="en-US" i="1" dirty="0"/>
              <a:t>m</a:t>
            </a:r>
            <a:r>
              <a:rPr lang="en-US" dirty="0"/>
              <a:t> by </a:t>
            </a:r>
            <a:r>
              <a:rPr lang="en-US" i="1" dirty="0"/>
              <a:t>n </a:t>
            </a:r>
            <a:r>
              <a:rPr lang="en-US" dirty="0"/>
              <a:t>and</a:t>
            </a:r>
            <a:r>
              <a:rPr lang="en-US" i="1" dirty="0"/>
              <a:t> </a:t>
            </a:r>
            <a:r>
              <a:rPr lang="en-US" dirty="0"/>
              <a:t>go back to 2</a:t>
            </a:r>
          </a:p>
          <a:p>
            <a:pPr marL="609600" indent="-609600">
              <a:buFont typeface="Arial" panose="020B0604020202020204" pitchFamily="34" charset="0"/>
              <a:buAutoNum type="arabicParenR"/>
            </a:pPr>
            <a:r>
              <a:rPr lang="en-US" dirty="0"/>
              <a:t>Assign every item to its nearest medoid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E3CF639-1FBF-40AB-891F-4E6028B1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1541D01-2999-4066-BD2C-2DC837DF6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6" name="Object 2">
            <a:extLst>
              <a:ext uri="{FF2B5EF4-FFF2-40B4-BE49-F238E27FC236}">
                <a16:creationId xmlns="" xmlns:a16="http://schemas.microsoft.com/office/drawing/2014/main" id="{E93AEAF7-542F-453B-B73A-6E2E98524C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668859"/>
              </p:ext>
            </p:extLst>
          </p:nvPr>
        </p:nvGraphicFramePr>
        <p:xfrm>
          <a:off x="3840162" y="2160946"/>
          <a:ext cx="2255838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2" name="Equation" r:id="rId3" imgW="749300" imgH="279400" progId="Equation.3">
                  <p:embed/>
                </p:oleObj>
              </mc:Choice>
              <mc:Fallback>
                <p:oleObj name="Equation" r:id="rId3" imgW="749300" imgH="279400" progId="Equation.3">
                  <p:embed/>
                  <p:pic>
                    <p:nvPicPr>
                      <p:cNvPr id="3789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0162" y="2160946"/>
                        <a:ext cx="2255838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EB3CE2C2-598A-48ED-9649-B15E16176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9745" y="2319230"/>
            <a:ext cx="382149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i="0" dirty="0"/>
              <a:t>The pair (</a:t>
            </a:r>
            <a:r>
              <a:rPr lang="en-US" sz="1400" dirty="0" err="1"/>
              <a:t>n</a:t>
            </a:r>
            <a:r>
              <a:rPr lang="en-US" sz="1400" i="0" dirty="0" err="1"/>
              <a:t>,</a:t>
            </a:r>
            <a:r>
              <a:rPr lang="en-US" sz="1400" dirty="0" err="1"/>
              <a:t>m</a:t>
            </a:r>
            <a:r>
              <a:rPr lang="en-US" sz="1400" i="0" dirty="0"/>
              <a:t>) of medoid/non-medoid</a:t>
            </a:r>
          </a:p>
          <a:p>
            <a:pPr eaLnBrk="1" hangingPunct="1"/>
            <a:r>
              <a:rPr lang="en-US" sz="1400" i="0" dirty="0"/>
              <a:t>with the smallest impact on clustering quality </a:t>
            </a:r>
          </a:p>
        </p:txBody>
      </p:sp>
    </p:spTree>
    <p:extLst>
      <p:ext uri="{BB962C8B-B14F-4D97-AF65-F5344CB8AC3E}">
        <p14:creationId xmlns:p14="http://schemas.microsoft.com/office/powerpoint/2010/main" val="404032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6CC232-6F2D-436D-B631-061700CAD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Swapping Cost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0C6BF8B-46CC-407B-B15A-B1D3356EF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8495371" cy="4906963"/>
          </a:xfrm>
        </p:spPr>
        <p:txBody>
          <a:bodyPr/>
          <a:lstStyle/>
          <a:p>
            <a:r>
              <a:rPr lang="en-US" altLang="en-US" dirty="0"/>
              <a:t>For each pair of a medoid </a:t>
            </a:r>
            <a:r>
              <a:rPr lang="en-US" altLang="en-US" i="1" dirty="0"/>
              <a:t>m</a:t>
            </a:r>
            <a:r>
              <a:rPr lang="en-US" altLang="en-US" dirty="0"/>
              <a:t> and a non-medoid object </a:t>
            </a:r>
            <a:r>
              <a:rPr lang="en-US" altLang="en-US" i="1" dirty="0"/>
              <a:t>h</a:t>
            </a:r>
            <a:r>
              <a:rPr lang="en-US" altLang="en-US" dirty="0"/>
              <a:t>, measure whether </a:t>
            </a:r>
            <a:r>
              <a:rPr lang="en-US" altLang="en-US" i="1" dirty="0"/>
              <a:t>h</a:t>
            </a:r>
            <a:r>
              <a:rPr lang="en-US" altLang="en-US" dirty="0"/>
              <a:t> is better than </a:t>
            </a:r>
            <a:r>
              <a:rPr lang="en-US" altLang="en-US" i="1" dirty="0"/>
              <a:t>m</a:t>
            </a:r>
            <a:r>
              <a:rPr lang="en-US" altLang="en-US" dirty="0"/>
              <a:t> as a medoid</a:t>
            </a:r>
          </a:p>
          <a:p>
            <a:r>
              <a:rPr lang="en-US" altLang="en-US" dirty="0"/>
              <a:t>Use </a:t>
            </a:r>
            <a:r>
              <a:rPr lang="en-US" altLang="en-US" dirty="0" smtClean="0"/>
              <a:t>some distance measure, for example </a:t>
            </a:r>
            <a:r>
              <a:rPr lang="en-US" altLang="en-US" dirty="0"/>
              <a:t>squared-error criterion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lvl="1"/>
            <a:r>
              <a:rPr lang="en-US" altLang="en-US" dirty="0"/>
              <a:t>Compute E</a:t>
            </a:r>
            <a:r>
              <a:rPr lang="en-US" altLang="en-US" baseline="-25000" dirty="0"/>
              <a:t>h</a:t>
            </a:r>
            <a:r>
              <a:rPr lang="en-US" altLang="en-US" dirty="0"/>
              <a:t>-</a:t>
            </a:r>
            <a:r>
              <a:rPr lang="en-US" altLang="en-US" dirty="0" err="1"/>
              <a:t>E</a:t>
            </a:r>
            <a:r>
              <a:rPr lang="en-US" altLang="en-US" baseline="-25000" dirty="0" err="1"/>
              <a:t>m</a:t>
            </a:r>
            <a:endParaRPr lang="en-US" altLang="en-US" baseline="-25000" dirty="0"/>
          </a:p>
          <a:p>
            <a:pPr lvl="1"/>
            <a:r>
              <a:rPr lang="en-US" altLang="en-US" dirty="0"/>
              <a:t>Negative: swapping brings benefit</a:t>
            </a:r>
          </a:p>
          <a:p>
            <a:r>
              <a:rPr lang="en-US" altLang="en-US" dirty="0"/>
              <a:t>Choose the minimum swapping cost</a:t>
            </a:r>
          </a:p>
          <a:p>
            <a:endParaRPr lang="en-US" altLang="en-US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6E8F6ED-6ADF-4628-AD76-A8005EA3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F6CD9A7-4DE4-4407-8946-E927566A5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6" name="Object 4">
            <a:extLst>
              <a:ext uri="{FF2B5EF4-FFF2-40B4-BE49-F238E27FC236}">
                <a16:creationId xmlns="" xmlns:a16="http://schemas.microsoft.com/office/drawing/2014/main" id="{882E1FF3-E7FB-4F25-8AA2-33E4D9F493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913515"/>
              </p:ext>
            </p:extLst>
          </p:nvPr>
        </p:nvGraphicFramePr>
        <p:xfrm>
          <a:off x="3887711" y="2687444"/>
          <a:ext cx="3613150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6" name="Equation" r:id="rId3" imgW="1269720" imgH="457200" progId="Equation.3">
                  <p:embed/>
                </p:oleObj>
              </mc:Choice>
              <mc:Fallback>
                <p:oleObj name="Equation" r:id="rId3" imgW="1269720" imgH="457200" progId="Equation.3">
                  <p:embed/>
                  <p:pic>
                    <p:nvPicPr>
                      <p:cNvPr id="1559556" name="Object 4">
                        <a:extLst>
                          <a:ext uri="{FF2B5EF4-FFF2-40B4-BE49-F238E27FC236}">
                            <a16:creationId xmlns="" xmlns:a16="http://schemas.microsoft.com/office/drawing/2014/main" id="{DB88788B-65D5-460F-8ACB-BE6961BB63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7711" y="2687444"/>
                        <a:ext cx="3613150" cy="130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945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E1CB63-BE6F-4377-9AAB-0E7EF62F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K</a:t>
            </a:r>
            <a:r>
              <a:rPr lang="en-US" dirty="0"/>
              <a:t>-medoids Example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0A6BC7-31B5-46F5-BFEB-077846BBD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48A7887-4C83-4F18-AA89-44316E0FA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3FED50D-1893-45CB-BCA7-CCA5EF0CF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4074" y="2639263"/>
            <a:ext cx="27733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600" i="0" dirty="0"/>
              <a:t>Assume </a:t>
            </a:r>
            <a:r>
              <a:rPr lang="en-US" sz="1600" dirty="0"/>
              <a:t>k</a:t>
            </a:r>
            <a:r>
              <a:rPr lang="en-US" sz="1600" i="0" dirty="0"/>
              <a:t>=2</a:t>
            </a:r>
          </a:p>
          <a:p>
            <a:pPr eaLnBrk="1" hangingPunct="1"/>
            <a:r>
              <a:rPr lang="en-US" sz="1600" i="0" dirty="0"/>
              <a:t>Select X5 and X9 as medoids</a:t>
            </a:r>
            <a:endParaRPr lang="en-US" sz="1800" dirty="0"/>
          </a:p>
        </p:txBody>
      </p:sp>
      <p:sp>
        <p:nvSpPr>
          <p:cNvPr id="9" name="Rectangle 9">
            <a:extLst>
              <a:ext uri="{FF2B5EF4-FFF2-40B4-BE49-F238E27FC236}">
                <a16:creationId xmlns="" xmlns:a16="http://schemas.microsoft.com/office/drawing/2014/main" id="{9333E733-824B-4E41-9CC9-1A90E2C4B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544" y="5343960"/>
            <a:ext cx="5308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600" i="0" dirty="0"/>
              <a:t>Current clustering: {X2,X5,X6,X7},{X1,X3,X4,X8,X9,X10}</a:t>
            </a:r>
            <a:endParaRPr lang="en-US" sz="1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844736"/>
              </p:ext>
            </p:extLst>
          </p:nvPr>
        </p:nvGraphicFramePr>
        <p:xfrm>
          <a:off x="838200" y="1476744"/>
          <a:ext cx="2006598" cy="3048000"/>
        </p:xfrm>
        <a:graphic>
          <a:graphicData uri="http://schemas.openxmlformats.org/drawingml/2006/table">
            <a:tbl>
              <a:tblPr firstRow="1" bandRow="1"/>
              <a:tblGrid>
                <a:gridCol w="6688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886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6886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344983"/>
              </p:ext>
            </p:extLst>
          </p:nvPr>
        </p:nvGraphicFramePr>
        <p:xfrm>
          <a:off x="6628087" y="1476744"/>
          <a:ext cx="2085304" cy="2906064"/>
        </p:xfrm>
        <a:graphic>
          <a:graphicData uri="http://schemas.openxmlformats.org/drawingml/2006/table">
            <a:tbl>
              <a:tblPr firstRow="1" bandRow="1"/>
              <a:tblGrid>
                <a:gridCol w="9034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09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909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70965">
                <a:tc>
                  <a:txBody>
                    <a:bodyPr/>
                    <a:lstStyle/>
                    <a:p>
                      <a:r>
                        <a:rPr lang="en-US" sz="1400" dirty="0"/>
                        <a:t>Distances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</a:t>
                      </a:r>
                      <a:r>
                        <a:rPr lang="en-US" sz="1400" baseline="0" dirty="0"/>
                        <a:t> X5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 X9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5158">
                <a:tc>
                  <a:txBody>
                    <a:bodyPr/>
                    <a:lstStyle/>
                    <a:p>
                      <a:r>
                        <a:rPr lang="en-US" sz="14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5158">
                <a:tc>
                  <a:txBody>
                    <a:bodyPr/>
                    <a:lstStyle/>
                    <a:p>
                      <a:r>
                        <a:rPr lang="en-US" sz="14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5158">
                <a:tc>
                  <a:txBody>
                    <a:bodyPr/>
                    <a:lstStyle/>
                    <a:p>
                      <a:r>
                        <a:rPr lang="en-US" sz="1400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5158">
                <a:tc>
                  <a:txBody>
                    <a:bodyPr/>
                    <a:lstStyle/>
                    <a:p>
                      <a:r>
                        <a:rPr lang="en-US" sz="1400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5158">
                <a:tc>
                  <a:txBody>
                    <a:bodyPr/>
                    <a:lstStyle/>
                    <a:p>
                      <a:r>
                        <a:rPr lang="en-US" sz="1400" dirty="0"/>
                        <a:t>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25158">
                <a:tc>
                  <a:txBody>
                    <a:bodyPr/>
                    <a:lstStyle/>
                    <a:p>
                      <a:r>
                        <a:rPr lang="en-US" sz="1400" dirty="0"/>
                        <a:t>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25158">
                <a:tc>
                  <a:txBody>
                    <a:bodyPr/>
                    <a:lstStyle/>
                    <a:p>
                      <a:r>
                        <a:rPr lang="en-US" sz="1400" dirty="0"/>
                        <a:t>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5158">
                <a:tc>
                  <a:txBody>
                    <a:bodyPr/>
                    <a:lstStyle/>
                    <a:p>
                      <a:r>
                        <a:rPr lang="en-US" sz="1400" dirty="0"/>
                        <a:t>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16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AA2333-4B91-4281-9347-ACC83C416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K</a:t>
            </a:r>
            <a:r>
              <a:rPr lang="en-US" dirty="0"/>
              <a:t>-medoids Example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5EBFB5C-A2DA-44C6-B552-12368CEF2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2C0389F-8B57-44A6-BF71-3BB164BD5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744520"/>
              </p:ext>
            </p:extLst>
          </p:nvPr>
        </p:nvGraphicFramePr>
        <p:xfrm>
          <a:off x="838199" y="2446317"/>
          <a:ext cx="3513109" cy="3870960"/>
        </p:xfrm>
        <a:graphic>
          <a:graphicData uri="http://schemas.openxmlformats.org/drawingml/2006/table">
            <a:tbl>
              <a:tblPr firstRow="1" bandRow="1"/>
              <a:tblGrid>
                <a:gridCol w="9319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31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9101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79863">
                  <a:extLst>
                    <a:ext uri="{9D8B030D-6E8A-4147-A177-3AD203B41FA5}">
                      <a16:colId xmlns="" xmlns:a16="http://schemas.microsoft.com/office/drawing/2014/main" val="818150381"/>
                    </a:ext>
                  </a:extLst>
                </a:gridCol>
                <a:gridCol w="74713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06054">
                <a:tc>
                  <a:txBody>
                    <a:bodyPr/>
                    <a:lstStyle/>
                    <a:p>
                      <a:r>
                        <a:rPr lang="en-US" sz="1400" dirty="0"/>
                        <a:t>Replace X5 by 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Before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</a:t>
                      </a:r>
                      <a:r>
                        <a:rPr lang="en-US" sz="1400" baseline="0" dirty="0"/>
                        <a:t> X1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 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679">
                <a:tc>
                  <a:txBody>
                    <a:bodyPr/>
                    <a:lstStyle/>
                    <a:p>
                      <a:r>
                        <a:rPr lang="en-US" sz="14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679">
                <a:tc>
                  <a:txBody>
                    <a:bodyPr/>
                    <a:lstStyle/>
                    <a:p>
                      <a:r>
                        <a:rPr lang="en-US" sz="14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7679">
                <a:tc>
                  <a:txBody>
                    <a:bodyPr/>
                    <a:lstStyle/>
                    <a:p>
                      <a:r>
                        <a:rPr lang="en-US" sz="1400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7679">
                <a:tc>
                  <a:txBody>
                    <a:bodyPr/>
                    <a:lstStyle/>
                    <a:p>
                      <a:r>
                        <a:rPr lang="en-US" sz="1400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7679">
                <a:tc>
                  <a:txBody>
                    <a:bodyPr/>
                    <a:lstStyle/>
                    <a:p>
                      <a:r>
                        <a:rPr lang="en-US" sz="1400" dirty="0"/>
                        <a:t>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7679">
                <a:tc>
                  <a:txBody>
                    <a:bodyPr/>
                    <a:lstStyle/>
                    <a:p>
                      <a:r>
                        <a:rPr lang="en-US" sz="1400" dirty="0"/>
                        <a:t>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7679">
                <a:tc>
                  <a:txBody>
                    <a:bodyPr/>
                    <a:lstStyle/>
                    <a:p>
                      <a:r>
                        <a:rPr lang="en-US" sz="1400" dirty="0"/>
                        <a:t>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97679">
                <a:tc>
                  <a:txBody>
                    <a:bodyPr/>
                    <a:lstStyle/>
                    <a:p>
                      <a:r>
                        <a:rPr lang="en-US" sz="1400" dirty="0"/>
                        <a:t>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97679">
                <a:tc>
                  <a:txBody>
                    <a:bodyPr/>
                    <a:lstStyle/>
                    <a:p>
                      <a:r>
                        <a:rPr lang="en-US" sz="1400" dirty="0"/>
                        <a:t>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97679">
                <a:tc>
                  <a:txBody>
                    <a:bodyPr/>
                    <a:lstStyle/>
                    <a:p>
                      <a:r>
                        <a:rPr lang="en-US" sz="1400" dirty="0"/>
                        <a:t>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767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D68F7A8-5C56-4E6E-9BF8-632826F8326A}"/>
              </a:ext>
            </a:extLst>
          </p:cNvPr>
          <p:cNvSpPr/>
          <p:nvPr/>
        </p:nvSpPr>
        <p:spPr>
          <a:xfrm>
            <a:off x="838199" y="1156116"/>
            <a:ext cx="84619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So, now let us choose some other point to be a medoid instead of X5 (6, 2). Let us randomly choose X1 (2, 6).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Not the new medoid set is: (2, 6) and (8, 5). Now repeating the same task as earlier: </a:t>
            </a:r>
            <a:endParaRPr lang="en-IN" b="1" dirty="0">
              <a:solidFill>
                <a:srgbClr val="0070C0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="" xmlns:a16="http://schemas.microsoft.com/office/drawing/2014/main" id="{983C670F-EE8A-4170-B3F8-5E6E57A98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194458"/>
              </p:ext>
            </p:extLst>
          </p:nvPr>
        </p:nvGraphicFramePr>
        <p:xfrm>
          <a:off x="10153612" y="-3483"/>
          <a:ext cx="2006598" cy="3048000"/>
        </p:xfrm>
        <a:graphic>
          <a:graphicData uri="http://schemas.openxmlformats.org/drawingml/2006/table">
            <a:tbl>
              <a:tblPr firstRow="1" bandRow="1"/>
              <a:tblGrid>
                <a:gridCol w="6688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886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6886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0" name="Rectangle 9">
            <a:extLst>
              <a:ext uri="{FF2B5EF4-FFF2-40B4-BE49-F238E27FC236}">
                <a16:creationId xmlns="" xmlns:a16="http://schemas.microsoft.com/office/drawing/2014/main" id="{01A80DD1-3578-48D7-8197-5C4694BD3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0607" y="5354685"/>
            <a:ext cx="537839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600" i="0" dirty="0"/>
              <a:t>Current clustering: {</a:t>
            </a:r>
            <a:r>
              <a:rPr lang="en-US" sz="1600" b="1" i="0" dirty="0"/>
              <a:t>X1</a:t>
            </a:r>
            <a:r>
              <a:rPr lang="en-US" sz="1600" i="0" dirty="0"/>
              <a:t>,X2,X3,X4},{X5,X6,X7,X8,</a:t>
            </a:r>
            <a:r>
              <a:rPr lang="en-US" sz="1600" b="1" i="0" dirty="0"/>
              <a:t>X9</a:t>
            </a:r>
            <a:r>
              <a:rPr lang="en-US" sz="1600" i="0" dirty="0"/>
              <a:t>,X10}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1790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DE32AC-A02E-4FCF-B20D-FA498F44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K</a:t>
            </a:r>
            <a:r>
              <a:rPr lang="en-US" dirty="0"/>
              <a:t>-medoids Properties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224AEEE8-2F71-446F-86A0-6C9FD2D06E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7772400" cy="49069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complexity of each iteration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r>
                  <a:rPr lang="en-US" dirty="0"/>
                  <a:t>For large values of n and k, such computation becomes very costly</a:t>
                </a:r>
              </a:p>
              <a:p>
                <a:r>
                  <a:rPr lang="en-US" dirty="0"/>
                  <a:t>Advantages </a:t>
                </a:r>
              </a:p>
              <a:p>
                <a:pPr lvl="1"/>
                <a:r>
                  <a:rPr lang="en-US" dirty="0"/>
                  <a:t>K-Medoids method is more robust than k-Means in the presence of noise and outliers</a:t>
                </a:r>
              </a:p>
              <a:p>
                <a:r>
                  <a:rPr lang="en-US" dirty="0"/>
                  <a:t>Disadvantages </a:t>
                </a:r>
              </a:p>
              <a:p>
                <a:pPr lvl="1"/>
                <a:r>
                  <a:rPr lang="en-US" dirty="0"/>
                  <a:t>K-Medoids is more costly that the k-Means method </a:t>
                </a:r>
              </a:p>
              <a:p>
                <a:pPr lvl="1"/>
                <a:r>
                  <a:rPr lang="en-US" dirty="0"/>
                  <a:t>Like k-means, k-medoids requires the user to specify k </a:t>
                </a:r>
              </a:p>
              <a:p>
                <a:pPr lvl="1"/>
                <a:r>
                  <a:rPr lang="en-US" dirty="0"/>
                  <a:t>It does not scale well for large data sets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4AEEE8-2F71-446F-86A0-6C9FD2D06E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7772400" cy="4906963"/>
              </a:xfrm>
              <a:blipFill>
                <a:blip r:embed="rId2"/>
                <a:stretch>
                  <a:fillRect l="-1412" t="-1988" r="-12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DB977AC-976B-470E-9C3E-702726390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FC4EFD6-D4AF-4DD4-86EA-08D097466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04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0E21E2-0064-48AD-8A93-8FB098871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illustration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22A1B94-8277-49E8-AF21-B1033AF8E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1"/>
            <a:ext cx="10515600" cy="960244"/>
          </a:xfrm>
        </p:spPr>
        <p:txBody>
          <a:bodyPr/>
          <a:lstStyle/>
          <a:p>
            <a:r>
              <a:rPr lang="en-US" dirty="0"/>
              <a:t>The data set has three natural groups of data points, i.e., 3 natural clusters. 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69886EF-7505-4A87-B363-D318AC291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101F278-2F76-4C9C-B4BB-C5D8DEA0D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="" xmlns:a16="http://schemas.microsoft.com/office/drawing/2014/main" id="{AF5FBC7C-7FD8-4588-817D-FB59C2FAE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82231" y="2230245"/>
            <a:ext cx="4427538" cy="3692525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986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626573DD-5393-4055-9B3F-5592FAB6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9B9E6-C238-4244-B2A7-5E5AAD7235D0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1599490" name="Rectangle 2">
            <a:extLst>
              <a:ext uri="{FF2B5EF4-FFF2-40B4-BE49-F238E27FC236}">
                <a16:creationId xmlns="" xmlns:a16="http://schemas.microsoft.com/office/drawing/2014/main" id="{0B29166B-B0B5-4E15-B5FB-826E75E688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CLARA (Clustering Large Applications) </a:t>
            </a:r>
          </a:p>
        </p:txBody>
      </p:sp>
      <p:sp>
        <p:nvSpPr>
          <p:cNvPr id="1599491" name="Rectangle 3">
            <a:extLst>
              <a:ext uri="{FF2B5EF4-FFF2-40B4-BE49-F238E27FC236}">
                <a16:creationId xmlns="" xmlns:a16="http://schemas.microsoft.com/office/drawing/2014/main" id="{C5D273E5-5016-4487-8C02-F42D8CAADC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1" y="1508125"/>
            <a:ext cx="5384180" cy="4064620"/>
          </a:xfrm>
        </p:spPr>
        <p:txBody>
          <a:bodyPr/>
          <a:lstStyle/>
          <a:p>
            <a:pPr algn="just"/>
            <a:r>
              <a:rPr lang="en-US" dirty="0"/>
              <a:t>CLARA (Clustering Large Applications) uses a sampling-based method to deal with large data sets</a:t>
            </a:r>
          </a:p>
          <a:p>
            <a:pPr algn="just"/>
            <a:r>
              <a:rPr lang="en-US" dirty="0"/>
              <a:t>A random sample should closely represent the original data</a:t>
            </a:r>
            <a:endParaRPr lang="en-US" altLang="zh-CN" dirty="0">
              <a:ea typeface="宋体" panose="02010600030101010101" pitchFamily="2" charset="-122"/>
            </a:endParaRPr>
          </a:p>
          <a:p>
            <a:pPr algn="just"/>
            <a:r>
              <a:rPr lang="en-US" dirty="0"/>
              <a:t>The chosen medoids will likely be similar to what would have been chosen from the whole data set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53917B49-204C-4626-9CDA-9723D0C36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747" y="1285255"/>
            <a:ext cx="4838700" cy="46767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626573DD-5393-4055-9B3F-5592FAB6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9B9E6-C238-4244-B2A7-5E5AAD7235D0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1599490" name="Rectangle 2">
            <a:extLst>
              <a:ext uri="{FF2B5EF4-FFF2-40B4-BE49-F238E27FC236}">
                <a16:creationId xmlns="" xmlns:a16="http://schemas.microsoft.com/office/drawing/2014/main" id="{0B29166B-B0B5-4E15-B5FB-826E75E688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CLARA (Clustering Large Applications) </a:t>
            </a:r>
          </a:p>
        </p:txBody>
      </p:sp>
      <p:sp>
        <p:nvSpPr>
          <p:cNvPr id="1599491" name="Rectangle 3">
            <a:extLst>
              <a:ext uri="{FF2B5EF4-FFF2-40B4-BE49-F238E27FC236}">
                <a16:creationId xmlns="" xmlns:a16="http://schemas.microsoft.com/office/drawing/2014/main" id="{C5D273E5-5016-4487-8C02-F42D8CAADC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08125"/>
            <a:ext cx="6187067" cy="4064620"/>
          </a:xfrm>
        </p:spPr>
        <p:txBody>
          <a:bodyPr/>
          <a:lstStyle/>
          <a:p>
            <a:pPr algn="just"/>
            <a:r>
              <a:rPr lang="en-US" dirty="0"/>
              <a:t>Draw multiple samples of the data set</a:t>
            </a:r>
          </a:p>
          <a:p>
            <a:pPr algn="just"/>
            <a:r>
              <a:rPr lang="en-US" dirty="0"/>
              <a:t>Apply PAM to each sample </a:t>
            </a:r>
          </a:p>
          <a:p>
            <a:pPr algn="just"/>
            <a:r>
              <a:rPr lang="en-US" dirty="0"/>
              <a:t>Return the best clustering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E0DD7CB-E77B-4ADE-B117-D290729A1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1886" y="1282642"/>
            <a:ext cx="4640360" cy="493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5255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F21233-BEDB-4057-92CA-5C6DF3D8B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CLARA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C4F91AC8-BA4B-4783-BE2E-5123E13FAC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270000"/>
                <a:ext cx="8962624" cy="490696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 smtClean="0"/>
                  <a:t>Complexity of each Iteration is: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endParaRPr lang="en-US" dirty="0"/>
              </a:p>
              <a:p>
                <a:pPr lvl="1" algn="just"/>
                <a:r>
                  <a:rPr lang="en-US" dirty="0"/>
                  <a:t>s: the size of the sample </a:t>
                </a:r>
              </a:p>
              <a:p>
                <a:pPr lvl="1" algn="just"/>
                <a:r>
                  <a:rPr lang="en-US" dirty="0"/>
                  <a:t>k: number of clusters </a:t>
                </a:r>
              </a:p>
              <a:p>
                <a:pPr lvl="1" algn="just"/>
                <a:r>
                  <a:rPr lang="en-US" dirty="0"/>
                  <a:t>n: number of objects</a:t>
                </a:r>
              </a:p>
              <a:p>
                <a:pPr algn="just"/>
                <a:r>
                  <a:rPr lang="en-US" dirty="0"/>
                  <a:t>PAM finds the best k medoids among a given data, and CLARA finds the best k medoids among the selected samples </a:t>
                </a:r>
              </a:p>
              <a:p>
                <a:pPr algn="just"/>
                <a:r>
                  <a:rPr lang="en-US" dirty="0"/>
                  <a:t>Problems </a:t>
                </a:r>
              </a:p>
              <a:p>
                <a:pPr lvl="1" algn="just"/>
                <a:r>
                  <a:rPr lang="en-US" dirty="0"/>
                  <a:t>The best k medoids may not be selected during the sampling process, in this case, CLARA will never find the best clustering </a:t>
                </a:r>
              </a:p>
              <a:p>
                <a:pPr lvl="1" algn="just"/>
                <a:r>
                  <a:rPr lang="en-US" dirty="0"/>
                  <a:t>If the sampling is biased we cannot have a good clustering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4F91AC8-BA4B-4783-BE2E-5123E13FAC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270000"/>
                <a:ext cx="8962624" cy="4906963"/>
              </a:xfrm>
              <a:blipFill rotWithShape="0">
                <a:blip r:embed="rId2"/>
                <a:stretch>
                  <a:fillRect l="-1156" t="-1988" r="-1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F8BF64E-659E-4CF7-9B38-4C9C9ED92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C9D8D9A-E35F-433E-BFDD-69FA2C2CA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383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984B457D-98A4-4ECF-A6BD-C22033317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3C90D-F51A-42CF-BEFD-5826DB33DC6E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1601538" name="Rectangle 2">
            <a:extLst>
              <a:ext uri="{FF2B5EF4-FFF2-40B4-BE49-F238E27FC236}">
                <a16:creationId xmlns="" xmlns:a16="http://schemas.microsoft.com/office/drawing/2014/main" id="{87BAD4A6-9F70-46D2-9158-B0E5A648AD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panose="02010600030101010101" pitchFamily="2" charset="-122"/>
              </a:rPr>
              <a:t>CLARA - Algorithm</a:t>
            </a:r>
          </a:p>
        </p:txBody>
      </p:sp>
      <p:sp>
        <p:nvSpPr>
          <p:cNvPr id="1601539" name="Rectangle 3">
            <a:extLst>
              <a:ext uri="{FF2B5EF4-FFF2-40B4-BE49-F238E27FC236}">
                <a16:creationId xmlns="" xmlns:a16="http://schemas.microsoft.com/office/drawing/2014/main" id="{18734AAA-EEC3-473A-8616-F2947098E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76426" y="990600"/>
            <a:ext cx="8442325" cy="5867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Set mincost to MAXIMUM;</a:t>
            </a:r>
          </a:p>
          <a:p>
            <a:r>
              <a:rPr lang="en-US" altLang="zh-CN">
                <a:ea typeface="宋体" panose="02010600030101010101" pitchFamily="2" charset="-122"/>
              </a:rPr>
              <a:t>Repeat </a:t>
            </a:r>
            <a:r>
              <a:rPr lang="en-US" altLang="zh-CN" i="1">
                <a:ea typeface="宋体" panose="02010600030101010101" pitchFamily="2" charset="-122"/>
              </a:rPr>
              <a:t>q</a:t>
            </a:r>
            <a:r>
              <a:rPr lang="en-US" altLang="zh-CN">
                <a:ea typeface="宋体" panose="02010600030101010101" pitchFamily="2" charset="-122"/>
              </a:rPr>
              <a:t> times // draws </a:t>
            </a:r>
            <a:r>
              <a:rPr lang="en-US" altLang="zh-CN" i="1">
                <a:ea typeface="宋体" panose="02010600030101010101" pitchFamily="2" charset="-122"/>
              </a:rPr>
              <a:t>q</a:t>
            </a:r>
            <a:r>
              <a:rPr lang="en-US" altLang="zh-CN">
                <a:ea typeface="宋体" panose="02010600030101010101" pitchFamily="2" charset="-122"/>
              </a:rPr>
              <a:t> samples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Create </a:t>
            </a:r>
            <a:r>
              <a:rPr lang="en-US" altLang="zh-CN" i="1">
                <a:ea typeface="宋体" panose="02010600030101010101" pitchFamily="2" charset="-12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 by drawing </a:t>
            </a:r>
            <a:r>
              <a:rPr lang="en-US" altLang="zh-CN" i="1">
                <a:ea typeface="宋体" panose="02010600030101010101" pitchFamily="2" charset="-12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 objects randomly from </a:t>
            </a:r>
            <a:r>
              <a:rPr lang="en-US" altLang="zh-CN" i="1">
                <a:ea typeface="宋体" panose="02010600030101010101" pitchFamily="2" charset="-122"/>
              </a:rPr>
              <a:t>D</a:t>
            </a:r>
            <a:r>
              <a:rPr lang="en-US" altLang="zh-CN">
                <a:ea typeface="宋体" panose="02010600030101010101" pitchFamily="2" charset="-122"/>
              </a:rPr>
              <a:t>;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Generate the set of medoids </a:t>
            </a:r>
            <a:r>
              <a:rPr lang="en-US" altLang="zh-CN" i="1">
                <a:ea typeface="宋体" panose="02010600030101010101" pitchFamily="2" charset="-122"/>
              </a:rPr>
              <a:t>M</a:t>
            </a:r>
            <a:r>
              <a:rPr lang="en-US" altLang="zh-CN">
                <a:ea typeface="宋体" panose="02010600030101010101" pitchFamily="2" charset="-122"/>
              </a:rPr>
              <a:t> from </a:t>
            </a:r>
            <a:r>
              <a:rPr lang="en-US" altLang="zh-CN" i="1">
                <a:ea typeface="宋体" panose="02010600030101010101" pitchFamily="2" charset="-12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 by applying the         PAM algorithm;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Compute cost(M,D)	</a:t>
            </a:r>
          </a:p>
          <a:p>
            <a:pPr lvl="1"/>
            <a:r>
              <a:rPr lang="en-US" altLang="zh-CN" sz="2500">
                <a:ea typeface="宋体" panose="02010600030101010101" pitchFamily="2" charset="-122"/>
              </a:rPr>
              <a:t>If cost(</a:t>
            </a:r>
            <a:r>
              <a:rPr lang="en-US" altLang="zh-CN" sz="2500" i="1">
                <a:ea typeface="宋体" panose="02010600030101010101" pitchFamily="2" charset="-122"/>
              </a:rPr>
              <a:t>M</a:t>
            </a:r>
            <a:r>
              <a:rPr lang="en-US" altLang="zh-CN" sz="2500">
                <a:ea typeface="宋体" panose="02010600030101010101" pitchFamily="2" charset="-122"/>
              </a:rPr>
              <a:t>, </a:t>
            </a:r>
            <a:r>
              <a:rPr lang="en-US" altLang="zh-CN" sz="2500" i="1">
                <a:ea typeface="宋体" panose="02010600030101010101" pitchFamily="2" charset="-122"/>
              </a:rPr>
              <a:t>D</a:t>
            </a:r>
            <a:r>
              <a:rPr lang="en-US" altLang="zh-CN" sz="2500">
                <a:ea typeface="宋体" panose="02010600030101010101" pitchFamily="2" charset="-122"/>
              </a:rPr>
              <a:t>)&lt;mincost</a:t>
            </a:r>
          </a:p>
          <a:p>
            <a:pPr lvl="2"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Mincost = cost(</a:t>
            </a:r>
            <a:r>
              <a:rPr lang="en-US" altLang="zh-CN" i="1">
                <a:ea typeface="宋体" panose="02010600030101010101" pitchFamily="2" charset="-122"/>
              </a:rPr>
              <a:t>M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 i="1">
                <a:ea typeface="宋体" panose="02010600030101010101" pitchFamily="2" charset="-122"/>
              </a:rPr>
              <a:t>D</a:t>
            </a:r>
            <a:r>
              <a:rPr lang="en-US" altLang="zh-CN">
                <a:ea typeface="宋体" panose="02010600030101010101" pitchFamily="2" charset="-122"/>
              </a:rPr>
              <a:t>);</a:t>
            </a:r>
          </a:p>
          <a:p>
            <a:pPr lvl="2"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Bestset = </a:t>
            </a:r>
            <a:r>
              <a:rPr lang="en-US" altLang="zh-CN" i="1">
                <a:ea typeface="宋体" panose="02010600030101010101" pitchFamily="2" charset="-122"/>
              </a:rPr>
              <a:t>M</a:t>
            </a:r>
            <a:r>
              <a:rPr lang="en-US" altLang="zh-CN">
                <a:ea typeface="宋体" panose="02010600030101010101" pitchFamily="2" charset="-122"/>
              </a:rPr>
              <a:t>;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Endif;</a:t>
            </a:r>
          </a:p>
          <a:p>
            <a:r>
              <a:rPr lang="en-US" altLang="zh-CN">
                <a:ea typeface="宋体" panose="02010600030101010101" pitchFamily="2" charset="-122"/>
              </a:rPr>
              <a:t>Endrepeat;</a:t>
            </a:r>
          </a:p>
          <a:p>
            <a:r>
              <a:rPr lang="en-US" altLang="zh-CN">
                <a:ea typeface="宋体" panose="02010600030101010101" pitchFamily="2" charset="-122"/>
              </a:rPr>
              <a:t>Return Bestset;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4AB49362-8A80-4A43-8AC3-F1A297C51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B17E-74FE-4D23-B9AB-7C59424BF092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1603586" name="Rectangle 2">
            <a:extLst>
              <a:ext uri="{FF2B5EF4-FFF2-40B4-BE49-F238E27FC236}">
                <a16:creationId xmlns="" xmlns:a16="http://schemas.microsoft.com/office/drawing/2014/main" id="{C2F164D9-0BFE-4E7A-AA1E-3708C35851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panose="02010600030101010101" pitchFamily="2" charset="-122"/>
              </a:rPr>
              <a:t>Complexity of CLARA </a:t>
            </a:r>
          </a:p>
        </p:txBody>
      </p:sp>
      <p:sp>
        <p:nvSpPr>
          <p:cNvPr id="1603587" name="Rectangle 3">
            <a:extLst>
              <a:ext uri="{FF2B5EF4-FFF2-40B4-BE49-F238E27FC236}">
                <a16:creationId xmlns="" xmlns:a16="http://schemas.microsoft.com/office/drawing/2014/main" id="{A2807591-54E2-4CCC-87E8-7F83B5BD70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76426" y="1066800"/>
            <a:ext cx="4981575" cy="579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Set mincost to MAXIMUM;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Repeat </a:t>
            </a:r>
            <a:r>
              <a:rPr lang="en-US" altLang="zh-CN" i="1">
                <a:ea typeface="宋体" panose="02010600030101010101" pitchFamily="2" charset="-122"/>
              </a:rPr>
              <a:t>q</a:t>
            </a:r>
            <a:r>
              <a:rPr lang="en-US" altLang="zh-CN">
                <a:ea typeface="宋体" panose="02010600030101010101" pitchFamily="2" charset="-122"/>
              </a:rPr>
              <a:t> times 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Create </a:t>
            </a:r>
            <a:r>
              <a:rPr lang="en-US" altLang="zh-CN" i="1">
                <a:ea typeface="宋体" panose="02010600030101010101" pitchFamily="2" charset="-12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 by drawing </a:t>
            </a:r>
            <a:r>
              <a:rPr lang="en-US" altLang="zh-CN" i="1">
                <a:ea typeface="宋体" panose="02010600030101010101" pitchFamily="2" charset="-12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 objects randomly from </a:t>
            </a:r>
            <a:r>
              <a:rPr lang="en-US" altLang="zh-CN" i="1">
                <a:ea typeface="宋体" panose="02010600030101010101" pitchFamily="2" charset="-122"/>
              </a:rPr>
              <a:t>D</a:t>
            </a:r>
            <a:r>
              <a:rPr lang="en-US" altLang="zh-CN">
                <a:ea typeface="宋体" panose="02010600030101010101" pitchFamily="2" charset="-122"/>
              </a:rPr>
              <a:t>;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Generate the set of medoids </a:t>
            </a:r>
            <a:r>
              <a:rPr lang="en-US" altLang="zh-CN" i="1">
                <a:ea typeface="宋体" panose="02010600030101010101" pitchFamily="2" charset="-122"/>
              </a:rPr>
              <a:t>M</a:t>
            </a:r>
            <a:r>
              <a:rPr lang="en-US" altLang="zh-CN">
                <a:ea typeface="宋体" panose="02010600030101010101" pitchFamily="2" charset="-122"/>
              </a:rPr>
              <a:t> from </a:t>
            </a:r>
            <a:r>
              <a:rPr lang="en-US" altLang="zh-CN" i="1">
                <a:ea typeface="宋体" panose="02010600030101010101" pitchFamily="2" charset="-12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 by applying the PAM algorithm;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Compute cost(M,D)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 If cost(</a:t>
            </a:r>
            <a:r>
              <a:rPr lang="en-US" altLang="zh-CN" i="1">
                <a:ea typeface="宋体" panose="02010600030101010101" pitchFamily="2" charset="-122"/>
              </a:rPr>
              <a:t>M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 i="1">
                <a:ea typeface="宋体" panose="02010600030101010101" pitchFamily="2" charset="-122"/>
              </a:rPr>
              <a:t>D</a:t>
            </a:r>
            <a:r>
              <a:rPr lang="en-US" altLang="zh-CN">
                <a:ea typeface="宋体" panose="02010600030101010101" pitchFamily="2" charset="-122"/>
              </a:rPr>
              <a:t>)&lt;mincost	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Mincost = cost(</a:t>
            </a:r>
            <a:r>
              <a:rPr lang="en-US" altLang="zh-CN" i="1">
                <a:ea typeface="宋体" panose="02010600030101010101" pitchFamily="2" charset="-122"/>
              </a:rPr>
              <a:t>M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 i="1">
                <a:ea typeface="宋体" panose="02010600030101010101" pitchFamily="2" charset="-122"/>
              </a:rPr>
              <a:t>D</a:t>
            </a:r>
            <a:r>
              <a:rPr lang="en-US" altLang="zh-CN">
                <a:ea typeface="宋体" panose="02010600030101010101" pitchFamily="2" charset="-122"/>
              </a:rPr>
              <a:t>);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Bestset = </a:t>
            </a:r>
            <a:r>
              <a:rPr lang="en-US" altLang="zh-CN" i="1">
                <a:ea typeface="宋体" panose="02010600030101010101" pitchFamily="2" charset="-122"/>
              </a:rPr>
              <a:t>M</a:t>
            </a:r>
            <a:r>
              <a:rPr lang="en-US" altLang="zh-CN">
                <a:ea typeface="宋体" panose="02010600030101010101" pitchFamily="2" charset="-122"/>
              </a:rPr>
              <a:t>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500">
                <a:solidFill>
                  <a:schemeClr val="tx1"/>
                </a:solidFill>
                <a:ea typeface="宋体" panose="02010600030101010101" pitchFamily="2" charset="-122"/>
              </a:rPr>
              <a:t>         Endif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Endrepeat;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Return Bestset;</a:t>
            </a:r>
          </a:p>
        </p:txBody>
      </p:sp>
      <p:sp>
        <p:nvSpPr>
          <p:cNvPr id="1603588" name="Rectangle 4">
            <a:extLst>
              <a:ext uri="{FF2B5EF4-FFF2-40B4-BE49-F238E27FC236}">
                <a16:creationId xmlns="" xmlns:a16="http://schemas.microsoft.com/office/drawing/2014/main" id="{62EC627B-ECAF-45E0-8D03-C8FC8921962C}"/>
              </a:ext>
            </a:extLst>
          </p:cNvPr>
          <p:cNvSpPr>
            <a:spLocks noChangeArrowheads="1"/>
          </p:cNvSpPr>
          <p:nvPr/>
        </p:nvSpPr>
        <p:spPr bwMode="gray">
          <a:xfrm>
            <a:off x="8991600" y="990601"/>
            <a:ext cx="1210268" cy="49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FF66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20000"/>
              </a:spcBef>
              <a:buClr>
                <a:srgbClr val="0000FF"/>
              </a:buClr>
              <a:buSzPct val="50000"/>
              <a:buFont typeface="Monotype Sorts" pitchFamily="2" charset="2"/>
              <a:buNone/>
            </a:pPr>
            <a:r>
              <a:rPr lang="en-US" altLang="en-US" sz="2600" i="1">
                <a:solidFill>
                  <a:srgbClr val="FF0000"/>
                </a:solidFill>
                <a:latin typeface="Garamond (W1)" pitchFamily="18" charset="0"/>
                <a:cs typeface="Arial" panose="020B0604020202020204" pitchFamily="34" charset="0"/>
                <a:sym typeface="Symbol" panose="05050102010706020507" pitchFamily="18" charset="2"/>
              </a:rPr>
              <a:t>O(1)</a:t>
            </a:r>
          </a:p>
        </p:txBody>
      </p:sp>
      <p:sp>
        <p:nvSpPr>
          <p:cNvPr id="1603589" name="Line 5">
            <a:extLst>
              <a:ext uri="{FF2B5EF4-FFF2-40B4-BE49-F238E27FC236}">
                <a16:creationId xmlns="" xmlns:a16="http://schemas.microsoft.com/office/drawing/2014/main" id="{4E433AFB-D7B1-472B-AA3D-7DFCBB53C785}"/>
              </a:ext>
            </a:extLst>
          </p:cNvPr>
          <p:cNvSpPr>
            <a:spLocks noChangeShapeType="1"/>
          </p:cNvSpPr>
          <p:nvPr/>
        </p:nvSpPr>
        <p:spPr bwMode="gray">
          <a:xfrm flipV="1">
            <a:off x="6553200" y="1273176"/>
            <a:ext cx="2819400" cy="22225"/>
          </a:xfrm>
          <a:prstGeom prst="line">
            <a:avLst/>
          </a:prstGeom>
          <a:noFill/>
          <a:ln w="25400">
            <a:solidFill>
              <a:srgbClr val="FF6600"/>
            </a:solidFill>
            <a:prstDash val="dash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603590" name="Rectangle 6">
            <a:extLst>
              <a:ext uri="{FF2B5EF4-FFF2-40B4-BE49-F238E27FC236}">
                <a16:creationId xmlns="" xmlns:a16="http://schemas.microsoft.com/office/drawing/2014/main" id="{2A190A17-8ABF-49E3-A4E6-9E24E2323376}"/>
              </a:ext>
            </a:extLst>
          </p:cNvPr>
          <p:cNvSpPr>
            <a:spLocks noChangeArrowheads="1"/>
          </p:cNvSpPr>
          <p:nvPr/>
        </p:nvSpPr>
        <p:spPr bwMode="gray">
          <a:xfrm>
            <a:off x="8783638" y="2254251"/>
            <a:ext cx="1210268" cy="49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FF66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20000"/>
              </a:spcBef>
              <a:buClr>
                <a:srgbClr val="0000FF"/>
              </a:buClr>
              <a:buSzPct val="50000"/>
              <a:buFont typeface="Monotype Sorts" pitchFamily="2" charset="2"/>
              <a:buNone/>
            </a:pPr>
            <a:r>
              <a:rPr lang="en-US" altLang="en-US" sz="2600" i="1">
                <a:solidFill>
                  <a:schemeClr val="accent1"/>
                </a:solidFill>
                <a:latin typeface="Garamond (W1)" pitchFamily="18" charset="0"/>
                <a:cs typeface="Arial" panose="020B0604020202020204" pitchFamily="34" charset="0"/>
                <a:sym typeface="Symbol" panose="05050102010706020507" pitchFamily="18" charset="2"/>
              </a:rPr>
              <a:t>O(1)</a:t>
            </a:r>
          </a:p>
        </p:txBody>
      </p:sp>
      <p:sp>
        <p:nvSpPr>
          <p:cNvPr id="1603591" name="Line 7">
            <a:extLst>
              <a:ext uri="{FF2B5EF4-FFF2-40B4-BE49-F238E27FC236}">
                <a16:creationId xmlns="" xmlns:a16="http://schemas.microsoft.com/office/drawing/2014/main" id="{65C07D47-A769-432B-9361-689865726AD9}"/>
              </a:ext>
            </a:extLst>
          </p:cNvPr>
          <p:cNvSpPr>
            <a:spLocks noChangeShapeType="1"/>
          </p:cNvSpPr>
          <p:nvPr/>
        </p:nvSpPr>
        <p:spPr bwMode="gray">
          <a:xfrm>
            <a:off x="5334000" y="2514600"/>
            <a:ext cx="3962400" cy="0"/>
          </a:xfrm>
          <a:prstGeom prst="line">
            <a:avLst/>
          </a:prstGeom>
          <a:noFill/>
          <a:ln w="25400">
            <a:solidFill>
              <a:srgbClr val="FF6600"/>
            </a:solidFill>
            <a:prstDash val="dash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603592" name="Rectangle 8">
            <a:extLst>
              <a:ext uri="{FF2B5EF4-FFF2-40B4-BE49-F238E27FC236}">
                <a16:creationId xmlns="" xmlns:a16="http://schemas.microsoft.com/office/drawing/2014/main" id="{58C2DCC7-B5B1-4849-AC99-C8EE0BDD7AB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470900" y="3200401"/>
            <a:ext cx="2143215" cy="49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FF66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20000"/>
              </a:spcBef>
              <a:buClr>
                <a:srgbClr val="0000FF"/>
              </a:buClr>
              <a:buSzPct val="50000"/>
              <a:buFont typeface="Monotype Sorts" pitchFamily="2" charset="2"/>
              <a:buNone/>
            </a:pPr>
            <a:r>
              <a:rPr lang="en-US" altLang="en-US" sz="2600" i="1" dirty="0" smtClean="0">
                <a:solidFill>
                  <a:schemeClr val="accent1"/>
                </a:solidFill>
                <a:latin typeface="Garamond (W1)" pitchFamily="18" charset="0"/>
                <a:cs typeface="Arial" panose="020B0604020202020204" pitchFamily="34" charset="0"/>
                <a:sym typeface="Symbol" panose="05050102010706020507" pitchFamily="18" charset="2"/>
              </a:rPr>
              <a:t>O((s-k)</a:t>
            </a:r>
            <a:r>
              <a:rPr lang="en-US" altLang="en-US" sz="2600" i="1" baseline="30000" dirty="0" smtClean="0">
                <a:solidFill>
                  <a:schemeClr val="accent1"/>
                </a:solidFill>
                <a:latin typeface="Garamond (W1)" pitchFamily="18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2600" i="1" dirty="0" smtClean="0">
                <a:solidFill>
                  <a:schemeClr val="accent1"/>
                </a:solidFill>
                <a:latin typeface="Garamond (W1)" pitchFamily="18" charset="0"/>
                <a:cs typeface="Arial" panose="020B0604020202020204" pitchFamily="34" charset="0"/>
                <a:sym typeface="Symbol" panose="05050102010706020507" pitchFamily="18" charset="2"/>
              </a:rPr>
              <a:t>*k</a:t>
            </a:r>
            <a:r>
              <a:rPr lang="en-US" altLang="en-US" sz="2600" i="1" dirty="0">
                <a:solidFill>
                  <a:schemeClr val="accent1"/>
                </a:solidFill>
                <a:latin typeface="Garamond (W1)" pitchFamily="18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1603593" name="Line 9">
            <a:extLst>
              <a:ext uri="{FF2B5EF4-FFF2-40B4-BE49-F238E27FC236}">
                <a16:creationId xmlns="" xmlns:a16="http://schemas.microsoft.com/office/drawing/2014/main" id="{8E667DAF-EAFB-4DCE-AB3D-F08938A9F7F6}"/>
              </a:ext>
            </a:extLst>
          </p:cNvPr>
          <p:cNvSpPr>
            <a:spLocks noChangeShapeType="1"/>
          </p:cNvSpPr>
          <p:nvPr/>
        </p:nvSpPr>
        <p:spPr bwMode="gray">
          <a:xfrm>
            <a:off x="5105400" y="3495676"/>
            <a:ext cx="3733800" cy="9525"/>
          </a:xfrm>
          <a:prstGeom prst="line">
            <a:avLst/>
          </a:prstGeom>
          <a:noFill/>
          <a:ln w="25400">
            <a:solidFill>
              <a:srgbClr val="FF6600"/>
            </a:solidFill>
            <a:prstDash val="dash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603594" name="Rectangle 10">
            <a:extLst>
              <a:ext uri="{FF2B5EF4-FFF2-40B4-BE49-F238E27FC236}">
                <a16:creationId xmlns="" xmlns:a16="http://schemas.microsoft.com/office/drawing/2014/main" id="{822CEC5F-4C5D-4CE8-8F3D-11AECF83510B}"/>
              </a:ext>
            </a:extLst>
          </p:cNvPr>
          <p:cNvSpPr>
            <a:spLocks noChangeArrowheads="1"/>
          </p:cNvSpPr>
          <p:nvPr/>
        </p:nvSpPr>
        <p:spPr bwMode="gray">
          <a:xfrm>
            <a:off x="8467726" y="3702051"/>
            <a:ext cx="1950855" cy="49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FF66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20000"/>
              </a:spcBef>
              <a:buClr>
                <a:srgbClr val="0000FF"/>
              </a:buClr>
              <a:buSzPct val="50000"/>
              <a:buFont typeface="Monotype Sorts" pitchFamily="2" charset="2"/>
              <a:buNone/>
            </a:pPr>
            <a:r>
              <a:rPr lang="en-US" altLang="en-US" sz="2600" i="1">
                <a:solidFill>
                  <a:schemeClr val="accent1"/>
                </a:solidFill>
                <a:latin typeface="Garamond (W1)" pitchFamily="18" charset="0"/>
                <a:cs typeface="Arial" panose="020B0604020202020204" pitchFamily="34" charset="0"/>
                <a:sym typeface="Symbol" panose="05050102010706020507" pitchFamily="18" charset="2"/>
              </a:rPr>
              <a:t>O((n-k)*k)</a:t>
            </a:r>
          </a:p>
        </p:txBody>
      </p:sp>
      <p:sp>
        <p:nvSpPr>
          <p:cNvPr id="1603595" name="Line 11">
            <a:extLst>
              <a:ext uri="{FF2B5EF4-FFF2-40B4-BE49-F238E27FC236}">
                <a16:creationId xmlns="" xmlns:a16="http://schemas.microsoft.com/office/drawing/2014/main" id="{E257DB32-6FBE-488E-ABE3-A0350CE5F19B}"/>
              </a:ext>
            </a:extLst>
          </p:cNvPr>
          <p:cNvSpPr>
            <a:spLocks noChangeShapeType="1"/>
          </p:cNvSpPr>
          <p:nvPr/>
        </p:nvSpPr>
        <p:spPr bwMode="gray">
          <a:xfrm>
            <a:off x="5486400" y="3962400"/>
            <a:ext cx="3352800" cy="0"/>
          </a:xfrm>
          <a:prstGeom prst="line">
            <a:avLst/>
          </a:prstGeom>
          <a:noFill/>
          <a:ln w="25400">
            <a:solidFill>
              <a:srgbClr val="FF6600"/>
            </a:solidFill>
            <a:prstDash val="dash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603596" name="Rectangle 12">
            <a:extLst>
              <a:ext uri="{FF2B5EF4-FFF2-40B4-BE49-F238E27FC236}">
                <a16:creationId xmlns="" xmlns:a16="http://schemas.microsoft.com/office/drawing/2014/main" id="{F8571386-D573-437A-AA0A-B592E9D4ACC0}"/>
              </a:ext>
            </a:extLst>
          </p:cNvPr>
          <p:cNvSpPr>
            <a:spLocks noChangeArrowheads="1"/>
          </p:cNvSpPr>
          <p:nvPr/>
        </p:nvSpPr>
        <p:spPr bwMode="gray">
          <a:xfrm>
            <a:off x="8478838" y="4159251"/>
            <a:ext cx="1210268" cy="49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FF66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20000"/>
              </a:spcBef>
              <a:buClr>
                <a:srgbClr val="0000FF"/>
              </a:buClr>
              <a:buSzPct val="50000"/>
              <a:buFont typeface="Monotype Sorts" pitchFamily="2" charset="2"/>
              <a:buNone/>
            </a:pPr>
            <a:r>
              <a:rPr lang="en-US" altLang="en-US" sz="2600" i="1">
                <a:solidFill>
                  <a:schemeClr val="accent1"/>
                </a:solidFill>
                <a:latin typeface="Garamond (W1)" pitchFamily="18" charset="0"/>
                <a:cs typeface="Arial" panose="020B0604020202020204" pitchFamily="34" charset="0"/>
                <a:sym typeface="Symbol" panose="05050102010706020507" pitchFamily="18" charset="2"/>
              </a:rPr>
              <a:t>O(1)</a:t>
            </a:r>
          </a:p>
        </p:txBody>
      </p:sp>
      <p:sp>
        <p:nvSpPr>
          <p:cNvPr id="1603597" name="Line 13">
            <a:extLst>
              <a:ext uri="{FF2B5EF4-FFF2-40B4-BE49-F238E27FC236}">
                <a16:creationId xmlns="" xmlns:a16="http://schemas.microsoft.com/office/drawing/2014/main" id="{395CB9FB-4EEA-43D8-90A8-7DA30C121F80}"/>
              </a:ext>
            </a:extLst>
          </p:cNvPr>
          <p:cNvSpPr>
            <a:spLocks noChangeShapeType="1"/>
          </p:cNvSpPr>
          <p:nvPr/>
        </p:nvSpPr>
        <p:spPr bwMode="gray">
          <a:xfrm flipV="1">
            <a:off x="5886450" y="4357688"/>
            <a:ext cx="3048000" cy="0"/>
          </a:xfrm>
          <a:prstGeom prst="line">
            <a:avLst/>
          </a:prstGeom>
          <a:noFill/>
          <a:ln w="25400">
            <a:solidFill>
              <a:srgbClr val="FF6600"/>
            </a:solidFill>
            <a:prstDash val="dash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603598" name="Line 14">
            <a:extLst>
              <a:ext uri="{FF2B5EF4-FFF2-40B4-BE49-F238E27FC236}">
                <a16:creationId xmlns="" xmlns:a16="http://schemas.microsoft.com/office/drawing/2014/main" id="{9F5720E9-BAFE-4B84-8542-299BE841DA9A}"/>
              </a:ext>
            </a:extLst>
          </p:cNvPr>
          <p:cNvSpPr>
            <a:spLocks noChangeShapeType="1"/>
          </p:cNvSpPr>
          <p:nvPr/>
        </p:nvSpPr>
        <p:spPr bwMode="gray">
          <a:xfrm>
            <a:off x="4495800" y="1752600"/>
            <a:ext cx="2895600" cy="0"/>
          </a:xfrm>
          <a:prstGeom prst="line">
            <a:avLst/>
          </a:prstGeom>
          <a:noFill/>
          <a:ln w="25400">
            <a:solidFill>
              <a:srgbClr val="FF6600"/>
            </a:solidFill>
            <a:prstDash val="dash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603599" name="Rectangle 15">
            <a:extLst>
              <a:ext uri="{FF2B5EF4-FFF2-40B4-BE49-F238E27FC236}">
                <a16:creationId xmlns="" xmlns:a16="http://schemas.microsoft.com/office/drawing/2014/main" id="{3583D662-0DD3-457F-8178-8B717196DE0A}"/>
              </a:ext>
            </a:extLst>
          </p:cNvPr>
          <p:cNvSpPr>
            <a:spLocks noChangeArrowheads="1"/>
          </p:cNvSpPr>
          <p:nvPr/>
        </p:nvSpPr>
        <p:spPr bwMode="gray">
          <a:xfrm>
            <a:off x="6934201" y="1492251"/>
            <a:ext cx="3214021" cy="49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FF66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20000"/>
              </a:spcBef>
              <a:buClr>
                <a:srgbClr val="0000FF"/>
              </a:buClr>
              <a:buSzPct val="50000"/>
              <a:buFont typeface="Monotype Sorts" pitchFamily="2" charset="2"/>
              <a:buNone/>
            </a:pPr>
            <a:r>
              <a:rPr lang="en-US" altLang="en-US" sz="2600" i="1">
                <a:solidFill>
                  <a:srgbClr val="FF0000"/>
                </a:solidFill>
                <a:latin typeface="Garamond (W1)" pitchFamily="18" charset="0"/>
                <a:cs typeface="Arial" panose="020B0604020202020204" pitchFamily="34" charset="0"/>
                <a:sym typeface="Symbol" panose="05050102010706020507" pitchFamily="18" charset="2"/>
              </a:rPr>
              <a:t>O((s-k)</a:t>
            </a:r>
            <a:r>
              <a:rPr lang="en-US" altLang="en-US" sz="2600" i="1" baseline="30000">
                <a:solidFill>
                  <a:srgbClr val="FF0000"/>
                </a:solidFill>
                <a:latin typeface="Garamond (W1)" pitchFamily="18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2600" i="1">
                <a:solidFill>
                  <a:srgbClr val="FF0000"/>
                </a:solidFill>
                <a:latin typeface="Garamond (W1)" pitchFamily="18" charset="0"/>
                <a:cs typeface="Arial" panose="020B0604020202020204" pitchFamily="34" charset="0"/>
                <a:sym typeface="Symbol" panose="05050102010706020507" pitchFamily="18" charset="2"/>
              </a:rPr>
              <a:t>*k+(n-k)*k)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C00000"/>
                </a:solidFill>
              </a:rPr>
              <a:t>Hierarchical Clustering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1270000"/>
            <a:ext cx="8852211" cy="4906963"/>
          </a:xfrm>
        </p:spPr>
        <p:txBody>
          <a:bodyPr>
            <a:normAutofit fontScale="40000" lnSpcReduction="20000"/>
          </a:bodyPr>
          <a:lstStyle/>
          <a:p>
            <a:pPr marL="483794" indent="-483794" algn="just">
              <a:lnSpc>
                <a:spcPct val="110000"/>
              </a:lnSpc>
            </a:pPr>
            <a:r>
              <a:rPr lang="en-US" altLang="en-US" sz="6000" dirty="0"/>
              <a:t>Hierarchical Clustering Approach</a:t>
            </a:r>
          </a:p>
          <a:p>
            <a:pPr marL="888396" lvl="1" indent="-414680" algn="just">
              <a:lnSpc>
                <a:spcPct val="110000"/>
              </a:lnSpc>
            </a:pPr>
            <a:r>
              <a:rPr lang="en-US" altLang="en-US" sz="5500" dirty="0"/>
              <a:t>A typical clustering analysis approach via partitioning data set </a:t>
            </a:r>
            <a:r>
              <a:rPr lang="en-US" altLang="en-US" sz="5500" dirty="0">
                <a:solidFill>
                  <a:srgbClr val="FF0000"/>
                </a:solidFill>
              </a:rPr>
              <a:t>sequentially</a:t>
            </a:r>
          </a:p>
          <a:p>
            <a:pPr marL="888396" lvl="1" indent="-414680" algn="just">
              <a:lnSpc>
                <a:spcPct val="110000"/>
              </a:lnSpc>
            </a:pPr>
            <a:r>
              <a:rPr lang="en-GB" altLang="en-US" sz="5500" dirty="0"/>
              <a:t>Construct nested partitions layer by layer via grouping objects  into a tree of clusters </a:t>
            </a:r>
            <a:r>
              <a:rPr lang="en-US" altLang="en-US" sz="5500" dirty="0"/>
              <a:t>(</a:t>
            </a:r>
            <a:r>
              <a:rPr lang="en-US" altLang="en-US" sz="5500" dirty="0">
                <a:solidFill>
                  <a:srgbClr val="FF0000"/>
                </a:solidFill>
              </a:rPr>
              <a:t>without the need to know the number of clusters in advance</a:t>
            </a:r>
            <a:r>
              <a:rPr lang="en-US" altLang="en-US" sz="5500" dirty="0"/>
              <a:t>)</a:t>
            </a:r>
          </a:p>
          <a:p>
            <a:pPr marL="888396" lvl="1" indent="-414680" algn="just">
              <a:lnSpc>
                <a:spcPct val="110000"/>
              </a:lnSpc>
            </a:pPr>
            <a:r>
              <a:rPr lang="en-GB" altLang="en-US" sz="5500" dirty="0"/>
              <a:t>Use (generalised) distance matrix as clustering criteria</a:t>
            </a:r>
            <a:endParaRPr lang="en-US" altLang="en-US" sz="5500" dirty="0"/>
          </a:p>
          <a:p>
            <a:pPr marL="483794" indent="-483794" algn="just">
              <a:lnSpc>
                <a:spcPct val="110000"/>
              </a:lnSpc>
            </a:pPr>
            <a:r>
              <a:rPr lang="en-US" altLang="en-US" sz="5100" dirty="0"/>
              <a:t>Agglomerative vs Divisive</a:t>
            </a:r>
          </a:p>
          <a:p>
            <a:pPr marL="888396" lvl="1" indent="-414680" algn="just">
              <a:lnSpc>
                <a:spcPct val="110000"/>
              </a:lnSpc>
            </a:pPr>
            <a:r>
              <a:rPr lang="en-US" altLang="en-US" sz="4600" dirty="0"/>
              <a:t>Two sequential clustering strategies for constructing a tree of clusters</a:t>
            </a:r>
          </a:p>
          <a:p>
            <a:pPr marL="888396" lvl="1" indent="-414680" algn="just">
              <a:lnSpc>
                <a:spcPct val="110000"/>
              </a:lnSpc>
            </a:pPr>
            <a:r>
              <a:rPr lang="en-US" altLang="en-US" sz="4600" dirty="0">
                <a:solidFill>
                  <a:srgbClr val="FF0000"/>
                </a:solidFill>
              </a:rPr>
              <a:t>Agglomerative: a bottom-up strategy</a:t>
            </a:r>
          </a:p>
          <a:p>
            <a:pPr marL="1291557" lvl="2" indent="-345567" algn="just">
              <a:lnSpc>
                <a:spcPct val="110000"/>
              </a:lnSpc>
            </a:pPr>
            <a:r>
              <a:rPr lang="en-US" altLang="en-US" sz="4500" dirty="0"/>
              <a:t>Initially each data object is in its own (atomic) cluster</a:t>
            </a:r>
          </a:p>
          <a:p>
            <a:pPr marL="1291557" lvl="2" indent="-345567" algn="just"/>
            <a:r>
              <a:rPr lang="en-US" altLang="en-US" sz="4500" dirty="0"/>
              <a:t>Then merge these atomic clusters into larger and larger clusters</a:t>
            </a:r>
            <a:endParaRPr lang="en-GB" altLang="en-US" sz="4500" dirty="0"/>
          </a:p>
          <a:p>
            <a:pPr marL="888396" lvl="1" indent="-414680" algn="just">
              <a:lnSpc>
                <a:spcPct val="110000"/>
              </a:lnSpc>
            </a:pPr>
            <a:r>
              <a:rPr lang="en-GB" altLang="en-US" sz="4600" dirty="0">
                <a:solidFill>
                  <a:srgbClr val="FF0000"/>
                </a:solidFill>
              </a:rPr>
              <a:t>Divisive: a top-down strategy</a:t>
            </a:r>
          </a:p>
          <a:p>
            <a:pPr marL="1291557" lvl="2" indent="-345567" algn="just">
              <a:lnSpc>
                <a:spcPct val="110000"/>
              </a:lnSpc>
            </a:pPr>
            <a:r>
              <a:rPr lang="en-US" altLang="en-US" sz="4500" dirty="0"/>
              <a:t>Initially all objects are in one single cluster</a:t>
            </a:r>
          </a:p>
          <a:p>
            <a:pPr marL="1291557" lvl="2" indent="-345567" algn="just"/>
            <a:r>
              <a:rPr lang="en-US" altLang="en-US" sz="4500" dirty="0"/>
              <a:t>Then the cluster is subdivided into smaller and smaller clusters</a:t>
            </a:r>
          </a:p>
        </p:txBody>
      </p:sp>
    </p:spTree>
    <p:extLst>
      <p:ext uri="{BB962C8B-B14F-4D97-AF65-F5344CB8AC3E}">
        <p14:creationId xmlns:p14="http://schemas.microsoft.com/office/powerpoint/2010/main" val="1372542193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Hierarchical Clustering</a:t>
            </a:r>
          </a:p>
        </p:txBody>
      </p:sp>
      <p:sp>
        <p:nvSpPr>
          <p:cNvPr id="1541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Agglomerative approach</a:t>
            </a:r>
          </a:p>
        </p:txBody>
      </p:sp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7E26-C6EC-474F-96AB-F970EB5D033B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1541124" name="Text Box 4"/>
          <p:cNvSpPr txBox="1">
            <a:spLocks noChangeArrowheads="1"/>
          </p:cNvSpPr>
          <p:nvPr/>
        </p:nvSpPr>
        <p:spPr bwMode="auto">
          <a:xfrm>
            <a:off x="2209800" y="32654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541125" name="Text Box 5"/>
          <p:cNvSpPr txBox="1">
            <a:spLocks noChangeArrowheads="1"/>
          </p:cNvSpPr>
          <p:nvPr/>
        </p:nvSpPr>
        <p:spPr bwMode="auto">
          <a:xfrm>
            <a:off x="2209800" y="42179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541126" name="Text Box 6"/>
          <p:cNvSpPr txBox="1">
            <a:spLocks noChangeArrowheads="1"/>
          </p:cNvSpPr>
          <p:nvPr/>
        </p:nvSpPr>
        <p:spPr bwMode="auto">
          <a:xfrm>
            <a:off x="2209800" y="3741738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541127" name="Text Box 7"/>
          <p:cNvSpPr txBox="1">
            <a:spLocks noChangeArrowheads="1"/>
          </p:cNvSpPr>
          <p:nvPr/>
        </p:nvSpPr>
        <p:spPr bwMode="auto">
          <a:xfrm>
            <a:off x="2209800" y="4633913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541128" name="Text Box 8"/>
          <p:cNvSpPr txBox="1">
            <a:spLocks noChangeArrowheads="1"/>
          </p:cNvSpPr>
          <p:nvPr/>
        </p:nvSpPr>
        <p:spPr bwMode="auto">
          <a:xfrm>
            <a:off x="2209800" y="2789238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541129" name="Oval 9"/>
          <p:cNvSpPr>
            <a:spLocks noChangeArrowheads="1"/>
          </p:cNvSpPr>
          <p:nvPr/>
        </p:nvSpPr>
        <p:spPr bwMode="auto">
          <a:xfrm>
            <a:off x="2133600" y="2865438"/>
            <a:ext cx="457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130" name="Oval 10"/>
          <p:cNvSpPr>
            <a:spLocks noChangeArrowheads="1"/>
          </p:cNvSpPr>
          <p:nvPr/>
        </p:nvSpPr>
        <p:spPr bwMode="auto">
          <a:xfrm>
            <a:off x="2133600" y="3322638"/>
            <a:ext cx="457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131" name="Oval 11"/>
          <p:cNvSpPr>
            <a:spLocks noChangeArrowheads="1"/>
          </p:cNvSpPr>
          <p:nvPr/>
        </p:nvSpPr>
        <p:spPr bwMode="auto">
          <a:xfrm>
            <a:off x="2133600" y="3779838"/>
            <a:ext cx="457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132" name="Oval 12"/>
          <p:cNvSpPr>
            <a:spLocks noChangeArrowheads="1"/>
          </p:cNvSpPr>
          <p:nvPr/>
        </p:nvSpPr>
        <p:spPr bwMode="auto">
          <a:xfrm>
            <a:off x="2133600" y="4237038"/>
            <a:ext cx="457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133" name="Oval 13"/>
          <p:cNvSpPr>
            <a:spLocks noChangeArrowheads="1"/>
          </p:cNvSpPr>
          <p:nvPr/>
        </p:nvSpPr>
        <p:spPr bwMode="auto">
          <a:xfrm>
            <a:off x="2133600" y="4694238"/>
            <a:ext cx="457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134" name="Text Box 14"/>
          <p:cNvSpPr txBox="1">
            <a:spLocks noChangeArrowheads="1"/>
          </p:cNvSpPr>
          <p:nvPr/>
        </p:nvSpPr>
        <p:spPr bwMode="auto">
          <a:xfrm>
            <a:off x="3048000" y="2941638"/>
            <a:ext cx="547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a b</a:t>
            </a:r>
          </a:p>
        </p:txBody>
      </p:sp>
      <p:sp>
        <p:nvSpPr>
          <p:cNvPr id="1541135" name="Oval 15"/>
          <p:cNvSpPr>
            <a:spLocks noChangeArrowheads="1"/>
          </p:cNvSpPr>
          <p:nvPr/>
        </p:nvSpPr>
        <p:spPr bwMode="auto">
          <a:xfrm>
            <a:off x="2895600" y="3017838"/>
            <a:ext cx="838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136" name="Text Box 16"/>
          <p:cNvSpPr txBox="1">
            <a:spLocks noChangeArrowheads="1"/>
          </p:cNvSpPr>
          <p:nvPr/>
        </p:nvSpPr>
        <p:spPr bwMode="auto">
          <a:xfrm>
            <a:off x="3886200" y="4389438"/>
            <a:ext cx="547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d e</a:t>
            </a:r>
          </a:p>
        </p:txBody>
      </p:sp>
      <p:sp>
        <p:nvSpPr>
          <p:cNvPr id="1541137" name="Oval 17"/>
          <p:cNvSpPr>
            <a:spLocks noChangeArrowheads="1"/>
          </p:cNvSpPr>
          <p:nvPr/>
        </p:nvSpPr>
        <p:spPr bwMode="auto">
          <a:xfrm>
            <a:off x="3733800" y="4465638"/>
            <a:ext cx="838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138" name="Text Box 18"/>
          <p:cNvSpPr txBox="1">
            <a:spLocks noChangeArrowheads="1"/>
          </p:cNvSpPr>
          <p:nvPr/>
        </p:nvSpPr>
        <p:spPr bwMode="auto">
          <a:xfrm>
            <a:off x="4495801" y="3932238"/>
            <a:ext cx="75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c d e</a:t>
            </a:r>
          </a:p>
        </p:txBody>
      </p:sp>
      <p:sp>
        <p:nvSpPr>
          <p:cNvPr id="1541139" name="Oval 19"/>
          <p:cNvSpPr>
            <a:spLocks noChangeArrowheads="1"/>
          </p:cNvSpPr>
          <p:nvPr/>
        </p:nvSpPr>
        <p:spPr bwMode="auto">
          <a:xfrm>
            <a:off x="4343400" y="3932238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140" name="Text Box 20"/>
          <p:cNvSpPr txBox="1">
            <a:spLocks noChangeArrowheads="1"/>
          </p:cNvSpPr>
          <p:nvPr/>
        </p:nvSpPr>
        <p:spPr bwMode="auto">
          <a:xfrm>
            <a:off x="5029201" y="3398838"/>
            <a:ext cx="1198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a b c d e</a:t>
            </a:r>
          </a:p>
        </p:txBody>
      </p:sp>
      <p:sp>
        <p:nvSpPr>
          <p:cNvPr id="1541141" name="Oval 21"/>
          <p:cNvSpPr>
            <a:spLocks noChangeArrowheads="1"/>
          </p:cNvSpPr>
          <p:nvPr/>
        </p:nvSpPr>
        <p:spPr bwMode="auto">
          <a:xfrm>
            <a:off x="4876800" y="3398838"/>
            <a:ext cx="1600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142" name="Line 22"/>
          <p:cNvSpPr>
            <a:spLocks noChangeShapeType="1"/>
          </p:cNvSpPr>
          <p:nvPr/>
        </p:nvSpPr>
        <p:spPr bwMode="auto">
          <a:xfrm>
            <a:off x="2590800" y="3017838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143" name="Line 23"/>
          <p:cNvSpPr>
            <a:spLocks noChangeShapeType="1"/>
          </p:cNvSpPr>
          <p:nvPr/>
        </p:nvSpPr>
        <p:spPr bwMode="auto">
          <a:xfrm flipV="1">
            <a:off x="2590800" y="3170238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144" name="Line 24"/>
          <p:cNvSpPr>
            <a:spLocks noChangeShapeType="1"/>
          </p:cNvSpPr>
          <p:nvPr/>
        </p:nvSpPr>
        <p:spPr bwMode="auto">
          <a:xfrm>
            <a:off x="2590800" y="4389438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145" name="Line 25"/>
          <p:cNvSpPr>
            <a:spLocks noChangeShapeType="1"/>
          </p:cNvSpPr>
          <p:nvPr/>
        </p:nvSpPr>
        <p:spPr bwMode="auto">
          <a:xfrm flipV="1">
            <a:off x="2590800" y="4618038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146" name="Line 26"/>
          <p:cNvSpPr>
            <a:spLocks noChangeShapeType="1"/>
          </p:cNvSpPr>
          <p:nvPr/>
        </p:nvSpPr>
        <p:spPr bwMode="auto">
          <a:xfrm>
            <a:off x="2590800" y="4008438"/>
            <a:ext cx="1752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147" name="Line 27"/>
          <p:cNvSpPr>
            <a:spLocks noChangeShapeType="1"/>
          </p:cNvSpPr>
          <p:nvPr/>
        </p:nvSpPr>
        <p:spPr bwMode="auto">
          <a:xfrm flipV="1">
            <a:off x="4191000" y="4160838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148" name="Line 28"/>
          <p:cNvSpPr>
            <a:spLocks noChangeShapeType="1"/>
          </p:cNvSpPr>
          <p:nvPr/>
        </p:nvSpPr>
        <p:spPr bwMode="auto">
          <a:xfrm>
            <a:off x="3733800" y="3246438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149" name="Line 29"/>
          <p:cNvSpPr>
            <a:spLocks noChangeShapeType="1"/>
          </p:cNvSpPr>
          <p:nvPr/>
        </p:nvSpPr>
        <p:spPr bwMode="auto">
          <a:xfrm flipV="1">
            <a:off x="4800600" y="3627438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41150" name="Group 30"/>
          <p:cNvGrpSpPr>
            <a:grpSpLocks/>
          </p:cNvGrpSpPr>
          <p:nvPr/>
        </p:nvGrpSpPr>
        <p:grpSpPr bwMode="auto">
          <a:xfrm>
            <a:off x="1828800" y="5532432"/>
            <a:ext cx="6540500" cy="492124"/>
            <a:chOff x="192" y="3485"/>
            <a:chExt cx="4120" cy="310"/>
          </a:xfrm>
        </p:grpSpPr>
        <p:sp>
          <p:nvSpPr>
            <p:cNvPr id="1541151" name="Line 31"/>
            <p:cNvSpPr>
              <a:spLocks noChangeShapeType="1"/>
            </p:cNvSpPr>
            <p:nvPr/>
          </p:nvSpPr>
          <p:spPr bwMode="auto">
            <a:xfrm>
              <a:off x="192" y="3485"/>
              <a:ext cx="3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152" name="Line 32"/>
            <p:cNvSpPr>
              <a:spLocks noChangeShapeType="1"/>
            </p:cNvSpPr>
            <p:nvPr/>
          </p:nvSpPr>
          <p:spPr bwMode="auto">
            <a:xfrm flipH="1">
              <a:off x="514" y="35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153" name="Text Box 33"/>
            <p:cNvSpPr txBox="1">
              <a:spLocks noChangeArrowheads="1"/>
            </p:cNvSpPr>
            <p:nvPr/>
          </p:nvSpPr>
          <p:spPr bwMode="auto">
            <a:xfrm>
              <a:off x="418" y="3561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Step 0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541154" name="Line 34"/>
            <p:cNvSpPr>
              <a:spLocks noChangeShapeType="1"/>
            </p:cNvSpPr>
            <p:nvPr/>
          </p:nvSpPr>
          <p:spPr bwMode="auto">
            <a:xfrm flipH="1">
              <a:off x="1042" y="3495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155" name="Text Box 35"/>
            <p:cNvSpPr txBox="1">
              <a:spLocks noChangeArrowheads="1"/>
            </p:cNvSpPr>
            <p:nvPr/>
          </p:nvSpPr>
          <p:spPr bwMode="auto">
            <a:xfrm>
              <a:off x="946" y="3552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Step 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541156" name="Line 36"/>
            <p:cNvSpPr>
              <a:spLocks noChangeShapeType="1"/>
            </p:cNvSpPr>
            <p:nvPr/>
          </p:nvSpPr>
          <p:spPr bwMode="auto">
            <a:xfrm flipH="1">
              <a:off x="1570" y="3495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157" name="Text Box 37"/>
            <p:cNvSpPr txBox="1">
              <a:spLocks noChangeArrowheads="1"/>
            </p:cNvSpPr>
            <p:nvPr/>
          </p:nvSpPr>
          <p:spPr bwMode="auto">
            <a:xfrm>
              <a:off x="1474" y="3552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Step 2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541158" name="Line 38"/>
            <p:cNvSpPr>
              <a:spLocks noChangeShapeType="1"/>
            </p:cNvSpPr>
            <p:nvPr/>
          </p:nvSpPr>
          <p:spPr bwMode="auto">
            <a:xfrm flipH="1">
              <a:off x="2050" y="3495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159" name="Text Box 39"/>
            <p:cNvSpPr txBox="1">
              <a:spLocks noChangeArrowheads="1"/>
            </p:cNvSpPr>
            <p:nvPr/>
          </p:nvSpPr>
          <p:spPr bwMode="auto">
            <a:xfrm>
              <a:off x="1954" y="3552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Step 3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541160" name="Line 40"/>
            <p:cNvSpPr>
              <a:spLocks noChangeShapeType="1"/>
            </p:cNvSpPr>
            <p:nvPr/>
          </p:nvSpPr>
          <p:spPr bwMode="auto">
            <a:xfrm flipH="1">
              <a:off x="2530" y="3495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161" name="Text Box 41"/>
            <p:cNvSpPr txBox="1">
              <a:spLocks noChangeArrowheads="1"/>
            </p:cNvSpPr>
            <p:nvPr/>
          </p:nvSpPr>
          <p:spPr bwMode="auto">
            <a:xfrm>
              <a:off x="2434" y="3552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Step 4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541162" name="Text Box 42"/>
            <p:cNvSpPr txBox="1">
              <a:spLocks noChangeArrowheads="1"/>
            </p:cNvSpPr>
            <p:nvPr/>
          </p:nvSpPr>
          <p:spPr bwMode="auto">
            <a:xfrm>
              <a:off x="3389" y="3504"/>
              <a:ext cx="92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bottom-up</a:t>
              </a:r>
            </a:p>
          </p:txBody>
        </p:sp>
      </p:grpSp>
      <p:sp>
        <p:nvSpPr>
          <p:cNvPr id="1541163" name="Text Box 43"/>
          <p:cNvSpPr txBox="1">
            <a:spLocks noChangeArrowheads="1"/>
          </p:cNvSpPr>
          <p:nvPr/>
        </p:nvSpPr>
        <p:spPr bwMode="auto">
          <a:xfrm>
            <a:off x="7162800" y="1981200"/>
            <a:ext cx="3200400" cy="2546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Initialization: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       Each object is a cluster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Iteration: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      Merge two clusters which are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          most similar to each other;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      Until all objects are merged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           into a single cluster</a:t>
            </a:r>
          </a:p>
        </p:txBody>
      </p:sp>
    </p:spTree>
    <p:extLst>
      <p:ext uri="{BB962C8B-B14F-4D97-AF65-F5344CB8AC3E}">
        <p14:creationId xmlns:p14="http://schemas.microsoft.com/office/powerpoint/2010/main" val="217375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4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4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4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41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4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4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4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4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4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4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54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54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54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4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54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54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1134" grpId="0"/>
      <p:bldP spid="1541135" grpId="0" animBg="1"/>
      <p:bldP spid="1541136" grpId="0"/>
      <p:bldP spid="1541137" grpId="0" animBg="1"/>
      <p:bldP spid="1541138" grpId="0"/>
      <p:bldP spid="1541139" grpId="0" animBg="1"/>
      <p:bldP spid="1541140" grpId="0"/>
      <p:bldP spid="1541141" grpId="0" animBg="1"/>
      <p:bldP spid="1541142" grpId="0" animBg="1"/>
      <p:bldP spid="1541143" grpId="0" animBg="1"/>
      <p:bldP spid="1541144" grpId="0" animBg="1"/>
      <p:bldP spid="1541145" grpId="0" animBg="1"/>
      <p:bldP spid="1541146" grpId="0" animBg="1"/>
      <p:bldP spid="1541147" grpId="0" animBg="1"/>
      <p:bldP spid="1541148" grpId="0" animBg="1"/>
      <p:bldP spid="154114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Hierarchical Clustering</a:t>
            </a:r>
          </a:p>
        </p:txBody>
      </p:sp>
      <p:sp>
        <p:nvSpPr>
          <p:cNvPr id="1543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Divisive Approaches</a:t>
            </a: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349F-8188-40BB-86EB-9AE53858125F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1543172" name="Text Box 4"/>
          <p:cNvSpPr txBox="1">
            <a:spLocks noChangeArrowheads="1"/>
          </p:cNvSpPr>
          <p:nvPr/>
        </p:nvSpPr>
        <p:spPr bwMode="auto">
          <a:xfrm>
            <a:off x="2286000" y="30067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543173" name="Text Box 5"/>
          <p:cNvSpPr txBox="1">
            <a:spLocks noChangeArrowheads="1"/>
          </p:cNvSpPr>
          <p:nvPr/>
        </p:nvSpPr>
        <p:spPr bwMode="auto">
          <a:xfrm>
            <a:off x="2286000" y="39592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543174" name="Text Box 6"/>
          <p:cNvSpPr txBox="1">
            <a:spLocks noChangeArrowheads="1"/>
          </p:cNvSpPr>
          <p:nvPr/>
        </p:nvSpPr>
        <p:spPr bwMode="auto">
          <a:xfrm>
            <a:off x="2286000" y="34829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543175" name="Text Box 7"/>
          <p:cNvSpPr txBox="1">
            <a:spLocks noChangeArrowheads="1"/>
          </p:cNvSpPr>
          <p:nvPr/>
        </p:nvSpPr>
        <p:spPr bwMode="auto">
          <a:xfrm>
            <a:off x="2286000" y="44354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543176" name="Text Box 8"/>
          <p:cNvSpPr txBox="1">
            <a:spLocks noChangeArrowheads="1"/>
          </p:cNvSpPr>
          <p:nvPr/>
        </p:nvSpPr>
        <p:spPr bwMode="auto">
          <a:xfrm>
            <a:off x="2286000" y="25304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543177" name="Oval 9"/>
          <p:cNvSpPr>
            <a:spLocks noChangeArrowheads="1"/>
          </p:cNvSpPr>
          <p:nvPr/>
        </p:nvSpPr>
        <p:spPr bwMode="auto">
          <a:xfrm>
            <a:off x="2209800" y="2606675"/>
            <a:ext cx="457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178" name="Oval 10"/>
          <p:cNvSpPr>
            <a:spLocks noChangeArrowheads="1"/>
          </p:cNvSpPr>
          <p:nvPr/>
        </p:nvSpPr>
        <p:spPr bwMode="auto">
          <a:xfrm>
            <a:off x="2209800" y="3063875"/>
            <a:ext cx="457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179" name="Oval 11"/>
          <p:cNvSpPr>
            <a:spLocks noChangeArrowheads="1"/>
          </p:cNvSpPr>
          <p:nvPr/>
        </p:nvSpPr>
        <p:spPr bwMode="auto">
          <a:xfrm>
            <a:off x="2209800" y="3521075"/>
            <a:ext cx="457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180" name="Oval 12"/>
          <p:cNvSpPr>
            <a:spLocks noChangeArrowheads="1"/>
          </p:cNvSpPr>
          <p:nvPr/>
        </p:nvSpPr>
        <p:spPr bwMode="auto">
          <a:xfrm>
            <a:off x="2209800" y="3978275"/>
            <a:ext cx="457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181" name="Oval 13"/>
          <p:cNvSpPr>
            <a:spLocks noChangeArrowheads="1"/>
          </p:cNvSpPr>
          <p:nvPr/>
        </p:nvSpPr>
        <p:spPr bwMode="auto">
          <a:xfrm>
            <a:off x="2209800" y="4435475"/>
            <a:ext cx="457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182" name="Text Box 14"/>
          <p:cNvSpPr txBox="1">
            <a:spLocks noChangeArrowheads="1"/>
          </p:cNvSpPr>
          <p:nvPr/>
        </p:nvSpPr>
        <p:spPr bwMode="auto">
          <a:xfrm>
            <a:off x="3124200" y="2682875"/>
            <a:ext cx="547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a b</a:t>
            </a:r>
          </a:p>
        </p:txBody>
      </p:sp>
      <p:sp>
        <p:nvSpPr>
          <p:cNvPr id="1543183" name="Oval 15"/>
          <p:cNvSpPr>
            <a:spLocks noChangeArrowheads="1"/>
          </p:cNvSpPr>
          <p:nvPr/>
        </p:nvSpPr>
        <p:spPr bwMode="auto">
          <a:xfrm>
            <a:off x="2971800" y="2759075"/>
            <a:ext cx="838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184" name="Text Box 16"/>
          <p:cNvSpPr txBox="1">
            <a:spLocks noChangeArrowheads="1"/>
          </p:cNvSpPr>
          <p:nvPr/>
        </p:nvSpPr>
        <p:spPr bwMode="auto">
          <a:xfrm>
            <a:off x="3962400" y="4130675"/>
            <a:ext cx="547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d e</a:t>
            </a:r>
          </a:p>
        </p:txBody>
      </p:sp>
      <p:sp>
        <p:nvSpPr>
          <p:cNvPr id="1543185" name="Oval 17"/>
          <p:cNvSpPr>
            <a:spLocks noChangeArrowheads="1"/>
          </p:cNvSpPr>
          <p:nvPr/>
        </p:nvSpPr>
        <p:spPr bwMode="auto">
          <a:xfrm>
            <a:off x="3810000" y="4206875"/>
            <a:ext cx="838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186" name="Text Box 18"/>
          <p:cNvSpPr txBox="1">
            <a:spLocks noChangeArrowheads="1"/>
          </p:cNvSpPr>
          <p:nvPr/>
        </p:nvSpPr>
        <p:spPr bwMode="auto">
          <a:xfrm>
            <a:off x="4572001" y="3673475"/>
            <a:ext cx="75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c d e</a:t>
            </a:r>
          </a:p>
        </p:txBody>
      </p:sp>
      <p:sp>
        <p:nvSpPr>
          <p:cNvPr id="1543187" name="Oval 19"/>
          <p:cNvSpPr>
            <a:spLocks noChangeArrowheads="1"/>
          </p:cNvSpPr>
          <p:nvPr/>
        </p:nvSpPr>
        <p:spPr bwMode="auto">
          <a:xfrm>
            <a:off x="4419600" y="3673475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188" name="Text Box 20"/>
          <p:cNvSpPr txBox="1">
            <a:spLocks noChangeArrowheads="1"/>
          </p:cNvSpPr>
          <p:nvPr/>
        </p:nvSpPr>
        <p:spPr bwMode="auto">
          <a:xfrm>
            <a:off x="5105401" y="3140075"/>
            <a:ext cx="1198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a b c d e</a:t>
            </a:r>
          </a:p>
        </p:txBody>
      </p:sp>
      <p:sp>
        <p:nvSpPr>
          <p:cNvPr id="1543189" name="Oval 21"/>
          <p:cNvSpPr>
            <a:spLocks noChangeArrowheads="1"/>
          </p:cNvSpPr>
          <p:nvPr/>
        </p:nvSpPr>
        <p:spPr bwMode="auto">
          <a:xfrm>
            <a:off x="4953000" y="3140075"/>
            <a:ext cx="1600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190" name="Line 22"/>
          <p:cNvSpPr>
            <a:spLocks noChangeShapeType="1"/>
          </p:cNvSpPr>
          <p:nvPr/>
        </p:nvSpPr>
        <p:spPr bwMode="auto">
          <a:xfrm>
            <a:off x="1905000" y="5456238"/>
            <a:ext cx="510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191" name="Line 23"/>
          <p:cNvSpPr>
            <a:spLocks noChangeShapeType="1"/>
          </p:cNvSpPr>
          <p:nvPr/>
        </p:nvSpPr>
        <p:spPr bwMode="auto">
          <a:xfrm flipH="1">
            <a:off x="2438400" y="545623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192" name="Text Box 24"/>
          <p:cNvSpPr txBox="1">
            <a:spLocks noChangeArrowheads="1"/>
          </p:cNvSpPr>
          <p:nvPr/>
        </p:nvSpPr>
        <p:spPr bwMode="auto">
          <a:xfrm>
            <a:off x="2286000" y="5546726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Step 4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543193" name="Line 25"/>
          <p:cNvSpPr>
            <a:spLocks noChangeShapeType="1"/>
          </p:cNvSpPr>
          <p:nvPr/>
        </p:nvSpPr>
        <p:spPr bwMode="auto">
          <a:xfrm flipH="1">
            <a:off x="3276600" y="54419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194" name="Text Box 26"/>
          <p:cNvSpPr txBox="1">
            <a:spLocks noChangeArrowheads="1"/>
          </p:cNvSpPr>
          <p:nvPr/>
        </p:nvSpPr>
        <p:spPr bwMode="auto">
          <a:xfrm>
            <a:off x="3124200" y="553243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Step 3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543195" name="Line 27"/>
          <p:cNvSpPr>
            <a:spLocks noChangeShapeType="1"/>
          </p:cNvSpPr>
          <p:nvPr/>
        </p:nvSpPr>
        <p:spPr bwMode="auto">
          <a:xfrm flipH="1">
            <a:off x="4114800" y="54419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196" name="Text Box 28"/>
          <p:cNvSpPr txBox="1">
            <a:spLocks noChangeArrowheads="1"/>
          </p:cNvSpPr>
          <p:nvPr/>
        </p:nvSpPr>
        <p:spPr bwMode="auto">
          <a:xfrm>
            <a:off x="3962400" y="553243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Step 2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543197" name="Line 29"/>
          <p:cNvSpPr>
            <a:spLocks noChangeShapeType="1"/>
          </p:cNvSpPr>
          <p:nvPr/>
        </p:nvSpPr>
        <p:spPr bwMode="auto">
          <a:xfrm flipH="1">
            <a:off x="4876800" y="54419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198" name="Text Box 30"/>
          <p:cNvSpPr txBox="1">
            <a:spLocks noChangeArrowheads="1"/>
          </p:cNvSpPr>
          <p:nvPr/>
        </p:nvSpPr>
        <p:spPr bwMode="auto">
          <a:xfrm>
            <a:off x="4724400" y="553243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Step 1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543199" name="Line 31"/>
          <p:cNvSpPr>
            <a:spLocks noChangeShapeType="1"/>
          </p:cNvSpPr>
          <p:nvPr/>
        </p:nvSpPr>
        <p:spPr bwMode="auto">
          <a:xfrm flipH="1">
            <a:off x="5638800" y="54419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200" name="Text Box 32"/>
          <p:cNvSpPr txBox="1">
            <a:spLocks noChangeArrowheads="1"/>
          </p:cNvSpPr>
          <p:nvPr/>
        </p:nvSpPr>
        <p:spPr bwMode="auto">
          <a:xfrm>
            <a:off x="5486400" y="553243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Step 0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543201" name="Line 33"/>
          <p:cNvSpPr>
            <a:spLocks noChangeShapeType="1"/>
          </p:cNvSpPr>
          <p:nvPr/>
        </p:nvSpPr>
        <p:spPr bwMode="auto">
          <a:xfrm>
            <a:off x="2667000" y="2759075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202" name="Line 34"/>
          <p:cNvSpPr>
            <a:spLocks noChangeShapeType="1"/>
          </p:cNvSpPr>
          <p:nvPr/>
        </p:nvSpPr>
        <p:spPr bwMode="auto">
          <a:xfrm flipV="1">
            <a:off x="2667000" y="2911475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203" name="Line 35"/>
          <p:cNvSpPr>
            <a:spLocks noChangeShapeType="1"/>
          </p:cNvSpPr>
          <p:nvPr/>
        </p:nvSpPr>
        <p:spPr bwMode="auto">
          <a:xfrm>
            <a:off x="2667000" y="4130675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204" name="Line 36"/>
          <p:cNvSpPr>
            <a:spLocks noChangeShapeType="1"/>
          </p:cNvSpPr>
          <p:nvPr/>
        </p:nvSpPr>
        <p:spPr bwMode="auto">
          <a:xfrm flipV="1">
            <a:off x="2667000" y="4359275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205" name="Line 37"/>
          <p:cNvSpPr>
            <a:spLocks noChangeShapeType="1"/>
          </p:cNvSpPr>
          <p:nvPr/>
        </p:nvSpPr>
        <p:spPr bwMode="auto">
          <a:xfrm>
            <a:off x="2667000" y="3749675"/>
            <a:ext cx="1752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206" name="Line 38"/>
          <p:cNvSpPr>
            <a:spLocks noChangeShapeType="1"/>
          </p:cNvSpPr>
          <p:nvPr/>
        </p:nvSpPr>
        <p:spPr bwMode="auto">
          <a:xfrm flipV="1">
            <a:off x="4267200" y="3902075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207" name="Line 39"/>
          <p:cNvSpPr>
            <a:spLocks noChangeShapeType="1"/>
          </p:cNvSpPr>
          <p:nvPr/>
        </p:nvSpPr>
        <p:spPr bwMode="auto">
          <a:xfrm>
            <a:off x="3810000" y="2987675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208" name="Line 40"/>
          <p:cNvSpPr>
            <a:spLocks noChangeShapeType="1"/>
          </p:cNvSpPr>
          <p:nvPr/>
        </p:nvSpPr>
        <p:spPr bwMode="auto">
          <a:xfrm flipV="1">
            <a:off x="4876800" y="3368675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209" name="Text Box 41"/>
          <p:cNvSpPr txBox="1">
            <a:spLocks noChangeArrowheads="1"/>
          </p:cNvSpPr>
          <p:nvPr/>
        </p:nvSpPr>
        <p:spPr bwMode="auto">
          <a:xfrm>
            <a:off x="6821006" y="5486401"/>
            <a:ext cx="14455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Top-down</a:t>
            </a:r>
          </a:p>
        </p:txBody>
      </p:sp>
      <p:sp>
        <p:nvSpPr>
          <p:cNvPr id="1543210" name="Text Box 42"/>
          <p:cNvSpPr txBox="1">
            <a:spLocks noChangeArrowheads="1"/>
          </p:cNvSpPr>
          <p:nvPr/>
        </p:nvSpPr>
        <p:spPr bwMode="auto">
          <a:xfrm>
            <a:off x="7162800" y="1600200"/>
            <a:ext cx="3352800" cy="2546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Initialization: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       All objects stay in one cluster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Iteration: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      Select a cluster and split it into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          two sub clusters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      Until each leaf cluster contains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          only one object</a:t>
            </a:r>
          </a:p>
        </p:txBody>
      </p:sp>
    </p:spTree>
    <p:extLst>
      <p:ext uri="{BB962C8B-B14F-4D97-AF65-F5344CB8AC3E}">
        <p14:creationId xmlns:p14="http://schemas.microsoft.com/office/powerpoint/2010/main" val="71628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3172" grpId="0"/>
      <p:bldP spid="1543173" grpId="0"/>
      <p:bldP spid="1543174" grpId="0"/>
      <p:bldP spid="1543175" grpId="0"/>
      <p:bldP spid="1543176" grpId="0"/>
      <p:bldP spid="1543177" grpId="0" animBg="1"/>
      <p:bldP spid="1543178" grpId="0" animBg="1"/>
      <p:bldP spid="1543179" grpId="0" animBg="1"/>
      <p:bldP spid="1543180" grpId="0" animBg="1"/>
      <p:bldP spid="1543181" grpId="0" animBg="1"/>
      <p:bldP spid="1543182" grpId="0"/>
      <p:bldP spid="1543183" grpId="0" animBg="1"/>
      <p:bldP spid="1543184" grpId="0"/>
      <p:bldP spid="1543185" grpId="0" animBg="1"/>
      <p:bldP spid="1543186" grpId="0"/>
      <p:bldP spid="1543187" grpId="0" animBg="1"/>
      <p:bldP spid="1543201" grpId="0" animBg="1"/>
      <p:bldP spid="1543202" grpId="0" animBg="1"/>
      <p:bldP spid="1543203" grpId="0" animBg="1"/>
      <p:bldP spid="1543204" grpId="0" animBg="1"/>
      <p:bldP spid="1543205" grpId="0" animBg="1"/>
      <p:bldP spid="1543206" grpId="0" animBg="1"/>
      <p:bldP spid="1543207" grpId="0" animBg="1"/>
      <p:bldP spid="154320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Dendrogram</a:t>
            </a:r>
            <a:endParaRPr lang="zh-CN" altLang="en-US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157798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70001"/>
            <a:ext cx="6880224" cy="1758952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 binary tree that shows how clusters are merged/split hierarchically 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Each node on the tree is a cluster; each leaf node is a singleton cluster</a:t>
            </a:r>
          </a:p>
        </p:txBody>
      </p:sp>
      <p:sp>
        <p:nvSpPr>
          <p:cNvPr id="51" name="Slide Number Placeholder 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53655E2F-6364-4022-AA78-27C853A26FE5}" type="slidenum">
              <a:rPr lang="zh-CN" altLang="en-US"/>
              <a:pPr/>
              <a:t>38</a:t>
            </a:fld>
            <a:endParaRPr lang="en-US" altLang="zh-CN"/>
          </a:p>
        </p:txBody>
      </p:sp>
      <p:grpSp>
        <p:nvGrpSpPr>
          <p:cNvPr id="1577988" name="Group 4"/>
          <p:cNvGrpSpPr>
            <a:grpSpLocks/>
          </p:cNvGrpSpPr>
          <p:nvPr/>
        </p:nvGrpSpPr>
        <p:grpSpPr bwMode="auto">
          <a:xfrm>
            <a:off x="2971800" y="3271838"/>
            <a:ext cx="6248400" cy="2900362"/>
            <a:chOff x="912" y="2061"/>
            <a:chExt cx="3936" cy="1827"/>
          </a:xfrm>
        </p:grpSpPr>
        <p:sp>
          <p:nvSpPr>
            <p:cNvPr id="1577989" name="Line 5"/>
            <p:cNvSpPr>
              <a:spLocks noChangeShapeType="1"/>
            </p:cNvSpPr>
            <p:nvPr/>
          </p:nvSpPr>
          <p:spPr bwMode="auto">
            <a:xfrm>
              <a:off x="950" y="3479"/>
              <a:ext cx="454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990" name="Line 6"/>
            <p:cNvSpPr>
              <a:spLocks noChangeShapeType="1"/>
            </p:cNvSpPr>
            <p:nvPr/>
          </p:nvSpPr>
          <p:spPr bwMode="auto">
            <a:xfrm>
              <a:off x="1404" y="3479"/>
              <a:ext cx="0" cy="378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991" name="Line 7"/>
            <p:cNvSpPr>
              <a:spLocks noChangeShapeType="1"/>
            </p:cNvSpPr>
            <p:nvPr/>
          </p:nvSpPr>
          <p:spPr bwMode="auto">
            <a:xfrm>
              <a:off x="2350" y="3479"/>
              <a:ext cx="0" cy="378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992" name="Line 8"/>
            <p:cNvSpPr>
              <a:spLocks noChangeShapeType="1"/>
            </p:cNvSpPr>
            <p:nvPr/>
          </p:nvSpPr>
          <p:spPr bwMode="auto">
            <a:xfrm>
              <a:off x="2350" y="3479"/>
              <a:ext cx="492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993" name="Line 9"/>
            <p:cNvSpPr>
              <a:spLocks noChangeShapeType="1"/>
            </p:cNvSpPr>
            <p:nvPr/>
          </p:nvSpPr>
          <p:spPr bwMode="auto">
            <a:xfrm>
              <a:off x="2842" y="3479"/>
              <a:ext cx="0" cy="378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994" name="Line 10"/>
            <p:cNvSpPr>
              <a:spLocks noChangeShapeType="1"/>
            </p:cNvSpPr>
            <p:nvPr/>
          </p:nvSpPr>
          <p:spPr bwMode="auto">
            <a:xfrm>
              <a:off x="4280" y="3510"/>
              <a:ext cx="0" cy="347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995" name="Line 11"/>
            <p:cNvSpPr>
              <a:spLocks noChangeShapeType="1"/>
            </p:cNvSpPr>
            <p:nvPr/>
          </p:nvSpPr>
          <p:spPr bwMode="auto">
            <a:xfrm>
              <a:off x="4280" y="3510"/>
              <a:ext cx="530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996" name="Line 12"/>
            <p:cNvSpPr>
              <a:spLocks noChangeShapeType="1"/>
            </p:cNvSpPr>
            <p:nvPr/>
          </p:nvSpPr>
          <p:spPr bwMode="auto">
            <a:xfrm>
              <a:off x="4810" y="3510"/>
              <a:ext cx="0" cy="347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997" name="Line 13"/>
            <p:cNvSpPr>
              <a:spLocks noChangeShapeType="1"/>
            </p:cNvSpPr>
            <p:nvPr/>
          </p:nvSpPr>
          <p:spPr bwMode="auto">
            <a:xfrm>
              <a:off x="1177" y="3164"/>
              <a:ext cx="0" cy="31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998" name="Line 14"/>
            <p:cNvSpPr>
              <a:spLocks noChangeShapeType="1"/>
            </p:cNvSpPr>
            <p:nvPr/>
          </p:nvSpPr>
          <p:spPr bwMode="auto">
            <a:xfrm>
              <a:off x="1177" y="3164"/>
              <a:ext cx="719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999" name="Line 15"/>
            <p:cNvSpPr>
              <a:spLocks noChangeShapeType="1"/>
            </p:cNvSpPr>
            <p:nvPr/>
          </p:nvSpPr>
          <p:spPr bwMode="auto">
            <a:xfrm>
              <a:off x="1896" y="3164"/>
              <a:ext cx="0" cy="693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00" name="Line 16"/>
            <p:cNvSpPr>
              <a:spLocks noChangeShapeType="1"/>
            </p:cNvSpPr>
            <p:nvPr/>
          </p:nvSpPr>
          <p:spPr bwMode="auto">
            <a:xfrm>
              <a:off x="2539" y="3164"/>
              <a:ext cx="0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01" name="Line 17"/>
            <p:cNvSpPr>
              <a:spLocks noChangeShapeType="1"/>
            </p:cNvSpPr>
            <p:nvPr/>
          </p:nvSpPr>
          <p:spPr bwMode="auto">
            <a:xfrm>
              <a:off x="2577" y="3164"/>
              <a:ext cx="0" cy="31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02" name="Line 18"/>
            <p:cNvSpPr>
              <a:spLocks noChangeShapeType="1"/>
            </p:cNvSpPr>
            <p:nvPr/>
          </p:nvSpPr>
          <p:spPr bwMode="auto">
            <a:xfrm>
              <a:off x="2615" y="3164"/>
              <a:ext cx="719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03" name="Line 19"/>
            <p:cNvSpPr>
              <a:spLocks noChangeShapeType="1"/>
            </p:cNvSpPr>
            <p:nvPr/>
          </p:nvSpPr>
          <p:spPr bwMode="auto">
            <a:xfrm>
              <a:off x="3334" y="3164"/>
              <a:ext cx="0" cy="693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04" name="Line 20"/>
            <p:cNvSpPr>
              <a:spLocks noChangeShapeType="1"/>
            </p:cNvSpPr>
            <p:nvPr/>
          </p:nvSpPr>
          <p:spPr bwMode="auto">
            <a:xfrm>
              <a:off x="2577" y="3164"/>
              <a:ext cx="76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05" name="Line 21"/>
            <p:cNvSpPr>
              <a:spLocks noChangeShapeType="1"/>
            </p:cNvSpPr>
            <p:nvPr/>
          </p:nvSpPr>
          <p:spPr bwMode="auto">
            <a:xfrm>
              <a:off x="2956" y="2817"/>
              <a:ext cx="0" cy="347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06" name="Line 22"/>
            <p:cNvSpPr>
              <a:spLocks noChangeShapeType="1"/>
            </p:cNvSpPr>
            <p:nvPr/>
          </p:nvSpPr>
          <p:spPr bwMode="auto">
            <a:xfrm flipV="1">
              <a:off x="3788" y="2817"/>
              <a:ext cx="0" cy="10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07" name="Line 23"/>
            <p:cNvSpPr>
              <a:spLocks noChangeShapeType="1"/>
            </p:cNvSpPr>
            <p:nvPr/>
          </p:nvSpPr>
          <p:spPr bwMode="auto">
            <a:xfrm>
              <a:off x="2956" y="2817"/>
              <a:ext cx="832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08" name="Line 24"/>
            <p:cNvSpPr>
              <a:spLocks noChangeShapeType="1"/>
            </p:cNvSpPr>
            <p:nvPr/>
          </p:nvSpPr>
          <p:spPr bwMode="auto">
            <a:xfrm>
              <a:off x="3372" y="2471"/>
              <a:ext cx="0" cy="346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09" name="Line 25"/>
            <p:cNvSpPr>
              <a:spLocks noChangeShapeType="1"/>
            </p:cNvSpPr>
            <p:nvPr/>
          </p:nvSpPr>
          <p:spPr bwMode="auto">
            <a:xfrm flipV="1">
              <a:off x="4545" y="2439"/>
              <a:ext cx="0" cy="1071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10" name="Line 26"/>
            <p:cNvSpPr>
              <a:spLocks noChangeShapeType="1"/>
            </p:cNvSpPr>
            <p:nvPr/>
          </p:nvSpPr>
          <p:spPr bwMode="auto">
            <a:xfrm flipH="1">
              <a:off x="3372" y="2439"/>
              <a:ext cx="1173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11" name="Line 27"/>
            <p:cNvSpPr>
              <a:spLocks noChangeShapeType="1"/>
            </p:cNvSpPr>
            <p:nvPr/>
          </p:nvSpPr>
          <p:spPr bwMode="auto">
            <a:xfrm flipV="1">
              <a:off x="3372" y="2439"/>
              <a:ext cx="0" cy="9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12" name="Line 28"/>
            <p:cNvSpPr>
              <a:spLocks noChangeShapeType="1"/>
            </p:cNvSpPr>
            <p:nvPr/>
          </p:nvSpPr>
          <p:spPr bwMode="auto">
            <a:xfrm>
              <a:off x="3940" y="2061"/>
              <a:ext cx="0" cy="378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13" name="Line 29"/>
            <p:cNvSpPr>
              <a:spLocks noChangeShapeType="1"/>
            </p:cNvSpPr>
            <p:nvPr/>
          </p:nvSpPr>
          <p:spPr bwMode="auto">
            <a:xfrm flipH="1">
              <a:off x="1593" y="2061"/>
              <a:ext cx="2347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14" name="Line 30"/>
            <p:cNvSpPr>
              <a:spLocks noChangeShapeType="1"/>
            </p:cNvSpPr>
            <p:nvPr/>
          </p:nvSpPr>
          <p:spPr bwMode="auto">
            <a:xfrm flipV="1">
              <a:off x="1518" y="2061"/>
              <a:ext cx="0" cy="1103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15" name="Line 31"/>
            <p:cNvSpPr>
              <a:spLocks noChangeShapeType="1"/>
            </p:cNvSpPr>
            <p:nvPr/>
          </p:nvSpPr>
          <p:spPr bwMode="auto">
            <a:xfrm>
              <a:off x="1782" y="2061"/>
              <a:ext cx="0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16" name="Line 32"/>
            <p:cNvSpPr>
              <a:spLocks noChangeShapeType="1"/>
            </p:cNvSpPr>
            <p:nvPr/>
          </p:nvSpPr>
          <p:spPr bwMode="auto">
            <a:xfrm flipH="1">
              <a:off x="1518" y="2061"/>
              <a:ext cx="189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17" name="Line 33"/>
            <p:cNvSpPr>
              <a:spLocks noChangeShapeType="1"/>
            </p:cNvSpPr>
            <p:nvPr/>
          </p:nvSpPr>
          <p:spPr bwMode="auto">
            <a:xfrm>
              <a:off x="950" y="3479"/>
              <a:ext cx="0" cy="378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18" name="Oval 34"/>
            <p:cNvSpPr>
              <a:spLocks noChangeArrowheads="1"/>
            </p:cNvSpPr>
            <p:nvPr/>
          </p:nvSpPr>
          <p:spPr bwMode="auto">
            <a:xfrm>
              <a:off x="4772" y="3825"/>
              <a:ext cx="76" cy="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19" name="Oval 35"/>
            <p:cNvSpPr>
              <a:spLocks noChangeArrowheads="1"/>
            </p:cNvSpPr>
            <p:nvPr/>
          </p:nvSpPr>
          <p:spPr bwMode="auto">
            <a:xfrm>
              <a:off x="4242" y="3825"/>
              <a:ext cx="76" cy="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20" name="Oval 36"/>
            <p:cNvSpPr>
              <a:spLocks noChangeArrowheads="1"/>
            </p:cNvSpPr>
            <p:nvPr/>
          </p:nvSpPr>
          <p:spPr bwMode="auto">
            <a:xfrm>
              <a:off x="3750" y="3825"/>
              <a:ext cx="76" cy="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21" name="Oval 37"/>
            <p:cNvSpPr>
              <a:spLocks noChangeArrowheads="1"/>
            </p:cNvSpPr>
            <p:nvPr/>
          </p:nvSpPr>
          <p:spPr bwMode="auto">
            <a:xfrm>
              <a:off x="3296" y="3825"/>
              <a:ext cx="76" cy="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22" name="Oval 38"/>
            <p:cNvSpPr>
              <a:spLocks noChangeArrowheads="1"/>
            </p:cNvSpPr>
            <p:nvPr/>
          </p:nvSpPr>
          <p:spPr bwMode="auto">
            <a:xfrm>
              <a:off x="2804" y="3825"/>
              <a:ext cx="76" cy="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23" name="Oval 39"/>
            <p:cNvSpPr>
              <a:spLocks noChangeArrowheads="1"/>
            </p:cNvSpPr>
            <p:nvPr/>
          </p:nvSpPr>
          <p:spPr bwMode="auto">
            <a:xfrm>
              <a:off x="2312" y="3825"/>
              <a:ext cx="76" cy="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24" name="Oval 40"/>
            <p:cNvSpPr>
              <a:spLocks noChangeArrowheads="1"/>
            </p:cNvSpPr>
            <p:nvPr/>
          </p:nvSpPr>
          <p:spPr bwMode="auto">
            <a:xfrm>
              <a:off x="1858" y="3825"/>
              <a:ext cx="76" cy="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25" name="Oval 41"/>
            <p:cNvSpPr>
              <a:spLocks noChangeArrowheads="1"/>
            </p:cNvSpPr>
            <p:nvPr/>
          </p:nvSpPr>
          <p:spPr bwMode="auto">
            <a:xfrm>
              <a:off x="1366" y="3825"/>
              <a:ext cx="76" cy="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26" name="Oval 42"/>
            <p:cNvSpPr>
              <a:spLocks noChangeArrowheads="1"/>
            </p:cNvSpPr>
            <p:nvPr/>
          </p:nvSpPr>
          <p:spPr bwMode="auto">
            <a:xfrm>
              <a:off x="912" y="3825"/>
              <a:ext cx="76" cy="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78027" name="Rectangle 43"/>
          <p:cNvSpPr>
            <a:spLocks noChangeArrowheads="1"/>
          </p:cNvSpPr>
          <p:nvPr/>
        </p:nvSpPr>
        <p:spPr bwMode="auto">
          <a:xfrm>
            <a:off x="3235325" y="5395913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8028" name="Rectangle 44"/>
          <p:cNvSpPr>
            <a:spLocks noChangeArrowheads="1"/>
          </p:cNvSpPr>
          <p:nvPr/>
        </p:nvSpPr>
        <p:spPr bwMode="auto">
          <a:xfrm>
            <a:off x="3789363" y="4903788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8029" name="Rectangle 45"/>
          <p:cNvSpPr>
            <a:spLocks noChangeArrowheads="1"/>
          </p:cNvSpPr>
          <p:nvPr/>
        </p:nvSpPr>
        <p:spPr bwMode="auto">
          <a:xfrm>
            <a:off x="5816600" y="3179763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8030" name="Rectangle 46"/>
          <p:cNvSpPr>
            <a:spLocks noChangeArrowheads="1"/>
          </p:cNvSpPr>
          <p:nvPr/>
        </p:nvSpPr>
        <p:spPr bwMode="auto">
          <a:xfrm>
            <a:off x="5492750" y="5395913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8031" name="Rectangle 47"/>
          <p:cNvSpPr>
            <a:spLocks noChangeArrowheads="1"/>
          </p:cNvSpPr>
          <p:nvPr/>
        </p:nvSpPr>
        <p:spPr bwMode="auto">
          <a:xfrm>
            <a:off x="6059488" y="4897438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8032" name="Rectangle 48"/>
          <p:cNvSpPr>
            <a:spLocks noChangeArrowheads="1"/>
          </p:cNvSpPr>
          <p:nvPr/>
        </p:nvSpPr>
        <p:spPr bwMode="auto">
          <a:xfrm>
            <a:off x="6726238" y="4364038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8033" name="Rectangle 49"/>
          <p:cNvSpPr>
            <a:spLocks noChangeArrowheads="1"/>
          </p:cNvSpPr>
          <p:nvPr/>
        </p:nvSpPr>
        <p:spPr bwMode="auto">
          <a:xfrm>
            <a:off x="7620000" y="3733800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8034" name="Rectangle 50"/>
          <p:cNvSpPr>
            <a:spLocks noChangeArrowheads="1"/>
          </p:cNvSpPr>
          <p:nvPr/>
        </p:nvSpPr>
        <p:spPr bwMode="auto">
          <a:xfrm>
            <a:off x="8589963" y="5513388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047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Dendrogram</a:t>
            </a:r>
            <a:endParaRPr lang="zh-CN" altLang="en-US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157901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70000"/>
            <a:ext cx="7596189" cy="1268413"/>
          </a:xfrm>
        </p:spPr>
        <p:txBody>
          <a:bodyPr/>
          <a:lstStyle/>
          <a:p>
            <a:pPr algn="just"/>
            <a:r>
              <a:rPr lang="en-US" altLang="zh-CN" dirty="0">
                <a:ea typeface="宋体" panose="02010600030101010101" pitchFamily="2" charset="-122"/>
              </a:rPr>
              <a:t>A clustering of the data objects is obtained by cutting the </a:t>
            </a:r>
            <a:r>
              <a:rPr lang="en-US" altLang="zh-CN" i="1" dirty="0">
                <a:ea typeface="宋体" panose="02010600030101010101" pitchFamily="2" charset="-122"/>
              </a:rPr>
              <a:t>dendrogram</a:t>
            </a:r>
            <a:r>
              <a:rPr lang="en-US" altLang="zh-CN" dirty="0">
                <a:ea typeface="宋体" panose="02010600030101010101" pitchFamily="2" charset="-122"/>
              </a:rPr>
              <a:t> at the desired level, then each connected component forms a cluster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3" name="Slide Number Placeholder 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C6B379B-C866-462E-8721-36A3E03EEB43}" type="slidenum">
              <a:rPr lang="zh-CN" altLang="en-US"/>
              <a:pPr/>
              <a:t>39</a:t>
            </a:fld>
            <a:endParaRPr lang="en-US" altLang="zh-CN"/>
          </a:p>
        </p:txBody>
      </p:sp>
      <p:sp>
        <p:nvSpPr>
          <p:cNvPr id="1579013" name="Line 5"/>
          <p:cNvSpPr>
            <a:spLocks noChangeShapeType="1"/>
          </p:cNvSpPr>
          <p:nvPr/>
        </p:nvSpPr>
        <p:spPr bwMode="auto">
          <a:xfrm>
            <a:off x="3032126" y="5522913"/>
            <a:ext cx="72072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14" name="Line 6"/>
          <p:cNvSpPr>
            <a:spLocks noChangeShapeType="1"/>
          </p:cNvSpPr>
          <p:nvPr/>
        </p:nvSpPr>
        <p:spPr bwMode="auto">
          <a:xfrm>
            <a:off x="3752850" y="5522914"/>
            <a:ext cx="0" cy="600075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15" name="Line 7"/>
          <p:cNvSpPr>
            <a:spLocks noChangeShapeType="1"/>
          </p:cNvSpPr>
          <p:nvPr/>
        </p:nvSpPr>
        <p:spPr bwMode="auto">
          <a:xfrm>
            <a:off x="5254625" y="5522914"/>
            <a:ext cx="0" cy="600075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16" name="Line 8"/>
          <p:cNvSpPr>
            <a:spLocks noChangeShapeType="1"/>
          </p:cNvSpPr>
          <p:nvPr/>
        </p:nvSpPr>
        <p:spPr bwMode="auto">
          <a:xfrm>
            <a:off x="5254625" y="5522913"/>
            <a:ext cx="78105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17" name="Line 9"/>
          <p:cNvSpPr>
            <a:spLocks noChangeShapeType="1"/>
          </p:cNvSpPr>
          <p:nvPr/>
        </p:nvSpPr>
        <p:spPr bwMode="auto">
          <a:xfrm>
            <a:off x="6035675" y="5522914"/>
            <a:ext cx="0" cy="600075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18" name="Line 10"/>
          <p:cNvSpPr>
            <a:spLocks noChangeShapeType="1"/>
          </p:cNvSpPr>
          <p:nvPr/>
        </p:nvSpPr>
        <p:spPr bwMode="auto">
          <a:xfrm>
            <a:off x="8318500" y="5572126"/>
            <a:ext cx="0" cy="550863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19" name="Line 11"/>
          <p:cNvSpPr>
            <a:spLocks noChangeShapeType="1"/>
          </p:cNvSpPr>
          <p:nvPr/>
        </p:nvSpPr>
        <p:spPr bwMode="auto">
          <a:xfrm>
            <a:off x="8318501" y="5572125"/>
            <a:ext cx="84137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20" name="Line 12"/>
          <p:cNvSpPr>
            <a:spLocks noChangeShapeType="1"/>
          </p:cNvSpPr>
          <p:nvPr/>
        </p:nvSpPr>
        <p:spPr bwMode="auto">
          <a:xfrm>
            <a:off x="9159875" y="5572126"/>
            <a:ext cx="0" cy="550863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21" name="Line 13"/>
          <p:cNvSpPr>
            <a:spLocks noChangeShapeType="1"/>
          </p:cNvSpPr>
          <p:nvPr/>
        </p:nvSpPr>
        <p:spPr bwMode="auto">
          <a:xfrm>
            <a:off x="3392488" y="5022851"/>
            <a:ext cx="0" cy="500063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22" name="Line 14"/>
          <p:cNvSpPr>
            <a:spLocks noChangeShapeType="1"/>
          </p:cNvSpPr>
          <p:nvPr/>
        </p:nvSpPr>
        <p:spPr bwMode="auto">
          <a:xfrm>
            <a:off x="3392488" y="5022850"/>
            <a:ext cx="114141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23" name="Line 15"/>
          <p:cNvSpPr>
            <a:spLocks noChangeShapeType="1"/>
          </p:cNvSpPr>
          <p:nvPr/>
        </p:nvSpPr>
        <p:spPr bwMode="auto">
          <a:xfrm>
            <a:off x="4533900" y="5022850"/>
            <a:ext cx="0" cy="1100138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24" name="Line 16"/>
          <p:cNvSpPr>
            <a:spLocks noChangeShapeType="1"/>
          </p:cNvSpPr>
          <p:nvPr/>
        </p:nvSpPr>
        <p:spPr bwMode="auto">
          <a:xfrm>
            <a:off x="5554663" y="5022850"/>
            <a:ext cx="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25" name="Line 17"/>
          <p:cNvSpPr>
            <a:spLocks noChangeShapeType="1"/>
          </p:cNvSpPr>
          <p:nvPr/>
        </p:nvSpPr>
        <p:spPr bwMode="auto">
          <a:xfrm>
            <a:off x="5614988" y="5022851"/>
            <a:ext cx="0" cy="500063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26" name="Line 18"/>
          <p:cNvSpPr>
            <a:spLocks noChangeShapeType="1"/>
          </p:cNvSpPr>
          <p:nvPr/>
        </p:nvSpPr>
        <p:spPr bwMode="auto">
          <a:xfrm>
            <a:off x="5675313" y="5022850"/>
            <a:ext cx="114141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27" name="Line 19"/>
          <p:cNvSpPr>
            <a:spLocks noChangeShapeType="1"/>
          </p:cNvSpPr>
          <p:nvPr/>
        </p:nvSpPr>
        <p:spPr bwMode="auto">
          <a:xfrm>
            <a:off x="6816725" y="5022850"/>
            <a:ext cx="0" cy="1100138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28" name="Line 20"/>
          <p:cNvSpPr>
            <a:spLocks noChangeShapeType="1"/>
          </p:cNvSpPr>
          <p:nvPr/>
        </p:nvSpPr>
        <p:spPr bwMode="auto">
          <a:xfrm>
            <a:off x="5614988" y="5022850"/>
            <a:ext cx="12065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29" name="Line 21"/>
          <p:cNvSpPr>
            <a:spLocks noChangeShapeType="1"/>
          </p:cNvSpPr>
          <p:nvPr/>
        </p:nvSpPr>
        <p:spPr bwMode="auto">
          <a:xfrm>
            <a:off x="6216650" y="4471988"/>
            <a:ext cx="0" cy="550862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30" name="Line 22"/>
          <p:cNvSpPr>
            <a:spLocks noChangeShapeType="1"/>
          </p:cNvSpPr>
          <p:nvPr/>
        </p:nvSpPr>
        <p:spPr bwMode="auto">
          <a:xfrm flipV="1">
            <a:off x="7537450" y="4471988"/>
            <a:ext cx="0" cy="165100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31" name="Line 23"/>
          <p:cNvSpPr>
            <a:spLocks noChangeShapeType="1"/>
          </p:cNvSpPr>
          <p:nvPr/>
        </p:nvSpPr>
        <p:spPr bwMode="auto">
          <a:xfrm>
            <a:off x="6216650" y="4471988"/>
            <a:ext cx="132080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32" name="Line 24"/>
          <p:cNvSpPr>
            <a:spLocks noChangeShapeType="1"/>
          </p:cNvSpPr>
          <p:nvPr/>
        </p:nvSpPr>
        <p:spPr bwMode="auto">
          <a:xfrm>
            <a:off x="6877050" y="3922714"/>
            <a:ext cx="0" cy="549275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33" name="Line 25"/>
          <p:cNvSpPr>
            <a:spLocks noChangeShapeType="1"/>
          </p:cNvSpPr>
          <p:nvPr/>
        </p:nvSpPr>
        <p:spPr bwMode="auto">
          <a:xfrm flipV="1">
            <a:off x="8739188" y="3871913"/>
            <a:ext cx="0" cy="1700212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34" name="Line 26"/>
          <p:cNvSpPr>
            <a:spLocks noChangeShapeType="1"/>
          </p:cNvSpPr>
          <p:nvPr/>
        </p:nvSpPr>
        <p:spPr bwMode="auto">
          <a:xfrm flipH="1">
            <a:off x="6877050" y="3871913"/>
            <a:ext cx="1862138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35" name="Line 27"/>
          <p:cNvSpPr>
            <a:spLocks noChangeShapeType="1"/>
          </p:cNvSpPr>
          <p:nvPr/>
        </p:nvSpPr>
        <p:spPr bwMode="auto">
          <a:xfrm flipV="1">
            <a:off x="6877050" y="3871913"/>
            <a:ext cx="0" cy="150812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39" name="Line 31"/>
          <p:cNvSpPr>
            <a:spLocks noChangeShapeType="1"/>
          </p:cNvSpPr>
          <p:nvPr/>
        </p:nvSpPr>
        <p:spPr bwMode="auto">
          <a:xfrm>
            <a:off x="4352925" y="3271838"/>
            <a:ext cx="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41" name="Line 33"/>
          <p:cNvSpPr>
            <a:spLocks noChangeShapeType="1"/>
          </p:cNvSpPr>
          <p:nvPr/>
        </p:nvSpPr>
        <p:spPr bwMode="auto">
          <a:xfrm>
            <a:off x="3032125" y="5522914"/>
            <a:ext cx="0" cy="600075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42" name="Oval 34"/>
          <p:cNvSpPr>
            <a:spLocks noChangeArrowheads="1"/>
          </p:cNvSpPr>
          <p:nvPr/>
        </p:nvSpPr>
        <p:spPr bwMode="auto">
          <a:xfrm>
            <a:off x="9099550" y="6072188"/>
            <a:ext cx="120650" cy="10001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43" name="Oval 35"/>
          <p:cNvSpPr>
            <a:spLocks noChangeArrowheads="1"/>
          </p:cNvSpPr>
          <p:nvPr/>
        </p:nvSpPr>
        <p:spPr bwMode="auto">
          <a:xfrm>
            <a:off x="8258175" y="6072188"/>
            <a:ext cx="120650" cy="10001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44" name="Oval 36"/>
          <p:cNvSpPr>
            <a:spLocks noChangeArrowheads="1"/>
          </p:cNvSpPr>
          <p:nvPr/>
        </p:nvSpPr>
        <p:spPr bwMode="auto">
          <a:xfrm>
            <a:off x="7477125" y="6072188"/>
            <a:ext cx="120650" cy="10001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45" name="Oval 37"/>
          <p:cNvSpPr>
            <a:spLocks noChangeArrowheads="1"/>
          </p:cNvSpPr>
          <p:nvPr/>
        </p:nvSpPr>
        <p:spPr bwMode="auto">
          <a:xfrm>
            <a:off x="6756400" y="6072188"/>
            <a:ext cx="120650" cy="10001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46" name="Oval 38"/>
          <p:cNvSpPr>
            <a:spLocks noChangeArrowheads="1"/>
          </p:cNvSpPr>
          <p:nvPr/>
        </p:nvSpPr>
        <p:spPr bwMode="auto">
          <a:xfrm>
            <a:off x="5975350" y="6072188"/>
            <a:ext cx="120650" cy="10001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47" name="Oval 39"/>
          <p:cNvSpPr>
            <a:spLocks noChangeArrowheads="1"/>
          </p:cNvSpPr>
          <p:nvPr/>
        </p:nvSpPr>
        <p:spPr bwMode="auto">
          <a:xfrm>
            <a:off x="5194300" y="6072188"/>
            <a:ext cx="120650" cy="10001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48" name="Oval 40"/>
          <p:cNvSpPr>
            <a:spLocks noChangeArrowheads="1"/>
          </p:cNvSpPr>
          <p:nvPr/>
        </p:nvSpPr>
        <p:spPr bwMode="auto">
          <a:xfrm>
            <a:off x="4473575" y="6072188"/>
            <a:ext cx="120650" cy="10001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49" name="Oval 41"/>
          <p:cNvSpPr>
            <a:spLocks noChangeArrowheads="1"/>
          </p:cNvSpPr>
          <p:nvPr/>
        </p:nvSpPr>
        <p:spPr bwMode="auto">
          <a:xfrm>
            <a:off x="3692525" y="6072188"/>
            <a:ext cx="120650" cy="10001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50" name="Oval 42"/>
          <p:cNvSpPr>
            <a:spLocks noChangeArrowheads="1"/>
          </p:cNvSpPr>
          <p:nvPr/>
        </p:nvSpPr>
        <p:spPr bwMode="auto">
          <a:xfrm>
            <a:off x="2971800" y="6072188"/>
            <a:ext cx="120650" cy="10001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51" name="Rectangle 43"/>
          <p:cNvSpPr>
            <a:spLocks noChangeArrowheads="1"/>
          </p:cNvSpPr>
          <p:nvPr/>
        </p:nvSpPr>
        <p:spPr bwMode="auto">
          <a:xfrm>
            <a:off x="3235325" y="5395913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52" name="Rectangle 44"/>
          <p:cNvSpPr>
            <a:spLocks noChangeArrowheads="1"/>
          </p:cNvSpPr>
          <p:nvPr/>
        </p:nvSpPr>
        <p:spPr bwMode="auto">
          <a:xfrm>
            <a:off x="3789363" y="4903788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79063" name="Group 55"/>
          <p:cNvGrpSpPr>
            <a:grpSpLocks/>
          </p:cNvGrpSpPr>
          <p:nvPr/>
        </p:nvGrpSpPr>
        <p:grpSpPr bwMode="auto">
          <a:xfrm>
            <a:off x="3962401" y="3179764"/>
            <a:ext cx="3844925" cy="1843087"/>
            <a:chOff x="1536" y="2003"/>
            <a:chExt cx="2422" cy="1161"/>
          </a:xfrm>
        </p:grpSpPr>
        <p:sp>
          <p:nvSpPr>
            <p:cNvPr id="1579036" name="Line 28"/>
            <p:cNvSpPr>
              <a:spLocks noChangeShapeType="1"/>
            </p:cNvSpPr>
            <p:nvPr/>
          </p:nvSpPr>
          <p:spPr bwMode="auto">
            <a:xfrm>
              <a:off x="3958" y="2061"/>
              <a:ext cx="0" cy="378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9037" name="Line 29"/>
            <p:cNvSpPr>
              <a:spLocks noChangeShapeType="1"/>
            </p:cNvSpPr>
            <p:nvPr/>
          </p:nvSpPr>
          <p:spPr bwMode="auto">
            <a:xfrm flipH="1">
              <a:off x="1536" y="2061"/>
              <a:ext cx="2422" cy="3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9038" name="Line 30"/>
            <p:cNvSpPr>
              <a:spLocks noChangeShapeType="1"/>
            </p:cNvSpPr>
            <p:nvPr/>
          </p:nvSpPr>
          <p:spPr bwMode="auto">
            <a:xfrm flipV="1">
              <a:off x="1536" y="2061"/>
              <a:ext cx="0" cy="1103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9053" name="Rectangle 45"/>
            <p:cNvSpPr>
              <a:spLocks noChangeArrowheads="1"/>
            </p:cNvSpPr>
            <p:nvPr/>
          </p:nvSpPr>
          <p:spPr bwMode="auto">
            <a:xfrm>
              <a:off x="2722" y="2003"/>
              <a:ext cx="192" cy="96"/>
            </a:xfrm>
            <a:prstGeom prst="rect">
              <a:avLst/>
            </a:prstGeom>
            <a:solidFill>
              <a:srgbClr val="0033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79054" name="Rectangle 46"/>
          <p:cNvSpPr>
            <a:spLocks noChangeArrowheads="1"/>
          </p:cNvSpPr>
          <p:nvPr/>
        </p:nvSpPr>
        <p:spPr bwMode="auto">
          <a:xfrm>
            <a:off x="5492750" y="5395913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55" name="Rectangle 47"/>
          <p:cNvSpPr>
            <a:spLocks noChangeArrowheads="1"/>
          </p:cNvSpPr>
          <p:nvPr/>
        </p:nvSpPr>
        <p:spPr bwMode="auto">
          <a:xfrm>
            <a:off x="6059488" y="4897438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56" name="Rectangle 48"/>
          <p:cNvSpPr>
            <a:spLocks noChangeArrowheads="1"/>
          </p:cNvSpPr>
          <p:nvPr/>
        </p:nvSpPr>
        <p:spPr bwMode="auto">
          <a:xfrm>
            <a:off x="6726238" y="4364038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57" name="Rectangle 49"/>
          <p:cNvSpPr>
            <a:spLocks noChangeArrowheads="1"/>
          </p:cNvSpPr>
          <p:nvPr/>
        </p:nvSpPr>
        <p:spPr bwMode="auto">
          <a:xfrm>
            <a:off x="7620000" y="3733800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58" name="Rectangle 50"/>
          <p:cNvSpPr>
            <a:spLocks noChangeArrowheads="1"/>
          </p:cNvSpPr>
          <p:nvPr/>
        </p:nvSpPr>
        <p:spPr bwMode="auto">
          <a:xfrm>
            <a:off x="8589963" y="5513388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59" name="Line 51"/>
          <p:cNvSpPr>
            <a:spLocks noChangeShapeType="1"/>
          </p:cNvSpPr>
          <p:nvPr/>
        </p:nvSpPr>
        <p:spPr bwMode="gray">
          <a:xfrm>
            <a:off x="2667000" y="3505200"/>
            <a:ext cx="78486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579061" name="Oval 53"/>
          <p:cNvSpPr>
            <a:spLocks noChangeArrowheads="1"/>
          </p:cNvSpPr>
          <p:nvPr/>
        </p:nvSpPr>
        <p:spPr bwMode="gray">
          <a:xfrm>
            <a:off x="2743200" y="5881688"/>
            <a:ext cx="2133600" cy="457200"/>
          </a:xfrm>
          <a:prstGeom prst="ellipse">
            <a:avLst/>
          </a:prstGeom>
          <a:noFill/>
          <a:ln w="15875" algn="ctr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579062" name="Oval 54"/>
          <p:cNvSpPr>
            <a:spLocks noChangeArrowheads="1"/>
          </p:cNvSpPr>
          <p:nvPr/>
        </p:nvSpPr>
        <p:spPr bwMode="gray">
          <a:xfrm>
            <a:off x="5064125" y="5819775"/>
            <a:ext cx="4495800" cy="533400"/>
          </a:xfrm>
          <a:prstGeom prst="ellipse">
            <a:avLst/>
          </a:prstGeom>
          <a:noFill/>
          <a:ln w="15875" algn="ctr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0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79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79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79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79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79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9059" grpId="0" animBg="1"/>
      <p:bldP spid="1579061" grpId="0" animBg="1"/>
      <p:bldP spid="15790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0AE3A5-3EE0-4024-9625-112E2E7E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Notion of a Cluster can be Ambiguous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C47A421-05FE-49C3-AF9F-B9E39B88E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DFCD1F5-47B7-4BAE-874B-F20D5D6B6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4</a:t>
            </a:fld>
            <a:endParaRPr lang="en-US"/>
          </a:p>
        </p:txBody>
      </p:sp>
      <p:grpSp>
        <p:nvGrpSpPr>
          <p:cNvPr id="6" name="Group 3">
            <a:extLst>
              <a:ext uri="{FF2B5EF4-FFF2-40B4-BE49-F238E27FC236}">
                <a16:creationId xmlns="" xmlns:a16="http://schemas.microsoft.com/office/drawing/2014/main" id="{9716E2F6-6AAE-42AB-AE26-3EADFAA40857}"/>
              </a:ext>
            </a:extLst>
          </p:cNvPr>
          <p:cNvGrpSpPr>
            <a:grpSpLocks/>
          </p:cNvGrpSpPr>
          <p:nvPr/>
        </p:nvGrpSpPr>
        <p:grpSpPr bwMode="auto">
          <a:xfrm>
            <a:off x="2514602" y="1905000"/>
            <a:ext cx="3344863" cy="1479550"/>
            <a:chOff x="432" y="1200"/>
            <a:chExt cx="2107" cy="932"/>
          </a:xfrm>
        </p:grpSpPr>
        <p:grpSp>
          <p:nvGrpSpPr>
            <p:cNvPr id="7" name="Group 4">
              <a:extLst>
                <a:ext uri="{FF2B5EF4-FFF2-40B4-BE49-F238E27FC236}">
                  <a16:creationId xmlns="" xmlns:a16="http://schemas.microsoft.com/office/drawing/2014/main" id="{4EFA46E3-8177-4363-B373-F7C4906C518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32" y="1200"/>
              <a:ext cx="2107" cy="516"/>
              <a:chOff x="2464" y="2296"/>
              <a:chExt cx="2634" cy="646"/>
            </a:xfrm>
          </p:grpSpPr>
          <p:sp>
            <p:nvSpPr>
              <p:cNvPr id="9" name="Oval 5">
                <a:extLst>
                  <a:ext uri="{FF2B5EF4-FFF2-40B4-BE49-F238E27FC236}">
                    <a16:creationId xmlns="" xmlns:a16="http://schemas.microsoft.com/office/drawing/2014/main" id="{834090B4-5EA4-4682-B133-92076DC995F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5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" name="Oval 6">
                <a:extLst>
                  <a:ext uri="{FF2B5EF4-FFF2-40B4-BE49-F238E27FC236}">
                    <a16:creationId xmlns="" xmlns:a16="http://schemas.microsoft.com/office/drawing/2014/main" id="{9770DF1C-DDD8-45A2-A23B-F0F1FC5D351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312" y="284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" name="Oval 7">
                <a:extLst>
                  <a:ext uri="{FF2B5EF4-FFF2-40B4-BE49-F238E27FC236}">
                    <a16:creationId xmlns="" xmlns:a16="http://schemas.microsoft.com/office/drawing/2014/main" id="{B7B84F6A-3E13-4417-A694-72182592840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466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" name="Oval 8">
                <a:extLst>
                  <a:ext uri="{FF2B5EF4-FFF2-40B4-BE49-F238E27FC236}">
                    <a16:creationId xmlns="" xmlns:a16="http://schemas.microsoft.com/office/drawing/2014/main" id="{96407FCE-414A-4ACE-B7C1-CACC0135A34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410" y="274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" name="Oval 9">
                <a:extLst>
                  <a:ext uri="{FF2B5EF4-FFF2-40B4-BE49-F238E27FC236}">
                    <a16:creationId xmlns="" xmlns:a16="http://schemas.microsoft.com/office/drawing/2014/main" id="{D151F1CD-5578-44BF-91A4-5388378295A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326" y="247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" name="Oval 10">
                <a:extLst>
                  <a:ext uri="{FF2B5EF4-FFF2-40B4-BE49-F238E27FC236}">
                    <a16:creationId xmlns="" xmlns:a16="http://schemas.microsoft.com/office/drawing/2014/main" id="{06E8CF77-FC35-4574-89E9-7519E40F485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158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" name="Oval 11">
                <a:extLst>
                  <a:ext uri="{FF2B5EF4-FFF2-40B4-BE49-F238E27FC236}">
                    <a16:creationId xmlns="" xmlns:a16="http://schemas.microsoft.com/office/drawing/2014/main" id="{FBB7E692-DE28-457B-825C-F711930E16E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24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" name="Oval 12">
                <a:extLst>
                  <a:ext uri="{FF2B5EF4-FFF2-40B4-BE49-F238E27FC236}">
                    <a16:creationId xmlns="" xmlns:a16="http://schemas.microsoft.com/office/drawing/2014/main" id="{17CA978C-D0E5-4940-8248-E8AA1A9B600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788" y="271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" name="Oval 13">
                <a:extLst>
                  <a:ext uri="{FF2B5EF4-FFF2-40B4-BE49-F238E27FC236}">
                    <a16:creationId xmlns="" xmlns:a16="http://schemas.microsoft.com/office/drawing/2014/main" id="{AB335D66-2B5B-4586-B9D2-272498DCD82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012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" name="Oval 14">
                <a:extLst>
                  <a:ext uri="{FF2B5EF4-FFF2-40B4-BE49-F238E27FC236}">
                    <a16:creationId xmlns="" xmlns:a16="http://schemas.microsoft.com/office/drawing/2014/main" id="{9B63F687-64B1-4C11-9F07-B7F2978C0F4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78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" name="Oval 15">
                <a:extLst>
                  <a:ext uri="{FF2B5EF4-FFF2-40B4-BE49-F238E27FC236}">
                    <a16:creationId xmlns="" xmlns:a16="http://schemas.microsoft.com/office/drawing/2014/main" id="{C6CBEB3C-5F6E-438D-B86F-A21C521444A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2870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" name="Oval 16">
                <a:extLst>
                  <a:ext uri="{FF2B5EF4-FFF2-40B4-BE49-F238E27FC236}">
                    <a16:creationId xmlns="" xmlns:a16="http://schemas.microsoft.com/office/drawing/2014/main" id="{17D30E80-B7DA-492A-9230-B8D77AB03D9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2618" y="231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" name="Oval 17">
                <a:extLst>
                  <a:ext uri="{FF2B5EF4-FFF2-40B4-BE49-F238E27FC236}">
                    <a16:creationId xmlns="" xmlns:a16="http://schemas.microsoft.com/office/drawing/2014/main" id="{DE32E0B6-533C-4E4D-A963-61EFC69F7C9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277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" name="Oval 18">
                <a:extLst>
                  <a:ext uri="{FF2B5EF4-FFF2-40B4-BE49-F238E27FC236}">
                    <a16:creationId xmlns="" xmlns:a16="http://schemas.microsoft.com/office/drawing/2014/main" id="{56D64195-48A9-4B74-B178-C8EB3E7051E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2716" y="240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" name="Oval 19">
                <a:extLst>
                  <a:ext uri="{FF2B5EF4-FFF2-40B4-BE49-F238E27FC236}">
                    <a16:creationId xmlns="" xmlns:a16="http://schemas.microsoft.com/office/drawing/2014/main" id="{06A8ABD5-E151-4650-9F4D-1082F8C19DC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2632" y="267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4" name="Oval 20">
                <a:extLst>
                  <a:ext uri="{FF2B5EF4-FFF2-40B4-BE49-F238E27FC236}">
                    <a16:creationId xmlns="" xmlns:a16="http://schemas.microsoft.com/office/drawing/2014/main" id="{B761BF2C-D49A-4352-9902-47350E0B672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24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" name="Oval 21">
                <a:extLst>
                  <a:ext uri="{FF2B5EF4-FFF2-40B4-BE49-F238E27FC236}">
                    <a16:creationId xmlns="" xmlns:a16="http://schemas.microsoft.com/office/drawing/2014/main" id="{2E77F6ED-12E3-4927-9C03-32494430322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2548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6" name="Oval 22">
                <a:extLst>
                  <a:ext uri="{FF2B5EF4-FFF2-40B4-BE49-F238E27FC236}">
                    <a16:creationId xmlns="" xmlns:a16="http://schemas.microsoft.com/office/drawing/2014/main" id="{7894E6B2-A521-46D1-8581-FA16EBF933D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094" y="243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" name="Oval 23">
                <a:extLst>
                  <a:ext uri="{FF2B5EF4-FFF2-40B4-BE49-F238E27FC236}">
                    <a16:creationId xmlns="" xmlns:a16="http://schemas.microsoft.com/office/drawing/2014/main" id="{9D9B4CD4-84F5-49BB-ADDC-9DDAB2F8378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31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" name="Oval 24">
                <a:extLst>
                  <a:ext uri="{FF2B5EF4-FFF2-40B4-BE49-F238E27FC236}">
                    <a16:creationId xmlns="" xmlns:a16="http://schemas.microsoft.com/office/drawing/2014/main" id="{998CB5B8-6FD2-4B44-9654-1C189B1F45B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094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8" name="Rectangle 25">
              <a:extLst>
                <a:ext uri="{FF2B5EF4-FFF2-40B4-BE49-F238E27FC236}">
                  <a16:creationId xmlns="" xmlns:a16="http://schemas.microsoft.com/office/drawing/2014/main" id="{854FE70C-0989-4CB5-9705-96AA75051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920"/>
              <a:ext cx="1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How many clusters?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9" name="Group 26">
            <a:extLst>
              <a:ext uri="{FF2B5EF4-FFF2-40B4-BE49-F238E27FC236}">
                <a16:creationId xmlns="" xmlns:a16="http://schemas.microsoft.com/office/drawing/2014/main" id="{8861620F-30D5-42DD-B9B1-5579939773D3}"/>
              </a:ext>
            </a:extLst>
          </p:cNvPr>
          <p:cNvGrpSpPr>
            <a:grpSpLocks/>
          </p:cNvGrpSpPr>
          <p:nvPr/>
        </p:nvGrpSpPr>
        <p:grpSpPr bwMode="auto">
          <a:xfrm>
            <a:off x="6789740" y="4114800"/>
            <a:ext cx="3344862" cy="1371600"/>
            <a:chOff x="3125" y="2592"/>
            <a:chExt cx="2107" cy="864"/>
          </a:xfrm>
        </p:grpSpPr>
        <p:grpSp>
          <p:nvGrpSpPr>
            <p:cNvPr id="30" name="Group 27">
              <a:extLst>
                <a:ext uri="{FF2B5EF4-FFF2-40B4-BE49-F238E27FC236}">
                  <a16:creationId xmlns="" xmlns:a16="http://schemas.microsoft.com/office/drawing/2014/main" id="{C7D455F4-7DD1-401E-AE0E-DF6054CF02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5" y="2592"/>
              <a:ext cx="2107" cy="518"/>
              <a:chOff x="3125" y="2592"/>
              <a:chExt cx="2107" cy="518"/>
            </a:xfrm>
          </p:grpSpPr>
          <p:sp>
            <p:nvSpPr>
              <p:cNvPr id="32" name="AutoShape 28">
                <a:extLst>
                  <a:ext uri="{FF2B5EF4-FFF2-40B4-BE49-F238E27FC236}">
                    <a16:creationId xmlns="" xmlns:a16="http://schemas.microsoft.com/office/drawing/2014/main" id="{48CD0F0C-898A-45AB-B45E-6CF77D2C322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805" y="294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3" name="AutoShape 29">
                <a:extLst>
                  <a:ext uri="{FF2B5EF4-FFF2-40B4-BE49-F238E27FC236}">
                    <a16:creationId xmlns="" xmlns:a16="http://schemas.microsoft.com/office/drawing/2014/main" id="{9DE4B178-64D6-49BC-B825-024AB41EDE0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603" y="303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4" name="AutoShape 30">
                <a:extLst>
                  <a:ext uri="{FF2B5EF4-FFF2-40B4-BE49-F238E27FC236}">
                    <a16:creationId xmlns="" xmlns:a16="http://schemas.microsoft.com/office/drawing/2014/main" id="{7FF206D1-22DF-4CF9-945E-2B26FA3EB01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726" y="3041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5" name="AutoShape 31">
                <a:extLst>
                  <a:ext uri="{FF2B5EF4-FFF2-40B4-BE49-F238E27FC236}">
                    <a16:creationId xmlns="" xmlns:a16="http://schemas.microsoft.com/office/drawing/2014/main" id="{A703F62A-61D0-4D1C-9783-BA2F9C1B2E5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682" y="2951"/>
                <a:ext cx="68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" name="AutoShape 32">
                <a:extLst>
                  <a:ext uri="{FF2B5EF4-FFF2-40B4-BE49-F238E27FC236}">
                    <a16:creationId xmlns="" xmlns:a16="http://schemas.microsoft.com/office/drawing/2014/main" id="{5E013882-A9B7-4523-83D1-476C62DA01F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614" y="2738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" name="AutoShape 33">
                <a:extLst>
                  <a:ext uri="{FF2B5EF4-FFF2-40B4-BE49-F238E27FC236}">
                    <a16:creationId xmlns="" xmlns:a16="http://schemas.microsoft.com/office/drawing/2014/main" id="{75F1CF5D-319E-4800-B951-258529B29B3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480" y="2693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8" name="AutoShape 34">
                <a:extLst>
                  <a:ext uri="{FF2B5EF4-FFF2-40B4-BE49-F238E27FC236}">
                    <a16:creationId xmlns="" xmlns:a16="http://schemas.microsoft.com/office/drawing/2014/main" id="{1901B053-6B23-47D9-8EAF-3583AD23D1C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547" y="2592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9" name="AutoShape 35">
                <a:extLst>
                  <a:ext uri="{FF2B5EF4-FFF2-40B4-BE49-F238E27FC236}">
                    <a16:creationId xmlns="" xmlns:a16="http://schemas.microsoft.com/office/drawing/2014/main" id="{5F3F6BB4-01C2-4E7D-91F4-5A2444CCF5B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984" y="2929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0" name="AutoShape 36">
                <a:extLst>
                  <a:ext uri="{FF2B5EF4-FFF2-40B4-BE49-F238E27FC236}">
                    <a16:creationId xmlns="" xmlns:a16="http://schemas.microsoft.com/office/drawing/2014/main" id="{BEA33A48-7585-4540-B8A2-CC92FDC4180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163" y="285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" name="AutoShape 37">
                <a:extLst>
                  <a:ext uri="{FF2B5EF4-FFF2-40B4-BE49-F238E27FC236}">
                    <a16:creationId xmlns="" xmlns:a16="http://schemas.microsoft.com/office/drawing/2014/main" id="{BB683574-48AC-4ED8-BF84-FB7246D1A04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984" y="2783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2" name="AutoShape 38">
                <a:extLst>
                  <a:ext uri="{FF2B5EF4-FFF2-40B4-BE49-F238E27FC236}">
                    <a16:creationId xmlns="" xmlns:a16="http://schemas.microsoft.com/office/drawing/2014/main" id="{0AFC458F-FC3E-4DD9-8BAB-5B7B3B966DA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450" y="269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3" name="AutoShape 39">
                <a:extLst>
                  <a:ext uri="{FF2B5EF4-FFF2-40B4-BE49-F238E27FC236}">
                    <a16:creationId xmlns="" xmlns:a16="http://schemas.microsoft.com/office/drawing/2014/main" id="{EA2F69A0-67A1-4018-A6BD-9AD67EA76DC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248" y="260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4" name="AutoShape 40">
                <a:extLst>
                  <a:ext uri="{FF2B5EF4-FFF2-40B4-BE49-F238E27FC236}">
                    <a16:creationId xmlns="" xmlns:a16="http://schemas.microsoft.com/office/drawing/2014/main" id="{01E6A042-E992-460A-B281-8289BE2B919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371" y="2592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5" name="AutoShape 41">
                <a:extLst>
                  <a:ext uri="{FF2B5EF4-FFF2-40B4-BE49-F238E27FC236}">
                    <a16:creationId xmlns="" xmlns:a16="http://schemas.microsoft.com/office/drawing/2014/main" id="{6876A9F0-6266-42C4-A437-6A5992832F5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327" y="2682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6" name="AutoShape 42">
                <a:extLst>
                  <a:ext uri="{FF2B5EF4-FFF2-40B4-BE49-F238E27FC236}">
                    <a16:creationId xmlns="" xmlns:a16="http://schemas.microsoft.com/office/drawing/2014/main" id="{C515AD1A-5B8B-4E88-B655-FDA00ED4A8D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259" y="2895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" name="AutoShape 43">
                <a:extLst>
                  <a:ext uri="{FF2B5EF4-FFF2-40B4-BE49-F238E27FC236}">
                    <a16:creationId xmlns="" xmlns:a16="http://schemas.microsoft.com/office/drawing/2014/main" id="{86BAC354-1B2A-4CE1-9206-C263A4BD204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125" y="2940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8" name="AutoShape 44">
                <a:extLst>
                  <a:ext uri="{FF2B5EF4-FFF2-40B4-BE49-F238E27FC236}">
                    <a16:creationId xmlns="" xmlns:a16="http://schemas.microsoft.com/office/drawing/2014/main" id="{16F80820-12B1-46F6-80A4-8088D491BE4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192" y="3041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9" name="AutoShape 45">
                <a:extLst>
                  <a:ext uri="{FF2B5EF4-FFF2-40B4-BE49-F238E27FC236}">
                    <a16:creationId xmlns="" xmlns:a16="http://schemas.microsoft.com/office/drawing/2014/main" id="{6820302E-3500-4B6A-98E8-19C504B0D58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629" y="2704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0" name="AutoShape 46">
                <a:extLst>
                  <a:ext uri="{FF2B5EF4-FFF2-40B4-BE49-F238E27FC236}">
                    <a16:creationId xmlns="" xmlns:a16="http://schemas.microsoft.com/office/drawing/2014/main" id="{1AC87FFD-1D96-42F4-ACDD-051A9B0D18E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808" y="278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" name="AutoShape 47">
                <a:extLst>
                  <a:ext uri="{FF2B5EF4-FFF2-40B4-BE49-F238E27FC236}">
                    <a16:creationId xmlns="" xmlns:a16="http://schemas.microsoft.com/office/drawing/2014/main" id="{9DD62631-D2A5-4AE6-8CD6-DFB3B7894D9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629" y="285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31" name="Rectangle 48">
              <a:extLst>
                <a:ext uri="{FF2B5EF4-FFF2-40B4-BE49-F238E27FC236}">
                  <a16:creationId xmlns="" xmlns:a16="http://schemas.microsoft.com/office/drawing/2014/main" id="{E234D8E3-ADD1-42B9-9C23-CD9136507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3" y="3244"/>
              <a:ext cx="1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Four Clusters</a:t>
              </a:r>
              <a:r>
                <a:rPr lang="en-US" altLang="en-US" sz="1600">
                  <a:latin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52" name="Group 49">
            <a:extLst>
              <a:ext uri="{FF2B5EF4-FFF2-40B4-BE49-F238E27FC236}">
                <a16:creationId xmlns="" xmlns:a16="http://schemas.microsoft.com/office/drawing/2014/main" id="{8B487415-1FC7-45C7-AD31-667362727B85}"/>
              </a:ext>
            </a:extLst>
          </p:cNvPr>
          <p:cNvGrpSpPr>
            <a:grpSpLocks/>
          </p:cNvGrpSpPr>
          <p:nvPr/>
        </p:nvGrpSpPr>
        <p:grpSpPr bwMode="auto">
          <a:xfrm>
            <a:off x="2514602" y="4114800"/>
            <a:ext cx="3344863" cy="1371600"/>
            <a:chOff x="432" y="2592"/>
            <a:chExt cx="2107" cy="864"/>
          </a:xfrm>
        </p:grpSpPr>
        <p:grpSp>
          <p:nvGrpSpPr>
            <p:cNvPr id="53" name="Group 50">
              <a:extLst>
                <a:ext uri="{FF2B5EF4-FFF2-40B4-BE49-F238E27FC236}">
                  <a16:creationId xmlns="" xmlns:a16="http://schemas.microsoft.com/office/drawing/2014/main" id="{0E83F822-827B-4982-BFBE-DBA32BD553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2592"/>
              <a:ext cx="2107" cy="516"/>
              <a:chOff x="432" y="2592"/>
              <a:chExt cx="2107" cy="516"/>
            </a:xfrm>
          </p:grpSpPr>
          <p:sp>
            <p:nvSpPr>
              <p:cNvPr id="55" name="AutoShape 51">
                <a:extLst>
                  <a:ext uri="{FF2B5EF4-FFF2-40B4-BE49-F238E27FC236}">
                    <a16:creationId xmlns="" xmlns:a16="http://schemas.microsoft.com/office/drawing/2014/main" id="{D38298E0-9E6A-4A54-BF0A-C8D93BC3961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12" y="2939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6" name="AutoShape 52">
                <a:extLst>
                  <a:ext uri="{FF2B5EF4-FFF2-40B4-BE49-F238E27FC236}">
                    <a16:creationId xmlns="" xmlns:a16="http://schemas.microsoft.com/office/drawing/2014/main" id="{88847425-9828-4FAD-890E-35CC453DD6D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910" y="302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7" name="AutoShape 53">
                <a:extLst>
                  <a:ext uri="{FF2B5EF4-FFF2-40B4-BE49-F238E27FC236}">
                    <a16:creationId xmlns="" xmlns:a16="http://schemas.microsoft.com/office/drawing/2014/main" id="{0085DF0E-2169-4636-BB8B-EE1720A30C3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33" y="303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8" name="AutoShape 54">
                <a:extLst>
                  <a:ext uri="{FF2B5EF4-FFF2-40B4-BE49-F238E27FC236}">
                    <a16:creationId xmlns="" xmlns:a16="http://schemas.microsoft.com/office/drawing/2014/main" id="{35319A15-A1D8-4C32-8DE1-70E92300753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989" y="2950"/>
                <a:ext cx="68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9" name="AutoShape 55">
                <a:extLst>
                  <a:ext uri="{FF2B5EF4-FFF2-40B4-BE49-F238E27FC236}">
                    <a16:creationId xmlns="" xmlns:a16="http://schemas.microsoft.com/office/drawing/2014/main" id="{E4810757-5E3B-4888-A0DE-3E43FF9A2E1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921" y="273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0" name="AutoShape 56">
                <a:extLst>
                  <a:ext uri="{FF2B5EF4-FFF2-40B4-BE49-F238E27FC236}">
                    <a16:creationId xmlns="" xmlns:a16="http://schemas.microsoft.com/office/drawing/2014/main" id="{A3456721-2951-4049-8993-0840A3697D0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787" y="2693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" name="AutoShape 57">
                <a:extLst>
                  <a:ext uri="{FF2B5EF4-FFF2-40B4-BE49-F238E27FC236}">
                    <a16:creationId xmlns="" xmlns:a16="http://schemas.microsoft.com/office/drawing/2014/main" id="{3E60CE73-543E-4F9B-BEE5-3BC469E6AAC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854" y="259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2" name="AutoShape 58">
                <a:extLst>
                  <a:ext uri="{FF2B5EF4-FFF2-40B4-BE49-F238E27FC236}">
                    <a16:creationId xmlns="" xmlns:a16="http://schemas.microsoft.com/office/drawing/2014/main" id="{F7291DE1-2AEF-4D0E-AB44-3B34AFD3DC9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291" y="292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3" name="AutoShape 59">
                <a:extLst>
                  <a:ext uri="{FF2B5EF4-FFF2-40B4-BE49-F238E27FC236}">
                    <a16:creationId xmlns="" xmlns:a16="http://schemas.microsoft.com/office/drawing/2014/main" id="{8818683F-4E3C-426D-AA61-671D9630826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470" y="28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4" name="AutoShape 60">
                <a:extLst>
                  <a:ext uri="{FF2B5EF4-FFF2-40B4-BE49-F238E27FC236}">
                    <a16:creationId xmlns="" xmlns:a16="http://schemas.microsoft.com/office/drawing/2014/main" id="{0E220FB2-4659-4FF9-8CAD-1759C9B415D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291" y="278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5" name="Rectangle 61">
                <a:extLst>
                  <a:ext uri="{FF2B5EF4-FFF2-40B4-BE49-F238E27FC236}">
                    <a16:creationId xmlns="" xmlns:a16="http://schemas.microsoft.com/office/drawing/2014/main" id="{F6D22C4A-DDE2-4AE4-B9AA-A741B1678B2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757" y="2693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6" name="Rectangle 62">
                <a:extLst>
                  <a:ext uri="{FF2B5EF4-FFF2-40B4-BE49-F238E27FC236}">
                    <a16:creationId xmlns="" xmlns:a16="http://schemas.microsoft.com/office/drawing/2014/main" id="{C65EBB40-46FF-4986-B3A0-EA654026494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555" y="2603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7" name="Rectangle 63">
                <a:extLst>
                  <a:ext uri="{FF2B5EF4-FFF2-40B4-BE49-F238E27FC236}">
                    <a16:creationId xmlns="" xmlns:a16="http://schemas.microsoft.com/office/drawing/2014/main" id="{A306CAD3-657E-4E30-A092-4DD408A573C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678" y="259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8" name="Rectangle 64">
                <a:extLst>
                  <a:ext uri="{FF2B5EF4-FFF2-40B4-BE49-F238E27FC236}">
                    <a16:creationId xmlns="" xmlns:a16="http://schemas.microsoft.com/office/drawing/2014/main" id="{F03B130E-8299-44E3-A928-3E2BBF53F8B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634" y="2681"/>
                <a:ext cx="68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" name="Rectangle 65">
                <a:extLst>
                  <a:ext uri="{FF2B5EF4-FFF2-40B4-BE49-F238E27FC236}">
                    <a16:creationId xmlns="" xmlns:a16="http://schemas.microsoft.com/office/drawing/2014/main" id="{AC1D6A99-E3A8-45C6-88BC-5A39075DE39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566" y="289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0" name="Rectangle 66">
                <a:extLst>
                  <a:ext uri="{FF2B5EF4-FFF2-40B4-BE49-F238E27FC236}">
                    <a16:creationId xmlns="" xmlns:a16="http://schemas.microsoft.com/office/drawing/2014/main" id="{40AE16A3-D701-4035-9772-3AB9747AABE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432" y="2939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1" name="Rectangle 67">
                <a:extLst>
                  <a:ext uri="{FF2B5EF4-FFF2-40B4-BE49-F238E27FC236}">
                    <a16:creationId xmlns="" xmlns:a16="http://schemas.microsoft.com/office/drawing/2014/main" id="{B6A02D2B-E966-4170-B51B-0F2C48D41DD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499" y="303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2" name="Rectangle 68">
                <a:extLst>
                  <a:ext uri="{FF2B5EF4-FFF2-40B4-BE49-F238E27FC236}">
                    <a16:creationId xmlns="" xmlns:a16="http://schemas.microsoft.com/office/drawing/2014/main" id="{144E02A3-66F4-4351-BB85-40B3537A073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936" y="270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3" name="Rectangle 69">
                <a:extLst>
                  <a:ext uri="{FF2B5EF4-FFF2-40B4-BE49-F238E27FC236}">
                    <a16:creationId xmlns="" xmlns:a16="http://schemas.microsoft.com/office/drawing/2014/main" id="{BE5E0D2A-A188-4183-B0E7-74440177511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1115" y="278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4" name="Rectangle 70">
                <a:extLst>
                  <a:ext uri="{FF2B5EF4-FFF2-40B4-BE49-F238E27FC236}">
                    <a16:creationId xmlns="" xmlns:a16="http://schemas.microsoft.com/office/drawing/2014/main" id="{51C54ECB-DDAC-4E74-BAF5-270C8D40688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936" y="284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54" name="Rectangle 71">
              <a:extLst>
                <a:ext uri="{FF2B5EF4-FFF2-40B4-BE49-F238E27FC236}">
                  <a16:creationId xmlns="" xmlns:a16="http://schemas.microsoft.com/office/drawing/2014/main" id="{6EC7F9B5-1DBA-407E-9B64-07A27BA87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244"/>
              <a:ext cx="1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Two Clusters</a:t>
              </a:r>
              <a:r>
                <a:rPr lang="en-US" altLang="en-US" sz="1600">
                  <a:latin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75" name="Group 72">
            <a:extLst>
              <a:ext uri="{FF2B5EF4-FFF2-40B4-BE49-F238E27FC236}">
                <a16:creationId xmlns="" xmlns:a16="http://schemas.microsoft.com/office/drawing/2014/main" id="{F3D4F53E-DEBC-4065-BA61-9AD5E27F96E7}"/>
              </a:ext>
            </a:extLst>
          </p:cNvPr>
          <p:cNvGrpSpPr>
            <a:grpSpLocks/>
          </p:cNvGrpSpPr>
          <p:nvPr/>
        </p:nvGrpSpPr>
        <p:grpSpPr bwMode="auto">
          <a:xfrm>
            <a:off x="6789740" y="1905000"/>
            <a:ext cx="3344862" cy="1479550"/>
            <a:chOff x="3125" y="1200"/>
            <a:chExt cx="2107" cy="932"/>
          </a:xfrm>
        </p:grpSpPr>
        <p:grpSp>
          <p:nvGrpSpPr>
            <p:cNvPr id="76" name="Group 73">
              <a:extLst>
                <a:ext uri="{FF2B5EF4-FFF2-40B4-BE49-F238E27FC236}">
                  <a16:creationId xmlns="" xmlns:a16="http://schemas.microsoft.com/office/drawing/2014/main" id="{E4C65E8C-5CCB-41DC-9377-2B8D267E8A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5" y="1200"/>
              <a:ext cx="2107" cy="518"/>
              <a:chOff x="3125" y="1200"/>
              <a:chExt cx="2107" cy="518"/>
            </a:xfrm>
          </p:grpSpPr>
          <p:sp>
            <p:nvSpPr>
              <p:cNvPr id="78" name="AutoShape 74">
                <a:extLst>
                  <a:ext uri="{FF2B5EF4-FFF2-40B4-BE49-F238E27FC236}">
                    <a16:creationId xmlns="" xmlns:a16="http://schemas.microsoft.com/office/drawing/2014/main" id="{1F062C40-3787-4B2B-803B-01559482D19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805" y="154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9" name="AutoShape 75">
                <a:extLst>
                  <a:ext uri="{FF2B5EF4-FFF2-40B4-BE49-F238E27FC236}">
                    <a16:creationId xmlns="" xmlns:a16="http://schemas.microsoft.com/office/drawing/2014/main" id="{381304A7-64B1-4909-AEAA-2F76B9C6E85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603" y="163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0" name="AutoShape 76">
                <a:extLst>
                  <a:ext uri="{FF2B5EF4-FFF2-40B4-BE49-F238E27FC236}">
                    <a16:creationId xmlns="" xmlns:a16="http://schemas.microsoft.com/office/drawing/2014/main" id="{82EC18DA-33E8-4659-A477-5392C58D029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726" y="1649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1" name="AutoShape 77">
                <a:extLst>
                  <a:ext uri="{FF2B5EF4-FFF2-40B4-BE49-F238E27FC236}">
                    <a16:creationId xmlns="" xmlns:a16="http://schemas.microsoft.com/office/drawing/2014/main" id="{4130945D-AF1F-4EDF-A339-2B27C8075F5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682" y="1559"/>
                <a:ext cx="68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2" name="AutoShape 78">
                <a:extLst>
                  <a:ext uri="{FF2B5EF4-FFF2-40B4-BE49-F238E27FC236}">
                    <a16:creationId xmlns="" xmlns:a16="http://schemas.microsoft.com/office/drawing/2014/main" id="{FB6222B6-0C69-4267-B6F0-1517C21B3B3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614" y="1346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3" name="AutoShape 79">
                <a:extLst>
                  <a:ext uri="{FF2B5EF4-FFF2-40B4-BE49-F238E27FC236}">
                    <a16:creationId xmlns="" xmlns:a16="http://schemas.microsoft.com/office/drawing/2014/main" id="{377C889B-133B-48AD-941E-021FB70279A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480" y="1301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4" name="AutoShape 80">
                <a:extLst>
                  <a:ext uri="{FF2B5EF4-FFF2-40B4-BE49-F238E27FC236}">
                    <a16:creationId xmlns="" xmlns:a16="http://schemas.microsoft.com/office/drawing/2014/main" id="{C3531868-9B5B-47C5-A41F-FADE2DA4B8E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547" y="1200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5" name="Rectangle 81">
                <a:extLst>
                  <a:ext uri="{FF2B5EF4-FFF2-40B4-BE49-F238E27FC236}">
                    <a16:creationId xmlns="" xmlns:a16="http://schemas.microsoft.com/office/drawing/2014/main" id="{A7C1F747-9039-4F4B-821F-3DE2694CCAD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984" y="1537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6" name="Rectangle 82">
                <a:extLst>
                  <a:ext uri="{FF2B5EF4-FFF2-40B4-BE49-F238E27FC236}">
                    <a16:creationId xmlns="" xmlns:a16="http://schemas.microsoft.com/office/drawing/2014/main" id="{72F4B27B-9B25-4E89-9AE5-E6607CDF0AD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163" y="1458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7" name="Rectangle 83">
                <a:extLst>
                  <a:ext uri="{FF2B5EF4-FFF2-40B4-BE49-F238E27FC236}">
                    <a16:creationId xmlns="" xmlns:a16="http://schemas.microsoft.com/office/drawing/2014/main" id="{AAED9294-CBBC-461E-BBD3-1BBB6BDAA86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984" y="1391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8" name="AutoShape 84">
                <a:extLst>
                  <a:ext uri="{FF2B5EF4-FFF2-40B4-BE49-F238E27FC236}">
                    <a16:creationId xmlns="" xmlns:a16="http://schemas.microsoft.com/office/drawing/2014/main" id="{540B821A-B3CF-4FA8-8850-6ED042EA664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450" y="130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9" name="AutoShape 85">
                <a:extLst>
                  <a:ext uri="{FF2B5EF4-FFF2-40B4-BE49-F238E27FC236}">
                    <a16:creationId xmlns="" xmlns:a16="http://schemas.microsoft.com/office/drawing/2014/main" id="{90FABAD1-E24C-45A7-AFBD-ABC788DEA28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248" y="121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0" name="AutoShape 86">
                <a:extLst>
                  <a:ext uri="{FF2B5EF4-FFF2-40B4-BE49-F238E27FC236}">
                    <a16:creationId xmlns="" xmlns:a16="http://schemas.microsoft.com/office/drawing/2014/main" id="{164EB83C-0A2E-4821-A89C-199AFAC6B44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371" y="120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1" name="AutoShape 87">
                <a:extLst>
                  <a:ext uri="{FF2B5EF4-FFF2-40B4-BE49-F238E27FC236}">
                    <a16:creationId xmlns="" xmlns:a16="http://schemas.microsoft.com/office/drawing/2014/main" id="{3652090D-B49D-4660-BBD5-CE671E1BCA7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327" y="1290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2" name="AutoShape 88">
                <a:extLst>
                  <a:ext uri="{FF2B5EF4-FFF2-40B4-BE49-F238E27FC236}">
                    <a16:creationId xmlns="" xmlns:a16="http://schemas.microsoft.com/office/drawing/2014/main" id="{551899DE-3252-4213-8F6D-24857F47B59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259" y="1503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3" name="AutoShape 89">
                <a:extLst>
                  <a:ext uri="{FF2B5EF4-FFF2-40B4-BE49-F238E27FC236}">
                    <a16:creationId xmlns="" xmlns:a16="http://schemas.microsoft.com/office/drawing/2014/main" id="{5269D15D-6797-4F57-9EAA-3BD028DC273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125" y="154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4" name="AutoShape 90">
                <a:extLst>
                  <a:ext uri="{FF2B5EF4-FFF2-40B4-BE49-F238E27FC236}">
                    <a16:creationId xmlns="" xmlns:a16="http://schemas.microsoft.com/office/drawing/2014/main" id="{87470DF4-F30D-4D7A-813A-353EC6B5D53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192" y="16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5" name="Oval 91">
                <a:extLst>
                  <a:ext uri="{FF2B5EF4-FFF2-40B4-BE49-F238E27FC236}">
                    <a16:creationId xmlns="" xmlns:a16="http://schemas.microsoft.com/office/drawing/2014/main" id="{A310AF44-8282-47D8-BE05-9CC5F2E8FAB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629" y="1312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6" name="Oval 92">
                <a:extLst>
                  <a:ext uri="{FF2B5EF4-FFF2-40B4-BE49-F238E27FC236}">
                    <a16:creationId xmlns="" xmlns:a16="http://schemas.microsoft.com/office/drawing/2014/main" id="{08095B68-D1D9-4B0C-9A63-81FC4FAE64A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808" y="1391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7" name="Oval 93">
                <a:extLst>
                  <a:ext uri="{FF2B5EF4-FFF2-40B4-BE49-F238E27FC236}">
                    <a16:creationId xmlns="" xmlns:a16="http://schemas.microsoft.com/office/drawing/2014/main" id="{3437B465-4CC5-4676-BF8E-7399DB71A04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629" y="1458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77" name="Rectangle 94">
              <a:extLst>
                <a:ext uri="{FF2B5EF4-FFF2-40B4-BE49-F238E27FC236}">
                  <a16:creationId xmlns="" xmlns:a16="http://schemas.microsoft.com/office/drawing/2014/main" id="{D94F3E83-4622-4947-82CE-051FA1A8C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3" y="1920"/>
              <a:ext cx="1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Six Clusters</a:t>
              </a:r>
              <a:r>
                <a:rPr lang="en-US" altLang="en-US" sz="1600">
                  <a:latin typeface="Times New Roman" panose="02020603050405020304" pitchFamily="18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987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Dendrogram</a:t>
            </a:r>
            <a:endParaRPr lang="zh-CN" altLang="en-US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158105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70000"/>
            <a:ext cx="7691435" cy="1293815"/>
          </a:xfrm>
        </p:spPr>
        <p:txBody>
          <a:bodyPr/>
          <a:lstStyle/>
          <a:p>
            <a:pPr algn="just"/>
            <a:r>
              <a:rPr lang="en-US" altLang="zh-CN" dirty="0">
                <a:ea typeface="宋体" panose="02010600030101010101" pitchFamily="2" charset="-122"/>
              </a:rPr>
              <a:t>A clustering of the data objects is obtained by cutting the </a:t>
            </a:r>
            <a:r>
              <a:rPr lang="en-US" altLang="zh-CN" i="1" dirty="0">
                <a:ea typeface="宋体" panose="02010600030101010101" pitchFamily="2" charset="-122"/>
              </a:rPr>
              <a:t>dendrogram</a:t>
            </a:r>
            <a:r>
              <a:rPr lang="en-US" altLang="zh-CN" dirty="0">
                <a:ea typeface="宋体" panose="02010600030101010101" pitchFamily="2" charset="-122"/>
              </a:rPr>
              <a:t> at the desired level, then each connected component forms a cluster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3" name="Slide Number Placeholder 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AFF37BE2-0DFF-4AAE-936F-C2945AAE8906}" type="slidenum">
              <a:rPr lang="zh-CN" altLang="en-US"/>
              <a:pPr/>
              <a:t>40</a:t>
            </a:fld>
            <a:endParaRPr lang="en-US" altLang="zh-CN"/>
          </a:p>
        </p:txBody>
      </p:sp>
      <p:sp>
        <p:nvSpPr>
          <p:cNvPr id="1581060" name="Line 4"/>
          <p:cNvSpPr>
            <a:spLocks noChangeShapeType="1"/>
          </p:cNvSpPr>
          <p:nvPr/>
        </p:nvSpPr>
        <p:spPr bwMode="auto">
          <a:xfrm>
            <a:off x="3032126" y="5522913"/>
            <a:ext cx="72072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61" name="Line 5"/>
          <p:cNvSpPr>
            <a:spLocks noChangeShapeType="1"/>
          </p:cNvSpPr>
          <p:nvPr/>
        </p:nvSpPr>
        <p:spPr bwMode="auto">
          <a:xfrm>
            <a:off x="3752850" y="5522914"/>
            <a:ext cx="0" cy="600075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62" name="Line 6"/>
          <p:cNvSpPr>
            <a:spLocks noChangeShapeType="1"/>
          </p:cNvSpPr>
          <p:nvPr/>
        </p:nvSpPr>
        <p:spPr bwMode="auto">
          <a:xfrm>
            <a:off x="5254625" y="5522914"/>
            <a:ext cx="0" cy="600075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63" name="Line 7"/>
          <p:cNvSpPr>
            <a:spLocks noChangeShapeType="1"/>
          </p:cNvSpPr>
          <p:nvPr/>
        </p:nvSpPr>
        <p:spPr bwMode="auto">
          <a:xfrm>
            <a:off x="5254625" y="5522913"/>
            <a:ext cx="78105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64" name="Line 8"/>
          <p:cNvSpPr>
            <a:spLocks noChangeShapeType="1"/>
          </p:cNvSpPr>
          <p:nvPr/>
        </p:nvSpPr>
        <p:spPr bwMode="auto">
          <a:xfrm>
            <a:off x="6035675" y="5522914"/>
            <a:ext cx="0" cy="600075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65" name="Line 9"/>
          <p:cNvSpPr>
            <a:spLocks noChangeShapeType="1"/>
          </p:cNvSpPr>
          <p:nvPr/>
        </p:nvSpPr>
        <p:spPr bwMode="auto">
          <a:xfrm>
            <a:off x="8318500" y="5572126"/>
            <a:ext cx="0" cy="550863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66" name="Line 10"/>
          <p:cNvSpPr>
            <a:spLocks noChangeShapeType="1"/>
          </p:cNvSpPr>
          <p:nvPr/>
        </p:nvSpPr>
        <p:spPr bwMode="auto">
          <a:xfrm>
            <a:off x="8318501" y="5572125"/>
            <a:ext cx="84137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67" name="Line 11"/>
          <p:cNvSpPr>
            <a:spLocks noChangeShapeType="1"/>
          </p:cNvSpPr>
          <p:nvPr/>
        </p:nvSpPr>
        <p:spPr bwMode="auto">
          <a:xfrm>
            <a:off x="9159875" y="5572126"/>
            <a:ext cx="0" cy="550863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68" name="Line 12"/>
          <p:cNvSpPr>
            <a:spLocks noChangeShapeType="1"/>
          </p:cNvSpPr>
          <p:nvPr/>
        </p:nvSpPr>
        <p:spPr bwMode="auto">
          <a:xfrm>
            <a:off x="3392488" y="5022851"/>
            <a:ext cx="0" cy="500063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69" name="Line 13"/>
          <p:cNvSpPr>
            <a:spLocks noChangeShapeType="1"/>
          </p:cNvSpPr>
          <p:nvPr/>
        </p:nvSpPr>
        <p:spPr bwMode="auto">
          <a:xfrm>
            <a:off x="3392488" y="5022850"/>
            <a:ext cx="114141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70" name="Line 14"/>
          <p:cNvSpPr>
            <a:spLocks noChangeShapeType="1"/>
          </p:cNvSpPr>
          <p:nvPr/>
        </p:nvSpPr>
        <p:spPr bwMode="auto">
          <a:xfrm>
            <a:off x="4533900" y="5022850"/>
            <a:ext cx="0" cy="1100138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71" name="Line 15"/>
          <p:cNvSpPr>
            <a:spLocks noChangeShapeType="1"/>
          </p:cNvSpPr>
          <p:nvPr/>
        </p:nvSpPr>
        <p:spPr bwMode="auto">
          <a:xfrm>
            <a:off x="5554663" y="5022850"/>
            <a:ext cx="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72" name="Line 16"/>
          <p:cNvSpPr>
            <a:spLocks noChangeShapeType="1"/>
          </p:cNvSpPr>
          <p:nvPr/>
        </p:nvSpPr>
        <p:spPr bwMode="auto">
          <a:xfrm>
            <a:off x="5614988" y="5022851"/>
            <a:ext cx="0" cy="500063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73" name="Line 17"/>
          <p:cNvSpPr>
            <a:spLocks noChangeShapeType="1"/>
          </p:cNvSpPr>
          <p:nvPr/>
        </p:nvSpPr>
        <p:spPr bwMode="auto">
          <a:xfrm>
            <a:off x="5675313" y="5022850"/>
            <a:ext cx="114141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74" name="Line 18"/>
          <p:cNvSpPr>
            <a:spLocks noChangeShapeType="1"/>
          </p:cNvSpPr>
          <p:nvPr/>
        </p:nvSpPr>
        <p:spPr bwMode="auto">
          <a:xfrm>
            <a:off x="6816725" y="5022850"/>
            <a:ext cx="0" cy="1100138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75" name="Line 19"/>
          <p:cNvSpPr>
            <a:spLocks noChangeShapeType="1"/>
          </p:cNvSpPr>
          <p:nvPr/>
        </p:nvSpPr>
        <p:spPr bwMode="auto">
          <a:xfrm>
            <a:off x="5614988" y="5022850"/>
            <a:ext cx="12065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76" name="Line 20"/>
          <p:cNvSpPr>
            <a:spLocks noChangeShapeType="1"/>
          </p:cNvSpPr>
          <p:nvPr/>
        </p:nvSpPr>
        <p:spPr bwMode="auto">
          <a:xfrm>
            <a:off x="6216650" y="4471988"/>
            <a:ext cx="0" cy="550862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77" name="Line 21"/>
          <p:cNvSpPr>
            <a:spLocks noChangeShapeType="1"/>
          </p:cNvSpPr>
          <p:nvPr/>
        </p:nvSpPr>
        <p:spPr bwMode="auto">
          <a:xfrm flipV="1">
            <a:off x="7537450" y="4471988"/>
            <a:ext cx="0" cy="165100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78" name="Line 22"/>
          <p:cNvSpPr>
            <a:spLocks noChangeShapeType="1"/>
          </p:cNvSpPr>
          <p:nvPr/>
        </p:nvSpPr>
        <p:spPr bwMode="auto">
          <a:xfrm>
            <a:off x="6216650" y="4471988"/>
            <a:ext cx="132080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83" name="Line 27"/>
          <p:cNvSpPr>
            <a:spLocks noChangeShapeType="1"/>
          </p:cNvSpPr>
          <p:nvPr/>
        </p:nvSpPr>
        <p:spPr bwMode="auto">
          <a:xfrm>
            <a:off x="4352925" y="3271838"/>
            <a:ext cx="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85" name="Line 29"/>
          <p:cNvSpPr>
            <a:spLocks noChangeShapeType="1"/>
          </p:cNvSpPr>
          <p:nvPr/>
        </p:nvSpPr>
        <p:spPr bwMode="auto">
          <a:xfrm>
            <a:off x="3032125" y="5522914"/>
            <a:ext cx="0" cy="600075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86" name="Oval 30"/>
          <p:cNvSpPr>
            <a:spLocks noChangeArrowheads="1"/>
          </p:cNvSpPr>
          <p:nvPr/>
        </p:nvSpPr>
        <p:spPr bwMode="auto">
          <a:xfrm>
            <a:off x="9099550" y="6072188"/>
            <a:ext cx="120650" cy="10001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87" name="Oval 31"/>
          <p:cNvSpPr>
            <a:spLocks noChangeArrowheads="1"/>
          </p:cNvSpPr>
          <p:nvPr/>
        </p:nvSpPr>
        <p:spPr bwMode="auto">
          <a:xfrm>
            <a:off x="8258175" y="6072188"/>
            <a:ext cx="120650" cy="10001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88" name="Oval 32"/>
          <p:cNvSpPr>
            <a:spLocks noChangeArrowheads="1"/>
          </p:cNvSpPr>
          <p:nvPr/>
        </p:nvSpPr>
        <p:spPr bwMode="auto">
          <a:xfrm>
            <a:off x="7477125" y="6072188"/>
            <a:ext cx="120650" cy="10001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89" name="Oval 33"/>
          <p:cNvSpPr>
            <a:spLocks noChangeArrowheads="1"/>
          </p:cNvSpPr>
          <p:nvPr/>
        </p:nvSpPr>
        <p:spPr bwMode="auto">
          <a:xfrm>
            <a:off x="6756400" y="6072188"/>
            <a:ext cx="120650" cy="10001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90" name="Oval 34"/>
          <p:cNvSpPr>
            <a:spLocks noChangeArrowheads="1"/>
          </p:cNvSpPr>
          <p:nvPr/>
        </p:nvSpPr>
        <p:spPr bwMode="auto">
          <a:xfrm>
            <a:off x="5975350" y="6072188"/>
            <a:ext cx="120650" cy="10001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91" name="Oval 35"/>
          <p:cNvSpPr>
            <a:spLocks noChangeArrowheads="1"/>
          </p:cNvSpPr>
          <p:nvPr/>
        </p:nvSpPr>
        <p:spPr bwMode="auto">
          <a:xfrm>
            <a:off x="5194300" y="6072188"/>
            <a:ext cx="120650" cy="10001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92" name="Oval 36"/>
          <p:cNvSpPr>
            <a:spLocks noChangeArrowheads="1"/>
          </p:cNvSpPr>
          <p:nvPr/>
        </p:nvSpPr>
        <p:spPr bwMode="auto">
          <a:xfrm>
            <a:off x="4473575" y="6072188"/>
            <a:ext cx="120650" cy="10001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93" name="Oval 37"/>
          <p:cNvSpPr>
            <a:spLocks noChangeArrowheads="1"/>
          </p:cNvSpPr>
          <p:nvPr/>
        </p:nvSpPr>
        <p:spPr bwMode="auto">
          <a:xfrm>
            <a:off x="3692525" y="6072188"/>
            <a:ext cx="120650" cy="10001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94" name="Oval 38"/>
          <p:cNvSpPr>
            <a:spLocks noChangeArrowheads="1"/>
          </p:cNvSpPr>
          <p:nvPr/>
        </p:nvSpPr>
        <p:spPr bwMode="auto">
          <a:xfrm>
            <a:off x="2971800" y="6072188"/>
            <a:ext cx="120650" cy="10001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95" name="Rectangle 39"/>
          <p:cNvSpPr>
            <a:spLocks noChangeArrowheads="1"/>
          </p:cNvSpPr>
          <p:nvPr/>
        </p:nvSpPr>
        <p:spPr bwMode="auto">
          <a:xfrm>
            <a:off x="3235325" y="5395913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96" name="Rectangle 40"/>
          <p:cNvSpPr>
            <a:spLocks noChangeArrowheads="1"/>
          </p:cNvSpPr>
          <p:nvPr/>
        </p:nvSpPr>
        <p:spPr bwMode="auto">
          <a:xfrm>
            <a:off x="3789363" y="4903788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102" name="Rectangle 46"/>
          <p:cNvSpPr>
            <a:spLocks noChangeArrowheads="1"/>
          </p:cNvSpPr>
          <p:nvPr/>
        </p:nvSpPr>
        <p:spPr bwMode="auto">
          <a:xfrm>
            <a:off x="5492750" y="5395913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103" name="Rectangle 47"/>
          <p:cNvSpPr>
            <a:spLocks noChangeArrowheads="1"/>
          </p:cNvSpPr>
          <p:nvPr/>
        </p:nvSpPr>
        <p:spPr bwMode="auto">
          <a:xfrm>
            <a:off x="6059488" y="4897438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104" name="Rectangle 48"/>
          <p:cNvSpPr>
            <a:spLocks noChangeArrowheads="1"/>
          </p:cNvSpPr>
          <p:nvPr/>
        </p:nvSpPr>
        <p:spPr bwMode="auto">
          <a:xfrm>
            <a:off x="6726238" y="4364038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81113" name="Group 57"/>
          <p:cNvGrpSpPr>
            <a:grpSpLocks/>
          </p:cNvGrpSpPr>
          <p:nvPr/>
        </p:nvGrpSpPr>
        <p:grpSpPr bwMode="auto">
          <a:xfrm>
            <a:off x="3886201" y="3114676"/>
            <a:ext cx="4811713" cy="2371725"/>
            <a:chOff x="1514" y="2016"/>
            <a:chExt cx="3031" cy="1494"/>
          </a:xfrm>
        </p:grpSpPr>
        <p:sp>
          <p:nvSpPr>
            <p:cNvPr id="1581079" name="Line 23"/>
            <p:cNvSpPr>
              <a:spLocks noChangeShapeType="1"/>
            </p:cNvSpPr>
            <p:nvPr/>
          </p:nvSpPr>
          <p:spPr bwMode="auto">
            <a:xfrm>
              <a:off x="3372" y="2471"/>
              <a:ext cx="0" cy="346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1080" name="Line 24"/>
            <p:cNvSpPr>
              <a:spLocks noChangeShapeType="1"/>
            </p:cNvSpPr>
            <p:nvPr/>
          </p:nvSpPr>
          <p:spPr bwMode="auto">
            <a:xfrm flipV="1">
              <a:off x="4545" y="2439"/>
              <a:ext cx="0" cy="1071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1081" name="Line 25"/>
            <p:cNvSpPr>
              <a:spLocks noChangeShapeType="1"/>
            </p:cNvSpPr>
            <p:nvPr/>
          </p:nvSpPr>
          <p:spPr bwMode="auto">
            <a:xfrm flipH="1">
              <a:off x="3372" y="2439"/>
              <a:ext cx="1173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1098" name="Line 42"/>
            <p:cNvSpPr>
              <a:spLocks noChangeShapeType="1"/>
            </p:cNvSpPr>
            <p:nvPr/>
          </p:nvSpPr>
          <p:spPr bwMode="auto">
            <a:xfrm>
              <a:off x="3958" y="2074"/>
              <a:ext cx="0" cy="378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1099" name="Line 43"/>
            <p:cNvSpPr>
              <a:spLocks noChangeShapeType="1"/>
            </p:cNvSpPr>
            <p:nvPr/>
          </p:nvSpPr>
          <p:spPr bwMode="auto">
            <a:xfrm flipH="1" flipV="1">
              <a:off x="1514" y="2064"/>
              <a:ext cx="2470" cy="1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1100" name="Line 44"/>
            <p:cNvSpPr>
              <a:spLocks noChangeShapeType="1"/>
            </p:cNvSpPr>
            <p:nvPr/>
          </p:nvSpPr>
          <p:spPr bwMode="auto">
            <a:xfrm flipV="1">
              <a:off x="1536" y="2074"/>
              <a:ext cx="0" cy="1103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1101" name="Rectangle 45"/>
            <p:cNvSpPr>
              <a:spLocks noChangeArrowheads="1"/>
            </p:cNvSpPr>
            <p:nvPr/>
          </p:nvSpPr>
          <p:spPr bwMode="auto">
            <a:xfrm>
              <a:off x="2722" y="2016"/>
              <a:ext cx="192" cy="96"/>
            </a:xfrm>
            <a:prstGeom prst="rect">
              <a:avLst/>
            </a:prstGeom>
            <a:solidFill>
              <a:srgbClr val="0033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1105" name="Rectangle 49"/>
            <p:cNvSpPr>
              <a:spLocks noChangeArrowheads="1"/>
            </p:cNvSpPr>
            <p:nvPr/>
          </p:nvSpPr>
          <p:spPr bwMode="auto">
            <a:xfrm>
              <a:off x="3840" y="2352"/>
              <a:ext cx="192" cy="96"/>
            </a:xfrm>
            <a:prstGeom prst="rect">
              <a:avLst/>
            </a:prstGeom>
            <a:solidFill>
              <a:srgbClr val="0033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81106" name="Rectangle 50"/>
          <p:cNvSpPr>
            <a:spLocks noChangeArrowheads="1"/>
          </p:cNvSpPr>
          <p:nvPr/>
        </p:nvSpPr>
        <p:spPr bwMode="auto">
          <a:xfrm>
            <a:off x="8589963" y="5513388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107" name="Line 51"/>
          <p:cNvSpPr>
            <a:spLocks noChangeShapeType="1"/>
          </p:cNvSpPr>
          <p:nvPr/>
        </p:nvSpPr>
        <p:spPr bwMode="gray">
          <a:xfrm>
            <a:off x="2667000" y="4114800"/>
            <a:ext cx="78486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581108" name="Oval 52"/>
          <p:cNvSpPr>
            <a:spLocks noChangeArrowheads="1"/>
          </p:cNvSpPr>
          <p:nvPr/>
        </p:nvSpPr>
        <p:spPr bwMode="gray">
          <a:xfrm>
            <a:off x="2743200" y="5881688"/>
            <a:ext cx="2133600" cy="457200"/>
          </a:xfrm>
          <a:prstGeom prst="ellipse">
            <a:avLst/>
          </a:prstGeom>
          <a:noFill/>
          <a:ln w="15875" algn="ctr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581111" name="Oval 55"/>
          <p:cNvSpPr>
            <a:spLocks noChangeArrowheads="1"/>
          </p:cNvSpPr>
          <p:nvPr/>
        </p:nvSpPr>
        <p:spPr bwMode="gray">
          <a:xfrm>
            <a:off x="5105400" y="5867400"/>
            <a:ext cx="2667000" cy="533400"/>
          </a:xfrm>
          <a:prstGeom prst="ellipse">
            <a:avLst/>
          </a:prstGeom>
          <a:noFill/>
          <a:ln w="15875" algn="ctr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581112" name="Oval 56"/>
          <p:cNvSpPr>
            <a:spLocks noChangeArrowheads="1"/>
          </p:cNvSpPr>
          <p:nvPr/>
        </p:nvSpPr>
        <p:spPr bwMode="gray">
          <a:xfrm>
            <a:off x="7994650" y="5826125"/>
            <a:ext cx="1676400" cy="533400"/>
          </a:xfrm>
          <a:prstGeom prst="ellipse">
            <a:avLst/>
          </a:prstGeom>
          <a:noFill/>
          <a:ln w="15875" algn="ctr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5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8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81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81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58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58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58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1107" grpId="0" animBg="1"/>
      <p:bldP spid="1581108" grpId="0" animBg="1"/>
      <p:bldP spid="1581111" grpId="0" animBg="1"/>
      <p:bldP spid="15811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How to Merge Clusters?</a:t>
            </a:r>
          </a:p>
        </p:txBody>
      </p:sp>
      <p:sp>
        <p:nvSpPr>
          <p:cNvPr id="1582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measure the distance between clusters?</a:t>
            </a:r>
          </a:p>
          <a:p>
            <a:endParaRPr lang="en-US" dirty="0"/>
          </a:p>
        </p:txBody>
      </p:sp>
      <p:sp>
        <p:nvSpPr>
          <p:cNvPr id="1582084" name="Rectangle 4"/>
          <p:cNvSpPr>
            <a:spLocks noChangeArrowheads="1"/>
          </p:cNvSpPr>
          <p:nvPr/>
        </p:nvSpPr>
        <p:spPr bwMode="auto">
          <a:xfrm>
            <a:off x="1001713" y="2039144"/>
            <a:ext cx="3417887" cy="223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defRPr sz="2600" b="1">
                <a:solidFill>
                  <a:srgbClr val="003366"/>
                </a:solidFill>
                <a:latin typeface="Garamond (W1)" pitchFamily="18" charset="0"/>
              </a:defRPr>
            </a:lvl1pPr>
            <a:lvl2pPr marL="742950" indent="-285750">
              <a:buClr>
                <a:srgbClr val="0000FF"/>
              </a:buClr>
              <a:buSzPct val="50000"/>
              <a:buChar char="l"/>
              <a:defRPr sz="2400" b="1">
                <a:solidFill>
                  <a:schemeClr val="tx1"/>
                </a:solidFill>
                <a:latin typeface="Garamond (W1)" pitchFamily="18" charset="0"/>
              </a:defRPr>
            </a:lvl2pPr>
            <a:lvl3pPr marL="1143000" indent="-228600">
              <a:buClr>
                <a:srgbClr val="FF9900"/>
              </a:buClr>
              <a:defRPr sz="2300" b="1">
                <a:solidFill>
                  <a:schemeClr val="tx1"/>
                </a:solidFill>
                <a:latin typeface="Garamond (W1)" pitchFamily="18" charset="0"/>
              </a:defRPr>
            </a:lvl3pPr>
            <a:lvl4pPr marL="1600200" indent="-228600">
              <a:lnSpc>
                <a:spcPct val="90000"/>
              </a:lnSpc>
              <a:buClr>
                <a:srgbClr val="00CC00"/>
              </a:buClr>
              <a:buSzPct val="50000"/>
              <a:buChar char="n"/>
              <a:defRPr sz="2200" b="1">
                <a:solidFill>
                  <a:schemeClr val="tx1"/>
                </a:solidFill>
                <a:latin typeface="Garamond (W1)" pitchFamily="18" charset="0"/>
              </a:defRPr>
            </a:lvl4pPr>
            <a:lvl5pPr marL="2057400" indent="-228600">
              <a:lnSpc>
                <a:spcPct val="90000"/>
              </a:lnSpc>
              <a:buClr>
                <a:schemeClr val="accent2"/>
              </a:buClr>
              <a:buSzPct val="55000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Monotype Sorts" pitchFamily="2" charset="2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Monotype Sorts" pitchFamily="2" charset="2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Monotype Sorts" pitchFamily="2" charset="2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Monotype Sorts" pitchFamily="2" charset="2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zh-CN" altLang="en-US" dirty="0"/>
              <a:t> </a:t>
            </a:r>
            <a:r>
              <a:rPr lang="en-US" altLang="zh-CN" dirty="0"/>
              <a:t>Single-link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 Complete-link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 Average-link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 Centroid distance</a:t>
            </a:r>
          </a:p>
        </p:txBody>
      </p:sp>
      <p:grpSp>
        <p:nvGrpSpPr>
          <p:cNvPr id="1582085" name="Group 5"/>
          <p:cNvGrpSpPr>
            <a:grpSpLocks/>
          </p:cNvGrpSpPr>
          <p:nvPr/>
        </p:nvGrpSpPr>
        <p:grpSpPr bwMode="auto">
          <a:xfrm>
            <a:off x="5181600" y="2362200"/>
            <a:ext cx="4419600" cy="1828800"/>
            <a:chOff x="432" y="672"/>
            <a:chExt cx="2784" cy="1152"/>
          </a:xfrm>
        </p:grpSpPr>
        <p:sp>
          <p:nvSpPr>
            <p:cNvPr id="1582086" name="Line 6"/>
            <p:cNvSpPr>
              <a:spLocks noChangeShapeType="1"/>
            </p:cNvSpPr>
            <p:nvPr/>
          </p:nvSpPr>
          <p:spPr bwMode="auto">
            <a:xfrm>
              <a:off x="1392" y="1296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2087" name="Text Box 7"/>
            <p:cNvSpPr txBox="1">
              <a:spLocks noChangeArrowheads="1"/>
            </p:cNvSpPr>
            <p:nvPr/>
          </p:nvSpPr>
          <p:spPr bwMode="auto">
            <a:xfrm>
              <a:off x="1392" y="1008"/>
              <a:ext cx="91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Arial" panose="020B0604020202020204" pitchFamily="34" charset="0"/>
                </a:rPr>
                <a:t>Distance?</a:t>
              </a:r>
            </a:p>
          </p:txBody>
        </p:sp>
        <p:sp>
          <p:nvSpPr>
            <p:cNvPr id="1582088" name="Freeform 8" descr="5%"/>
            <p:cNvSpPr>
              <a:spLocks/>
            </p:cNvSpPr>
            <p:nvPr/>
          </p:nvSpPr>
          <p:spPr bwMode="auto">
            <a:xfrm rot="-5400000">
              <a:off x="292" y="812"/>
              <a:ext cx="1152" cy="871"/>
            </a:xfrm>
            <a:custGeom>
              <a:avLst/>
              <a:gdLst>
                <a:gd name="T0" fmla="*/ 433 w 598"/>
                <a:gd name="T1" fmla="*/ 69 h 652"/>
                <a:gd name="T2" fmla="*/ 248 w 598"/>
                <a:gd name="T3" fmla="*/ 0 h 652"/>
                <a:gd name="T4" fmla="*/ 152 w 598"/>
                <a:gd name="T5" fmla="*/ 34 h 652"/>
                <a:gd name="T6" fmla="*/ 125 w 598"/>
                <a:gd name="T7" fmla="*/ 96 h 652"/>
                <a:gd name="T8" fmla="*/ 70 w 598"/>
                <a:gd name="T9" fmla="*/ 172 h 652"/>
                <a:gd name="T10" fmla="*/ 49 w 598"/>
                <a:gd name="T11" fmla="*/ 178 h 652"/>
                <a:gd name="T12" fmla="*/ 29 w 598"/>
                <a:gd name="T13" fmla="*/ 220 h 652"/>
                <a:gd name="T14" fmla="*/ 15 w 598"/>
                <a:gd name="T15" fmla="*/ 261 h 652"/>
                <a:gd name="T16" fmla="*/ 29 w 598"/>
                <a:gd name="T17" fmla="*/ 384 h 652"/>
                <a:gd name="T18" fmla="*/ 97 w 598"/>
                <a:gd name="T19" fmla="*/ 412 h 652"/>
                <a:gd name="T20" fmla="*/ 77 w 598"/>
                <a:gd name="T21" fmla="*/ 487 h 652"/>
                <a:gd name="T22" fmla="*/ 104 w 598"/>
                <a:gd name="T23" fmla="*/ 617 h 652"/>
                <a:gd name="T24" fmla="*/ 166 w 598"/>
                <a:gd name="T25" fmla="*/ 645 h 652"/>
                <a:gd name="T26" fmla="*/ 186 w 598"/>
                <a:gd name="T27" fmla="*/ 652 h 652"/>
                <a:gd name="T28" fmla="*/ 241 w 598"/>
                <a:gd name="T29" fmla="*/ 604 h 652"/>
                <a:gd name="T30" fmla="*/ 351 w 598"/>
                <a:gd name="T31" fmla="*/ 652 h 652"/>
                <a:gd name="T32" fmla="*/ 447 w 598"/>
                <a:gd name="T33" fmla="*/ 590 h 652"/>
                <a:gd name="T34" fmla="*/ 522 w 598"/>
                <a:gd name="T35" fmla="*/ 542 h 652"/>
                <a:gd name="T36" fmla="*/ 570 w 598"/>
                <a:gd name="T37" fmla="*/ 446 h 652"/>
                <a:gd name="T38" fmla="*/ 536 w 598"/>
                <a:gd name="T39" fmla="*/ 391 h 652"/>
                <a:gd name="T40" fmla="*/ 563 w 598"/>
                <a:gd name="T41" fmla="*/ 350 h 652"/>
                <a:gd name="T42" fmla="*/ 598 w 598"/>
                <a:gd name="T43" fmla="*/ 288 h 652"/>
                <a:gd name="T44" fmla="*/ 584 w 598"/>
                <a:gd name="T45" fmla="*/ 192 h 652"/>
                <a:gd name="T46" fmla="*/ 447 w 598"/>
                <a:gd name="T47" fmla="*/ 96 h 652"/>
                <a:gd name="T48" fmla="*/ 433 w 598"/>
                <a:gd name="T49" fmla="*/ 69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8" h="652">
                  <a:moveTo>
                    <a:pt x="433" y="69"/>
                  </a:moveTo>
                  <a:cubicBezTo>
                    <a:pt x="379" y="31"/>
                    <a:pt x="310" y="21"/>
                    <a:pt x="248" y="0"/>
                  </a:cubicBezTo>
                  <a:cubicBezTo>
                    <a:pt x="195" y="7"/>
                    <a:pt x="192" y="10"/>
                    <a:pt x="152" y="34"/>
                  </a:cubicBezTo>
                  <a:cubicBezTo>
                    <a:pt x="144" y="57"/>
                    <a:pt x="132" y="73"/>
                    <a:pt x="125" y="96"/>
                  </a:cubicBezTo>
                  <a:cubicBezTo>
                    <a:pt x="133" y="189"/>
                    <a:pt x="154" y="159"/>
                    <a:pt x="70" y="172"/>
                  </a:cubicBezTo>
                  <a:cubicBezTo>
                    <a:pt x="63" y="173"/>
                    <a:pt x="56" y="176"/>
                    <a:pt x="49" y="178"/>
                  </a:cubicBezTo>
                  <a:cubicBezTo>
                    <a:pt x="29" y="209"/>
                    <a:pt x="39" y="188"/>
                    <a:pt x="29" y="220"/>
                  </a:cubicBezTo>
                  <a:cubicBezTo>
                    <a:pt x="25" y="234"/>
                    <a:pt x="15" y="261"/>
                    <a:pt x="15" y="261"/>
                  </a:cubicBezTo>
                  <a:cubicBezTo>
                    <a:pt x="18" y="302"/>
                    <a:pt x="0" y="355"/>
                    <a:pt x="29" y="384"/>
                  </a:cubicBezTo>
                  <a:cubicBezTo>
                    <a:pt x="46" y="401"/>
                    <a:pt x="97" y="412"/>
                    <a:pt x="97" y="412"/>
                  </a:cubicBezTo>
                  <a:cubicBezTo>
                    <a:pt x="92" y="438"/>
                    <a:pt x="84" y="462"/>
                    <a:pt x="77" y="487"/>
                  </a:cubicBezTo>
                  <a:cubicBezTo>
                    <a:pt x="79" y="523"/>
                    <a:pt x="71" y="585"/>
                    <a:pt x="104" y="617"/>
                  </a:cubicBezTo>
                  <a:cubicBezTo>
                    <a:pt x="121" y="634"/>
                    <a:pt x="144" y="638"/>
                    <a:pt x="166" y="645"/>
                  </a:cubicBezTo>
                  <a:cubicBezTo>
                    <a:pt x="173" y="647"/>
                    <a:pt x="186" y="652"/>
                    <a:pt x="186" y="652"/>
                  </a:cubicBezTo>
                  <a:cubicBezTo>
                    <a:pt x="214" y="643"/>
                    <a:pt x="224" y="628"/>
                    <a:pt x="241" y="604"/>
                  </a:cubicBezTo>
                  <a:cubicBezTo>
                    <a:pt x="276" y="626"/>
                    <a:pt x="311" y="642"/>
                    <a:pt x="351" y="652"/>
                  </a:cubicBezTo>
                  <a:cubicBezTo>
                    <a:pt x="400" y="644"/>
                    <a:pt x="419" y="631"/>
                    <a:pt x="447" y="590"/>
                  </a:cubicBezTo>
                  <a:cubicBezTo>
                    <a:pt x="467" y="531"/>
                    <a:pt x="403" y="553"/>
                    <a:pt x="522" y="542"/>
                  </a:cubicBezTo>
                  <a:cubicBezTo>
                    <a:pt x="555" y="520"/>
                    <a:pt x="557" y="482"/>
                    <a:pt x="570" y="446"/>
                  </a:cubicBezTo>
                  <a:cubicBezTo>
                    <a:pt x="561" y="418"/>
                    <a:pt x="562" y="408"/>
                    <a:pt x="536" y="391"/>
                  </a:cubicBezTo>
                  <a:cubicBezTo>
                    <a:pt x="512" y="355"/>
                    <a:pt x="529" y="362"/>
                    <a:pt x="563" y="350"/>
                  </a:cubicBezTo>
                  <a:cubicBezTo>
                    <a:pt x="595" y="303"/>
                    <a:pt x="586" y="325"/>
                    <a:pt x="598" y="288"/>
                  </a:cubicBezTo>
                  <a:cubicBezTo>
                    <a:pt x="596" y="271"/>
                    <a:pt x="597" y="218"/>
                    <a:pt x="584" y="192"/>
                  </a:cubicBezTo>
                  <a:cubicBezTo>
                    <a:pt x="560" y="146"/>
                    <a:pt x="494" y="112"/>
                    <a:pt x="447" y="96"/>
                  </a:cubicBezTo>
                  <a:cubicBezTo>
                    <a:pt x="437" y="93"/>
                    <a:pt x="438" y="78"/>
                    <a:pt x="433" y="69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chemeClr val="tx1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2089" name="Oval 9"/>
            <p:cNvSpPr>
              <a:spLocks noChangeArrowheads="1"/>
            </p:cNvSpPr>
            <p:nvPr/>
          </p:nvSpPr>
          <p:spPr bwMode="auto">
            <a:xfrm rot="-5400000">
              <a:off x="1104" y="1392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2090" name="Oval 10"/>
            <p:cNvSpPr>
              <a:spLocks noChangeArrowheads="1"/>
            </p:cNvSpPr>
            <p:nvPr/>
          </p:nvSpPr>
          <p:spPr bwMode="auto">
            <a:xfrm rot="-5400000">
              <a:off x="1056" y="912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2091" name="Oval 11"/>
            <p:cNvSpPr>
              <a:spLocks noChangeArrowheads="1"/>
            </p:cNvSpPr>
            <p:nvPr/>
          </p:nvSpPr>
          <p:spPr bwMode="auto">
            <a:xfrm rot="-5400000">
              <a:off x="528" y="1200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2092" name="Oval 12"/>
            <p:cNvSpPr>
              <a:spLocks noChangeArrowheads="1"/>
            </p:cNvSpPr>
            <p:nvPr/>
          </p:nvSpPr>
          <p:spPr bwMode="auto">
            <a:xfrm rot="-5400000">
              <a:off x="1199" y="1103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2093" name="Freeform 13" descr="5%"/>
            <p:cNvSpPr>
              <a:spLocks/>
            </p:cNvSpPr>
            <p:nvPr/>
          </p:nvSpPr>
          <p:spPr bwMode="auto">
            <a:xfrm rot="5400000" flipV="1">
              <a:off x="2112" y="720"/>
              <a:ext cx="1152" cy="1056"/>
            </a:xfrm>
            <a:custGeom>
              <a:avLst/>
              <a:gdLst>
                <a:gd name="T0" fmla="*/ 433 w 598"/>
                <a:gd name="T1" fmla="*/ 69 h 652"/>
                <a:gd name="T2" fmla="*/ 248 w 598"/>
                <a:gd name="T3" fmla="*/ 0 h 652"/>
                <a:gd name="T4" fmla="*/ 152 w 598"/>
                <a:gd name="T5" fmla="*/ 34 h 652"/>
                <a:gd name="T6" fmla="*/ 125 w 598"/>
                <a:gd name="T7" fmla="*/ 96 h 652"/>
                <a:gd name="T8" fmla="*/ 70 w 598"/>
                <a:gd name="T9" fmla="*/ 172 h 652"/>
                <a:gd name="T10" fmla="*/ 49 w 598"/>
                <a:gd name="T11" fmla="*/ 178 h 652"/>
                <a:gd name="T12" fmla="*/ 29 w 598"/>
                <a:gd name="T13" fmla="*/ 220 h 652"/>
                <a:gd name="T14" fmla="*/ 15 w 598"/>
                <a:gd name="T15" fmla="*/ 261 h 652"/>
                <a:gd name="T16" fmla="*/ 29 w 598"/>
                <a:gd name="T17" fmla="*/ 384 h 652"/>
                <a:gd name="T18" fmla="*/ 97 w 598"/>
                <a:gd name="T19" fmla="*/ 412 h 652"/>
                <a:gd name="T20" fmla="*/ 77 w 598"/>
                <a:gd name="T21" fmla="*/ 487 h 652"/>
                <a:gd name="T22" fmla="*/ 104 w 598"/>
                <a:gd name="T23" fmla="*/ 617 h 652"/>
                <a:gd name="T24" fmla="*/ 166 w 598"/>
                <a:gd name="T25" fmla="*/ 645 h 652"/>
                <a:gd name="T26" fmla="*/ 186 w 598"/>
                <a:gd name="T27" fmla="*/ 652 h 652"/>
                <a:gd name="T28" fmla="*/ 241 w 598"/>
                <a:gd name="T29" fmla="*/ 604 h 652"/>
                <a:gd name="T30" fmla="*/ 351 w 598"/>
                <a:gd name="T31" fmla="*/ 652 h 652"/>
                <a:gd name="T32" fmla="*/ 447 w 598"/>
                <a:gd name="T33" fmla="*/ 590 h 652"/>
                <a:gd name="T34" fmla="*/ 522 w 598"/>
                <a:gd name="T35" fmla="*/ 542 h 652"/>
                <a:gd name="T36" fmla="*/ 570 w 598"/>
                <a:gd name="T37" fmla="*/ 446 h 652"/>
                <a:gd name="T38" fmla="*/ 536 w 598"/>
                <a:gd name="T39" fmla="*/ 391 h 652"/>
                <a:gd name="T40" fmla="*/ 563 w 598"/>
                <a:gd name="T41" fmla="*/ 350 h 652"/>
                <a:gd name="T42" fmla="*/ 598 w 598"/>
                <a:gd name="T43" fmla="*/ 288 h 652"/>
                <a:gd name="T44" fmla="*/ 584 w 598"/>
                <a:gd name="T45" fmla="*/ 192 h 652"/>
                <a:gd name="T46" fmla="*/ 447 w 598"/>
                <a:gd name="T47" fmla="*/ 96 h 652"/>
                <a:gd name="T48" fmla="*/ 433 w 598"/>
                <a:gd name="T49" fmla="*/ 69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8" h="652">
                  <a:moveTo>
                    <a:pt x="433" y="69"/>
                  </a:moveTo>
                  <a:cubicBezTo>
                    <a:pt x="379" y="31"/>
                    <a:pt x="310" y="21"/>
                    <a:pt x="248" y="0"/>
                  </a:cubicBezTo>
                  <a:cubicBezTo>
                    <a:pt x="195" y="7"/>
                    <a:pt x="192" y="10"/>
                    <a:pt x="152" y="34"/>
                  </a:cubicBezTo>
                  <a:cubicBezTo>
                    <a:pt x="144" y="57"/>
                    <a:pt x="132" y="73"/>
                    <a:pt x="125" y="96"/>
                  </a:cubicBezTo>
                  <a:cubicBezTo>
                    <a:pt x="133" y="189"/>
                    <a:pt x="154" y="159"/>
                    <a:pt x="70" y="172"/>
                  </a:cubicBezTo>
                  <a:cubicBezTo>
                    <a:pt x="63" y="173"/>
                    <a:pt x="56" y="176"/>
                    <a:pt x="49" y="178"/>
                  </a:cubicBezTo>
                  <a:cubicBezTo>
                    <a:pt x="29" y="209"/>
                    <a:pt x="39" y="188"/>
                    <a:pt x="29" y="220"/>
                  </a:cubicBezTo>
                  <a:cubicBezTo>
                    <a:pt x="25" y="234"/>
                    <a:pt x="15" y="261"/>
                    <a:pt x="15" y="261"/>
                  </a:cubicBezTo>
                  <a:cubicBezTo>
                    <a:pt x="18" y="302"/>
                    <a:pt x="0" y="355"/>
                    <a:pt x="29" y="384"/>
                  </a:cubicBezTo>
                  <a:cubicBezTo>
                    <a:pt x="46" y="401"/>
                    <a:pt x="97" y="412"/>
                    <a:pt x="97" y="412"/>
                  </a:cubicBezTo>
                  <a:cubicBezTo>
                    <a:pt x="92" y="438"/>
                    <a:pt x="84" y="462"/>
                    <a:pt x="77" y="487"/>
                  </a:cubicBezTo>
                  <a:cubicBezTo>
                    <a:pt x="79" y="523"/>
                    <a:pt x="71" y="585"/>
                    <a:pt x="104" y="617"/>
                  </a:cubicBezTo>
                  <a:cubicBezTo>
                    <a:pt x="121" y="634"/>
                    <a:pt x="144" y="638"/>
                    <a:pt x="166" y="645"/>
                  </a:cubicBezTo>
                  <a:cubicBezTo>
                    <a:pt x="173" y="647"/>
                    <a:pt x="186" y="652"/>
                    <a:pt x="186" y="652"/>
                  </a:cubicBezTo>
                  <a:cubicBezTo>
                    <a:pt x="214" y="643"/>
                    <a:pt x="224" y="628"/>
                    <a:pt x="241" y="604"/>
                  </a:cubicBezTo>
                  <a:cubicBezTo>
                    <a:pt x="276" y="626"/>
                    <a:pt x="311" y="642"/>
                    <a:pt x="351" y="652"/>
                  </a:cubicBezTo>
                  <a:cubicBezTo>
                    <a:pt x="400" y="644"/>
                    <a:pt x="419" y="631"/>
                    <a:pt x="447" y="590"/>
                  </a:cubicBezTo>
                  <a:cubicBezTo>
                    <a:pt x="467" y="531"/>
                    <a:pt x="403" y="553"/>
                    <a:pt x="522" y="542"/>
                  </a:cubicBezTo>
                  <a:cubicBezTo>
                    <a:pt x="555" y="520"/>
                    <a:pt x="557" y="482"/>
                    <a:pt x="570" y="446"/>
                  </a:cubicBezTo>
                  <a:cubicBezTo>
                    <a:pt x="561" y="418"/>
                    <a:pt x="562" y="408"/>
                    <a:pt x="536" y="391"/>
                  </a:cubicBezTo>
                  <a:cubicBezTo>
                    <a:pt x="512" y="355"/>
                    <a:pt x="529" y="362"/>
                    <a:pt x="563" y="350"/>
                  </a:cubicBezTo>
                  <a:cubicBezTo>
                    <a:pt x="595" y="303"/>
                    <a:pt x="586" y="325"/>
                    <a:pt x="598" y="288"/>
                  </a:cubicBezTo>
                  <a:cubicBezTo>
                    <a:pt x="596" y="271"/>
                    <a:pt x="597" y="218"/>
                    <a:pt x="584" y="192"/>
                  </a:cubicBezTo>
                  <a:cubicBezTo>
                    <a:pt x="560" y="146"/>
                    <a:pt x="494" y="112"/>
                    <a:pt x="447" y="96"/>
                  </a:cubicBezTo>
                  <a:cubicBezTo>
                    <a:pt x="437" y="93"/>
                    <a:pt x="438" y="78"/>
                    <a:pt x="433" y="69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chemeClr val="tx1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2094" name="Oval 14"/>
            <p:cNvSpPr>
              <a:spLocks noChangeArrowheads="1"/>
            </p:cNvSpPr>
            <p:nvPr/>
          </p:nvSpPr>
          <p:spPr bwMode="auto">
            <a:xfrm rot="5400000" flipV="1">
              <a:off x="3072" y="1008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2095" name="Oval 15"/>
            <p:cNvSpPr>
              <a:spLocks noChangeArrowheads="1"/>
            </p:cNvSpPr>
            <p:nvPr/>
          </p:nvSpPr>
          <p:spPr bwMode="auto">
            <a:xfrm rot="5400000" flipV="1">
              <a:off x="2215" y="1007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2096" name="Oval 16"/>
            <p:cNvSpPr>
              <a:spLocks noChangeArrowheads="1"/>
            </p:cNvSpPr>
            <p:nvPr/>
          </p:nvSpPr>
          <p:spPr bwMode="auto">
            <a:xfrm rot="5400000" flipV="1">
              <a:off x="2544" y="1392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2097" name="Oval 17"/>
            <p:cNvSpPr>
              <a:spLocks noChangeArrowheads="1"/>
            </p:cNvSpPr>
            <p:nvPr/>
          </p:nvSpPr>
          <p:spPr bwMode="auto">
            <a:xfrm rot="5400000" flipV="1">
              <a:off x="2544" y="768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82098" name="Text Box 18"/>
          <p:cNvSpPr txBox="1">
            <a:spLocks noChangeArrowheads="1"/>
          </p:cNvSpPr>
          <p:nvPr/>
        </p:nvSpPr>
        <p:spPr bwMode="auto">
          <a:xfrm>
            <a:off x="4724400" y="4724400"/>
            <a:ext cx="635991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 dirty="0">
                <a:latin typeface="Arial" panose="020B0604020202020204" pitchFamily="34" charset="0"/>
              </a:rPr>
              <a:t>Hint: </a:t>
            </a:r>
            <a:r>
              <a:rPr lang="en-US" altLang="zh-CN" sz="2200" i="1" u="sng" dirty="0">
                <a:latin typeface="Arial" panose="020B0604020202020204" pitchFamily="34" charset="0"/>
              </a:rPr>
              <a:t>Distance between clusters</a:t>
            </a:r>
            <a:r>
              <a:rPr lang="en-US" altLang="zh-CN" sz="2200" dirty="0">
                <a:latin typeface="Arial" panose="020B0604020202020204" pitchFamily="34" charset="0"/>
              </a:rPr>
              <a:t> is usually defined on the basis of </a:t>
            </a:r>
            <a:r>
              <a:rPr lang="en-US" altLang="zh-CN" sz="2200" i="1" u="sng" dirty="0">
                <a:latin typeface="Arial" panose="020B0604020202020204" pitchFamily="34" charset="0"/>
              </a:rPr>
              <a:t>distance between objects.</a:t>
            </a:r>
          </a:p>
        </p:txBody>
      </p:sp>
    </p:spTree>
    <p:extLst>
      <p:ext uri="{BB962C8B-B14F-4D97-AF65-F5344CB8AC3E}">
        <p14:creationId xmlns:p14="http://schemas.microsoft.com/office/powerpoint/2010/main" val="6859668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How to Define Inter-Cluster Distance</a:t>
            </a:r>
          </a:p>
        </p:txBody>
      </p:sp>
      <p:sp>
        <p:nvSpPr>
          <p:cNvPr id="1553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990600" lvl="1" indent="-533400">
              <a:buNone/>
            </a:pPr>
            <a:r>
              <a:rPr lang="zh-CN" altLang="en-US" sz="100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6FCE8-1DD4-40FD-88B4-602C4AC4FC0E}" type="slidenum">
              <a:rPr lang="zh-CN" altLang="en-US"/>
              <a:pPr/>
              <a:t>42</a:t>
            </a:fld>
            <a:endParaRPr lang="en-US" altLang="zh-CN"/>
          </a:p>
        </p:txBody>
      </p:sp>
      <p:sp>
        <p:nvSpPr>
          <p:cNvPr id="1553412" name="Rectangle 4"/>
          <p:cNvSpPr>
            <a:spLocks noChangeArrowheads="1"/>
          </p:cNvSpPr>
          <p:nvPr/>
        </p:nvSpPr>
        <p:spPr bwMode="auto">
          <a:xfrm>
            <a:off x="1905000" y="3352800"/>
            <a:ext cx="57912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defRPr sz="2600" b="1">
                <a:solidFill>
                  <a:srgbClr val="003366"/>
                </a:solidFill>
                <a:latin typeface="Garamond (W1)" pitchFamily="18" charset="0"/>
              </a:defRPr>
            </a:lvl1pPr>
            <a:lvl2pPr marL="742950" indent="-285750">
              <a:buClr>
                <a:srgbClr val="0000FF"/>
              </a:buClr>
              <a:buSzPct val="50000"/>
              <a:buChar char="l"/>
              <a:defRPr sz="2400" b="1">
                <a:solidFill>
                  <a:schemeClr val="tx1"/>
                </a:solidFill>
                <a:latin typeface="Garamond (W1)" pitchFamily="18" charset="0"/>
              </a:defRPr>
            </a:lvl2pPr>
            <a:lvl3pPr marL="1143000" indent="-228600">
              <a:buClr>
                <a:srgbClr val="FF9900"/>
              </a:buClr>
              <a:defRPr sz="2300" b="1">
                <a:solidFill>
                  <a:schemeClr val="tx1"/>
                </a:solidFill>
                <a:latin typeface="Garamond (W1)" pitchFamily="18" charset="0"/>
              </a:defRPr>
            </a:lvl3pPr>
            <a:lvl4pPr marL="1600200" indent="-228600">
              <a:lnSpc>
                <a:spcPct val="90000"/>
              </a:lnSpc>
              <a:buClr>
                <a:srgbClr val="00CC00"/>
              </a:buClr>
              <a:buSzPct val="50000"/>
              <a:buChar char="n"/>
              <a:defRPr sz="2200" b="1">
                <a:solidFill>
                  <a:schemeClr val="tx1"/>
                </a:solidFill>
                <a:latin typeface="Garamond (W1)" pitchFamily="18" charset="0"/>
              </a:defRPr>
            </a:lvl4pPr>
            <a:lvl5pPr marL="2057400" indent="-228600">
              <a:lnSpc>
                <a:spcPct val="90000"/>
              </a:lnSpc>
              <a:buClr>
                <a:schemeClr val="accent2"/>
              </a:buClr>
              <a:buSzPct val="55000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Monotype Sorts" pitchFamily="2" charset="2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Monotype Sorts" pitchFamily="2" charset="2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Monotype Sorts" pitchFamily="2" charset="2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Monotype Sorts" pitchFamily="2" charset="2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zh-CN" altLang="en-US"/>
              <a:t> </a:t>
            </a:r>
            <a:r>
              <a:rPr lang="en-US" altLang="zh-CN">
                <a:solidFill>
                  <a:srgbClr val="FF3300"/>
                </a:solidFill>
              </a:rPr>
              <a:t>Single-link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zh-CN"/>
              <a:t> Complete-link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zh-CN"/>
              <a:t> Average-link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zh-CN"/>
              <a:t> Centroid distance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zh-CN"/>
          </a:p>
        </p:txBody>
      </p:sp>
      <p:sp>
        <p:nvSpPr>
          <p:cNvPr id="1553413" name="Freeform 5" descr="5%"/>
          <p:cNvSpPr>
            <a:spLocks/>
          </p:cNvSpPr>
          <p:nvPr/>
        </p:nvSpPr>
        <p:spPr bwMode="auto">
          <a:xfrm rot="-5400000">
            <a:off x="1986757" y="1366044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3414" name="Oval 6"/>
          <p:cNvSpPr>
            <a:spLocks noChangeArrowheads="1"/>
          </p:cNvSpPr>
          <p:nvPr/>
        </p:nvSpPr>
        <p:spPr bwMode="auto">
          <a:xfrm rot="-5400000">
            <a:off x="3276600" y="2286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3415" name="Oval 7"/>
          <p:cNvSpPr>
            <a:spLocks noChangeArrowheads="1"/>
          </p:cNvSpPr>
          <p:nvPr/>
        </p:nvSpPr>
        <p:spPr bwMode="auto">
          <a:xfrm rot="-5400000">
            <a:off x="3200400" y="1524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3416" name="Oval 8"/>
          <p:cNvSpPr>
            <a:spLocks noChangeArrowheads="1"/>
          </p:cNvSpPr>
          <p:nvPr/>
        </p:nvSpPr>
        <p:spPr bwMode="auto">
          <a:xfrm rot="-5400000">
            <a:off x="2362200" y="1981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3417" name="Oval 9"/>
          <p:cNvSpPr>
            <a:spLocks noChangeArrowheads="1"/>
          </p:cNvSpPr>
          <p:nvPr/>
        </p:nvSpPr>
        <p:spPr bwMode="auto">
          <a:xfrm rot="-5400000">
            <a:off x="3427413" y="18272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3418" name="Freeform 10" descr="5%"/>
          <p:cNvSpPr>
            <a:spLocks/>
          </p:cNvSpPr>
          <p:nvPr/>
        </p:nvSpPr>
        <p:spPr bwMode="auto">
          <a:xfrm rot="5400000" flipV="1">
            <a:off x="4876800" y="12192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3419" name="Oval 11"/>
          <p:cNvSpPr>
            <a:spLocks noChangeArrowheads="1"/>
          </p:cNvSpPr>
          <p:nvPr/>
        </p:nvSpPr>
        <p:spPr bwMode="auto">
          <a:xfrm rot="5400000" flipV="1">
            <a:off x="6400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3420" name="Oval 12"/>
          <p:cNvSpPr>
            <a:spLocks noChangeArrowheads="1"/>
          </p:cNvSpPr>
          <p:nvPr/>
        </p:nvSpPr>
        <p:spPr bwMode="auto">
          <a:xfrm rot="5400000" flipV="1">
            <a:off x="5040313" y="16748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3421" name="Oval 13"/>
          <p:cNvSpPr>
            <a:spLocks noChangeArrowheads="1"/>
          </p:cNvSpPr>
          <p:nvPr/>
        </p:nvSpPr>
        <p:spPr bwMode="auto">
          <a:xfrm rot="5400000" flipV="1">
            <a:off x="5562600" y="2286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3422" name="Oval 14"/>
          <p:cNvSpPr>
            <a:spLocks noChangeArrowheads="1"/>
          </p:cNvSpPr>
          <p:nvPr/>
        </p:nvSpPr>
        <p:spPr bwMode="auto">
          <a:xfrm rot="5400000" flipV="1">
            <a:off x="5562600" y="1295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3423" name="Line 15"/>
          <p:cNvSpPr>
            <a:spLocks noChangeShapeType="1"/>
          </p:cNvSpPr>
          <p:nvPr/>
        </p:nvSpPr>
        <p:spPr bwMode="auto">
          <a:xfrm flipV="1">
            <a:off x="3505200" y="1676400"/>
            <a:ext cx="1524000" cy="1524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3452" name="Rectangle 44"/>
          <p:cNvSpPr>
            <a:spLocks noChangeArrowheads="1"/>
          </p:cNvSpPr>
          <p:nvPr/>
        </p:nvSpPr>
        <p:spPr bwMode="gray">
          <a:xfrm>
            <a:off x="5715000" y="4191000"/>
            <a:ext cx="4648200" cy="923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FF66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>
              <a:buFont typeface="Monotype Sorts" pitchFamily="2" charset="2"/>
              <a:buNone/>
            </a:pPr>
            <a:r>
              <a:rPr lang="en-US"/>
              <a:t>The distance between two clusters is represented by the distance of the </a:t>
            </a:r>
            <a:r>
              <a:rPr lang="en-US" i="1" u="sng">
                <a:solidFill>
                  <a:srgbClr val="FF0000"/>
                </a:solidFill>
              </a:rPr>
              <a:t>closest pair of data objects</a:t>
            </a:r>
            <a:r>
              <a:rPr lang="en-US"/>
              <a:t> belonging to different clusters.</a:t>
            </a:r>
          </a:p>
        </p:txBody>
      </p:sp>
      <p:graphicFrame>
        <p:nvGraphicFramePr>
          <p:cNvPr id="1553453" name="Object 45"/>
          <p:cNvGraphicFramePr>
            <a:graphicFrameLocks noChangeAspect="1"/>
          </p:cNvGraphicFramePr>
          <p:nvPr/>
        </p:nvGraphicFramePr>
        <p:xfrm>
          <a:off x="4876800" y="3200400"/>
          <a:ext cx="563880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0" name="Equation" r:id="rId4" imgW="1803240" imgH="304560" progId="Equation.3">
                  <p:embed/>
                </p:oleObj>
              </mc:Choice>
              <mc:Fallback>
                <p:oleObj name="Equation" r:id="rId4" imgW="1803240" imgH="304560" progId="Equation.3">
                  <p:embed/>
                  <p:pic>
                    <p:nvPicPr>
                      <p:cNvPr id="1553453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200400"/>
                        <a:ext cx="5638800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3454" name="Rectangle 46"/>
          <p:cNvSpPr>
            <a:spLocks noChangeArrowheads="1"/>
          </p:cNvSpPr>
          <p:nvPr/>
        </p:nvSpPr>
        <p:spPr bwMode="gray">
          <a:xfrm>
            <a:off x="4724400" y="3048000"/>
            <a:ext cx="5867400" cy="1011238"/>
          </a:xfrm>
          <a:prstGeom prst="rect">
            <a:avLst/>
          </a:prstGeom>
          <a:noFill/>
          <a:ln w="15875" algn="ctr">
            <a:solidFill>
              <a:srgbClr val="FF66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89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How to Define Inter-Cluster Distance</a:t>
            </a:r>
          </a:p>
        </p:txBody>
      </p:sp>
      <p:sp>
        <p:nvSpPr>
          <p:cNvPr id="1555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990600" lvl="1" indent="-533400">
              <a:buNone/>
            </a:pPr>
            <a:r>
              <a:rPr lang="zh-CN" altLang="en-US" sz="100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CE2E-AB83-4C1F-81BE-5DA46EE218F8}" type="slidenum">
              <a:rPr lang="zh-CN" altLang="en-US"/>
              <a:pPr/>
              <a:t>43</a:t>
            </a:fld>
            <a:endParaRPr lang="en-US" altLang="zh-CN"/>
          </a:p>
        </p:txBody>
      </p:sp>
      <p:sp>
        <p:nvSpPr>
          <p:cNvPr id="1555460" name="Rectangle 4"/>
          <p:cNvSpPr>
            <a:spLocks noChangeArrowheads="1"/>
          </p:cNvSpPr>
          <p:nvPr/>
        </p:nvSpPr>
        <p:spPr bwMode="auto">
          <a:xfrm>
            <a:off x="1905000" y="3352800"/>
            <a:ext cx="57912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defRPr sz="2600" b="1">
                <a:solidFill>
                  <a:srgbClr val="003366"/>
                </a:solidFill>
                <a:latin typeface="Garamond (W1)" pitchFamily="18" charset="0"/>
              </a:defRPr>
            </a:lvl1pPr>
            <a:lvl2pPr marL="742950" indent="-285750">
              <a:buClr>
                <a:srgbClr val="0000FF"/>
              </a:buClr>
              <a:buSzPct val="50000"/>
              <a:buChar char="l"/>
              <a:defRPr sz="2400" b="1">
                <a:solidFill>
                  <a:schemeClr val="tx1"/>
                </a:solidFill>
                <a:latin typeface="Garamond (W1)" pitchFamily="18" charset="0"/>
              </a:defRPr>
            </a:lvl2pPr>
            <a:lvl3pPr marL="1143000" indent="-228600">
              <a:buClr>
                <a:srgbClr val="FF9900"/>
              </a:buClr>
              <a:defRPr sz="2300" b="1">
                <a:solidFill>
                  <a:schemeClr val="tx1"/>
                </a:solidFill>
                <a:latin typeface="Garamond (W1)" pitchFamily="18" charset="0"/>
              </a:defRPr>
            </a:lvl3pPr>
            <a:lvl4pPr marL="1600200" indent="-228600">
              <a:lnSpc>
                <a:spcPct val="90000"/>
              </a:lnSpc>
              <a:buClr>
                <a:srgbClr val="00CC00"/>
              </a:buClr>
              <a:buSzPct val="50000"/>
              <a:buChar char="n"/>
              <a:defRPr sz="2200" b="1">
                <a:solidFill>
                  <a:schemeClr val="tx1"/>
                </a:solidFill>
                <a:latin typeface="Garamond (W1)" pitchFamily="18" charset="0"/>
              </a:defRPr>
            </a:lvl4pPr>
            <a:lvl5pPr marL="2057400" indent="-228600">
              <a:lnSpc>
                <a:spcPct val="90000"/>
              </a:lnSpc>
              <a:buClr>
                <a:schemeClr val="accent2"/>
              </a:buClr>
              <a:buSzPct val="55000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Monotype Sorts" pitchFamily="2" charset="2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Monotype Sorts" pitchFamily="2" charset="2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Monotype Sorts" pitchFamily="2" charset="2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Monotype Sorts" pitchFamily="2" charset="2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zh-CN" altLang="en-US"/>
              <a:t> </a:t>
            </a:r>
            <a:r>
              <a:rPr lang="en-US" altLang="zh-CN"/>
              <a:t>Single-link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zh-CN"/>
              <a:t> </a:t>
            </a:r>
            <a:r>
              <a:rPr lang="en-US" altLang="zh-CN">
                <a:solidFill>
                  <a:srgbClr val="FF3300"/>
                </a:solidFill>
              </a:rPr>
              <a:t>Complete-link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zh-CN"/>
              <a:t> Average-link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zh-CN"/>
              <a:t> Centroid distance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zh-CN"/>
          </a:p>
        </p:txBody>
      </p:sp>
      <p:sp>
        <p:nvSpPr>
          <p:cNvPr id="1555461" name="Freeform 5" descr="5%"/>
          <p:cNvSpPr>
            <a:spLocks/>
          </p:cNvSpPr>
          <p:nvPr/>
        </p:nvSpPr>
        <p:spPr bwMode="auto">
          <a:xfrm rot="-5400000">
            <a:off x="1986757" y="1442244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5462" name="Oval 6"/>
          <p:cNvSpPr>
            <a:spLocks noChangeArrowheads="1"/>
          </p:cNvSpPr>
          <p:nvPr/>
        </p:nvSpPr>
        <p:spPr bwMode="auto">
          <a:xfrm rot="-5400000">
            <a:off x="3276600" y="2362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5463" name="Oval 7"/>
          <p:cNvSpPr>
            <a:spLocks noChangeArrowheads="1"/>
          </p:cNvSpPr>
          <p:nvPr/>
        </p:nvSpPr>
        <p:spPr bwMode="auto">
          <a:xfrm rot="-5400000">
            <a:off x="32004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5464" name="Oval 8"/>
          <p:cNvSpPr>
            <a:spLocks noChangeArrowheads="1"/>
          </p:cNvSpPr>
          <p:nvPr/>
        </p:nvSpPr>
        <p:spPr bwMode="auto">
          <a:xfrm rot="-5400000">
            <a:off x="2362200" y="2057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5465" name="Oval 9"/>
          <p:cNvSpPr>
            <a:spLocks noChangeArrowheads="1"/>
          </p:cNvSpPr>
          <p:nvPr/>
        </p:nvSpPr>
        <p:spPr bwMode="auto">
          <a:xfrm rot="-5400000">
            <a:off x="3427413" y="19034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5466" name="Freeform 10" descr="5%"/>
          <p:cNvSpPr>
            <a:spLocks/>
          </p:cNvSpPr>
          <p:nvPr/>
        </p:nvSpPr>
        <p:spPr bwMode="auto">
          <a:xfrm rot="5400000" flipV="1">
            <a:off x="4876800" y="12954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5467" name="Oval 11"/>
          <p:cNvSpPr>
            <a:spLocks noChangeArrowheads="1"/>
          </p:cNvSpPr>
          <p:nvPr/>
        </p:nvSpPr>
        <p:spPr bwMode="auto">
          <a:xfrm rot="5400000" flipV="1">
            <a:off x="6400800" y="1752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5468" name="Oval 12"/>
          <p:cNvSpPr>
            <a:spLocks noChangeArrowheads="1"/>
          </p:cNvSpPr>
          <p:nvPr/>
        </p:nvSpPr>
        <p:spPr bwMode="auto">
          <a:xfrm rot="5400000" flipV="1">
            <a:off x="50403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5469" name="Oval 13"/>
          <p:cNvSpPr>
            <a:spLocks noChangeArrowheads="1"/>
          </p:cNvSpPr>
          <p:nvPr/>
        </p:nvSpPr>
        <p:spPr bwMode="auto">
          <a:xfrm rot="5400000" flipV="1">
            <a:off x="5562600" y="2362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5470" name="Oval 14"/>
          <p:cNvSpPr>
            <a:spLocks noChangeArrowheads="1"/>
          </p:cNvSpPr>
          <p:nvPr/>
        </p:nvSpPr>
        <p:spPr bwMode="auto">
          <a:xfrm rot="5400000" flipV="1">
            <a:off x="5562600" y="1371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5471" name="Line 15"/>
          <p:cNvSpPr>
            <a:spLocks noChangeShapeType="1"/>
          </p:cNvSpPr>
          <p:nvPr/>
        </p:nvSpPr>
        <p:spPr bwMode="auto">
          <a:xfrm flipV="1">
            <a:off x="2438400" y="1828800"/>
            <a:ext cx="39624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5499" name="Rectangle 43"/>
          <p:cNvSpPr>
            <a:spLocks noChangeArrowheads="1"/>
          </p:cNvSpPr>
          <p:nvPr/>
        </p:nvSpPr>
        <p:spPr bwMode="gray">
          <a:xfrm>
            <a:off x="5715000" y="4191000"/>
            <a:ext cx="4648200" cy="923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FF66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>
              <a:buFont typeface="Monotype Sorts" pitchFamily="2" charset="2"/>
              <a:buNone/>
            </a:pPr>
            <a:r>
              <a:rPr lang="en-US"/>
              <a:t>The distance between two clusters is represented by the distance of the </a:t>
            </a:r>
            <a:r>
              <a:rPr lang="en-US" i="1" u="sng">
                <a:solidFill>
                  <a:srgbClr val="FF0000"/>
                </a:solidFill>
              </a:rPr>
              <a:t>farthest pair of data objects</a:t>
            </a:r>
            <a:r>
              <a:rPr lang="en-US"/>
              <a:t> belonging to different clusters.</a:t>
            </a:r>
          </a:p>
        </p:txBody>
      </p:sp>
      <p:graphicFrame>
        <p:nvGraphicFramePr>
          <p:cNvPr id="1555500" name="Object 44"/>
          <p:cNvGraphicFramePr>
            <a:graphicFrameLocks noChangeAspect="1"/>
          </p:cNvGraphicFramePr>
          <p:nvPr/>
        </p:nvGraphicFramePr>
        <p:xfrm>
          <a:off x="4876800" y="3181351"/>
          <a:ext cx="56388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4" name="Equation" r:id="rId4" imgW="1803240" imgH="317160" progId="Equation.3">
                  <p:embed/>
                </p:oleObj>
              </mc:Choice>
              <mc:Fallback>
                <p:oleObj name="Equation" r:id="rId4" imgW="1803240" imgH="317160" progId="Equation.3">
                  <p:embed/>
                  <p:pic>
                    <p:nvPicPr>
                      <p:cNvPr id="155550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181351"/>
                        <a:ext cx="563880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5501" name="Rectangle 45"/>
          <p:cNvSpPr>
            <a:spLocks noChangeArrowheads="1"/>
          </p:cNvSpPr>
          <p:nvPr/>
        </p:nvSpPr>
        <p:spPr bwMode="gray">
          <a:xfrm>
            <a:off x="4724400" y="3048000"/>
            <a:ext cx="5867400" cy="1011238"/>
          </a:xfrm>
          <a:prstGeom prst="rect">
            <a:avLst/>
          </a:prstGeom>
          <a:noFill/>
          <a:ln w="15875" algn="ctr">
            <a:solidFill>
              <a:srgbClr val="FF66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577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How to Define Inter-Cluster Distance</a:t>
            </a:r>
          </a:p>
        </p:txBody>
      </p:sp>
      <p:sp>
        <p:nvSpPr>
          <p:cNvPr id="1557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990600" lvl="1" indent="-533400">
              <a:buNone/>
            </a:pPr>
            <a:r>
              <a:rPr lang="zh-CN" altLang="en-US" sz="100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C481-DFAC-4461-B96C-8F248D8F824C}" type="slidenum">
              <a:rPr lang="zh-CN" altLang="en-US"/>
              <a:pPr/>
              <a:t>44</a:t>
            </a:fld>
            <a:endParaRPr lang="en-US" altLang="zh-CN"/>
          </a:p>
        </p:txBody>
      </p:sp>
      <p:sp>
        <p:nvSpPr>
          <p:cNvPr id="1557508" name="Rectangle 4"/>
          <p:cNvSpPr>
            <a:spLocks noChangeArrowheads="1"/>
          </p:cNvSpPr>
          <p:nvPr/>
        </p:nvSpPr>
        <p:spPr bwMode="auto">
          <a:xfrm>
            <a:off x="1905000" y="3352800"/>
            <a:ext cx="57912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defRPr sz="2600" b="1">
                <a:solidFill>
                  <a:srgbClr val="003366"/>
                </a:solidFill>
                <a:latin typeface="Garamond (W1)" pitchFamily="18" charset="0"/>
              </a:defRPr>
            </a:lvl1pPr>
            <a:lvl2pPr marL="742950" indent="-285750">
              <a:buClr>
                <a:srgbClr val="0000FF"/>
              </a:buClr>
              <a:buSzPct val="50000"/>
              <a:buChar char="l"/>
              <a:defRPr sz="2400" b="1">
                <a:solidFill>
                  <a:schemeClr val="tx1"/>
                </a:solidFill>
                <a:latin typeface="Garamond (W1)" pitchFamily="18" charset="0"/>
              </a:defRPr>
            </a:lvl2pPr>
            <a:lvl3pPr marL="1143000" indent="-228600">
              <a:buClr>
                <a:srgbClr val="FF9900"/>
              </a:buClr>
              <a:defRPr sz="2300" b="1">
                <a:solidFill>
                  <a:schemeClr val="tx1"/>
                </a:solidFill>
                <a:latin typeface="Garamond (W1)" pitchFamily="18" charset="0"/>
              </a:defRPr>
            </a:lvl3pPr>
            <a:lvl4pPr marL="1600200" indent="-228600">
              <a:lnSpc>
                <a:spcPct val="90000"/>
              </a:lnSpc>
              <a:buClr>
                <a:srgbClr val="00CC00"/>
              </a:buClr>
              <a:buSzPct val="50000"/>
              <a:buChar char="n"/>
              <a:defRPr sz="2200" b="1">
                <a:solidFill>
                  <a:schemeClr val="tx1"/>
                </a:solidFill>
                <a:latin typeface="Garamond (W1)" pitchFamily="18" charset="0"/>
              </a:defRPr>
            </a:lvl4pPr>
            <a:lvl5pPr marL="2057400" indent="-228600">
              <a:lnSpc>
                <a:spcPct val="90000"/>
              </a:lnSpc>
              <a:buClr>
                <a:schemeClr val="accent2"/>
              </a:buClr>
              <a:buSzPct val="55000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Monotype Sorts" pitchFamily="2" charset="2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Monotype Sorts" pitchFamily="2" charset="2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Monotype Sorts" pitchFamily="2" charset="2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Monotype Sorts" pitchFamily="2" charset="2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zh-CN" altLang="en-US"/>
              <a:t> </a:t>
            </a:r>
            <a:r>
              <a:rPr lang="en-US" altLang="zh-CN"/>
              <a:t>Single-link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zh-CN"/>
              <a:t> Complete-link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zh-CN"/>
              <a:t> </a:t>
            </a:r>
            <a:r>
              <a:rPr lang="en-US" altLang="zh-CN">
                <a:solidFill>
                  <a:srgbClr val="FF3300"/>
                </a:solidFill>
              </a:rPr>
              <a:t>Average-link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zh-CN"/>
              <a:t> Centroid distance</a:t>
            </a:r>
          </a:p>
        </p:txBody>
      </p:sp>
      <p:sp>
        <p:nvSpPr>
          <p:cNvPr id="1557509" name="Freeform 5" descr="5%"/>
          <p:cNvSpPr>
            <a:spLocks/>
          </p:cNvSpPr>
          <p:nvPr/>
        </p:nvSpPr>
        <p:spPr bwMode="auto">
          <a:xfrm rot="-5400000">
            <a:off x="1986757" y="1518444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7510" name="Oval 6"/>
          <p:cNvSpPr>
            <a:spLocks noChangeArrowheads="1"/>
          </p:cNvSpPr>
          <p:nvPr/>
        </p:nvSpPr>
        <p:spPr bwMode="auto">
          <a:xfrm rot="-5400000">
            <a:off x="3276600" y="2438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7511" name="Oval 7"/>
          <p:cNvSpPr>
            <a:spLocks noChangeArrowheads="1"/>
          </p:cNvSpPr>
          <p:nvPr/>
        </p:nvSpPr>
        <p:spPr bwMode="auto">
          <a:xfrm rot="-5400000">
            <a:off x="3200400" y="1676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7512" name="Oval 8"/>
          <p:cNvSpPr>
            <a:spLocks noChangeArrowheads="1"/>
          </p:cNvSpPr>
          <p:nvPr/>
        </p:nvSpPr>
        <p:spPr bwMode="auto">
          <a:xfrm rot="-5400000">
            <a:off x="2362200" y="2133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7513" name="Oval 9"/>
          <p:cNvSpPr>
            <a:spLocks noChangeArrowheads="1"/>
          </p:cNvSpPr>
          <p:nvPr/>
        </p:nvSpPr>
        <p:spPr bwMode="auto">
          <a:xfrm rot="-5400000">
            <a:off x="3427413" y="1979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7514" name="Freeform 10" descr="5%"/>
          <p:cNvSpPr>
            <a:spLocks/>
          </p:cNvSpPr>
          <p:nvPr/>
        </p:nvSpPr>
        <p:spPr bwMode="auto">
          <a:xfrm rot="5400000" flipV="1">
            <a:off x="4876800" y="13716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7515" name="Oval 11"/>
          <p:cNvSpPr>
            <a:spLocks noChangeArrowheads="1"/>
          </p:cNvSpPr>
          <p:nvPr/>
        </p:nvSpPr>
        <p:spPr bwMode="auto">
          <a:xfrm rot="5400000" flipV="1">
            <a:off x="6400800" y="1828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7516" name="Oval 12"/>
          <p:cNvSpPr>
            <a:spLocks noChangeArrowheads="1"/>
          </p:cNvSpPr>
          <p:nvPr/>
        </p:nvSpPr>
        <p:spPr bwMode="auto">
          <a:xfrm rot="5400000" flipV="1">
            <a:off x="5040313" y="1828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7517" name="Oval 13"/>
          <p:cNvSpPr>
            <a:spLocks noChangeArrowheads="1"/>
          </p:cNvSpPr>
          <p:nvPr/>
        </p:nvSpPr>
        <p:spPr bwMode="auto">
          <a:xfrm rot="5400000" flipV="1">
            <a:off x="5562600" y="2438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7518" name="Oval 14"/>
          <p:cNvSpPr>
            <a:spLocks noChangeArrowheads="1"/>
          </p:cNvSpPr>
          <p:nvPr/>
        </p:nvSpPr>
        <p:spPr bwMode="auto">
          <a:xfrm rot="5400000" flipV="1">
            <a:off x="55626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7519" name="Line 15"/>
          <p:cNvSpPr>
            <a:spLocks noChangeShapeType="1"/>
          </p:cNvSpPr>
          <p:nvPr/>
        </p:nvSpPr>
        <p:spPr bwMode="auto">
          <a:xfrm>
            <a:off x="3352800" y="2438400"/>
            <a:ext cx="2209800" cy="7620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7520" name="Line 16"/>
          <p:cNvSpPr>
            <a:spLocks noChangeShapeType="1"/>
          </p:cNvSpPr>
          <p:nvPr/>
        </p:nvSpPr>
        <p:spPr bwMode="auto">
          <a:xfrm flipV="1">
            <a:off x="3352800" y="1905000"/>
            <a:ext cx="167640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7521" name="Line 17"/>
          <p:cNvSpPr>
            <a:spLocks noChangeShapeType="1"/>
          </p:cNvSpPr>
          <p:nvPr/>
        </p:nvSpPr>
        <p:spPr bwMode="auto">
          <a:xfrm flipV="1">
            <a:off x="3352800" y="1524000"/>
            <a:ext cx="2209800" cy="914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7522" name="Line 18"/>
          <p:cNvSpPr>
            <a:spLocks noChangeShapeType="1"/>
          </p:cNvSpPr>
          <p:nvPr/>
        </p:nvSpPr>
        <p:spPr bwMode="auto">
          <a:xfrm flipV="1">
            <a:off x="3352800" y="1905000"/>
            <a:ext cx="304800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7524" name="Line 20"/>
          <p:cNvSpPr>
            <a:spLocks noChangeShapeType="1"/>
          </p:cNvSpPr>
          <p:nvPr/>
        </p:nvSpPr>
        <p:spPr bwMode="auto">
          <a:xfrm flipV="1">
            <a:off x="3505200" y="1905000"/>
            <a:ext cx="1524000" cy="152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7533" name="Line 29"/>
          <p:cNvSpPr>
            <a:spLocks noChangeShapeType="1"/>
          </p:cNvSpPr>
          <p:nvPr/>
        </p:nvSpPr>
        <p:spPr bwMode="auto">
          <a:xfrm flipV="1">
            <a:off x="3200400" y="1524000"/>
            <a:ext cx="2286000" cy="152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7534" name="Line 30"/>
          <p:cNvSpPr>
            <a:spLocks noChangeShapeType="1"/>
          </p:cNvSpPr>
          <p:nvPr/>
        </p:nvSpPr>
        <p:spPr bwMode="auto">
          <a:xfrm>
            <a:off x="2438400" y="2209800"/>
            <a:ext cx="3124200" cy="228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7570" name="Rectangle 66"/>
          <p:cNvSpPr>
            <a:spLocks noChangeArrowheads="1"/>
          </p:cNvSpPr>
          <p:nvPr/>
        </p:nvSpPr>
        <p:spPr bwMode="gray">
          <a:xfrm>
            <a:off x="5562600" y="4476750"/>
            <a:ext cx="4648200" cy="923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FF66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>
              <a:buFont typeface="Monotype Sorts" pitchFamily="2" charset="2"/>
              <a:buNone/>
            </a:pPr>
            <a:r>
              <a:rPr lang="en-US"/>
              <a:t>The distance between two clusters is represented by the </a:t>
            </a:r>
            <a:r>
              <a:rPr lang="en-US" i="1" u="sng">
                <a:solidFill>
                  <a:srgbClr val="FF0000"/>
                </a:solidFill>
              </a:rPr>
              <a:t>average</a:t>
            </a:r>
            <a:r>
              <a:rPr lang="en-US"/>
              <a:t> distance of </a:t>
            </a:r>
            <a:r>
              <a:rPr lang="en-US" i="1" u="sng">
                <a:solidFill>
                  <a:srgbClr val="FF0000"/>
                </a:solidFill>
              </a:rPr>
              <a:t>all pairs of data objects</a:t>
            </a:r>
            <a:r>
              <a:rPr lang="en-US"/>
              <a:t> belonging to different clusters.</a:t>
            </a:r>
          </a:p>
        </p:txBody>
      </p:sp>
      <p:sp>
        <p:nvSpPr>
          <p:cNvPr id="1557571" name="Rectangle 67"/>
          <p:cNvSpPr>
            <a:spLocks noChangeArrowheads="1"/>
          </p:cNvSpPr>
          <p:nvPr/>
        </p:nvSpPr>
        <p:spPr bwMode="gray">
          <a:xfrm>
            <a:off x="4724400" y="3276600"/>
            <a:ext cx="5867400" cy="1011238"/>
          </a:xfrm>
          <a:prstGeom prst="rect">
            <a:avLst/>
          </a:prstGeom>
          <a:noFill/>
          <a:ln w="15875" algn="ctr">
            <a:solidFill>
              <a:srgbClr val="FF66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557572" name="Line 68"/>
          <p:cNvSpPr>
            <a:spLocks noChangeShapeType="1"/>
          </p:cNvSpPr>
          <p:nvPr/>
        </p:nvSpPr>
        <p:spPr bwMode="gray">
          <a:xfrm>
            <a:off x="3200400" y="1676400"/>
            <a:ext cx="3200400" cy="228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557573" name="Line 69"/>
          <p:cNvSpPr>
            <a:spLocks noChangeShapeType="1"/>
          </p:cNvSpPr>
          <p:nvPr/>
        </p:nvSpPr>
        <p:spPr bwMode="gray">
          <a:xfrm>
            <a:off x="3200400" y="1676400"/>
            <a:ext cx="1905000" cy="152400"/>
          </a:xfrm>
          <a:prstGeom prst="line">
            <a:avLst/>
          </a:prstGeom>
          <a:noFill/>
          <a:ln w="15875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557574" name="Line 70"/>
          <p:cNvSpPr>
            <a:spLocks noChangeShapeType="1"/>
          </p:cNvSpPr>
          <p:nvPr/>
        </p:nvSpPr>
        <p:spPr bwMode="gray">
          <a:xfrm>
            <a:off x="3276600" y="1676400"/>
            <a:ext cx="2286000" cy="762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557575" name="Line 71"/>
          <p:cNvSpPr>
            <a:spLocks noChangeShapeType="1"/>
          </p:cNvSpPr>
          <p:nvPr/>
        </p:nvSpPr>
        <p:spPr bwMode="gray">
          <a:xfrm flipV="1">
            <a:off x="3505200" y="1447800"/>
            <a:ext cx="213360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557576" name="Line 72"/>
          <p:cNvSpPr>
            <a:spLocks noChangeShapeType="1"/>
          </p:cNvSpPr>
          <p:nvPr/>
        </p:nvSpPr>
        <p:spPr bwMode="gray">
          <a:xfrm flipV="1">
            <a:off x="3429000" y="1905000"/>
            <a:ext cx="3048000" cy="76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557577" name="Line 73"/>
          <p:cNvSpPr>
            <a:spLocks noChangeShapeType="1"/>
          </p:cNvSpPr>
          <p:nvPr/>
        </p:nvSpPr>
        <p:spPr bwMode="gray">
          <a:xfrm>
            <a:off x="3505200" y="1981200"/>
            <a:ext cx="220980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557578" name="Line 74"/>
          <p:cNvSpPr>
            <a:spLocks noChangeShapeType="1"/>
          </p:cNvSpPr>
          <p:nvPr/>
        </p:nvSpPr>
        <p:spPr bwMode="gray">
          <a:xfrm flipV="1">
            <a:off x="2438400" y="1447800"/>
            <a:ext cx="3200400" cy="685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557579" name="Line 75"/>
          <p:cNvSpPr>
            <a:spLocks noChangeShapeType="1"/>
          </p:cNvSpPr>
          <p:nvPr/>
        </p:nvSpPr>
        <p:spPr bwMode="gray">
          <a:xfrm flipV="1">
            <a:off x="2438400" y="1905000"/>
            <a:ext cx="3962400" cy="228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graphicFrame>
        <p:nvGraphicFramePr>
          <p:cNvPr id="1557580" name="Object 76"/>
          <p:cNvGraphicFramePr>
            <a:graphicFrameLocks noChangeAspect="1"/>
          </p:cNvGraphicFramePr>
          <p:nvPr/>
        </p:nvGraphicFramePr>
        <p:xfrm>
          <a:off x="4821238" y="3395663"/>
          <a:ext cx="563880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8" name="Equation" r:id="rId4" imgW="1803240" imgH="342720" progId="Equation.3">
                  <p:embed/>
                </p:oleObj>
              </mc:Choice>
              <mc:Fallback>
                <p:oleObj name="Equation" r:id="rId4" imgW="1803240" imgH="342720" progId="Equation.3">
                  <p:embed/>
                  <p:pic>
                    <p:nvPicPr>
                      <p:cNvPr id="155758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1238" y="3395663"/>
                        <a:ext cx="5638800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71347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How to Define Inter-Cluster Distance</a:t>
            </a:r>
          </a:p>
        </p:txBody>
      </p:sp>
      <p:sp>
        <p:nvSpPr>
          <p:cNvPr id="1559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990600" lvl="1" indent="-533400">
              <a:buNone/>
            </a:pPr>
            <a:r>
              <a:rPr lang="zh-CN" altLang="en-US" sz="90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3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B2D4-0827-4021-9DB8-4595514BF548}" type="slidenum">
              <a:rPr lang="zh-CN" altLang="en-US"/>
              <a:pPr/>
              <a:t>45</a:t>
            </a:fld>
            <a:endParaRPr lang="en-US" altLang="zh-CN"/>
          </a:p>
        </p:txBody>
      </p:sp>
      <p:sp>
        <p:nvSpPr>
          <p:cNvPr id="1559556" name="Rectangle 4"/>
          <p:cNvSpPr>
            <a:spLocks noChangeArrowheads="1"/>
          </p:cNvSpPr>
          <p:nvPr/>
        </p:nvSpPr>
        <p:spPr bwMode="auto">
          <a:xfrm>
            <a:off x="1828800" y="3352800"/>
            <a:ext cx="58674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defRPr sz="2600" b="1">
                <a:solidFill>
                  <a:srgbClr val="003366"/>
                </a:solidFill>
                <a:latin typeface="Garamond (W1)" pitchFamily="18" charset="0"/>
              </a:defRPr>
            </a:lvl1pPr>
            <a:lvl2pPr marL="742950" indent="-285750">
              <a:buClr>
                <a:srgbClr val="0000FF"/>
              </a:buClr>
              <a:buSzPct val="50000"/>
              <a:buChar char="l"/>
              <a:defRPr sz="2400" b="1">
                <a:solidFill>
                  <a:schemeClr val="tx1"/>
                </a:solidFill>
                <a:latin typeface="Garamond (W1)" pitchFamily="18" charset="0"/>
              </a:defRPr>
            </a:lvl2pPr>
            <a:lvl3pPr marL="1143000" indent="-228600">
              <a:buClr>
                <a:srgbClr val="FF9900"/>
              </a:buClr>
              <a:defRPr sz="2300" b="1">
                <a:solidFill>
                  <a:schemeClr val="tx1"/>
                </a:solidFill>
                <a:latin typeface="Garamond (W1)" pitchFamily="18" charset="0"/>
              </a:defRPr>
            </a:lvl3pPr>
            <a:lvl4pPr marL="1600200" indent="-228600">
              <a:lnSpc>
                <a:spcPct val="90000"/>
              </a:lnSpc>
              <a:buClr>
                <a:srgbClr val="00CC00"/>
              </a:buClr>
              <a:buSzPct val="50000"/>
              <a:buChar char="n"/>
              <a:defRPr sz="2200" b="1">
                <a:solidFill>
                  <a:schemeClr val="tx1"/>
                </a:solidFill>
                <a:latin typeface="Garamond (W1)" pitchFamily="18" charset="0"/>
              </a:defRPr>
            </a:lvl4pPr>
            <a:lvl5pPr marL="2057400" indent="-228600">
              <a:lnSpc>
                <a:spcPct val="90000"/>
              </a:lnSpc>
              <a:buClr>
                <a:schemeClr val="accent2"/>
              </a:buClr>
              <a:buSzPct val="55000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Monotype Sorts" pitchFamily="2" charset="2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Monotype Sorts" pitchFamily="2" charset="2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Monotype Sorts" pitchFamily="2" charset="2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Monotype Sorts" pitchFamily="2" charset="2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zh-CN" altLang="en-US"/>
              <a:t> </a:t>
            </a:r>
            <a:r>
              <a:rPr lang="en-US" altLang="zh-CN"/>
              <a:t>Single-link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zh-CN"/>
              <a:t> Complete-link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zh-CN"/>
              <a:t> Average-link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zh-CN">
                <a:solidFill>
                  <a:srgbClr val="FF3300"/>
                </a:solidFill>
              </a:rPr>
              <a:t> Centroid distance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zh-CN"/>
          </a:p>
        </p:txBody>
      </p:sp>
      <p:sp>
        <p:nvSpPr>
          <p:cNvPr id="1559557" name="Line 5"/>
          <p:cNvSpPr>
            <a:spLocks noChangeShapeType="1"/>
          </p:cNvSpPr>
          <p:nvPr/>
        </p:nvSpPr>
        <p:spPr bwMode="auto">
          <a:xfrm flipV="1">
            <a:off x="2971800" y="2133600"/>
            <a:ext cx="2895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9558" name="Freeform 6" descr="5%"/>
          <p:cNvSpPr>
            <a:spLocks/>
          </p:cNvSpPr>
          <p:nvPr/>
        </p:nvSpPr>
        <p:spPr bwMode="auto">
          <a:xfrm rot="-5400000">
            <a:off x="2062957" y="1442244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9559" name="Oval 7"/>
          <p:cNvSpPr>
            <a:spLocks noChangeArrowheads="1"/>
          </p:cNvSpPr>
          <p:nvPr/>
        </p:nvSpPr>
        <p:spPr bwMode="auto">
          <a:xfrm rot="-5400000">
            <a:off x="3352800" y="2362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9560" name="Oval 8"/>
          <p:cNvSpPr>
            <a:spLocks noChangeArrowheads="1"/>
          </p:cNvSpPr>
          <p:nvPr/>
        </p:nvSpPr>
        <p:spPr bwMode="auto">
          <a:xfrm rot="-5400000">
            <a:off x="32766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9561" name="Oval 9"/>
          <p:cNvSpPr>
            <a:spLocks noChangeArrowheads="1"/>
          </p:cNvSpPr>
          <p:nvPr/>
        </p:nvSpPr>
        <p:spPr bwMode="auto">
          <a:xfrm rot="-5400000">
            <a:off x="2438400" y="2057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9562" name="Oval 10"/>
          <p:cNvSpPr>
            <a:spLocks noChangeArrowheads="1"/>
          </p:cNvSpPr>
          <p:nvPr/>
        </p:nvSpPr>
        <p:spPr bwMode="auto">
          <a:xfrm rot="-5400000">
            <a:off x="3503613" y="19034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9563" name="Freeform 11" descr="5%"/>
          <p:cNvSpPr>
            <a:spLocks/>
          </p:cNvSpPr>
          <p:nvPr/>
        </p:nvSpPr>
        <p:spPr bwMode="auto">
          <a:xfrm rot="5400000" flipV="1">
            <a:off x="4953000" y="12954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9564" name="Oval 12"/>
          <p:cNvSpPr>
            <a:spLocks noChangeArrowheads="1"/>
          </p:cNvSpPr>
          <p:nvPr/>
        </p:nvSpPr>
        <p:spPr bwMode="auto">
          <a:xfrm rot="5400000" flipV="1">
            <a:off x="6477000" y="1752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9565" name="Oval 13"/>
          <p:cNvSpPr>
            <a:spLocks noChangeArrowheads="1"/>
          </p:cNvSpPr>
          <p:nvPr/>
        </p:nvSpPr>
        <p:spPr bwMode="auto">
          <a:xfrm rot="5400000" flipV="1">
            <a:off x="51165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9566" name="Oval 14"/>
          <p:cNvSpPr>
            <a:spLocks noChangeArrowheads="1"/>
          </p:cNvSpPr>
          <p:nvPr/>
        </p:nvSpPr>
        <p:spPr bwMode="auto">
          <a:xfrm rot="5400000" flipV="1">
            <a:off x="5638800" y="2362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9567" name="Oval 15"/>
          <p:cNvSpPr>
            <a:spLocks noChangeArrowheads="1"/>
          </p:cNvSpPr>
          <p:nvPr/>
        </p:nvSpPr>
        <p:spPr bwMode="auto">
          <a:xfrm rot="5400000" flipV="1">
            <a:off x="5638800" y="1371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9568" name="Text Box 16"/>
          <p:cNvSpPr txBox="1">
            <a:spLocks noChangeArrowheads="1"/>
          </p:cNvSpPr>
          <p:nvPr/>
        </p:nvSpPr>
        <p:spPr bwMode="auto">
          <a:xfrm>
            <a:off x="2819400" y="1981200"/>
            <a:ext cx="22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</a:t>
            </a:r>
          </a:p>
        </p:txBody>
      </p:sp>
      <p:sp>
        <p:nvSpPr>
          <p:cNvPr id="1559569" name="Text Box 17"/>
          <p:cNvSpPr txBox="1">
            <a:spLocks noChangeArrowheads="1"/>
          </p:cNvSpPr>
          <p:nvPr/>
        </p:nvSpPr>
        <p:spPr bwMode="auto">
          <a:xfrm>
            <a:off x="5715000" y="1981200"/>
            <a:ext cx="22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</a:t>
            </a:r>
          </a:p>
        </p:txBody>
      </p:sp>
      <p:sp>
        <p:nvSpPr>
          <p:cNvPr id="1559589" name="Text Box 37"/>
          <p:cNvSpPr txBox="1">
            <a:spLocks noChangeArrowheads="1"/>
          </p:cNvSpPr>
          <p:nvPr/>
        </p:nvSpPr>
        <p:spPr bwMode="auto">
          <a:xfrm>
            <a:off x="5410200" y="5791200"/>
            <a:ext cx="33528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200">
              <a:latin typeface="Arial" panose="020B0604020202020204" pitchFamily="34" charset="0"/>
            </a:endParaRPr>
          </a:p>
        </p:txBody>
      </p:sp>
      <p:sp>
        <p:nvSpPr>
          <p:cNvPr id="1559590" name="Text Box 38"/>
          <p:cNvSpPr txBox="1">
            <a:spLocks noChangeArrowheads="1"/>
          </p:cNvSpPr>
          <p:nvPr/>
        </p:nvSpPr>
        <p:spPr bwMode="auto">
          <a:xfrm>
            <a:off x="7391400" y="2057401"/>
            <a:ext cx="2895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350" indent="-63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m</a:t>
            </a:r>
            <a:r>
              <a:rPr lang="en-US" altLang="zh-CN" baseline="-25000">
                <a:latin typeface="Arial" panose="020B0604020202020204" pitchFamily="34" charset="0"/>
              </a:rPr>
              <a:t>i</a:t>
            </a:r>
            <a:r>
              <a:rPr lang="en-US" altLang="zh-CN">
                <a:latin typeface="Arial" panose="020B0604020202020204" pitchFamily="34" charset="0"/>
              </a:rPr>
              <a:t>,m</a:t>
            </a:r>
            <a:r>
              <a:rPr lang="en-US" altLang="zh-CN" baseline="-25000">
                <a:latin typeface="Arial" panose="020B0604020202020204" pitchFamily="34" charset="0"/>
              </a:rPr>
              <a:t>j</a:t>
            </a:r>
            <a:r>
              <a:rPr lang="en-US" altLang="zh-CN">
                <a:latin typeface="Arial" panose="020B0604020202020204" pitchFamily="34" charset="0"/>
              </a:rPr>
              <a:t> are the means of C</a:t>
            </a:r>
            <a:r>
              <a:rPr lang="en-US" altLang="zh-CN" baseline="-25000">
                <a:latin typeface="Arial" panose="020B0604020202020204" pitchFamily="34" charset="0"/>
              </a:rPr>
              <a:t>i</a:t>
            </a:r>
            <a:r>
              <a:rPr lang="en-US" altLang="zh-CN">
                <a:latin typeface="Arial" panose="020B0604020202020204" pitchFamily="34" charset="0"/>
              </a:rPr>
              <a:t>, C</a:t>
            </a:r>
            <a:r>
              <a:rPr lang="en-US" altLang="zh-CN" baseline="-25000">
                <a:latin typeface="Arial" panose="020B0604020202020204" pitchFamily="34" charset="0"/>
              </a:rPr>
              <a:t>j</a:t>
            </a:r>
            <a:r>
              <a:rPr lang="en-US" altLang="zh-CN">
                <a:latin typeface="Arial" panose="020B0604020202020204" pitchFamily="34" charset="0"/>
              </a:rPr>
              <a:t>,</a:t>
            </a:r>
          </a:p>
        </p:txBody>
      </p:sp>
      <p:graphicFrame>
        <p:nvGraphicFramePr>
          <p:cNvPr id="1559592" name="Object 40"/>
          <p:cNvGraphicFramePr>
            <a:graphicFrameLocks noChangeAspect="1"/>
          </p:cNvGraphicFramePr>
          <p:nvPr/>
        </p:nvGraphicFramePr>
        <p:xfrm>
          <a:off x="5105400" y="3352801"/>
          <a:ext cx="51054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2" name="Equation" r:id="rId4" imgW="1536480" imgH="241200" progId="Equation.3">
                  <p:embed/>
                </p:oleObj>
              </mc:Choice>
              <mc:Fallback>
                <p:oleObj name="Equation" r:id="rId4" imgW="1536480" imgH="241200" progId="Equation.3">
                  <p:embed/>
                  <p:pic>
                    <p:nvPicPr>
                      <p:cNvPr id="1559592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352801"/>
                        <a:ext cx="51054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9593" name="Rectangle 41"/>
          <p:cNvSpPr>
            <a:spLocks noChangeArrowheads="1"/>
          </p:cNvSpPr>
          <p:nvPr/>
        </p:nvSpPr>
        <p:spPr bwMode="gray">
          <a:xfrm>
            <a:off x="5562600" y="4343400"/>
            <a:ext cx="4648200" cy="923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FF66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>
              <a:buFont typeface="Monotype Sorts" pitchFamily="2" charset="2"/>
              <a:buNone/>
            </a:pPr>
            <a:r>
              <a:rPr lang="en-US"/>
              <a:t>The distance between two clusters is represented by the distance between </a:t>
            </a:r>
            <a:r>
              <a:rPr lang="en-US" i="1" u="sng">
                <a:solidFill>
                  <a:srgbClr val="FF0000"/>
                </a:solidFill>
              </a:rPr>
              <a:t>the means of the cluters.</a:t>
            </a:r>
          </a:p>
        </p:txBody>
      </p:sp>
      <p:sp>
        <p:nvSpPr>
          <p:cNvPr id="1559594" name="Rectangle 42"/>
          <p:cNvSpPr>
            <a:spLocks noChangeArrowheads="1"/>
          </p:cNvSpPr>
          <p:nvPr/>
        </p:nvSpPr>
        <p:spPr bwMode="gray">
          <a:xfrm>
            <a:off x="4724400" y="3200400"/>
            <a:ext cx="5867400" cy="1011238"/>
          </a:xfrm>
          <a:prstGeom prst="rect">
            <a:avLst/>
          </a:prstGeom>
          <a:noFill/>
          <a:ln w="15875" algn="ctr">
            <a:solidFill>
              <a:srgbClr val="FF66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066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solidFill>
                  <a:srgbClr val="C00000"/>
                </a:solidFill>
              </a:rPr>
              <a:t>Cluster Distance Measures	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idx="1"/>
          </p:nvPr>
        </p:nvSpPr>
        <p:spPr>
          <a:ln w="31750"/>
        </p:spPr>
        <p:txBody>
          <a:bodyPr/>
          <a:lstStyle/>
          <a:p>
            <a:pPr marL="0" lvl="1" indent="0">
              <a:lnSpc>
                <a:spcPct val="110000"/>
              </a:lnSpc>
              <a:buNone/>
            </a:pPr>
            <a:r>
              <a:rPr lang="en-US" sz="1814" b="1" dirty="0"/>
              <a:t>Example</a:t>
            </a:r>
            <a:r>
              <a:rPr lang="en-US" sz="1814" dirty="0"/>
              <a:t>: Given a data set of five objects characterized by a single continuous  feature, assume that there are two clusters: C</a:t>
            </a:r>
            <a:r>
              <a:rPr lang="en-US" sz="1270" dirty="0"/>
              <a:t>1</a:t>
            </a:r>
            <a:r>
              <a:rPr lang="en-US" sz="1814" dirty="0"/>
              <a:t>: {a, b} and C</a:t>
            </a:r>
            <a:r>
              <a:rPr lang="en-US" sz="1270" dirty="0"/>
              <a:t>2</a:t>
            </a:r>
            <a:r>
              <a:rPr lang="en-US" sz="1814" dirty="0"/>
              <a:t>: {c, d, e}.</a:t>
            </a:r>
          </a:p>
          <a:p>
            <a:pPr marL="0" lvl="1" indent="0">
              <a:lnSpc>
                <a:spcPct val="110000"/>
              </a:lnSpc>
              <a:buNone/>
            </a:pPr>
            <a:endParaRPr lang="en-US" dirty="0"/>
          </a:p>
          <a:p>
            <a:pPr marL="0" lvl="1" indent="0">
              <a:lnSpc>
                <a:spcPct val="110000"/>
              </a:lnSpc>
              <a:buNone/>
            </a:pPr>
            <a:endParaRPr lang="en-US" dirty="0"/>
          </a:p>
          <a:p>
            <a:pPr marL="0" lvl="1" indent="0">
              <a:lnSpc>
                <a:spcPct val="110000"/>
              </a:lnSpc>
              <a:buNone/>
            </a:pPr>
            <a:r>
              <a:rPr lang="en-US" sz="1633" dirty="0"/>
              <a:t>1. Calculate the distance matrix.     	  2. Calculate three cluster distances between C</a:t>
            </a:r>
            <a:r>
              <a:rPr lang="en-US" sz="1270" dirty="0"/>
              <a:t>1</a:t>
            </a:r>
            <a:r>
              <a:rPr lang="en-US" sz="1633" dirty="0"/>
              <a:t> and C</a:t>
            </a:r>
            <a:r>
              <a:rPr lang="en-US" sz="1270" dirty="0"/>
              <a:t>2</a:t>
            </a:r>
            <a:r>
              <a:rPr lang="en-US" sz="1633" dirty="0"/>
              <a:t>.  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977251"/>
              </p:ext>
            </p:extLst>
          </p:nvPr>
        </p:nvGraphicFramePr>
        <p:xfrm>
          <a:off x="838200" y="2016509"/>
          <a:ext cx="5389354" cy="673850"/>
        </p:xfrm>
        <a:graphic>
          <a:graphicData uri="http://schemas.openxmlformats.org/drawingml/2006/table">
            <a:tbl>
              <a:tblPr/>
              <a:tblGrid>
                <a:gridCol w="10784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7700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7844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7700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7844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36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b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6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1187556" y="3220942"/>
          <a:ext cx="2902734" cy="2695398"/>
        </p:xfrm>
        <a:graphic>
          <a:graphicData uri="http://schemas.openxmlformats.org/drawingml/2006/table">
            <a:tbl>
              <a:tblPr/>
              <a:tblGrid>
                <a:gridCol w="48378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378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378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378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378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378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4923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b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923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923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b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4923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4923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4923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248" name="Left Bracket 38"/>
          <p:cNvSpPr>
            <a:spLocks/>
          </p:cNvSpPr>
          <p:nvPr/>
        </p:nvSpPr>
        <p:spPr bwMode="auto">
          <a:xfrm>
            <a:off x="1666128" y="3588823"/>
            <a:ext cx="41756" cy="2349833"/>
          </a:xfrm>
          <a:prstGeom prst="leftBracket">
            <a:avLst>
              <a:gd name="adj" fmla="val 8337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4535">
              <a:latin typeface="Times New Roman" panose="02020603050405020304" pitchFamily="18" charset="0"/>
            </a:endParaRPr>
          </a:p>
        </p:txBody>
      </p:sp>
      <p:sp>
        <p:nvSpPr>
          <p:cNvPr id="7249" name="Right Bracket 39"/>
          <p:cNvSpPr>
            <a:spLocks/>
          </p:cNvSpPr>
          <p:nvPr/>
        </p:nvSpPr>
        <p:spPr bwMode="auto">
          <a:xfrm>
            <a:off x="4002314" y="3590977"/>
            <a:ext cx="69113" cy="2349833"/>
          </a:xfrm>
          <a:prstGeom prst="rightBracket">
            <a:avLst>
              <a:gd name="adj" fmla="val 8343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4535">
              <a:latin typeface="Times New Roman" panose="02020603050405020304" pitchFamily="18" charset="0"/>
            </a:endParaRPr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4977158" y="2944492"/>
            <a:ext cx="5045230" cy="345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605" tIns="47302" rIns="94605" bIns="47302"/>
          <a:lstStyle>
            <a:lvl1pPr marL="268288" indent="-268288" defTabSz="1042988" eaLnBrk="0" hangingPunct="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42988" eaLnBrk="0" hangingPunct="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42988" eaLnBrk="0" hangingPunct="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42988" eaLnBrk="0" hangingPunct="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42988" eaLnBrk="0" hangingPunct="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20000"/>
              </a:spcBef>
            </a:pPr>
            <a:r>
              <a:rPr lang="en-US" sz="1633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Single link</a:t>
            </a:r>
            <a:endParaRPr lang="en-US" sz="1633" dirty="0">
              <a:latin typeface="Tahoma" panose="020B0604030504040204" pitchFamily="34" charset="0"/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200000"/>
              </a:lnSpc>
              <a:spcBef>
                <a:spcPct val="20000"/>
              </a:spcBef>
            </a:pPr>
            <a:endParaRPr lang="en-US" sz="1633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200000"/>
              </a:lnSpc>
              <a:spcBef>
                <a:spcPct val="20000"/>
              </a:spcBef>
            </a:pPr>
            <a:r>
              <a:rPr lang="en-US" sz="1633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Complete link</a:t>
            </a:r>
          </a:p>
          <a:p>
            <a:pPr eaLnBrk="1" hangingPunct="1">
              <a:lnSpc>
                <a:spcPct val="200000"/>
              </a:lnSpc>
              <a:spcBef>
                <a:spcPct val="20000"/>
              </a:spcBef>
            </a:pPr>
            <a:endParaRPr lang="en-US" sz="1633" dirty="0">
              <a:latin typeface="Tahoma" panose="020B0604030504040204" pitchFamily="34" charset="0"/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200000"/>
              </a:lnSpc>
              <a:spcBef>
                <a:spcPct val="20000"/>
              </a:spcBef>
            </a:pPr>
            <a:r>
              <a:rPr lang="en-US" sz="1633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Average</a:t>
            </a:r>
            <a:endParaRPr lang="en-US" sz="1633" dirty="0">
              <a:latin typeface="Tahoma" panose="020B0604030504040204" pitchFamily="34" charset="0"/>
            </a:endParaRPr>
          </a:p>
        </p:txBody>
      </p:sp>
      <p:graphicFrame>
        <p:nvGraphicFramePr>
          <p:cNvPr id="72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0744687"/>
              </p:ext>
            </p:extLst>
          </p:nvPr>
        </p:nvGraphicFramePr>
        <p:xfrm>
          <a:off x="5094975" y="3348017"/>
          <a:ext cx="5461347" cy="59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6" name="Equation" r:id="rId4" imgW="3949700" imgH="431800" progId="Equation.3">
                  <p:embed/>
                </p:oleObj>
              </mc:Choice>
              <mc:Fallback>
                <p:oleObj name="Equation" r:id="rId4" imgW="3949700" imgH="431800" progId="Equation.3">
                  <p:embed/>
                  <p:pic>
                    <p:nvPicPr>
                      <p:cNvPr id="72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4975" y="3348017"/>
                        <a:ext cx="5461347" cy="59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8146135"/>
              </p:ext>
            </p:extLst>
          </p:nvPr>
        </p:nvGraphicFramePr>
        <p:xfrm>
          <a:off x="5094975" y="4453821"/>
          <a:ext cx="5495903" cy="59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7" name="Equation" r:id="rId6" imgW="3975100" imgH="431800" progId="Equation.3">
                  <p:embed/>
                </p:oleObj>
              </mc:Choice>
              <mc:Fallback>
                <p:oleObj name="Equation" r:id="rId6" imgW="3975100" imgH="431800" progId="Equation.3">
                  <p:embed/>
                  <p:pic>
                    <p:nvPicPr>
                      <p:cNvPr id="72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4975" y="4453821"/>
                        <a:ext cx="5495903" cy="59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3954903"/>
              </p:ext>
            </p:extLst>
          </p:nvPr>
        </p:nvGraphicFramePr>
        <p:xfrm>
          <a:off x="5164088" y="5352287"/>
          <a:ext cx="5278486" cy="1036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8" name="Equation" r:id="rId8" imgW="4013200" imgH="787400" progId="Equation.3">
                  <p:embed/>
                </p:oleObj>
              </mc:Choice>
              <mc:Fallback>
                <p:oleObj name="Equation" r:id="rId8" imgW="4013200" imgH="787400" progId="Equation.3">
                  <p:embed/>
                  <p:pic>
                    <p:nvPicPr>
                      <p:cNvPr id="72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4088" y="5352287"/>
                        <a:ext cx="5278486" cy="10366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52123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solidFill>
                  <a:srgbClr val="C00000"/>
                </a:solidFill>
              </a:rPr>
              <a:t> Agglomerative Algorithm	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83794" indent="-483794"/>
            <a:r>
              <a:rPr lang="en-US" altLang="en-US" dirty="0"/>
              <a:t>The </a:t>
            </a:r>
            <a:r>
              <a:rPr lang="en-US" altLang="en-US" i="1" dirty="0"/>
              <a:t>Agglomerative </a:t>
            </a:r>
            <a:r>
              <a:rPr lang="en-US" altLang="en-US" dirty="0"/>
              <a:t>algorithm is carried out in three steps:</a:t>
            </a:r>
          </a:p>
          <a:p>
            <a:pPr marL="2168433" lvl="4" indent="-276454">
              <a:lnSpc>
                <a:spcPct val="120000"/>
              </a:lnSpc>
            </a:pPr>
            <a:endParaRPr lang="en-US" altLang="en-US" sz="1633" dirty="0"/>
          </a:p>
          <a:p>
            <a:pPr marL="888396" lvl="1" indent="-414680">
              <a:lnSpc>
                <a:spcPct val="110000"/>
              </a:lnSpc>
            </a:pPr>
            <a:endParaRPr lang="en-US" altLang="en-US" sz="2540" dirty="0"/>
          </a:p>
        </p:txBody>
      </p:sp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990" eaLnBrk="0" hangingPunct="0">
              <a:spcBef>
                <a:spcPct val="20000"/>
              </a:spcBef>
              <a:buChar char="•"/>
              <a:defRPr sz="254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73856" indent="-259175" defTabSz="945990" eaLnBrk="0" hangingPunct="0">
              <a:spcBef>
                <a:spcPct val="20000"/>
              </a:spcBef>
              <a:buChar char="–"/>
              <a:defRPr sz="2177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036701" indent="-207340" defTabSz="94599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1814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451381" indent="-207340" defTabSz="945990" eaLnBrk="0" hangingPunct="0">
              <a:spcBef>
                <a:spcPct val="20000"/>
              </a:spcBef>
              <a:buChar char="–"/>
              <a:defRPr sz="1814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866062" indent="-207340" defTabSz="945990" eaLnBrk="0" hangingPunct="0">
              <a:spcBef>
                <a:spcPct val="20000"/>
              </a:spcBef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280742" indent="-207340" defTabSz="94599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695423" indent="-207340" defTabSz="94599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110103" indent="-207340" defTabSz="94599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524783" indent="-207340" defTabSz="94599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70">
                <a:latin typeface="Arial" panose="020B0604020202020204" pitchFamily="34" charset="0"/>
              </a:rPr>
              <a:t>COMP24111  Machine Learning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990" eaLnBrk="0" hangingPunct="0">
              <a:spcBef>
                <a:spcPct val="20000"/>
              </a:spcBef>
              <a:buChar char="•"/>
              <a:defRPr sz="254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73856" indent="-259175" defTabSz="945990" eaLnBrk="0" hangingPunct="0">
              <a:spcBef>
                <a:spcPct val="20000"/>
              </a:spcBef>
              <a:buChar char="–"/>
              <a:defRPr sz="2177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036701" indent="-207340" defTabSz="94599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1814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451381" indent="-207340" defTabSz="945990" eaLnBrk="0" hangingPunct="0">
              <a:spcBef>
                <a:spcPct val="20000"/>
              </a:spcBef>
              <a:buChar char="–"/>
              <a:defRPr sz="1814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866062" indent="-207340" defTabSz="945990" eaLnBrk="0" hangingPunct="0">
              <a:spcBef>
                <a:spcPct val="20000"/>
              </a:spcBef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280742" indent="-207340" defTabSz="94599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695423" indent="-207340" defTabSz="94599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110103" indent="-207340" defTabSz="94599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524783" indent="-207340" defTabSz="94599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8BCAF75-B0C0-4C24-AAAB-B7D4AAC4B2DB}" type="slidenum">
              <a:rPr lang="en-GB" altLang="en-US" sz="1451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47</a:t>
            </a:fld>
            <a:endParaRPr lang="en-GB" altLang="en-US" sz="1451">
              <a:latin typeface="Arial" panose="020B0604020202020204" pitchFamily="34" charset="0"/>
            </a:endParaRPr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1569115" y="1755871"/>
            <a:ext cx="4354103" cy="4783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800100" indent="-34290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AutoNum type="arabicParenR"/>
            </a:pPr>
            <a:r>
              <a:rPr lang="en-GB" altLang="en-US" sz="2177" dirty="0">
                <a:solidFill>
                  <a:srgbClr val="2D2D8A"/>
                </a:solidFill>
              </a:rPr>
              <a:t>Convert all object features into a distance matrix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AutoNum type="arabicParenR"/>
            </a:pPr>
            <a:r>
              <a:rPr lang="en-GB" altLang="en-US" sz="2177" dirty="0">
                <a:solidFill>
                  <a:srgbClr val="2D2D8A"/>
                </a:solidFill>
              </a:rPr>
              <a:t>Set each object as a cluster (thus if we have </a:t>
            </a:r>
            <a:r>
              <a:rPr lang="en-GB" altLang="en-US" sz="2177" i="1" dirty="0">
                <a:solidFill>
                  <a:srgbClr val="2D2D8A"/>
                </a:solidFill>
              </a:rPr>
              <a:t>N</a:t>
            </a:r>
            <a:r>
              <a:rPr lang="en-GB" altLang="en-US" sz="2177" dirty="0">
                <a:solidFill>
                  <a:srgbClr val="2D2D8A"/>
                </a:solidFill>
              </a:rPr>
              <a:t> objects, we will have </a:t>
            </a:r>
            <a:r>
              <a:rPr lang="en-GB" altLang="en-US" sz="2177" i="1" dirty="0">
                <a:solidFill>
                  <a:srgbClr val="2D2D8A"/>
                </a:solidFill>
              </a:rPr>
              <a:t>N</a:t>
            </a:r>
            <a:r>
              <a:rPr lang="en-GB" altLang="en-US" sz="2177" dirty="0">
                <a:solidFill>
                  <a:srgbClr val="2D2D8A"/>
                </a:solidFill>
              </a:rPr>
              <a:t> clusters at the beginning)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AutoNum type="arabicParenR"/>
            </a:pPr>
            <a:r>
              <a:rPr lang="en-GB" altLang="en-US" sz="2177" dirty="0">
                <a:solidFill>
                  <a:srgbClr val="FF0000"/>
                </a:solidFill>
              </a:rPr>
              <a:t>Repeat until number of cluster is one </a:t>
            </a:r>
            <a:r>
              <a:rPr lang="en-GB" altLang="en-US" sz="2177" dirty="0">
                <a:solidFill>
                  <a:srgbClr val="2D2D8A"/>
                </a:solidFill>
              </a:rPr>
              <a:t>(or known # of clusters)  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GB" altLang="en-US" sz="2177" dirty="0">
                <a:solidFill>
                  <a:srgbClr val="FF0000"/>
                </a:solidFill>
              </a:rPr>
              <a:t>Merge two closest clusters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GB" altLang="en-US" sz="2177" dirty="0">
                <a:solidFill>
                  <a:srgbClr val="FF0000"/>
                </a:solidFill>
              </a:rPr>
              <a:t>Update “distance matrix”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177" dirty="0">
              <a:solidFill>
                <a:srgbClr val="FF0000"/>
              </a:solidFill>
            </a:endParaRPr>
          </a:p>
        </p:txBody>
      </p:sp>
      <p:pic>
        <p:nvPicPr>
          <p:cNvPr id="819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098" y="1840127"/>
            <a:ext cx="3481554" cy="4284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6718015" y="1771014"/>
            <a:ext cx="3593863" cy="442321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4535">
              <a:latin typeface="Times New Roman" panose="02020603050405020304" pitchFamily="18" charset="0"/>
            </a:endParaRPr>
          </a:p>
        </p:txBody>
      </p:sp>
      <p:cxnSp>
        <p:nvCxnSpPr>
          <p:cNvPr id="8201" name="Straight Arrow Connector 9"/>
          <p:cNvCxnSpPr>
            <a:cxnSpLocks noChangeShapeType="1"/>
          </p:cNvCxnSpPr>
          <p:nvPr/>
        </p:nvCxnSpPr>
        <p:spPr bwMode="auto">
          <a:xfrm flipV="1">
            <a:off x="5789313" y="4741424"/>
            <a:ext cx="1688942" cy="28095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262900039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56FC3B-3EC9-4A2E-B363-F52A27772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</a:t>
            </a:r>
            <a:endParaRPr lang="en-IN" dirty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83794" indent="-483794">
              <a:lnSpc>
                <a:spcPct val="110000"/>
              </a:lnSpc>
            </a:pPr>
            <a:r>
              <a:rPr lang="en-US" altLang="en-US" dirty="0"/>
              <a:t>Problem: clustering analysis with agglomerative algorithm</a:t>
            </a:r>
          </a:p>
          <a:p>
            <a:pPr marL="483794" indent="-483794">
              <a:buNone/>
            </a:pPr>
            <a:r>
              <a:rPr lang="en-US" altLang="en-US" dirty="0"/>
              <a:t>     </a:t>
            </a:r>
            <a:endParaRPr lang="en-US" altLang="en-US" sz="1814" dirty="0"/>
          </a:p>
        </p:txBody>
      </p:sp>
      <p:pic>
        <p:nvPicPr>
          <p:cNvPr id="9222" name="Picture 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461" y="4535524"/>
            <a:ext cx="3939426" cy="529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799" y="5088427"/>
            <a:ext cx="3593863" cy="550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4" name="Text Box 49"/>
          <p:cNvSpPr txBox="1">
            <a:spLocks noChangeArrowheads="1"/>
          </p:cNvSpPr>
          <p:nvPr/>
        </p:nvSpPr>
        <p:spPr bwMode="auto">
          <a:xfrm>
            <a:off x="7740307" y="3567946"/>
            <a:ext cx="1354858" cy="3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14"/>
              <a:t>data matrix</a:t>
            </a:r>
          </a:p>
        </p:txBody>
      </p:sp>
      <p:sp>
        <p:nvSpPr>
          <p:cNvPr id="9225" name="Text Box 50"/>
          <p:cNvSpPr txBox="1">
            <a:spLocks noChangeArrowheads="1"/>
          </p:cNvSpPr>
          <p:nvPr/>
        </p:nvSpPr>
        <p:spPr bwMode="auto">
          <a:xfrm>
            <a:off x="7685593" y="6041606"/>
            <a:ext cx="1749197" cy="3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14"/>
              <a:t>distance matrix</a:t>
            </a:r>
          </a:p>
        </p:txBody>
      </p:sp>
      <p:sp>
        <p:nvSpPr>
          <p:cNvPr id="9226" name="Text Box 51"/>
          <p:cNvSpPr txBox="1">
            <a:spLocks noChangeArrowheads="1"/>
          </p:cNvSpPr>
          <p:nvPr/>
        </p:nvSpPr>
        <p:spPr bwMode="auto">
          <a:xfrm>
            <a:off x="3016164" y="5572215"/>
            <a:ext cx="2076466" cy="3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14"/>
              <a:t>Euclidean distance</a:t>
            </a:r>
          </a:p>
        </p:txBody>
      </p:sp>
      <p:pic>
        <p:nvPicPr>
          <p:cNvPr id="9227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451" y="4102130"/>
            <a:ext cx="4250434" cy="2021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8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251" y="1700462"/>
            <a:ext cx="3170547" cy="260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9" name="Picture 2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579" y="1769576"/>
            <a:ext cx="2410307" cy="1891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289717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58073D-41FB-404B-94DA-371564981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</a:t>
            </a:r>
            <a:endParaRPr lang="en-IN" dirty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83794" indent="-483794">
              <a:lnSpc>
                <a:spcPct val="110000"/>
              </a:lnSpc>
            </a:pPr>
            <a:r>
              <a:rPr lang="en-US" altLang="en-US" dirty="0"/>
              <a:t>Merge two closest clusters (iteration 1) </a:t>
            </a:r>
          </a:p>
          <a:p>
            <a:pPr marL="483794" indent="-483794">
              <a:buNone/>
            </a:pPr>
            <a:r>
              <a:rPr lang="en-US" altLang="en-US" dirty="0"/>
              <a:t>     </a:t>
            </a:r>
            <a:endParaRPr lang="en-US" altLang="en-US" sz="1814" dirty="0"/>
          </a:p>
        </p:txBody>
      </p:sp>
      <p:sp>
        <p:nvSpPr>
          <p:cNvPr id="10246" name="Line 26"/>
          <p:cNvSpPr>
            <a:spLocks noChangeShapeType="1"/>
          </p:cNvSpPr>
          <p:nvPr/>
        </p:nvSpPr>
        <p:spPr bwMode="auto">
          <a:xfrm flipH="1">
            <a:off x="5128422" y="3015044"/>
            <a:ext cx="829353" cy="483789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10247" name="Line 27"/>
          <p:cNvSpPr>
            <a:spLocks noChangeShapeType="1"/>
          </p:cNvSpPr>
          <p:nvPr/>
        </p:nvSpPr>
        <p:spPr bwMode="auto">
          <a:xfrm>
            <a:off x="5128422" y="3913509"/>
            <a:ext cx="760240" cy="62201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pic>
        <p:nvPicPr>
          <p:cNvPr id="10248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69576"/>
            <a:ext cx="4250434" cy="197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875" y="2391590"/>
            <a:ext cx="3170547" cy="2678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0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888" y="3981183"/>
            <a:ext cx="4276351" cy="1874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1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608" y="4534085"/>
            <a:ext cx="622015" cy="276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2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240" y="4534085"/>
            <a:ext cx="738643" cy="276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916060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7BE2BF-A9A1-4919-97AD-C59ECB22A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Good Clustering?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CAC4B7B-2F98-485A-8786-946C29533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6019800" cy="3402361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en-US" sz="2400" dirty="0"/>
              <a:t>A </a:t>
            </a:r>
            <a:r>
              <a:rPr lang="en-US" sz="2400" u="sng" dirty="0"/>
              <a:t>good clustering</a:t>
            </a:r>
            <a:r>
              <a:rPr lang="en-US" sz="2400" dirty="0"/>
              <a:t> method will produce high quality clusters with</a:t>
            </a:r>
          </a:p>
          <a:p>
            <a:pPr lvl="1" algn="just">
              <a:lnSpc>
                <a:spcPct val="120000"/>
              </a:lnSpc>
            </a:pPr>
            <a:r>
              <a:rPr lang="en-US" sz="2200" dirty="0"/>
              <a:t>high </a:t>
            </a:r>
            <a:r>
              <a:rPr lang="en-US" sz="2200" u="sng" dirty="0"/>
              <a:t>intra-class</a:t>
            </a:r>
            <a:r>
              <a:rPr lang="en-US" sz="2200" dirty="0"/>
              <a:t> similarity</a:t>
            </a:r>
          </a:p>
          <a:p>
            <a:pPr lvl="1" algn="just">
              <a:lnSpc>
                <a:spcPct val="120000"/>
              </a:lnSpc>
            </a:pPr>
            <a:r>
              <a:rPr lang="en-US" sz="2200" dirty="0"/>
              <a:t>low </a:t>
            </a:r>
            <a:r>
              <a:rPr lang="en-US" sz="2200" u="sng" dirty="0"/>
              <a:t>inter-class</a:t>
            </a:r>
            <a:r>
              <a:rPr lang="en-US" sz="2200" dirty="0"/>
              <a:t> similarity </a:t>
            </a:r>
          </a:p>
          <a:p>
            <a:pPr algn="just">
              <a:lnSpc>
                <a:spcPct val="120000"/>
              </a:lnSpc>
            </a:pPr>
            <a:r>
              <a:rPr lang="en-US" sz="2400" dirty="0"/>
              <a:t>The </a:t>
            </a:r>
            <a:r>
              <a:rPr lang="en-US" sz="2400" u="sng" dirty="0"/>
              <a:t>quality</a:t>
            </a:r>
            <a:r>
              <a:rPr lang="en-US" sz="2400" dirty="0"/>
              <a:t> of a clustering result depends on both the similarity measure used by the method and its implementation.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DBDF116-C142-4D40-B2FF-1B5A59249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A60F88-0071-40EA-A84D-D4EC25CD8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4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54A68827-60B1-40E1-BC2D-5566D316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</a:t>
            </a:r>
            <a:endParaRPr lang="en-IN" dirty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83794" indent="-483794">
              <a:lnSpc>
                <a:spcPct val="110000"/>
              </a:lnSpc>
            </a:pPr>
            <a:r>
              <a:rPr lang="en-US" altLang="en-US" dirty="0"/>
              <a:t>Update distance matrix (iteration 1)</a:t>
            </a:r>
          </a:p>
          <a:p>
            <a:pPr marL="483794" indent="-483794">
              <a:buNone/>
            </a:pPr>
            <a:r>
              <a:rPr lang="en-US" altLang="en-US" dirty="0"/>
              <a:t>     </a:t>
            </a:r>
            <a:endParaRPr lang="en-US" altLang="en-US" sz="1814" dirty="0"/>
          </a:p>
        </p:txBody>
      </p:sp>
      <p:pic>
        <p:nvPicPr>
          <p:cNvPr id="11270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677" y="1909240"/>
            <a:ext cx="3939426" cy="40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677" y="2393030"/>
            <a:ext cx="3939426" cy="331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677" y="2807706"/>
            <a:ext cx="3939426" cy="32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677" y="3229582"/>
            <a:ext cx="3939426" cy="33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4" name="Line 19"/>
          <p:cNvSpPr>
            <a:spLocks noChangeShapeType="1"/>
          </p:cNvSpPr>
          <p:nvPr/>
        </p:nvSpPr>
        <p:spPr bwMode="auto">
          <a:xfrm flipH="1">
            <a:off x="5404872" y="3637058"/>
            <a:ext cx="1174917" cy="483789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pic>
        <p:nvPicPr>
          <p:cNvPr id="11275" name="Picture 2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348" y="4188521"/>
            <a:ext cx="4060374" cy="1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6" name="Picture 2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556" y="4033017"/>
            <a:ext cx="4457772" cy="2090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7" name="Picture 2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462" y="1735019"/>
            <a:ext cx="4224516" cy="196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8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172" y="4879648"/>
            <a:ext cx="501067" cy="276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9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588" y="4734223"/>
            <a:ext cx="760240" cy="283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0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917" y="4855170"/>
            <a:ext cx="760240" cy="283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1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843" y="4747183"/>
            <a:ext cx="583139" cy="266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5430937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FF7701-EAAF-4914-BBF8-F4143A66C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</a:t>
            </a:r>
            <a:endParaRPr lang="en-IN" dirty="0"/>
          </a:p>
        </p:txBody>
      </p:sp>
      <p:sp>
        <p:nvSpPr>
          <p:cNvPr id="1229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83794" indent="-483794">
              <a:lnSpc>
                <a:spcPct val="110000"/>
              </a:lnSpc>
            </a:pPr>
            <a:r>
              <a:rPr lang="en-US" altLang="en-US" dirty="0"/>
              <a:t>Merge two closest clusters (iteration 2) </a:t>
            </a:r>
          </a:p>
          <a:p>
            <a:pPr marL="483794" indent="-483794">
              <a:buNone/>
            </a:pPr>
            <a:r>
              <a:rPr lang="en-US" altLang="en-US" dirty="0"/>
              <a:t>     </a:t>
            </a:r>
            <a:endParaRPr lang="en-US" altLang="en-US" sz="1814" dirty="0"/>
          </a:p>
        </p:txBody>
      </p:sp>
      <p:sp>
        <p:nvSpPr>
          <p:cNvPr id="12294" name="Line 12"/>
          <p:cNvSpPr>
            <a:spLocks noChangeShapeType="1"/>
          </p:cNvSpPr>
          <p:nvPr/>
        </p:nvSpPr>
        <p:spPr bwMode="auto">
          <a:xfrm flipH="1">
            <a:off x="5128422" y="3015044"/>
            <a:ext cx="829353" cy="483789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12295" name="Line 13"/>
          <p:cNvSpPr>
            <a:spLocks noChangeShapeType="1"/>
          </p:cNvSpPr>
          <p:nvPr/>
        </p:nvSpPr>
        <p:spPr bwMode="auto">
          <a:xfrm>
            <a:off x="5128422" y="3913509"/>
            <a:ext cx="760240" cy="62201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pic>
        <p:nvPicPr>
          <p:cNvPr id="12296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366" y="3333251"/>
            <a:ext cx="855270" cy="19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7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366" y="3333251"/>
            <a:ext cx="855270" cy="19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8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366" y="3333251"/>
            <a:ext cx="855270" cy="19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9" name="Picture 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331" y="1631350"/>
            <a:ext cx="4388659" cy="2082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0" name="Picture 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888" y="4050296"/>
            <a:ext cx="4224516" cy="178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1" name="Picture 2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123" y="2529815"/>
            <a:ext cx="3179186" cy="2626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2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833" y="2460702"/>
            <a:ext cx="552902" cy="276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233520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8341F5-1AB2-4B36-BFB5-A7641F5EC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</a:t>
            </a:r>
            <a:endParaRPr lang="en-IN" dirty="0"/>
          </a:p>
        </p:txBody>
      </p:sp>
      <p:sp>
        <p:nvSpPr>
          <p:cNvPr id="1331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83794" indent="-483794">
              <a:lnSpc>
                <a:spcPct val="110000"/>
              </a:lnSpc>
            </a:pPr>
            <a:r>
              <a:rPr lang="en-US" altLang="en-US" dirty="0"/>
              <a:t>Update distance matrix (iteration 2) </a:t>
            </a:r>
          </a:p>
        </p:txBody>
      </p:sp>
      <p:sp>
        <p:nvSpPr>
          <p:cNvPr id="13318" name="Line 11"/>
          <p:cNvSpPr>
            <a:spLocks noChangeShapeType="1"/>
          </p:cNvSpPr>
          <p:nvPr/>
        </p:nvSpPr>
        <p:spPr bwMode="auto">
          <a:xfrm flipH="1">
            <a:off x="5473985" y="3706171"/>
            <a:ext cx="1174917" cy="483789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13319" name="Line 12"/>
          <p:cNvSpPr>
            <a:spLocks noChangeShapeType="1"/>
          </p:cNvSpPr>
          <p:nvPr/>
        </p:nvSpPr>
        <p:spPr bwMode="auto">
          <a:xfrm>
            <a:off x="5957775" y="5088426"/>
            <a:ext cx="483789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pic>
        <p:nvPicPr>
          <p:cNvPr id="13320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225" y="2151135"/>
            <a:ext cx="4354103" cy="311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321" name="Group 19"/>
          <p:cNvGrpSpPr>
            <a:grpSpLocks/>
          </p:cNvGrpSpPr>
          <p:nvPr/>
        </p:nvGrpSpPr>
        <p:grpSpPr bwMode="auto">
          <a:xfrm>
            <a:off x="6234226" y="2531254"/>
            <a:ext cx="3939426" cy="489549"/>
            <a:chOff x="3560" y="1710"/>
            <a:chExt cx="2736" cy="340"/>
          </a:xfrm>
        </p:grpSpPr>
        <p:pic>
          <p:nvPicPr>
            <p:cNvPr id="13327" name="Picture 1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0" y="1710"/>
              <a:ext cx="225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28" name="Picture 1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2" y="1887"/>
              <a:ext cx="206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3322" name="Picture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225" y="3124472"/>
            <a:ext cx="4077652" cy="33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3" name="Picture 2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564" y="4119408"/>
            <a:ext cx="4025817" cy="1866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4" name="Picture 2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349" y="4257634"/>
            <a:ext cx="3955265" cy="1658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5" name="Picture 2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010" y="1700463"/>
            <a:ext cx="4388659" cy="2082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6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069" y="2529815"/>
            <a:ext cx="501067" cy="276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4139450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28D967-27E1-4E00-855F-D20F37915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</a:t>
            </a:r>
            <a:endParaRPr lang="en-IN" dirty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83794" indent="-483794">
              <a:lnSpc>
                <a:spcPct val="110000"/>
              </a:lnSpc>
            </a:pPr>
            <a:r>
              <a:rPr lang="en-US" altLang="en-US" dirty="0"/>
              <a:t>Merge two closest clusters/update distance matrix (iteration 3) </a:t>
            </a:r>
          </a:p>
          <a:p>
            <a:pPr marL="483794" indent="-483794">
              <a:buNone/>
            </a:pPr>
            <a:r>
              <a:rPr lang="en-US" altLang="en-US" dirty="0"/>
              <a:t>     </a:t>
            </a:r>
            <a:endParaRPr lang="en-US" altLang="en-US" sz="1814" dirty="0"/>
          </a:p>
        </p:txBody>
      </p:sp>
      <p:sp>
        <p:nvSpPr>
          <p:cNvPr id="14342" name="Line 4"/>
          <p:cNvSpPr>
            <a:spLocks noChangeShapeType="1"/>
          </p:cNvSpPr>
          <p:nvPr/>
        </p:nvSpPr>
        <p:spPr bwMode="auto">
          <a:xfrm flipH="1">
            <a:off x="5128422" y="3015044"/>
            <a:ext cx="829353" cy="483789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14343" name="Line 5"/>
          <p:cNvSpPr>
            <a:spLocks noChangeShapeType="1"/>
          </p:cNvSpPr>
          <p:nvPr/>
        </p:nvSpPr>
        <p:spPr bwMode="auto">
          <a:xfrm>
            <a:off x="5197534" y="4189961"/>
            <a:ext cx="829353" cy="414676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pic>
        <p:nvPicPr>
          <p:cNvPr id="14344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366" y="3333251"/>
            <a:ext cx="855270" cy="19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5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366" y="3333251"/>
            <a:ext cx="855270" cy="19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6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366" y="3333251"/>
            <a:ext cx="855270" cy="19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7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90522"/>
            <a:ext cx="4431855" cy="2090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8" name="Picture 3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236" y="2529815"/>
            <a:ext cx="3170547" cy="2652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9" name="Group 28"/>
          <p:cNvGrpSpPr>
            <a:grpSpLocks/>
          </p:cNvGrpSpPr>
          <p:nvPr/>
        </p:nvGrpSpPr>
        <p:grpSpPr bwMode="auto">
          <a:xfrm>
            <a:off x="6096000" y="4119408"/>
            <a:ext cx="4369942" cy="1935157"/>
            <a:chOff x="5346700" y="4542631"/>
            <a:chExt cx="4818130" cy="2133600"/>
          </a:xfrm>
        </p:grpSpPr>
        <p:pic>
          <p:nvPicPr>
            <p:cNvPr id="14350" name="Picture 2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6700" y="4542631"/>
              <a:ext cx="4818130" cy="213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51" name="Picture 3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4300" y="5342731"/>
              <a:ext cx="83820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9101442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541ED6-AB2A-4564-99E9-B9C86F4A7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</a:t>
            </a:r>
            <a:endParaRPr lang="en-IN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83794" indent="-483794">
              <a:lnSpc>
                <a:spcPct val="110000"/>
              </a:lnSpc>
            </a:pPr>
            <a:r>
              <a:rPr lang="en-US" altLang="en-US" dirty="0"/>
              <a:t>Merge two closest clusters/update distance matrix (iteration 4) </a:t>
            </a:r>
          </a:p>
          <a:p>
            <a:pPr marL="483794" indent="-483794">
              <a:buNone/>
            </a:pPr>
            <a:r>
              <a:rPr lang="en-US" altLang="en-US" dirty="0"/>
              <a:t>     </a:t>
            </a:r>
            <a:endParaRPr lang="en-US" altLang="en-US" sz="1814" dirty="0"/>
          </a:p>
        </p:txBody>
      </p:sp>
      <p:sp>
        <p:nvSpPr>
          <p:cNvPr id="15366" name="Line 4"/>
          <p:cNvSpPr>
            <a:spLocks noChangeShapeType="1"/>
          </p:cNvSpPr>
          <p:nvPr/>
        </p:nvSpPr>
        <p:spPr bwMode="auto">
          <a:xfrm flipH="1">
            <a:off x="5128422" y="3015044"/>
            <a:ext cx="829353" cy="483789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15367" name="Line 5"/>
          <p:cNvSpPr>
            <a:spLocks noChangeShapeType="1"/>
          </p:cNvSpPr>
          <p:nvPr/>
        </p:nvSpPr>
        <p:spPr bwMode="auto">
          <a:xfrm>
            <a:off x="5197534" y="4189961"/>
            <a:ext cx="829353" cy="414676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pic>
        <p:nvPicPr>
          <p:cNvPr id="1536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366" y="3333251"/>
            <a:ext cx="855270" cy="19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366" y="3333251"/>
            <a:ext cx="855270" cy="19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366" y="3333251"/>
            <a:ext cx="855270" cy="19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1" name="Picture 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010" y="2391590"/>
            <a:ext cx="3170547" cy="264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372" name="Group 30"/>
          <p:cNvGrpSpPr>
            <a:grpSpLocks/>
          </p:cNvGrpSpPr>
          <p:nvPr/>
        </p:nvGrpSpPr>
        <p:grpSpPr bwMode="auto">
          <a:xfrm>
            <a:off x="6096000" y="1907801"/>
            <a:ext cx="4155404" cy="1840127"/>
            <a:chOff x="5346700" y="2104231"/>
            <a:chExt cx="4581525" cy="2028825"/>
          </a:xfrm>
        </p:grpSpPr>
        <p:pic>
          <p:nvPicPr>
            <p:cNvPr id="15376" name="Picture 3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6700" y="2104231"/>
              <a:ext cx="4581525" cy="2028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7" name="Picture 3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5700" y="2866231"/>
              <a:ext cx="83820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373" name="Group 16"/>
          <p:cNvGrpSpPr>
            <a:grpSpLocks/>
          </p:cNvGrpSpPr>
          <p:nvPr/>
        </p:nvGrpSpPr>
        <p:grpSpPr bwMode="auto">
          <a:xfrm>
            <a:off x="6234225" y="4119409"/>
            <a:ext cx="3991261" cy="1684623"/>
            <a:chOff x="5499100" y="4541838"/>
            <a:chExt cx="4400550" cy="1857375"/>
          </a:xfrm>
        </p:grpSpPr>
        <p:pic>
          <p:nvPicPr>
            <p:cNvPr id="15374" name="Picture 3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9100" y="4541838"/>
              <a:ext cx="4362450" cy="1857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5" name="Picture 1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8500" y="4999831"/>
              <a:ext cx="1581150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74752370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21C5A9-250B-4C77-B6C7-F3ABE28AB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</a:t>
            </a:r>
            <a:endParaRPr lang="en-IN" dirty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83794" indent="-483794">
              <a:lnSpc>
                <a:spcPct val="110000"/>
              </a:lnSpc>
            </a:pPr>
            <a:r>
              <a:rPr lang="en-US" altLang="en-US" dirty="0"/>
              <a:t>Final result (meeting termination condition) </a:t>
            </a:r>
          </a:p>
          <a:p>
            <a:pPr marL="483794" indent="-483794">
              <a:buNone/>
            </a:pPr>
            <a:r>
              <a:rPr lang="en-US" altLang="en-US" dirty="0"/>
              <a:t>     </a:t>
            </a:r>
            <a:endParaRPr lang="en-US" altLang="en-US" sz="1814" dirty="0"/>
          </a:p>
        </p:txBody>
      </p:sp>
      <p:pic>
        <p:nvPicPr>
          <p:cNvPr id="16390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875" y="2046026"/>
            <a:ext cx="8423116" cy="386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6751108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164CFE-98DB-425D-B2E2-724D28FE4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</a:t>
            </a:r>
            <a:endParaRPr lang="en-IN" dirty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83794" indent="-483794">
              <a:lnSpc>
                <a:spcPct val="11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Dendrogram tree</a:t>
            </a:r>
            <a:r>
              <a:rPr lang="en-US" altLang="en-US" dirty="0"/>
              <a:t> representation </a:t>
            </a:r>
          </a:p>
          <a:p>
            <a:pPr marL="483794" indent="-483794">
              <a:buNone/>
            </a:pPr>
            <a:r>
              <a:rPr lang="en-US" altLang="en-US" dirty="0"/>
              <a:t>     </a:t>
            </a:r>
            <a:endParaRPr lang="en-US" altLang="en-US" sz="1814" dirty="0"/>
          </a:p>
        </p:txBody>
      </p:sp>
      <p:sp>
        <p:nvSpPr>
          <p:cNvPr id="17414" name="Text Box 13"/>
          <p:cNvSpPr txBox="1">
            <a:spLocks noChangeArrowheads="1"/>
          </p:cNvSpPr>
          <p:nvPr/>
        </p:nvSpPr>
        <p:spPr bwMode="auto">
          <a:xfrm>
            <a:off x="5957775" y="1834368"/>
            <a:ext cx="4632487" cy="4447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AutoNum type="arabicPeriod"/>
            </a:pPr>
            <a:r>
              <a:rPr lang="en-GB" altLang="en-US" sz="1814" dirty="0">
                <a:solidFill>
                  <a:srgbClr val="000000"/>
                </a:solidFill>
              </a:rPr>
              <a:t>In the beginning we have 6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14" dirty="0">
                <a:solidFill>
                  <a:srgbClr val="000000"/>
                </a:solidFill>
              </a:rPr>
              <a:t>     clusters: A, B, C, D, E and F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AutoNum type="arabicPeriod" startAt="2"/>
            </a:pPr>
            <a:r>
              <a:rPr lang="en-GB" altLang="en-US" sz="1814" dirty="0">
                <a:solidFill>
                  <a:srgbClr val="000000"/>
                </a:solidFill>
              </a:rPr>
              <a:t>We merge clusters D and F into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14" dirty="0">
                <a:solidFill>
                  <a:srgbClr val="000000"/>
                </a:solidFill>
              </a:rPr>
              <a:t>     cluster (D, F) at distance 0.50 </a:t>
            </a:r>
          </a:p>
          <a:p>
            <a:pPr eaLnBrk="1" hangingPunct="1">
              <a:spcBef>
                <a:spcPct val="0"/>
              </a:spcBef>
              <a:buFontTx/>
              <a:buAutoNum type="arabicPeriod" startAt="3"/>
            </a:pPr>
            <a:r>
              <a:rPr lang="en-GB" altLang="en-US" sz="1814" dirty="0">
                <a:solidFill>
                  <a:srgbClr val="000000"/>
                </a:solidFill>
              </a:rPr>
              <a:t>We merge cluster A and cluster B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14" dirty="0">
                <a:solidFill>
                  <a:srgbClr val="000000"/>
                </a:solidFill>
              </a:rPr>
              <a:t>     into (A, B) at distance 0.71 </a:t>
            </a:r>
          </a:p>
          <a:p>
            <a:pPr eaLnBrk="1" hangingPunct="1">
              <a:spcBef>
                <a:spcPct val="0"/>
              </a:spcBef>
              <a:buFontTx/>
              <a:buAutoNum type="arabicPeriod" startAt="4"/>
            </a:pPr>
            <a:r>
              <a:rPr lang="en-GB" altLang="en-US" sz="1814" dirty="0">
                <a:solidFill>
                  <a:srgbClr val="000000"/>
                </a:solidFill>
              </a:rPr>
              <a:t>We merge clusters E and (D, F)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14" dirty="0">
                <a:solidFill>
                  <a:srgbClr val="000000"/>
                </a:solidFill>
              </a:rPr>
              <a:t>     into ((D, F), E) at distance 1.00 </a:t>
            </a:r>
          </a:p>
          <a:p>
            <a:pPr eaLnBrk="1" hangingPunct="1">
              <a:spcBef>
                <a:spcPct val="0"/>
              </a:spcBef>
              <a:buFontTx/>
              <a:buAutoNum type="arabicPeriod" startAt="5"/>
            </a:pPr>
            <a:r>
              <a:rPr lang="en-GB" altLang="en-US" sz="1814" dirty="0">
                <a:solidFill>
                  <a:srgbClr val="000000"/>
                </a:solidFill>
              </a:rPr>
              <a:t>We merge clusters ((D, F), E) and C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14" dirty="0">
                <a:solidFill>
                  <a:srgbClr val="000000"/>
                </a:solidFill>
              </a:rPr>
              <a:t>     into (((D, F), E), C) at distance 1.41 </a:t>
            </a:r>
          </a:p>
          <a:p>
            <a:pPr eaLnBrk="1" hangingPunct="1">
              <a:spcBef>
                <a:spcPct val="0"/>
              </a:spcBef>
              <a:buFontTx/>
              <a:buAutoNum type="arabicPeriod" startAt="6"/>
            </a:pPr>
            <a:r>
              <a:rPr lang="en-GB" altLang="en-US" sz="1814" dirty="0">
                <a:solidFill>
                  <a:srgbClr val="000000"/>
                </a:solidFill>
              </a:rPr>
              <a:t>We merge clusters (((D, F), E), C)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14" dirty="0">
                <a:solidFill>
                  <a:srgbClr val="000000"/>
                </a:solidFill>
              </a:rPr>
              <a:t>     and (A, B) into ((((D, F), E), C), (A, B))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14" dirty="0">
                <a:solidFill>
                  <a:srgbClr val="000000"/>
                </a:solidFill>
              </a:rPr>
              <a:t>     at distance 2.50 </a:t>
            </a:r>
          </a:p>
          <a:p>
            <a:pPr eaLnBrk="1" hangingPunct="1">
              <a:spcBef>
                <a:spcPct val="0"/>
              </a:spcBef>
              <a:buFontTx/>
              <a:buAutoNum type="arabicPeriod" startAt="7"/>
            </a:pPr>
            <a:r>
              <a:rPr lang="en-GB" altLang="en-US" sz="1814" dirty="0">
                <a:solidFill>
                  <a:srgbClr val="000000"/>
                </a:solidFill>
              </a:rPr>
              <a:t>The last cluster contain all the objects,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14" dirty="0">
                <a:solidFill>
                  <a:srgbClr val="000000"/>
                </a:solidFill>
              </a:rPr>
              <a:t>     thus conclude the computation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14" dirty="0"/>
          </a:p>
        </p:txBody>
      </p:sp>
      <p:grpSp>
        <p:nvGrpSpPr>
          <p:cNvPr id="17415" name="Group 14"/>
          <p:cNvGrpSpPr>
            <a:grpSpLocks/>
          </p:cNvGrpSpPr>
          <p:nvPr/>
        </p:nvGrpSpPr>
        <p:grpSpPr bwMode="auto">
          <a:xfrm>
            <a:off x="1517336" y="1771015"/>
            <a:ext cx="4440438" cy="4503885"/>
            <a:chOff x="298511" y="1952625"/>
            <a:chExt cx="4895789" cy="4966239"/>
          </a:xfrm>
        </p:grpSpPr>
        <p:pic>
          <p:nvPicPr>
            <p:cNvPr id="17416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500" y="1952625"/>
              <a:ext cx="4495800" cy="4684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TextBox 7"/>
            <p:cNvSpPr txBox="1">
              <a:spLocks noChangeArrowheads="1"/>
            </p:cNvSpPr>
            <p:nvPr/>
          </p:nvSpPr>
          <p:spPr bwMode="auto">
            <a:xfrm>
              <a:off x="1765300" y="5380039"/>
              <a:ext cx="332623" cy="4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14" b="1">
                  <a:latin typeface="Times New Roman" panose="02020603050405020304" pitchFamily="18" charset="0"/>
                </a:rPr>
                <a:t>2</a:t>
              </a:r>
              <a:endParaRPr lang="en-US" altLang="en-US" sz="1814" b="1">
                <a:latin typeface="Times New Roman" panose="02020603050405020304" pitchFamily="18" charset="0"/>
              </a:endParaRPr>
            </a:p>
          </p:txBody>
        </p:sp>
        <p:sp>
          <p:nvSpPr>
            <p:cNvPr id="17418" name="TextBox 8"/>
            <p:cNvSpPr txBox="1">
              <a:spLocks noChangeArrowheads="1"/>
            </p:cNvSpPr>
            <p:nvPr/>
          </p:nvSpPr>
          <p:spPr bwMode="auto">
            <a:xfrm>
              <a:off x="4127500" y="5075238"/>
              <a:ext cx="332623" cy="4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14" b="1">
                  <a:latin typeface="Times New Roman" panose="02020603050405020304" pitchFamily="18" charset="0"/>
                </a:rPr>
                <a:t>3</a:t>
              </a:r>
              <a:endParaRPr lang="en-US" altLang="en-US" sz="1814" b="1">
                <a:latin typeface="Times New Roman" panose="02020603050405020304" pitchFamily="18" charset="0"/>
              </a:endParaRPr>
            </a:p>
          </p:txBody>
        </p:sp>
        <p:sp>
          <p:nvSpPr>
            <p:cNvPr id="17419" name="TextBox 9"/>
            <p:cNvSpPr txBox="1">
              <a:spLocks noChangeArrowheads="1"/>
            </p:cNvSpPr>
            <p:nvPr/>
          </p:nvSpPr>
          <p:spPr bwMode="auto">
            <a:xfrm>
              <a:off x="2146300" y="4694238"/>
              <a:ext cx="332623" cy="4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14" b="1">
                  <a:latin typeface="Times New Roman" panose="02020603050405020304" pitchFamily="18" charset="0"/>
                </a:rPr>
                <a:t>4</a:t>
              </a:r>
              <a:endParaRPr lang="en-US" altLang="en-US" sz="1814" b="1">
                <a:latin typeface="Times New Roman" panose="02020603050405020304" pitchFamily="18" charset="0"/>
              </a:endParaRPr>
            </a:p>
          </p:txBody>
        </p:sp>
        <p:sp>
          <p:nvSpPr>
            <p:cNvPr id="17420" name="TextBox 10"/>
            <p:cNvSpPr txBox="1">
              <a:spLocks noChangeArrowheads="1"/>
            </p:cNvSpPr>
            <p:nvPr/>
          </p:nvSpPr>
          <p:spPr bwMode="auto">
            <a:xfrm>
              <a:off x="2755900" y="4160838"/>
              <a:ext cx="332623" cy="4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14" b="1">
                  <a:latin typeface="Times New Roman" panose="02020603050405020304" pitchFamily="18" charset="0"/>
                </a:rPr>
                <a:t>5</a:t>
              </a:r>
              <a:endParaRPr lang="en-US" altLang="en-US" sz="1814" b="1">
                <a:latin typeface="Times New Roman" panose="02020603050405020304" pitchFamily="18" charset="0"/>
              </a:endParaRPr>
            </a:p>
          </p:txBody>
        </p:sp>
        <p:sp>
          <p:nvSpPr>
            <p:cNvPr id="17421" name="TextBox 11"/>
            <p:cNvSpPr txBox="1">
              <a:spLocks noChangeArrowheads="1"/>
            </p:cNvSpPr>
            <p:nvPr/>
          </p:nvSpPr>
          <p:spPr bwMode="auto">
            <a:xfrm>
              <a:off x="3441700" y="2636838"/>
              <a:ext cx="332623" cy="4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14" b="1">
                  <a:latin typeface="Times New Roman" panose="02020603050405020304" pitchFamily="18" charset="0"/>
                </a:rPr>
                <a:t>6</a:t>
              </a:r>
              <a:endParaRPr lang="en-US" altLang="en-US" sz="1814" b="1">
                <a:latin typeface="Times New Roman" panose="02020603050405020304" pitchFamily="18" charset="0"/>
              </a:endParaRPr>
            </a:p>
          </p:txBody>
        </p:sp>
        <p:sp>
          <p:nvSpPr>
            <p:cNvPr id="17422" name="TextBox 12"/>
            <p:cNvSpPr txBox="1">
              <a:spLocks noChangeArrowheads="1"/>
            </p:cNvSpPr>
            <p:nvPr/>
          </p:nvSpPr>
          <p:spPr bwMode="auto">
            <a:xfrm>
              <a:off x="2679701" y="6447631"/>
              <a:ext cx="1025438" cy="471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177">
                  <a:latin typeface="Arial" panose="020B0604020202020204" pitchFamily="34" charset="0"/>
                  <a:cs typeface="Arial" panose="020B0604020202020204" pitchFamily="34" charset="0"/>
                </a:rPr>
                <a:t>object</a:t>
              </a:r>
            </a:p>
          </p:txBody>
        </p:sp>
        <p:sp>
          <p:nvSpPr>
            <p:cNvPr id="17423" name="TextBox 13"/>
            <p:cNvSpPr txBox="1">
              <a:spLocks noChangeArrowheads="1"/>
            </p:cNvSpPr>
            <p:nvPr/>
          </p:nvSpPr>
          <p:spPr bwMode="auto">
            <a:xfrm>
              <a:off x="298511" y="3475831"/>
              <a:ext cx="572987" cy="1077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177">
                  <a:latin typeface="Arial" panose="020B0604020202020204" pitchFamily="34" charset="0"/>
                  <a:cs typeface="Arial" panose="020B0604020202020204" pitchFamily="34" charset="0"/>
                </a:rPr>
                <a:t>lifetime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4709504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0097902B-658B-4FAB-9C14-AA99C4E27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</a:t>
            </a:r>
            <a:endParaRPr lang="en-IN" dirty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83794" indent="-483794">
              <a:lnSpc>
                <a:spcPct val="11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Dendrogram tree</a:t>
            </a:r>
            <a:r>
              <a:rPr lang="en-US" altLang="en-US" dirty="0"/>
              <a:t> representation </a:t>
            </a:r>
          </a:p>
          <a:p>
            <a:pPr marL="483794" indent="-483794">
              <a:buNone/>
            </a:pPr>
            <a:r>
              <a:rPr lang="en-US" altLang="en-US" dirty="0"/>
              <a:t>     </a:t>
            </a:r>
            <a:endParaRPr lang="en-US" altLang="en-US" sz="1814" dirty="0"/>
          </a:p>
        </p:txBody>
      </p:sp>
      <p:grpSp>
        <p:nvGrpSpPr>
          <p:cNvPr id="17415" name="Group 14"/>
          <p:cNvGrpSpPr>
            <a:grpSpLocks/>
          </p:cNvGrpSpPr>
          <p:nvPr/>
        </p:nvGrpSpPr>
        <p:grpSpPr bwMode="auto">
          <a:xfrm>
            <a:off x="1517336" y="1771015"/>
            <a:ext cx="4440438" cy="4503885"/>
            <a:chOff x="298511" y="1952625"/>
            <a:chExt cx="4895789" cy="4966239"/>
          </a:xfrm>
        </p:grpSpPr>
        <p:pic>
          <p:nvPicPr>
            <p:cNvPr id="17416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500" y="1952625"/>
              <a:ext cx="4495800" cy="4684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TextBox 7"/>
            <p:cNvSpPr txBox="1">
              <a:spLocks noChangeArrowheads="1"/>
            </p:cNvSpPr>
            <p:nvPr/>
          </p:nvSpPr>
          <p:spPr bwMode="auto">
            <a:xfrm>
              <a:off x="1765300" y="5380039"/>
              <a:ext cx="332623" cy="4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14" b="1">
                  <a:latin typeface="Times New Roman" panose="02020603050405020304" pitchFamily="18" charset="0"/>
                </a:rPr>
                <a:t>2</a:t>
              </a:r>
              <a:endParaRPr lang="en-US" altLang="en-US" sz="1814" b="1">
                <a:latin typeface="Times New Roman" panose="02020603050405020304" pitchFamily="18" charset="0"/>
              </a:endParaRPr>
            </a:p>
          </p:txBody>
        </p:sp>
        <p:sp>
          <p:nvSpPr>
            <p:cNvPr id="17418" name="TextBox 8"/>
            <p:cNvSpPr txBox="1">
              <a:spLocks noChangeArrowheads="1"/>
            </p:cNvSpPr>
            <p:nvPr/>
          </p:nvSpPr>
          <p:spPr bwMode="auto">
            <a:xfrm>
              <a:off x="4127500" y="5075238"/>
              <a:ext cx="332623" cy="4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14" b="1">
                  <a:latin typeface="Times New Roman" panose="02020603050405020304" pitchFamily="18" charset="0"/>
                </a:rPr>
                <a:t>3</a:t>
              </a:r>
              <a:endParaRPr lang="en-US" altLang="en-US" sz="1814" b="1">
                <a:latin typeface="Times New Roman" panose="02020603050405020304" pitchFamily="18" charset="0"/>
              </a:endParaRPr>
            </a:p>
          </p:txBody>
        </p:sp>
        <p:sp>
          <p:nvSpPr>
            <p:cNvPr id="17419" name="TextBox 9"/>
            <p:cNvSpPr txBox="1">
              <a:spLocks noChangeArrowheads="1"/>
            </p:cNvSpPr>
            <p:nvPr/>
          </p:nvSpPr>
          <p:spPr bwMode="auto">
            <a:xfrm>
              <a:off x="2146300" y="4694238"/>
              <a:ext cx="332623" cy="4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14" b="1">
                  <a:latin typeface="Times New Roman" panose="02020603050405020304" pitchFamily="18" charset="0"/>
                </a:rPr>
                <a:t>4</a:t>
              </a:r>
              <a:endParaRPr lang="en-US" altLang="en-US" sz="1814" b="1">
                <a:latin typeface="Times New Roman" panose="02020603050405020304" pitchFamily="18" charset="0"/>
              </a:endParaRPr>
            </a:p>
          </p:txBody>
        </p:sp>
        <p:sp>
          <p:nvSpPr>
            <p:cNvPr id="17420" name="TextBox 10"/>
            <p:cNvSpPr txBox="1">
              <a:spLocks noChangeArrowheads="1"/>
            </p:cNvSpPr>
            <p:nvPr/>
          </p:nvSpPr>
          <p:spPr bwMode="auto">
            <a:xfrm>
              <a:off x="2755900" y="4160838"/>
              <a:ext cx="332623" cy="4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14" b="1">
                  <a:latin typeface="Times New Roman" panose="02020603050405020304" pitchFamily="18" charset="0"/>
                </a:rPr>
                <a:t>5</a:t>
              </a:r>
              <a:endParaRPr lang="en-US" altLang="en-US" sz="1814" b="1">
                <a:latin typeface="Times New Roman" panose="02020603050405020304" pitchFamily="18" charset="0"/>
              </a:endParaRPr>
            </a:p>
          </p:txBody>
        </p:sp>
        <p:sp>
          <p:nvSpPr>
            <p:cNvPr id="17421" name="TextBox 11"/>
            <p:cNvSpPr txBox="1">
              <a:spLocks noChangeArrowheads="1"/>
            </p:cNvSpPr>
            <p:nvPr/>
          </p:nvSpPr>
          <p:spPr bwMode="auto">
            <a:xfrm>
              <a:off x="3441700" y="2636838"/>
              <a:ext cx="332623" cy="4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14" b="1">
                  <a:latin typeface="Times New Roman" panose="02020603050405020304" pitchFamily="18" charset="0"/>
                </a:rPr>
                <a:t>6</a:t>
              </a:r>
              <a:endParaRPr lang="en-US" altLang="en-US" sz="1814" b="1">
                <a:latin typeface="Times New Roman" panose="02020603050405020304" pitchFamily="18" charset="0"/>
              </a:endParaRPr>
            </a:p>
          </p:txBody>
        </p:sp>
        <p:sp>
          <p:nvSpPr>
            <p:cNvPr id="17422" name="TextBox 12"/>
            <p:cNvSpPr txBox="1">
              <a:spLocks noChangeArrowheads="1"/>
            </p:cNvSpPr>
            <p:nvPr/>
          </p:nvSpPr>
          <p:spPr bwMode="auto">
            <a:xfrm>
              <a:off x="2679701" y="6447631"/>
              <a:ext cx="1025438" cy="471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177">
                  <a:latin typeface="Arial" panose="020B0604020202020204" pitchFamily="34" charset="0"/>
                  <a:cs typeface="Arial" panose="020B0604020202020204" pitchFamily="34" charset="0"/>
                </a:rPr>
                <a:t>object</a:t>
              </a:r>
            </a:p>
          </p:txBody>
        </p:sp>
        <p:sp>
          <p:nvSpPr>
            <p:cNvPr id="17423" name="TextBox 13"/>
            <p:cNvSpPr txBox="1">
              <a:spLocks noChangeArrowheads="1"/>
            </p:cNvSpPr>
            <p:nvPr/>
          </p:nvSpPr>
          <p:spPr bwMode="auto">
            <a:xfrm>
              <a:off x="298511" y="3475831"/>
              <a:ext cx="572987" cy="1077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177">
                  <a:latin typeface="Arial" panose="020B0604020202020204" pitchFamily="34" charset="0"/>
                  <a:cs typeface="Arial" panose="020B0604020202020204" pitchFamily="34" charset="0"/>
                </a:rPr>
                <a:t>lifetime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5968574" y="1771015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dendrogram tree, its horizontal axis indexes all objects in a given data set, while its vertical axis expresses the lifetime of all possible cluster formation.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lifetime of a cluster (individual cluster) in the dendrogram is defined as a distance interval from the moment that the cluster is created to the moment that it disappears by merging with other clusters.</a:t>
            </a:r>
          </a:p>
        </p:txBody>
      </p:sp>
    </p:spTree>
    <p:extLst>
      <p:ext uri="{BB962C8B-B14F-4D97-AF65-F5344CB8AC3E}">
        <p14:creationId xmlns:p14="http://schemas.microsoft.com/office/powerpoint/2010/main" val="1700995825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Which Distance Measure is Better?</a:t>
            </a:r>
          </a:p>
        </p:txBody>
      </p:sp>
      <p:sp>
        <p:nvSpPr>
          <p:cNvPr id="162099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70000"/>
            <a:ext cx="8484220" cy="4906963"/>
          </a:xfrm>
        </p:spPr>
        <p:txBody>
          <a:bodyPr/>
          <a:lstStyle/>
          <a:p>
            <a:r>
              <a:rPr lang="en-US" dirty="0"/>
              <a:t>Each method has both advantages and disadvantages; application-dependent, single-link and complete-link are the most common methods</a:t>
            </a:r>
          </a:p>
          <a:p>
            <a:r>
              <a:rPr lang="en-US" dirty="0"/>
              <a:t>Single-link</a:t>
            </a:r>
          </a:p>
          <a:p>
            <a:pPr lvl="1"/>
            <a:r>
              <a:rPr lang="en-US" dirty="0"/>
              <a:t>Can find irregular-shaped clusters</a:t>
            </a:r>
          </a:p>
          <a:p>
            <a:pPr lvl="1"/>
            <a:r>
              <a:rPr lang="en-US" dirty="0"/>
              <a:t>Sensitive to outliers, suffers the so-called chaining effects</a:t>
            </a:r>
          </a:p>
          <a:p>
            <a:r>
              <a:rPr lang="en-US" dirty="0"/>
              <a:t>Complete-link, Average-link, and Centroid distance</a:t>
            </a:r>
          </a:p>
          <a:p>
            <a:pPr lvl="1"/>
            <a:r>
              <a:rPr lang="en-US" dirty="0"/>
              <a:t>Robust to outliers</a:t>
            </a:r>
          </a:p>
          <a:p>
            <a:pPr lvl="1"/>
            <a:r>
              <a:rPr lang="en-US" dirty="0"/>
              <a:t>Tend to break large clusters</a:t>
            </a:r>
          </a:p>
          <a:p>
            <a:pPr lvl="1"/>
            <a:r>
              <a:rPr lang="en-US" dirty="0"/>
              <a:t>Prefer spherical clusters</a:t>
            </a:r>
          </a:p>
        </p:txBody>
      </p:sp>
    </p:spTree>
    <p:extLst>
      <p:ext uri="{BB962C8B-B14F-4D97-AF65-F5344CB8AC3E}">
        <p14:creationId xmlns:p14="http://schemas.microsoft.com/office/powerpoint/2010/main" val="24848567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101D3D-AB06-45A3-B0DD-BA070C820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anose="02010600030101010101" pitchFamily="2" charset="-122"/>
              </a:rPr>
              <a:t>Density-Based Clustering Methods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A99615B-92A0-4958-8C5F-A9B55014F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270000"/>
            <a:ext cx="5529146" cy="49069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altLang="zh-CN" dirty="0">
                <a:ea typeface="SimSun" panose="02010600030101010101" pitchFamily="2" charset="-122"/>
              </a:rPr>
              <a:t>Clustering </a:t>
            </a:r>
            <a:r>
              <a:rPr lang="en-US" altLang="zh-CN" dirty="0"/>
              <a:t>based on local connectivity and density functions</a:t>
            </a:r>
          </a:p>
          <a:p>
            <a:pPr algn="just"/>
            <a:r>
              <a:rPr lang="en-US" dirty="0"/>
              <a:t>Basic idea </a:t>
            </a:r>
          </a:p>
          <a:p>
            <a:pPr lvl="1" algn="just"/>
            <a:r>
              <a:rPr lang="en-US" dirty="0"/>
              <a:t>Clusters are dense regions in the data space, separated by regions of lower object density</a:t>
            </a:r>
          </a:p>
          <a:p>
            <a:pPr lvl="1" algn="just"/>
            <a:r>
              <a:rPr lang="en-US" dirty="0"/>
              <a:t>A cluster is defined as a maximal set of density connected points</a:t>
            </a:r>
            <a:endParaRPr lang="en-US" altLang="zh-CN" dirty="0">
              <a:ea typeface="SimSun" panose="02010600030101010101" pitchFamily="2" charset="-122"/>
            </a:endParaRPr>
          </a:p>
          <a:p>
            <a:pPr algn="just"/>
            <a:r>
              <a:rPr lang="en-US" altLang="zh-CN" dirty="0"/>
              <a:t>Each cluster has a considerable higher density of points than outside of the cluster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en-US" altLang="zh-CN" sz="2400" dirty="0">
                <a:ea typeface="SimSun" panose="02010600030101010101" pitchFamily="2" charset="-122"/>
              </a:rPr>
              <a:t>Major features:</a:t>
            </a:r>
          </a:p>
          <a:p>
            <a:pPr lvl="1" algn="just">
              <a:lnSpc>
                <a:spcPct val="50000"/>
              </a:lnSpc>
              <a:spcBef>
                <a:spcPct val="50000"/>
              </a:spcBef>
            </a:pPr>
            <a:r>
              <a:rPr lang="en-US" altLang="zh-CN" dirty="0">
                <a:ea typeface="SimSun" panose="02010600030101010101" pitchFamily="2" charset="-122"/>
              </a:rPr>
              <a:t>Discover clusters of arbitrary shape</a:t>
            </a:r>
          </a:p>
          <a:p>
            <a:pPr lvl="1" algn="just">
              <a:lnSpc>
                <a:spcPct val="50000"/>
              </a:lnSpc>
              <a:spcBef>
                <a:spcPct val="50000"/>
              </a:spcBef>
            </a:pPr>
            <a:r>
              <a:rPr lang="en-US" altLang="zh-CN" dirty="0">
                <a:ea typeface="SimSun" panose="02010600030101010101" pitchFamily="2" charset="-122"/>
              </a:rPr>
              <a:t>Handle noise</a:t>
            </a:r>
          </a:p>
          <a:p>
            <a:pPr lvl="1" algn="just">
              <a:lnSpc>
                <a:spcPct val="50000"/>
              </a:lnSpc>
              <a:spcBef>
                <a:spcPct val="50000"/>
              </a:spcBef>
            </a:pPr>
            <a:r>
              <a:rPr lang="en-US" altLang="zh-CN" dirty="0">
                <a:ea typeface="SimSun" panose="02010600030101010101" pitchFamily="2" charset="-122"/>
              </a:rPr>
              <a:t>One scan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973C0B7-2F52-437C-8894-CC82A5128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B3DFBF3-4210-4447-AE4B-E1E41F9B8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59</a:t>
            </a:fld>
            <a:endParaRPr lang="en-US"/>
          </a:p>
        </p:txBody>
      </p:sp>
      <p:graphicFrame>
        <p:nvGraphicFramePr>
          <p:cNvPr id="6" name="Object 4">
            <a:extLst>
              <a:ext uri="{FF2B5EF4-FFF2-40B4-BE49-F238E27FC236}">
                <a16:creationId xmlns="" xmlns:a16="http://schemas.microsoft.com/office/drawing/2014/main" id="{F1F6A1B7-065E-4E78-8A23-9B5786ED42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699520"/>
              </p:ext>
            </p:extLst>
          </p:nvPr>
        </p:nvGraphicFramePr>
        <p:xfrm>
          <a:off x="6590372" y="2086750"/>
          <a:ext cx="5408340" cy="221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9" name="Bitmap Image" r:id="rId3" imgW="4361905" imgH="1409897" progId="Paint.Picture">
                  <p:embed/>
                </p:oleObj>
              </mc:Choice>
              <mc:Fallback>
                <p:oleObj name="Bitmap Image" r:id="rId3" imgW="4361905" imgH="1409897" progId="Paint.Picture">
                  <p:embed/>
                  <p:pic>
                    <p:nvPicPr>
                      <p:cNvPr id="3076" name="Object 4">
                        <a:extLst>
                          <a:ext uri="{FF2B5EF4-FFF2-40B4-BE49-F238E27FC236}">
                            <a16:creationId xmlns="" xmlns:a16="http://schemas.microsoft.com/office/drawing/2014/main" id="{F11C28F5-4738-464E-8B72-2BA973036C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0372" y="2086750"/>
                        <a:ext cx="5408340" cy="221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5101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9E568C-70E6-4FD3-9C01-729024F6E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 of Clustering Applications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882474E-133A-443D-BFB6-4561EB9A5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7772400" cy="4906963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10000"/>
              </a:lnSpc>
            </a:pPr>
            <a:r>
              <a:rPr lang="en-US" u="sng" dirty="0"/>
              <a:t>Marketing:</a:t>
            </a:r>
            <a:r>
              <a:rPr lang="en-US" dirty="0"/>
              <a:t> Help marketers discover distinct groups in their customer bases, and then use this knowledge to develop targeted marketing programs</a:t>
            </a:r>
          </a:p>
          <a:p>
            <a:pPr algn="just">
              <a:lnSpc>
                <a:spcPct val="110000"/>
              </a:lnSpc>
            </a:pPr>
            <a:r>
              <a:rPr lang="en-US" u="sng" dirty="0"/>
              <a:t>Land use:</a:t>
            </a:r>
            <a:r>
              <a:rPr lang="en-US" dirty="0"/>
              <a:t> Identification of areas of similar land use in an earth observation database</a:t>
            </a:r>
          </a:p>
          <a:p>
            <a:pPr algn="just">
              <a:lnSpc>
                <a:spcPct val="110000"/>
              </a:lnSpc>
            </a:pPr>
            <a:r>
              <a:rPr lang="en-US" u="sng" dirty="0"/>
              <a:t>Insurance:</a:t>
            </a:r>
            <a:r>
              <a:rPr lang="en-US" dirty="0"/>
              <a:t> Identifying groups of motor insurance policy holders with a high average claim cost</a:t>
            </a:r>
          </a:p>
          <a:p>
            <a:pPr algn="just">
              <a:lnSpc>
                <a:spcPct val="110000"/>
              </a:lnSpc>
            </a:pPr>
            <a:r>
              <a:rPr lang="en-US" u="sng" dirty="0"/>
              <a:t>City-planning:</a:t>
            </a:r>
            <a:r>
              <a:rPr lang="en-US" dirty="0"/>
              <a:t> Identifying groups of houses according to their house type, value, and geographical location</a:t>
            </a:r>
          </a:p>
          <a:p>
            <a:pPr algn="just">
              <a:lnSpc>
                <a:spcPct val="110000"/>
              </a:lnSpc>
            </a:pPr>
            <a:r>
              <a:rPr lang="en-US" u="sng" dirty="0"/>
              <a:t>Earth-quake studies:</a:t>
            </a:r>
            <a:r>
              <a:rPr lang="en-US" dirty="0"/>
              <a:t> Observed earth quake epicenters should be clustered along continent faults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0B29A7D-6911-448F-A808-CCC2BF4EF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64B2598-5B14-41B5-B650-7F6A561D1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1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40DDC4-F636-4C07-933A-DC7251E06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041" y="627857"/>
            <a:ext cx="10747917" cy="527050"/>
          </a:xfrm>
        </p:spPr>
        <p:txBody>
          <a:bodyPr>
            <a:noAutofit/>
          </a:bodyPr>
          <a:lstStyle/>
          <a:p>
            <a:r>
              <a:rPr lang="en-US" altLang="en-US" sz="3200" dirty="0"/>
              <a:t>Density Based Spatial Clustering of Application of Noise (DBSCAN)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B8FB37-835E-4A8B-971D-8BF7B7234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70000"/>
            <a:ext cx="5607206" cy="490696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Two global parameters:</a:t>
            </a:r>
          </a:p>
          <a:p>
            <a:pPr lvl="1" algn="just"/>
            <a:r>
              <a:rPr lang="en-US" dirty="0"/>
              <a:t>Eps: Maximum radius of the neighbourhood</a:t>
            </a:r>
          </a:p>
          <a:p>
            <a:pPr lvl="1" algn="just"/>
            <a:r>
              <a:rPr lang="en-US" dirty="0"/>
              <a:t>MinPts: Minimum number of points in an Eps-neighbourhood of that point</a:t>
            </a:r>
          </a:p>
          <a:p>
            <a:pPr algn="just"/>
            <a:r>
              <a:rPr lang="en-US" altLang="en-US" dirty="0"/>
              <a:t>Density = </a:t>
            </a:r>
            <a:r>
              <a:rPr lang="en-US" altLang="en-US" dirty="0">
                <a:solidFill>
                  <a:srgbClr val="7030A0"/>
                </a:solidFill>
              </a:rPr>
              <a:t>number of points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/>
              <a:t>within a specified </a:t>
            </a:r>
            <a:r>
              <a:rPr lang="en-US" altLang="en-US" dirty="0">
                <a:solidFill>
                  <a:srgbClr val="7030A0"/>
                </a:solidFill>
              </a:rPr>
              <a:t>radius </a:t>
            </a:r>
            <a:r>
              <a:rPr lang="en-US" altLang="en-US" dirty="0">
                <a:solidFill>
                  <a:srgbClr val="FF0000"/>
                </a:solidFill>
              </a:rPr>
              <a:t>r</a:t>
            </a:r>
            <a:r>
              <a:rPr lang="en-US" altLang="en-US" dirty="0"/>
              <a:t> (Eps)</a:t>
            </a:r>
          </a:p>
          <a:p>
            <a:pPr algn="just"/>
            <a:r>
              <a:rPr lang="en-US" altLang="zh-CN" dirty="0"/>
              <a:t>A point is a core point if it has more than a specified number of points (MinPts) within Eps </a:t>
            </a:r>
          </a:p>
          <a:p>
            <a:pPr lvl="1" algn="just"/>
            <a:r>
              <a:rPr lang="en-US" altLang="zh-CN" dirty="0"/>
              <a:t>These are points that are at the interior of a cluster</a:t>
            </a:r>
          </a:p>
          <a:p>
            <a:pPr algn="just"/>
            <a:r>
              <a:rPr lang="en-US" altLang="zh-CN" dirty="0"/>
              <a:t>A border point has fewer than MinPts within Eps, but is in the neighborhood of a core point</a:t>
            </a:r>
          </a:p>
          <a:p>
            <a:pPr algn="just"/>
            <a:r>
              <a:rPr lang="en-US" altLang="zh-CN" dirty="0"/>
              <a:t>A noise point is any point that is not a core point or a border point. </a:t>
            </a:r>
          </a:p>
          <a:p>
            <a:pPr algn="just"/>
            <a:endParaRPr lang="en-US" altLang="zh-C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18640D8-0E62-45DE-B867-7FBA306A0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276B268-8FCE-4F78-9EFA-2D444148A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60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C203EE4-FE9E-4D1D-B023-34969093B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265" y="1675606"/>
            <a:ext cx="48958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646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5F1DAD-1E9A-45C7-A880-E1DF22D2C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spcBef>
                <a:spcPct val="50000"/>
              </a:spcBef>
            </a:pPr>
            <a:r>
              <a:rPr lang="en-IN" dirty="0"/>
              <a:t>Density-reachability</a:t>
            </a:r>
            <a:endParaRPr lang="en-US" altLang="zh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4C38212-442C-4C3B-A952-8E2DA069A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70001"/>
            <a:ext cx="7859751" cy="1428594"/>
          </a:xfrm>
        </p:spPr>
        <p:txBody>
          <a:bodyPr>
            <a:norm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dirty="0"/>
              <a:t>An object q is directly density-reachable from object p, if p is a core object and q is in p’s Eps-neighborhood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345C82A-1363-4734-BE63-65E2B060A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407CA11-0A34-4528-8B04-FB7D4EDE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61</a:t>
            </a:fld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="" xmlns:a16="http://schemas.microsoft.com/office/drawing/2014/main" id="{F4DD93FC-4F85-47EA-B86E-B18DE7B44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2956401"/>
            <a:ext cx="1982789" cy="2035967"/>
          </a:xfrm>
          <a:prstGeom prst="rect">
            <a:avLst/>
          </a:prstGeom>
        </p:spPr>
      </p:pic>
      <p:sp>
        <p:nvSpPr>
          <p:cNvPr id="63" name="Content Placeholder 2">
            <a:extLst>
              <a:ext uri="{FF2B5EF4-FFF2-40B4-BE49-F238E27FC236}">
                <a16:creationId xmlns="" xmlns:a16="http://schemas.microsoft.com/office/drawing/2014/main" id="{9E87C4C9-A61B-4857-B452-769FDED25B33}"/>
              </a:ext>
            </a:extLst>
          </p:cNvPr>
          <p:cNvSpPr txBox="1">
            <a:spLocks/>
          </p:cNvSpPr>
          <p:nvPr/>
        </p:nvSpPr>
        <p:spPr>
          <a:xfrm>
            <a:off x="838199" y="3153487"/>
            <a:ext cx="6644268" cy="2035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00B05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dirty="0"/>
              <a:t>q is directly density-reachable from p </a:t>
            </a:r>
          </a:p>
          <a:p>
            <a:pPr algn="just">
              <a:spcBef>
                <a:spcPct val="50000"/>
              </a:spcBef>
            </a:pPr>
            <a:r>
              <a:rPr lang="en-US" dirty="0"/>
              <a:t>p is not directly density-reachable from q </a:t>
            </a:r>
          </a:p>
          <a:p>
            <a:pPr algn="just">
              <a:spcBef>
                <a:spcPct val="50000"/>
              </a:spcBef>
            </a:pPr>
            <a:r>
              <a:rPr lang="en-US" dirty="0"/>
              <a:t>Density-reachability is asymmetric</a:t>
            </a:r>
            <a:endParaRPr lang="en-US" altLang="zh-C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21068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0914F3-4F7D-4C49-A46A-C88806894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Density-reachability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C8E5B525-6C18-4A93-AAE8-D5406F3BF8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1"/>
                <a:ext cx="7315200" cy="249843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Density-Reachable (directly and indirectly): </a:t>
                </a:r>
              </a:p>
              <a:p>
                <a:r>
                  <a:rPr lang="en-US" dirty="0"/>
                  <a:t>A point p is directly density-reachable from p2</a:t>
                </a:r>
              </a:p>
              <a:p>
                <a:r>
                  <a:rPr lang="en-US" dirty="0"/>
                  <a:t>p2 is directly density-reachable from p1 </a:t>
                </a:r>
              </a:p>
              <a:p>
                <a:r>
                  <a:rPr lang="en-US" dirty="0"/>
                  <a:t>p1 is directly density-reachable from q </a:t>
                </a:r>
              </a:p>
              <a:p>
                <a:r>
                  <a:rPr lang="en-US" dirty="0"/>
                  <a:t>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← </m:t>
                    </m:r>
                  </m:oMath>
                </a14:m>
                <a:r>
                  <a:rPr lang="en-US" dirty="0"/>
                  <a:t>p2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← </m:t>
                    </m:r>
                  </m:oMath>
                </a14:m>
                <a:r>
                  <a:rPr lang="en-US" dirty="0"/>
                  <a:t>p1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q form a chain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E5B525-6C18-4A93-AAE8-D5406F3BF8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1"/>
                <a:ext cx="7315200" cy="2498436"/>
              </a:xfrm>
              <a:blipFill>
                <a:blip r:embed="rId2"/>
                <a:stretch>
                  <a:fillRect l="-1500" t="-5366" r="-5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F8233FF-81A8-4F3D-82DD-06A5D716E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7DCE4FE-0367-4E14-93C0-994B2F7E2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62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EEF5B4C-32D9-43B5-ACB9-5A34C766E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237" y="3041146"/>
            <a:ext cx="3209925" cy="231457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5F648E04-FF31-4D58-AE22-3D35B4546224}"/>
              </a:ext>
            </a:extLst>
          </p:cNvPr>
          <p:cNvSpPr txBox="1">
            <a:spLocks/>
          </p:cNvSpPr>
          <p:nvPr/>
        </p:nvSpPr>
        <p:spPr>
          <a:xfrm>
            <a:off x="727363" y="3908714"/>
            <a:ext cx="7315200" cy="2498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00B05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 is (indirectly) density-reachable from q </a:t>
            </a:r>
          </a:p>
          <a:p>
            <a:r>
              <a:rPr lang="en-US" dirty="0"/>
              <a:t>q is not density-reachable from 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03148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1A9E68-E016-4DC6-9DA2-CF2D5EAE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Density-Connectivity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B4980D0-8AE2-4372-9E8A-9D38B7D98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6744629" cy="1807737"/>
          </a:xfrm>
        </p:spPr>
        <p:txBody>
          <a:bodyPr/>
          <a:lstStyle/>
          <a:p>
            <a:pPr algn="just"/>
            <a:r>
              <a:rPr lang="en-US" dirty="0"/>
              <a:t>A pair of points p and q are density-connected, If they are commonly density-reachable from a point o</a:t>
            </a:r>
          </a:p>
          <a:p>
            <a:pPr algn="just"/>
            <a:r>
              <a:rPr lang="en-IN" dirty="0"/>
              <a:t>Density-connectivity is symmetric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0C523E2-D97D-4D90-9421-A83D2A42C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33625BC-82EB-4F45-ACE2-9E7C3574E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63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DBFE140-2DCE-46D5-B896-7A1F2B7F3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186" y="1713571"/>
            <a:ext cx="33528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241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1BC14A-3EE6-43FE-8513-A37A60A7E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DBSCAN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AADA5028-4441-4CC0-95D1-234449E255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7569820" cy="4906963"/>
              </a:xfrm>
            </p:spPr>
            <p:txBody>
              <a:bodyPr/>
              <a:lstStyle/>
              <a:p>
                <a:pPr algn="just"/>
                <a:r>
                  <a:rPr lang="en-US" dirty="0"/>
                  <a:t>Cluster : Given a data set D, parameter Eps and MinPts, a cluster C is a subset of D satisfying the following conditions </a:t>
                </a:r>
              </a:p>
              <a:p>
                <a:pPr lvl="1" algn="just"/>
                <a:r>
                  <a:rPr lang="en-US" dirty="0"/>
                  <a:t>For all points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IN" dirty="0"/>
                  <a:t>, 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IN" dirty="0"/>
                  <a:t> and q is density-reachable from p with respect to Eps and MinPts, then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IN" dirty="0"/>
                  <a:t> (Maximality)</a:t>
                </a:r>
              </a:p>
              <a:p>
                <a:pPr lvl="1" algn="just"/>
                <a:r>
                  <a:rPr lang="en-US" dirty="0"/>
                  <a:t>F</a:t>
                </a:r>
                <a:r>
                  <a:rPr lang="en-IN" dirty="0"/>
                  <a:t>or all points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IN" dirty="0"/>
                  <a:t>, p is density connected to q with respect to Eps and </a:t>
                </a:r>
                <a:r>
                  <a:rPr lang="en-IN" dirty="0" err="1"/>
                  <a:t>Minpts</a:t>
                </a:r>
                <a:r>
                  <a:rPr lang="en-IN" dirty="0"/>
                  <a:t> ( Connectivity)</a:t>
                </a:r>
              </a:p>
              <a:p>
                <a:pPr algn="just"/>
                <a:r>
                  <a:rPr lang="en-US" dirty="0"/>
                  <a:t>Note: cluster contains core points as well as border points</a:t>
                </a:r>
                <a:endParaRPr lang="en-IN" dirty="0"/>
              </a:p>
              <a:p>
                <a:pPr lvl="1"/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DA5028-4441-4CC0-95D1-234449E255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7569820" cy="4906963"/>
              </a:xfrm>
              <a:blipFill>
                <a:blip r:embed="rId2"/>
                <a:stretch>
                  <a:fillRect l="-1450" t="-1988" r="-16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96364B6-CA63-4EE8-91C8-410D5BA4F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FA38D3D-A26D-4AF2-ADF3-61528EBE5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507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B0854E-1085-4558-9660-F235D16C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Review of Concepts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F0F89DA-B488-4707-B746-802D5881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35A72FF-66E3-4D93-AFA1-7688C46A3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65</a:t>
            </a:fld>
            <a:endParaRPr lang="en-US"/>
          </a:p>
        </p:txBody>
      </p:sp>
      <p:sp>
        <p:nvSpPr>
          <p:cNvPr id="22" name="Text Box 3">
            <a:extLst>
              <a:ext uri="{FF2B5EF4-FFF2-40B4-BE49-F238E27FC236}">
                <a16:creationId xmlns="" xmlns:a16="http://schemas.microsoft.com/office/drawing/2014/main" id="{87C58437-D268-48A8-94E7-FCD190E57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5959" y="1447800"/>
            <a:ext cx="3352800" cy="771525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Are objects p and q in the same cluster?</a:t>
            </a:r>
          </a:p>
        </p:txBody>
      </p:sp>
      <p:sp>
        <p:nvSpPr>
          <p:cNvPr id="23" name="Text Box 4">
            <a:extLst>
              <a:ext uri="{FF2B5EF4-FFF2-40B4-BE49-F238E27FC236}">
                <a16:creationId xmlns="" xmlns:a16="http://schemas.microsoft.com/office/drawing/2014/main" id="{4C8C9A07-6951-4AFF-9CF9-B75F65A1A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5959" y="2514600"/>
            <a:ext cx="3352800" cy="771525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Are p and q density-connected?</a:t>
            </a:r>
          </a:p>
        </p:txBody>
      </p:sp>
      <p:sp>
        <p:nvSpPr>
          <p:cNvPr id="24" name="Text Box 5">
            <a:extLst>
              <a:ext uri="{FF2B5EF4-FFF2-40B4-BE49-F238E27FC236}">
                <a16:creationId xmlns="" xmlns:a16="http://schemas.microsoft.com/office/drawing/2014/main" id="{ACAF4A55-CE3B-48A5-ADE7-59C2C8BFE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2159" y="3694113"/>
            <a:ext cx="3352800" cy="1106487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Are p and q density-reachable by some object o?</a:t>
            </a:r>
          </a:p>
        </p:txBody>
      </p:sp>
      <p:sp>
        <p:nvSpPr>
          <p:cNvPr id="25" name="Text Box 6">
            <a:extLst>
              <a:ext uri="{FF2B5EF4-FFF2-40B4-BE49-F238E27FC236}">
                <a16:creationId xmlns="" xmlns:a16="http://schemas.microsoft.com/office/drawing/2014/main" id="{111FBC41-6D09-4AB2-9BB2-3A16032AC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3159" y="5400675"/>
            <a:ext cx="2438400" cy="771525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Directly density-reachable</a:t>
            </a:r>
          </a:p>
        </p:txBody>
      </p:sp>
      <p:sp>
        <p:nvSpPr>
          <p:cNvPr id="26" name="Text Box 7">
            <a:extLst>
              <a:ext uri="{FF2B5EF4-FFF2-40B4-BE49-F238E27FC236}">
                <a16:creationId xmlns="" xmlns:a16="http://schemas.microsoft.com/office/drawing/2014/main" id="{A679E1E5-8E59-4C6B-88A0-5C028042A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1159" y="5400675"/>
            <a:ext cx="3429000" cy="771525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Indirectly density-reachable through a chain</a:t>
            </a:r>
          </a:p>
        </p:txBody>
      </p:sp>
      <p:sp>
        <p:nvSpPr>
          <p:cNvPr id="27" name="Text Box 8">
            <a:extLst>
              <a:ext uri="{FF2B5EF4-FFF2-40B4-BE49-F238E27FC236}">
                <a16:creationId xmlns="" xmlns:a16="http://schemas.microsoft.com/office/drawing/2014/main" id="{59C1721D-0811-4C80-A6E7-D068F889E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6359" y="1447800"/>
            <a:ext cx="3352800" cy="771525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Is an object o in a cluster or an outlier?</a:t>
            </a:r>
          </a:p>
        </p:txBody>
      </p:sp>
      <p:sp>
        <p:nvSpPr>
          <p:cNvPr id="28" name="Text Box 9">
            <a:extLst>
              <a:ext uri="{FF2B5EF4-FFF2-40B4-BE49-F238E27FC236}">
                <a16:creationId xmlns="" xmlns:a16="http://schemas.microsoft.com/office/drawing/2014/main" id="{32EDA1AC-A76B-4EA7-90D4-C328DB9E0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8584" y="2657475"/>
            <a:ext cx="3352800" cy="436563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Is o a core object?</a:t>
            </a:r>
            <a:endParaRPr kumimoji="0" lang="en-US" altLang="en-US" sz="2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9" name="Text Box 10">
            <a:extLst>
              <a:ext uri="{FF2B5EF4-FFF2-40B4-BE49-F238E27FC236}">
                <a16:creationId xmlns="" xmlns:a16="http://schemas.microsoft.com/office/drawing/2014/main" id="{05D61DFC-CBBC-47DE-AF37-A3633E2CF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6359" y="3581400"/>
            <a:ext cx="3352800" cy="771525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Is o density-reachable by some core object?</a:t>
            </a:r>
            <a:endParaRPr kumimoji="0" lang="en-US" altLang="en-US" sz="2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30" name="Line 11">
            <a:extLst>
              <a:ext uri="{FF2B5EF4-FFF2-40B4-BE49-F238E27FC236}">
                <a16:creationId xmlns="" xmlns:a16="http://schemas.microsoft.com/office/drawing/2014/main" id="{83DA7EF9-CB2D-40B7-BB68-BF32ED749E8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4159" y="22098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1" name="Line 12">
            <a:extLst>
              <a:ext uri="{FF2B5EF4-FFF2-40B4-BE49-F238E27FC236}">
                <a16:creationId xmlns="" xmlns:a16="http://schemas.microsoft.com/office/drawing/2014/main" id="{0DEC6448-5FDC-45AE-A5CB-1C4E15788B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4159" y="3048000"/>
            <a:ext cx="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2" name="Line 13">
            <a:extLst>
              <a:ext uri="{FF2B5EF4-FFF2-40B4-BE49-F238E27FC236}">
                <a16:creationId xmlns="" xmlns:a16="http://schemas.microsoft.com/office/drawing/2014/main" id="{F616E352-1D7A-43F7-9449-13EC7ED4CA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4159" y="4343400"/>
            <a:ext cx="457200" cy="1066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3" name="Line 14">
            <a:extLst>
              <a:ext uri="{FF2B5EF4-FFF2-40B4-BE49-F238E27FC236}">
                <a16:creationId xmlns="" xmlns:a16="http://schemas.microsoft.com/office/drawing/2014/main" id="{E4EFC018-09B0-4A5C-B783-FA68653369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4159" y="4343400"/>
            <a:ext cx="4038600" cy="1066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4" name="Line 15">
            <a:extLst>
              <a:ext uri="{FF2B5EF4-FFF2-40B4-BE49-F238E27FC236}">
                <a16:creationId xmlns="" xmlns:a16="http://schemas.microsoft.com/office/drawing/2014/main" id="{13967F9B-E3E8-43E5-A891-B5F339FE273C}"/>
              </a:ext>
            </a:extLst>
          </p:cNvPr>
          <p:cNvSpPr>
            <a:spLocks noChangeShapeType="1"/>
          </p:cNvSpPr>
          <p:nvPr/>
        </p:nvSpPr>
        <p:spPr bwMode="auto">
          <a:xfrm>
            <a:off x="8253759" y="22098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5" name="Line 16">
            <a:extLst>
              <a:ext uri="{FF2B5EF4-FFF2-40B4-BE49-F238E27FC236}">
                <a16:creationId xmlns="" xmlns:a16="http://schemas.microsoft.com/office/drawing/2014/main" id="{D696D823-7AEF-440F-84F3-A5B98C806095}"/>
              </a:ext>
            </a:extLst>
          </p:cNvPr>
          <p:cNvSpPr>
            <a:spLocks noChangeShapeType="1"/>
          </p:cNvSpPr>
          <p:nvPr/>
        </p:nvSpPr>
        <p:spPr bwMode="auto">
          <a:xfrm>
            <a:off x="8253759" y="32766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6" name="Line 17">
            <a:extLst>
              <a:ext uri="{FF2B5EF4-FFF2-40B4-BE49-F238E27FC236}">
                <a16:creationId xmlns="" xmlns:a16="http://schemas.microsoft.com/office/drawing/2014/main" id="{A879B44F-C5F1-4520-AB3B-FA11F23D6C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91359" y="4800600"/>
            <a:ext cx="40386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7" name="Line 18">
            <a:extLst>
              <a:ext uri="{FF2B5EF4-FFF2-40B4-BE49-F238E27FC236}">
                <a16:creationId xmlns="" xmlns:a16="http://schemas.microsoft.com/office/drawing/2014/main" id="{38B5A798-4846-4E24-A2A3-375C570426B7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9959" y="4800600"/>
            <a:ext cx="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76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8" grpId="0" animBg="1"/>
      <p:bldP spid="2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9ED0C0-75F3-4AD3-8100-FFEF30FD1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DBSCAN-Algorithm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CBB2893-6510-4462-A067-CD136A45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A22B48-BC71-489C-82D6-6089F01A8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66</a:t>
            </a:fld>
            <a:endParaRPr lang="en-US"/>
          </a:p>
        </p:txBody>
      </p:sp>
      <p:sp>
        <p:nvSpPr>
          <p:cNvPr id="6" name="Text Box 3">
            <a:extLst>
              <a:ext uri="{FF2B5EF4-FFF2-40B4-BE49-F238E27FC236}">
                <a16:creationId xmlns="" xmlns:a16="http://schemas.microsoft.com/office/drawing/2014/main" id="{7DD69116-46D8-4609-B123-FFC7D37AA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371600"/>
            <a:ext cx="6477000" cy="326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Input: The data set D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Parameter: </a:t>
            </a:r>
            <a:r>
              <a:rPr lang="en-US" altLang="en-US">
                <a:sym typeface="Symbol" panose="05050102010706020507" pitchFamily="18" charset="2"/>
              </a:rPr>
              <a:t>, MinPts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ym typeface="Symbol" panose="05050102010706020507" pitchFamily="18" charset="2"/>
              </a:rPr>
              <a:t>For each object p in D</a:t>
            </a:r>
          </a:p>
          <a:p>
            <a:r>
              <a:rPr lang="en-US" altLang="en-US">
                <a:sym typeface="Symbol" panose="05050102010706020507" pitchFamily="18" charset="2"/>
              </a:rPr>
              <a:t>     if p is a core object and not processed then </a:t>
            </a:r>
          </a:p>
          <a:p>
            <a:r>
              <a:rPr lang="en-US" altLang="en-US">
                <a:sym typeface="Symbol" panose="05050102010706020507" pitchFamily="18" charset="2"/>
              </a:rPr>
              <a:t>           </a:t>
            </a:r>
            <a:r>
              <a:rPr lang="en-US" altLang="en-US">
                <a:solidFill>
                  <a:srgbClr val="FF3300"/>
                </a:solidFill>
                <a:sym typeface="Symbol" panose="05050102010706020507" pitchFamily="18" charset="2"/>
              </a:rPr>
              <a:t>C = retrieve all objects density-reachable from p </a:t>
            </a:r>
            <a:r>
              <a:rPr lang="en-US" altLang="en-US">
                <a:sym typeface="Symbol" panose="05050102010706020507" pitchFamily="18" charset="2"/>
              </a:rPr>
              <a:t>  </a:t>
            </a:r>
          </a:p>
          <a:p>
            <a:r>
              <a:rPr lang="en-US" altLang="en-US">
                <a:sym typeface="Symbol" panose="05050102010706020507" pitchFamily="18" charset="2"/>
              </a:rPr>
              <a:t>           mark all objects in C as processed</a:t>
            </a:r>
          </a:p>
          <a:p>
            <a:r>
              <a:rPr lang="en-US" altLang="en-US">
                <a:sym typeface="Symbol" panose="05050102010706020507" pitchFamily="18" charset="2"/>
              </a:rPr>
              <a:t>	      report C as a cluster</a:t>
            </a:r>
          </a:p>
          <a:p>
            <a:r>
              <a:rPr lang="en-US" altLang="en-US">
                <a:sym typeface="Symbol" panose="05050102010706020507" pitchFamily="18" charset="2"/>
              </a:rPr>
              <a:t>     else mark p as outlier</a:t>
            </a:r>
          </a:p>
          <a:p>
            <a:r>
              <a:rPr lang="en-US" altLang="en-US">
                <a:sym typeface="Symbol" panose="05050102010706020507" pitchFamily="18" charset="2"/>
              </a:rPr>
              <a:t>     end if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ym typeface="Symbol" panose="05050102010706020507" pitchFamily="18" charset="2"/>
              </a:rPr>
              <a:t>End For</a:t>
            </a:r>
          </a:p>
        </p:txBody>
      </p:sp>
    </p:spTree>
    <p:extLst>
      <p:ext uri="{BB962C8B-B14F-4D97-AF65-F5344CB8AC3E}">
        <p14:creationId xmlns:p14="http://schemas.microsoft.com/office/powerpoint/2010/main" val="1287093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39B76D-5C34-45B8-B591-242A5C5B1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DBSCAN-Example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A79360E-5CB5-4654-8249-8C89FC61E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3A871F7-AD2B-44F4-AAC2-9CC9A0778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67</a:t>
            </a:fld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D6D34F10-8A82-4E84-BA49-30CA74C93E51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298575"/>
            <a:ext cx="3200400" cy="1444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00B05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en-US" dirty="0"/>
              <a:t>Parameter</a:t>
            </a:r>
          </a:p>
          <a:p>
            <a:pPr lvl="2"/>
            <a:r>
              <a:rPr lang="de-DE" altLang="en-US" dirty="0"/>
              <a:t> </a:t>
            </a:r>
            <a:r>
              <a:rPr lang="en-US" altLang="en-US" i="1" dirty="0">
                <a:latin typeface="Symbol" panose="05050102010706020507" pitchFamily="18" charset="2"/>
              </a:rPr>
              <a:t>e</a:t>
            </a:r>
            <a:r>
              <a:rPr lang="de-DE" altLang="en-US" dirty="0"/>
              <a:t> = 2 cm</a:t>
            </a:r>
          </a:p>
          <a:p>
            <a:pPr lvl="2"/>
            <a:r>
              <a:rPr lang="de-DE" altLang="en-US" dirty="0"/>
              <a:t> </a:t>
            </a:r>
            <a:r>
              <a:rPr lang="de-DE" altLang="en-US" i="1" dirty="0"/>
              <a:t>MinPts</a:t>
            </a:r>
            <a:r>
              <a:rPr lang="de-DE" altLang="en-US" dirty="0"/>
              <a:t> = 3</a:t>
            </a:r>
          </a:p>
        </p:txBody>
      </p:sp>
      <p:sp>
        <p:nvSpPr>
          <p:cNvPr id="7" name="Rectangle 37">
            <a:extLst>
              <a:ext uri="{FF2B5EF4-FFF2-40B4-BE49-F238E27FC236}">
                <a16:creationId xmlns="" xmlns:a16="http://schemas.microsoft.com/office/drawing/2014/main" id="{CE9743F8-5C19-4EDA-B06B-DFBE7F250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190" y="4151970"/>
            <a:ext cx="5181600" cy="2024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b="1" dirty="0">
                <a:latin typeface="Times New Roman" panose="02020603050405020304" pitchFamily="18" charset="0"/>
              </a:rPr>
              <a:t>for</a:t>
            </a:r>
            <a:r>
              <a:rPr lang="en-US" altLang="en-US" dirty="0">
                <a:latin typeface="Times New Roman" panose="02020603050405020304" pitchFamily="18" charset="0"/>
              </a:rPr>
              <a:t> each </a:t>
            </a:r>
            <a:r>
              <a:rPr lang="en-US" altLang="en-US" i="1" dirty="0">
                <a:latin typeface="Times New Roman" panose="02020603050405020304" pitchFamily="18" charset="0"/>
              </a:rPr>
              <a:t>o </a:t>
            </a:r>
            <a:r>
              <a:rPr lang="en-US" altLang="en-US" dirty="0">
                <a:latin typeface="Symbol" panose="05050102010706020507" pitchFamily="18" charset="2"/>
              </a:rPr>
              <a:t>Î</a:t>
            </a:r>
            <a:r>
              <a:rPr lang="en-US" altLang="en-US" i="1" dirty="0">
                <a:latin typeface="Times New Roman" panose="02020603050405020304" pitchFamily="18" charset="0"/>
              </a:rPr>
              <a:t> D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b="1" dirty="0">
                <a:latin typeface="Times New Roman" panose="02020603050405020304" pitchFamily="18" charset="0"/>
              </a:rPr>
              <a:t>do</a:t>
            </a:r>
            <a:r>
              <a:rPr lang="en-US" altLang="en-US" dirty="0">
                <a:latin typeface="Times New Roman" panose="02020603050405020304" pitchFamily="18" charset="0"/>
              </a:rPr>
              <a:t/>
            </a:r>
            <a:br>
              <a:rPr lang="en-US" altLang="en-US" dirty="0">
                <a:latin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</a:rPr>
              <a:t>      </a:t>
            </a:r>
            <a:r>
              <a:rPr lang="en-US" altLang="en-US" b="1" dirty="0">
                <a:latin typeface="Times New Roman" panose="02020603050405020304" pitchFamily="18" charset="0"/>
              </a:rPr>
              <a:t>if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</a:rPr>
              <a:t>o</a:t>
            </a:r>
            <a:r>
              <a:rPr lang="en-US" altLang="en-US" dirty="0">
                <a:latin typeface="Times New Roman" panose="02020603050405020304" pitchFamily="18" charset="0"/>
              </a:rPr>
              <a:t> is not yet classified </a:t>
            </a:r>
            <a:r>
              <a:rPr lang="en-US" altLang="en-US" b="1" dirty="0">
                <a:latin typeface="Times New Roman" panose="02020603050405020304" pitchFamily="18" charset="0"/>
              </a:rPr>
              <a:t>then  </a:t>
            </a:r>
            <a:r>
              <a:rPr lang="en-US" altLang="en-US" dirty="0">
                <a:latin typeface="Times New Roman" panose="02020603050405020304" pitchFamily="18" charset="0"/>
              </a:rPr>
              <a:t/>
            </a:r>
            <a:br>
              <a:rPr lang="en-US" altLang="en-US" dirty="0">
                <a:latin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</a:rPr>
              <a:t>           </a:t>
            </a:r>
            <a:r>
              <a:rPr lang="en-US" altLang="en-US" b="1" dirty="0">
                <a:latin typeface="Times New Roman" panose="02020603050405020304" pitchFamily="18" charset="0"/>
              </a:rPr>
              <a:t>if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</a:rPr>
              <a:t>o</a:t>
            </a:r>
            <a:r>
              <a:rPr lang="en-US" altLang="en-US" dirty="0">
                <a:latin typeface="Times New Roman" panose="02020603050405020304" pitchFamily="18" charset="0"/>
              </a:rPr>
              <a:t> is a core-object </a:t>
            </a:r>
            <a:r>
              <a:rPr lang="en-US" altLang="en-US" b="1" dirty="0">
                <a:latin typeface="Times New Roman" panose="02020603050405020304" pitchFamily="18" charset="0"/>
              </a:rPr>
              <a:t>then</a:t>
            </a:r>
            <a:r>
              <a:rPr lang="en-US" altLang="en-US" dirty="0">
                <a:latin typeface="Times New Roman" panose="02020603050405020304" pitchFamily="18" charset="0"/>
              </a:rPr>
              <a:t/>
            </a:r>
            <a:br>
              <a:rPr lang="en-US" altLang="en-US" dirty="0">
                <a:latin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</a:rPr>
              <a:t>                collect all objects density-reachable from </a:t>
            </a:r>
            <a:r>
              <a:rPr lang="en-US" altLang="en-US" i="1" dirty="0">
                <a:latin typeface="Times New Roman" panose="02020603050405020304" pitchFamily="18" charset="0"/>
              </a:rPr>
              <a:t>o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br>
              <a:rPr lang="en-US" altLang="en-US" dirty="0">
                <a:latin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</a:rPr>
              <a:t>                and assign them to a new cluster.</a:t>
            </a:r>
            <a:br>
              <a:rPr lang="en-US" altLang="en-US" dirty="0">
                <a:latin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</a:rPr>
              <a:t>           </a:t>
            </a:r>
            <a:r>
              <a:rPr lang="en-US" altLang="en-US" b="1" dirty="0">
                <a:latin typeface="Times New Roman" panose="02020603050405020304" pitchFamily="18" charset="0"/>
              </a:rPr>
              <a:t>else</a:t>
            </a:r>
            <a:r>
              <a:rPr lang="en-US" altLang="en-US" dirty="0">
                <a:latin typeface="Times New Roman" panose="02020603050405020304" pitchFamily="18" charset="0"/>
              </a:rPr>
              <a:t/>
            </a:r>
            <a:br>
              <a:rPr lang="en-US" altLang="en-US" dirty="0">
                <a:latin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</a:rPr>
              <a:t>                assign </a:t>
            </a:r>
            <a:r>
              <a:rPr lang="en-US" altLang="en-US" i="1" dirty="0">
                <a:latin typeface="Times New Roman" panose="02020603050405020304" pitchFamily="18" charset="0"/>
              </a:rPr>
              <a:t>o</a:t>
            </a:r>
            <a:r>
              <a:rPr lang="en-US" altLang="en-US" dirty="0">
                <a:latin typeface="Times New Roman" panose="02020603050405020304" pitchFamily="18" charset="0"/>
              </a:rPr>
              <a:t> to NOISE</a:t>
            </a:r>
          </a:p>
        </p:txBody>
      </p:sp>
      <p:sp>
        <p:nvSpPr>
          <p:cNvPr id="41" name="Oval 4">
            <a:extLst>
              <a:ext uri="{FF2B5EF4-FFF2-40B4-BE49-F238E27FC236}">
                <a16:creationId xmlns="" xmlns:a16="http://schemas.microsoft.com/office/drawing/2014/main" id="{A9F2BE1C-A693-4221-9275-44FCCFF13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2813" y="3668713"/>
            <a:ext cx="76200" cy="762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2" name="Oval 5">
            <a:extLst>
              <a:ext uri="{FF2B5EF4-FFF2-40B4-BE49-F238E27FC236}">
                <a16:creationId xmlns="" xmlns:a16="http://schemas.microsoft.com/office/drawing/2014/main" id="{D401EC5B-182A-4884-B18F-348B8C6C5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390900"/>
            <a:ext cx="76200" cy="762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3" name="Oval 6">
            <a:extLst>
              <a:ext uri="{FF2B5EF4-FFF2-40B4-BE49-F238E27FC236}">
                <a16:creationId xmlns="" xmlns:a16="http://schemas.microsoft.com/office/drawing/2014/main" id="{A0C225C4-21F7-4164-91F5-C35821EBE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209925"/>
            <a:ext cx="76200" cy="762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4" name="Oval 7">
            <a:extLst>
              <a:ext uri="{FF2B5EF4-FFF2-40B4-BE49-F238E27FC236}">
                <a16:creationId xmlns="" xmlns:a16="http://schemas.microsoft.com/office/drawing/2014/main" id="{E66F8FDA-AC41-42BD-8F1B-94DE71F57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6338" y="3292475"/>
            <a:ext cx="76200" cy="762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5" name="Oval 8">
            <a:extLst>
              <a:ext uri="{FF2B5EF4-FFF2-40B4-BE49-F238E27FC236}">
                <a16:creationId xmlns="" xmlns:a16="http://schemas.microsoft.com/office/drawing/2014/main" id="{30A3D3EA-E5EA-4626-B42A-4F8E3D910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75" y="3292475"/>
            <a:ext cx="76200" cy="762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6" name="Oval 9">
            <a:extLst>
              <a:ext uri="{FF2B5EF4-FFF2-40B4-BE49-F238E27FC236}">
                <a16:creationId xmlns="" xmlns:a16="http://schemas.microsoft.com/office/drawing/2014/main" id="{0DC2730C-0EE2-40F5-BC2A-713C67DFF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9013" y="3467100"/>
            <a:ext cx="76200" cy="762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7" name="Oval 10">
            <a:extLst>
              <a:ext uri="{FF2B5EF4-FFF2-40B4-BE49-F238E27FC236}">
                <a16:creationId xmlns="" xmlns:a16="http://schemas.microsoft.com/office/drawing/2014/main" id="{19C063C3-DAD6-429E-B435-B87BC3DC9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6338" y="3543300"/>
            <a:ext cx="76200" cy="762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8" name="Oval 11">
            <a:extLst>
              <a:ext uri="{FF2B5EF4-FFF2-40B4-BE49-F238E27FC236}">
                <a16:creationId xmlns="" xmlns:a16="http://schemas.microsoft.com/office/drawing/2014/main" id="{0982D328-BD1C-4A6C-8413-D4AD59405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390900"/>
            <a:ext cx="76200" cy="762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9" name="Oval 12">
            <a:extLst>
              <a:ext uri="{FF2B5EF4-FFF2-40B4-BE49-F238E27FC236}">
                <a16:creationId xmlns="" xmlns:a16="http://schemas.microsoft.com/office/drawing/2014/main" id="{9BEDB33D-AC57-458C-97BA-292478934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286125"/>
            <a:ext cx="76200" cy="762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0" name="Oval 13">
            <a:extLst>
              <a:ext uri="{FF2B5EF4-FFF2-40B4-BE49-F238E27FC236}">
                <a16:creationId xmlns="" xmlns:a16="http://schemas.microsoft.com/office/drawing/2014/main" id="{053AB74F-09DF-4D07-991F-6BA7DC40C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133725"/>
            <a:ext cx="76200" cy="762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1" name="Oval 14">
            <a:extLst>
              <a:ext uri="{FF2B5EF4-FFF2-40B4-BE49-F238E27FC236}">
                <a16:creationId xmlns="" xmlns:a16="http://schemas.microsoft.com/office/drawing/2014/main" id="{45D34D3E-EA24-480E-88E6-D7AE9C4BD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8963" y="3805238"/>
            <a:ext cx="76200" cy="762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pSp>
        <p:nvGrpSpPr>
          <p:cNvPr id="52" name="Group 15">
            <a:extLst>
              <a:ext uri="{FF2B5EF4-FFF2-40B4-BE49-F238E27FC236}">
                <a16:creationId xmlns="" xmlns:a16="http://schemas.microsoft.com/office/drawing/2014/main" id="{2EA22CC9-F193-4B47-BC81-97F220875661}"/>
              </a:ext>
            </a:extLst>
          </p:cNvPr>
          <p:cNvGrpSpPr>
            <a:grpSpLocks/>
          </p:cNvGrpSpPr>
          <p:nvPr/>
        </p:nvGrpSpPr>
        <p:grpSpPr bwMode="auto">
          <a:xfrm>
            <a:off x="3132138" y="3360738"/>
            <a:ext cx="730250" cy="671512"/>
            <a:chOff x="1973" y="2117"/>
            <a:chExt cx="460" cy="423"/>
          </a:xfrm>
        </p:grpSpPr>
        <p:grpSp>
          <p:nvGrpSpPr>
            <p:cNvPr id="53" name="Group 16">
              <a:extLst>
                <a:ext uri="{FF2B5EF4-FFF2-40B4-BE49-F238E27FC236}">
                  <a16:creationId xmlns="" xmlns:a16="http://schemas.microsoft.com/office/drawing/2014/main" id="{E3EFCF78-BF92-4ACE-B22E-48734A2E55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3" y="2117"/>
              <a:ext cx="460" cy="423"/>
              <a:chOff x="749" y="1885"/>
              <a:chExt cx="460" cy="423"/>
            </a:xfrm>
          </p:grpSpPr>
          <p:sp>
            <p:nvSpPr>
              <p:cNvPr id="56" name="Oval 17">
                <a:extLst>
                  <a:ext uri="{FF2B5EF4-FFF2-40B4-BE49-F238E27FC236}">
                    <a16:creationId xmlns="" xmlns:a16="http://schemas.microsoft.com/office/drawing/2014/main" id="{FF7C35A3-DB74-4393-9AD7-0D6440C3D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" y="1885"/>
                <a:ext cx="460" cy="42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57" name="Oval 18">
                <a:extLst>
                  <a:ext uri="{FF2B5EF4-FFF2-40B4-BE49-F238E27FC236}">
                    <a16:creationId xmlns="" xmlns:a16="http://schemas.microsoft.com/office/drawing/2014/main" id="{5264A39A-7367-4C6C-9AA9-34F9916ADF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" y="2078"/>
                <a:ext cx="48" cy="48"/>
              </a:xfrm>
              <a:prstGeom prst="ellipse">
                <a:avLst/>
              </a:prstGeom>
              <a:solidFill>
                <a:srgbClr val="A5002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4" name="Oval 19">
              <a:extLst>
                <a:ext uri="{FF2B5EF4-FFF2-40B4-BE49-F238E27FC236}">
                  <a16:creationId xmlns="" xmlns:a16="http://schemas.microsoft.com/office/drawing/2014/main" id="{9EEAA43B-BAEF-446F-B2BC-3FEDE6215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3" y="2180"/>
              <a:ext cx="48" cy="48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5" name="Oval 20">
              <a:extLst>
                <a:ext uri="{FF2B5EF4-FFF2-40B4-BE49-F238E27FC236}">
                  <a16:creationId xmlns="" xmlns:a16="http://schemas.microsoft.com/office/drawing/2014/main" id="{21AD59F4-D681-4985-A5BA-145F26305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2" y="2228"/>
              <a:ext cx="48" cy="48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58" name="Group 21">
            <a:extLst>
              <a:ext uri="{FF2B5EF4-FFF2-40B4-BE49-F238E27FC236}">
                <a16:creationId xmlns="" xmlns:a16="http://schemas.microsoft.com/office/drawing/2014/main" id="{EA6F86F8-1C20-4A07-900A-2B6D85CBA7B6}"/>
              </a:ext>
            </a:extLst>
          </p:cNvPr>
          <p:cNvGrpSpPr>
            <a:grpSpLocks/>
          </p:cNvGrpSpPr>
          <p:nvPr/>
        </p:nvGrpSpPr>
        <p:grpSpPr bwMode="auto">
          <a:xfrm>
            <a:off x="3208338" y="3155950"/>
            <a:ext cx="730250" cy="671513"/>
            <a:chOff x="2021" y="1988"/>
            <a:chExt cx="460" cy="423"/>
          </a:xfrm>
        </p:grpSpPr>
        <p:sp>
          <p:nvSpPr>
            <p:cNvPr id="59" name="Oval 22">
              <a:extLst>
                <a:ext uri="{FF2B5EF4-FFF2-40B4-BE49-F238E27FC236}">
                  <a16:creationId xmlns="" xmlns:a16="http://schemas.microsoft.com/office/drawing/2014/main" id="{4315207D-7C04-4729-AFAA-27E9309E4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2" y="2074"/>
              <a:ext cx="48" cy="48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pSp>
          <p:nvGrpSpPr>
            <p:cNvPr id="60" name="Group 23">
              <a:extLst>
                <a:ext uri="{FF2B5EF4-FFF2-40B4-BE49-F238E27FC236}">
                  <a16:creationId xmlns="" xmlns:a16="http://schemas.microsoft.com/office/drawing/2014/main" id="{488290CC-27DA-4088-9045-B652E297E4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1" y="1988"/>
              <a:ext cx="460" cy="423"/>
              <a:chOff x="749" y="1885"/>
              <a:chExt cx="460" cy="423"/>
            </a:xfrm>
          </p:grpSpPr>
          <p:sp>
            <p:nvSpPr>
              <p:cNvPr id="61" name="Oval 24">
                <a:extLst>
                  <a:ext uri="{FF2B5EF4-FFF2-40B4-BE49-F238E27FC236}">
                    <a16:creationId xmlns="" xmlns:a16="http://schemas.microsoft.com/office/drawing/2014/main" id="{68E1E967-C8BE-4784-8320-8AB0E91C46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" y="1885"/>
                <a:ext cx="460" cy="42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2" name="Oval 25">
                <a:extLst>
                  <a:ext uri="{FF2B5EF4-FFF2-40B4-BE49-F238E27FC236}">
                    <a16:creationId xmlns="" xmlns:a16="http://schemas.microsoft.com/office/drawing/2014/main" id="{87FB65D8-843C-499E-B1D7-CF1DA3E3B5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" y="2078"/>
                <a:ext cx="48" cy="48"/>
              </a:xfrm>
              <a:prstGeom prst="ellipse">
                <a:avLst/>
              </a:prstGeom>
              <a:solidFill>
                <a:srgbClr val="A5002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63" name="Group 26">
            <a:extLst>
              <a:ext uri="{FF2B5EF4-FFF2-40B4-BE49-F238E27FC236}">
                <a16:creationId xmlns="" xmlns:a16="http://schemas.microsoft.com/office/drawing/2014/main" id="{24EEA0B5-AD42-4A7A-8E31-9F959B31E2BB}"/>
              </a:ext>
            </a:extLst>
          </p:cNvPr>
          <p:cNvGrpSpPr>
            <a:grpSpLocks/>
          </p:cNvGrpSpPr>
          <p:nvPr/>
        </p:nvGrpSpPr>
        <p:grpSpPr bwMode="auto">
          <a:xfrm>
            <a:off x="3392488" y="2986088"/>
            <a:ext cx="730250" cy="671512"/>
            <a:chOff x="749" y="1885"/>
            <a:chExt cx="460" cy="423"/>
          </a:xfrm>
        </p:grpSpPr>
        <p:sp>
          <p:nvSpPr>
            <p:cNvPr id="64" name="Oval 27">
              <a:extLst>
                <a:ext uri="{FF2B5EF4-FFF2-40B4-BE49-F238E27FC236}">
                  <a16:creationId xmlns="" xmlns:a16="http://schemas.microsoft.com/office/drawing/2014/main" id="{B6635A56-1E1A-4D51-92CF-C3FB2FA8E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" y="1885"/>
              <a:ext cx="460" cy="42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65" name="Oval 28">
              <a:extLst>
                <a:ext uri="{FF2B5EF4-FFF2-40B4-BE49-F238E27FC236}">
                  <a16:creationId xmlns="" xmlns:a16="http://schemas.microsoft.com/office/drawing/2014/main" id="{F3A452F4-A038-4889-8B8A-AD22319EF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" y="2078"/>
              <a:ext cx="48" cy="48"/>
            </a:xfrm>
            <a:prstGeom prst="ellipse">
              <a:avLst/>
            </a:prstGeom>
            <a:solidFill>
              <a:srgbClr val="A5002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66" name="Group 29">
            <a:extLst>
              <a:ext uri="{FF2B5EF4-FFF2-40B4-BE49-F238E27FC236}">
                <a16:creationId xmlns="" xmlns:a16="http://schemas.microsoft.com/office/drawing/2014/main" id="{F78E7919-E3E3-42BA-98CE-829B31EE4DD8}"/>
              </a:ext>
            </a:extLst>
          </p:cNvPr>
          <p:cNvGrpSpPr>
            <a:grpSpLocks/>
          </p:cNvGrpSpPr>
          <p:nvPr/>
        </p:nvGrpSpPr>
        <p:grpSpPr bwMode="auto">
          <a:xfrm>
            <a:off x="3392488" y="3230563"/>
            <a:ext cx="730250" cy="671512"/>
            <a:chOff x="2137" y="2035"/>
            <a:chExt cx="460" cy="423"/>
          </a:xfrm>
        </p:grpSpPr>
        <p:sp>
          <p:nvSpPr>
            <p:cNvPr id="67" name="Oval 30">
              <a:extLst>
                <a:ext uri="{FF2B5EF4-FFF2-40B4-BE49-F238E27FC236}">
                  <a16:creationId xmlns="" xmlns:a16="http://schemas.microsoft.com/office/drawing/2014/main" id="{F3B4ECBF-9164-4B96-B408-A507E08A0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1" y="2074"/>
              <a:ext cx="48" cy="48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pSp>
          <p:nvGrpSpPr>
            <p:cNvPr id="68" name="Group 31">
              <a:extLst>
                <a:ext uri="{FF2B5EF4-FFF2-40B4-BE49-F238E27FC236}">
                  <a16:creationId xmlns="" xmlns:a16="http://schemas.microsoft.com/office/drawing/2014/main" id="{DE2438B9-BDE9-4949-A9D5-0943B869DB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37" y="2035"/>
              <a:ext cx="460" cy="423"/>
              <a:chOff x="749" y="1885"/>
              <a:chExt cx="460" cy="423"/>
            </a:xfrm>
          </p:grpSpPr>
          <p:sp>
            <p:nvSpPr>
              <p:cNvPr id="69" name="Oval 32">
                <a:extLst>
                  <a:ext uri="{FF2B5EF4-FFF2-40B4-BE49-F238E27FC236}">
                    <a16:creationId xmlns="" xmlns:a16="http://schemas.microsoft.com/office/drawing/2014/main" id="{A867EC16-5470-44EF-B69A-7966C6829C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" y="1885"/>
                <a:ext cx="460" cy="42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0" name="Oval 33">
                <a:extLst>
                  <a:ext uri="{FF2B5EF4-FFF2-40B4-BE49-F238E27FC236}">
                    <a16:creationId xmlns="" xmlns:a16="http://schemas.microsoft.com/office/drawing/2014/main" id="{A63216E9-7E9A-4A88-AE8C-A2A29881D3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" y="2078"/>
                <a:ext cx="48" cy="48"/>
              </a:xfrm>
              <a:prstGeom prst="ellipse">
                <a:avLst/>
              </a:prstGeom>
              <a:solidFill>
                <a:srgbClr val="A5002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71" name="Group 34">
            <a:extLst>
              <a:ext uri="{FF2B5EF4-FFF2-40B4-BE49-F238E27FC236}">
                <a16:creationId xmlns="" xmlns:a16="http://schemas.microsoft.com/office/drawing/2014/main" id="{95FECC48-7F09-4834-AB00-DC4574DC841F}"/>
              </a:ext>
            </a:extLst>
          </p:cNvPr>
          <p:cNvGrpSpPr>
            <a:grpSpLocks/>
          </p:cNvGrpSpPr>
          <p:nvPr/>
        </p:nvGrpSpPr>
        <p:grpSpPr bwMode="auto">
          <a:xfrm>
            <a:off x="3625850" y="2987675"/>
            <a:ext cx="730250" cy="671513"/>
            <a:chOff x="749" y="1885"/>
            <a:chExt cx="460" cy="423"/>
          </a:xfrm>
        </p:grpSpPr>
        <p:sp>
          <p:nvSpPr>
            <p:cNvPr id="72" name="Oval 35">
              <a:extLst>
                <a:ext uri="{FF2B5EF4-FFF2-40B4-BE49-F238E27FC236}">
                  <a16:creationId xmlns="" xmlns:a16="http://schemas.microsoft.com/office/drawing/2014/main" id="{5609013B-907B-47B2-982E-B54316533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" y="1885"/>
              <a:ext cx="460" cy="42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73" name="Oval 36">
              <a:extLst>
                <a:ext uri="{FF2B5EF4-FFF2-40B4-BE49-F238E27FC236}">
                  <a16:creationId xmlns="" xmlns:a16="http://schemas.microsoft.com/office/drawing/2014/main" id="{5CD15614-8A81-400E-854C-07B3546B8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" y="2078"/>
              <a:ext cx="48" cy="48"/>
            </a:xfrm>
            <a:prstGeom prst="ellipse">
              <a:avLst/>
            </a:prstGeom>
            <a:solidFill>
              <a:srgbClr val="A5002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453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39B76D-5C34-45B8-B591-242A5C5B1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DBSCAN-Example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A79360E-5CB5-4654-8249-8C89FC61E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3A871F7-AD2B-44F4-AAC2-9CC9A0778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68</a:t>
            </a:fld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D6D34F10-8A82-4E84-BA49-30CA74C93E51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298575"/>
            <a:ext cx="3200400" cy="1444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00B05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en-US" dirty="0"/>
              <a:t>Parameter</a:t>
            </a:r>
          </a:p>
          <a:p>
            <a:pPr lvl="2"/>
            <a:r>
              <a:rPr lang="de-DE" altLang="en-US" dirty="0"/>
              <a:t> </a:t>
            </a:r>
            <a:r>
              <a:rPr lang="en-US" altLang="en-US" i="1" dirty="0">
                <a:latin typeface="Symbol" panose="05050102010706020507" pitchFamily="18" charset="2"/>
              </a:rPr>
              <a:t>e</a:t>
            </a:r>
            <a:r>
              <a:rPr lang="de-DE" altLang="en-US" dirty="0"/>
              <a:t> = 2 cm</a:t>
            </a:r>
          </a:p>
          <a:p>
            <a:pPr lvl="2"/>
            <a:r>
              <a:rPr lang="de-DE" altLang="en-US" dirty="0"/>
              <a:t> </a:t>
            </a:r>
            <a:r>
              <a:rPr lang="de-DE" altLang="en-US" i="1" dirty="0"/>
              <a:t>MinPts</a:t>
            </a:r>
            <a:r>
              <a:rPr lang="de-DE" altLang="en-US" dirty="0"/>
              <a:t> = 3</a:t>
            </a:r>
          </a:p>
        </p:txBody>
      </p:sp>
      <p:sp>
        <p:nvSpPr>
          <p:cNvPr id="7" name="Rectangle 37">
            <a:extLst>
              <a:ext uri="{FF2B5EF4-FFF2-40B4-BE49-F238E27FC236}">
                <a16:creationId xmlns="" xmlns:a16="http://schemas.microsoft.com/office/drawing/2014/main" id="{CE9743F8-5C19-4EDA-B06B-DFBE7F250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190" y="4151970"/>
            <a:ext cx="5181600" cy="2024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b="1" dirty="0">
                <a:latin typeface="Times New Roman" panose="02020603050405020304" pitchFamily="18" charset="0"/>
              </a:rPr>
              <a:t>for</a:t>
            </a:r>
            <a:r>
              <a:rPr lang="en-US" altLang="en-US" dirty="0">
                <a:latin typeface="Times New Roman" panose="02020603050405020304" pitchFamily="18" charset="0"/>
              </a:rPr>
              <a:t> each </a:t>
            </a:r>
            <a:r>
              <a:rPr lang="en-US" altLang="en-US" i="1" dirty="0">
                <a:latin typeface="Times New Roman" panose="02020603050405020304" pitchFamily="18" charset="0"/>
              </a:rPr>
              <a:t>o </a:t>
            </a:r>
            <a:r>
              <a:rPr lang="en-US" altLang="en-US" dirty="0">
                <a:latin typeface="Symbol" panose="05050102010706020507" pitchFamily="18" charset="2"/>
              </a:rPr>
              <a:t>Î</a:t>
            </a:r>
            <a:r>
              <a:rPr lang="en-US" altLang="en-US" i="1" dirty="0">
                <a:latin typeface="Times New Roman" panose="02020603050405020304" pitchFamily="18" charset="0"/>
              </a:rPr>
              <a:t> D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b="1" dirty="0">
                <a:latin typeface="Times New Roman" panose="02020603050405020304" pitchFamily="18" charset="0"/>
              </a:rPr>
              <a:t>do</a:t>
            </a:r>
            <a:r>
              <a:rPr lang="en-US" altLang="en-US" dirty="0">
                <a:latin typeface="Times New Roman" panose="02020603050405020304" pitchFamily="18" charset="0"/>
              </a:rPr>
              <a:t/>
            </a:r>
            <a:br>
              <a:rPr lang="en-US" altLang="en-US" dirty="0">
                <a:latin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</a:rPr>
              <a:t>      </a:t>
            </a:r>
            <a:r>
              <a:rPr lang="en-US" altLang="en-US" b="1" dirty="0">
                <a:latin typeface="Times New Roman" panose="02020603050405020304" pitchFamily="18" charset="0"/>
              </a:rPr>
              <a:t>if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</a:rPr>
              <a:t>o</a:t>
            </a:r>
            <a:r>
              <a:rPr lang="en-US" altLang="en-US" dirty="0">
                <a:latin typeface="Times New Roman" panose="02020603050405020304" pitchFamily="18" charset="0"/>
              </a:rPr>
              <a:t> is not yet classified </a:t>
            </a:r>
            <a:r>
              <a:rPr lang="en-US" altLang="en-US" b="1" dirty="0">
                <a:latin typeface="Times New Roman" panose="02020603050405020304" pitchFamily="18" charset="0"/>
              </a:rPr>
              <a:t>then  </a:t>
            </a:r>
            <a:r>
              <a:rPr lang="en-US" altLang="en-US" dirty="0">
                <a:latin typeface="Times New Roman" panose="02020603050405020304" pitchFamily="18" charset="0"/>
              </a:rPr>
              <a:t/>
            </a:r>
            <a:br>
              <a:rPr lang="en-US" altLang="en-US" dirty="0">
                <a:latin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</a:rPr>
              <a:t>           </a:t>
            </a:r>
            <a:r>
              <a:rPr lang="en-US" altLang="en-US" b="1" dirty="0">
                <a:latin typeface="Times New Roman" panose="02020603050405020304" pitchFamily="18" charset="0"/>
              </a:rPr>
              <a:t>if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</a:rPr>
              <a:t>o</a:t>
            </a:r>
            <a:r>
              <a:rPr lang="en-US" altLang="en-US" dirty="0">
                <a:latin typeface="Times New Roman" panose="02020603050405020304" pitchFamily="18" charset="0"/>
              </a:rPr>
              <a:t> is a core-object </a:t>
            </a:r>
            <a:r>
              <a:rPr lang="en-US" altLang="en-US" b="1" dirty="0">
                <a:latin typeface="Times New Roman" panose="02020603050405020304" pitchFamily="18" charset="0"/>
              </a:rPr>
              <a:t>then</a:t>
            </a:r>
            <a:r>
              <a:rPr lang="en-US" altLang="en-US" dirty="0">
                <a:latin typeface="Times New Roman" panose="02020603050405020304" pitchFamily="18" charset="0"/>
              </a:rPr>
              <a:t/>
            </a:r>
            <a:br>
              <a:rPr lang="en-US" altLang="en-US" dirty="0">
                <a:latin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</a:rPr>
              <a:t>                collect all objects density-reachable from </a:t>
            </a:r>
            <a:r>
              <a:rPr lang="en-US" altLang="en-US" i="1" dirty="0">
                <a:latin typeface="Times New Roman" panose="02020603050405020304" pitchFamily="18" charset="0"/>
              </a:rPr>
              <a:t>o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br>
              <a:rPr lang="en-US" altLang="en-US" dirty="0">
                <a:latin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</a:rPr>
              <a:t>                and assign them to a new cluster.</a:t>
            </a:r>
            <a:br>
              <a:rPr lang="en-US" altLang="en-US" dirty="0">
                <a:latin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</a:rPr>
              <a:t>           </a:t>
            </a:r>
            <a:r>
              <a:rPr lang="en-US" altLang="en-US" b="1" dirty="0">
                <a:latin typeface="Times New Roman" panose="02020603050405020304" pitchFamily="18" charset="0"/>
              </a:rPr>
              <a:t>else</a:t>
            </a:r>
            <a:r>
              <a:rPr lang="en-US" altLang="en-US" dirty="0">
                <a:latin typeface="Times New Roman" panose="02020603050405020304" pitchFamily="18" charset="0"/>
              </a:rPr>
              <a:t/>
            </a:r>
            <a:br>
              <a:rPr lang="en-US" altLang="en-US" dirty="0">
                <a:latin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</a:rPr>
              <a:t>                assign </a:t>
            </a:r>
            <a:r>
              <a:rPr lang="en-US" altLang="en-US" i="1" dirty="0">
                <a:latin typeface="Times New Roman" panose="02020603050405020304" pitchFamily="18" charset="0"/>
              </a:rPr>
              <a:t>o</a:t>
            </a:r>
            <a:r>
              <a:rPr lang="en-US" altLang="en-US" dirty="0">
                <a:latin typeface="Times New Roman" panose="02020603050405020304" pitchFamily="18" charset="0"/>
              </a:rPr>
              <a:t> to NOISE</a:t>
            </a:r>
          </a:p>
        </p:txBody>
      </p:sp>
      <p:sp>
        <p:nvSpPr>
          <p:cNvPr id="40" name="Oval 4">
            <a:extLst>
              <a:ext uri="{FF2B5EF4-FFF2-40B4-BE49-F238E27FC236}">
                <a16:creationId xmlns="" xmlns:a16="http://schemas.microsoft.com/office/drawing/2014/main" id="{9F03B26A-2BFC-4022-B016-D22D15665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2813" y="3668713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4" name="Oval 5">
            <a:extLst>
              <a:ext uri="{FF2B5EF4-FFF2-40B4-BE49-F238E27FC236}">
                <a16:creationId xmlns="" xmlns:a16="http://schemas.microsoft.com/office/drawing/2014/main" id="{622E06C3-8348-4936-9BC6-508B3942A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390900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5" name="Oval 6">
            <a:extLst>
              <a:ext uri="{FF2B5EF4-FFF2-40B4-BE49-F238E27FC236}">
                <a16:creationId xmlns="" xmlns:a16="http://schemas.microsoft.com/office/drawing/2014/main" id="{519FE6F9-19DA-4C3A-BB4F-470DD9605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209925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6" name="Oval 7">
            <a:extLst>
              <a:ext uri="{FF2B5EF4-FFF2-40B4-BE49-F238E27FC236}">
                <a16:creationId xmlns="" xmlns:a16="http://schemas.microsoft.com/office/drawing/2014/main" id="{F7342ABB-BBD6-4DC1-B737-45BCCDDA8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6338" y="3292475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7" name="Oval 8">
            <a:extLst>
              <a:ext uri="{FF2B5EF4-FFF2-40B4-BE49-F238E27FC236}">
                <a16:creationId xmlns="" xmlns:a16="http://schemas.microsoft.com/office/drawing/2014/main" id="{B54B284C-CACE-4AAB-B77D-B4B176845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75" y="3292475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8" name="Oval 9">
            <a:extLst>
              <a:ext uri="{FF2B5EF4-FFF2-40B4-BE49-F238E27FC236}">
                <a16:creationId xmlns="" xmlns:a16="http://schemas.microsoft.com/office/drawing/2014/main" id="{705B0968-88FC-4C2E-9031-DDDFE831D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9013" y="34671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9" name="Oval 10">
            <a:extLst>
              <a:ext uri="{FF2B5EF4-FFF2-40B4-BE49-F238E27FC236}">
                <a16:creationId xmlns="" xmlns:a16="http://schemas.microsoft.com/office/drawing/2014/main" id="{7116FBA7-D2AE-497B-8535-07BF62C3E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6338" y="35433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0" name="Oval 11">
            <a:extLst>
              <a:ext uri="{FF2B5EF4-FFF2-40B4-BE49-F238E27FC236}">
                <a16:creationId xmlns="" xmlns:a16="http://schemas.microsoft.com/office/drawing/2014/main" id="{B954254C-880D-49DA-88B6-BE7B6B003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390900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1" name="Oval 12">
            <a:extLst>
              <a:ext uri="{FF2B5EF4-FFF2-40B4-BE49-F238E27FC236}">
                <a16:creationId xmlns="" xmlns:a16="http://schemas.microsoft.com/office/drawing/2014/main" id="{E44640C4-D20E-4771-BFE5-06994CB8F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286125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" name="Oval 13">
            <a:extLst>
              <a:ext uri="{FF2B5EF4-FFF2-40B4-BE49-F238E27FC236}">
                <a16:creationId xmlns="" xmlns:a16="http://schemas.microsoft.com/office/drawing/2014/main" id="{99431ABB-977B-4A67-A0F4-C8EA66A20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133725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3" name="Oval 14">
            <a:extLst>
              <a:ext uri="{FF2B5EF4-FFF2-40B4-BE49-F238E27FC236}">
                <a16:creationId xmlns="" xmlns:a16="http://schemas.microsoft.com/office/drawing/2014/main" id="{80E548B5-5D2B-4AEF-88DA-E22210AEF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8963" y="3805238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84" name="Group 15">
            <a:extLst>
              <a:ext uri="{FF2B5EF4-FFF2-40B4-BE49-F238E27FC236}">
                <a16:creationId xmlns="" xmlns:a16="http://schemas.microsoft.com/office/drawing/2014/main" id="{2D21632D-895D-45A5-8877-BB2F519FC0A4}"/>
              </a:ext>
            </a:extLst>
          </p:cNvPr>
          <p:cNvGrpSpPr>
            <a:grpSpLocks/>
          </p:cNvGrpSpPr>
          <p:nvPr/>
        </p:nvGrpSpPr>
        <p:grpSpPr bwMode="auto">
          <a:xfrm>
            <a:off x="4070350" y="3497263"/>
            <a:ext cx="730250" cy="671512"/>
            <a:chOff x="749" y="1885"/>
            <a:chExt cx="460" cy="423"/>
          </a:xfrm>
        </p:grpSpPr>
        <p:sp>
          <p:nvSpPr>
            <p:cNvPr id="85" name="Oval 16">
              <a:extLst>
                <a:ext uri="{FF2B5EF4-FFF2-40B4-BE49-F238E27FC236}">
                  <a16:creationId xmlns="" xmlns:a16="http://schemas.microsoft.com/office/drawing/2014/main" id="{CE6D17EA-8CB3-4204-BA2F-5E7725F2F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" y="1885"/>
              <a:ext cx="460" cy="4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6" name="Oval 17">
              <a:extLst>
                <a:ext uri="{FF2B5EF4-FFF2-40B4-BE49-F238E27FC236}">
                  <a16:creationId xmlns="" xmlns:a16="http://schemas.microsoft.com/office/drawing/2014/main" id="{DFA54E91-B122-405D-A4BB-A259AAB68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" y="2078"/>
              <a:ext cx="48" cy="48"/>
            </a:xfrm>
            <a:prstGeom prst="ellipse">
              <a:avLst/>
            </a:prstGeom>
            <a:solidFill>
              <a:srgbClr val="A5002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35069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39B76D-5C34-45B8-B591-242A5C5B1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DBSCAN-Example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A79360E-5CB5-4654-8249-8C89FC61E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3A871F7-AD2B-44F4-AAC2-9CC9A0778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69</a:t>
            </a:fld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D6D34F10-8A82-4E84-BA49-30CA74C93E51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298575"/>
            <a:ext cx="3200400" cy="1444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00B05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en-US" dirty="0"/>
              <a:t>Parameter</a:t>
            </a:r>
          </a:p>
          <a:p>
            <a:pPr lvl="2"/>
            <a:r>
              <a:rPr lang="de-DE" altLang="en-US" dirty="0"/>
              <a:t> </a:t>
            </a:r>
            <a:r>
              <a:rPr lang="en-US" altLang="en-US" i="1" dirty="0">
                <a:latin typeface="Symbol" panose="05050102010706020507" pitchFamily="18" charset="2"/>
              </a:rPr>
              <a:t>e</a:t>
            </a:r>
            <a:r>
              <a:rPr lang="de-DE" altLang="en-US" dirty="0"/>
              <a:t> = 2 cm</a:t>
            </a:r>
          </a:p>
          <a:p>
            <a:pPr lvl="2"/>
            <a:r>
              <a:rPr lang="de-DE" altLang="en-US" dirty="0"/>
              <a:t> </a:t>
            </a:r>
            <a:r>
              <a:rPr lang="de-DE" altLang="en-US" i="1" dirty="0"/>
              <a:t>MinPts</a:t>
            </a:r>
            <a:r>
              <a:rPr lang="de-DE" altLang="en-US" dirty="0"/>
              <a:t> = 3</a:t>
            </a:r>
          </a:p>
        </p:txBody>
      </p:sp>
      <p:sp>
        <p:nvSpPr>
          <p:cNvPr id="7" name="Rectangle 37">
            <a:extLst>
              <a:ext uri="{FF2B5EF4-FFF2-40B4-BE49-F238E27FC236}">
                <a16:creationId xmlns="" xmlns:a16="http://schemas.microsoft.com/office/drawing/2014/main" id="{CE9743F8-5C19-4EDA-B06B-DFBE7F250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190" y="4151970"/>
            <a:ext cx="5181600" cy="2024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b="1" dirty="0">
                <a:latin typeface="Times New Roman" panose="02020603050405020304" pitchFamily="18" charset="0"/>
              </a:rPr>
              <a:t>for</a:t>
            </a:r>
            <a:r>
              <a:rPr lang="en-US" altLang="en-US" dirty="0">
                <a:latin typeface="Times New Roman" panose="02020603050405020304" pitchFamily="18" charset="0"/>
              </a:rPr>
              <a:t> each </a:t>
            </a:r>
            <a:r>
              <a:rPr lang="en-US" altLang="en-US" i="1" dirty="0">
                <a:latin typeface="Times New Roman" panose="02020603050405020304" pitchFamily="18" charset="0"/>
              </a:rPr>
              <a:t>o </a:t>
            </a:r>
            <a:r>
              <a:rPr lang="en-US" altLang="en-US" dirty="0">
                <a:latin typeface="Symbol" panose="05050102010706020507" pitchFamily="18" charset="2"/>
              </a:rPr>
              <a:t>Î</a:t>
            </a:r>
            <a:r>
              <a:rPr lang="en-US" altLang="en-US" i="1" dirty="0">
                <a:latin typeface="Times New Roman" panose="02020603050405020304" pitchFamily="18" charset="0"/>
              </a:rPr>
              <a:t> D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b="1" dirty="0">
                <a:latin typeface="Times New Roman" panose="02020603050405020304" pitchFamily="18" charset="0"/>
              </a:rPr>
              <a:t>do</a:t>
            </a:r>
            <a:r>
              <a:rPr lang="en-US" altLang="en-US" dirty="0">
                <a:latin typeface="Times New Roman" panose="02020603050405020304" pitchFamily="18" charset="0"/>
              </a:rPr>
              <a:t/>
            </a:r>
            <a:br>
              <a:rPr lang="en-US" altLang="en-US" dirty="0">
                <a:latin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</a:rPr>
              <a:t>      </a:t>
            </a:r>
            <a:r>
              <a:rPr lang="en-US" altLang="en-US" b="1" dirty="0">
                <a:latin typeface="Times New Roman" panose="02020603050405020304" pitchFamily="18" charset="0"/>
              </a:rPr>
              <a:t>if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</a:rPr>
              <a:t>o</a:t>
            </a:r>
            <a:r>
              <a:rPr lang="en-US" altLang="en-US" dirty="0">
                <a:latin typeface="Times New Roman" panose="02020603050405020304" pitchFamily="18" charset="0"/>
              </a:rPr>
              <a:t> is not yet classified </a:t>
            </a:r>
            <a:r>
              <a:rPr lang="en-US" altLang="en-US" b="1" dirty="0">
                <a:latin typeface="Times New Roman" panose="02020603050405020304" pitchFamily="18" charset="0"/>
              </a:rPr>
              <a:t>then  </a:t>
            </a:r>
            <a:r>
              <a:rPr lang="en-US" altLang="en-US" dirty="0">
                <a:latin typeface="Times New Roman" panose="02020603050405020304" pitchFamily="18" charset="0"/>
              </a:rPr>
              <a:t/>
            </a:r>
            <a:br>
              <a:rPr lang="en-US" altLang="en-US" dirty="0">
                <a:latin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</a:rPr>
              <a:t>           </a:t>
            </a:r>
            <a:r>
              <a:rPr lang="en-US" altLang="en-US" b="1" dirty="0">
                <a:latin typeface="Times New Roman" panose="02020603050405020304" pitchFamily="18" charset="0"/>
              </a:rPr>
              <a:t>if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</a:rPr>
              <a:t>o</a:t>
            </a:r>
            <a:r>
              <a:rPr lang="en-US" altLang="en-US" dirty="0">
                <a:latin typeface="Times New Roman" panose="02020603050405020304" pitchFamily="18" charset="0"/>
              </a:rPr>
              <a:t> is a core-object </a:t>
            </a:r>
            <a:r>
              <a:rPr lang="en-US" altLang="en-US" b="1" dirty="0">
                <a:latin typeface="Times New Roman" panose="02020603050405020304" pitchFamily="18" charset="0"/>
              </a:rPr>
              <a:t>then</a:t>
            </a:r>
            <a:r>
              <a:rPr lang="en-US" altLang="en-US" dirty="0">
                <a:latin typeface="Times New Roman" panose="02020603050405020304" pitchFamily="18" charset="0"/>
              </a:rPr>
              <a:t/>
            </a:r>
            <a:br>
              <a:rPr lang="en-US" altLang="en-US" dirty="0">
                <a:latin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</a:rPr>
              <a:t>                collect all objects density-reachable from </a:t>
            </a:r>
            <a:r>
              <a:rPr lang="en-US" altLang="en-US" i="1" dirty="0">
                <a:latin typeface="Times New Roman" panose="02020603050405020304" pitchFamily="18" charset="0"/>
              </a:rPr>
              <a:t>o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br>
              <a:rPr lang="en-US" altLang="en-US" dirty="0">
                <a:latin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</a:rPr>
              <a:t>                and assign them to a new cluster.</a:t>
            </a:r>
            <a:br>
              <a:rPr lang="en-US" altLang="en-US" dirty="0">
                <a:latin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</a:rPr>
              <a:t>           </a:t>
            </a:r>
            <a:r>
              <a:rPr lang="en-US" altLang="en-US" b="1" dirty="0">
                <a:latin typeface="Times New Roman" panose="02020603050405020304" pitchFamily="18" charset="0"/>
              </a:rPr>
              <a:t>else</a:t>
            </a:r>
            <a:r>
              <a:rPr lang="en-US" altLang="en-US" dirty="0">
                <a:latin typeface="Times New Roman" panose="02020603050405020304" pitchFamily="18" charset="0"/>
              </a:rPr>
              <a:t/>
            </a:r>
            <a:br>
              <a:rPr lang="en-US" altLang="en-US" dirty="0">
                <a:latin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</a:rPr>
              <a:t>                assign </a:t>
            </a:r>
            <a:r>
              <a:rPr lang="en-US" altLang="en-US" i="1" dirty="0">
                <a:latin typeface="Times New Roman" panose="02020603050405020304" pitchFamily="18" charset="0"/>
              </a:rPr>
              <a:t>o</a:t>
            </a:r>
            <a:r>
              <a:rPr lang="en-US" altLang="en-US" dirty="0">
                <a:latin typeface="Times New Roman" panose="02020603050405020304" pitchFamily="18" charset="0"/>
              </a:rPr>
              <a:t> to NOISE</a:t>
            </a:r>
          </a:p>
        </p:txBody>
      </p:sp>
      <p:sp>
        <p:nvSpPr>
          <p:cNvPr id="21" name="Oval 4">
            <a:extLst>
              <a:ext uri="{FF2B5EF4-FFF2-40B4-BE49-F238E27FC236}">
                <a16:creationId xmlns="" xmlns:a16="http://schemas.microsoft.com/office/drawing/2014/main" id="{388AD596-051B-4177-926C-42BA07CA6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2813" y="3668713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2" name="Oval 5">
            <a:extLst>
              <a:ext uri="{FF2B5EF4-FFF2-40B4-BE49-F238E27FC236}">
                <a16:creationId xmlns="" xmlns:a16="http://schemas.microsoft.com/office/drawing/2014/main" id="{F99D2047-B54F-4805-B338-214A28534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390900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" name="Oval 6">
            <a:extLst>
              <a:ext uri="{FF2B5EF4-FFF2-40B4-BE49-F238E27FC236}">
                <a16:creationId xmlns="" xmlns:a16="http://schemas.microsoft.com/office/drawing/2014/main" id="{18922AE5-35C8-48A0-A23B-4581A0FEE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209925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" name="Oval 7">
            <a:extLst>
              <a:ext uri="{FF2B5EF4-FFF2-40B4-BE49-F238E27FC236}">
                <a16:creationId xmlns="" xmlns:a16="http://schemas.microsoft.com/office/drawing/2014/main" id="{539E3995-33AB-484B-9A89-7F7CE9840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6338" y="3292475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Oval 8">
            <a:extLst>
              <a:ext uri="{FF2B5EF4-FFF2-40B4-BE49-F238E27FC236}">
                <a16:creationId xmlns="" xmlns:a16="http://schemas.microsoft.com/office/drawing/2014/main" id="{2A738CD5-81A4-404B-8406-63471BDD9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75" y="3292475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" name="Oval 9">
            <a:extLst>
              <a:ext uri="{FF2B5EF4-FFF2-40B4-BE49-F238E27FC236}">
                <a16:creationId xmlns="" xmlns:a16="http://schemas.microsoft.com/office/drawing/2014/main" id="{FA72F05E-82FB-4486-8A96-01FEFE211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9013" y="34671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" name="Oval 10">
            <a:extLst>
              <a:ext uri="{FF2B5EF4-FFF2-40B4-BE49-F238E27FC236}">
                <a16:creationId xmlns="" xmlns:a16="http://schemas.microsoft.com/office/drawing/2014/main" id="{2A957A52-71DF-416C-9489-EFE3FBAD2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6338" y="35433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" name="Oval 11">
            <a:extLst>
              <a:ext uri="{FF2B5EF4-FFF2-40B4-BE49-F238E27FC236}">
                <a16:creationId xmlns="" xmlns:a16="http://schemas.microsoft.com/office/drawing/2014/main" id="{756FCEDB-C8C4-4CD1-A5F6-ED18A36C0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390900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" name="Oval 12">
            <a:extLst>
              <a:ext uri="{FF2B5EF4-FFF2-40B4-BE49-F238E27FC236}">
                <a16:creationId xmlns="" xmlns:a16="http://schemas.microsoft.com/office/drawing/2014/main" id="{4CBF9A72-0E82-4A0D-895E-9C7B38D01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286125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" name="Oval 13">
            <a:extLst>
              <a:ext uri="{FF2B5EF4-FFF2-40B4-BE49-F238E27FC236}">
                <a16:creationId xmlns="" xmlns:a16="http://schemas.microsoft.com/office/drawing/2014/main" id="{75C5580B-6461-4C9C-A100-2078CEC4D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133725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" name="Oval 14">
            <a:extLst>
              <a:ext uri="{FF2B5EF4-FFF2-40B4-BE49-F238E27FC236}">
                <a16:creationId xmlns="" xmlns:a16="http://schemas.microsoft.com/office/drawing/2014/main" id="{F90ECF10-F14F-4CCB-B138-0D2063E87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8963" y="3805238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32" name="Group 15">
            <a:extLst>
              <a:ext uri="{FF2B5EF4-FFF2-40B4-BE49-F238E27FC236}">
                <a16:creationId xmlns="" xmlns:a16="http://schemas.microsoft.com/office/drawing/2014/main" id="{8916BF66-8A0C-45E5-A141-F1521CF7BE99}"/>
              </a:ext>
            </a:extLst>
          </p:cNvPr>
          <p:cNvGrpSpPr>
            <a:grpSpLocks/>
          </p:cNvGrpSpPr>
          <p:nvPr/>
        </p:nvGrpSpPr>
        <p:grpSpPr bwMode="auto">
          <a:xfrm>
            <a:off x="5084763" y="2981325"/>
            <a:ext cx="730250" cy="671513"/>
            <a:chOff x="3203" y="1878"/>
            <a:chExt cx="460" cy="423"/>
          </a:xfrm>
        </p:grpSpPr>
        <p:grpSp>
          <p:nvGrpSpPr>
            <p:cNvPr id="33" name="Group 16">
              <a:extLst>
                <a:ext uri="{FF2B5EF4-FFF2-40B4-BE49-F238E27FC236}">
                  <a16:creationId xmlns="" xmlns:a16="http://schemas.microsoft.com/office/drawing/2014/main" id="{7C89C65D-23B9-468C-9A5F-09736B3499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3" y="1878"/>
              <a:ext cx="460" cy="423"/>
              <a:chOff x="749" y="1885"/>
              <a:chExt cx="460" cy="423"/>
            </a:xfrm>
          </p:grpSpPr>
          <p:sp>
            <p:nvSpPr>
              <p:cNvPr id="36" name="Oval 17">
                <a:extLst>
                  <a:ext uri="{FF2B5EF4-FFF2-40B4-BE49-F238E27FC236}">
                    <a16:creationId xmlns="" xmlns:a16="http://schemas.microsoft.com/office/drawing/2014/main" id="{5F3B60E5-0667-464C-B402-E8B0299377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" y="1885"/>
                <a:ext cx="460" cy="42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7" name="Oval 18">
                <a:extLst>
                  <a:ext uri="{FF2B5EF4-FFF2-40B4-BE49-F238E27FC236}">
                    <a16:creationId xmlns="" xmlns:a16="http://schemas.microsoft.com/office/drawing/2014/main" id="{A0F727A0-1719-410C-96E2-CFEA65D88C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" y="2078"/>
                <a:ext cx="48" cy="48"/>
              </a:xfrm>
              <a:prstGeom prst="ellipse">
                <a:avLst/>
              </a:prstGeom>
              <a:solidFill>
                <a:srgbClr val="A500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34" name="Oval 19">
              <a:extLst>
                <a:ext uri="{FF2B5EF4-FFF2-40B4-BE49-F238E27FC236}">
                  <a16:creationId xmlns="" xmlns:a16="http://schemas.microsoft.com/office/drawing/2014/main" id="{97AC6721-0428-4A28-8FA9-5A398D4A6E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135"/>
              <a:ext cx="48" cy="48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" name="Oval 20">
              <a:extLst>
                <a:ext uri="{FF2B5EF4-FFF2-40B4-BE49-F238E27FC236}">
                  <a16:creationId xmlns="" xmlns:a16="http://schemas.microsoft.com/office/drawing/2014/main" id="{12D6BCBA-F2F8-49FD-95E0-26A6A3249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973"/>
              <a:ext cx="48" cy="48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8" name="Group 21">
            <a:extLst>
              <a:ext uri="{FF2B5EF4-FFF2-40B4-BE49-F238E27FC236}">
                <a16:creationId xmlns="" xmlns:a16="http://schemas.microsoft.com/office/drawing/2014/main" id="{D46611FE-1624-4F9D-BCA3-BD2F8783DE22}"/>
              </a:ext>
            </a:extLst>
          </p:cNvPr>
          <p:cNvGrpSpPr>
            <a:grpSpLocks/>
          </p:cNvGrpSpPr>
          <p:nvPr/>
        </p:nvGrpSpPr>
        <p:grpSpPr bwMode="auto">
          <a:xfrm>
            <a:off x="5005388" y="2827338"/>
            <a:ext cx="730250" cy="671512"/>
            <a:chOff x="749" y="1885"/>
            <a:chExt cx="460" cy="423"/>
          </a:xfrm>
        </p:grpSpPr>
        <p:sp>
          <p:nvSpPr>
            <p:cNvPr id="39" name="Oval 22">
              <a:extLst>
                <a:ext uri="{FF2B5EF4-FFF2-40B4-BE49-F238E27FC236}">
                  <a16:creationId xmlns="" xmlns:a16="http://schemas.microsoft.com/office/drawing/2014/main" id="{3F4CC32E-E68A-48DC-A8AD-210569FF8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" y="1885"/>
              <a:ext cx="460" cy="4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" name="Oval 23">
              <a:extLst>
                <a:ext uri="{FF2B5EF4-FFF2-40B4-BE49-F238E27FC236}">
                  <a16:creationId xmlns="" xmlns:a16="http://schemas.microsoft.com/office/drawing/2014/main" id="{ACB44500-19BC-46DB-8270-2E3BB4117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" y="2078"/>
              <a:ext cx="48" cy="48"/>
            </a:xfrm>
            <a:prstGeom prst="ellipse">
              <a:avLst/>
            </a:prstGeom>
            <a:solidFill>
              <a:srgbClr val="A5002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2" name="Group 24">
            <a:extLst>
              <a:ext uri="{FF2B5EF4-FFF2-40B4-BE49-F238E27FC236}">
                <a16:creationId xmlns="" xmlns:a16="http://schemas.microsoft.com/office/drawing/2014/main" id="{7AE078DC-52FD-4F7B-8DC9-C57F6A639312}"/>
              </a:ext>
            </a:extLst>
          </p:cNvPr>
          <p:cNvGrpSpPr>
            <a:grpSpLocks/>
          </p:cNvGrpSpPr>
          <p:nvPr/>
        </p:nvGrpSpPr>
        <p:grpSpPr bwMode="auto">
          <a:xfrm>
            <a:off x="4932363" y="3078163"/>
            <a:ext cx="730250" cy="671512"/>
            <a:chOff x="3107" y="1939"/>
            <a:chExt cx="460" cy="423"/>
          </a:xfrm>
        </p:grpSpPr>
        <p:grpSp>
          <p:nvGrpSpPr>
            <p:cNvPr id="43" name="Group 25">
              <a:extLst>
                <a:ext uri="{FF2B5EF4-FFF2-40B4-BE49-F238E27FC236}">
                  <a16:creationId xmlns="" xmlns:a16="http://schemas.microsoft.com/office/drawing/2014/main" id="{D111C0DE-3285-4C37-B3D2-F6EB555FFB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7" y="1939"/>
              <a:ext cx="460" cy="423"/>
              <a:chOff x="749" y="1885"/>
              <a:chExt cx="460" cy="423"/>
            </a:xfrm>
          </p:grpSpPr>
          <p:sp>
            <p:nvSpPr>
              <p:cNvPr id="46" name="Oval 26">
                <a:extLst>
                  <a:ext uri="{FF2B5EF4-FFF2-40B4-BE49-F238E27FC236}">
                    <a16:creationId xmlns="" xmlns:a16="http://schemas.microsoft.com/office/drawing/2014/main" id="{B2218BB2-8CCC-426A-B423-F9B885789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" y="1885"/>
                <a:ext cx="460" cy="42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7" name="Oval 27">
                <a:extLst>
                  <a:ext uri="{FF2B5EF4-FFF2-40B4-BE49-F238E27FC236}">
                    <a16:creationId xmlns="" xmlns:a16="http://schemas.microsoft.com/office/drawing/2014/main" id="{35D7FCB9-234C-44D7-82B4-335B48CDB8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" y="2078"/>
                <a:ext cx="48" cy="48"/>
              </a:xfrm>
              <a:prstGeom prst="ellipse">
                <a:avLst/>
              </a:prstGeom>
              <a:solidFill>
                <a:srgbClr val="A500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44" name="Oval 28">
              <a:extLst>
                <a:ext uri="{FF2B5EF4-FFF2-40B4-BE49-F238E27FC236}">
                  <a16:creationId xmlns="" xmlns:a16="http://schemas.microsoft.com/office/drawing/2014/main" id="{A63ED18E-619A-4586-A17A-A1D77F483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135"/>
              <a:ext cx="48" cy="48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" name="Oval 29">
              <a:extLst>
                <a:ext uri="{FF2B5EF4-FFF2-40B4-BE49-F238E27FC236}">
                  <a16:creationId xmlns="" xmlns:a16="http://schemas.microsoft.com/office/drawing/2014/main" id="{9DFB8F3A-1C6C-4751-9FB5-8E99A4783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021"/>
              <a:ext cx="48" cy="48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8" name="Group 30">
            <a:extLst>
              <a:ext uri="{FF2B5EF4-FFF2-40B4-BE49-F238E27FC236}">
                <a16:creationId xmlns="" xmlns:a16="http://schemas.microsoft.com/office/drawing/2014/main" id="{5E1E1CCB-88D1-438C-B16B-E07DE8B717BE}"/>
              </a:ext>
            </a:extLst>
          </p:cNvPr>
          <p:cNvGrpSpPr>
            <a:grpSpLocks/>
          </p:cNvGrpSpPr>
          <p:nvPr/>
        </p:nvGrpSpPr>
        <p:grpSpPr bwMode="auto">
          <a:xfrm>
            <a:off x="4708525" y="3078163"/>
            <a:ext cx="730250" cy="671512"/>
            <a:chOff x="749" y="1885"/>
            <a:chExt cx="460" cy="423"/>
          </a:xfrm>
        </p:grpSpPr>
        <p:sp>
          <p:nvSpPr>
            <p:cNvPr id="49" name="Oval 31">
              <a:extLst>
                <a:ext uri="{FF2B5EF4-FFF2-40B4-BE49-F238E27FC236}">
                  <a16:creationId xmlns="" xmlns:a16="http://schemas.microsoft.com/office/drawing/2014/main" id="{80D539CF-535B-4539-95D1-A4EA860A7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" y="1885"/>
              <a:ext cx="460" cy="4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" name="Oval 32">
              <a:extLst>
                <a:ext uri="{FF2B5EF4-FFF2-40B4-BE49-F238E27FC236}">
                  <a16:creationId xmlns="" xmlns:a16="http://schemas.microsoft.com/office/drawing/2014/main" id="{D300C926-FA0E-4DF0-B689-F69991C6F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" y="2078"/>
              <a:ext cx="48" cy="48"/>
            </a:xfrm>
            <a:prstGeom prst="ellipse">
              <a:avLst/>
            </a:prstGeom>
            <a:solidFill>
              <a:srgbClr val="A5002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51" name="Group 33">
            <a:extLst>
              <a:ext uri="{FF2B5EF4-FFF2-40B4-BE49-F238E27FC236}">
                <a16:creationId xmlns="" xmlns:a16="http://schemas.microsoft.com/office/drawing/2014/main" id="{7F9D5943-40C5-40E9-A5C0-05029F83532C}"/>
              </a:ext>
            </a:extLst>
          </p:cNvPr>
          <p:cNvGrpSpPr>
            <a:grpSpLocks/>
          </p:cNvGrpSpPr>
          <p:nvPr/>
        </p:nvGrpSpPr>
        <p:grpSpPr bwMode="auto">
          <a:xfrm>
            <a:off x="4627563" y="2903538"/>
            <a:ext cx="730250" cy="671512"/>
            <a:chOff x="749" y="1885"/>
            <a:chExt cx="460" cy="423"/>
          </a:xfrm>
        </p:grpSpPr>
        <p:sp>
          <p:nvSpPr>
            <p:cNvPr id="52" name="Oval 34">
              <a:extLst>
                <a:ext uri="{FF2B5EF4-FFF2-40B4-BE49-F238E27FC236}">
                  <a16:creationId xmlns="" xmlns:a16="http://schemas.microsoft.com/office/drawing/2014/main" id="{7CF648C3-F666-40D5-A3B0-96F7BD32B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" y="1885"/>
              <a:ext cx="460" cy="4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" name="Oval 35">
              <a:extLst>
                <a:ext uri="{FF2B5EF4-FFF2-40B4-BE49-F238E27FC236}">
                  <a16:creationId xmlns="" xmlns:a16="http://schemas.microsoft.com/office/drawing/2014/main" id="{9B8C7F3F-265A-4ED2-B0B4-62C99C0D5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" y="2078"/>
              <a:ext cx="48" cy="48"/>
            </a:xfrm>
            <a:prstGeom prst="ellipse">
              <a:avLst/>
            </a:prstGeom>
            <a:solidFill>
              <a:srgbClr val="A5002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54880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EB29D6-D63C-4180-9601-465FB0717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of Clustering in Data Mining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F320D74-F8F9-4875-9972-8CF0EDDEE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6778083" cy="4906963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10000"/>
              </a:lnSpc>
            </a:pPr>
            <a:r>
              <a:rPr lang="en-US" dirty="0"/>
              <a:t>Scalability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Ability to deal with different types of attributes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Discovery of clusters with arbitrary shape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Minimal requirements for domain knowledge to determine input parameters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Able to deal with noise and outliers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Insensitive to order of input records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High dimensionality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Incorporation of user-specified constraints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Interpretability and usability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70454CB-9A75-46CA-AFCB-3E0005BBD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32C9D51-737E-4263-91E1-F805B598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9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094B8DC5-3667-464F-9540-64C2AFD08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599C88EA-3CC8-412E-818E-1DF371D37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70</a:t>
            </a:fld>
            <a:endParaRPr lang="en-US"/>
          </a:p>
        </p:txBody>
      </p:sp>
      <p:sp>
        <p:nvSpPr>
          <p:cNvPr id="4" name="Oval 25">
            <a:extLst>
              <a:ext uri="{FF2B5EF4-FFF2-40B4-BE49-F238E27FC236}">
                <a16:creationId xmlns="" xmlns:a16="http://schemas.microsoft.com/office/drawing/2014/main" id="{95CD82AF-5546-4B05-9811-051E13663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1780" y="1076325"/>
            <a:ext cx="990600" cy="990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" name="Oval 26">
            <a:extLst>
              <a:ext uri="{FF2B5EF4-FFF2-40B4-BE49-F238E27FC236}">
                <a16:creationId xmlns="" xmlns:a16="http://schemas.microsoft.com/office/drawing/2014/main" id="{98B4E533-0135-4968-BD42-A1726DACD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380" y="762000"/>
            <a:ext cx="238125" cy="238125"/>
          </a:xfrm>
          <a:prstGeom prst="ellipse">
            <a:avLst/>
          </a:prstGeom>
          <a:solidFill>
            <a:srgbClr val="0033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" name="Oval 27">
            <a:extLst>
              <a:ext uri="{FF2B5EF4-FFF2-40B4-BE49-F238E27FC236}">
                <a16:creationId xmlns="" xmlns:a16="http://schemas.microsoft.com/office/drawing/2014/main" id="{EC742DE2-DB72-4B45-B6B6-E9164ECA9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6580" y="1143000"/>
            <a:ext cx="238125" cy="238125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" name="Oval 28">
            <a:extLst>
              <a:ext uri="{FF2B5EF4-FFF2-40B4-BE49-F238E27FC236}">
                <a16:creationId xmlns="" xmlns:a16="http://schemas.microsoft.com/office/drawing/2014/main" id="{6BEEA12E-4E8C-41AA-952A-815F314B0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1380" y="1066800"/>
            <a:ext cx="238125" cy="238125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Oval 29">
            <a:extLst>
              <a:ext uri="{FF2B5EF4-FFF2-40B4-BE49-F238E27FC236}">
                <a16:creationId xmlns="" xmlns:a16="http://schemas.microsoft.com/office/drawing/2014/main" id="{33D42022-2C69-4A1D-A75D-E94704448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7980" y="1524000"/>
            <a:ext cx="238125" cy="238125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Oval 30">
            <a:extLst>
              <a:ext uri="{FF2B5EF4-FFF2-40B4-BE49-F238E27FC236}">
                <a16:creationId xmlns="" xmlns:a16="http://schemas.microsoft.com/office/drawing/2014/main" id="{978C9C42-6877-4532-AC76-66663B7D4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6180" y="1066800"/>
            <a:ext cx="238125" cy="238125"/>
          </a:xfrm>
          <a:prstGeom prst="ellipse">
            <a:avLst/>
          </a:prstGeom>
          <a:solidFill>
            <a:srgbClr val="0033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" name="Oval 31">
            <a:extLst>
              <a:ext uri="{FF2B5EF4-FFF2-40B4-BE49-F238E27FC236}">
                <a16:creationId xmlns="" xmlns:a16="http://schemas.microsoft.com/office/drawing/2014/main" id="{68D308BB-39C7-4E6C-B3AC-007C119FB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1380" y="762000"/>
            <a:ext cx="238125" cy="238125"/>
          </a:xfrm>
          <a:prstGeom prst="ellipse">
            <a:avLst/>
          </a:prstGeom>
          <a:solidFill>
            <a:srgbClr val="0033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Oval 32">
            <a:extLst>
              <a:ext uri="{FF2B5EF4-FFF2-40B4-BE49-F238E27FC236}">
                <a16:creationId xmlns="" xmlns:a16="http://schemas.microsoft.com/office/drawing/2014/main" id="{D32CC898-41D0-4665-9B66-B12E40023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2780" y="1828800"/>
            <a:ext cx="238125" cy="238125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" name="Oval 33">
            <a:extLst>
              <a:ext uri="{FF2B5EF4-FFF2-40B4-BE49-F238E27FC236}">
                <a16:creationId xmlns="" xmlns:a16="http://schemas.microsoft.com/office/drawing/2014/main" id="{31CE59A3-94E1-47D9-8FE4-3DDC88177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0980" y="914400"/>
            <a:ext cx="238125" cy="238125"/>
          </a:xfrm>
          <a:prstGeom prst="ellipse">
            <a:avLst/>
          </a:prstGeom>
          <a:solidFill>
            <a:srgbClr val="0033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" name="Oval 34">
            <a:extLst>
              <a:ext uri="{FF2B5EF4-FFF2-40B4-BE49-F238E27FC236}">
                <a16:creationId xmlns="" xmlns:a16="http://schemas.microsoft.com/office/drawing/2014/main" id="{22110588-D3DE-4107-999A-74F65DEFE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2380" y="609600"/>
            <a:ext cx="238125" cy="238125"/>
          </a:xfrm>
          <a:prstGeom prst="ellipse">
            <a:avLst/>
          </a:prstGeom>
          <a:solidFill>
            <a:srgbClr val="0033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" name="Oval 35">
            <a:extLst>
              <a:ext uri="{FF2B5EF4-FFF2-40B4-BE49-F238E27FC236}">
                <a16:creationId xmlns="" xmlns:a16="http://schemas.microsoft.com/office/drawing/2014/main" id="{34D4BD57-03B1-45B3-BB3C-071829296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0980" y="1295400"/>
            <a:ext cx="238125" cy="238125"/>
          </a:xfrm>
          <a:prstGeom prst="ellipse">
            <a:avLst/>
          </a:prstGeom>
          <a:solidFill>
            <a:srgbClr val="0033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" name="Oval 36">
            <a:extLst>
              <a:ext uri="{FF2B5EF4-FFF2-40B4-BE49-F238E27FC236}">
                <a16:creationId xmlns="" xmlns:a16="http://schemas.microsoft.com/office/drawing/2014/main" id="{FEAFDC79-DF6A-4E6C-8807-C7D8BCC1B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8580" y="1600200"/>
            <a:ext cx="238125" cy="238125"/>
          </a:xfrm>
          <a:prstGeom prst="ellipse">
            <a:avLst/>
          </a:prstGeom>
          <a:solidFill>
            <a:srgbClr val="0033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" name="Oval 37">
            <a:extLst>
              <a:ext uri="{FF2B5EF4-FFF2-40B4-BE49-F238E27FC236}">
                <a16:creationId xmlns="" xmlns:a16="http://schemas.microsoft.com/office/drawing/2014/main" id="{B245B7C2-BAF3-4BDA-B18F-552B57012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180" y="1066800"/>
            <a:ext cx="238125" cy="238125"/>
          </a:xfrm>
          <a:prstGeom prst="ellipse">
            <a:avLst/>
          </a:prstGeom>
          <a:solidFill>
            <a:srgbClr val="0033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" name="Oval 38">
            <a:extLst>
              <a:ext uri="{FF2B5EF4-FFF2-40B4-BE49-F238E27FC236}">
                <a16:creationId xmlns="" xmlns:a16="http://schemas.microsoft.com/office/drawing/2014/main" id="{0D912B5E-7453-4514-B268-990E3E288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6180" y="1905000"/>
            <a:ext cx="238125" cy="238125"/>
          </a:xfrm>
          <a:prstGeom prst="ellipse">
            <a:avLst/>
          </a:prstGeom>
          <a:solidFill>
            <a:srgbClr val="0033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Oval 39">
            <a:extLst>
              <a:ext uri="{FF2B5EF4-FFF2-40B4-BE49-F238E27FC236}">
                <a16:creationId xmlns="" xmlns:a16="http://schemas.microsoft.com/office/drawing/2014/main" id="{039B7AEE-C702-4FA1-B2CA-9CE9D0157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105" y="523875"/>
            <a:ext cx="238125" cy="238125"/>
          </a:xfrm>
          <a:prstGeom prst="ellipse">
            <a:avLst/>
          </a:prstGeom>
          <a:solidFill>
            <a:srgbClr val="0033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" name="Oval 40">
            <a:extLst>
              <a:ext uri="{FF2B5EF4-FFF2-40B4-BE49-F238E27FC236}">
                <a16:creationId xmlns="" xmlns:a16="http://schemas.microsoft.com/office/drawing/2014/main" id="{0446E248-9C13-4C06-B5DB-E4B4A0EB7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180" y="685800"/>
            <a:ext cx="238125" cy="238125"/>
          </a:xfrm>
          <a:prstGeom prst="ellipse">
            <a:avLst/>
          </a:prstGeom>
          <a:solidFill>
            <a:srgbClr val="0033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" name="Oval 41">
            <a:extLst>
              <a:ext uri="{FF2B5EF4-FFF2-40B4-BE49-F238E27FC236}">
                <a16:creationId xmlns="" xmlns:a16="http://schemas.microsoft.com/office/drawing/2014/main" id="{40DE5BB4-ED7D-4AA6-AF1B-7A4971A61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0580" y="228600"/>
            <a:ext cx="238125" cy="238125"/>
          </a:xfrm>
          <a:prstGeom prst="ellipse">
            <a:avLst/>
          </a:prstGeom>
          <a:solidFill>
            <a:srgbClr val="0033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" name="Oval 42">
            <a:extLst>
              <a:ext uri="{FF2B5EF4-FFF2-40B4-BE49-F238E27FC236}">
                <a16:creationId xmlns="" xmlns:a16="http://schemas.microsoft.com/office/drawing/2014/main" id="{AB2D48F2-603A-43E8-ACD7-5D1F6754C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0580" y="1295400"/>
            <a:ext cx="238125" cy="238125"/>
          </a:xfrm>
          <a:prstGeom prst="ellipse">
            <a:avLst/>
          </a:prstGeom>
          <a:solidFill>
            <a:srgbClr val="0033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" name="Oval 43">
            <a:extLst>
              <a:ext uri="{FF2B5EF4-FFF2-40B4-BE49-F238E27FC236}">
                <a16:creationId xmlns="" xmlns:a16="http://schemas.microsoft.com/office/drawing/2014/main" id="{0441FFAF-B28B-4CE0-8A38-2E83A6BAF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5780" y="2133600"/>
            <a:ext cx="238125" cy="238125"/>
          </a:xfrm>
          <a:prstGeom prst="ellipse">
            <a:avLst/>
          </a:prstGeom>
          <a:solidFill>
            <a:srgbClr val="0033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" name="Oval 44">
            <a:extLst>
              <a:ext uri="{FF2B5EF4-FFF2-40B4-BE49-F238E27FC236}">
                <a16:creationId xmlns="" xmlns:a16="http://schemas.microsoft.com/office/drawing/2014/main" id="{0FD3E4D0-5BF7-482E-A84F-A8F2CFFEA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6180" y="2438400"/>
            <a:ext cx="238125" cy="238125"/>
          </a:xfrm>
          <a:prstGeom prst="ellipse">
            <a:avLst/>
          </a:prstGeom>
          <a:solidFill>
            <a:srgbClr val="0033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" name="Line 45">
            <a:extLst>
              <a:ext uri="{FF2B5EF4-FFF2-40B4-BE49-F238E27FC236}">
                <a16:creationId xmlns="" xmlns:a16="http://schemas.microsoft.com/office/drawing/2014/main" id="{784C306C-BD14-4210-AE09-44CE651705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65180" y="1457325"/>
            <a:ext cx="457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" name="Oval 46">
            <a:extLst>
              <a:ext uri="{FF2B5EF4-FFF2-40B4-BE49-F238E27FC236}">
                <a16:creationId xmlns="" xmlns:a16="http://schemas.microsoft.com/office/drawing/2014/main" id="{92FA1B3A-F155-4C10-8F92-C618FA8EE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2780" y="1447800"/>
            <a:ext cx="238125" cy="238125"/>
          </a:xfrm>
          <a:prstGeom prst="ellipse">
            <a:avLst/>
          </a:prstGeom>
          <a:solidFill>
            <a:srgbClr val="80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" name="Rectangle 47">
            <a:extLst>
              <a:ext uri="{FF2B5EF4-FFF2-40B4-BE49-F238E27FC236}">
                <a16:creationId xmlns="" xmlns:a16="http://schemas.microsoft.com/office/drawing/2014/main" id="{EE69BFDB-9922-4DCE-9DCB-7EC2A4802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1380" y="1295400"/>
            <a:ext cx="234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>
                <a:cs typeface="Arial" panose="020B0604020202020204" pitchFamily="34" charset="0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27" name="Text Box 48">
            <a:extLst>
              <a:ext uri="{FF2B5EF4-FFF2-40B4-BE49-F238E27FC236}">
                <a16:creationId xmlns="" xmlns:a16="http://schemas.microsoft.com/office/drawing/2014/main" id="{0FEFC2DC-C641-4256-9404-9F98DBE9E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8380" y="1752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cs typeface="Arial" panose="020B0604020202020204" pitchFamily="34" charset="0"/>
              </a:rPr>
              <a:t>C</a:t>
            </a:r>
            <a:r>
              <a:rPr lang="en-US" altLang="en-US" baseline="-25000">
                <a:cs typeface="Arial" panose="020B0604020202020204" pitchFamily="34" charset="0"/>
              </a:rPr>
              <a:t>1</a:t>
            </a: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28" name="Oval 49">
            <a:extLst>
              <a:ext uri="{FF2B5EF4-FFF2-40B4-BE49-F238E27FC236}">
                <a16:creationId xmlns="" xmlns:a16="http://schemas.microsoft.com/office/drawing/2014/main" id="{490C8F51-3F26-4FDB-85C3-3581F91AD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7505" y="2581275"/>
            <a:ext cx="238125" cy="238125"/>
          </a:xfrm>
          <a:prstGeom prst="ellipse">
            <a:avLst/>
          </a:prstGeom>
          <a:solidFill>
            <a:srgbClr val="0033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" name="Text Box 154">
            <a:extLst>
              <a:ext uri="{FF2B5EF4-FFF2-40B4-BE49-F238E27FC236}">
                <a16:creationId xmlns="" xmlns:a16="http://schemas.microsoft.com/office/drawing/2014/main" id="{0EC354BA-155E-499C-9EF1-4C8ED769B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180" y="152400"/>
            <a:ext cx="2514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MinPts = 5</a:t>
            </a:r>
          </a:p>
        </p:txBody>
      </p:sp>
      <p:sp>
        <p:nvSpPr>
          <p:cNvPr id="30" name="Text Box 156">
            <a:extLst>
              <a:ext uri="{FF2B5EF4-FFF2-40B4-BE49-F238E27FC236}">
                <a16:creationId xmlns="" xmlns:a16="http://schemas.microsoft.com/office/drawing/2014/main" id="{77273873-F188-4928-9042-2152893C8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180" y="16764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P</a:t>
            </a:r>
          </a:p>
        </p:txBody>
      </p:sp>
      <p:sp>
        <p:nvSpPr>
          <p:cNvPr id="31" name="Text Box 157">
            <a:extLst>
              <a:ext uri="{FF2B5EF4-FFF2-40B4-BE49-F238E27FC236}">
                <a16:creationId xmlns="" xmlns:a16="http://schemas.microsoft.com/office/drawing/2014/main" id="{5C077D3A-D5A2-4C23-9EC9-920FAE5F6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8005" y="3124200"/>
            <a:ext cx="2971800" cy="312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1. Check the </a:t>
            </a:r>
            <a:r>
              <a:rPr lang="en-US" altLang="en-US">
                <a:sym typeface="Symbol" panose="05050102010706020507" pitchFamily="18" charset="2"/>
              </a:rPr>
              <a:t>-neighborhood of p;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ym typeface="Symbol" panose="05050102010706020507" pitchFamily="18" charset="2"/>
              </a:rPr>
              <a:t>2. If p has less than MinPts neighbors then mark p as outlier and continue with the next object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ym typeface="Symbol" panose="05050102010706020507" pitchFamily="18" charset="2"/>
              </a:rPr>
              <a:t>3. Otherwise mark p as processed and put all the neighbors in cluster C </a:t>
            </a:r>
          </a:p>
        </p:txBody>
      </p:sp>
      <p:sp>
        <p:nvSpPr>
          <p:cNvPr id="32" name="Oval 160">
            <a:extLst>
              <a:ext uri="{FF2B5EF4-FFF2-40B4-BE49-F238E27FC236}">
                <a16:creationId xmlns="" xmlns:a16="http://schemas.microsoft.com/office/drawing/2014/main" id="{CC2EFFA1-7C65-4574-B43B-CD9E6F147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130" y="1304925"/>
            <a:ext cx="990600" cy="990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" name="Oval 161">
            <a:extLst>
              <a:ext uri="{FF2B5EF4-FFF2-40B4-BE49-F238E27FC236}">
                <a16:creationId xmlns="" xmlns:a16="http://schemas.microsoft.com/office/drawing/2014/main" id="{89625CE3-4215-470C-A7A1-5A4E500FE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5730" y="990600"/>
            <a:ext cx="238125" cy="238125"/>
          </a:xfrm>
          <a:prstGeom prst="ellipse">
            <a:avLst/>
          </a:prstGeom>
          <a:solidFill>
            <a:srgbClr val="0033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" name="Oval 162">
            <a:extLst>
              <a:ext uri="{FF2B5EF4-FFF2-40B4-BE49-F238E27FC236}">
                <a16:creationId xmlns="" xmlns:a16="http://schemas.microsoft.com/office/drawing/2014/main" id="{92D68432-B5B0-471F-943E-566FBEA69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1930" y="1371600"/>
            <a:ext cx="238125" cy="238125"/>
          </a:xfrm>
          <a:prstGeom prst="ellipse">
            <a:avLst/>
          </a:prstGeom>
          <a:solidFill>
            <a:srgbClr val="0033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" name="Oval 163">
            <a:extLst>
              <a:ext uri="{FF2B5EF4-FFF2-40B4-BE49-F238E27FC236}">
                <a16:creationId xmlns="" xmlns:a16="http://schemas.microsoft.com/office/drawing/2014/main" id="{8E1EE54C-3B76-4558-98F0-AF04C98CE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730" y="1295400"/>
            <a:ext cx="238125" cy="238125"/>
          </a:xfrm>
          <a:prstGeom prst="ellipse">
            <a:avLst/>
          </a:prstGeom>
          <a:solidFill>
            <a:srgbClr val="0033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" name="Oval 164">
            <a:extLst>
              <a:ext uri="{FF2B5EF4-FFF2-40B4-BE49-F238E27FC236}">
                <a16:creationId xmlns="" xmlns:a16="http://schemas.microsoft.com/office/drawing/2014/main" id="{6A80EFB9-3BC9-4A88-85D4-03FF014B5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3330" y="1752600"/>
            <a:ext cx="238125" cy="238125"/>
          </a:xfrm>
          <a:prstGeom prst="ellipse">
            <a:avLst/>
          </a:prstGeom>
          <a:solidFill>
            <a:srgbClr val="0033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" name="Oval 165">
            <a:extLst>
              <a:ext uri="{FF2B5EF4-FFF2-40B4-BE49-F238E27FC236}">
                <a16:creationId xmlns="" xmlns:a16="http://schemas.microsoft.com/office/drawing/2014/main" id="{885C982F-DF0C-485E-8A1D-819DAE5B6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1530" y="1295400"/>
            <a:ext cx="238125" cy="238125"/>
          </a:xfrm>
          <a:prstGeom prst="ellipse">
            <a:avLst/>
          </a:prstGeom>
          <a:solidFill>
            <a:srgbClr val="0033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Oval 166">
            <a:extLst>
              <a:ext uri="{FF2B5EF4-FFF2-40B4-BE49-F238E27FC236}">
                <a16:creationId xmlns="" xmlns:a16="http://schemas.microsoft.com/office/drawing/2014/main" id="{10C9FAFD-4962-4954-9F41-863632F3A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730" y="990600"/>
            <a:ext cx="238125" cy="238125"/>
          </a:xfrm>
          <a:prstGeom prst="ellipse">
            <a:avLst/>
          </a:prstGeom>
          <a:solidFill>
            <a:srgbClr val="0033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Oval 167">
            <a:extLst>
              <a:ext uri="{FF2B5EF4-FFF2-40B4-BE49-F238E27FC236}">
                <a16:creationId xmlns="" xmlns:a16="http://schemas.microsoft.com/office/drawing/2014/main" id="{6FD71945-3B37-4125-9E21-10535580F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130" y="2057400"/>
            <a:ext cx="238125" cy="238125"/>
          </a:xfrm>
          <a:prstGeom prst="ellipse">
            <a:avLst/>
          </a:prstGeom>
          <a:solidFill>
            <a:srgbClr val="0033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" name="Oval 168">
            <a:extLst>
              <a:ext uri="{FF2B5EF4-FFF2-40B4-BE49-F238E27FC236}">
                <a16:creationId xmlns="" xmlns:a16="http://schemas.microsoft.com/office/drawing/2014/main" id="{241EC3B6-A88B-4A26-B501-D612E3D42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6330" y="1143000"/>
            <a:ext cx="238125" cy="238125"/>
          </a:xfrm>
          <a:prstGeom prst="ellipse">
            <a:avLst/>
          </a:prstGeom>
          <a:solidFill>
            <a:srgbClr val="0033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" name="Oval 169">
            <a:extLst>
              <a:ext uri="{FF2B5EF4-FFF2-40B4-BE49-F238E27FC236}">
                <a16:creationId xmlns="" xmlns:a16="http://schemas.microsoft.com/office/drawing/2014/main" id="{24A17FD3-AD62-4FA7-A5D0-812EF4070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7730" y="838200"/>
            <a:ext cx="238125" cy="238125"/>
          </a:xfrm>
          <a:prstGeom prst="ellipse">
            <a:avLst/>
          </a:prstGeom>
          <a:solidFill>
            <a:srgbClr val="0033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" name="Oval 170">
            <a:extLst>
              <a:ext uri="{FF2B5EF4-FFF2-40B4-BE49-F238E27FC236}">
                <a16:creationId xmlns="" xmlns:a16="http://schemas.microsoft.com/office/drawing/2014/main" id="{33B1BFF3-C806-4E1A-ACE1-B4223E174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6330" y="1524000"/>
            <a:ext cx="238125" cy="238125"/>
          </a:xfrm>
          <a:prstGeom prst="ellipse">
            <a:avLst/>
          </a:prstGeom>
          <a:solidFill>
            <a:srgbClr val="0033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" name="Oval 171">
            <a:extLst>
              <a:ext uri="{FF2B5EF4-FFF2-40B4-BE49-F238E27FC236}">
                <a16:creationId xmlns="" xmlns:a16="http://schemas.microsoft.com/office/drawing/2014/main" id="{5688AB93-51F6-4E13-B544-ECC2D3912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3930" y="1828800"/>
            <a:ext cx="238125" cy="238125"/>
          </a:xfrm>
          <a:prstGeom prst="ellipse">
            <a:avLst/>
          </a:prstGeom>
          <a:solidFill>
            <a:srgbClr val="0033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" name="Oval 172">
            <a:extLst>
              <a:ext uri="{FF2B5EF4-FFF2-40B4-BE49-F238E27FC236}">
                <a16:creationId xmlns="" xmlns:a16="http://schemas.microsoft.com/office/drawing/2014/main" id="{B9BCBDEB-7341-4B86-9FDB-2BAB1050F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530" y="1295400"/>
            <a:ext cx="238125" cy="238125"/>
          </a:xfrm>
          <a:prstGeom prst="ellipse">
            <a:avLst/>
          </a:prstGeom>
          <a:solidFill>
            <a:srgbClr val="0033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" name="Oval 173">
            <a:extLst>
              <a:ext uri="{FF2B5EF4-FFF2-40B4-BE49-F238E27FC236}">
                <a16:creationId xmlns="" xmlns:a16="http://schemas.microsoft.com/office/drawing/2014/main" id="{2B4FABF3-EB26-4EA1-84B7-B1C73BA0E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1530" y="2133600"/>
            <a:ext cx="238125" cy="238125"/>
          </a:xfrm>
          <a:prstGeom prst="ellipse">
            <a:avLst/>
          </a:prstGeom>
          <a:solidFill>
            <a:srgbClr val="0033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" name="Oval 174">
            <a:extLst>
              <a:ext uri="{FF2B5EF4-FFF2-40B4-BE49-F238E27FC236}">
                <a16:creationId xmlns="" xmlns:a16="http://schemas.microsoft.com/office/drawing/2014/main" id="{FAA132F2-2694-4AB6-B62D-F607C5DBC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5455" y="752475"/>
            <a:ext cx="238125" cy="238125"/>
          </a:xfrm>
          <a:prstGeom prst="ellipse">
            <a:avLst/>
          </a:prstGeom>
          <a:solidFill>
            <a:srgbClr val="0033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" name="Oval 175">
            <a:extLst>
              <a:ext uri="{FF2B5EF4-FFF2-40B4-BE49-F238E27FC236}">
                <a16:creationId xmlns="" xmlns:a16="http://schemas.microsoft.com/office/drawing/2014/main" id="{C2C973C6-CDFD-4325-9B64-8BE5932D0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530" y="914400"/>
            <a:ext cx="238125" cy="238125"/>
          </a:xfrm>
          <a:prstGeom prst="ellipse">
            <a:avLst/>
          </a:prstGeom>
          <a:solidFill>
            <a:srgbClr val="0033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" name="Oval 176">
            <a:extLst>
              <a:ext uri="{FF2B5EF4-FFF2-40B4-BE49-F238E27FC236}">
                <a16:creationId xmlns="" xmlns:a16="http://schemas.microsoft.com/office/drawing/2014/main" id="{F5856E6C-7065-40A3-8926-4A3BEB1A7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5930" y="457200"/>
            <a:ext cx="238125" cy="238125"/>
          </a:xfrm>
          <a:prstGeom prst="ellipse">
            <a:avLst/>
          </a:prstGeom>
          <a:solidFill>
            <a:srgbClr val="0033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9" name="Oval 177">
            <a:extLst>
              <a:ext uri="{FF2B5EF4-FFF2-40B4-BE49-F238E27FC236}">
                <a16:creationId xmlns="" xmlns:a16="http://schemas.microsoft.com/office/drawing/2014/main" id="{5A5DB732-C693-4AE5-A043-2CB1418D9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5930" y="1524000"/>
            <a:ext cx="238125" cy="238125"/>
          </a:xfrm>
          <a:prstGeom prst="ellipse">
            <a:avLst/>
          </a:prstGeom>
          <a:solidFill>
            <a:srgbClr val="0033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" name="Oval 178">
            <a:extLst>
              <a:ext uri="{FF2B5EF4-FFF2-40B4-BE49-F238E27FC236}">
                <a16:creationId xmlns="" xmlns:a16="http://schemas.microsoft.com/office/drawing/2014/main" id="{1E179BB1-7F3F-4382-A44C-43AB3BC1F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130" y="2362200"/>
            <a:ext cx="238125" cy="238125"/>
          </a:xfrm>
          <a:prstGeom prst="ellipse">
            <a:avLst/>
          </a:prstGeom>
          <a:solidFill>
            <a:srgbClr val="0033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" name="Oval 179">
            <a:extLst>
              <a:ext uri="{FF2B5EF4-FFF2-40B4-BE49-F238E27FC236}">
                <a16:creationId xmlns="" xmlns:a16="http://schemas.microsoft.com/office/drawing/2014/main" id="{4DFACFA4-23A9-4B95-8EDE-1A1878E80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1530" y="2667000"/>
            <a:ext cx="238125" cy="238125"/>
          </a:xfrm>
          <a:prstGeom prst="ellipse">
            <a:avLst/>
          </a:prstGeom>
          <a:solidFill>
            <a:srgbClr val="0033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" name="Line 180">
            <a:extLst>
              <a:ext uri="{FF2B5EF4-FFF2-40B4-BE49-F238E27FC236}">
                <a16:creationId xmlns="" xmlns:a16="http://schemas.microsoft.com/office/drawing/2014/main" id="{E37AB4E2-4C99-471E-A5F4-77036ABF09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50530" y="1685925"/>
            <a:ext cx="457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3" name="Oval 181">
            <a:extLst>
              <a:ext uri="{FF2B5EF4-FFF2-40B4-BE49-F238E27FC236}">
                <a16:creationId xmlns="" xmlns:a16="http://schemas.microsoft.com/office/drawing/2014/main" id="{7FBB808C-86AD-4B3A-B382-329F7DA54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130" y="1676400"/>
            <a:ext cx="238125" cy="238125"/>
          </a:xfrm>
          <a:prstGeom prst="ellipse">
            <a:avLst/>
          </a:prstGeom>
          <a:solidFill>
            <a:srgbClr val="80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" name="Rectangle 182">
            <a:extLst>
              <a:ext uri="{FF2B5EF4-FFF2-40B4-BE49-F238E27FC236}">
                <a16:creationId xmlns="" xmlns:a16="http://schemas.microsoft.com/office/drawing/2014/main" id="{9BEFEF11-36F9-4A16-BE6B-E028979BC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730" y="1524000"/>
            <a:ext cx="234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>
                <a:cs typeface="Arial" panose="020B0604020202020204" pitchFamily="34" charset="0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55" name="Text Box 183">
            <a:extLst>
              <a:ext uri="{FF2B5EF4-FFF2-40B4-BE49-F238E27FC236}">
                <a16:creationId xmlns="" xmlns:a16="http://schemas.microsoft.com/office/drawing/2014/main" id="{FCF420CE-D954-40EE-9A3F-92D177426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3730" y="1981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cs typeface="Arial" panose="020B0604020202020204" pitchFamily="34" charset="0"/>
              </a:rPr>
              <a:t>C</a:t>
            </a:r>
            <a:r>
              <a:rPr lang="en-US" altLang="en-US" baseline="-25000">
                <a:cs typeface="Arial" panose="020B0604020202020204" pitchFamily="34" charset="0"/>
              </a:rPr>
              <a:t>1</a:t>
            </a: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56" name="Oval 184">
            <a:extLst>
              <a:ext uri="{FF2B5EF4-FFF2-40B4-BE49-F238E27FC236}">
                <a16:creationId xmlns="" xmlns:a16="http://schemas.microsoft.com/office/drawing/2014/main" id="{C0B48C7B-4D38-4F8F-8BF6-A10CB0EBD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2855" y="2809875"/>
            <a:ext cx="238125" cy="238125"/>
          </a:xfrm>
          <a:prstGeom prst="ellipse">
            <a:avLst/>
          </a:prstGeom>
          <a:solidFill>
            <a:srgbClr val="0033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7" name="Text Box 185">
            <a:extLst>
              <a:ext uri="{FF2B5EF4-FFF2-40B4-BE49-F238E27FC236}">
                <a16:creationId xmlns="" xmlns:a16="http://schemas.microsoft.com/office/drawing/2014/main" id="{2BE856BB-1D9B-43B3-87D2-D3A87E876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0530" y="19050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P</a:t>
            </a:r>
          </a:p>
        </p:txBody>
      </p:sp>
      <p:sp>
        <p:nvSpPr>
          <p:cNvPr id="58" name="Text Box 186">
            <a:extLst>
              <a:ext uri="{FF2B5EF4-FFF2-40B4-BE49-F238E27FC236}">
                <a16:creationId xmlns="" xmlns:a16="http://schemas.microsoft.com/office/drawing/2014/main" id="{A085A49C-5798-4764-BE91-45CB72D60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0780" y="3124200"/>
            <a:ext cx="3124200" cy="312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1. Check the unprocessed objects in </a:t>
            </a:r>
            <a:r>
              <a:rPr lang="en-US" altLang="en-US">
                <a:sym typeface="Symbol" panose="05050102010706020507" pitchFamily="18" charset="2"/>
              </a:rPr>
              <a:t> C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ym typeface="Symbol" panose="05050102010706020507" pitchFamily="18" charset="2"/>
              </a:rPr>
              <a:t>2. If no core object, return C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ym typeface="Symbol" panose="05050102010706020507" pitchFamily="18" charset="2"/>
              </a:rPr>
              <a:t>3. Otherwise, randomly pick up one core object p</a:t>
            </a:r>
            <a:r>
              <a:rPr lang="en-US" altLang="en-US" baseline="-25000">
                <a:sym typeface="Symbol" panose="05050102010706020507" pitchFamily="18" charset="2"/>
              </a:rPr>
              <a:t>1</a:t>
            </a:r>
            <a:r>
              <a:rPr lang="en-US" altLang="en-US">
                <a:sym typeface="Symbol" panose="05050102010706020507" pitchFamily="18" charset="2"/>
              </a:rPr>
              <a:t>, mark p</a:t>
            </a:r>
            <a:r>
              <a:rPr lang="en-US" altLang="en-US" baseline="-25000">
                <a:sym typeface="Symbol" panose="05050102010706020507" pitchFamily="18" charset="2"/>
              </a:rPr>
              <a:t>1</a:t>
            </a:r>
            <a:r>
              <a:rPr lang="en-US" altLang="en-US">
                <a:sym typeface="Symbol" panose="05050102010706020507" pitchFamily="18" charset="2"/>
              </a:rPr>
              <a:t> as processed, and put all unprocessed neighbors of p</a:t>
            </a:r>
            <a:r>
              <a:rPr lang="en-US" altLang="en-US" baseline="-25000">
                <a:sym typeface="Symbol" panose="05050102010706020507" pitchFamily="18" charset="2"/>
              </a:rPr>
              <a:t>1</a:t>
            </a:r>
            <a:r>
              <a:rPr lang="en-US" altLang="en-US">
                <a:sym typeface="Symbol" panose="05050102010706020507" pitchFamily="18" charset="2"/>
              </a:rPr>
              <a:t> in cluster C</a:t>
            </a:r>
          </a:p>
          <a:p>
            <a:pPr>
              <a:spcBef>
                <a:spcPct val="50000"/>
              </a:spcBef>
            </a:pPr>
            <a:endParaRPr lang="en-US" altLang="en-US" sz="1200">
              <a:sym typeface="Symbol" panose="05050102010706020507" pitchFamily="18" charset="2"/>
            </a:endParaRPr>
          </a:p>
        </p:txBody>
      </p:sp>
      <p:grpSp>
        <p:nvGrpSpPr>
          <p:cNvPr id="59" name="Group 187">
            <a:extLst>
              <a:ext uri="{FF2B5EF4-FFF2-40B4-BE49-F238E27FC236}">
                <a16:creationId xmlns="" xmlns:a16="http://schemas.microsoft.com/office/drawing/2014/main" id="{B329686A-38EB-40FC-B393-C8F4B0953DB6}"/>
              </a:ext>
            </a:extLst>
          </p:cNvPr>
          <p:cNvGrpSpPr>
            <a:grpSpLocks/>
          </p:cNvGrpSpPr>
          <p:nvPr/>
        </p:nvGrpSpPr>
        <p:grpSpPr bwMode="auto">
          <a:xfrm>
            <a:off x="8051180" y="219075"/>
            <a:ext cx="2535238" cy="2600325"/>
            <a:chOff x="3930" y="288"/>
            <a:chExt cx="1597" cy="1638"/>
          </a:xfrm>
        </p:grpSpPr>
        <p:sp>
          <p:nvSpPr>
            <p:cNvPr id="60" name="Oval 188">
              <a:extLst>
                <a:ext uri="{FF2B5EF4-FFF2-40B4-BE49-F238E27FC236}">
                  <a16:creationId xmlns="" xmlns:a16="http://schemas.microsoft.com/office/drawing/2014/main" id="{21E34CD0-8767-4DD7-B230-D942ADBB1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4" y="576"/>
              <a:ext cx="150" cy="1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" name="Oval 189">
              <a:extLst>
                <a:ext uri="{FF2B5EF4-FFF2-40B4-BE49-F238E27FC236}">
                  <a16:creationId xmlns="" xmlns:a16="http://schemas.microsoft.com/office/drawing/2014/main" id="{B4060577-A125-4703-A74E-457422CA6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2" y="816"/>
              <a:ext cx="150" cy="1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" name="Oval 190">
              <a:extLst>
                <a:ext uri="{FF2B5EF4-FFF2-40B4-BE49-F238E27FC236}">
                  <a16:creationId xmlns="" xmlns:a16="http://schemas.microsoft.com/office/drawing/2014/main" id="{07230724-E1D8-42EB-AD3B-70B409B22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056"/>
              <a:ext cx="150" cy="1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" name="Oval 191">
              <a:extLst>
                <a:ext uri="{FF2B5EF4-FFF2-40B4-BE49-F238E27FC236}">
                  <a16:creationId xmlns="" xmlns:a16="http://schemas.microsoft.com/office/drawing/2014/main" id="{74944C55-E42D-403B-893B-0AC3B8F2E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6" y="768"/>
              <a:ext cx="150" cy="1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4" name="Oval 192">
              <a:extLst>
                <a:ext uri="{FF2B5EF4-FFF2-40B4-BE49-F238E27FC236}">
                  <a16:creationId xmlns="" xmlns:a16="http://schemas.microsoft.com/office/drawing/2014/main" id="{0BCE9CF8-B287-4376-BB47-EDD89930D7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4" y="576"/>
              <a:ext cx="150" cy="1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" name="Oval 193">
              <a:extLst>
                <a:ext uri="{FF2B5EF4-FFF2-40B4-BE49-F238E27FC236}">
                  <a16:creationId xmlns="" xmlns:a16="http://schemas.microsoft.com/office/drawing/2014/main" id="{E6F7C13E-AE80-44D6-8516-5D4DFDC2A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" y="1248"/>
              <a:ext cx="150" cy="1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" name="Oval 194">
              <a:extLst>
                <a:ext uri="{FF2B5EF4-FFF2-40B4-BE49-F238E27FC236}">
                  <a16:creationId xmlns="" xmlns:a16="http://schemas.microsoft.com/office/drawing/2014/main" id="{4CCDAD8D-0F06-416D-8B5C-C52C47716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6" y="672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7" name="Oval 195">
              <a:extLst>
                <a:ext uri="{FF2B5EF4-FFF2-40B4-BE49-F238E27FC236}">
                  <a16:creationId xmlns="" xmlns:a16="http://schemas.microsoft.com/office/drawing/2014/main" id="{65538D29-0EA5-4148-9915-D22D5B01C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480"/>
              <a:ext cx="150" cy="1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8" name="Oval 196">
              <a:extLst>
                <a:ext uri="{FF2B5EF4-FFF2-40B4-BE49-F238E27FC236}">
                  <a16:creationId xmlns="" xmlns:a16="http://schemas.microsoft.com/office/drawing/2014/main" id="{AFFC4F0A-FAA5-4C00-AFC9-4C4D44208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8" y="912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" name="Oval 197">
              <a:extLst>
                <a:ext uri="{FF2B5EF4-FFF2-40B4-BE49-F238E27FC236}">
                  <a16:creationId xmlns="" xmlns:a16="http://schemas.microsoft.com/office/drawing/2014/main" id="{9F18C15C-5D32-40DB-9FD6-F33E00672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2" y="1104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" name="Oval 198">
              <a:extLst>
                <a:ext uri="{FF2B5EF4-FFF2-40B4-BE49-F238E27FC236}">
                  <a16:creationId xmlns="" xmlns:a16="http://schemas.microsoft.com/office/drawing/2014/main" id="{A90B7345-9452-4C86-AC12-C15840F2E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6" y="768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" name="Oval 199">
              <a:extLst>
                <a:ext uri="{FF2B5EF4-FFF2-40B4-BE49-F238E27FC236}">
                  <a16:creationId xmlns="" xmlns:a16="http://schemas.microsoft.com/office/drawing/2014/main" id="{21A33CA1-58B0-4567-A623-A65DB4FF0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6" y="1296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2" name="Oval 200">
              <a:extLst>
                <a:ext uri="{FF2B5EF4-FFF2-40B4-BE49-F238E27FC236}">
                  <a16:creationId xmlns="" xmlns:a16="http://schemas.microsoft.com/office/drawing/2014/main" id="{91BB9941-B1D4-4AE3-8CA9-080C62B5A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6" y="480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3" name="Oval 201">
              <a:extLst>
                <a:ext uri="{FF2B5EF4-FFF2-40B4-BE49-F238E27FC236}">
                  <a16:creationId xmlns="" xmlns:a16="http://schemas.microsoft.com/office/drawing/2014/main" id="{27C6ACE3-0DF6-4273-91B5-16DE02D41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6" y="528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4" name="Oval 202">
              <a:extLst>
                <a:ext uri="{FF2B5EF4-FFF2-40B4-BE49-F238E27FC236}">
                  <a16:creationId xmlns="" xmlns:a16="http://schemas.microsoft.com/office/drawing/2014/main" id="{09B322CC-FC29-4E78-BB36-CC033E8FE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0" y="288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5" name="Oval 203">
              <a:extLst>
                <a:ext uri="{FF2B5EF4-FFF2-40B4-BE49-F238E27FC236}">
                  <a16:creationId xmlns="" xmlns:a16="http://schemas.microsoft.com/office/drawing/2014/main" id="{7F343379-8194-4B84-BEA6-4D5659EEE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7" y="912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" name="Oval 204">
              <a:extLst>
                <a:ext uri="{FF2B5EF4-FFF2-40B4-BE49-F238E27FC236}">
                  <a16:creationId xmlns="" xmlns:a16="http://schemas.microsoft.com/office/drawing/2014/main" id="{9F06268F-DC2E-41B6-806F-31B494F57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0" y="1440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" name="Oval 205">
              <a:extLst>
                <a:ext uri="{FF2B5EF4-FFF2-40B4-BE49-F238E27FC236}">
                  <a16:creationId xmlns="" xmlns:a16="http://schemas.microsoft.com/office/drawing/2014/main" id="{1B506C75-BFE4-46DD-9932-2422CDCDE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6" y="1632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" name="Oval 206">
              <a:extLst>
                <a:ext uri="{FF2B5EF4-FFF2-40B4-BE49-F238E27FC236}">
                  <a16:creationId xmlns="" xmlns:a16="http://schemas.microsoft.com/office/drawing/2014/main" id="{9265C8D0-3D03-4F4A-9562-8F660C714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" y="1008"/>
              <a:ext cx="150" cy="150"/>
            </a:xfrm>
            <a:prstGeom prst="ellipse">
              <a:avLst/>
            </a:prstGeom>
            <a:solidFill>
              <a:srgbClr val="99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9" name="Oval 207">
              <a:extLst>
                <a:ext uri="{FF2B5EF4-FFF2-40B4-BE49-F238E27FC236}">
                  <a16:creationId xmlns="" xmlns:a16="http://schemas.microsoft.com/office/drawing/2014/main" id="{C11E1F5D-F4A5-4611-85E2-94BD01B06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500"/>
              <a:ext cx="624" cy="62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0" name="Line 208">
              <a:extLst>
                <a:ext uri="{FF2B5EF4-FFF2-40B4-BE49-F238E27FC236}">
                  <a16:creationId xmlns="" xmlns:a16="http://schemas.microsoft.com/office/drawing/2014/main" id="{DB51E37E-60E2-4422-8D32-AA951888A5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0" y="768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1" name="Rectangle 209">
              <a:extLst>
                <a:ext uri="{FF2B5EF4-FFF2-40B4-BE49-F238E27FC236}">
                  <a16:creationId xmlns="" xmlns:a16="http://schemas.microsoft.com/office/drawing/2014/main" id="{F9926F81-1522-42F6-8822-69930E539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528"/>
              <a:ext cx="1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>
                  <a:cs typeface="Arial" panose="020B0604020202020204" pitchFamily="34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82" name="Rectangle 210">
              <a:extLst>
                <a:ext uri="{FF2B5EF4-FFF2-40B4-BE49-F238E27FC236}">
                  <a16:creationId xmlns="" xmlns:a16="http://schemas.microsoft.com/office/drawing/2014/main" id="{E1FC3FD8-5ACF-462E-B720-DA43860DE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0" y="1296"/>
              <a:ext cx="27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cs typeface="Arial" panose="020B0604020202020204" pitchFamily="34" charset="0"/>
                </a:rPr>
                <a:t>C</a:t>
              </a:r>
              <a:r>
                <a:rPr lang="en-US" altLang="en-US" baseline="-25000"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3" name="Oval 211">
              <a:extLst>
                <a:ext uri="{FF2B5EF4-FFF2-40B4-BE49-F238E27FC236}">
                  <a16:creationId xmlns="" xmlns:a16="http://schemas.microsoft.com/office/drawing/2014/main" id="{47AEC76A-507B-4A1B-BA83-ABEB33B21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4" y="768"/>
              <a:ext cx="150" cy="15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4" name="Oval 212">
              <a:extLst>
                <a:ext uri="{FF2B5EF4-FFF2-40B4-BE49-F238E27FC236}">
                  <a16:creationId xmlns="" xmlns:a16="http://schemas.microsoft.com/office/drawing/2014/main" id="{62545CCB-00CE-4F47-A79E-A8DEB1687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776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85" name="Text Box 213">
            <a:extLst>
              <a:ext uri="{FF2B5EF4-FFF2-40B4-BE49-F238E27FC236}">
                <a16:creationId xmlns="" xmlns:a16="http://schemas.microsoft.com/office/drawing/2014/main" id="{2C41EE44-2F5F-45E8-8D44-1AA9FAD26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1780" y="115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P</a:t>
            </a:r>
            <a:r>
              <a:rPr lang="en-US" altLang="en-US" baseline="-2500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7215996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18C256F5-B60D-44E6-8E3A-2C545D95A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FFF33B1-8300-431E-8167-AD6691B4F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71</a:t>
            </a:fld>
            <a:endParaRPr lang="en-US"/>
          </a:p>
        </p:txBody>
      </p:sp>
      <p:grpSp>
        <p:nvGrpSpPr>
          <p:cNvPr id="4" name="Group 2">
            <a:extLst>
              <a:ext uri="{FF2B5EF4-FFF2-40B4-BE49-F238E27FC236}">
                <a16:creationId xmlns="" xmlns:a16="http://schemas.microsoft.com/office/drawing/2014/main" id="{475F6DCC-F3B6-4A0A-8697-B1CA20CF828D}"/>
              </a:ext>
            </a:extLst>
          </p:cNvPr>
          <p:cNvGrpSpPr>
            <a:grpSpLocks/>
          </p:cNvGrpSpPr>
          <p:nvPr/>
        </p:nvGrpSpPr>
        <p:grpSpPr bwMode="auto">
          <a:xfrm>
            <a:off x="1869691" y="390525"/>
            <a:ext cx="2295525" cy="2600325"/>
            <a:chOff x="96" y="246"/>
            <a:chExt cx="1446" cy="1638"/>
          </a:xfrm>
        </p:grpSpPr>
        <p:sp>
          <p:nvSpPr>
            <p:cNvPr id="5" name="Oval 3">
              <a:extLst>
                <a:ext uri="{FF2B5EF4-FFF2-40B4-BE49-F238E27FC236}">
                  <a16:creationId xmlns="" xmlns:a16="http://schemas.microsoft.com/office/drawing/2014/main" id="{280A1AC1-702C-488B-91B8-D1427C5AE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582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" name="Oval 4">
              <a:extLst>
                <a:ext uri="{FF2B5EF4-FFF2-40B4-BE49-F238E27FC236}">
                  <a16:creationId xmlns="" xmlns:a16="http://schemas.microsoft.com/office/drawing/2014/main" id="{E0E5B82F-79B5-4798-BF65-6A6F8BB2A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822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" name="Oval 5">
              <a:extLst>
                <a:ext uri="{FF2B5EF4-FFF2-40B4-BE49-F238E27FC236}">
                  <a16:creationId xmlns="" xmlns:a16="http://schemas.microsoft.com/office/drawing/2014/main" id="{FB4FEC8A-F277-4D42-99D4-23D37536F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774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" name="Oval 6">
              <a:extLst>
                <a:ext uri="{FF2B5EF4-FFF2-40B4-BE49-F238E27FC236}">
                  <a16:creationId xmlns="" xmlns:a16="http://schemas.microsoft.com/office/drawing/2014/main" id="{EA3460E3-594D-4589-B3D7-1EBE4F53A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062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" name="Oval 7">
              <a:extLst>
                <a:ext uri="{FF2B5EF4-FFF2-40B4-BE49-F238E27FC236}">
                  <a16:creationId xmlns="" xmlns:a16="http://schemas.microsoft.com/office/drawing/2014/main" id="{22EC531B-5840-4A81-A068-8BD7A74B8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822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" name="Oval 8">
              <a:extLst>
                <a:ext uri="{FF2B5EF4-FFF2-40B4-BE49-F238E27FC236}">
                  <a16:creationId xmlns="" xmlns:a16="http://schemas.microsoft.com/office/drawing/2014/main" id="{C3085070-3554-41E1-B41E-872314847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582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" name="Oval 9">
              <a:extLst>
                <a:ext uri="{FF2B5EF4-FFF2-40B4-BE49-F238E27FC236}">
                  <a16:creationId xmlns="" xmlns:a16="http://schemas.microsoft.com/office/drawing/2014/main" id="{945E6F10-844E-465D-9692-49E02E24B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254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" name="Oval 10">
              <a:extLst>
                <a:ext uri="{FF2B5EF4-FFF2-40B4-BE49-F238E27FC236}">
                  <a16:creationId xmlns="" xmlns:a16="http://schemas.microsoft.com/office/drawing/2014/main" id="{14CC37B1-EF14-4E8F-A825-2282A80ED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678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" name="Oval 11">
              <a:extLst>
                <a:ext uri="{FF2B5EF4-FFF2-40B4-BE49-F238E27FC236}">
                  <a16:creationId xmlns="" xmlns:a16="http://schemas.microsoft.com/office/drawing/2014/main" id="{3807F18B-128E-4D08-8414-B69EF0AA8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486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" name="Oval 12">
              <a:extLst>
                <a:ext uri="{FF2B5EF4-FFF2-40B4-BE49-F238E27FC236}">
                  <a16:creationId xmlns="" xmlns:a16="http://schemas.microsoft.com/office/drawing/2014/main" id="{9DD0DB2A-6FA2-4A2F-A12F-E22CDA842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918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" name="Oval 13">
              <a:extLst>
                <a:ext uri="{FF2B5EF4-FFF2-40B4-BE49-F238E27FC236}">
                  <a16:creationId xmlns="" xmlns:a16="http://schemas.microsoft.com/office/drawing/2014/main" id="{6E74D892-59EC-404B-AB86-B23F95FB5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110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" name="Oval 14">
              <a:extLst>
                <a:ext uri="{FF2B5EF4-FFF2-40B4-BE49-F238E27FC236}">
                  <a16:creationId xmlns="" xmlns:a16="http://schemas.microsoft.com/office/drawing/2014/main" id="{12A4AC46-3DDF-45FD-9ACA-D6E167B40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035"/>
              <a:ext cx="150" cy="150"/>
            </a:xfrm>
            <a:prstGeom prst="ellipse">
              <a:avLst/>
            </a:prstGeom>
            <a:solidFill>
              <a:srgbClr val="99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" name="Oval 15">
              <a:extLst>
                <a:ext uri="{FF2B5EF4-FFF2-40B4-BE49-F238E27FC236}">
                  <a16:creationId xmlns="" xmlns:a16="http://schemas.microsoft.com/office/drawing/2014/main" id="{B20B5966-9DBA-4C2D-A5E8-03A3B45CF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822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" name="Oval 16">
              <a:extLst>
                <a:ext uri="{FF2B5EF4-FFF2-40B4-BE49-F238E27FC236}">
                  <a16:creationId xmlns="" xmlns:a16="http://schemas.microsoft.com/office/drawing/2014/main" id="{D65B6533-3C67-4043-A68F-5E233504C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302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" name="Oval 17">
              <a:extLst>
                <a:ext uri="{FF2B5EF4-FFF2-40B4-BE49-F238E27FC236}">
                  <a16:creationId xmlns="" xmlns:a16="http://schemas.microsoft.com/office/drawing/2014/main" id="{A35BF462-7077-4503-A535-F615A0FBB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480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" name="Oval 18">
              <a:extLst>
                <a:ext uri="{FF2B5EF4-FFF2-40B4-BE49-F238E27FC236}">
                  <a16:creationId xmlns="" xmlns:a16="http://schemas.microsoft.com/office/drawing/2014/main" id="{3E1C1ECB-1814-4F07-94EB-5095A5CA0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534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" name="Oval 19">
              <a:extLst>
                <a:ext uri="{FF2B5EF4-FFF2-40B4-BE49-F238E27FC236}">
                  <a16:creationId xmlns="" xmlns:a16="http://schemas.microsoft.com/office/drawing/2014/main" id="{91A60CD4-C6C7-4E10-9893-B2602D502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734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" name="Oval 20">
              <a:extLst>
                <a:ext uri="{FF2B5EF4-FFF2-40B4-BE49-F238E27FC236}">
                  <a16:creationId xmlns="" xmlns:a16="http://schemas.microsoft.com/office/drawing/2014/main" id="{396BD6D8-2BF9-43DB-9DD5-AB1C4F6E3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46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" name="Oval 21">
              <a:extLst>
                <a:ext uri="{FF2B5EF4-FFF2-40B4-BE49-F238E27FC236}">
                  <a16:creationId xmlns="" xmlns:a16="http://schemas.microsoft.com/office/drawing/2014/main" id="{81AD0E72-4F00-496E-AF44-25D35F8FF0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918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" name="Oval 22">
              <a:extLst>
                <a:ext uri="{FF2B5EF4-FFF2-40B4-BE49-F238E27FC236}">
                  <a16:creationId xmlns="" xmlns:a16="http://schemas.microsoft.com/office/drawing/2014/main" id="{CF442FAF-ADD3-4009-9562-79E8C37AB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446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" name="Oval 23">
              <a:extLst>
                <a:ext uri="{FF2B5EF4-FFF2-40B4-BE49-F238E27FC236}">
                  <a16:creationId xmlns="" xmlns:a16="http://schemas.microsoft.com/office/drawing/2014/main" id="{67A0B9A6-2676-47BD-9F9F-B33947F60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638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6" name="Group 24">
            <a:extLst>
              <a:ext uri="{FF2B5EF4-FFF2-40B4-BE49-F238E27FC236}">
                <a16:creationId xmlns="" xmlns:a16="http://schemas.microsoft.com/office/drawing/2014/main" id="{91CD13E5-B9B1-4165-ABF7-387812308C91}"/>
              </a:ext>
            </a:extLst>
          </p:cNvPr>
          <p:cNvGrpSpPr>
            <a:grpSpLocks/>
          </p:cNvGrpSpPr>
          <p:nvPr/>
        </p:nvGrpSpPr>
        <p:grpSpPr bwMode="auto">
          <a:xfrm>
            <a:off x="4755766" y="390525"/>
            <a:ext cx="2609850" cy="2590800"/>
            <a:chOff x="1914" y="246"/>
            <a:chExt cx="1644" cy="1632"/>
          </a:xfrm>
        </p:grpSpPr>
        <p:sp>
          <p:nvSpPr>
            <p:cNvPr id="27" name="Oval 25">
              <a:extLst>
                <a:ext uri="{FF2B5EF4-FFF2-40B4-BE49-F238E27FC236}">
                  <a16:creationId xmlns="" xmlns:a16="http://schemas.microsoft.com/office/drawing/2014/main" id="{76AA305B-25B6-4AFB-B30F-B96AE5AF1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0" y="774"/>
              <a:ext cx="624" cy="62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" name="Oval 26">
              <a:extLst>
                <a:ext uri="{FF2B5EF4-FFF2-40B4-BE49-F238E27FC236}">
                  <a16:creationId xmlns="" xmlns:a16="http://schemas.microsoft.com/office/drawing/2014/main" id="{E0BBFB90-B201-4FF9-A013-D7A3B25A4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4" y="582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" name="Oval 27">
              <a:extLst>
                <a:ext uri="{FF2B5EF4-FFF2-40B4-BE49-F238E27FC236}">
                  <a16:creationId xmlns="" xmlns:a16="http://schemas.microsoft.com/office/drawing/2014/main" id="{CB00ACC5-37ED-4954-8E5F-7E1039FB8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2" y="822"/>
              <a:ext cx="150" cy="1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" name="Oval 28">
              <a:extLst>
                <a:ext uri="{FF2B5EF4-FFF2-40B4-BE49-F238E27FC236}">
                  <a16:creationId xmlns="" xmlns:a16="http://schemas.microsoft.com/office/drawing/2014/main" id="{EA229FAA-7DC8-4CAF-A28E-8D46FDDAF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4" y="774"/>
              <a:ext cx="150" cy="1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" name="Oval 29">
              <a:extLst>
                <a:ext uri="{FF2B5EF4-FFF2-40B4-BE49-F238E27FC236}">
                  <a16:creationId xmlns="" xmlns:a16="http://schemas.microsoft.com/office/drawing/2014/main" id="{D753CA55-B6A6-4B08-99ED-06B472B64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8" y="1062"/>
              <a:ext cx="150" cy="1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" name="Oval 30">
              <a:extLst>
                <a:ext uri="{FF2B5EF4-FFF2-40B4-BE49-F238E27FC236}">
                  <a16:creationId xmlns="" xmlns:a16="http://schemas.microsoft.com/office/drawing/2014/main" id="{FAF69A69-33B8-47E3-9097-9D6C151FD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" y="774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" name="Oval 31">
              <a:extLst>
                <a:ext uri="{FF2B5EF4-FFF2-40B4-BE49-F238E27FC236}">
                  <a16:creationId xmlns="" xmlns:a16="http://schemas.microsoft.com/office/drawing/2014/main" id="{DF3FD91A-E6A6-40F4-BF25-BD056314E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4" y="582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" name="Oval 32">
              <a:extLst>
                <a:ext uri="{FF2B5EF4-FFF2-40B4-BE49-F238E27FC236}">
                  <a16:creationId xmlns="" xmlns:a16="http://schemas.microsoft.com/office/drawing/2014/main" id="{442C80FF-856B-441A-89C0-5B20FC473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0" y="1254"/>
              <a:ext cx="150" cy="1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" name="Oval 33">
              <a:extLst>
                <a:ext uri="{FF2B5EF4-FFF2-40B4-BE49-F238E27FC236}">
                  <a16:creationId xmlns="" xmlns:a16="http://schemas.microsoft.com/office/drawing/2014/main" id="{65E0EB79-A30C-4042-AA06-C7B00C89B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8" y="678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" name="Oval 34">
              <a:extLst>
                <a:ext uri="{FF2B5EF4-FFF2-40B4-BE49-F238E27FC236}">
                  <a16:creationId xmlns="" xmlns:a16="http://schemas.microsoft.com/office/drawing/2014/main" id="{94F0E6B2-80F5-48F9-8AEF-0EEFF879A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4" y="486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" name="Oval 35">
              <a:extLst>
                <a:ext uri="{FF2B5EF4-FFF2-40B4-BE49-F238E27FC236}">
                  <a16:creationId xmlns="" xmlns:a16="http://schemas.microsoft.com/office/drawing/2014/main" id="{B6BB5CF3-091A-461E-A375-549C1AC404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8" y="918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" name="Oval 36">
              <a:extLst>
                <a:ext uri="{FF2B5EF4-FFF2-40B4-BE49-F238E27FC236}">
                  <a16:creationId xmlns="" xmlns:a16="http://schemas.microsoft.com/office/drawing/2014/main" id="{21E7F285-3FA3-427A-8919-90AD4BF57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2" y="1110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" name="Oval 37">
              <a:extLst>
                <a:ext uri="{FF2B5EF4-FFF2-40B4-BE49-F238E27FC236}">
                  <a16:creationId xmlns="" xmlns:a16="http://schemas.microsoft.com/office/drawing/2014/main" id="{C0183B14-2427-4F16-B715-BE34BD957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6" y="774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" name="Oval 38">
              <a:extLst>
                <a:ext uri="{FF2B5EF4-FFF2-40B4-BE49-F238E27FC236}">
                  <a16:creationId xmlns="" xmlns:a16="http://schemas.microsoft.com/office/drawing/2014/main" id="{8819FDCA-06C5-49E6-8171-9A69A99AD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" y="1302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" name="Oval 39">
              <a:extLst>
                <a:ext uri="{FF2B5EF4-FFF2-40B4-BE49-F238E27FC236}">
                  <a16:creationId xmlns="" xmlns:a16="http://schemas.microsoft.com/office/drawing/2014/main" id="{E8BE96BE-ACAD-477A-BF83-4861BA523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432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" name="Oval 40">
              <a:extLst>
                <a:ext uri="{FF2B5EF4-FFF2-40B4-BE49-F238E27FC236}">
                  <a16:creationId xmlns="" xmlns:a16="http://schemas.microsoft.com/office/drawing/2014/main" id="{677FE0FC-DABF-4307-9966-9CFB07DF2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6" y="534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" name="Oval 41">
              <a:extLst>
                <a:ext uri="{FF2B5EF4-FFF2-40B4-BE49-F238E27FC236}">
                  <a16:creationId xmlns="" xmlns:a16="http://schemas.microsoft.com/office/drawing/2014/main" id="{EB411AD9-A208-41BA-8482-FE885D5D4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2" y="246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4" name="Oval 42">
              <a:extLst>
                <a:ext uri="{FF2B5EF4-FFF2-40B4-BE49-F238E27FC236}">
                  <a16:creationId xmlns="" xmlns:a16="http://schemas.microsoft.com/office/drawing/2014/main" id="{97E06424-3F19-461A-BBAF-EF3F1AC30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2" y="918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" name="Oval 43">
              <a:extLst>
                <a:ext uri="{FF2B5EF4-FFF2-40B4-BE49-F238E27FC236}">
                  <a16:creationId xmlns="" xmlns:a16="http://schemas.microsoft.com/office/drawing/2014/main" id="{E31D7468-D544-4FAB-9706-74198CC2F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0" y="1446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6" name="Oval 44">
              <a:extLst>
                <a:ext uri="{FF2B5EF4-FFF2-40B4-BE49-F238E27FC236}">
                  <a16:creationId xmlns="" xmlns:a16="http://schemas.microsoft.com/office/drawing/2014/main" id="{D8ED264B-AC21-4359-8BE5-15A837B5B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" y="1638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7" name="Line 45">
              <a:extLst>
                <a:ext uri="{FF2B5EF4-FFF2-40B4-BE49-F238E27FC236}">
                  <a16:creationId xmlns="" xmlns:a16="http://schemas.microsoft.com/office/drawing/2014/main" id="{748B016A-C840-44EC-A4E3-D6F259F032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86" y="1014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8" name="Oval 46">
              <a:extLst>
                <a:ext uri="{FF2B5EF4-FFF2-40B4-BE49-F238E27FC236}">
                  <a16:creationId xmlns="" xmlns:a16="http://schemas.microsoft.com/office/drawing/2014/main" id="{233E430A-17D1-4FC6-983F-1C6CFDE8C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0" y="1014"/>
              <a:ext cx="150" cy="150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9" name="Rectangle 47">
              <a:extLst>
                <a:ext uri="{FF2B5EF4-FFF2-40B4-BE49-F238E27FC236}">
                  <a16:creationId xmlns="" xmlns:a16="http://schemas.microsoft.com/office/drawing/2014/main" id="{36717AA8-FE85-48C8-998E-93236288E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4" y="918"/>
              <a:ext cx="1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>
                  <a:cs typeface="Arial" panose="020B0604020202020204" pitchFamily="34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50" name="Text Box 48">
              <a:extLst>
                <a:ext uri="{FF2B5EF4-FFF2-40B4-BE49-F238E27FC236}">
                  <a16:creationId xmlns="" xmlns:a16="http://schemas.microsoft.com/office/drawing/2014/main" id="{9FD2B59D-40BE-4FA7-9395-A90458421F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4" y="1206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cs typeface="Arial" panose="020B0604020202020204" pitchFamily="34" charset="0"/>
                </a:rPr>
                <a:t>C</a:t>
              </a:r>
              <a:r>
                <a:rPr lang="en-US" altLang="en-US" baseline="-25000">
                  <a:cs typeface="Arial" panose="020B0604020202020204" pitchFamily="34" charset="0"/>
                </a:rPr>
                <a:t>1</a:t>
              </a:r>
              <a:endParaRPr lang="en-US" altLang="en-US">
                <a:cs typeface="Arial" panose="020B0604020202020204" pitchFamily="34" charset="0"/>
              </a:endParaRPr>
            </a:p>
          </p:txBody>
        </p:sp>
        <p:sp>
          <p:nvSpPr>
            <p:cNvPr id="51" name="Oval 49">
              <a:extLst>
                <a:ext uri="{FF2B5EF4-FFF2-40B4-BE49-F238E27FC236}">
                  <a16:creationId xmlns="" xmlns:a16="http://schemas.microsoft.com/office/drawing/2014/main" id="{92221F20-FFC6-4CCD-9D9E-5291B60CB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728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52" name="Group 50">
            <a:extLst>
              <a:ext uri="{FF2B5EF4-FFF2-40B4-BE49-F238E27FC236}">
                <a16:creationId xmlns="" xmlns:a16="http://schemas.microsoft.com/office/drawing/2014/main" id="{46186493-37AB-489F-8AD6-B559C41DB1A8}"/>
              </a:ext>
            </a:extLst>
          </p:cNvPr>
          <p:cNvGrpSpPr>
            <a:grpSpLocks/>
          </p:cNvGrpSpPr>
          <p:nvPr/>
        </p:nvGrpSpPr>
        <p:grpSpPr bwMode="auto">
          <a:xfrm>
            <a:off x="7956166" y="457200"/>
            <a:ext cx="2535238" cy="2600325"/>
            <a:chOff x="3930" y="288"/>
            <a:chExt cx="1597" cy="1638"/>
          </a:xfrm>
        </p:grpSpPr>
        <p:sp>
          <p:nvSpPr>
            <p:cNvPr id="53" name="Oval 51">
              <a:extLst>
                <a:ext uri="{FF2B5EF4-FFF2-40B4-BE49-F238E27FC236}">
                  <a16:creationId xmlns="" xmlns:a16="http://schemas.microsoft.com/office/drawing/2014/main" id="{457629A2-30C6-419B-B794-A82E57A76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4" y="576"/>
              <a:ext cx="150" cy="1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" name="Oval 52">
              <a:extLst>
                <a:ext uri="{FF2B5EF4-FFF2-40B4-BE49-F238E27FC236}">
                  <a16:creationId xmlns="" xmlns:a16="http://schemas.microsoft.com/office/drawing/2014/main" id="{616938C4-FB56-44BB-BC3C-AAF05EE57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2" y="816"/>
              <a:ext cx="150" cy="1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" name="Oval 53">
              <a:extLst>
                <a:ext uri="{FF2B5EF4-FFF2-40B4-BE49-F238E27FC236}">
                  <a16:creationId xmlns="" xmlns:a16="http://schemas.microsoft.com/office/drawing/2014/main" id="{A778446D-C031-466F-82AF-2AD4321AA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056"/>
              <a:ext cx="150" cy="1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" name="Oval 54">
              <a:extLst>
                <a:ext uri="{FF2B5EF4-FFF2-40B4-BE49-F238E27FC236}">
                  <a16:creationId xmlns="" xmlns:a16="http://schemas.microsoft.com/office/drawing/2014/main" id="{0B79A4BB-49B6-462E-A04B-807F32B36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6" y="768"/>
              <a:ext cx="150" cy="1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" name="Oval 55">
              <a:extLst>
                <a:ext uri="{FF2B5EF4-FFF2-40B4-BE49-F238E27FC236}">
                  <a16:creationId xmlns="" xmlns:a16="http://schemas.microsoft.com/office/drawing/2014/main" id="{70A573D8-EE08-4E10-9EFB-5726C61C7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4" y="576"/>
              <a:ext cx="150" cy="1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" name="Oval 56">
              <a:extLst>
                <a:ext uri="{FF2B5EF4-FFF2-40B4-BE49-F238E27FC236}">
                  <a16:creationId xmlns="" xmlns:a16="http://schemas.microsoft.com/office/drawing/2014/main" id="{07DA7C9C-FA24-4687-8953-4C8A6D1AF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" y="1248"/>
              <a:ext cx="150" cy="1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" name="Oval 57">
              <a:extLst>
                <a:ext uri="{FF2B5EF4-FFF2-40B4-BE49-F238E27FC236}">
                  <a16:creationId xmlns="" xmlns:a16="http://schemas.microsoft.com/office/drawing/2014/main" id="{AA1D23BB-23DB-4A5C-988E-72E2DB998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6" y="672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" name="Oval 58">
              <a:extLst>
                <a:ext uri="{FF2B5EF4-FFF2-40B4-BE49-F238E27FC236}">
                  <a16:creationId xmlns="" xmlns:a16="http://schemas.microsoft.com/office/drawing/2014/main" id="{3B8E6FD9-81CF-42F4-8204-85F9ECDC8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480"/>
              <a:ext cx="150" cy="1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" name="Oval 59">
              <a:extLst>
                <a:ext uri="{FF2B5EF4-FFF2-40B4-BE49-F238E27FC236}">
                  <a16:creationId xmlns="" xmlns:a16="http://schemas.microsoft.com/office/drawing/2014/main" id="{16F24216-1FA7-410D-8D7A-F637C7BE9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8" y="912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" name="Oval 60">
              <a:extLst>
                <a:ext uri="{FF2B5EF4-FFF2-40B4-BE49-F238E27FC236}">
                  <a16:creationId xmlns="" xmlns:a16="http://schemas.microsoft.com/office/drawing/2014/main" id="{9E427552-303C-4D09-B84D-A589FDA9B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2" y="1104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" name="Oval 61">
              <a:extLst>
                <a:ext uri="{FF2B5EF4-FFF2-40B4-BE49-F238E27FC236}">
                  <a16:creationId xmlns="" xmlns:a16="http://schemas.microsoft.com/office/drawing/2014/main" id="{D0E711F7-5B3D-41EA-A507-6B9BB4CCD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6" y="768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4" name="Oval 62">
              <a:extLst>
                <a:ext uri="{FF2B5EF4-FFF2-40B4-BE49-F238E27FC236}">
                  <a16:creationId xmlns="" xmlns:a16="http://schemas.microsoft.com/office/drawing/2014/main" id="{07BDD125-FA06-4FEF-B249-94F464440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6" y="1296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" name="Oval 63">
              <a:extLst>
                <a:ext uri="{FF2B5EF4-FFF2-40B4-BE49-F238E27FC236}">
                  <a16:creationId xmlns="" xmlns:a16="http://schemas.microsoft.com/office/drawing/2014/main" id="{B33C17CF-2F4D-40E9-B109-BC21680CE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6" y="480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" name="Oval 64">
              <a:extLst>
                <a:ext uri="{FF2B5EF4-FFF2-40B4-BE49-F238E27FC236}">
                  <a16:creationId xmlns="" xmlns:a16="http://schemas.microsoft.com/office/drawing/2014/main" id="{F94944CE-336F-4F37-9158-BEB7503FE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6" y="528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7" name="Oval 65">
              <a:extLst>
                <a:ext uri="{FF2B5EF4-FFF2-40B4-BE49-F238E27FC236}">
                  <a16:creationId xmlns="" xmlns:a16="http://schemas.microsoft.com/office/drawing/2014/main" id="{215D4F68-C2EA-41DE-B127-83832896C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0" y="288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8" name="Oval 66">
              <a:extLst>
                <a:ext uri="{FF2B5EF4-FFF2-40B4-BE49-F238E27FC236}">
                  <a16:creationId xmlns="" xmlns:a16="http://schemas.microsoft.com/office/drawing/2014/main" id="{6AADD4DC-54DE-4938-9C65-B24229777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7" y="912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" name="Oval 67">
              <a:extLst>
                <a:ext uri="{FF2B5EF4-FFF2-40B4-BE49-F238E27FC236}">
                  <a16:creationId xmlns="" xmlns:a16="http://schemas.microsoft.com/office/drawing/2014/main" id="{FD6E8793-17F2-4738-92CC-395DF5E44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0" y="1440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" name="Oval 68">
              <a:extLst>
                <a:ext uri="{FF2B5EF4-FFF2-40B4-BE49-F238E27FC236}">
                  <a16:creationId xmlns="" xmlns:a16="http://schemas.microsoft.com/office/drawing/2014/main" id="{6A81BB68-C392-4225-9B46-471F00E18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6" y="1632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" name="Oval 69">
              <a:extLst>
                <a:ext uri="{FF2B5EF4-FFF2-40B4-BE49-F238E27FC236}">
                  <a16:creationId xmlns="" xmlns:a16="http://schemas.microsoft.com/office/drawing/2014/main" id="{84622A38-4588-4C6F-9F79-3531D883F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" y="1008"/>
              <a:ext cx="150" cy="150"/>
            </a:xfrm>
            <a:prstGeom prst="ellipse">
              <a:avLst/>
            </a:prstGeom>
            <a:solidFill>
              <a:srgbClr val="99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2" name="Oval 70">
              <a:extLst>
                <a:ext uri="{FF2B5EF4-FFF2-40B4-BE49-F238E27FC236}">
                  <a16:creationId xmlns="" xmlns:a16="http://schemas.microsoft.com/office/drawing/2014/main" id="{EF631954-C716-4463-97E7-6F2F59671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500"/>
              <a:ext cx="624" cy="62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3" name="Line 71">
              <a:extLst>
                <a:ext uri="{FF2B5EF4-FFF2-40B4-BE49-F238E27FC236}">
                  <a16:creationId xmlns="" xmlns:a16="http://schemas.microsoft.com/office/drawing/2014/main" id="{20F30F11-F449-40F7-85E2-5AC4CC86B5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0" y="768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" name="Rectangle 72">
              <a:extLst>
                <a:ext uri="{FF2B5EF4-FFF2-40B4-BE49-F238E27FC236}">
                  <a16:creationId xmlns="" xmlns:a16="http://schemas.microsoft.com/office/drawing/2014/main" id="{8D961D72-9CC0-4702-AFD7-DCC5FCCB9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528"/>
              <a:ext cx="1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>
                  <a:cs typeface="Arial" panose="020B0604020202020204" pitchFamily="34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75" name="Rectangle 73">
              <a:extLst>
                <a:ext uri="{FF2B5EF4-FFF2-40B4-BE49-F238E27FC236}">
                  <a16:creationId xmlns="" xmlns:a16="http://schemas.microsoft.com/office/drawing/2014/main" id="{1B8CCABB-E461-435D-8A16-43B52E77F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0" y="1296"/>
              <a:ext cx="27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cs typeface="Arial" panose="020B0604020202020204" pitchFamily="34" charset="0"/>
                </a:rPr>
                <a:t>C</a:t>
              </a:r>
              <a:r>
                <a:rPr lang="en-US" altLang="en-US" baseline="-25000"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6" name="Oval 74">
              <a:extLst>
                <a:ext uri="{FF2B5EF4-FFF2-40B4-BE49-F238E27FC236}">
                  <a16:creationId xmlns="" xmlns:a16="http://schemas.microsoft.com/office/drawing/2014/main" id="{20B7D137-C9BA-4AFB-BBCE-368515C03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4" y="768"/>
              <a:ext cx="150" cy="15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" name="Oval 75">
              <a:extLst>
                <a:ext uri="{FF2B5EF4-FFF2-40B4-BE49-F238E27FC236}">
                  <a16:creationId xmlns="" xmlns:a16="http://schemas.microsoft.com/office/drawing/2014/main" id="{DA943D88-9A40-43B0-B749-9C53CF409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776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78" name="Group 76">
            <a:extLst>
              <a:ext uri="{FF2B5EF4-FFF2-40B4-BE49-F238E27FC236}">
                <a16:creationId xmlns="" xmlns:a16="http://schemas.microsoft.com/office/drawing/2014/main" id="{89D12214-98A7-43CA-9C75-59B3CD329B09}"/>
              </a:ext>
            </a:extLst>
          </p:cNvPr>
          <p:cNvGrpSpPr>
            <a:grpSpLocks/>
          </p:cNvGrpSpPr>
          <p:nvPr/>
        </p:nvGrpSpPr>
        <p:grpSpPr bwMode="auto">
          <a:xfrm>
            <a:off x="8184766" y="3657600"/>
            <a:ext cx="2533650" cy="2609850"/>
            <a:chOff x="4074" y="2442"/>
            <a:chExt cx="1596" cy="1644"/>
          </a:xfrm>
        </p:grpSpPr>
        <p:sp>
          <p:nvSpPr>
            <p:cNvPr id="79" name="Oval 77">
              <a:extLst>
                <a:ext uri="{FF2B5EF4-FFF2-40B4-BE49-F238E27FC236}">
                  <a16:creationId xmlns="" xmlns:a16="http://schemas.microsoft.com/office/drawing/2014/main" id="{91E5D3FA-23EF-428D-A0DE-8131C70CE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8" y="2730"/>
              <a:ext cx="150" cy="1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0" name="Oval 78">
              <a:extLst>
                <a:ext uri="{FF2B5EF4-FFF2-40B4-BE49-F238E27FC236}">
                  <a16:creationId xmlns="" xmlns:a16="http://schemas.microsoft.com/office/drawing/2014/main" id="{FC508F07-AB53-4BD7-973A-5E169C8DD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6" y="2970"/>
              <a:ext cx="150" cy="1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1" name="Oval 79">
              <a:extLst>
                <a:ext uri="{FF2B5EF4-FFF2-40B4-BE49-F238E27FC236}">
                  <a16:creationId xmlns="" xmlns:a16="http://schemas.microsoft.com/office/drawing/2014/main" id="{C8F079F5-AA80-4FA0-88E4-DE595C03B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2" y="3210"/>
              <a:ext cx="150" cy="1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" name="Oval 80">
              <a:extLst>
                <a:ext uri="{FF2B5EF4-FFF2-40B4-BE49-F238E27FC236}">
                  <a16:creationId xmlns="" xmlns:a16="http://schemas.microsoft.com/office/drawing/2014/main" id="{75E507BE-3420-4EB4-8319-BA162246D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0" y="2922"/>
              <a:ext cx="150" cy="15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" name="Oval 81">
              <a:extLst>
                <a:ext uri="{FF2B5EF4-FFF2-40B4-BE49-F238E27FC236}">
                  <a16:creationId xmlns="" xmlns:a16="http://schemas.microsoft.com/office/drawing/2014/main" id="{631DF5AD-19F7-49AD-BF27-CD1306636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2730"/>
              <a:ext cx="150" cy="1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4" name="Oval 82">
              <a:extLst>
                <a:ext uri="{FF2B5EF4-FFF2-40B4-BE49-F238E27FC236}">
                  <a16:creationId xmlns="" xmlns:a16="http://schemas.microsoft.com/office/drawing/2014/main" id="{2A450AA5-9FBB-4725-8FE5-CA76D8A8D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4" y="3402"/>
              <a:ext cx="150" cy="1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5" name="Oval 83">
              <a:extLst>
                <a:ext uri="{FF2B5EF4-FFF2-40B4-BE49-F238E27FC236}">
                  <a16:creationId xmlns="" xmlns:a16="http://schemas.microsoft.com/office/drawing/2014/main" id="{600DBA79-84D5-44EB-928B-2A9F89CAB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0" y="2826"/>
              <a:ext cx="150" cy="1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6" name="Oval 84">
              <a:extLst>
                <a:ext uri="{FF2B5EF4-FFF2-40B4-BE49-F238E27FC236}">
                  <a16:creationId xmlns="" xmlns:a16="http://schemas.microsoft.com/office/drawing/2014/main" id="{B08F19EE-BD85-4ABC-A7EE-7B30FC885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8" y="2634"/>
              <a:ext cx="150" cy="1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7" name="Oval 85">
              <a:extLst>
                <a:ext uri="{FF2B5EF4-FFF2-40B4-BE49-F238E27FC236}">
                  <a16:creationId xmlns="" xmlns:a16="http://schemas.microsoft.com/office/drawing/2014/main" id="{985BD892-FDAC-4E63-B6C0-97B1A41C7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3072"/>
              <a:ext cx="150" cy="1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8" name="Oval 86">
              <a:extLst>
                <a:ext uri="{FF2B5EF4-FFF2-40B4-BE49-F238E27FC236}">
                  <a16:creationId xmlns="" xmlns:a16="http://schemas.microsoft.com/office/drawing/2014/main" id="{910D0CB2-D101-4932-A3A9-FDB76EB6A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6" y="3258"/>
              <a:ext cx="150" cy="1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9" name="Oval 87">
              <a:extLst>
                <a:ext uri="{FF2B5EF4-FFF2-40B4-BE49-F238E27FC236}">
                  <a16:creationId xmlns="" xmlns:a16="http://schemas.microsoft.com/office/drawing/2014/main" id="{A4D5EB80-6D57-4150-A780-36079FCA7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0" y="2922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0" name="Oval 88">
              <a:extLst>
                <a:ext uri="{FF2B5EF4-FFF2-40B4-BE49-F238E27FC236}">
                  <a16:creationId xmlns="" xmlns:a16="http://schemas.microsoft.com/office/drawing/2014/main" id="{50DAF49D-29A5-4205-8064-4DE3ED756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0" y="3450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1" name="Oval 89">
              <a:extLst>
                <a:ext uri="{FF2B5EF4-FFF2-40B4-BE49-F238E27FC236}">
                  <a16:creationId xmlns="" xmlns:a16="http://schemas.microsoft.com/office/drawing/2014/main" id="{7F0E4805-8F70-404B-953D-E260BB504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0" y="2640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" name="Oval 90">
              <a:extLst>
                <a:ext uri="{FF2B5EF4-FFF2-40B4-BE49-F238E27FC236}">
                  <a16:creationId xmlns="" xmlns:a16="http://schemas.microsoft.com/office/drawing/2014/main" id="{0718E71A-571B-4434-8A0E-9F3A050A1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0" y="2682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3" name="Oval 91">
              <a:extLst>
                <a:ext uri="{FF2B5EF4-FFF2-40B4-BE49-F238E27FC236}">
                  <a16:creationId xmlns="" xmlns:a16="http://schemas.microsoft.com/office/drawing/2014/main" id="{2EC975DA-3A79-4E5C-ABE6-96186E90A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4" y="2442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4" name="Oval 92">
              <a:extLst>
                <a:ext uri="{FF2B5EF4-FFF2-40B4-BE49-F238E27FC236}">
                  <a16:creationId xmlns="" xmlns:a16="http://schemas.microsoft.com/office/drawing/2014/main" id="{7FD401E9-3CDC-44F5-8294-04518EC26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4" y="3066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5" name="Oval 93">
              <a:extLst>
                <a:ext uri="{FF2B5EF4-FFF2-40B4-BE49-F238E27FC236}">
                  <a16:creationId xmlns="" xmlns:a16="http://schemas.microsoft.com/office/drawing/2014/main" id="{66F02BD3-FCFB-4375-959A-A5D11D1F4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4" y="3594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6" name="Oval 94">
              <a:extLst>
                <a:ext uri="{FF2B5EF4-FFF2-40B4-BE49-F238E27FC236}">
                  <a16:creationId xmlns="" xmlns:a16="http://schemas.microsoft.com/office/drawing/2014/main" id="{EFD2EF9A-29D5-46FD-A793-B4DB9FA29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0" y="3786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7" name="Oval 95">
              <a:extLst>
                <a:ext uri="{FF2B5EF4-FFF2-40B4-BE49-F238E27FC236}">
                  <a16:creationId xmlns="" xmlns:a16="http://schemas.microsoft.com/office/drawing/2014/main" id="{430156D6-5467-4E7F-9FFD-31BA7760B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4" y="3162"/>
              <a:ext cx="150" cy="150"/>
            </a:xfrm>
            <a:prstGeom prst="ellipse">
              <a:avLst/>
            </a:prstGeom>
            <a:solidFill>
              <a:srgbClr val="99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8" name="Line 96">
              <a:extLst>
                <a:ext uri="{FF2B5EF4-FFF2-40B4-BE49-F238E27FC236}">
                  <a16:creationId xmlns="" xmlns:a16="http://schemas.microsoft.com/office/drawing/2014/main" id="{4ACF4DF1-9024-4EF1-98DF-2B0505838C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1" y="2943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9" name="Rectangle 97">
              <a:extLst>
                <a:ext uri="{FF2B5EF4-FFF2-40B4-BE49-F238E27FC236}">
                  <a16:creationId xmlns="" xmlns:a16="http://schemas.microsoft.com/office/drawing/2014/main" id="{C8DB835E-0FCD-4DDA-9C37-70CECD28D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2" y="2682"/>
              <a:ext cx="1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>
                  <a:cs typeface="Arial" panose="020B0604020202020204" pitchFamily="34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100" name="Rectangle 98">
              <a:extLst>
                <a:ext uri="{FF2B5EF4-FFF2-40B4-BE49-F238E27FC236}">
                  <a16:creationId xmlns="" xmlns:a16="http://schemas.microsoft.com/office/drawing/2014/main" id="{334F90CC-32BA-41A8-AE84-AFC67628C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4" y="3450"/>
              <a:ext cx="27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cs typeface="Arial" panose="020B0604020202020204" pitchFamily="34" charset="0"/>
                </a:rPr>
                <a:t>C</a:t>
              </a:r>
              <a:r>
                <a:rPr lang="en-US" altLang="en-US" baseline="-25000"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01" name="Oval 99">
              <a:extLst>
                <a:ext uri="{FF2B5EF4-FFF2-40B4-BE49-F238E27FC236}">
                  <a16:creationId xmlns="" xmlns:a16="http://schemas.microsoft.com/office/drawing/2014/main" id="{386E842B-FC93-4D3F-870D-6C0ADCC10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2922"/>
              <a:ext cx="150" cy="1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" name="Oval 100">
              <a:extLst>
                <a:ext uri="{FF2B5EF4-FFF2-40B4-BE49-F238E27FC236}">
                  <a16:creationId xmlns="" xmlns:a16="http://schemas.microsoft.com/office/drawing/2014/main" id="{DF481A04-07BD-43A9-9BF3-3F13A8D42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9" y="2681"/>
              <a:ext cx="624" cy="62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3" name="Oval 101">
              <a:extLst>
                <a:ext uri="{FF2B5EF4-FFF2-40B4-BE49-F238E27FC236}">
                  <a16:creationId xmlns="" xmlns:a16="http://schemas.microsoft.com/office/drawing/2014/main" id="{B909E9E5-6ECD-4EB9-8A8B-89503DC11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936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04" name="Group 102">
            <a:extLst>
              <a:ext uri="{FF2B5EF4-FFF2-40B4-BE49-F238E27FC236}">
                <a16:creationId xmlns="" xmlns:a16="http://schemas.microsoft.com/office/drawing/2014/main" id="{B7417CD9-58F1-4215-9628-A97E20CBA0C9}"/>
              </a:ext>
            </a:extLst>
          </p:cNvPr>
          <p:cNvGrpSpPr>
            <a:grpSpLocks/>
          </p:cNvGrpSpPr>
          <p:nvPr/>
        </p:nvGrpSpPr>
        <p:grpSpPr bwMode="auto">
          <a:xfrm>
            <a:off x="2174491" y="3724275"/>
            <a:ext cx="2524125" cy="2609850"/>
            <a:chOff x="288" y="2346"/>
            <a:chExt cx="1590" cy="1644"/>
          </a:xfrm>
        </p:grpSpPr>
        <p:sp>
          <p:nvSpPr>
            <p:cNvPr id="105" name="Oval 103">
              <a:extLst>
                <a:ext uri="{FF2B5EF4-FFF2-40B4-BE49-F238E27FC236}">
                  <a16:creationId xmlns="" xmlns:a16="http://schemas.microsoft.com/office/drawing/2014/main" id="{D2E19A2E-A4B4-4BEC-970F-14C992C58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634"/>
              <a:ext cx="150" cy="1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6" name="Oval 104">
              <a:extLst>
                <a:ext uri="{FF2B5EF4-FFF2-40B4-BE49-F238E27FC236}">
                  <a16:creationId xmlns="" xmlns:a16="http://schemas.microsoft.com/office/drawing/2014/main" id="{F7FDBE9F-481E-4FEC-A49B-96E5BC69F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874"/>
              <a:ext cx="150" cy="1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7" name="Oval 105">
              <a:extLst>
                <a:ext uri="{FF2B5EF4-FFF2-40B4-BE49-F238E27FC236}">
                  <a16:creationId xmlns="" xmlns:a16="http://schemas.microsoft.com/office/drawing/2014/main" id="{EAB53808-D74B-48DB-B7A5-01999C3A9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3114"/>
              <a:ext cx="150" cy="1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8" name="Oval 106">
              <a:extLst>
                <a:ext uri="{FF2B5EF4-FFF2-40B4-BE49-F238E27FC236}">
                  <a16:creationId xmlns="" xmlns:a16="http://schemas.microsoft.com/office/drawing/2014/main" id="{B0D3418F-B414-45E1-BEA5-427032C23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826"/>
              <a:ext cx="150" cy="1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9" name="Oval 107">
              <a:extLst>
                <a:ext uri="{FF2B5EF4-FFF2-40B4-BE49-F238E27FC236}">
                  <a16:creationId xmlns="" xmlns:a16="http://schemas.microsoft.com/office/drawing/2014/main" id="{25C66EFD-0729-43FF-AB6B-6A9A320FA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34"/>
              <a:ext cx="150" cy="1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0" name="Oval 108">
              <a:extLst>
                <a:ext uri="{FF2B5EF4-FFF2-40B4-BE49-F238E27FC236}">
                  <a16:creationId xmlns="" xmlns:a16="http://schemas.microsoft.com/office/drawing/2014/main" id="{0B9DC55B-0B62-465C-94D5-F53260832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306"/>
              <a:ext cx="150" cy="1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1" name="Oval 109">
              <a:extLst>
                <a:ext uri="{FF2B5EF4-FFF2-40B4-BE49-F238E27FC236}">
                  <a16:creationId xmlns="" xmlns:a16="http://schemas.microsoft.com/office/drawing/2014/main" id="{711945DD-29E3-4CE3-8DC4-4215E2803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730"/>
              <a:ext cx="150" cy="1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2" name="Oval 110">
              <a:extLst>
                <a:ext uri="{FF2B5EF4-FFF2-40B4-BE49-F238E27FC236}">
                  <a16:creationId xmlns="" xmlns:a16="http://schemas.microsoft.com/office/drawing/2014/main" id="{6C2F4FBC-46C4-47DF-AB8A-B38CBE79B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538"/>
              <a:ext cx="150" cy="1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3" name="Oval 111">
              <a:extLst>
                <a:ext uri="{FF2B5EF4-FFF2-40B4-BE49-F238E27FC236}">
                  <a16:creationId xmlns="" xmlns:a16="http://schemas.microsoft.com/office/drawing/2014/main" id="{526AE4BE-8771-4D6C-B7F0-F0462318B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970"/>
              <a:ext cx="150" cy="150"/>
            </a:xfrm>
            <a:prstGeom prst="ellipse">
              <a:avLst/>
            </a:prstGeom>
            <a:solidFill>
              <a:srgbClr val="FF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4" name="Oval 112">
              <a:extLst>
                <a:ext uri="{FF2B5EF4-FFF2-40B4-BE49-F238E27FC236}">
                  <a16:creationId xmlns="" xmlns:a16="http://schemas.microsoft.com/office/drawing/2014/main" id="{1B516D94-373D-48AC-A9AB-1E89C8315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162"/>
              <a:ext cx="150" cy="1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5" name="Oval 113">
              <a:extLst>
                <a:ext uri="{FF2B5EF4-FFF2-40B4-BE49-F238E27FC236}">
                  <a16:creationId xmlns="" xmlns:a16="http://schemas.microsoft.com/office/drawing/2014/main" id="{E8812E10-8689-4C16-93C0-BBD69581B6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826"/>
              <a:ext cx="150" cy="1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6" name="Oval 114">
              <a:extLst>
                <a:ext uri="{FF2B5EF4-FFF2-40B4-BE49-F238E27FC236}">
                  <a16:creationId xmlns="" xmlns:a16="http://schemas.microsoft.com/office/drawing/2014/main" id="{4B134413-5286-4D51-A580-3747646F0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319"/>
              <a:ext cx="150" cy="1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7" name="Oval 115">
              <a:extLst>
                <a:ext uri="{FF2B5EF4-FFF2-40B4-BE49-F238E27FC236}">
                  <a16:creationId xmlns="" xmlns:a16="http://schemas.microsoft.com/office/drawing/2014/main" id="{1AA8384C-4787-45C4-BE0B-B5FC39748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544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8" name="Oval 116">
              <a:extLst>
                <a:ext uri="{FF2B5EF4-FFF2-40B4-BE49-F238E27FC236}">
                  <a16:creationId xmlns="" xmlns:a16="http://schemas.microsoft.com/office/drawing/2014/main" id="{C15EF1E9-16F5-43B9-8DD0-429627DE8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586"/>
              <a:ext cx="150" cy="1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9" name="Oval 117">
              <a:extLst>
                <a:ext uri="{FF2B5EF4-FFF2-40B4-BE49-F238E27FC236}">
                  <a16:creationId xmlns="" xmlns:a16="http://schemas.microsoft.com/office/drawing/2014/main" id="{1243B0FD-669B-4A0E-A366-51D9B71F6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346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0" name="Oval 118">
              <a:extLst>
                <a:ext uri="{FF2B5EF4-FFF2-40B4-BE49-F238E27FC236}">
                  <a16:creationId xmlns="" xmlns:a16="http://schemas.microsoft.com/office/drawing/2014/main" id="{1EBB5653-7D8A-4E82-9226-CE1308DA7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5" y="2970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1" name="Oval 119">
              <a:extLst>
                <a:ext uri="{FF2B5EF4-FFF2-40B4-BE49-F238E27FC236}">
                  <a16:creationId xmlns="" xmlns:a16="http://schemas.microsoft.com/office/drawing/2014/main" id="{B3C33241-489F-4FCA-9EB3-D169A213D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498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2" name="Oval 120">
              <a:extLst>
                <a:ext uri="{FF2B5EF4-FFF2-40B4-BE49-F238E27FC236}">
                  <a16:creationId xmlns="" xmlns:a16="http://schemas.microsoft.com/office/drawing/2014/main" id="{1B8E3951-0867-4D55-9365-C08D3F1C5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690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" name="Line 121">
              <a:extLst>
                <a:ext uri="{FF2B5EF4-FFF2-40B4-BE49-F238E27FC236}">
                  <a16:creationId xmlns="" xmlns:a16="http://schemas.microsoft.com/office/drawing/2014/main" id="{74C7F0E9-138D-4154-B3C9-D9B2FCC0B9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72" y="3003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4" name="Oval 122">
              <a:extLst>
                <a:ext uri="{FF2B5EF4-FFF2-40B4-BE49-F238E27FC236}">
                  <a16:creationId xmlns="" xmlns:a16="http://schemas.microsoft.com/office/drawing/2014/main" id="{64ED175F-1DCD-4123-9790-4901332EB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066"/>
              <a:ext cx="150" cy="150"/>
            </a:xfrm>
            <a:prstGeom prst="ellipse">
              <a:avLst/>
            </a:prstGeom>
            <a:solidFill>
              <a:srgbClr val="99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5" name="Rectangle 123">
              <a:extLst>
                <a:ext uri="{FF2B5EF4-FFF2-40B4-BE49-F238E27FC236}">
                  <a16:creationId xmlns="" xmlns:a16="http://schemas.microsoft.com/office/drawing/2014/main" id="{C6DCFBAC-6062-4AA0-8285-40F968F4E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024"/>
              <a:ext cx="1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>
                  <a:cs typeface="Arial" panose="020B0604020202020204" pitchFamily="34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126" name="Rectangle 124">
              <a:extLst>
                <a:ext uri="{FF2B5EF4-FFF2-40B4-BE49-F238E27FC236}">
                  <a16:creationId xmlns="" xmlns:a16="http://schemas.microsoft.com/office/drawing/2014/main" id="{DB4F7476-0FF8-437E-ADCD-012C8585C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354"/>
              <a:ext cx="27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cs typeface="Arial" panose="020B0604020202020204" pitchFamily="34" charset="0"/>
                </a:rPr>
                <a:t>C</a:t>
              </a:r>
              <a:r>
                <a:rPr lang="en-US" altLang="en-US" baseline="-25000"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27" name="Oval 125">
              <a:extLst>
                <a:ext uri="{FF2B5EF4-FFF2-40B4-BE49-F238E27FC236}">
                  <a16:creationId xmlns="" xmlns:a16="http://schemas.microsoft.com/office/drawing/2014/main" id="{1C2B2920-0422-43D5-A87F-856FA157F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826"/>
              <a:ext cx="150" cy="1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8" name="Oval 126">
              <a:extLst>
                <a:ext uri="{FF2B5EF4-FFF2-40B4-BE49-F238E27FC236}">
                  <a16:creationId xmlns="" xmlns:a16="http://schemas.microsoft.com/office/drawing/2014/main" id="{FEF6E1BA-6BB5-4F0F-B84B-9FDE8AFD6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3840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9" name="Oval 127">
              <a:extLst>
                <a:ext uri="{FF2B5EF4-FFF2-40B4-BE49-F238E27FC236}">
                  <a16:creationId xmlns="" xmlns:a16="http://schemas.microsoft.com/office/drawing/2014/main" id="{BC46BDDF-7915-4DEF-B429-FFE98CEC0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" y="2763"/>
              <a:ext cx="624" cy="62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13935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EE9ECAE5-8106-461E-B976-E3C96FBE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When DBSCAN Does NOT Work Well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9E40A157-B916-4240-BCA7-7F2307A77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5509422A-54DA-44C7-AC10-4A3B92763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72</a:t>
            </a:fld>
            <a:endParaRPr lang="en-US"/>
          </a:p>
        </p:txBody>
      </p:sp>
      <p:sp>
        <p:nvSpPr>
          <p:cNvPr id="6" name="Text Box 3">
            <a:extLst>
              <a:ext uri="{FF2B5EF4-FFF2-40B4-BE49-F238E27FC236}">
                <a16:creationId xmlns="" xmlns:a16="http://schemas.microsoft.com/office/drawing/2014/main" id="{8C19D9EA-E079-4FE0-9E86-79F2F0030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541" y="3941955"/>
            <a:ext cx="2514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b="1"/>
              <a:t>Original Points</a:t>
            </a:r>
          </a:p>
        </p:txBody>
      </p:sp>
      <p:pic>
        <p:nvPicPr>
          <p:cNvPr id="7" name="Picture 5" descr="fish_clusters">
            <a:extLst>
              <a:ext uri="{FF2B5EF4-FFF2-40B4-BE49-F238E27FC236}">
                <a16:creationId xmlns="" xmlns:a16="http://schemas.microsoft.com/office/drawing/2014/main" id="{B3855EE0-9AAA-413A-A2B9-3F2245CD8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741" y="1579755"/>
            <a:ext cx="30480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Object 7">
            <a:extLst>
              <a:ext uri="{FF2B5EF4-FFF2-40B4-BE49-F238E27FC236}">
                <a16:creationId xmlns="" xmlns:a16="http://schemas.microsoft.com/office/drawing/2014/main" id="{D9BFEB9E-D1BC-438E-9793-2CFFA066EA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8098436"/>
              </p:ext>
            </p:extLst>
          </p:nvPr>
        </p:nvGraphicFramePr>
        <p:xfrm>
          <a:off x="6398941" y="1122555"/>
          <a:ext cx="3363913" cy="22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6" r:id="rId4" imgW="4686706" imgH="3177815" progId="MSPhotoEd.3">
                  <p:embed/>
                </p:oleObj>
              </mc:Choice>
              <mc:Fallback>
                <p:oleObj r:id="rId4" imgW="4686706" imgH="3177815" progId="MSPhotoEd.3">
                  <p:embed/>
                  <p:pic>
                    <p:nvPicPr>
                      <p:cNvPr id="160775" name="Object 7">
                        <a:extLst>
                          <a:ext uri="{FF2B5EF4-FFF2-40B4-BE49-F238E27FC236}">
                            <a16:creationId xmlns="" xmlns:a16="http://schemas.microsoft.com/office/drawing/2014/main" id="{9B0DFCDC-2AF5-47E2-A402-F93E9E2B5A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8941" y="1122555"/>
                        <a:ext cx="3363913" cy="2287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>
            <a:extLst>
              <a:ext uri="{FF2B5EF4-FFF2-40B4-BE49-F238E27FC236}">
                <a16:creationId xmlns="" xmlns:a16="http://schemas.microsoft.com/office/drawing/2014/main" id="{EFF69672-A596-4609-A50C-9A9C8D1A52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163670"/>
              </p:ext>
            </p:extLst>
          </p:nvPr>
        </p:nvGraphicFramePr>
        <p:xfrm>
          <a:off x="6475141" y="3789555"/>
          <a:ext cx="3363913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7" r:id="rId6" imgW="4686706" imgH="3177815" progId="MSPhotoEd.3">
                  <p:embed/>
                </p:oleObj>
              </mc:Choice>
              <mc:Fallback>
                <p:oleObj r:id="rId6" imgW="4686706" imgH="3177815" progId="MSPhotoEd.3">
                  <p:embed/>
                  <p:pic>
                    <p:nvPicPr>
                      <p:cNvPr id="160778" name="Object 10">
                        <a:extLst>
                          <a:ext uri="{FF2B5EF4-FFF2-40B4-BE49-F238E27FC236}">
                            <a16:creationId xmlns="" xmlns:a16="http://schemas.microsoft.com/office/drawing/2014/main" id="{26A7980C-FE2D-44FF-AE35-109212BC52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5141" y="3789555"/>
                        <a:ext cx="3363913" cy="228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1">
            <a:extLst>
              <a:ext uri="{FF2B5EF4-FFF2-40B4-BE49-F238E27FC236}">
                <a16:creationId xmlns="" xmlns:a16="http://schemas.microsoft.com/office/drawing/2014/main" id="{16B021E9-5B69-4249-82D7-F8006EC0C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141" y="6075555"/>
            <a:ext cx="2514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(MinPts=4, Eps=9.75)</a:t>
            </a:r>
          </a:p>
        </p:txBody>
      </p:sp>
      <p:sp>
        <p:nvSpPr>
          <p:cNvPr id="11" name="Text Box 12">
            <a:extLst>
              <a:ext uri="{FF2B5EF4-FFF2-40B4-BE49-F238E27FC236}">
                <a16:creationId xmlns="" xmlns:a16="http://schemas.microsoft.com/office/drawing/2014/main" id="{0BBDBD9A-325C-4832-A0C5-AD0FFFB11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0341" y="4856355"/>
            <a:ext cx="350520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altLang="en-US" b="1"/>
              <a:t> Cannot handle Varying densities</a:t>
            </a: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altLang="en-US" b="1"/>
              <a:t> sensitive to parameters</a:t>
            </a:r>
          </a:p>
        </p:txBody>
      </p:sp>
    </p:spTree>
    <p:extLst>
      <p:ext uri="{BB962C8B-B14F-4D97-AF65-F5344CB8AC3E}">
        <p14:creationId xmlns:p14="http://schemas.microsoft.com/office/powerpoint/2010/main" val="268702856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138834-86B4-42CE-9FD3-F160C5444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anose="02010600030101010101" pitchFamily="2" charset="-122"/>
              </a:rPr>
              <a:t>DBSCAN: Sensitive to Parameters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EE61C47-9127-4805-8961-A2B5F0226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C72642D-FBA3-45B8-82FF-52C675399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73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5378D13-6D5A-491B-A802-BE9F58444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52525"/>
            <a:ext cx="5743575" cy="2276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4E8E376-A3D8-40BA-B841-1B391513D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71975"/>
            <a:ext cx="76104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55191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3BAF33-8723-45DE-893C-ACB241643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Density Based Clustering: Discussion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728057E-7162-4E3F-B454-F62B2A2BD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0" dirty="0"/>
              <a:t>Advantages</a:t>
            </a:r>
          </a:p>
          <a:p>
            <a:pPr lvl="1"/>
            <a:r>
              <a:rPr lang="en-US" altLang="en-US" dirty="0"/>
              <a:t>Clusters can have arbitrary shape and size</a:t>
            </a:r>
          </a:p>
          <a:p>
            <a:pPr lvl="1"/>
            <a:r>
              <a:rPr lang="en-US" altLang="en-US" dirty="0"/>
              <a:t>Number of clusters is determined automatically</a:t>
            </a:r>
          </a:p>
          <a:p>
            <a:pPr lvl="1"/>
            <a:r>
              <a:rPr lang="en-US" altLang="en-US" dirty="0"/>
              <a:t>Can separate clusters from surrounding noise</a:t>
            </a:r>
          </a:p>
          <a:p>
            <a:pPr lvl="1"/>
            <a:r>
              <a:rPr lang="en-US" altLang="en-US" dirty="0"/>
              <a:t>Can be supported by spatial index structures</a:t>
            </a:r>
          </a:p>
          <a:p>
            <a:r>
              <a:rPr lang="en-US" altLang="en-US" b="0" dirty="0"/>
              <a:t>Disadvantages</a:t>
            </a:r>
          </a:p>
          <a:p>
            <a:pPr lvl="1"/>
            <a:r>
              <a:rPr lang="en-US" altLang="en-US" dirty="0"/>
              <a:t>Input parameters may be difficult to determine</a:t>
            </a:r>
          </a:p>
          <a:p>
            <a:pPr lvl="1"/>
            <a:r>
              <a:rPr lang="en-US" altLang="en-US" dirty="0"/>
              <a:t>In some situations very sensitive to input parameter setting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CC00B9A-DB93-478F-88E9-DD5A25B80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D5A63B3-E207-43DE-832F-C76C5ABBE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52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9B936E-5591-422F-AD89-5AC9A7782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Major Clustering Approaches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8FE41DA-E68E-46A9-B416-C73413A05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7190678" cy="4906963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30000"/>
              </a:lnSpc>
            </a:pPr>
            <a:r>
              <a:rPr lang="en-US" sz="3200" dirty="0">
                <a:solidFill>
                  <a:srgbClr val="FF0000"/>
                </a:solidFill>
              </a:rPr>
              <a:t>Partitioning algorithms: </a:t>
            </a:r>
            <a:r>
              <a:rPr lang="en-US" dirty="0"/>
              <a:t>Construct various partitions and then evaluate them by some criterion</a:t>
            </a:r>
          </a:p>
          <a:p>
            <a:pPr algn="just">
              <a:lnSpc>
                <a:spcPct val="130000"/>
              </a:lnSpc>
            </a:pPr>
            <a:r>
              <a:rPr lang="en-US" sz="3200" dirty="0">
                <a:solidFill>
                  <a:srgbClr val="FF0000"/>
                </a:solidFill>
              </a:rPr>
              <a:t>Hierarchy algorithms: </a:t>
            </a:r>
            <a:r>
              <a:rPr lang="en-US" dirty="0"/>
              <a:t>Create a hierarchical decomposition of the set of data (or objects) using some criterion</a:t>
            </a:r>
          </a:p>
          <a:p>
            <a:pPr algn="just">
              <a:lnSpc>
                <a:spcPct val="130000"/>
              </a:lnSpc>
            </a:pPr>
            <a:r>
              <a:rPr lang="en-US" sz="3200" dirty="0">
                <a:solidFill>
                  <a:srgbClr val="FF0000"/>
                </a:solidFill>
              </a:rPr>
              <a:t>Density-based: </a:t>
            </a:r>
            <a:r>
              <a:rPr lang="en-US" dirty="0"/>
              <a:t>A cluster is defined as a maximal set of density connected points</a:t>
            </a:r>
          </a:p>
          <a:p>
            <a:pPr algn="just">
              <a:lnSpc>
                <a:spcPct val="130000"/>
              </a:lnSpc>
            </a:pPr>
            <a:r>
              <a:rPr lang="en-US" sz="3200" dirty="0">
                <a:solidFill>
                  <a:srgbClr val="FF0000"/>
                </a:solidFill>
              </a:rPr>
              <a:t>Grid-based: </a:t>
            </a:r>
            <a:r>
              <a:rPr lang="en-US" dirty="0"/>
              <a:t>These algorithms partition the data space into a finite number of cells to form a grid structure and then form clusters from the cells in the grid structure. Clusters correspond to regions that are more dense in data points than their surroundings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7B1FDB9-B387-47DB-BEAD-F48B45A24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3993E9C-3FDE-49C7-887B-B34E39194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6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06A37F-C665-4C0B-ACA5-DEB2661F3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Partitioning Clustering 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A94423D-BF05-4A24-AD13-415D782A9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3368907"/>
          </a:xfrm>
        </p:spPr>
        <p:txBody>
          <a:bodyPr>
            <a:normAutofit fontScale="77500" lnSpcReduction="20000"/>
          </a:bodyPr>
          <a:lstStyle/>
          <a:p>
            <a:pPr marL="359416" indent="-342900" algn="just">
              <a:lnSpc>
                <a:spcPct val="110000"/>
              </a:lnSpc>
            </a:pPr>
            <a:r>
              <a:rPr lang="en-US" altLang="en-US" dirty="0"/>
              <a:t>Partitioning algorithms construct partition of a database of N objects into a set of K clusters. </a:t>
            </a:r>
          </a:p>
          <a:p>
            <a:pPr marL="359416" indent="-342900" algn="just">
              <a:lnSpc>
                <a:spcPct val="110000"/>
              </a:lnSpc>
            </a:pPr>
            <a:r>
              <a:rPr lang="en-US" altLang="en-US" dirty="0"/>
              <a:t>The partitioning clustering algorithm usually adopts the Iterative Optimization paradigm. It starts with an initial partition and uses an iterative control strategy.</a:t>
            </a:r>
          </a:p>
          <a:p>
            <a:pPr marL="359416" indent="-342900" algn="just">
              <a:lnSpc>
                <a:spcPct val="110000"/>
              </a:lnSpc>
            </a:pPr>
            <a:r>
              <a:rPr lang="en-US" altLang="en-US" dirty="0"/>
              <a:t>It tries swapping data points to see if such a swapping improves the quality of clustering. When swapping does not yield any improvements in clustering, it finds a locally optimal partitioning</a:t>
            </a:r>
          </a:p>
          <a:p>
            <a:pPr marL="359416" indent="-342900" algn="just">
              <a:lnSpc>
                <a:spcPct val="110000"/>
              </a:lnSpc>
            </a:pPr>
            <a:r>
              <a:rPr lang="en-US" altLang="en-US" dirty="0"/>
              <a:t>in principle, optimal partition achieved via </a:t>
            </a:r>
            <a:r>
              <a:rPr lang="en-US" altLang="en-US" dirty="0">
                <a:solidFill>
                  <a:srgbClr val="FF0000"/>
                </a:solidFill>
              </a:rPr>
              <a:t>minimizing the sum of squared distance to its “representative object” in each cluster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97D3A38-0A4C-4A23-87D9-6A6169A29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590D7AE-D56B-4AD0-857B-34ADA355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6" name="Object 4">
            <a:extLst>
              <a:ext uri="{FF2B5EF4-FFF2-40B4-BE49-F238E27FC236}">
                <a16:creationId xmlns="" xmlns:a16="http://schemas.microsoft.com/office/drawing/2014/main" id="{0441CBAA-C19E-42C1-8116-5D5E65FB14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73613" y="5363438"/>
          <a:ext cx="3425400" cy="884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6" name="Equation" r:id="rId3" imgW="1600200" imgH="431800" progId="Equation.3">
                  <p:embed/>
                </p:oleObj>
              </mc:Choice>
              <mc:Fallback>
                <p:oleObj name="Equation" r:id="rId3" imgW="1600200" imgH="431800" progId="Equation.3">
                  <p:embed/>
                  <p:pic>
                    <p:nvPicPr>
                      <p:cNvPr id="410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3613" y="5363438"/>
                        <a:ext cx="3425400" cy="8840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="" xmlns:a16="http://schemas.microsoft.com/office/drawing/2014/main" id="{842CF1CA-E873-4298-B5C7-6D60202833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2715" y="4464972"/>
          <a:ext cx="4626235" cy="776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7" name="Equation" r:id="rId5" imgW="1447172" imgH="253890" progId="Equation.3">
                  <p:embed/>
                </p:oleObj>
              </mc:Choice>
              <mc:Fallback>
                <p:oleObj name="Equation" r:id="rId5" imgW="1447172" imgH="253890" progId="Equation.3">
                  <p:embed/>
                  <p:pic>
                    <p:nvPicPr>
                      <p:cNvPr id="410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2715" y="4464972"/>
                        <a:ext cx="4626235" cy="77607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A281463-03F3-4E7E-B1D9-E54B20FEF1FD}"/>
              </a:ext>
            </a:extLst>
          </p:cNvPr>
          <p:cNvSpPr txBox="1"/>
          <p:nvPr/>
        </p:nvSpPr>
        <p:spPr>
          <a:xfrm>
            <a:off x="2433025" y="5570776"/>
            <a:ext cx="3277564" cy="48320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540" dirty="0"/>
              <a:t>e.g., Euclidean distance</a:t>
            </a:r>
          </a:p>
        </p:txBody>
      </p:sp>
    </p:spTree>
    <p:extLst>
      <p:ext uri="{BB962C8B-B14F-4D97-AF65-F5344CB8AC3E}">
        <p14:creationId xmlns:p14="http://schemas.microsoft.com/office/powerpoint/2010/main" val="43166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11126</TotalTime>
  <Words>3681</Words>
  <Application>Microsoft Office PowerPoint</Application>
  <PresentationFormat>Widescreen</PresentationFormat>
  <Paragraphs>832</Paragraphs>
  <Slides>74</Slides>
  <Notes>20</Notes>
  <HiddenSlides>2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74</vt:i4>
      </vt:variant>
    </vt:vector>
  </HeadingPairs>
  <TitlesOfParts>
    <vt:vector size="92" baseType="lpstr">
      <vt:lpstr>MS PGothic</vt:lpstr>
      <vt:lpstr>MS PGothic</vt:lpstr>
      <vt:lpstr>宋体</vt:lpstr>
      <vt:lpstr>宋体</vt:lpstr>
      <vt:lpstr>Arial</vt:lpstr>
      <vt:lpstr>Calibri</vt:lpstr>
      <vt:lpstr>Calibri Light</vt:lpstr>
      <vt:lpstr>Cambria Math</vt:lpstr>
      <vt:lpstr>Garamond (W1)</vt:lpstr>
      <vt:lpstr>Monotype Sorts</vt:lpstr>
      <vt:lpstr>Symbol</vt:lpstr>
      <vt:lpstr>Tahoma</vt:lpstr>
      <vt:lpstr>Times New Roman</vt:lpstr>
      <vt:lpstr>Wingdings</vt:lpstr>
      <vt:lpstr>Office Theme</vt:lpstr>
      <vt:lpstr>Equation</vt:lpstr>
      <vt:lpstr>Bitmap Image</vt:lpstr>
      <vt:lpstr>MSPhotoEd.3</vt:lpstr>
      <vt:lpstr>Clustering Techniques</vt:lpstr>
      <vt:lpstr>Clustering</vt:lpstr>
      <vt:lpstr>An illustration</vt:lpstr>
      <vt:lpstr>Notion of a Cluster can be Ambiguous</vt:lpstr>
      <vt:lpstr>What Is Good Clustering?</vt:lpstr>
      <vt:lpstr>Examples of Clustering Applications</vt:lpstr>
      <vt:lpstr>Requirements of Clustering in Data Mining </vt:lpstr>
      <vt:lpstr>Major Clustering Approaches</vt:lpstr>
      <vt:lpstr>Partitioning Clustering Approach</vt:lpstr>
      <vt:lpstr>K-means  algorithm</vt:lpstr>
      <vt:lpstr>K-means - Example</vt:lpstr>
      <vt:lpstr>K-means - Example</vt:lpstr>
      <vt:lpstr>K-means - Example</vt:lpstr>
      <vt:lpstr>K-means - Example</vt:lpstr>
      <vt:lpstr>K-means - Example</vt:lpstr>
      <vt:lpstr>K-means - Example</vt:lpstr>
      <vt:lpstr>Strengths of k-means </vt:lpstr>
      <vt:lpstr>Weaknesses of k-means</vt:lpstr>
      <vt:lpstr>Weaknesses of k-means: Problems with outliers</vt:lpstr>
      <vt:lpstr>Weaknesses of k-means: To deal with outliers</vt:lpstr>
      <vt:lpstr>Weaknesses of k-means</vt:lpstr>
      <vt:lpstr>Weaknesses of k-means</vt:lpstr>
      <vt:lpstr>Weaknesses of k-means</vt:lpstr>
      <vt:lpstr>The K-Medoids Clustering Method</vt:lpstr>
      <vt:lpstr>PAM Partition Around Medoids</vt:lpstr>
      <vt:lpstr>Swapping Cost</vt:lpstr>
      <vt:lpstr>K-medoids Example</vt:lpstr>
      <vt:lpstr>K-medoids Example</vt:lpstr>
      <vt:lpstr>K-medoids Properties</vt:lpstr>
      <vt:lpstr>CLARA (Clustering Large Applications) </vt:lpstr>
      <vt:lpstr>CLARA (Clustering Large Applications) </vt:lpstr>
      <vt:lpstr>CLARA Properties</vt:lpstr>
      <vt:lpstr>CLARA - Algorithm</vt:lpstr>
      <vt:lpstr>Complexity of CLARA </vt:lpstr>
      <vt:lpstr>Hierarchical Clustering</vt:lpstr>
      <vt:lpstr>Hierarchical Clustering</vt:lpstr>
      <vt:lpstr>Hierarchical Clustering</vt:lpstr>
      <vt:lpstr>Dendrogram</vt:lpstr>
      <vt:lpstr>Dendrogram</vt:lpstr>
      <vt:lpstr>Dendrogram</vt:lpstr>
      <vt:lpstr>How to Merge Clusters?</vt:lpstr>
      <vt:lpstr>How to Define Inter-Cluster Distance</vt:lpstr>
      <vt:lpstr>How to Define Inter-Cluster Distance</vt:lpstr>
      <vt:lpstr>How to Define Inter-Cluster Distance</vt:lpstr>
      <vt:lpstr>How to Define Inter-Cluster Distance</vt:lpstr>
      <vt:lpstr>Cluster Distance Measures </vt:lpstr>
      <vt:lpstr> Agglomerative Algorithm 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Which Distance Measure is Better?</vt:lpstr>
      <vt:lpstr>Density-Based Clustering Methods</vt:lpstr>
      <vt:lpstr>Density Based Spatial Clustering of Application of Noise (DBSCAN)</vt:lpstr>
      <vt:lpstr>Density-reachability</vt:lpstr>
      <vt:lpstr>Density-reachability </vt:lpstr>
      <vt:lpstr>Density-Connectivity</vt:lpstr>
      <vt:lpstr>DBSCAN</vt:lpstr>
      <vt:lpstr>Review of Concepts</vt:lpstr>
      <vt:lpstr>DBSCAN-Algorithm</vt:lpstr>
      <vt:lpstr>DBSCAN-Example</vt:lpstr>
      <vt:lpstr>DBSCAN-Example</vt:lpstr>
      <vt:lpstr>DBSCAN-Example</vt:lpstr>
      <vt:lpstr>PowerPoint Presentation</vt:lpstr>
      <vt:lpstr>PowerPoint Presentation</vt:lpstr>
      <vt:lpstr>When DBSCAN Does NOT Work Well</vt:lpstr>
      <vt:lpstr>DBSCAN: Sensitive to Parameters</vt:lpstr>
      <vt:lpstr>Density Based Clustering: Discussion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kumar</dc:creator>
  <cp:lastModifiedBy>vikas kumar</cp:lastModifiedBy>
  <cp:revision>313</cp:revision>
  <dcterms:created xsi:type="dcterms:W3CDTF">2018-08-09T05:48:18Z</dcterms:created>
  <dcterms:modified xsi:type="dcterms:W3CDTF">2019-02-10T14:39:08Z</dcterms:modified>
</cp:coreProperties>
</file>