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79" r:id="rId10"/>
    <p:sldId id="274" r:id="rId11"/>
    <p:sldId id="276" r:id="rId12"/>
    <p:sldId id="278" r:id="rId13"/>
    <p:sldId id="277" r:id="rId14"/>
    <p:sldId id="266" r:id="rId15"/>
    <p:sldId id="267" r:id="rId16"/>
    <p:sldId id="269"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93" autoAdjust="0"/>
  </p:normalViewPr>
  <p:slideViewPr>
    <p:cSldViewPr snapToGrid="0">
      <p:cViewPr>
        <p:scale>
          <a:sx n="86" d="100"/>
          <a:sy n="86" d="100"/>
        </p:scale>
        <p:origin x="48"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C9ACCC-0528-4F8E-87FA-B12CE5D14F4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70CE-BFB5-4CEE-8545-14371CF4AAD8}" type="slidenum">
              <a:rPr lang="en-US" smtClean="0"/>
              <a:t>‹#›</a:t>
            </a:fld>
            <a:endParaRPr lang="en-US"/>
          </a:p>
        </p:txBody>
      </p:sp>
    </p:spTree>
    <p:extLst>
      <p:ext uri="{BB962C8B-B14F-4D97-AF65-F5344CB8AC3E}">
        <p14:creationId xmlns:p14="http://schemas.microsoft.com/office/powerpoint/2010/main" val="339752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C9ACCC-0528-4F8E-87FA-B12CE5D14F45}"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B70CE-BFB5-4CEE-8545-14371CF4AAD8}" type="slidenum">
              <a:rPr lang="en-US" smtClean="0"/>
              <a:t>‹#›</a:t>
            </a:fld>
            <a:endParaRPr lang="en-US"/>
          </a:p>
        </p:txBody>
      </p:sp>
    </p:spTree>
    <p:extLst>
      <p:ext uri="{BB962C8B-B14F-4D97-AF65-F5344CB8AC3E}">
        <p14:creationId xmlns:p14="http://schemas.microsoft.com/office/powerpoint/2010/main" val="3569323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3C9ACCC-0528-4F8E-87FA-B12CE5D14F4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70CE-BFB5-4CEE-8545-14371CF4AAD8}" type="slidenum">
              <a:rPr lang="en-US" smtClean="0"/>
              <a:t>‹#›</a:t>
            </a:fld>
            <a:endParaRPr lang="en-US"/>
          </a:p>
        </p:txBody>
      </p:sp>
    </p:spTree>
    <p:extLst>
      <p:ext uri="{BB962C8B-B14F-4D97-AF65-F5344CB8AC3E}">
        <p14:creationId xmlns:p14="http://schemas.microsoft.com/office/powerpoint/2010/main" val="1540162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3C9ACCC-0528-4F8E-87FA-B12CE5D14F4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70CE-BFB5-4CEE-8545-14371CF4AAD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39231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C9ACCC-0528-4F8E-87FA-B12CE5D14F4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70CE-BFB5-4CEE-8545-14371CF4AAD8}" type="slidenum">
              <a:rPr lang="en-US" smtClean="0"/>
              <a:t>‹#›</a:t>
            </a:fld>
            <a:endParaRPr lang="en-US"/>
          </a:p>
        </p:txBody>
      </p:sp>
    </p:spTree>
    <p:extLst>
      <p:ext uri="{BB962C8B-B14F-4D97-AF65-F5344CB8AC3E}">
        <p14:creationId xmlns:p14="http://schemas.microsoft.com/office/powerpoint/2010/main" val="1815341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C9ACCC-0528-4F8E-87FA-B12CE5D14F45}" type="datetimeFigureOut">
              <a:rPr lang="en-US" smtClean="0"/>
              <a:t>11/29/2017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70CE-BFB5-4CEE-8545-14371CF4AAD8}" type="slidenum">
              <a:rPr lang="en-US" smtClean="0"/>
              <a:t>‹#›</a:t>
            </a:fld>
            <a:endParaRPr lang="en-US"/>
          </a:p>
        </p:txBody>
      </p:sp>
    </p:spTree>
    <p:extLst>
      <p:ext uri="{BB962C8B-B14F-4D97-AF65-F5344CB8AC3E}">
        <p14:creationId xmlns:p14="http://schemas.microsoft.com/office/powerpoint/2010/main" val="411198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C9ACCC-0528-4F8E-87FA-B12CE5D14F45}" type="datetimeFigureOut">
              <a:rPr lang="en-US" smtClean="0"/>
              <a:t>11/29/2017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70CE-BFB5-4CEE-8545-14371CF4AAD8}" type="slidenum">
              <a:rPr lang="en-US" smtClean="0"/>
              <a:t>‹#›</a:t>
            </a:fld>
            <a:endParaRPr lang="en-US"/>
          </a:p>
        </p:txBody>
      </p:sp>
    </p:spTree>
    <p:extLst>
      <p:ext uri="{BB962C8B-B14F-4D97-AF65-F5344CB8AC3E}">
        <p14:creationId xmlns:p14="http://schemas.microsoft.com/office/powerpoint/2010/main" val="3141806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C9ACCC-0528-4F8E-87FA-B12CE5D14F4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70CE-BFB5-4CEE-8545-14371CF4AAD8}" type="slidenum">
              <a:rPr lang="en-US" smtClean="0"/>
              <a:t>‹#›</a:t>
            </a:fld>
            <a:endParaRPr lang="en-US"/>
          </a:p>
        </p:txBody>
      </p:sp>
    </p:spTree>
    <p:extLst>
      <p:ext uri="{BB962C8B-B14F-4D97-AF65-F5344CB8AC3E}">
        <p14:creationId xmlns:p14="http://schemas.microsoft.com/office/powerpoint/2010/main" val="3413408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C9ACCC-0528-4F8E-87FA-B12CE5D14F4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70CE-BFB5-4CEE-8545-14371CF4AAD8}" type="slidenum">
              <a:rPr lang="en-US" smtClean="0"/>
              <a:t>‹#›</a:t>
            </a:fld>
            <a:endParaRPr lang="en-US"/>
          </a:p>
        </p:txBody>
      </p:sp>
    </p:spTree>
    <p:extLst>
      <p:ext uri="{BB962C8B-B14F-4D97-AF65-F5344CB8AC3E}">
        <p14:creationId xmlns:p14="http://schemas.microsoft.com/office/powerpoint/2010/main" val="354784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3C9ACCC-0528-4F8E-87FA-B12CE5D14F4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70CE-BFB5-4CEE-8545-14371CF4AAD8}" type="slidenum">
              <a:rPr lang="en-US" smtClean="0"/>
              <a:t>‹#›</a:t>
            </a:fld>
            <a:endParaRPr lang="en-US"/>
          </a:p>
        </p:txBody>
      </p:sp>
    </p:spTree>
    <p:extLst>
      <p:ext uri="{BB962C8B-B14F-4D97-AF65-F5344CB8AC3E}">
        <p14:creationId xmlns:p14="http://schemas.microsoft.com/office/powerpoint/2010/main" val="364006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C9ACCC-0528-4F8E-87FA-B12CE5D14F4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70CE-BFB5-4CEE-8545-14371CF4AAD8}" type="slidenum">
              <a:rPr lang="en-US" smtClean="0"/>
              <a:t>‹#›</a:t>
            </a:fld>
            <a:endParaRPr lang="en-US"/>
          </a:p>
        </p:txBody>
      </p:sp>
    </p:spTree>
    <p:extLst>
      <p:ext uri="{BB962C8B-B14F-4D97-AF65-F5344CB8AC3E}">
        <p14:creationId xmlns:p14="http://schemas.microsoft.com/office/powerpoint/2010/main" val="3617449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C9ACCC-0528-4F8E-87FA-B12CE5D14F45}"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B70CE-BFB5-4CEE-8545-14371CF4AAD8}" type="slidenum">
              <a:rPr lang="en-US" smtClean="0"/>
              <a:t>‹#›</a:t>
            </a:fld>
            <a:endParaRPr lang="en-US"/>
          </a:p>
        </p:txBody>
      </p:sp>
    </p:spTree>
    <p:extLst>
      <p:ext uri="{BB962C8B-B14F-4D97-AF65-F5344CB8AC3E}">
        <p14:creationId xmlns:p14="http://schemas.microsoft.com/office/powerpoint/2010/main" val="737548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C9ACCC-0528-4F8E-87FA-B12CE5D14F45}"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9B70CE-BFB5-4CEE-8545-14371CF4AAD8}" type="slidenum">
              <a:rPr lang="en-US" smtClean="0"/>
              <a:t>‹#›</a:t>
            </a:fld>
            <a:endParaRPr lang="en-US"/>
          </a:p>
        </p:txBody>
      </p:sp>
    </p:spTree>
    <p:extLst>
      <p:ext uri="{BB962C8B-B14F-4D97-AF65-F5344CB8AC3E}">
        <p14:creationId xmlns:p14="http://schemas.microsoft.com/office/powerpoint/2010/main" val="3111616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3C9ACCC-0528-4F8E-87FA-B12CE5D14F45}" type="datetimeFigureOut">
              <a:rPr lang="en-US" smtClean="0"/>
              <a:t>11/29/2017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99B70CE-BFB5-4CEE-8545-14371CF4AAD8}" type="slidenum">
              <a:rPr lang="en-US" smtClean="0"/>
              <a:t>‹#›</a:t>
            </a:fld>
            <a:endParaRPr lang="en-US"/>
          </a:p>
        </p:txBody>
      </p:sp>
    </p:spTree>
    <p:extLst>
      <p:ext uri="{BB962C8B-B14F-4D97-AF65-F5344CB8AC3E}">
        <p14:creationId xmlns:p14="http://schemas.microsoft.com/office/powerpoint/2010/main" val="574573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3C9ACCC-0528-4F8E-87FA-B12CE5D14F45}" type="datetimeFigureOut">
              <a:rPr lang="en-US" smtClean="0"/>
              <a:t>11/29/2017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99B70CE-BFB5-4CEE-8545-14371CF4AAD8}" type="slidenum">
              <a:rPr lang="en-US" smtClean="0"/>
              <a:t>‹#›</a:t>
            </a:fld>
            <a:endParaRPr lang="en-US"/>
          </a:p>
        </p:txBody>
      </p:sp>
    </p:spTree>
    <p:extLst>
      <p:ext uri="{BB962C8B-B14F-4D97-AF65-F5344CB8AC3E}">
        <p14:creationId xmlns:p14="http://schemas.microsoft.com/office/powerpoint/2010/main" val="3640732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3C9ACCC-0528-4F8E-87FA-B12CE5D14F45}" type="datetimeFigureOut">
              <a:rPr lang="en-US" smtClean="0"/>
              <a:t>11/29/2017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99B70CE-BFB5-4CEE-8545-14371CF4AAD8}" type="slidenum">
              <a:rPr lang="en-US" smtClean="0"/>
              <a:t>‹#›</a:t>
            </a:fld>
            <a:endParaRPr lang="en-US"/>
          </a:p>
        </p:txBody>
      </p:sp>
    </p:spTree>
    <p:extLst>
      <p:ext uri="{BB962C8B-B14F-4D97-AF65-F5344CB8AC3E}">
        <p14:creationId xmlns:p14="http://schemas.microsoft.com/office/powerpoint/2010/main" val="272009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C9ACCC-0528-4F8E-87FA-B12CE5D14F45}"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B70CE-BFB5-4CEE-8545-14371CF4AAD8}" type="slidenum">
              <a:rPr lang="en-US" smtClean="0"/>
              <a:t>‹#›</a:t>
            </a:fld>
            <a:endParaRPr lang="en-US"/>
          </a:p>
        </p:txBody>
      </p:sp>
    </p:spTree>
    <p:extLst>
      <p:ext uri="{BB962C8B-B14F-4D97-AF65-F5344CB8AC3E}">
        <p14:creationId xmlns:p14="http://schemas.microsoft.com/office/powerpoint/2010/main" val="3712473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3C9ACCC-0528-4F8E-87FA-B12CE5D14F45}" type="datetimeFigureOut">
              <a:rPr lang="en-US" smtClean="0"/>
              <a:t>11/29/2017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99B70CE-BFB5-4CEE-8545-14371CF4AAD8}" type="slidenum">
              <a:rPr lang="en-US" smtClean="0"/>
              <a:t>‹#›</a:t>
            </a:fld>
            <a:endParaRPr lang="en-US"/>
          </a:p>
        </p:txBody>
      </p:sp>
    </p:spTree>
    <p:extLst>
      <p:ext uri="{BB962C8B-B14F-4D97-AF65-F5344CB8AC3E}">
        <p14:creationId xmlns:p14="http://schemas.microsoft.com/office/powerpoint/2010/main" val="14134719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BF7D1-4E3C-495D-AB94-36A75EB08BA3}"/>
              </a:ext>
            </a:extLst>
          </p:cNvPr>
          <p:cNvSpPr>
            <a:spLocks noGrp="1"/>
          </p:cNvSpPr>
          <p:nvPr>
            <p:ph type="ctrTitle"/>
          </p:nvPr>
        </p:nvSpPr>
        <p:spPr>
          <a:xfrm>
            <a:off x="1154955" y="222115"/>
            <a:ext cx="8825658" cy="3329581"/>
          </a:xfrm>
        </p:spPr>
        <p:txBody>
          <a:bodyPr/>
          <a:lstStyle/>
          <a:p>
            <a:r>
              <a:rPr lang="en-US" dirty="0"/>
              <a:t>Deep Learning in GPUs using Limited Precision</a:t>
            </a:r>
          </a:p>
        </p:txBody>
      </p:sp>
      <p:sp>
        <p:nvSpPr>
          <p:cNvPr id="3" name="Subtitle 2">
            <a:extLst>
              <a:ext uri="{FF2B5EF4-FFF2-40B4-BE49-F238E27FC236}">
                <a16:creationId xmlns:a16="http://schemas.microsoft.com/office/drawing/2014/main" id="{18DD62EC-3502-4894-9F97-1F030E676336}"/>
              </a:ext>
            </a:extLst>
          </p:cNvPr>
          <p:cNvSpPr>
            <a:spLocks noGrp="1"/>
          </p:cNvSpPr>
          <p:nvPr>
            <p:ph type="subTitle" idx="1"/>
          </p:nvPr>
        </p:nvSpPr>
        <p:spPr>
          <a:xfrm>
            <a:off x="1154955" y="3816991"/>
            <a:ext cx="8825658" cy="1821809"/>
          </a:xfrm>
        </p:spPr>
        <p:txBody>
          <a:bodyPr>
            <a:normAutofit/>
          </a:bodyPr>
          <a:lstStyle/>
          <a:p>
            <a:pPr algn="r"/>
            <a:r>
              <a:rPr lang="en-US" dirty="0"/>
              <a:t>Prepared By:</a:t>
            </a:r>
          </a:p>
          <a:p>
            <a:pPr algn="r"/>
            <a:r>
              <a:rPr lang="en-US" dirty="0" err="1"/>
              <a:t>Chitrarth</a:t>
            </a:r>
            <a:r>
              <a:rPr lang="en-US" dirty="0"/>
              <a:t> Singh(A20387080)</a:t>
            </a:r>
          </a:p>
          <a:p>
            <a:pPr algn="r"/>
            <a:r>
              <a:rPr lang="en-US" dirty="0"/>
              <a:t>Pradyot Mayank(A20405826)</a:t>
            </a:r>
          </a:p>
          <a:p>
            <a:pPr algn="r"/>
            <a:r>
              <a:rPr lang="en-US" dirty="0"/>
              <a:t>Navneet </a:t>
            </a:r>
            <a:r>
              <a:rPr lang="en-US" dirty="0" err="1"/>
              <a:t>Goel</a:t>
            </a:r>
            <a:r>
              <a:rPr lang="en-US" dirty="0"/>
              <a:t>(A20405197)</a:t>
            </a:r>
          </a:p>
          <a:p>
            <a:pPr algn="r"/>
            <a:endParaRPr lang="en-US" dirty="0"/>
          </a:p>
        </p:txBody>
      </p:sp>
    </p:spTree>
    <p:extLst>
      <p:ext uri="{BB962C8B-B14F-4D97-AF65-F5344CB8AC3E}">
        <p14:creationId xmlns:p14="http://schemas.microsoft.com/office/powerpoint/2010/main" val="1810222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BEE2-1112-452F-9210-6A1B2900BB0D}"/>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C99E2C36-654C-4FD5-8A5C-1975691A50B1}"/>
              </a:ext>
            </a:extLst>
          </p:cNvPr>
          <p:cNvSpPr>
            <a:spLocks noGrp="1"/>
          </p:cNvSpPr>
          <p:nvPr>
            <p:ph idx="1"/>
          </p:nvPr>
        </p:nvSpPr>
        <p:spPr/>
        <p:txBody>
          <a:bodyPr/>
          <a:lstStyle/>
          <a:p>
            <a:r>
              <a:rPr lang="en-US" dirty="0"/>
              <a:t>Accuracy vs. Epochs on CPU(FP64,FP32,FP16)</a:t>
            </a:r>
          </a:p>
          <a:p>
            <a:r>
              <a:rPr lang="en-US" dirty="0"/>
              <a:t>Accuracy vs. Time on CPU(FP4,FP32, FP16)</a:t>
            </a:r>
          </a:p>
        </p:txBody>
      </p:sp>
    </p:spTree>
    <p:extLst>
      <p:ext uri="{BB962C8B-B14F-4D97-AF65-F5344CB8AC3E}">
        <p14:creationId xmlns:p14="http://schemas.microsoft.com/office/powerpoint/2010/main" val="3600610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30" name="Picture 9">
            <a:extLst>
              <a:ext uri="{FF2B5EF4-FFF2-40B4-BE49-F238E27FC236}">
                <a16:creationId xmlns:a16="http://schemas.microsoft.com/office/drawing/2014/main" id="{412E3267-7ABE-412B-8580-47EC0D1F61F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11">
            <a:extLst>
              <a:ext uri="{FF2B5EF4-FFF2-40B4-BE49-F238E27FC236}">
                <a16:creationId xmlns:a16="http://schemas.microsoft.com/office/drawing/2014/main" id="{20B62C5A-2250-4380-AB23-DB87446CCED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 name="Oval 13">
            <a:extLst>
              <a:ext uri="{FF2B5EF4-FFF2-40B4-BE49-F238E27FC236}">
                <a16:creationId xmlns:a16="http://schemas.microsoft.com/office/drawing/2014/main" id="{D42CF425-7213-4F89-B0FF-4C2BDDD9C6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15">
            <a:extLst>
              <a:ext uri="{FF2B5EF4-FFF2-40B4-BE49-F238E27FC236}">
                <a16:creationId xmlns:a16="http://schemas.microsoft.com/office/drawing/2014/main" id="{D35DA97D-88F8-4249-B650-4FC9FD50A38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4" name="Picture 17">
            <a:extLst>
              <a:ext uri="{FF2B5EF4-FFF2-40B4-BE49-F238E27FC236}">
                <a16:creationId xmlns:a16="http://schemas.microsoft.com/office/drawing/2014/main" id="{43F38673-6E30-4BAE-AC67-0B283EBF429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19">
            <a:extLst>
              <a:ext uri="{FF2B5EF4-FFF2-40B4-BE49-F238E27FC236}">
                <a16:creationId xmlns:a16="http://schemas.microsoft.com/office/drawing/2014/main" id="{202A25CB-1ED1-4C87-AB49-8D3BC684D1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6" name="Rectangle 21">
            <a:extLst>
              <a:ext uri="{FF2B5EF4-FFF2-40B4-BE49-F238E27FC236}">
                <a16:creationId xmlns:a16="http://schemas.microsoft.com/office/drawing/2014/main" id="{EADB8294-BBF5-4EE7-8D08-DDECD12A1E3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3">
            <a:extLst>
              <a:ext uri="{FF2B5EF4-FFF2-40B4-BE49-F238E27FC236}">
                <a16:creationId xmlns:a16="http://schemas.microsoft.com/office/drawing/2014/main" id="{C2AA68CD-BBCC-4482-B4F9-3EBE3A75D09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 name="Freeform 15">
            <a:extLst>
              <a:ext uri="{FF2B5EF4-FFF2-40B4-BE49-F238E27FC236}">
                <a16:creationId xmlns:a16="http://schemas.microsoft.com/office/drawing/2014/main" id="{B58816D9-9E81-4B2B-95D3-C398BF15E1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39" name="Freeform 5">
            <a:extLst>
              <a:ext uri="{FF2B5EF4-FFF2-40B4-BE49-F238E27FC236}">
                <a16:creationId xmlns:a16="http://schemas.microsoft.com/office/drawing/2014/main" id="{BD26E291-370D-448F-BDB9-9A5999D46F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4" name="Content Placeholder 3">
            <a:extLst>
              <a:ext uri="{FF2B5EF4-FFF2-40B4-BE49-F238E27FC236}">
                <a16:creationId xmlns:a16="http://schemas.microsoft.com/office/drawing/2014/main" id="{994BAEAF-61DC-4A7B-B66D-23D891B95900}"/>
              </a:ext>
            </a:extLst>
          </p:cNvPr>
          <p:cNvPicPr>
            <a:picLocks noGrp="1" noChangeAspect="1"/>
          </p:cNvPicPr>
          <p:nvPr>
            <p:ph idx="1"/>
          </p:nvPr>
        </p:nvPicPr>
        <p:blipFill>
          <a:blip r:embed="rId7"/>
          <a:stretch>
            <a:fillRect/>
          </a:stretch>
        </p:blipFill>
        <p:spPr>
          <a:xfrm>
            <a:off x="643855" y="647071"/>
            <a:ext cx="5490972" cy="3280855"/>
          </a:xfrm>
          <a:prstGeom prst="rect">
            <a:avLst/>
          </a:prstGeom>
          <a:effectLst/>
        </p:spPr>
      </p:pic>
      <p:sp>
        <p:nvSpPr>
          <p:cNvPr id="2" name="Title 1">
            <a:extLst>
              <a:ext uri="{FF2B5EF4-FFF2-40B4-BE49-F238E27FC236}">
                <a16:creationId xmlns:a16="http://schemas.microsoft.com/office/drawing/2014/main" id="{0188A0BB-567F-46BA-BAB7-3F106EDC7C23}"/>
              </a:ext>
            </a:extLst>
          </p:cNvPr>
          <p:cNvSpPr>
            <a:spLocks noGrp="1"/>
          </p:cNvSpPr>
          <p:nvPr>
            <p:ph type="title"/>
          </p:nvPr>
        </p:nvSpPr>
        <p:spPr>
          <a:xfrm>
            <a:off x="635458" y="4854344"/>
            <a:ext cx="9345155" cy="861802"/>
          </a:xfrm>
        </p:spPr>
        <p:txBody>
          <a:bodyPr vert="horz" lIns="91440" tIns="45720" rIns="91440" bIns="45720" rtlCol="0" anchor="b">
            <a:normAutofit/>
          </a:bodyPr>
          <a:lstStyle/>
          <a:p>
            <a:r>
              <a:rPr lang="en-US" sz="4800" dirty="0"/>
              <a:t>Training steps vs. Accuracy</a:t>
            </a:r>
          </a:p>
        </p:txBody>
      </p:sp>
      <p:pic>
        <p:nvPicPr>
          <p:cNvPr id="6" name="Picture 5">
            <a:extLst>
              <a:ext uri="{FF2B5EF4-FFF2-40B4-BE49-F238E27FC236}">
                <a16:creationId xmlns:a16="http://schemas.microsoft.com/office/drawing/2014/main" id="{D4FCC381-1A04-45BE-B22E-33D1477ADFCD}"/>
              </a:ext>
            </a:extLst>
          </p:cNvPr>
          <p:cNvPicPr>
            <a:picLocks noChangeAspect="1"/>
          </p:cNvPicPr>
          <p:nvPr/>
        </p:nvPicPr>
        <p:blipFill>
          <a:blip r:embed="rId8"/>
          <a:stretch>
            <a:fillRect/>
          </a:stretch>
        </p:blipFill>
        <p:spPr>
          <a:xfrm>
            <a:off x="6230514" y="642632"/>
            <a:ext cx="4304671" cy="3261787"/>
          </a:xfrm>
          <a:prstGeom prst="rect">
            <a:avLst/>
          </a:prstGeom>
        </p:spPr>
      </p:pic>
    </p:spTree>
    <p:extLst>
      <p:ext uri="{BB962C8B-B14F-4D97-AF65-F5344CB8AC3E}">
        <p14:creationId xmlns:p14="http://schemas.microsoft.com/office/powerpoint/2010/main" val="2515767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2E3267-7ABE-412B-8580-47EC0D1F61F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20B62C5A-2250-4380-AB23-DB87446CCED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42CF425-7213-4F89-B0FF-4C2BDDD9C6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D35DA97D-88F8-4249-B650-4FC9FD50A38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43F38673-6E30-4BAE-AC67-0B283EBF429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202A25CB-1ED1-4C87-AB49-8D3BC684D1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ADB8294-BBF5-4EE7-8D08-DDECD12A1E3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2AA68CD-BBCC-4482-B4F9-3EBE3A75D09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15">
            <a:extLst>
              <a:ext uri="{FF2B5EF4-FFF2-40B4-BE49-F238E27FC236}">
                <a16:creationId xmlns:a16="http://schemas.microsoft.com/office/drawing/2014/main" id="{B58816D9-9E81-4B2B-95D3-C398BF15E1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28" name="Freeform 5">
            <a:extLst>
              <a:ext uri="{FF2B5EF4-FFF2-40B4-BE49-F238E27FC236}">
                <a16:creationId xmlns:a16="http://schemas.microsoft.com/office/drawing/2014/main" id="{BD26E291-370D-448F-BDB9-9A5999D46F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5" name="Picture 4">
            <a:extLst>
              <a:ext uri="{FF2B5EF4-FFF2-40B4-BE49-F238E27FC236}">
                <a16:creationId xmlns:a16="http://schemas.microsoft.com/office/drawing/2014/main" id="{9E25BB01-34FE-4F8B-9ECB-045415BF6DFE}"/>
              </a:ext>
            </a:extLst>
          </p:cNvPr>
          <p:cNvPicPr>
            <a:picLocks noChangeAspect="1"/>
          </p:cNvPicPr>
          <p:nvPr/>
        </p:nvPicPr>
        <p:blipFill>
          <a:blip r:embed="rId7"/>
          <a:stretch>
            <a:fillRect/>
          </a:stretch>
        </p:blipFill>
        <p:spPr>
          <a:xfrm>
            <a:off x="6285703" y="636083"/>
            <a:ext cx="3799330" cy="3291844"/>
          </a:xfrm>
          <a:prstGeom prst="rect">
            <a:avLst/>
          </a:prstGeom>
          <a:effectLst/>
        </p:spPr>
      </p:pic>
      <p:pic>
        <p:nvPicPr>
          <p:cNvPr id="4" name="Content Placeholder 3">
            <a:extLst>
              <a:ext uri="{FF2B5EF4-FFF2-40B4-BE49-F238E27FC236}">
                <a16:creationId xmlns:a16="http://schemas.microsoft.com/office/drawing/2014/main" id="{DFA255FA-EF00-4AC7-AC7E-F220FA8C6C4E}"/>
              </a:ext>
            </a:extLst>
          </p:cNvPr>
          <p:cNvPicPr>
            <a:picLocks noGrp="1" noChangeAspect="1"/>
          </p:cNvPicPr>
          <p:nvPr>
            <p:ph idx="1"/>
          </p:nvPr>
        </p:nvPicPr>
        <p:blipFill>
          <a:blip r:embed="rId8"/>
          <a:stretch>
            <a:fillRect/>
          </a:stretch>
        </p:blipFill>
        <p:spPr>
          <a:xfrm>
            <a:off x="643855" y="636083"/>
            <a:ext cx="5288103" cy="3291844"/>
          </a:xfrm>
          <a:prstGeom prst="rect">
            <a:avLst/>
          </a:prstGeom>
          <a:effectLst/>
        </p:spPr>
      </p:pic>
      <p:sp>
        <p:nvSpPr>
          <p:cNvPr id="2" name="Title 1">
            <a:extLst>
              <a:ext uri="{FF2B5EF4-FFF2-40B4-BE49-F238E27FC236}">
                <a16:creationId xmlns:a16="http://schemas.microsoft.com/office/drawing/2014/main" id="{5D0E9095-B618-48CF-B1CB-5BB1D0336D8D}"/>
              </a:ext>
            </a:extLst>
          </p:cNvPr>
          <p:cNvSpPr>
            <a:spLocks noGrp="1"/>
          </p:cNvSpPr>
          <p:nvPr>
            <p:ph type="title"/>
          </p:nvPr>
        </p:nvSpPr>
        <p:spPr>
          <a:xfrm>
            <a:off x="635458" y="4854344"/>
            <a:ext cx="9345155" cy="861802"/>
          </a:xfrm>
        </p:spPr>
        <p:txBody>
          <a:bodyPr vert="horz" lIns="91440" tIns="45720" rIns="91440" bIns="45720" rtlCol="0" anchor="b">
            <a:normAutofit/>
          </a:bodyPr>
          <a:lstStyle/>
          <a:p>
            <a:r>
              <a:rPr lang="en-US" sz="4800" dirty="0"/>
              <a:t>Training steps vs Time Elapsed</a:t>
            </a:r>
          </a:p>
        </p:txBody>
      </p:sp>
    </p:spTree>
    <p:extLst>
      <p:ext uri="{BB962C8B-B14F-4D97-AF65-F5344CB8AC3E}">
        <p14:creationId xmlns:p14="http://schemas.microsoft.com/office/powerpoint/2010/main" val="3105611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C24BEC42-AFF3-40D1-93A2-A27A42E1E2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5" name="Rectangle 24">
            <a:extLst>
              <a:ext uri="{FF2B5EF4-FFF2-40B4-BE49-F238E27FC236}">
                <a16:creationId xmlns:a16="http://schemas.microsoft.com/office/drawing/2014/main" id="{F98810A7-E114-447A-A7D6-69B27CFB56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7" name="Freeform: Shape 26">
            <a:extLst>
              <a:ext uri="{FF2B5EF4-FFF2-40B4-BE49-F238E27FC236}">
                <a16:creationId xmlns:a16="http://schemas.microsoft.com/office/drawing/2014/main" id="{608F427C-1EC9-4280-9367-F2B3AA063E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B5C1ACB3-FC60-4E7D-AB34-7C22236715A6}"/>
              </a:ext>
            </a:extLst>
          </p:cNvPr>
          <p:cNvPicPr>
            <a:picLocks noGrp="1" noChangeAspect="1"/>
          </p:cNvPicPr>
          <p:nvPr>
            <p:ph idx="1"/>
          </p:nvPr>
        </p:nvPicPr>
        <p:blipFill>
          <a:blip r:embed="rId6"/>
          <a:stretch>
            <a:fillRect/>
          </a:stretch>
        </p:blipFill>
        <p:spPr>
          <a:xfrm>
            <a:off x="99955" y="142043"/>
            <a:ext cx="7393041" cy="6542842"/>
          </a:xfrm>
          <a:prstGeom prst="rect">
            <a:avLst/>
          </a:prstGeom>
          <a:effectLst/>
        </p:spPr>
      </p:pic>
      <p:sp>
        <p:nvSpPr>
          <p:cNvPr id="2" name="Title 1">
            <a:extLst>
              <a:ext uri="{FF2B5EF4-FFF2-40B4-BE49-F238E27FC236}">
                <a16:creationId xmlns:a16="http://schemas.microsoft.com/office/drawing/2014/main" id="{7AE39F36-3416-4079-A9E6-89BC3D7F5195}"/>
              </a:ext>
            </a:extLst>
          </p:cNvPr>
          <p:cNvSpPr>
            <a:spLocks noGrp="1"/>
          </p:cNvSpPr>
          <p:nvPr>
            <p:ph type="title"/>
          </p:nvPr>
        </p:nvSpPr>
        <p:spPr>
          <a:xfrm>
            <a:off x="8191925" y="1325880"/>
            <a:ext cx="3352375" cy="3066507"/>
          </a:xfrm>
        </p:spPr>
        <p:txBody>
          <a:bodyPr vert="horz" lIns="91440" tIns="45720" rIns="91440" bIns="45720" rtlCol="0" anchor="b">
            <a:noAutofit/>
          </a:bodyPr>
          <a:lstStyle/>
          <a:p>
            <a:r>
              <a:rPr lang="en-US" sz="4400" dirty="0">
                <a:solidFill>
                  <a:srgbClr val="EBEBEB"/>
                </a:solidFill>
              </a:rPr>
              <a:t>Graph generated on Tensor board</a:t>
            </a:r>
            <a:endParaRPr lang="en-US" sz="4400" b="0" i="0" kern="1200" dirty="0">
              <a:solidFill>
                <a:srgbClr val="EBEBEB"/>
              </a:solidFill>
              <a:latin typeface="+mj-lt"/>
              <a:ea typeface="+mj-ea"/>
              <a:cs typeface="+mj-cs"/>
            </a:endParaRPr>
          </a:p>
        </p:txBody>
      </p:sp>
    </p:spTree>
    <p:extLst>
      <p:ext uri="{BB962C8B-B14F-4D97-AF65-F5344CB8AC3E}">
        <p14:creationId xmlns:p14="http://schemas.microsoft.com/office/powerpoint/2010/main" val="90405535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2667-29EC-4115-AA83-0BE538AF0365}"/>
              </a:ext>
            </a:extLst>
          </p:cNvPr>
          <p:cNvSpPr>
            <a:spLocks noGrp="1"/>
          </p:cNvSpPr>
          <p:nvPr>
            <p:ph type="title"/>
          </p:nvPr>
        </p:nvSpPr>
        <p:spPr/>
        <p:txBody>
          <a:bodyPr/>
          <a:lstStyle/>
          <a:p>
            <a:r>
              <a:rPr lang="en-US" dirty="0"/>
              <a:t>Conclusion/What We Learnt</a:t>
            </a:r>
          </a:p>
        </p:txBody>
      </p:sp>
      <p:sp>
        <p:nvSpPr>
          <p:cNvPr id="3" name="Content Placeholder 2">
            <a:extLst>
              <a:ext uri="{FF2B5EF4-FFF2-40B4-BE49-F238E27FC236}">
                <a16:creationId xmlns:a16="http://schemas.microsoft.com/office/drawing/2014/main" id="{2CB4A735-AD7F-4224-8AA2-28DFA63544E9}"/>
              </a:ext>
            </a:extLst>
          </p:cNvPr>
          <p:cNvSpPr>
            <a:spLocks noGrp="1"/>
          </p:cNvSpPr>
          <p:nvPr>
            <p:ph idx="1"/>
          </p:nvPr>
        </p:nvSpPr>
        <p:spPr/>
        <p:txBody>
          <a:bodyPr>
            <a:normAutofit fontScale="92500" lnSpcReduction="20000"/>
          </a:bodyPr>
          <a:lstStyle/>
          <a:p>
            <a:pPr algn="just"/>
            <a:r>
              <a:rPr lang="en-US" dirty="0"/>
              <a:t>Learnt how​ ​to ​​implement​​ deep​​ neural​​ networks​ ​efficiently with ​low​ ​precision.</a:t>
            </a:r>
          </a:p>
          <a:p>
            <a:pPr algn="just"/>
            <a:r>
              <a:rPr lang="en-US" dirty="0"/>
              <a:t>M​</a:t>
            </a:r>
            <a:r>
              <a:rPr lang="en-US" dirty="0" err="1"/>
              <a:t>ultipliers</a:t>
            </a:r>
            <a:r>
              <a:rPr lang="en-US" dirty="0"/>
              <a:t>​​​​ are​ ​sufficient​ ​for ​​training ​​deep​​ neural​​ networks. </a:t>
            </a:r>
          </a:p>
          <a:p>
            <a:pPr algn="just"/>
            <a:r>
              <a:rPr lang="en-US" dirty="0"/>
              <a:t>Using​​ a ​​higher ​​precision ​​for ​​the​ ​parameters​ during​ ​the ​​implementation​ ​helps​ ​for ​understanding​​ of ​​the​ ​model.</a:t>
            </a:r>
          </a:p>
          <a:p>
            <a:r>
              <a:rPr lang="en-US" dirty="0"/>
              <a:t>Our​​ work​​ can​​ be ​​exploited ​​to​​ optimize ​​memory​ usage​ on​  general-purpose​ hardware chameleon​  ​test bed​​ with ​​more​ ​than​​1​​GPU​​.)</a:t>
            </a:r>
          </a:p>
          <a:p>
            <a:r>
              <a:rPr lang="en-US" dirty="0"/>
              <a:t>Limited ​​precision ​​floating ​​formats ​​is ​​sufficient ​​for ​degradation ​​in​ ​the​​ accuracy​​of​​the​​final​​result.</a:t>
            </a:r>
          </a:p>
          <a:p>
            <a:r>
              <a:rPr lang="en-US" dirty="0"/>
              <a:t>Achieve ​​faster ​​computation​​on ​​GPUs​ ​using​ ​these​​ limited​​ precision​ ​data​​types.</a:t>
            </a:r>
          </a:p>
          <a:p>
            <a:r>
              <a:rPr lang="en-US" dirty="0"/>
              <a:t>Minimize ​​loss ​​of​​ information​​ when​​ quantizing​​ trained​ ​model​​ weights​ ​to ​​limited​ ​precision​ and​​ during ​​limited​ ​precision​​ computation​​ of​ ​activations</a:t>
            </a:r>
          </a:p>
        </p:txBody>
      </p:sp>
    </p:spTree>
    <p:extLst>
      <p:ext uri="{BB962C8B-B14F-4D97-AF65-F5344CB8AC3E}">
        <p14:creationId xmlns:p14="http://schemas.microsoft.com/office/powerpoint/2010/main" val="302578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A71D-98C3-40E7-A557-EEE28D17104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617ECCA-005F-4DE8-AA0A-BDC51B0474E0}"/>
              </a:ext>
            </a:extLst>
          </p:cNvPr>
          <p:cNvSpPr>
            <a:spLocks noGrp="1"/>
          </p:cNvSpPr>
          <p:nvPr>
            <p:ph idx="1"/>
          </p:nvPr>
        </p:nvSpPr>
        <p:spPr/>
        <p:txBody>
          <a:bodyPr>
            <a:normAutofit lnSpcReduction="10000"/>
          </a:bodyPr>
          <a:lstStyle/>
          <a:p>
            <a:pPr algn="just"/>
            <a:r>
              <a:rPr lang="en-US" dirty="0"/>
              <a:t>Presley, ​​R.​​K. ​​and​​ Haggard, ​​R.​​L. ​​(1994).​​​ A</a:t>
            </a:r>
            <a:r>
              <a:rPr lang="en-US" i="1" dirty="0"/>
              <a:t>​​ </a:t>
            </a:r>
            <a:r>
              <a:rPr lang="en-US" dirty="0"/>
              <a:t>fixed </a:t>
            </a:r>
            <a:r>
              <a:rPr lang="en-US" i="1" dirty="0"/>
              <a:t>​​</a:t>
            </a:r>
            <a:r>
              <a:rPr lang="en-US" dirty="0"/>
              <a:t>point</a:t>
            </a:r>
            <a:r>
              <a:rPr lang="en-US" i="1" dirty="0"/>
              <a:t>​ ​</a:t>
            </a:r>
            <a:r>
              <a:rPr lang="en-US" dirty="0"/>
              <a:t>implementation </a:t>
            </a:r>
            <a:r>
              <a:rPr lang="en-US" i="1" dirty="0"/>
              <a:t>​​</a:t>
            </a:r>
            <a:r>
              <a:rPr lang="en-US" dirty="0"/>
              <a:t>of </a:t>
            </a:r>
            <a:r>
              <a:rPr lang="en-US" i="1" dirty="0"/>
              <a:t>​​</a:t>
            </a:r>
            <a:r>
              <a:rPr lang="en-US" dirty="0"/>
              <a:t>the </a:t>
            </a:r>
            <a:r>
              <a:rPr lang="en-US" i="1" dirty="0"/>
              <a:t>​​</a:t>
            </a:r>
            <a:r>
              <a:rPr lang="en-US" dirty="0"/>
              <a:t>backpropagation learning</a:t>
            </a:r>
            <a:r>
              <a:rPr lang="en-US" i="1" dirty="0"/>
              <a:t>​​ </a:t>
            </a:r>
            <a:r>
              <a:rPr lang="en-US" dirty="0"/>
              <a:t>algorithm</a:t>
            </a:r>
            <a:r>
              <a:rPr lang="en-US" i="1" dirty="0"/>
              <a:t>​</a:t>
            </a:r>
            <a:r>
              <a:rPr lang="en-US" dirty="0"/>
              <a:t>. ​​In ​​Southeastcon’94. ​​Creative ​​Technology​​ Transfer-A​​ Global ​​Affair.,​​Proceedings​IEEE, ​​pages​​136–138.</a:t>
            </a:r>
          </a:p>
          <a:p>
            <a:pPr algn="just"/>
            <a:r>
              <a:rPr lang="en-US" dirty="0" err="1"/>
              <a:t>IEEE.Holt</a:t>
            </a:r>
            <a:r>
              <a:rPr lang="en-US" dirty="0"/>
              <a:t>,​​J.​​L. ​​and​​Baker,​​T.​​E.​​(1991). ​​​</a:t>
            </a:r>
            <a:r>
              <a:rPr lang="en-US" i="1" dirty="0"/>
              <a:t>​​</a:t>
            </a:r>
            <a:r>
              <a:rPr lang="en-US" dirty="0"/>
              <a:t>Back</a:t>
            </a:r>
            <a:r>
              <a:rPr lang="en-US" i="1" dirty="0"/>
              <a:t>​​</a:t>
            </a:r>
            <a:r>
              <a:rPr lang="en-US" dirty="0"/>
              <a:t>propagation </a:t>
            </a:r>
            <a:r>
              <a:rPr lang="en-US" i="1" dirty="0"/>
              <a:t>​​</a:t>
            </a:r>
            <a:r>
              <a:rPr lang="en-US" dirty="0"/>
              <a:t>simulations</a:t>
            </a:r>
            <a:r>
              <a:rPr lang="en-US" i="1" dirty="0"/>
              <a:t>​​ </a:t>
            </a:r>
            <a:r>
              <a:rPr lang="en-US" dirty="0"/>
              <a:t>using </a:t>
            </a:r>
            <a:r>
              <a:rPr lang="en-US" i="1" dirty="0"/>
              <a:t>​​</a:t>
            </a:r>
            <a:r>
              <a:rPr lang="en-US" dirty="0"/>
              <a:t>limited</a:t>
            </a:r>
            <a:r>
              <a:rPr lang="en-US" i="1" dirty="0"/>
              <a:t>​ ​</a:t>
            </a:r>
            <a:r>
              <a:rPr lang="en-US" dirty="0"/>
              <a:t>precision</a:t>
            </a:r>
            <a:r>
              <a:rPr lang="en-US" i="1" dirty="0"/>
              <a:t>​ ​</a:t>
            </a:r>
            <a:r>
              <a:rPr lang="en-US" dirty="0"/>
              <a:t>calculations.</a:t>
            </a:r>
            <a:r>
              <a:rPr lang="en-US" i="1" dirty="0"/>
              <a:t>​​ </a:t>
            </a:r>
            <a:r>
              <a:rPr lang="en-US" dirty="0"/>
              <a:t>In</a:t>
            </a:r>
            <a:r>
              <a:rPr lang="en-US" i="1" dirty="0"/>
              <a:t>​​ </a:t>
            </a:r>
            <a:r>
              <a:rPr lang="en-US" dirty="0"/>
              <a:t>Neural</a:t>
            </a:r>
            <a:r>
              <a:rPr lang="en-US" i="1" dirty="0"/>
              <a:t>​​ </a:t>
            </a:r>
            <a:r>
              <a:rPr lang="en-US" dirty="0"/>
              <a:t>Networks</a:t>
            </a:r>
            <a:r>
              <a:rPr lang="en-US" i="1" dirty="0"/>
              <a:t>​</a:t>
            </a:r>
            <a:r>
              <a:rPr lang="en-US" dirty="0"/>
              <a:t>, ​​1991.,​​ IJCNN-91-Seattle ​​International ​​Joint ​​Conference​​on​​,​​ volume​​2, ​​IEEE </a:t>
            </a:r>
            <a:r>
              <a:rPr lang="en-US" dirty="0" err="1"/>
              <a:t>Courbariaux</a:t>
            </a:r>
            <a:r>
              <a:rPr lang="en-US" dirty="0"/>
              <a:t>, M., ​</a:t>
            </a:r>
            <a:r>
              <a:rPr lang="en-US" dirty="0" err="1"/>
              <a:t>Bengio</a:t>
            </a:r>
            <a:r>
              <a:rPr lang="en-US" dirty="0"/>
              <a:t>, Y.,​David,​ J.P.:​ Training</a:t>
            </a:r>
            <a:r>
              <a:rPr lang="en-US" i="1" dirty="0"/>
              <a:t>​ ​</a:t>
            </a:r>
            <a:r>
              <a:rPr lang="en-US" dirty="0"/>
              <a:t>deep</a:t>
            </a:r>
            <a:r>
              <a:rPr lang="en-US" i="1" dirty="0"/>
              <a:t>​​ </a:t>
            </a:r>
            <a:r>
              <a:rPr lang="en-US" dirty="0"/>
              <a:t>neural</a:t>
            </a:r>
            <a:r>
              <a:rPr lang="en-US" i="1" dirty="0"/>
              <a:t>​​ </a:t>
            </a:r>
            <a:r>
              <a:rPr lang="en-US" dirty="0"/>
              <a:t>networks</a:t>
            </a:r>
            <a:r>
              <a:rPr lang="en-US" i="1" dirty="0"/>
              <a:t>​ ​</a:t>
            </a:r>
            <a:r>
              <a:rPr lang="en-US" dirty="0"/>
              <a:t>with</a:t>
            </a:r>
            <a:r>
              <a:rPr lang="en-US" i="1" dirty="0"/>
              <a:t>​ ​</a:t>
            </a:r>
            <a:r>
              <a:rPr lang="en-US" dirty="0"/>
              <a:t>low</a:t>
            </a:r>
            <a:r>
              <a:rPr lang="en-US" i="1" dirty="0"/>
              <a:t>​ ​</a:t>
            </a:r>
            <a:r>
              <a:rPr lang="en-US" dirty="0"/>
              <a:t>precision</a:t>
            </a:r>
            <a:r>
              <a:rPr lang="en-US" i="1" dirty="0"/>
              <a:t>​​ </a:t>
            </a:r>
            <a:r>
              <a:rPr lang="en-US" dirty="0"/>
              <a:t>multiplications. </a:t>
            </a:r>
            <a:r>
              <a:rPr lang="en-US" i="1" dirty="0"/>
              <a:t>​​​</a:t>
            </a:r>
            <a:r>
              <a:rPr lang="en-US" dirty="0" err="1"/>
              <a:t>arXiv</a:t>
            </a:r>
            <a:r>
              <a:rPr lang="en-US" dirty="0"/>
              <a:t> ​preprint.</a:t>
            </a:r>
          </a:p>
          <a:p>
            <a:pPr algn="just"/>
            <a:r>
              <a:rPr lang="en-US" dirty="0"/>
              <a:t>Gupta, ​​</a:t>
            </a:r>
            <a:r>
              <a:rPr lang="en-US" dirty="0" err="1"/>
              <a:t>Suyog</a:t>
            </a:r>
            <a:r>
              <a:rPr lang="en-US" dirty="0"/>
              <a:t>, ​​Agrawal, ​​Ankur,​​Gopalakrishnan, ​​Kailash, ​​and ​​Narayanan </a:t>
            </a:r>
            <a:r>
              <a:rPr lang="en-US" dirty="0" err="1"/>
              <a:t>plearning</a:t>
            </a:r>
            <a:r>
              <a:rPr lang="en-US" dirty="0"/>
              <a:t> </a:t>
            </a:r>
            <a:r>
              <a:rPr lang="en-US" i="1" dirty="0"/>
              <a:t>​​</a:t>
            </a:r>
            <a:r>
              <a:rPr lang="en-US" dirty="0"/>
              <a:t>with </a:t>
            </a:r>
            <a:r>
              <a:rPr lang="en-US" i="1" dirty="0"/>
              <a:t>​​</a:t>
            </a:r>
            <a:r>
              <a:rPr lang="en-US" dirty="0"/>
              <a:t>limited, ​numerical</a:t>
            </a:r>
            <a:r>
              <a:rPr lang="en-US" i="1" dirty="0"/>
              <a:t>​​​​</a:t>
            </a:r>
            <a:r>
              <a:rPr lang="en-US" dirty="0"/>
              <a:t>precision</a:t>
            </a:r>
            <a:r>
              <a:rPr lang="en-US" i="1" dirty="0"/>
              <a:t>​</a:t>
            </a:r>
            <a:r>
              <a:rPr lang="en-US" dirty="0"/>
              <a:t>.​​</a:t>
            </a:r>
            <a:r>
              <a:rPr lang="en-US" dirty="0" err="1"/>
              <a:t>arXiv</a:t>
            </a:r>
            <a:r>
              <a:rPr lang="en-US" dirty="0"/>
              <a:t>​​​​ preprint ​​​​arXiv:1502.02551​​,2015. </a:t>
            </a:r>
            <a:r>
              <a:rPr lang="en-US" dirty="0" err="1"/>
              <a:t>Devblogs</a:t>
            </a:r>
            <a:r>
              <a:rPr lang="en-US" dirty="0"/>
              <a:t> ​​</a:t>
            </a:r>
            <a:r>
              <a:rPr lang="en-US" dirty="0" err="1"/>
              <a:t>nvidia</a:t>
            </a:r>
            <a:r>
              <a:rPr lang="en-US" dirty="0"/>
              <a:t>: ​​​Mixed-Precision</a:t>
            </a:r>
            <a:r>
              <a:rPr lang="en-US" i="1" dirty="0"/>
              <a:t>​ ​</a:t>
            </a:r>
            <a:r>
              <a:rPr lang="en-US" dirty="0"/>
              <a:t>Programming</a:t>
            </a:r>
            <a:r>
              <a:rPr lang="en-US" i="1" dirty="0"/>
              <a:t>​​ </a:t>
            </a:r>
            <a:r>
              <a:rPr lang="en-US" dirty="0"/>
              <a:t>with</a:t>
            </a:r>
            <a:r>
              <a:rPr lang="en-US" i="1" dirty="0"/>
              <a:t>​​ </a:t>
            </a:r>
            <a:r>
              <a:rPr lang="en-US" dirty="0"/>
              <a:t>CUDA</a:t>
            </a:r>
            <a:r>
              <a:rPr lang="en-US" i="1" dirty="0"/>
              <a:t>​​</a:t>
            </a:r>
            <a:r>
              <a:rPr lang="en-US" dirty="0"/>
              <a:t>8 Tensorflow:​​ ​Quantizing</a:t>
            </a:r>
            <a:r>
              <a:rPr lang="en-US" i="1" dirty="0"/>
              <a:t>​ ​</a:t>
            </a:r>
            <a:r>
              <a:rPr lang="en-US" dirty="0"/>
              <a:t>Neural </a:t>
            </a:r>
            <a:r>
              <a:rPr lang="en-US" i="1" dirty="0"/>
              <a:t>​​</a:t>
            </a:r>
            <a:r>
              <a:rPr lang="en-US" dirty="0"/>
              <a:t>Networks</a:t>
            </a:r>
            <a:r>
              <a:rPr lang="en-US" i="1" dirty="0"/>
              <a:t>​ ​</a:t>
            </a:r>
            <a:r>
              <a:rPr lang="en-US" dirty="0"/>
              <a:t>with</a:t>
            </a:r>
            <a:r>
              <a:rPr lang="en-US" i="1" dirty="0"/>
              <a:t>​​ </a:t>
            </a:r>
            <a:r>
              <a:rPr lang="en-US" dirty="0"/>
              <a:t>Tensorflow.</a:t>
            </a:r>
          </a:p>
        </p:txBody>
      </p:sp>
    </p:spTree>
    <p:extLst>
      <p:ext uri="{BB962C8B-B14F-4D97-AF65-F5344CB8AC3E}">
        <p14:creationId xmlns:p14="http://schemas.microsoft.com/office/powerpoint/2010/main" val="3682412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B4AAD3FD-83A5-4B89-9F8F-01B8870865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26C04EF-6428-472D-B316-74A19385B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1">
            <a:extLst>
              <a:ext uri="{FF2B5EF4-FFF2-40B4-BE49-F238E27FC236}">
                <a16:creationId xmlns:a16="http://schemas.microsoft.com/office/drawing/2014/main" id="{61752F1D-FC0F-4103-9584-630E643CCD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5">
            <a:extLst>
              <a:ext uri="{FF2B5EF4-FFF2-40B4-BE49-F238E27FC236}">
                <a16:creationId xmlns:a16="http://schemas.microsoft.com/office/drawing/2014/main" id="{AE50896D-AACB-4C0A-855D-ECEFB4A0DA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5" name="Picture 4">
            <a:extLst>
              <a:ext uri="{FF2B5EF4-FFF2-40B4-BE49-F238E27FC236}">
                <a16:creationId xmlns:a16="http://schemas.microsoft.com/office/drawing/2014/main" id="{C70DD0F8-EDF9-4E1A-BE03-6A452172D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3896" y="647698"/>
            <a:ext cx="4450080" cy="5562601"/>
          </a:xfrm>
          <a:prstGeom prst="rect">
            <a:avLst/>
          </a:prstGeom>
          <a:effectLst/>
        </p:spPr>
      </p:pic>
      <p:sp>
        <p:nvSpPr>
          <p:cNvPr id="18" name="Rectangle 17">
            <a:extLst>
              <a:ext uri="{FF2B5EF4-FFF2-40B4-BE49-F238E27FC236}">
                <a16:creationId xmlns:a16="http://schemas.microsoft.com/office/drawing/2014/main" id="{A92A1116-1C84-41DF-B803-1F7B0883EC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A26E271-3C7F-45C6-9AB8-B9117DAA7341}"/>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Q &amp; A </a:t>
            </a:r>
            <a:br>
              <a:rPr lang="en-US" dirty="0">
                <a:solidFill>
                  <a:srgbClr val="EBEBEB"/>
                </a:solidFill>
              </a:rPr>
            </a:br>
            <a:endParaRPr lang="en-US" dirty="0">
              <a:solidFill>
                <a:srgbClr val="EBEBEB"/>
              </a:solidFill>
            </a:endParaRPr>
          </a:p>
        </p:txBody>
      </p:sp>
    </p:spTree>
    <p:extLst>
      <p:ext uri="{BB962C8B-B14F-4D97-AF65-F5344CB8AC3E}">
        <p14:creationId xmlns:p14="http://schemas.microsoft.com/office/powerpoint/2010/main" val="336120076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F798B1-49FA-4E32-A307-17256014526C}"/>
              </a:ext>
            </a:extLst>
          </p:cNvPr>
          <p:cNvSpPr>
            <a:spLocks noGrp="1"/>
          </p:cNvSpPr>
          <p:nvPr>
            <p:ph idx="1"/>
          </p:nvPr>
        </p:nvSpPr>
        <p:spPr/>
        <p:txBody>
          <a:bodyPr>
            <a:normAutofit/>
          </a:bodyPr>
          <a:lstStyle/>
          <a:p>
            <a:pPr marL="0" indent="0" algn="ctr">
              <a:buNone/>
            </a:pPr>
            <a:r>
              <a:rPr lang="en-US" sz="4400" dirty="0"/>
              <a:t>   THANK YOU</a:t>
            </a:r>
          </a:p>
        </p:txBody>
      </p:sp>
    </p:spTree>
    <p:extLst>
      <p:ext uri="{BB962C8B-B14F-4D97-AF65-F5344CB8AC3E}">
        <p14:creationId xmlns:p14="http://schemas.microsoft.com/office/powerpoint/2010/main" val="1990531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BB80-C06A-4DF5-9440-2EB07884B05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54E515FF-99B9-482B-A207-98C6FC85B6EE}"/>
              </a:ext>
            </a:extLst>
          </p:cNvPr>
          <p:cNvSpPr>
            <a:spLocks noGrp="1"/>
          </p:cNvSpPr>
          <p:nvPr>
            <p:ph idx="1"/>
          </p:nvPr>
        </p:nvSpPr>
        <p:spPr>
          <a:xfrm>
            <a:off x="875201" y="1767692"/>
            <a:ext cx="8946541" cy="3676763"/>
          </a:xfrm>
        </p:spPr>
        <p:txBody>
          <a:bodyPr>
            <a:normAutofit lnSpcReduction="10000"/>
          </a:bodyPr>
          <a:lstStyle/>
          <a:p>
            <a:r>
              <a:rPr lang="en-US" dirty="0"/>
              <a:t>Abstract</a:t>
            </a:r>
          </a:p>
          <a:p>
            <a:r>
              <a:rPr lang="en-US" dirty="0"/>
              <a:t>Introduction</a:t>
            </a:r>
          </a:p>
          <a:p>
            <a:r>
              <a:rPr lang="en-US" dirty="0"/>
              <a:t>Literature Review</a:t>
            </a:r>
          </a:p>
          <a:p>
            <a:r>
              <a:rPr lang="en-US" dirty="0"/>
              <a:t>Problem Statement</a:t>
            </a:r>
          </a:p>
          <a:p>
            <a:r>
              <a:rPr lang="en-US" dirty="0"/>
              <a:t>Related Work</a:t>
            </a:r>
          </a:p>
          <a:p>
            <a:r>
              <a:rPr lang="en-US" dirty="0"/>
              <a:t>Proposed Solution</a:t>
            </a:r>
          </a:p>
          <a:p>
            <a:r>
              <a:rPr lang="en-US" dirty="0"/>
              <a:t>Evaluation</a:t>
            </a:r>
          </a:p>
          <a:p>
            <a:r>
              <a:rPr lang="en-US" dirty="0"/>
              <a:t>Conclusion/What we Learnt</a:t>
            </a:r>
          </a:p>
          <a:p>
            <a:r>
              <a:rPr lang="en-US" dirty="0"/>
              <a:t>References</a:t>
            </a:r>
          </a:p>
          <a:p>
            <a:endParaRPr lang="en-US" dirty="0"/>
          </a:p>
        </p:txBody>
      </p:sp>
    </p:spTree>
    <p:extLst>
      <p:ext uri="{BB962C8B-B14F-4D97-AF65-F5344CB8AC3E}">
        <p14:creationId xmlns:p14="http://schemas.microsoft.com/office/powerpoint/2010/main" val="1748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EB17-9571-4080-91A4-79727F25A4B3}"/>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7A01A45-244D-45AD-A864-36EFA5617511}"/>
              </a:ext>
            </a:extLst>
          </p:cNvPr>
          <p:cNvSpPr>
            <a:spLocks noGrp="1"/>
          </p:cNvSpPr>
          <p:nvPr>
            <p:ph idx="1"/>
          </p:nvPr>
        </p:nvSpPr>
        <p:spPr>
          <a:xfrm>
            <a:off x="863246" y="2078085"/>
            <a:ext cx="9404722" cy="3324425"/>
          </a:xfrm>
        </p:spPr>
        <p:txBody>
          <a:bodyPr>
            <a:normAutofit/>
          </a:bodyPr>
          <a:lstStyle/>
          <a:p>
            <a:pPr algn="just"/>
            <a:r>
              <a:rPr lang="en-US" dirty="0"/>
              <a:t>Numerical operations on GPUs are challenging in terms of accuracy, precision, and performance making it essential to choose the best representation of data. </a:t>
            </a:r>
          </a:p>
          <a:p>
            <a:pPr marL="0" indent="0" algn="just">
              <a:buNone/>
            </a:pPr>
            <a:endParaRPr lang="en-US" dirty="0"/>
          </a:p>
          <a:p>
            <a:pPr marL="0" indent="0">
              <a:buNone/>
            </a:pPr>
            <a:endParaRPr lang="en-US" dirty="0"/>
          </a:p>
          <a:p>
            <a:pPr algn="just"/>
            <a:r>
              <a:rPr lang="en-US" dirty="0"/>
              <a:t>We have created a model with limited precision data to train Deep Neural Networks on two benchmark datasets: MNIST floating point data format to enhance the performance and reduce the memory usage of neural networks running on GPUs. </a:t>
            </a:r>
          </a:p>
          <a:p>
            <a:pPr marL="0" indent="0">
              <a:buNone/>
            </a:pPr>
            <a:endParaRPr lang="en-US" dirty="0"/>
          </a:p>
        </p:txBody>
      </p:sp>
    </p:spTree>
    <p:extLst>
      <p:ext uri="{BB962C8B-B14F-4D97-AF65-F5344CB8AC3E}">
        <p14:creationId xmlns:p14="http://schemas.microsoft.com/office/powerpoint/2010/main" val="2273279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7C5E-F88B-43E8-ABDC-CC819F89618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44D6D7E-A5B2-47EA-8482-9E611BB67653}"/>
              </a:ext>
            </a:extLst>
          </p:cNvPr>
          <p:cNvSpPr>
            <a:spLocks noGrp="1"/>
          </p:cNvSpPr>
          <p:nvPr>
            <p:ph idx="1"/>
          </p:nvPr>
        </p:nvSpPr>
        <p:spPr/>
        <p:txBody>
          <a:bodyPr>
            <a:normAutofit/>
          </a:bodyPr>
          <a:lstStyle/>
          <a:p>
            <a:pPr algn="just"/>
            <a:r>
              <a:rPr lang="en-US" dirty="0"/>
              <a:t> Deep learning (also known as deep structured learning or hierarchical learning) is part of a broader family of machine learning methods based on learning data representations, as opposed to task-specific algorithms. Learning can be supervised, semi supervised or unsupervised.</a:t>
            </a:r>
          </a:p>
          <a:p>
            <a:pPr algn="just"/>
            <a:endParaRPr lang="en-US" dirty="0"/>
          </a:p>
          <a:p>
            <a:pPr algn="just"/>
            <a:r>
              <a:rPr lang="en-US" dirty="0"/>
              <a:t>Deep learning architectures such as deep neural networks, deep belief networks  and recurrent neural networks  have been applied to fields including computer vision, speech recognition, NLP, audio recognition, social network filtering, where they have produced results comparable to and in some cases superior to human experts</a:t>
            </a:r>
          </a:p>
        </p:txBody>
      </p:sp>
    </p:spTree>
    <p:extLst>
      <p:ext uri="{BB962C8B-B14F-4D97-AF65-F5344CB8AC3E}">
        <p14:creationId xmlns:p14="http://schemas.microsoft.com/office/powerpoint/2010/main" val="185635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E80B0-0E0E-402F-9411-2415269FFB78}"/>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5B45082F-686D-4C4B-B567-8C1AC61F46E9}"/>
              </a:ext>
            </a:extLst>
          </p:cNvPr>
          <p:cNvSpPr>
            <a:spLocks noGrp="1"/>
          </p:cNvSpPr>
          <p:nvPr>
            <p:ph idx="1"/>
          </p:nvPr>
        </p:nvSpPr>
        <p:spPr>
          <a:xfrm>
            <a:off x="1103312" y="1853248"/>
            <a:ext cx="8946541" cy="4395151"/>
          </a:xfrm>
        </p:spPr>
        <p:txBody>
          <a:bodyPr>
            <a:normAutofit lnSpcReduction="10000"/>
          </a:bodyPr>
          <a:lstStyle/>
          <a:p>
            <a:pPr algn="just"/>
            <a:r>
              <a:rPr lang="en-US" dirty="0"/>
              <a:t>High Precision Data formats consume relatively higher amount of memory and yield mediocre performance​​ as​​ opposed​​ to​​ limited ​​precision​​ data​​ format.</a:t>
            </a:r>
          </a:p>
          <a:p>
            <a:pPr marL="0" indent="0" algn="just">
              <a:buNone/>
            </a:pPr>
            <a:endParaRPr lang="en-US" dirty="0"/>
          </a:p>
          <a:p>
            <a:pPr algn="just"/>
            <a:r>
              <a:rPr lang="en-US" dirty="0"/>
              <a:t>The half precision (FP16) Format is not new to GPUs. In fact, FP16 has been supported as a storage format for many years on NVIDIA GPUs, mostly used for reduced precision floating point texture storage and filtering and other special-purpose operations. </a:t>
            </a:r>
          </a:p>
          <a:p>
            <a:pPr marL="0" indent="0" algn="just">
              <a:buNone/>
            </a:pPr>
            <a:endParaRPr lang="en-US" dirty="0"/>
          </a:p>
          <a:p>
            <a:pPr algn="just"/>
            <a:r>
              <a:rPr lang="en-US" dirty="0"/>
              <a:t>The Pascal GPU architecture implements general-purpose, IEEE 754 FP16 arithmetic. High performance FP16 is supported at full speed on TeslaP100 (GP100), and at lower throughput (similar to double precision) on other Pascal GPUs (GP102,GP104,​​and​​GP106).</a:t>
            </a:r>
          </a:p>
        </p:txBody>
      </p:sp>
    </p:spTree>
    <p:extLst>
      <p:ext uri="{BB962C8B-B14F-4D97-AF65-F5344CB8AC3E}">
        <p14:creationId xmlns:p14="http://schemas.microsoft.com/office/powerpoint/2010/main" val="3945989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6B19-DDEC-4254-AE2B-FDC4FA52484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650FBD5-35F2-48DF-B555-751616992F8D}"/>
              </a:ext>
            </a:extLst>
          </p:cNvPr>
          <p:cNvSpPr>
            <a:spLocks noGrp="1"/>
          </p:cNvSpPr>
          <p:nvPr>
            <p:ph idx="1"/>
          </p:nvPr>
        </p:nvSpPr>
        <p:spPr/>
        <p:txBody>
          <a:bodyPr/>
          <a:lstStyle/>
          <a:p>
            <a:pPr algn="just"/>
            <a:r>
              <a:rPr lang="en-US" dirty="0"/>
              <a:t>Applications today being data-intensive, generating huge datasets which requires faster computing and greater accuracy. CPUs and GPUs are exhausting in their potential to be at par in processing this kind of data. </a:t>
            </a:r>
          </a:p>
          <a:p>
            <a:pPr marL="0" indent="0" algn="just">
              <a:buNone/>
            </a:pPr>
            <a:endParaRPr lang="en-US" dirty="0"/>
          </a:p>
          <a:p>
            <a:pPr algn="just"/>
            <a:r>
              <a:rPr lang="en-US" dirty="0"/>
              <a:t>High Precision Data Formats, as we already know, consumes significantly huge amount of memory space to achieve higher accuracy with great precision which reduces the performance of GPUs and system throughput overall .e.g. Neural network with supervised learning are rather meant to be more efficient ​​than ​​power ​​consuming.</a:t>
            </a:r>
          </a:p>
        </p:txBody>
      </p:sp>
    </p:spTree>
    <p:extLst>
      <p:ext uri="{BB962C8B-B14F-4D97-AF65-F5344CB8AC3E}">
        <p14:creationId xmlns:p14="http://schemas.microsoft.com/office/powerpoint/2010/main" val="676578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8EA0F-C45C-4C3F-ABE0-D783489C4370}"/>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909F9817-A1A6-4F98-BB32-CE26B5F0A8FA}"/>
              </a:ext>
            </a:extLst>
          </p:cNvPr>
          <p:cNvSpPr>
            <a:spLocks noGrp="1"/>
          </p:cNvSpPr>
          <p:nvPr>
            <p:ph idx="1"/>
          </p:nvPr>
        </p:nvSpPr>
        <p:spPr/>
        <p:txBody>
          <a:bodyPr/>
          <a:lstStyle/>
          <a:p>
            <a:pPr algn="just"/>
            <a:r>
              <a:rPr lang="en-US" dirty="0"/>
              <a:t>Research paper by </a:t>
            </a:r>
            <a:r>
              <a:rPr lang="en-US" dirty="0" err="1"/>
              <a:t>Yoshua</a:t>
            </a:r>
            <a:r>
              <a:rPr lang="en-US" dirty="0"/>
              <a:t> ​et al.</a:t>
            </a:r>
            <a:r>
              <a:rPr lang="en-US" i="1" dirty="0"/>
              <a:t>​</a:t>
            </a:r>
            <a:r>
              <a:rPr lang="en-US" dirty="0"/>
              <a:t>(2015) talk about training deep neural networks using low precision multiplication and achieving optimized memory usage on general purpose hardware. </a:t>
            </a:r>
          </a:p>
          <a:p>
            <a:pPr marL="0" indent="0" algn="just">
              <a:buNone/>
            </a:pPr>
            <a:endParaRPr lang="en-US" dirty="0"/>
          </a:p>
          <a:p>
            <a:pPr algn="just"/>
            <a:r>
              <a:rPr lang="en-US" dirty="0"/>
              <a:t>Jordan ​et </a:t>
            </a:r>
            <a:r>
              <a:rPr lang="en-US" dirty="0" err="1"/>
              <a:t>al.adapted</a:t>
            </a:r>
            <a:r>
              <a:rPr lang="en-US" dirty="0"/>
              <a:t> limited precision calculations to train deep neural network for back propagation algorithms.</a:t>
            </a:r>
          </a:p>
          <a:p>
            <a:pPr marL="0" indent="0" algn="just">
              <a:buNone/>
            </a:pPr>
            <a:r>
              <a:rPr lang="en-US" dirty="0"/>
              <a:t> </a:t>
            </a:r>
          </a:p>
          <a:p>
            <a:pPr algn="just"/>
            <a:r>
              <a:rPr lang="en-US" dirty="0" err="1"/>
              <a:t>Guptaet</a:t>
            </a:r>
            <a:r>
              <a:rPr lang="en-US" dirty="0"/>
              <a:t> al used 16- bit fixed point format to train neural networks on FPGA gaining significant amount of efficiency ​​and ​​computation​​ throughput.</a:t>
            </a:r>
          </a:p>
        </p:txBody>
      </p:sp>
    </p:spTree>
    <p:extLst>
      <p:ext uri="{BB962C8B-B14F-4D97-AF65-F5344CB8AC3E}">
        <p14:creationId xmlns:p14="http://schemas.microsoft.com/office/powerpoint/2010/main" val="3866588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F012-4939-44CD-BB29-C0840C58D6DD}"/>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13363B36-073D-412D-BFDA-C7EE3F9CE69B}"/>
              </a:ext>
            </a:extLst>
          </p:cNvPr>
          <p:cNvSpPr>
            <a:spLocks noGrp="1"/>
          </p:cNvSpPr>
          <p:nvPr>
            <p:ph idx="1"/>
          </p:nvPr>
        </p:nvSpPr>
        <p:spPr>
          <a:xfrm>
            <a:off x="1103312" y="1291906"/>
            <a:ext cx="8946541" cy="4956494"/>
          </a:xfrm>
        </p:spPr>
        <p:txBody>
          <a:bodyPr>
            <a:normAutofit fontScale="92500" lnSpcReduction="20000"/>
          </a:bodyPr>
          <a:lstStyle/>
          <a:p>
            <a:pPr algn="just"/>
            <a:r>
              <a:rPr lang="en-US" dirty="0"/>
              <a:t>We have implemented a deep neural network model using </a:t>
            </a:r>
            <a:r>
              <a:rPr lang="en-US" dirty="0" err="1"/>
              <a:t>TensorFlow</a:t>
            </a:r>
            <a:r>
              <a:rPr lang="en-US" dirty="0"/>
              <a:t> libraries on GPUs. </a:t>
            </a:r>
          </a:p>
          <a:p>
            <a:pPr marL="0" indent="0" algn="just">
              <a:buNone/>
            </a:pPr>
            <a:endParaRPr lang="en-US" dirty="0"/>
          </a:p>
          <a:p>
            <a:pPr algn="just"/>
            <a:r>
              <a:rPr lang="en-US" dirty="0"/>
              <a:t>GPUs through their multi-core architecture provides enhanced throughput to train models/neural nets in deep neural network when compared to CPUs. </a:t>
            </a:r>
          </a:p>
          <a:p>
            <a:pPr marL="0" indent="0" algn="just">
              <a:buNone/>
            </a:pPr>
            <a:endParaRPr lang="en-US" dirty="0"/>
          </a:p>
          <a:p>
            <a:pPr algn="just"/>
            <a:r>
              <a:rPr lang="en-US" dirty="0" err="1"/>
              <a:t>TensorFlow</a:t>
            </a:r>
            <a:r>
              <a:rPr lang="en-US" dirty="0"/>
              <a:t> libraries automatically discovers and uses GPUs  and ​​multiple​​  cores. Also,​​it​​ supports ​​seamless ​​quantization​ ​of​​ limited​​ precision ​​​​data​​types.</a:t>
            </a:r>
          </a:p>
          <a:p>
            <a:pPr marL="0" indent="0" algn="just">
              <a:buNone/>
            </a:pPr>
            <a:endParaRPr lang="en-US" dirty="0"/>
          </a:p>
          <a:p>
            <a:pPr algn="just"/>
            <a:r>
              <a:rPr lang="en-US" dirty="0"/>
              <a:t>We have used two datasets for our model: MNIST</a:t>
            </a:r>
          </a:p>
          <a:p>
            <a:pPr marL="0" indent="0" algn="just">
              <a:buNone/>
            </a:pPr>
            <a:endParaRPr lang="en-US" dirty="0"/>
          </a:p>
          <a:p>
            <a:pPr algn="just"/>
            <a:r>
              <a:rPr lang="en-US" dirty="0"/>
              <a:t>MNIST database of handwritten digits of 28x28 pixels which has a training set of ​60,000 examples, and a test set of ​10,000 examples. </a:t>
            </a:r>
          </a:p>
          <a:p>
            <a:pPr algn="just"/>
            <a:endParaRPr lang="en-US" dirty="0"/>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438611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F3FC718-FDE3-4EF7-921E-A5F374EAF82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3" name="Freeform 11">
            <a:extLst>
              <a:ext uri="{FF2B5EF4-FFF2-40B4-BE49-F238E27FC236}">
                <a16:creationId xmlns:a16="http://schemas.microsoft.com/office/drawing/2014/main" id="{FAA0F719-3DC8-4F08-AD8F-5A845658CB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7DCB61BE-FA0F-4EFB-BE0E-268BAD8E30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026" name="Picture 2" descr="https://lh6.googleusercontent.com/SW55qtd5T-IkZf__V9fxqFYETF1GtT2OPdat40G4U6vPr32wbBs3ukMqzmP4xpb5Xp3gv7zefUlFSnYIJqhmzX51FwZRpN--NUJXAg1XzO4KWGE4gAGp0goBC_Uk-UaOEtm1Krc-n44">
            <a:extLst>
              <a:ext uri="{FF2B5EF4-FFF2-40B4-BE49-F238E27FC236}">
                <a16:creationId xmlns:a16="http://schemas.microsoft.com/office/drawing/2014/main" id="{A0114997-20E8-47E7-99D9-60F91220B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451" y="2158557"/>
            <a:ext cx="6495847" cy="3150485"/>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A4B31EAA-7423-46F7-9B90-4AB2B09C35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5F78C20-CE15-4156-985E-8365F6D7507B}"/>
              </a:ext>
            </a:extLst>
          </p:cNvPr>
          <p:cNvSpPr>
            <a:spLocks noGrp="1"/>
          </p:cNvSpPr>
          <p:nvPr>
            <p:ph type="title"/>
          </p:nvPr>
        </p:nvSpPr>
        <p:spPr>
          <a:xfrm>
            <a:off x="643855" y="1447799"/>
            <a:ext cx="3108626" cy="1444752"/>
          </a:xfrm>
        </p:spPr>
        <p:txBody>
          <a:bodyPr anchor="b">
            <a:normAutofit/>
          </a:bodyPr>
          <a:lstStyle/>
          <a:p>
            <a:endParaRPr lang="en-US" sz="3200">
              <a:solidFill>
                <a:srgbClr val="EBEBEB"/>
              </a:solidFill>
            </a:endParaRPr>
          </a:p>
        </p:txBody>
      </p:sp>
      <p:sp>
        <p:nvSpPr>
          <p:cNvPr id="3" name="Content Placeholder 2">
            <a:extLst>
              <a:ext uri="{FF2B5EF4-FFF2-40B4-BE49-F238E27FC236}">
                <a16:creationId xmlns:a16="http://schemas.microsoft.com/office/drawing/2014/main" id="{0D5F717F-4E40-4B63-9CA2-0129F417A042}"/>
              </a:ext>
            </a:extLst>
          </p:cNvPr>
          <p:cNvSpPr>
            <a:spLocks noGrp="1"/>
          </p:cNvSpPr>
          <p:nvPr>
            <p:ph idx="1"/>
          </p:nvPr>
        </p:nvSpPr>
        <p:spPr>
          <a:xfrm>
            <a:off x="643855" y="3072385"/>
            <a:ext cx="3108057" cy="2947415"/>
          </a:xfrm>
        </p:spPr>
        <p:txBody>
          <a:bodyPr>
            <a:normAutofit/>
          </a:bodyPr>
          <a:lstStyle/>
          <a:p>
            <a:endParaRPr lang="en-US" sz="1400">
              <a:solidFill>
                <a:srgbClr val="FFFFFF"/>
              </a:solidFill>
            </a:endParaRPr>
          </a:p>
        </p:txBody>
      </p:sp>
    </p:spTree>
    <p:extLst>
      <p:ext uri="{BB962C8B-B14F-4D97-AF65-F5344CB8AC3E}">
        <p14:creationId xmlns:p14="http://schemas.microsoft.com/office/powerpoint/2010/main" val="268990164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1354</TotalTime>
  <Words>1060</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Deep Learning in GPUs using Limited Precision</vt:lpstr>
      <vt:lpstr>Contents</vt:lpstr>
      <vt:lpstr>Abstract</vt:lpstr>
      <vt:lpstr>Introduction</vt:lpstr>
      <vt:lpstr>Literature Review</vt:lpstr>
      <vt:lpstr>Problem Statement</vt:lpstr>
      <vt:lpstr>Related Work</vt:lpstr>
      <vt:lpstr>Proposed Solution</vt:lpstr>
      <vt:lpstr>PowerPoint Presentation</vt:lpstr>
      <vt:lpstr>Evaluation</vt:lpstr>
      <vt:lpstr>Training steps vs. Accuracy</vt:lpstr>
      <vt:lpstr>Training steps vs Time Elapsed</vt:lpstr>
      <vt:lpstr>Graph generated on Tensor board</vt:lpstr>
      <vt:lpstr>Conclusion/What We Learnt</vt:lpstr>
      <vt:lpstr>References</vt:lpstr>
      <vt:lpstr>Q &amp; 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in GPUs using Limited Precision</dc:title>
  <dc:creator>Pradyot Mayank</dc:creator>
  <cp:lastModifiedBy>Pradyot Mayank</cp:lastModifiedBy>
  <cp:revision>51</cp:revision>
  <dcterms:created xsi:type="dcterms:W3CDTF">2017-11-28T19:46:06Z</dcterms:created>
  <dcterms:modified xsi:type="dcterms:W3CDTF">2017-11-30T08:50:28Z</dcterms:modified>
</cp:coreProperties>
</file>