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461" r:id="rId3"/>
    <p:sldId id="440" r:id="rId4"/>
    <p:sldId id="536" r:id="rId5"/>
    <p:sldId id="526" r:id="rId6"/>
    <p:sldId id="439" r:id="rId7"/>
    <p:sldId id="411" r:id="rId8"/>
    <p:sldId id="528" r:id="rId9"/>
    <p:sldId id="531" r:id="rId10"/>
    <p:sldId id="530" r:id="rId11"/>
    <p:sldId id="532" r:id="rId12"/>
    <p:sldId id="565" r:id="rId13"/>
    <p:sldId id="533" r:id="rId14"/>
    <p:sldId id="534" r:id="rId15"/>
    <p:sldId id="535" r:id="rId16"/>
    <p:sldId id="435" r:id="rId17"/>
    <p:sldId id="449" r:id="rId18"/>
    <p:sldId id="450" r:id="rId19"/>
    <p:sldId id="451" r:id="rId20"/>
    <p:sldId id="452" r:id="rId21"/>
    <p:sldId id="453" r:id="rId22"/>
    <p:sldId id="538" r:id="rId23"/>
    <p:sldId id="454" r:id="rId24"/>
    <p:sldId id="448" r:id="rId25"/>
    <p:sldId id="457" r:id="rId26"/>
    <p:sldId id="539" r:id="rId27"/>
    <p:sldId id="541" r:id="rId28"/>
    <p:sldId id="542" r:id="rId29"/>
    <p:sldId id="543" r:id="rId30"/>
    <p:sldId id="540" r:id="rId31"/>
    <p:sldId id="567" r:id="rId32"/>
    <p:sldId id="566" r:id="rId33"/>
    <p:sldId id="544" r:id="rId34"/>
    <p:sldId id="546" r:id="rId35"/>
    <p:sldId id="455" r:id="rId36"/>
    <p:sldId id="547" r:id="rId37"/>
    <p:sldId id="548" r:id="rId38"/>
    <p:sldId id="549" r:id="rId39"/>
    <p:sldId id="550" r:id="rId40"/>
    <p:sldId id="554" r:id="rId41"/>
    <p:sldId id="553" r:id="rId42"/>
    <p:sldId id="551" r:id="rId43"/>
    <p:sldId id="555" r:id="rId44"/>
    <p:sldId id="556" r:id="rId45"/>
    <p:sldId id="557" r:id="rId46"/>
    <p:sldId id="558" r:id="rId47"/>
    <p:sldId id="559" r:id="rId48"/>
    <p:sldId id="560" r:id="rId49"/>
    <p:sldId id="561" r:id="rId50"/>
    <p:sldId id="563" r:id="rId51"/>
    <p:sldId id="562" r:id="rId52"/>
    <p:sldId id="564" r:id="rId53"/>
    <p:sldId id="568" r:id="rId54"/>
    <p:sldId id="569" r:id="rId55"/>
    <p:sldId id="570" r:id="rId56"/>
    <p:sldId id="572" r:id="rId57"/>
    <p:sldId id="574" r:id="rId58"/>
    <p:sldId id="575" r:id="rId59"/>
    <p:sldId id="576" r:id="rId60"/>
    <p:sldId id="577" r:id="rId61"/>
    <p:sldId id="578" r:id="rId62"/>
    <p:sldId id="579" r:id="rId63"/>
    <p:sldId id="580" r:id="rId64"/>
  </p:sldIdLst>
  <p:sldSz cx="12192000" cy="6858000"/>
  <p:notesSz cx="69977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99" autoAdjust="0"/>
    <p:restoredTop sz="94660"/>
  </p:normalViewPr>
  <p:slideViewPr>
    <p:cSldViewPr snapToGrid="0">
      <p:cViewPr varScale="1">
        <p:scale>
          <a:sx n="103" d="100"/>
          <a:sy n="103" d="100"/>
        </p:scale>
        <p:origin x="144" y="30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337" cy="465797"/>
          </a:xfrm>
          <a:prstGeom prst="rect">
            <a:avLst/>
          </a:prstGeom>
        </p:spPr>
        <p:txBody>
          <a:bodyPr vert="horz" lIns="93031" tIns="46516" rIns="93031" bIns="46516" rtlCol="0"/>
          <a:lstStyle>
            <a:lvl1pPr algn="l">
              <a:defRPr sz="1200"/>
            </a:lvl1pPr>
          </a:lstStyle>
          <a:p>
            <a:endParaRPr lang="en-US"/>
          </a:p>
        </p:txBody>
      </p:sp>
      <p:sp>
        <p:nvSpPr>
          <p:cNvPr id="3" name="Date Placeholder 2"/>
          <p:cNvSpPr>
            <a:spLocks noGrp="1"/>
          </p:cNvSpPr>
          <p:nvPr>
            <p:ph type="dt" idx="1"/>
          </p:nvPr>
        </p:nvSpPr>
        <p:spPr>
          <a:xfrm>
            <a:off x="3963744" y="0"/>
            <a:ext cx="3032337" cy="465797"/>
          </a:xfrm>
          <a:prstGeom prst="rect">
            <a:avLst/>
          </a:prstGeom>
        </p:spPr>
        <p:txBody>
          <a:bodyPr vert="horz" lIns="93031" tIns="46516" rIns="93031" bIns="46516" rtlCol="0"/>
          <a:lstStyle>
            <a:lvl1pPr algn="r">
              <a:defRPr sz="1200"/>
            </a:lvl1pPr>
          </a:lstStyle>
          <a:p>
            <a:fld id="{89237F10-8943-4457-A61F-7A2A0E202088}" type="datetimeFigureOut">
              <a:rPr lang="en-US" smtClean="0"/>
              <a:t>4/3/2019</a:t>
            </a:fld>
            <a:endParaRPr lang="en-US"/>
          </a:p>
        </p:txBody>
      </p:sp>
      <p:sp>
        <p:nvSpPr>
          <p:cNvPr id="4" name="Slide Image Placeholder 3"/>
          <p:cNvSpPr>
            <a:spLocks noGrp="1" noRot="1" noChangeAspect="1"/>
          </p:cNvSpPr>
          <p:nvPr>
            <p:ph type="sldImg" idx="2"/>
          </p:nvPr>
        </p:nvSpPr>
        <p:spPr>
          <a:xfrm>
            <a:off x="712788" y="1160463"/>
            <a:ext cx="5572125" cy="3133725"/>
          </a:xfrm>
          <a:prstGeom prst="rect">
            <a:avLst/>
          </a:prstGeom>
          <a:noFill/>
          <a:ln w="12700">
            <a:solidFill>
              <a:prstClr val="black"/>
            </a:solidFill>
          </a:ln>
        </p:spPr>
        <p:txBody>
          <a:bodyPr vert="horz" lIns="93031" tIns="46516" rIns="93031" bIns="46516" rtlCol="0" anchor="ctr"/>
          <a:lstStyle/>
          <a:p>
            <a:endParaRPr lang="en-US"/>
          </a:p>
        </p:txBody>
      </p:sp>
      <p:sp>
        <p:nvSpPr>
          <p:cNvPr id="5" name="Notes Placeholder 4"/>
          <p:cNvSpPr>
            <a:spLocks noGrp="1"/>
          </p:cNvSpPr>
          <p:nvPr>
            <p:ph type="body" sz="quarter" idx="3"/>
          </p:nvPr>
        </p:nvSpPr>
        <p:spPr>
          <a:xfrm>
            <a:off x="699770" y="4467781"/>
            <a:ext cx="5598160" cy="3655457"/>
          </a:xfrm>
          <a:prstGeom prst="rect">
            <a:avLst/>
          </a:prstGeom>
        </p:spPr>
        <p:txBody>
          <a:bodyPr vert="horz" lIns="93031" tIns="46516" rIns="93031" bIns="4651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32337" cy="465796"/>
          </a:xfrm>
          <a:prstGeom prst="rect">
            <a:avLst/>
          </a:prstGeom>
        </p:spPr>
        <p:txBody>
          <a:bodyPr vert="horz" lIns="93031" tIns="46516" rIns="93031" bIns="46516" rtlCol="0" anchor="b"/>
          <a:lstStyle>
            <a:lvl1pPr algn="l">
              <a:defRPr sz="1200"/>
            </a:lvl1pPr>
          </a:lstStyle>
          <a:p>
            <a:endParaRPr lang="en-US"/>
          </a:p>
        </p:txBody>
      </p:sp>
      <p:sp>
        <p:nvSpPr>
          <p:cNvPr id="7" name="Slide Number Placeholder 6"/>
          <p:cNvSpPr>
            <a:spLocks noGrp="1"/>
          </p:cNvSpPr>
          <p:nvPr>
            <p:ph type="sldNum" sz="quarter" idx="5"/>
          </p:nvPr>
        </p:nvSpPr>
        <p:spPr>
          <a:xfrm>
            <a:off x="3963744" y="8817904"/>
            <a:ext cx="3032337" cy="465796"/>
          </a:xfrm>
          <a:prstGeom prst="rect">
            <a:avLst/>
          </a:prstGeom>
        </p:spPr>
        <p:txBody>
          <a:bodyPr vert="horz" lIns="93031" tIns="46516" rIns="93031" bIns="46516" rtlCol="0" anchor="b"/>
          <a:lstStyle>
            <a:lvl1pPr algn="r">
              <a:defRPr sz="1200"/>
            </a:lvl1pPr>
          </a:lstStyle>
          <a:p>
            <a:fld id="{83394041-AB16-4FF7-A9C5-62D99BEC926B}" type="slidenum">
              <a:rPr lang="en-US" smtClean="0"/>
              <a:t>‹#›</a:t>
            </a:fld>
            <a:endParaRPr lang="en-US"/>
          </a:p>
        </p:txBody>
      </p:sp>
    </p:spTree>
    <p:extLst>
      <p:ext uri="{BB962C8B-B14F-4D97-AF65-F5344CB8AC3E}">
        <p14:creationId xmlns:p14="http://schemas.microsoft.com/office/powerpoint/2010/main" val="2824267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1</a:t>
            </a:fld>
            <a:endParaRPr lang="en-US"/>
          </a:p>
        </p:txBody>
      </p:sp>
    </p:spTree>
    <p:extLst>
      <p:ext uri="{BB962C8B-B14F-4D97-AF65-F5344CB8AC3E}">
        <p14:creationId xmlns:p14="http://schemas.microsoft.com/office/powerpoint/2010/main" val="3446349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10</a:t>
            </a:fld>
            <a:endParaRPr lang="en-US"/>
          </a:p>
        </p:txBody>
      </p:sp>
    </p:spTree>
    <p:extLst>
      <p:ext uri="{BB962C8B-B14F-4D97-AF65-F5344CB8AC3E}">
        <p14:creationId xmlns:p14="http://schemas.microsoft.com/office/powerpoint/2010/main" val="3694057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11</a:t>
            </a:fld>
            <a:endParaRPr lang="en-US"/>
          </a:p>
        </p:txBody>
      </p:sp>
    </p:spTree>
    <p:extLst>
      <p:ext uri="{BB962C8B-B14F-4D97-AF65-F5344CB8AC3E}">
        <p14:creationId xmlns:p14="http://schemas.microsoft.com/office/powerpoint/2010/main" val="2945494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12</a:t>
            </a:fld>
            <a:endParaRPr lang="en-US"/>
          </a:p>
        </p:txBody>
      </p:sp>
    </p:spTree>
    <p:extLst>
      <p:ext uri="{BB962C8B-B14F-4D97-AF65-F5344CB8AC3E}">
        <p14:creationId xmlns:p14="http://schemas.microsoft.com/office/powerpoint/2010/main" val="1497935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13</a:t>
            </a:fld>
            <a:endParaRPr lang="en-US"/>
          </a:p>
        </p:txBody>
      </p:sp>
    </p:spTree>
    <p:extLst>
      <p:ext uri="{BB962C8B-B14F-4D97-AF65-F5344CB8AC3E}">
        <p14:creationId xmlns:p14="http://schemas.microsoft.com/office/powerpoint/2010/main" val="3069935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14</a:t>
            </a:fld>
            <a:endParaRPr lang="en-US"/>
          </a:p>
        </p:txBody>
      </p:sp>
    </p:spTree>
    <p:extLst>
      <p:ext uri="{BB962C8B-B14F-4D97-AF65-F5344CB8AC3E}">
        <p14:creationId xmlns:p14="http://schemas.microsoft.com/office/powerpoint/2010/main" val="3572122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15</a:t>
            </a:fld>
            <a:endParaRPr lang="en-US"/>
          </a:p>
        </p:txBody>
      </p:sp>
    </p:spTree>
    <p:extLst>
      <p:ext uri="{BB962C8B-B14F-4D97-AF65-F5344CB8AC3E}">
        <p14:creationId xmlns:p14="http://schemas.microsoft.com/office/powerpoint/2010/main" val="554697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16</a:t>
            </a:fld>
            <a:endParaRPr lang="en-US" dirty="0"/>
          </a:p>
        </p:txBody>
      </p:sp>
    </p:spTree>
    <p:extLst>
      <p:ext uri="{BB962C8B-B14F-4D97-AF65-F5344CB8AC3E}">
        <p14:creationId xmlns:p14="http://schemas.microsoft.com/office/powerpoint/2010/main" val="2065701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17</a:t>
            </a:fld>
            <a:endParaRPr lang="en-US" dirty="0"/>
          </a:p>
        </p:txBody>
      </p:sp>
    </p:spTree>
    <p:extLst>
      <p:ext uri="{BB962C8B-B14F-4D97-AF65-F5344CB8AC3E}">
        <p14:creationId xmlns:p14="http://schemas.microsoft.com/office/powerpoint/2010/main" val="3040724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18</a:t>
            </a:fld>
            <a:endParaRPr lang="en-US" dirty="0"/>
          </a:p>
        </p:txBody>
      </p:sp>
    </p:spTree>
    <p:extLst>
      <p:ext uri="{BB962C8B-B14F-4D97-AF65-F5344CB8AC3E}">
        <p14:creationId xmlns:p14="http://schemas.microsoft.com/office/powerpoint/2010/main" val="10111427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19</a:t>
            </a:fld>
            <a:endParaRPr lang="en-US" dirty="0"/>
          </a:p>
        </p:txBody>
      </p:sp>
    </p:spTree>
    <p:extLst>
      <p:ext uri="{BB962C8B-B14F-4D97-AF65-F5344CB8AC3E}">
        <p14:creationId xmlns:p14="http://schemas.microsoft.com/office/powerpoint/2010/main" val="4209419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2</a:t>
            </a:fld>
            <a:endParaRPr lang="en-US"/>
          </a:p>
        </p:txBody>
      </p:sp>
    </p:spTree>
    <p:extLst>
      <p:ext uri="{BB962C8B-B14F-4D97-AF65-F5344CB8AC3E}">
        <p14:creationId xmlns:p14="http://schemas.microsoft.com/office/powerpoint/2010/main" val="2893348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20</a:t>
            </a:fld>
            <a:endParaRPr lang="en-US" dirty="0"/>
          </a:p>
        </p:txBody>
      </p:sp>
    </p:spTree>
    <p:extLst>
      <p:ext uri="{BB962C8B-B14F-4D97-AF65-F5344CB8AC3E}">
        <p14:creationId xmlns:p14="http://schemas.microsoft.com/office/powerpoint/2010/main" val="20884637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21</a:t>
            </a:fld>
            <a:endParaRPr lang="en-US" dirty="0"/>
          </a:p>
        </p:txBody>
      </p:sp>
    </p:spTree>
    <p:extLst>
      <p:ext uri="{BB962C8B-B14F-4D97-AF65-F5344CB8AC3E}">
        <p14:creationId xmlns:p14="http://schemas.microsoft.com/office/powerpoint/2010/main" val="6126183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22</a:t>
            </a:fld>
            <a:endParaRPr lang="en-US" dirty="0"/>
          </a:p>
        </p:txBody>
      </p:sp>
    </p:spTree>
    <p:extLst>
      <p:ext uri="{BB962C8B-B14F-4D97-AF65-F5344CB8AC3E}">
        <p14:creationId xmlns:p14="http://schemas.microsoft.com/office/powerpoint/2010/main" val="29465284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23</a:t>
            </a:fld>
            <a:endParaRPr lang="en-US" dirty="0"/>
          </a:p>
        </p:txBody>
      </p:sp>
    </p:spTree>
    <p:extLst>
      <p:ext uri="{BB962C8B-B14F-4D97-AF65-F5344CB8AC3E}">
        <p14:creationId xmlns:p14="http://schemas.microsoft.com/office/powerpoint/2010/main" val="2401338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24</a:t>
            </a:fld>
            <a:endParaRPr lang="en-US" dirty="0"/>
          </a:p>
        </p:txBody>
      </p:sp>
    </p:spTree>
    <p:extLst>
      <p:ext uri="{BB962C8B-B14F-4D97-AF65-F5344CB8AC3E}">
        <p14:creationId xmlns:p14="http://schemas.microsoft.com/office/powerpoint/2010/main" val="14624360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25</a:t>
            </a:fld>
            <a:endParaRPr lang="en-US" dirty="0"/>
          </a:p>
        </p:txBody>
      </p:sp>
    </p:spTree>
    <p:extLst>
      <p:ext uri="{BB962C8B-B14F-4D97-AF65-F5344CB8AC3E}">
        <p14:creationId xmlns:p14="http://schemas.microsoft.com/office/powerpoint/2010/main" val="272622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26</a:t>
            </a:fld>
            <a:endParaRPr lang="en-US" dirty="0"/>
          </a:p>
        </p:txBody>
      </p:sp>
    </p:spTree>
    <p:extLst>
      <p:ext uri="{BB962C8B-B14F-4D97-AF65-F5344CB8AC3E}">
        <p14:creationId xmlns:p14="http://schemas.microsoft.com/office/powerpoint/2010/main" val="11858284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27</a:t>
            </a:fld>
            <a:endParaRPr lang="en-US" dirty="0"/>
          </a:p>
        </p:txBody>
      </p:sp>
    </p:spTree>
    <p:extLst>
      <p:ext uri="{BB962C8B-B14F-4D97-AF65-F5344CB8AC3E}">
        <p14:creationId xmlns:p14="http://schemas.microsoft.com/office/powerpoint/2010/main" val="25715816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28</a:t>
            </a:fld>
            <a:endParaRPr lang="en-US" dirty="0"/>
          </a:p>
        </p:txBody>
      </p:sp>
    </p:spTree>
    <p:extLst>
      <p:ext uri="{BB962C8B-B14F-4D97-AF65-F5344CB8AC3E}">
        <p14:creationId xmlns:p14="http://schemas.microsoft.com/office/powerpoint/2010/main" val="34917477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29</a:t>
            </a:fld>
            <a:endParaRPr lang="en-US" dirty="0"/>
          </a:p>
        </p:txBody>
      </p:sp>
    </p:spTree>
    <p:extLst>
      <p:ext uri="{BB962C8B-B14F-4D97-AF65-F5344CB8AC3E}">
        <p14:creationId xmlns:p14="http://schemas.microsoft.com/office/powerpoint/2010/main" val="1442474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a:t>
            </a:fld>
            <a:endParaRPr lang="en-US" dirty="0"/>
          </a:p>
        </p:txBody>
      </p:sp>
    </p:spTree>
    <p:extLst>
      <p:ext uri="{BB962C8B-B14F-4D97-AF65-F5344CB8AC3E}">
        <p14:creationId xmlns:p14="http://schemas.microsoft.com/office/powerpoint/2010/main" val="31616403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30</a:t>
            </a:fld>
            <a:endParaRPr lang="en-US" dirty="0"/>
          </a:p>
        </p:txBody>
      </p:sp>
    </p:spTree>
    <p:extLst>
      <p:ext uri="{BB962C8B-B14F-4D97-AF65-F5344CB8AC3E}">
        <p14:creationId xmlns:p14="http://schemas.microsoft.com/office/powerpoint/2010/main" val="8409927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31</a:t>
            </a:fld>
            <a:endParaRPr lang="en-US" dirty="0"/>
          </a:p>
        </p:txBody>
      </p:sp>
    </p:spTree>
    <p:extLst>
      <p:ext uri="{BB962C8B-B14F-4D97-AF65-F5344CB8AC3E}">
        <p14:creationId xmlns:p14="http://schemas.microsoft.com/office/powerpoint/2010/main" val="9662914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32</a:t>
            </a:fld>
            <a:endParaRPr lang="en-US" dirty="0"/>
          </a:p>
        </p:txBody>
      </p:sp>
    </p:spTree>
    <p:extLst>
      <p:ext uri="{BB962C8B-B14F-4D97-AF65-F5344CB8AC3E}">
        <p14:creationId xmlns:p14="http://schemas.microsoft.com/office/powerpoint/2010/main" val="42154051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33</a:t>
            </a:fld>
            <a:endParaRPr lang="en-US" dirty="0"/>
          </a:p>
        </p:txBody>
      </p:sp>
    </p:spTree>
    <p:extLst>
      <p:ext uri="{BB962C8B-B14F-4D97-AF65-F5344CB8AC3E}">
        <p14:creationId xmlns:p14="http://schemas.microsoft.com/office/powerpoint/2010/main" val="7886568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34</a:t>
            </a:fld>
            <a:endParaRPr lang="en-US" dirty="0"/>
          </a:p>
        </p:txBody>
      </p:sp>
    </p:spTree>
    <p:extLst>
      <p:ext uri="{BB962C8B-B14F-4D97-AF65-F5344CB8AC3E}">
        <p14:creationId xmlns:p14="http://schemas.microsoft.com/office/powerpoint/2010/main" val="32332275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35</a:t>
            </a:fld>
            <a:endParaRPr lang="en-US" dirty="0"/>
          </a:p>
        </p:txBody>
      </p:sp>
    </p:spTree>
    <p:extLst>
      <p:ext uri="{BB962C8B-B14F-4D97-AF65-F5344CB8AC3E}">
        <p14:creationId xmlns:p14="http://schemas.microsoft.com/office/powerpoint/2010/main" val="39655974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36</a:t>
            </a:fld>
            <a:endParaRPr lang="en-US" dirty="0"/>
          </a:p>
        </p:txBody>
      </p:sp>
    </p:spTree>
    <p:extLst>
      <p:ext uri="{BB962C8B-B14F-4D97-AF65-F5344CB8AC3E}">
        <p14:creationId xmlns:p14="http://schemas.microsoft.com/office/powerpoint/2010/main" val="25605285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37</a:t>
            </a:fld>
            <a:endParaRPr lang="en-US" dirty="0"/>
          </a:p>
        </p:txBody>
      </p:sp>
    </p:spTree>
    <p:extLst>
      <p:ext uri="{BB962C8B-B14F-4D97-AF65-F5344CB8AC3E}">
        <p14:creationId xmlns:p14="http://schemas.microsoft.com/office/powerpoint/2010/main" val="37490467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38</a:t>
            </a:fld>
            <a:endParaRPr lang="en-US" dirty="0"/>
          </a:p>
        </p:txBody>
      </p:sp>
    </p:spTree>
    <p:extLst>
      <p:ext uri="{BB962C8B-B14F-4D97-AF65-F5344CB8AC3E}">
        <p14:creationId xmlns:p14="http://schemas.microsoft.com/office/powerpoint/2010/main" val="27962530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39</a:t>
            </a:fld>
            <a:endParaRPr lang="en-US" dirty="0"/>
          </a:p>
        </p:txBody>
      </p:sp>
    </p:spTree>
    <p:extLst>
      <p:ext uri="{BB962C8B-B14F-4D97-AF65-F5344CB8AC3E}">
        <p14:creationId xmlns:p14="http://schemas.microsoft.com/office/powerpoint/2010/main" val="178335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a:t>
            </a:fld>
            <a:endParaRPr lang="en-US" dirty="0"/>
          </a:p>
        </p:txBody>
      </p:sp>
    </p:spTree>
    <p:extLst>
      <p:ext uri="{BB962C8B-B14F-4D97-AF65-F5344CB8AC3E}">
        <p14:creationId xmlns:p14="http://schemas.microsoft.com/office/powerpoint/2010/main" val="21972936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40</a:t>
            </a:fld>
            <a:endParaRPr lang="en-US"/>
          </a:p>
        </p:txBody>
      </p:sp>
    </p:spTree>
    <p:extLst>
      <p:ext uri="{BB962C8B-B14F-4D97-AF65-F5344CB8AC3E}">
        <p14:creationId xmlns:p14="http://schemas.microsoft.com/office/powerpoint/2010/main" val="20859809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41</a:t>
            </a:fld>
            <a:endParaRPr lang="en-US"/>
          </a:p>
        </p:txBody>
      </p:sp>
    </p:spTree>
    <p:extLst>
      <p:ext uri="{BB962C8B-B14F-4D97-AF65-F5344CB8AC3E}">
        <p14:creationId xmlns:p14="http://schemas.microsoft.com/office/powerpoint/2010/main" val="40145912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42</a:t>
            </a:fld>
            <a:endParaRPr lang="en-US" dirty="0"/>
          </a:p>
        </p:txBody>
      </p:sp>
    </p:spTree>
    <p:extLst>
      <p:ext uri="{BB962C8B-B14F-4D97-AF65-F5344CB8AC3E}">
        <p14:creationId xmlns:p14="http://schemas.microsoft.com/office/powerpoint/2010/main" val="19468577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43</a:t>
            </a:fld>
            <a:endParaRPr lang="en-US" dirty="0"/>
          </a:p>
        </p:txBody>
      </p:sp>
    </p:spTree>
    <p:extLst>
      <p:ext uri="{BB962C8B-B14F-4D97-AF65-F5344CB8AC3E}">
        <p14:creationId xmlns:p14="http://schemas.microsoft.com/office/powerpoint/2010/main" val="123311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44</a:t>
            </a:fld>
            <a:endParaRPr lang="en-US" dirty="0"/>
          </a:p>
        </p:txBody>
      </p:sp>
    </p:spTree>
    <p:extLst>
      <p:ext uri="{BB962C8B-B14F-4D97-AF65-F5344CB8AC3E}">
        <p14:creationId xmlns:p14="http://schemas.microsoft.com/office/powerpoint/2010/main" val="4084354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45</a:t>
            </a:fld>
            <a:endParaRPr lang="en-US" dirty="0"/>
          </a:p>
        </p:txBody>
      </p:sp>
    </p:spTree>
    <p:extLst>
      <p:ext uri="{BB962C8B-B14F-4D97-AF65-F5344CB8AC3E}">
        <p14:creationId xmlns:p14="http://schemas.microsoft.com/office/powerpoint/2010/main" val="26128323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46</a:t>
            </a:fld>
            <a:endParaRPr lang="en-US" dirty="0"/>
          </a:p>
        </p:txBody>
      </p:sp>
    </p:spTree>
    <p:extLst>
      <p:ext uri="{BB962C8B-B14F-4D97-AF65-F5344CB8AC3E}">
        <p14:creationId xmlns:p14="http://schemas.microsoft.com/office/powerpoint/2010/main" val="40871435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47</a:t>
            </a:fld>
            <a:endParaRPr lang="en-US" dirty="0"/>
          </a:p>
        </p:txBody>
      </p:sp>
    </p:spTree>
    <p:extLst>
      <p:ext uri="{BB962C8B-B14F-4D97-AF65-F5344CB8AC3E}">
        <p14:creationId xmlns:p14="http://schemas.microsoft.com/office/powerpoint/2010/main" val="35014464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48</a:t>
            </a:fld>
            <a:endParaRPr lang="en-US" dirty="0"/>
          </a:p>
        </p:txBody>
      </p:sp>
    </p:spTree>
    <p:extLst>
      <p:ext uri="{BB962C8B-B14F-4D97-AF65-F5344CB8AC3E}">
        <p14:creationId xmlns:p14="http://schemas.microsoft.com/office/powerpoint/2010/main" val="13996178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49</a:t>
            </a:fld>
            <a:endParaRPr lang="en-US" dirty="0"/>
          </a:p>
        </p:txBody>
      </p:sp>
    </p:spTree>
    <p:extLst>
      <p:ext uri="{BB962C8B-B14F-4D97-AF65-F5344CB8AC3E}">
        <p14:creationId xmlns:p14="http://schemas.microsoft.com/office/powerpoint/2010/main" val="77363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a:t>
            </a:fld>
            <a:endParaRPr lang="en-US" dirty="0"/>
          </a:p>
        </p:txBody>
      </p:sp>
    </p:spTree>
    <p:extLst>
      <p:ext uri="{BB962C8B-B14F-4D97-AF65-F5344CB8AC3E}">
        <p14:creationId xmlns:p14="http://schemas.microsoft.com/office/powerpoint/2010/main" val="3780886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50</a:t>
            </a:fld>
            <a:endParaRPr lang="en-US" dirty="0"/>
          </a:p>
        </p:txBody>
      </p:sp>
    </p:spTree>
    <p:extLst>
      <p:ext uri="{BB962C8B-B14F-4D97-AF65-F5344CB8AC3E}">
        <p14:creationId xmlns:p14="http://schemas.microsoft.com/office/powerpoint/2010/main" val="30425916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51</a:t>
            </a:fld>
            <a:endParaRPr lang="en-US" dirty="0"/>
          </a:p>
        </p:txBody>
      </p:sp>
    </p:spTree>
    <p:extLst>
      <p:ext uri="{BB962C8B-B14F-4D97-AF65-F5344CB8AC3E}">
        <p14:creationId xmlns:p14="http://schemas.microsoft.com/office/powerpoint/2010/main" val="23097925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52</a:t>
            </a:fld>
            <a:endParaRPr lang="en-US" dirty="0"/>
          </a:p>
        </p:txBody>
      </p:sp>
    </p:spTree>
    <p:extLst>
      <p:ext uri="{BB962C8B-B14F-4D97-AF65-F5344CB8AC3E}">
        <p14:creationId xmlns:p14="http://schemas.microsoft.com/office/powerpoint/2010/main" val="18740706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53</a:t>
            </a:fld>
            <a:endParaRPr lang="en-US" dirty="0"/>
          </a:p>
        </p:txBody>
      </p:sp>
    </p:spTree>
    <p:extLst>
      <p:ext uri="{BB962C8B-B14F-4D97-AF65-F5344CB8AC3E}">
        <p14:creationId xmlns:p14="http://schemas.microsoft.com/office/powerpoint/2010/main" val="2483004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54</a:t>
            </a:fld>
            <a:endParaRPr lang="en-US" dirty="0"/>
          </a:p>
        </p:txBody>
      </p:sp>
    </p:spTree>
    <p:extLst>
      <p:ext uri="{BB962C8B-B14F-4D97-AF65-F5344CB8AC3E}">
        <p14:creationId xmlns:p14="http://schemas.microsoft.com/office/powerpoint/2010/main" val="10267849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55</a:t>
            </a:fld>
            <a:endParaRPr lang="en-US" dirty="0"/>
          </a:p>
        </p:txBody>
      </p:sp>
    </p:spTree>
    <p:extLst>
      <p:ext uri="{BB962C8B-B14F-4D97-AF65-F5344CB8AC3E}">
        <p14:creationId xmlns:p14="http://schemas.microsoft.com/office/powerpoint/2010/main" val="438798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56</a:t>
            </a:fld>
            <a:endParaRPr lang="en-US" dirty="0"/>
          </a:p>
        </p:txBody>
      </p:sp>
    </p:spTree>
    <p:extLst>
      <p:ext uri="{BB962C8B-B14F-4D97-AF65-F5344CB8AC3E}">
        <p14:creationId xmlns:p14="http://schemas.microsoft.com/office/powerpoint/2010/main" val="28668567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57</a:t>
            </a:fld>
            <a:endParaRPr lang="en-US" dirty="0"/>
          </a:p>
        </p:txBody>
      </p:sp>
    </p:spTree>
    <p:extLst>
      <p:ext uri="{BB962C8B-B14F-4D97-AF65-F5344CB8AC3E}">
        <p14:creationId xmlns:p14="http://schemas.microsoft.com/office/powerpoint/2010/main" val="9936160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58</a:t>
            </a:fld>
            <a:endParaRPr lang="en-US" dirty="0"/>
          </a:p>
        </p:txBody>
      </p:sp>
    </p:spTree>
    <p:extLst>
      <p:ext uri="{BB962C8B-B14F-4D97-AF65-F5344CB8AC3E}">
        <p14:creationId xmlns:p14="http://schemas.microsoft.com/office/powerpoint/2010/main" val="16188315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59</a:t>
            </a:fld>
            <a:endParaRPr lang="en-US" dirty="0"/>
          </a:p>
        </p:txBody>
      </p:sp>
    </p:spTree>
    <p:extLst>
      <p:ext uri="{BB962C8B-B14F-4D97-AF65-F5344CB8AC3E}">
        <p14:creationId xmlns:p14="http://schemas.microsoft.com/office/powerpoint/2010/main" val="3957574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a:t>
            </a:fld>
            <a:endParaRPr lang="en-US" dirty="0"/>
          </a:p>
        </p:txBody>
      </p:sp>
    </p:spTree>
    <p:extLst>
      <p:ext uri="{BB962C8B-B14F-4D97-AF65-F5344CB8AC3E}">
        <p14:creationId xmlns:p14="http://schemas.microsoft.com/office/powerpoint/2010/main" val="27647990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60</a:t>
            </a:fld>
            <a:endParaRPr lang="en-US" dirty="0"/>
          </a:p>
        </p:txBody>
      </p:sp>
    </p:spTree>
    <p:extLst>
      <p:ext uri="{BB962C8B-B14F-4D97-AF65-F5344CB8AC3E}">
        <p14:creationId xmlns:p14="http://schemas.microsoft.com/office/powerpoint/2010/main" val="360839283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61</a:t>
            </a:fld>
            <a:endParaRPr lang="en-US" dirty="0"/>
          </a:p>
        </p:txBody>
      </p:sp>
    </p:spTree>
    <p:extLst>
      <p:ext uri="{BB962C8B-B14F-4D97-AF65-F5344CB8AC3E}">
        <p14:creationId xmlns:p14="http://schemas.microsoft.com/office/powerpoint/2010/main" val="38255569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62</a:t>
            </a:fld>
            <a:endParaRPr lang="en-US" dirty="0"/>
          </a:p>
        </p:txBody>
      </p:sp>
    </p:spTree>
    <p:extLst>
      <p:ext uri="{BB962C8B-B14F-4D97-AF65-F5344CB8AC3E}">
        <p14:creationId xmlns:p14="http://schemas.microsoft.com/office/powerpoint/2010/main" val="130750361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63</a:t>
            </a:fld>
            <a:endParaRPr lang="en-US" dirty="0"/>
          </a:p>
        </p:txBody>
      </p:sp>
    </p:spTree>
    <p:extLst>
      <p:ext uri="{BB962C8B-B14F-4D97-AF65-F5344CB8AC3E}">
        <p14:creationId xmlns:p14="http://schemas.microsoft.com/office/powerpoint/2010/main" val="2879492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a:t>
            </a:fld>
            <a:endParaRPr lang="en-US" dirty="0"/>
          </a:p>
        </p:txBody>
      </p:sp>
    </p:spTree>
    <p:extLst>
      <p:ext uri="{BB962C8B-B14F-4D97-AF65-F5344CB8AC3E}">
        <p14:creationId xmlns:p14="http://schemas.microsoft.com/office/powerpoint/2010/main" val="979242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8</a:t>
            </a:fld>
            <a:endParaRPr lang="en-US"/>
          </a:p>
        </p:txBody>
      </p:sp>
    </p:spTree>
    <p:extLst>
      <p:ext uri="{BB962C8B-B14F-4D97-AF65-F5344CB8AC3E}">
        <p14:creationId xmlns:p14="http://schemas.microsoft.com/office/powerpoint/2010/main" val="4001935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9</a:t>
            </a:fld>
            <a:endParaRPr lang="en-US"/>
          </a:p>
        </p:txBody>
      </p:sp>
    </p:spTree>
    <p:extLst>
      <p:ext uri="{BB962C8B-B14F-4D97-AF65-F5344CB8AC3E}">
        <p14:creationId xmlns:p14="http://schemas.microsoft.com/office/powerpoint/2010/main" val="2454842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FF0C25F-65ED-4B73-85C5-202F4C738597}" type="datetime1">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a:p>
        </p:txBody>
      </p:sp>
    </p:spTree>
    <p:extLst>
      <p:ext uri="{BB962C8B-B14F-4D97-AF65-F5344CB8AC3E}">
        <p14:creationId xmlns:p14="http://schemas.microsoft.com/office/powerpoint/2010/main" val="2475664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831023-42B8-48D6-8759-38078A4B79CC}" type="datetime1">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a:p>
        </p:txBody>
      </p:sp>
    </p:spTree>
    <p:extLst>
      <p:ext uri="{BB962C8B-B14F-4D97-AF65-F5344CB8AC3E}">
        <p14:creationId xmlns:p14="http://schemas.microsoft.com/office/powerpoint/2010/main" val="550118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5EC69A-F500-4A9D-B61C-F5091DD2C727}" type="datetime1">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a:p>
        </p:txBody>
      </p:sp>
    </p:spTree>
    <p:extLst>
      <p:ext uri="{BB962C8B-B14F-4D97-AF65-F5344CB8AC3E}">
        <p14:creationId xmlns:p14="http://schemas.microsoft.com/office/powerpoint/2010/main" val="7386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3AF077-5ADA-4D53-9C31-27E136949202}" type="datetime1">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48800" y="0"/>
            <a:ext cx="2743200" cy="365125"/>
          </a:xfrm>
        </p:spPr>
        <p:txBody>
          <a:bodyPr/>
          <a:lstStyle>
            <a:lvl1pPr>
              <a:defRPr>
                <a:solidFill>
                  <a:srgbClr val="FFFF00"/>
                </a:solidFill>
              </a:defRPr>
            </a:lvl1pPr>
          </a:lstStyle>
          <a:p>
            <a:fld id="{1C20BA80-1909-427C-B3BD-3DD8AEAFD5BE}" type="slidenum">
              <a:rPr lang="en-US" smtClean="0"/>
              <a:pPr/>
              <a:t>‹#›</a:t>
            </a:fld>
            <a:endParaRPr lang="en-US"/>
          </a:p>
        </p:txBody>
      </p:sp>
    </p:spTree>
    <p:extLst>
      <p:ext uri="{BB962C8B-B14F-4D97-AF65-F5344CB8AC3E}">
        <p14:creationId xmlns:p14="http://schemas.microsoft.com/office/powerpoint/2010/main" val="747129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87D5EF-D3AA-4DDB-99C8-497F8A27F6F0}" type="datetime1">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a:p>
        </p:txBody>
      </p:sp>
    </p:spTree>
    <p:extLst>
      <p:ext uri="{BB962C8B-B14F-4D97-AF65-F5344CB8AC3E}">
        <p14:creationId xmlns:p14="http://schemas.microsoft.com/office/powerpoint/2010/main" val="365504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3569DA-F0BE-48C2-9E54-DD6F731B072E}" type="datetime1">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a:p>
        </p:txBody>
      </p:sp>
    </p:spTree>
    <p:extLst>
      <p:ext uri="{BB962C8B-B14F-4D97-AF65-F5344CB8AC3E}">
        <p14:creationId xmlns:p14="http://schemas.microsoft.com/office/powerpoint/2010/main" val="3151693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0FD457-FAAA-480B-BC00-0D6A59C1AA3D}" type="datetime1">
              <a:rPr lang="en-US" smtClean="0"/>
              <a:t>4/3/2019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20BA80-1909-427C-B3BD-3DD8AEAFD5BE}" type="slidenum">
              <a:rPr lang="en-US" smtClean="0"/>
              <a:t>‹#›</a:t>
            </a:fld>
            <a:endParaRPr lang="en-US"/>
          </a:p>
        </p:txBody>
      </p:sp>
    </p:spTree>
    <p:extLst>
      <p:ext uri="{BB962C8B-B14F-4D97-AF65-F5344CB8AC3E}">
        <p14:creationId xmlns:p14="http://schemas.microsoft.com/office/powerpoint/2010/main" val="4234414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C234F5-3FB1-4F32-836D-B57BA95CBC29}" type="datetime1">
              <a:rPr lang="en-US" smtClean="0"/>
              <a:t>4/3/2019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20BA80-1909-427C-B3BD-3DD8AEAFD5BE}" type="slidenum">
              <a:rPr lang="en-US" smtClean="0"/>
              <a:t>‹#›</a:t>
            </a:fld>
            <a:endParaRPr lang="en-US"/>
          </a:p>
        </p:txBody>
      </p:sp>
    </p:spTree>
    <p:extLst>
      <p:ext uri="{BB962C8B-B14F-4D97-AF65-F5344CB8AC3E}">
        <p14:creationId xmlns:p14="http://schemas.microsoft.com/office/powerpoint/2010/main" val="3149237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5F2E3-AE90-488D-8146-868293815B65}" type="datetime1">
              <a:rPr lang="en-US" smtClean="0"/>
              <a:t>4/3/2019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20BA80-1909-427C-B3BD-3DD8AEAFD5BE}" type="slidenum">
              <a:rPr lang="en-US" smtClean="0"/>
              <a:t>‹#›</a:t>
            </a:fld>
            <a:endParaRPr lang="en-US"/>
          </a:p>
        </p:txBody>
      </p:sp>
    </p:spTree>
    <p:extLst>
      <p:ext uri="{BB962C8B-B14F-4D97-AF65-F5344CB8AC3E}">
        <p14:creationId xmlns:p14="http://schemas.microsoft.com/office/powerpoint/2010/main" val="1320316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9740AA-A86E-4197-8C83-723554E81E00}" type="datetime1">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a:p>
        </p:txBody>
      </p:sp>
    </p:spTree>
    <p:extLst>
      <p:ext uri="{BB962C8B-B14F-4D97-AF65-F5344CB8AC3E}">
        <p14:creationId xmlns:p14="http://schemas.microsoft.com/office/powerpoint/2010/main" val="1826654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1B2A70-A184-4158-8A37-ADCD1DFAD00B}" type="datetime1">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a:p>
        </p:txBody>
      </p:sp>
    </p:spTree>
    <p:extLst>
      <p:ext uri="{BB962C8B-B14F-4D97-AF65-F5344CB8AC3E}">
        <p14:creationId xmlns:p14="http://schemas.microsoft.com/office/powerpoint/2010/main" val="1306172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5000">
              <a:schemeClr val="accent1">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AEF0BB-8B56-4A48-9893-D90F7549EB85}" type="datetime1">
              <a:rPr lang="en-US" smtClean="0"/>
              <a:t>4/3/2019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20BA80-1909-427C-B3BD-3DD8AEAFD5BE}" type="slidenum">
              <a:rPr lang="en-US" smtClean="0"/>
              <a:t>‹#›</a:t>
            </a:fld>
            <a:endParaRPr lang="en-US"/>
          </a:p>
        </p:txBody>
      </p:sp>
    </p:spTree>
    <p:extLst>
      <p:ext uri="{BB962C8B-B14F-4D97-AF65-F5344CB8AC3E}">
        <p14:creationId xmlns:p14="http://schemas.microsoft.com/office/powerpoint/2010/main" val="1554384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9.emf"/><Relationship Id="rId4" Type="http://schemas.openxmlformats.org/officeDocument/2006/relationships/image" Target="../media/image18.emf"/></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48.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57.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53.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49.png"/></Relationships>
</file>

<file path=ppt/slides/_rels/slide5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hyperlink" Target="http://cs231n.github.io/convolutional-networks/" TargetMode="External"/><Relationship Id="rId4" Type="http://schemas.openxmlformats.org/officeDocument/2006/relationships/image" Target="../media/image54.png"/></Relationships>
</file>

<file path=ppt/slides/_rels/slide6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0.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2.jpe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6514" y="2117627"/>
            <a:ext cx="8098971" cy="1885206"/>
          </a:xfrm>
          <a:noFill/>
        </p:spPr>
        <p:txBody>
          <a:bodyPr>
            <a:noAutofit/>
          </a:bodyPr>
          <a:lstStyle/>
          <a:p>
            <a:br>
              <a:rPr lang="en-US" sz="7000" b="1">
                <a:solidFill>
                  <a:schemeClr val="bg1"/>
                </a:solidFill>
              </a:rPr>
            </a:br>
            <a:br>
              <a:rPr lang="en-US" sz="7000" b="1">
                <a:solidFill>
                  <a:schemeClr val="bg1"/>
                </a:solidFill>
              </a:rPr>
            </a:br>
            <a:br>
              <a:rPr lang="en-US" sz="7000" b="1">
                <a:solidFill>
                  <a:schemeClr val="bg1"/>
                </a:solidFill>
              </a:rPr>
            </a:br>
            <a:r>
              <a:rPr lang="en-US" sz="7000" b="1">
                <a:solidFill>
                  <a:schemeClr val="accent5">
                    <a:lumMod val="50000"/>
                  </a:schemeClr>
                </a:solidFill>
              </a:rPr>
              <a:t>CS 584</a:t>
            </a:r>
            <a:br>
              <a:rPr lang="en-US" sz="7000" b="1">
                <a:solidFill>
                  <a:schemeClr val="accent5">
                    <a:lumMod val="50000"/>
                  </a:schemeClr>
                </a:solidFill>
              </a:rPr>
            </a:br>
            <a:r>
              <a:rPr lang="en-US" sz="7000" b="1">
                <a:solidFill>
                  <a:schemeClr val="accent5">
                    <a:lumMod val="50000"/>
                  </a:schemeClr>
                </a:solidFill>
              </a:rPr>
              <a:t>Machine Learning</a:t>
            </a:r>
          </a:p>
        </p:txBody>
      </p:sp>
      <p:sp>
        <p:nvSpPr>
          <p:cNvPr id="3" name="Subtitle 2"/>
          <p:cNvSpPr>
            <a:spLocks noGrp="1"/>
          </p:cNvSpPr>
          <p:nvPr>
            <p:ph type="subTitle" idx="1"/>
          </p:nvPr>
        </p:nvSpPr>
        <p:spPr>
          <a:xfrm>
            <a:off x="1524000" y="4740373"/>
            <a:ext cx="9144000" cy="1655762"/>
          </a:xfrm>
        </p:spPr>
        <p:txBody>
          <a:bodyPr anchor="ctr">
            <a:normAutofit/>
          </a:bodyPr>
          <a:lstStyle/>
          <a:p>
            <a:r>
              <a:rPr lang="en-US" sz="4000" dirty="0"/>
              <a:t>Week 12</a:t>
            </a:r>
          </a:p>
          <a:p>
            <a:r>
              <a:rPr lang="en-US" sz="4000" dirty="0"/>
              <a:t>April 3, 2019</a:t>
            </a:r>
          </a:p>
        </p:txBody>
      </p:sp>
      <p:sp>
        <p:nvSpPr>
          <p:cNvPr id="9" name="Slide Number Placeholder 8"/>
          <p:cNvSpPr>
            <a:spLocks noGrp="1"/>
          </p:cNvSpPr>
          <p:nvPr>
            <p:ph type="sldNum" sz="quarter" idx="12"/>
          </p:nvPr>
        </p:nvSpPr>
        <p:spPr>
          <a:xfrm>
            <a:off x="9448800" y="0"/>
            <a:ext cx="2743200" cy="365125"/>
          </a:xfrm>
        </p:spPr>
        <p:txBody>
          <a:bodyPr/>
          <a:lstStyle/>
          <a:p>
            <a:fld id="{1C20BA80-1909-427C-B3BD-3DD8AEAFD5BE}" type="slidenum">
              <a:rPr lang="en-US" smtClean="0">
                <a:solidFill>
                  <a:srgbClr val="FFFF00"/>
                </a:solidFill>
              </a:rPr>
              <a:t>1</a:t>
            </a:fld>
            <a:endParaRPr lang="en-US">
              <a:solidFill>
                <a:srgbClr val="FFFF00"/>
              </a:solidFill>
            </a:endParaRPr>
          </a:p>
        </p:txBody>
      </p:sp>
      <p:pic>
        <p:nvPicPr>
          <p:cNvPr id="13" name="Picture 12">
            <a:extLst>
              <a:ext uri="{FF2B5EF4-FFF2-40B4-BE49-F238E27FC236}">
                <a16:creationId xmlns:a16="http://schemas.microsoft.com/office/drawing/2014/main" id="{A41E5C9E-5B35-47BB-8A82-326EB9820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2562"/>
            <a:ext cx="12192000" cy="131662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231395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 Representation of a Perceptron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The input to the hidden node is the weighted sum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3</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nary>
                  </m:oMath>
                </a14:m>
                <a:endParaRPr lang="en-US" dirty="0"/>
              </a:p>
              <a:p>
                <a:r>
                  <a:rPr lang="en-US" dirty="0"/>
                  <a:t>If this weighted sum is greater than a </a:t>
                </a:r>
                <a:r>
                  <a:rPr lang="en-US" i="1" dirty="0"/>
                  <a:t>threshold value</a:t>
                </a:r>
                <a:r>
                  <a:rPr lang="en-US" dirty="0"/>
                  <a:t>, then the output from the hidden node is 1.  Otherwise, the output value is 0.</a:t>
                </a:r>
              </a:p>
              <a:p>
                <a:r>
                  <a:rPr lang="en-US" dirty="0"/>
                  <a:t>The parameters of the perceptron are the weights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3</m:t>
                        </m:r>
                      </m:sub>
                    </m:sSub>
                  </m:oMath>
                </a14:m>
                <a:r>
                  <a:rPr lang="en-US" dirty="0"/>
                  <a:t> and the threshold value.</a:t>
                </a:r>
              </a:p>
              <a:p>
                <a:r>
                  <a:rPr lang="en-US" dirty="0"/>
                  <a:t>Think that the perceptron is a device that makes a decision by weighing up all the pieces of evidence. </a:t>
                </a:r>
              </a:p>
              <a:p>
                <a:r>
                  <a:rPr lang="en-US" dirty="0"/>
                  <a:t>That’s how the original perceptron works!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1821" r="-754"/>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10</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039202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An Example of the Perceptron</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Suppose you need to pay for a meal that costs $6.</a:t>
            </a:r>
          </a:p>
          <a:p>
            <a:pPr marL="514350" indent="-514350">
              <a:buFont typeface="+mj-lt"/>
              <a:buAutoNum type="arabicPeriod"/>
            </a:pPr>
            <a:r>
              <a:rPr lang="en-US" dirty="0"/>
              <a:t>You have three bills in your wallet</a:t>
            </a:r>
          </a:p>
          <a:p>
            <a:pPr lvl="1"/>
            <a:r>
              <a:rPr lang="en-US" dirty="0"/>
              <a:t>One $1 bill</a:t>
            </a:r>
          </a:p>
          <a:p>
            <a:pPr lvl="1"/>
            <a:r>
              <a:rPr lang="en-US" dirty="0"/>
              <a:t>One $5 bill</a:t>
            </a:r>
          </a:p>
          <a:p>
            <a:pPr lvl="1"/>
            <a:r>
              <a:rPr lang="en-US" dirty="0"/>
              <a:t>One $10 bill.</a:t>
            </a:r>
          </a:p>
          <a:p>
            <a:pPr marL="514350" indent="-514350">
              <a:buFont typeface="+mj-lt"/>
              <a:buAutoNum type="arabicPeriod"/>
            </a:pPr>
            <a:r>
              <a:rPr lang="en-US" dirty="0"/>
              <a:t>How will you use these three bills to pay for the meal?</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11</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648668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An Example of the Perceptron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=1</m:t>
                    </m:r>
                  </m:oMath>
                </a14:m>
                <a:r>
                  <a:rPr lang="en-US" dirty="0"/>
                  <a:t> means you used the $1 bill.  Otherwise, zero.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=1</m:t>
                    </m:r>
                  </m:oMath>
                </a14:m>
                <a:r>
                  <a:rPr lang="en-US" dirty="0"/>
                  <a:t>.</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rPr>
                      <m:t>=1</m:t>
                    </m:r>
                  </m:oMath>
                </a14:m>
                <a:r>
                  <a:rPr lang="en-US" dirty="0"/>
                  <a:t> means you used the $5 bill.  Otherwise, zero.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5</m:t>
                    </m:r>
                  </m:oMath>
                </a14:m>
                <a:r>
                  <a:rPr lang="en-US" dirty="0"/>
                  <a:t>.</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r>
                      <a:rPr lang="en-US" i="1">
                        <a:latin typeface="Cambria Math" panose="02040503050406030204" pitchFamily="18" charset="0"/>
                      </a:rPr>
                      <m:t>=1</m:t>
                    </m:r>
                  </m:oMath>
                </a14:m>
                <a:r>
                  <a:rPr lang="en-US" dirty="0"/>
                  <a:t> means you used the $10 bill.  Otherwise, zero.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3</m:t>
                        </m:r>
                      </m:sub>
                    </m:sSub>
                    <m:r>
                      <a:rPr lang="en-US" i="1">
                        <a:latin typeface="Cambria Math" panose="02040503050406030204" pitchFamily="18" charset="0"/>
                      </a:rPr>
                      <m:t>=1</m:t>
                    </m:r>
                    <m:r>
                      <a:rPr lang="en-US" b="0" i="1" smtClean="0">
                        <a:latin typeface="Cambria Math" panose="02040503050406030204" pitchFamily="18" charset="0"/>
                      </a:rPr>
                      <m:t>0</m:t>
                    </m:r>
                  </m:oMath>
                </a14:m>
                <a:r>
                  <a:rPr lang="en-US" dirty="0"/>
                  <a:t>.</a:t>
                </a:r>
              </a:p>
              <a:p>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=1</m:t>
                    </m:r>
                  </m:oMath>
                </a14:m>
                <a:r>
                  <a:rPr lang="en-US" dirty="0"/>
                  <a:t> means the meal is paid.  Otherwise, zero.</a:t>
                </a:r>
              </a:p>
              <a:p>
                <a:r>
                  <a:rPr lang="en-US" dirty="0"/>
                  <a:t>The cash tendered is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oMath>
                </a14:m>
                <a:r>
                  <a:rPr lang="en-US" dirty="0"/>
                  <a:t>.</a:t>
                </a:r>
              </a:p>
              <a:p>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6</m:t>
                    </m:r>
                  </m:oMath>
                </a14:m>
                <a:r>
                  <a:rPr lang="en-US" dirty="0"/>
                  <a:t> then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=1</m:t>
                    </m:r>
                  </m:oMath>
                </a14:m>
                <a:r>
                  <a:rPr lang="en-US" dirty="0"/>
                  <a:t>.  Otherwise,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=0</m:t>
                    </m:r>
                  </m:oMath>
                </a14:m>
                <a:r>
                  <a:rPr lang="en-US" dirty="0"/>
                  <a:t>.</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12</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871264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An Example of the Perceptron</a:t>
            </a:r>
          </a:p>
        </p:txBody>
      </p:sp>
      <p:sp>
        <p:nvSpPr>
          <p:cNvPr id="3" name="Content Placeholder 2"/>
          <p:cNvSpPr>
            <a:spLocks noGrp="1"/>
          </p:cNvSpPr>
          <p:nvPr>
            <p:ph idx="1"/>
          </p:nvPr>
        </p:nvSpPr>
        <p:spPr/>
        <p:txBody>
          <a:bodyPr>
            <a:normAutofit/>
          </a:bodyPr>
          <a:lstStyle/>
          <a:p>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13</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C8E2FEAE-6049-4DF5-B010-19CE48814367}"/>
                  </a:ext>
                </a:extLst>
              </p:cNvPr>
              <p:cNvGraphicFramePr>
                <a:graphicFrameLocks noGrp="1"/>
              </p:cNvGraphicFramePr>
              <p:nvPr>
                <p:extLst>
                  <p:ext uri="{D42A27DB-BD31-4B8C-83A1-F6EECF244321}">
                    <p14:modId xmlns:p14="http://schemas.microsoft.com/office/powerpoint/2010/main" val="58821090"/>
                  </p:ext>
                </p:extLst>
              </p:nvPr>
            </p:nvGraphicFramePr>
            <p:xfrm>
              <a:off x="838200" y="1548898"/>
              <a:ext cx="9220200" cy="4214223"/>
            </p:xfrm>
            <a:graphic>
              <a:graphicData uri="http://schemas.openxmlformats.org/drawingml/2006/table">
                <a:tbl>
                  <a:tblPr firstRow="1" bandRow="1">
                    <a:tableStyleId>{5C22544A-7EE6-4342-B048-85BDC9FD1C3A}</a:tableStyleId>
                  </a:tblPr>
                  <a:tblGrid>
                    <a:gridCol w="1844040">
                      <a:extLst>
                        <a:ext uri="{9D8B030D-6E8A-4147-A177-3AD203B41FA5}">
                          <a16:colId xmlns:a16="http://schemas.microsoft.com/office/drawing/2014/main" val="1439325344"/>
                        </a:ext>
                      </a:extLst>
                    </a:gridCol>
                    <a:gridCol w="1844040">
                      <a:extLst>
                        <a:ext uri="{9D8B030D-6E8A-4147-A177-3AD203B41FA5}">
                          <a16:colId xmlns:a16="http://schemas.microsoft.com/office/drawing/2014/main" val="704028302"/>
                        </a:ext>
                      </a:extLst>
                    </a:gridCol>
                    <a:gridCol w="1844040">
                      <a:extLst>
                        <a:ext uri="{9D8B030D-6E8A-4147-A177-3AD203B41FA5}">
                          <a16:colId xmlns:a16="http://schemas.microsoft.com/office/drawing/2014/main" val="3815548978"/>
                        </a:ext>
                      </a:extLst>
                    </a:gridCol>
                    <a:gridCol w="1844040">
                      <a:extLst>
                        <a:ext uri="{9D8B030D-6E8A-4147-A177-3AD203B41FA5}">
                          <a16:colId xmlns:a16="http://schemas.microsoft.com/office/drawing/2014/main" val="2322575650"/>
                        </a:ext>
                      </a:extLst>
                    </a:gridCol>
                    <a:gridCol w="1844040">
                      <a:extLst>
                        <a:ext uri="{9D8B030D-6E8A-4147-A177-3AD203B41FA5}">
                          <a16:colId xmlns:a16="http://schemas.microsoft.com/office/drawing/2014/main" val="816894651"/>
                        </a:ext>
                      </a:extLst>
                    </a:gridCol>
                  </a:tblGrid>
                  <a:tr h="468247">
                    <a:tc>
                      <a:txBody>
                        <a:bodyPr/>
                        <a:lstStyle/>
                        <a:p>
                          <a:pPr algn="ct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oMath>
                          </a14:m>
                          <a:r>
                            <a:rPr lang="en-US" sz="2000" dirty="0"/>
                            <a:t> ($1)</a:t>
                          </a:r>
                        </a:p>
                      </a:txBody>
                      <a:tcPr/>
                    </a:tc>
                    <a:tc>
                      <a:txBody>
                        <a:bodyPr/>
                        <a:lstStyle/>
                        <a:p>
                          <a:pPr algn="ct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oMath>
                          </a14:m>
                          <a:r>
                            <a:rPr lang="en-US" sz="2000" dirty="0"/>
                            <a:t> ($5)</a:t>
                          </a:r>
                        </a:p>
                      </a:txBody>
                      <a:tcPr/>
                    </a:tc>
                    <a:tc>
                      <a:txBody>
                        <a:bodyPr/>
                        <a:lstStyle/>
                        <a:p>
                          <a:pPr algn="ct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m:t>
                                  </m:r>
                                </m:sub>
                              </m:sSub>
                            </m:oMath>
                          </a14:m>
                          <a:r>
                            <a:rPr lang="en-US" sz="2000" dirty="0"/>
                            <a:t> ($10)</a:t>
                          </a:r>
                        </a:p>
                      </a:txBody>
                      <a:tcPr/>
                    </a:tc>
                    <a:tc>
                      <a:txBody>
                        <a:bodyPr/>
                        <a:lstStyle/>
                        <a:p>
                          <a:pPr algn="ctr"/>
                          <a:r>
                            <a:rPr lang="en-US" sz="2000" dirty="0"/>
                            <a:t>Cash Tendered </a:t>
                          </a:r>
                        </a:p>
                      </a:txBody>
                      <a:tcPr/>
                    </a:tc>
                    <a:tc>
                      <a:txBody>
                        <a:bodyPr/>
                        <a:lstStyle/>
                        <a:p>
                          <a:pPr algn="ctr"/>
                          <a:r>
                            <a:rPr lang="en-US" sz="2000" dirty="0"/>
                            <a:t>Meal is Paid</a:t>
                          </a:r>
                        </a:p>
                      </a:txBody>
                      <a:tcPr/>
                    </a:tc>
                    <a:extLst>
                      <a:ext uri="{0D108BD9-81ED-4DB2-BD59-A6C34878D82A}">
                        <a16:rowId xmlns:a16="http://schemas.microsoft.com/office/drawing/2014/main" val="2325629798"/>
                      </a:ext>
                    </a:extLst>
                  </a:tr>
                  <a:tr h="468247">
                    <a:tc>
                      <a:txBody>
                        <a:bodyPr/>
                        <a:lstStyle/>
                        <a:p>
                          <a:pPr algn="ctr"/>
                          <a:r>
                            <a:rPr lang="en-US" sz="2000" dirty="0"/>
                            <a:t>0</a:t>
                          </a:r>
                        </a:p>
                      </a:txBody>
                      <a:tcPr/>
                    </a:tc>
                    <a:tc>
                      <a:txBody>
                        <a:bodyPr/>
                        <a:lstStyle/>
                        <a:p>
                          <a:pPr algn="ctr"/>
                          <a:r>
                            <a:rPr lang="en-US" sz="2000" dirty="0"/>
                            <a:t>0</a:t>
                          </a:r>
                        </a:p>
                      </a:txBody>
                      <a:tcPr/>
                    </a:tc>
                    <a:tc>
                      <a:txBody>
                        <a:bodyPr/>
                        <a:lstStyle/>
                        <a:p>
                          <a:pPr algn="ctr"/>
                          <a:r>
                            <a:rPr lang="en-US" sz="2000" dirty="0"/>
                            <a:t>0</a:t>
                          </a:r>
                        </a:p>
                      </a:txBody>
                      <a:tcPr/>
                    </a:tc>
                    <a:tc>
                      <a:txBody>
                        <a:bodyPr/>
                        <a:lstStyle/>
                        <a:p>
                          <a:pPr algn="ctr"/>
                          <a:r>
                            <a:rPr lang="en-US" sz="2000" dirty="0"/>
                            <a:t>$0</a:t>
                          </a:r>
                        </a:p>
                      </a:txBody>
                      <a:tcPr/>
                    </a:tc>
                    <a:tc>
                      <a:txBody>
                        <a:bodyPr/>
                        <a:lstStyle/>
                        <a:p>
                          <a:pPr algn="ctr"/>
                          <a:r>
                            <a:rPr lang="en-US" sz="2000" dirty="0"/>
                            <a:t>0</a:t>
                          </a:r>
                        </a:p>
                      </a:txBody>
                      <a:tcPr/>
                    </a:tc>
                    <a:extLst>
                      <a:ext uri="{0D108BD9-81ED-4DB2-BD59-A6C34878D82A}">
                        <a16:rowId xmlns:a16="http://schemas.microsoft.com/office/drawing/2014/main" val="2015226497"/>
                      </a:ext>
                    </a:extLst>
                  </a:tr>
                  <a:tr h="468247">
                    <a:tc>
                      <a:txBody>
                        <a:bodyPr/>
                        <a:lstStyle/>
                        <a:p>
                          <a:pPr algn="ctr"/>
                          <a:r>
                            <a:rPr lang="en-US" sz="2000" dirty="0"/>
                            <a:t>0</a:t>
                          </a:r>
                        </a:p>
                      </a:txBody>
                      <a:tcPr/>
                    </a:tc>
                    <a:tc>
                      <a:txBody>
                        <a:bodyPr/>
                        <a:lstStyle/>
                        <a:p>
                          <a:pPr algn="ctr"/>
                          <a:r>
                            <a:rPr lang="en-US" sz="2000" dirty="0"/>
                            <a:t>0</a:t>
                          </a:r>
                        </a:p>
                      </a:txBody>
                      <a:tcPr/>
                    </a:tc>
                    <a:tc>
                      <a:txBody>
                        <a:bodyPr/>
                        <a:lstStyle/>
                        <a:p>
                          <a:pPr algn="ctr"/>
                          <a:r>
                            <a:rPr lang="en-US" sz="2000" dirty="0"/>
                            <a:t>1</a:t>
                          </a:r>
                        </a:p>
                      </a:txBody>
                      <a:tcPr/>
                    </a:tc>
                    <a:tc>
                      <a:txBody>
                        <a:bodyPr/>
                        <a:lstStyle/>
                        <a:p>
                          <a:pPr algn="ctr"/>
                          <a:r>
                            <a:rPr lang="en-US" sz="2000" dirty="0"/>
                            <a:t>$10</a:t>
                          </a:r>
                        </a:p>
                      </a:txBody>
                      <a:tcPr/>
                    </a:tc>
                    <a:tc>
                      <a:txBody>
                        <a:bodyPr/>
                        <a:lstStyle/>
                        <a:p>
                          <a:pPr algn="ctr"/>
                          <a:r>
                            <a:rPr lang="en-US" sz="2000" dirty="0"/>
                            <a:t>1</a:t>
                          </a:r>
                        </a:p>
                      </a:txBody>
                      <a:tcPr/>
                    </a:tc>
                    <a:extLst>
                      <a:ext uri="{0D108BD9-81ED-4DB2-BD59-A6C34878D82A}">
                        <a16:rowId xmlns:a16="http://schemas.microsoft.com/office/drawing/2014/main" val="3251154048"/>
                      </a:ext>
                    </a:extLst>
                  </a:tr>
                  <a:tr h="468247">
                    <a:tc>
                      <a:txBody>
                        <a:bodyPr/>
                        <a:lstStyle/>
                        <a:p>
                          <a:pPr algn="ctr"/>
                          <a:r>
                            <a:rPr lang="en-US" sz="2000" dirty="0"/>
                            <a:t>0</a:t>
                          </a:r>
                        </a:p>
                      </a:txBody>
                      <a:tcPr/>
                    </a:tc>
                    <a:tc>
                      <a:txBody>
                        <a:bodyPr/>
                        <a:lstStyle/>
                        <a:p>
                          <a:pPr algn="ctr"/>
                          <a:r>
                            <a:rPr lang="en-US" sz="2000" dirty="0"/>
                            <a:t>1</a:t>
                          </a:r>
                        </a:p>
                      </a:txBody>
                      <a:tcPr/>
                    </a:tc>
                    <a:tc>
                      <a:txBody>
                        <a:bodyPr/>
                        <a:lstStyle/>
                        <a:p>
                          <a:pPr algn="ctr"/>
                          <a:r>
                            <a:rPr lang="en-US" sz="2000" dirty="0"/>
                            <a:t>0</a:t>
                          </a:r>
                        </a:p>
                      </a:txBody>
                      <a:tcPr/>
                    </a:tc>
                    <a:tc>
                      <a:txBody>
                        <a:bodyPr/>
                        <a:lstStyle/>
                        <a:p>
                          <a:pPr algn="ctr"/>
                          <a:r>
                            <a:rPr lang="en-US" sz="2000" dirty="0"/>
                            <a:t>$5</a:t>
                          </a:r>
                        </a:p>
                      </a:txBody>
                      <a:tcPr/>
                    </a:tc>
                    <a:tc>
                      <a:txBody>
                        <a:bodyPr/>
                        <a:lstStyle/>
                        <a:p>
                          <a:pPr algn="ctr"/>
                          <a:r>
                            <a:rPr lang="en-US" sz="2000" dirty="0"/>
                            <a:t>0</a:t>
                          </a:r>
                        </a:p>
                      </a:txBody>
                      <a:tcPr/>
                    </a:tc>
                    <a:extLst>
                      <a:ext uri="{0D108BD9-81ED-4DB2-BD59-A6C34878D82A}">
                        <a16:rowId xmlns:a16="http://schemas.microsoft.com/office/drawing/2014/main" val="3152509089"/>
                      </a:ext>
                    </a:extLst>
                  </a:tr>
                  <a:tr h="468247">
                    <a:tc>
                      <a:txBody>
                        <a:bodyPr/>
                        <a:lstStyle/>
                        <a:p>
                          <a:pPr algn="ctr"/>
                          <a:r>
                            <a:rPr lang="en-US" sz="2000" dirty="0"/>
                            <a:t>0</a:t>
                          </a:r>
                        </a:p>
                      </a:txBody>
                      <a:tcPr/>
                    </a:tc>
                    <a:tc>
                      <a:txBody>
                        <a:bodyPr/>
                        <a:lstStyle/>
                        <a:p>
                          <a:pPr algn="ctr"/>
                          <a:r>
                            <a:rPr lang="en-US" sz="2000" dirty="0"/>
                            <a:t>1</a:t>
                          </a:r>
                        </a:p>
                      </a:txBody>
                      <a:tcPr/>
                    </a:tc>
                    <a:tc>
                      <a:txBody>
                        <a:bodyPr/>
                        <a:lstStyle/>
                        <a:p>
                          <a:pPr algn="ctr"/>
                          <a:r>
                            <a:rPr lang="en-US" sz="2000" dirty="0"/>
                            <a:t>1</a:t>
                          </a:r>
                        </a:p>
                      </a:txBody>
                      <a:tcPr/>
                    </a:tc>
                    <a:tc>
                      <a:txBody>
                        <a:bodyPr/>
                        <a:lstStyle/>
                        <a:p>
                          <a:pPr algn="ctr"/>
                          <a:r>
                            <a:rPr lang="en-US" sz="2000" dirty="0"/>
                            <a:t>$15</a:t>
                          </a:r>
                        </a:p>
                      </a:txBody>
                      <a:tcPr/>
                    </a:tc>
                    <a:tc>
                      <a:txBody>
                        <a:bodyPr/>
                        <a:lstStyle/>
                        <a:p>
                          <a:pPr algn="ctr"/>
                          <a:r>
                            <a:rPr lang="en-US" sz="2000" dirty="0"/>
                            <a:t>1</a:t>
                          </a:r>
                        </a:p>
                      </a:txBody>
                      <a:tcPr/>
                    </a:tc>
                    <a:extLst>
                      <a:ext uri="{0D108BD9-81ED-4DB2-BD59-A6C34878D82A}">
                        <a16:rowId xmlns:a16="http://schemas.microsoft.com/office/drawing/2014/main" val="2392921191"/>
                      </a:ext>
                    </a:extLst>
                  </a:tr>
                  <a:tr h="468247">
                    <a:tc>
                      <a:txBody>
                        <a:bodyPr/>
                        <a:lstStyle/>
                        <a:p>
                          <a:pPr algn="ctr"/>
                          <a:r>
                            <a:rPr lang="en-US" sz="2000" dirty="0"/>
                            <a:t>1</a:t>
                          </a:r>
                        </a:p>
                      </a:txBody>
                      <a:tcPr/>
                    </a:tc>
                    <a:tc>
                      <a:txBody>
                        <a:bodyPr/>
                        <a:lstStyle/>
                        <a:p>
                          <a:pPr algn="ctr"/>
                          <a:r>
                            <a:rPr lang="en-US" sz="2000" dirty="0"/>
                            <a:t>0</a:t>
                          </a:r>
                        </a:p>
                      </a:txBody>
                      <a:tcPr/>
                    </a:tc>
                    <a:tc>
                      <a:txBody>
                        <a:bodyPr/>
                        <a:lstStyle/>
                        <a:p>
                          <a:pPr algn="ctr"/>
                          <a:r>
                            <a:rPr lang="en-US" sz="2000" dirty="0"/>
                            <a:t>0</a:t>
                          </a:r>
                        </a:p>
                      </a:txBody>
                      <a:tcPr/>
                    </a:tc>
                    <a:tc>
                      <a:txBody>
                        <a:bodyPr/>
                        <a:lstStyle/>
                        <a:p>
                          <a:pPr algn="ctr"/>
                          <a:r>
                            <a:rPr lang="en-US" sz="2000" dirty="0"/>
                            <a:t>$1</a:t>
                          </a:r>
                        </a:p>
                      </a:txBody>
                      <a:tcPr/>
                    </a:tc>
                    <a:tc>
                      <a:txBody>
                        <a:bodyPr/>
                        <a:lstStyle/>
                        <a:p>
                          <a:pPr algn="ctr"/>
                          <a:r>
                            <a:rPr lang="en-US" sz="2000" dirty="0"/>
                            <a:t>0</a:t>
                          </a:r>
                        </a:p>
                      </a:txBody>
                      <a:tcPr/>
                    </a:tc>
                    <a:extLst>
                      <a:ext uri="{0D108BD9-81ED-4DB2-BD59-A6C34878D82A}">
                        <a16:rowId xmlns:a16="http://schemas.microsoft.com/office/drawing/2014/main" val="437490186"/>
                      </a:ext>
                    </a:extLst>
                  </a:tr>
                  <a:tr h="468247">
                    <a:tc>
                      <a:txBody>
                        <a:bodyPr/>
                        <a:lstStyle/>
                        <a:p>
                          <a:pPr algn="ctr"/>
                          <a:r>
                            <a:rPr lang="en-US" sz="2000" dirty="0"/>
                            <a:t>1</a:t>
                          </a:r>
                        </a:p>
                      </a:txBody>
                      <a:tcPr/>
                    </a:tc>
                    <a:tc>
                      <a:txBody>
                        <a:bodyPr/>
                        <a:lstStyle/>
                        <a:p>
                          <a:pPr algn="ctr"/>
                          <a:r>
                            <a:rPr lang="en-US" sz="2000" dirty="0"/>
                            <a:t>0</a:t>
                          </a:r>
                        </a:p>
                      </a:txBody>
                      <a:tcPr/>
                    </a:tc>
                    <a:tc>
                      <a:txBody>
                        <a:bodyPr/>
                        <a:lstStyle/>
                        <a:p>
                          <a:pPr algn="ctr"/>
                          <a:r>
                            <a:rPr lang="en-US" sz="2000" dirty="0"/>
                            <a:t>1</a:t>
                          </a:r>
                        </a:p>
                      </a:txBody>
                      <a:tcPr/>
                    </a:tc>
                    <a:tc>
                      <a:txBody>
                        <a:bodyPr/>
                        <a:lstStyle/>
                        <a:p>
                          <a:pPr algn="ctr"/>
                          <a:r>
                            <a:rPr lang="en-US" sz="2000" dirty="0"/>
                            <a:t>$11</a:t>
                          </a:r>
                        </a:p>
                      </a:txBody>
                      <a:tcPr/>
                    </a:tc>
                    <a:tc>
                      <a:txBody>
                        <a:bodyPr/>
                        <a:lstStyle/>
                        <a:p>
                          <a:pPr algn="ctr"/>
                          <a:r>
                            <a:rPr lang="en-US" sz="2000" dirty="0"/>
                            <a:t>1</a:t>
                          </a:r>
                        </a:p>
                      </a:txBody>
                      <a:tcPr/>
                    </a:tc>
                    <a:extLst>
                      <a:ext uri="{0D108BD9-81ED-4DB2-BD59-A6C34878D82A}">
                        <a16:rowId xmlns:a16="http://schemas.microsoft.com/office/drawing/2014/main" val="4223482998"/>
                      </a:ext>
                    </a:extLst>
                  </a:tr>
                  <a:tr h="468247">
                    <a:tc>
                      <a:txBody>
                        <a:bodyPr/>
                        <a:lstStyle/>
                        <a:p>
                          <a:pPr algn="ctr"/>
                          <a:r>
                            <a:rPr lang="en-US" sz="2000" dirty="0"/>
                            <a:t>1</a:t>
                          </a:r>
                        </a:p>
                      </a:txBody>
                      <a:tcPr/>
                    </a:tc>
                    <a:tc>
                      <a:txBody>
                        <a:bodyPr/>
                        <a:lstStyle/>
                        <a:p>
                          <a:pPr algn="ctr"/>
                          <a:r>
                            <a:rPr lang="en-US" sz="2000" dirty="0"/>
                            <a:t>1</a:t>
                          </a:r>
                        </a:p>
                      </a:txBody>
                      <a:tcPr/>
                    </a:tc>
                    <a:tc>
                      <a:txBody>
                        <a:bodyPr/>
                        <a:lstStyle/>
                        <a:p>
                          <a:pPr algn="ctr"/>
                          <a:r>
                            <a:rPr lang="en-US" sz="2000" dirty="0"/>
                            <a:t>0</a:t>
                          </a:r>
                        </a:p>
                      </a:txBody>
                      <a:tcPr/>
                    </a:tc>
                    <a:tc>
                      <a:txBody>
                        <a:bodyPr/>
                        <a:lstStyle/>
                        <a:p>
                          <a:pPr algn="ctr"/>
                          <a:r>
                            <a:rPr lang="en-US" sz="2000" dirty="0"/>
                            <a:t>$6</a:t>
                          </a:r>
                        </a:p>
                      </a:txBody>
                      <a:tcPr/>
                    </a:tc>
                    <a:tc>
                      <a:txBody>
                        <a:bodyPr/>
                        <a:lstStyle/>
                        <a:p>
                          <a:pPr algn="ctr"/>
                          <a:r>
                            <a:rPr lang="en-US" sz="2000" dirty="0"/>
                            <a:t>1</a:t>
                          </a:r>
                        </a:p>
                      </a:txBody>
                      <a:tcPr/>
                    </a:tc>
                    <a:extLst>
                      <a:ext uri="{0D108BD9-81ED-4DB2-BD59-A6C34878D82A}">
                        <a16:rowId xmlns:a16="http://schemas.microsoft.com/office/drawing/2014/main" val="2407662577"/>
                      </a:ext>
                    </a:extLst>
                  </a:tr>
                  <a:tr h="468247">
                    <a:tc>
                      <a:txBody>
                        <a:bodyPr/>
                        <a:lstStyle/>
                        <a:p>
                          <a:pPr algn="ctr"/>
                          <a:r>
                            <a:rPr lang="en-US" sz="2000" dirty="0"/>
                            <a:t>1</a:t>
                          </a:r>
                        </a:p>
                      </a:txBody>
                      <a:tcPr/>
                    </a:tc>
                    <a:tc>
                      <a:txBody>
                        <a:bodyPr/>
                        <a:lstStyle/>
                        <a:p>
                          <a:pPr algn="ctr"/>
                          <a:r>
                            <a:rPr lang="en-US" sz="2000" dirty="0"/>
                            <a:t>1</a:t>
                          </a:r>
                        </a:p>
                      </a:txBody>
                      <a:tcPr/>
                    </a:tc>
                    <a:tc>
                      <a:txBody>
                        <a:bodyPr/>
                        <a:lstStyle/>
                        <a:p>
                          <a:pPr algn="ctr"/>
                          <a:r>
                            <a:rPr lang="en-US" sz="2000" dirty="0"/>
                            <a:t>1</a:t>
                          </a:r>
                        </a:p>
                      </a:txBody>
                      <a:tcPr/>
                    </a:tc>
                    <a:tc>
                      <a:txBody>
                        <a:bodyPr/>
                        <a:lstStyle/>
                        <a:p>
                          <a:pPr algn="ctr"/>
                          <a:r>
                            <a:rPr lang="en-US" sz="2000" dirty="0"/>
                            <a:t>$16</a:t>
                          </a:r>
                        </a:p>
                      </a:txBody>
                      <a:tcPr/>
                    </a:tc>
                    <a:tc>
                      <a:txBody>
                        <a:bodyPr/>
                        <a:lstStyle/>
                        <a:p>
                          <a:pPr algn="ctr"/>
                          <a:r>
                            <a:rPr lang="en-US" sz="2000" dirty="0"/>
                            <a:t>1</a:t>
                          </a:r>
                        </a:p>
                      </a:txBody>
                      <a:tcPr/>
                    </a:tc>
                    <a:extLst>
                      <a:ext uri="{0D108BD9-81ED-4DB2-BD59-A6C34878D82A}">
                        <a16:rowId xmlns:a16="http://schemas.microsoft.com/office/drawing/2014/main" val="1576669486"/>
                      </a:ext>
                    </a:extLst>
                  </a:tr>
                </a:tbl>
              </a:graphicData>
            </a:graphic>
          </p:graphicFrame>
        </mc:Choice>
        <mc:Fallback xmlns="">
          <p:graphicFrame>
            <p:nvGraphicFramePr>
              <p:cNvPr id="4" name="Table 3">
                <a:extLst>
                  <a:ext uri="{FF2B5EF4-FFF2-40B4-BE49-F238E27FC236}">
                    <a16:creationId xmlns:a16="http://schemas.microsoft.com/office/drawing/2014/main" id="{C8E2FEAE-6049-4DF5-B010-19CE48814367}"/>
                  </a:ext>
                </a:extLst>
              </p:cNvPr>
              <p:cNvGraphicFramePr>
                <a:graphicFrameLocks noGrp="1"/>
              </p:cNvGraphicFramePr>
              <p:nvPr>
                <p:extLst>
                  <p:ext uri="{D42A27DB-BD31-4B8C-83A1-F6EECF244321}">
                    <p14:modId xmlns:p14="http://schemas.microsoft.com/office/powerpoint/2010/main" val="58821090"/>
                  </p:ext>
                </p:extLst>
              </p:nvPr>
            </p:nvGraphicFramePr>
            <p:xfrm>
              <a:off x="838200" y="1548898"/>
              <a:ext cx="9220200" cy="4214223"/>
            </p:xfrm>
            <a:graphic>
              <a:graphicData uri="http://schemas.openxmlformats.org/drawingml/2006/table">
                <a:tbl>
                  <a:tblPr firstRow="1" bandRow="1">
                    <a:tableStyleId>{5C22544A-7EE6-4342-B048-85BDC9FD1C3A}</a:tableStyleId>
                  </a:tblPr>
                  <a:tblGrid>
                    <a:gridCol w="1844040">
                      <a:extLst>
                        <a:ext uri="{9D8B030D-6E8A-4147-A177-3AD203B41FA5}">
                          <a16:colId xmlns:a16="http://schemas.microsoft.com/office/drawing/2014/main" val="1439325344"/>
                        </a:ext>
                      </a:extLst>
                    </a:gridCol>
                    <a:gridCol w="1844040">
                      <a:extLst>
                        <a:ext uri="{9D8B030D-6E8A-4147-A177-3AD203B41FA5}">
                          <a16:colId xmlns:a16="http://schemas.microsoft.com/office/drawing/2014/main" val="704028302"/>
                        </a:ext>
                      </a:extLst>
                    </a:gridCol>
                    <a:gridCol w="1844040">
                      <a:extLst>
                        <a:ext uri="{9D8B030D-6E8A-4147-A177-3AD203B41FA5}">
                          <a16:colId xmlns:a16="http://schemas.microsoft.com/office/drawing/2014/main" val="3815548978"/>
                        </a:ext>
                      </a:extLst>
                    </a:gridCol>
                    <a:gridCol w="1844040">
                      <a:extLst>
                        <a:ext uri="{9D8B030D-6E8A-4147-A177-3AD203B41FA5}">
                          <a16:colId xmlns:a16="http://schemas.microsoft.com/office/drawing/2014/main" val="2322575650"/>
                        </a:ext>
                      </a:extLst>
                    </a:gridCol>
                    <a:gridCol w="1844040">
                      <a:extLst>
                        <a:ext uri="{9D8B030D-6E8A-4147-A177-3AD203B41FA5}">
                          <a16:colId xmlns:a16="http://schemas.microsoft.com/office/drawing/2014/main" val="816894651"/>
                        </a:ext>
                      </a:extLst>
                    </a:gridCol>
                  </a:tblGrid>
                  <a:tr h="468247">
                    <a:tc>
                      <a:txBody>
                        <a:bodyPr/>
                        <a:lstStyle/>
                        <a:p>
                          <a:endParaRPr lang="en-US"/>
                        </a:p>
                      </a:txBody>
                      <a:tcPr>
                        <a:blipFill>
                          <a:blip r:embed="rId4"/>
                          <a:stretch>
                            <a:fillRect l="-330" t="-6494" r="-400990" b="-806494"/>
                          </a:stretch>
                        </a:blipFill>
                      </a:tcPr>
                    </a:tc>
                    <a:tc>
                      <a:txBody>
                        <a:bodyPr/>
                        <a:lstStyle/>
                        <a:p>
                          <a:endParaRPr lang="en-US"/>
                        </a:p>
                      </a:txBody>
                      <a:tcPr>
                        <a:blipFill>
                          <a:blip r:embed="rId4"/>
                          <a:stretch>
                            <a:fillRect l="-100662" t="-6494" r="-302318" b="-806494"/>
                          </a:stretch>
                        </a:blipFill>
                      </a:tcPr>
                    </a:tc>
                    <a:tc>
                      <a:txBody>
                        <a:bodyPr/>
                        <a:lstStyle/>
                        <a:p>
                          <a:endParaRPr lang="en-US"/>
                        </a:p>
                      </a:txBody>
                      <a:tcPr>
                        <a:blipFill>
                          <a:blip r:embed="rId4"/>
                          <a:stretch>
                            <a:fillRect l="-200000" t="-6494" r="-201320" b="-806494"/>
                          </a:stretch>
                        </a:blipFill>
                      </a:tcPr>
                    </a:tc>
                    <a:tc>
                      <a:txBody>
                        <a:bodyPr/>
                        <a:lstStyle/>
                        <a:p>
                          <a:pPr algn="ctr"/>
                          <a:r>
                            <a:rPr lang="en-US" sz="2000" dirty="0"/>
                            <a:t>Cash Tendered </a:t>
                          </a:r>
                        </a:p>
                      </a:txBody>
                      <a:tcPr/>
                    </a:tc>
                    <a:tc>
                      <a:txBody>
                        <a:bodyPr/>
                        <a:lstStyle/>
                        <a:p>
                          <a:pPr algn="ctr"/>
                          <a:r>
                            <a:rPr lang="en-US" sz="2000" dirty="0"/>
                            <a:t>Meal is Paid</a:t>
                          </a:r>
                        </a:p>
                      </a:txBody>
                      <a:tcPr/>
                    </a:tc>
                    <a:extLst>
                      <a:ext uri="{0D108BD9-81ED-4DB2-BD59-A6C34878D82A}">
                        <a16:rowId xmlns:a16="http://schemas.microsoft.com/office/drawing/2014/main" val="2325629798"/>
                      </a:ext>
                    </a:extLst>
                  </a:tr>
                  <a:tr h="468247">
                    <a:tc>
                      <a:txBody>
                        <a:bodyPr/>
                        <a:lstStyle/>
                        <a:p>
                          <a:pPr algn="ctr"/>
                          <a:r>
                            <a:rPr lang="en-US" sz="2000" dirty="0"/>
                            <a:t>0</a:t>
                          </a:r>
                        </a:p>
                      </a:txBody>
                      <a:tcPr/>
                    </a:tc>
                    <a:tc>
                      <a:txBody>
                        <a:bodyPr/>
                        <a:lstStyle/>
                        <a:p>
                          <a:pPr algn="ctr"/>
                          <a:r>
                            <a:rPr lang="en-US" sz="2000" dirty="0"/>
                            <a:t>0</a:t>
                          </a:r>
                        </a:p>
                      </a:txBody>
                      <a:tcPr/>
                    </a:tc>
                    <a:tc>
                      <a:txBody>
                        <a:bodyPr/>
                        <a:lstStyle/>
                        <a:p>
                          <a:pPr algn="ctr"/>
                          <a:r>
                            <a:rPr lang="en-US" sz="2000" dirty="0"/>
                            <a:t>0</a:t>
                          </a:r>
                        </a:p>
                      </a:txBody>
                      <a:tcPr/>
                    </a:tc>
                    <a:tc>
                      <a:txBody>
                        <a:bodyPr/>
                        <a:lstStyle/>
                        <a:p>
                          <a:pPr algn="ctr"/>
                          <a:r>
                            <a:rPr lang="en-US" sz="2000" dirty="0"/>
                            <a:t>$0</a:t>
                          </a:r>
                        </a:p>
                      </a:txBody>
                      <a:tcPr/>
                    </a:tc>
                    <a:tc>
                      <a:txBody>
                        <a:bodyPr/>
                        <a:lstStyle/>
                        <a:p>
                          <a:pPr algn="ctr"/>
                          <a:r>
                            <a:rPr lang="en-US" sz="2000" dirty="0"/>
                            <a:t>0</a:t>
                          </a:r>
                        </a:p>
                      </a:txBody>
                      <a:tcPr/>
                    </a:tc>
                    <a:extLst>
                      <a:ext uri="{0D108BD9-81ED-4DB2-BD59-A6C34878D82A}">
                        <a16:rowId xmlns:a16="http://schemas.microsoft.com/office/drawing/2014/main" val="2015226497"/>
                      </a:ext>
                    </a:extLst>
                  </a:tr>
                  <a:tr h="468247">
                    <a:tc>
                      <a:txBody>
                        <a:bodyPr/>
                        <a:lstStyle/>
                        <a:p>
                          <a:pPr algn="ctr"/>
                          <a:r>
                            <a:rPr lang="en-US" sz="2000" dirty="0"/>
                            <a:t>0</a:t>
                          </a:r>
                        </a:p>
                      </a:txBody>
                      <a:tcPr/>
                    </a:tc>
                    <a:tc>
                      <a:txBody>
                        <a:bodyPr/>
                        <a:lstStyle/>
                        <a:p>
                          <a:pPr algn="ctr"/>
                          <a:r>
                            <a:rPr lang="en-US" sz="2000" dirty="0"/>
                            <a:t>0</a:t>
                          </a:r>
                        </a:p>
                      </a:txBody>
                      <a:tcPr/>
                    </a:tc>
                    <a:tc>
                      <a:txBody>
                        <a:bodyPr/>
                        <a:lstStyle/>
                        <a:p>
                          <a:pPr algn="ctr"/>
                          <a:r>
                            <a:rPr lang="en-US" sz="2000" dirty="0"/>
                            <a:t>1</a:t>
                          </a:r>
                        </a:p>
                      </a:txBody>
                      <a:tcPr/>
                    </a:tc>
                    <a:tc>
                      <a:txBody>
                        <a:bodyPr/>
                        <a:lstStyle/>
                        <a:p>
                          <a:pPr algn="ctr"/>
                          <a:r>
                            <a:rPr lang="en-US" sz="2000" dirty="0"/>
                            <a:t>$10</a:t>
                          </a:r>
                        </a:p>
                      </a:txBody>
                      <a:tcPr/>
                    </a:tc>
                    <a:tc>
                      <a:txBody>
                        <a:bodyPr/>
                        <a:lstStyle/>
                        <a:p>
                          <a:pPr algn="ctr"/>
                          <a:r>
                            <a:rPr lang="en-US" sz="2000" dirty="0"/>
                            <a:t>1</a:t>
                          </a:r>
                        </a:p>
                      </a:txBody>
                      <a:tcPr/>
                    </a:tc>
                    <a:extLst>
                      <a:ext uri="{0D108BD9-81ED-4DB2-BD59-A6C34878D82A}">
                        <a16:rowId xmlns:a16="http://schemas.microsoft.com/office/drawing/2014/main" val="3251154048"/>
                      </a:ext>
                    </a:extLst>
                  </a:tr>
                  <a:tr h="468247">
                    <a:tc>
                      <a:txBody>
                        <a:bodyPr/>
                        <a:lstStyle/>
                        <a:p>
                          <a:pPr algn="ctr"/>
                          <a:r>
                            <a:rPr lang="en-US" sz="2000" dirty="0"/>
                            <a:t>0</a:t>
                          </a:r>
                        </a:p>
                      </a:txBody>
                      <a:tcPr/>
                    </a:tc>
                    <a:tc>
                      <a:txBody>
                        <a:bodyPr/>
                        <a:lstStyle/>
                        <a:p>
                          <a:pPr algn="ctr"/>
                          <a:r>
                            <a:rPr lang="en-US" sz="2000" dirty="0"/>
                            <a:t>1</a:t>
                          </a:r>
                        </a:p>
                      </a:txBody>
                      <a:tcPr/>
                    </a:tc>
                    <a:tc>
                      <a:txBody>
                        <a:bodyPr/>
                        <a:lstStyle/>
                        <a:p>
                          <a:pPr algn="ctr"/>
                          <a:r>
                            <a:rPr lang="en-US" sz="2000" dirty="0"/>
                            <a:t>0</a:t>
                          </a:r>
                        </a:p>
                      </a:txBody>
                      <a:tcPr/>
                    </a:tc>
                    <a:tc>
                      <a:txBody>
                        <a:bodyPr/>
                        <a:lstStyle/>
                        <a:p>
                          <a:pPr algn="ctr"/>
                          <a:r>
                            <a:rPr lang="en-US" sz="2000" dirty="0"/>
                            <a:t>$5</a:t>
                          </a:r>
                        </a:p>
                      </a:txBody>
                      <a:tcPr/>
                    </a:tc>
                    <a:tc>
                      <a:txBody>
                        <a:bodyPr/>
                        <a:lstStyle/>
                        <a:p>
                          <a:pPr algn="ctr"/>
                          <a:r>
                            <a:rPr lang="en-US" sz="2000" dirty="0"/>
                            <a:t>0</a:t>
                          </a:r>
                        </a:p>
                      </a:txBody>
                      <a:tcPr/>
                    </a:tc>
                    <a:extLst>
                      <a:ext uri="{0D108BD9-81ED-4DB2-BD59-A6C34878D82A}">
                        <a16:rowId xmlns:a16="http://schemas.microsoft.com/office/drawing/2014/main" val="3152509089"/>
                      </a:ext>
                    </a:extLst>
                  </a:tr>
                  <a:tr h="468247">
                    <a:tc>
                      <a:txBody>
                        <a:bodyPr/>
                        <a:lstStyle/>
                        <a:p>
                          <a:pPr algn="ctr"/>
                          <a:r>
                            <a:rPr lang="en-US" sz="2000" dirty="0"/>
                            <a:t>0</a:t>
                          </a:r>
                        </a:p>
                      </a:txBody>
                      <a:tcPr/>
                    </a:tc>
                    <a:tc>
                      <a:txBody>
                        <a:bodyPr/>
                        <a:lstStyle/>
                        <a:p>
                          <a:pPr algn="ctr"/>
                          <a:r>
                            <a:rPr lang="en-US" sz="2000" dirty="0"/>
                            <a:t>1</a:t>
                          </a:r>
                        </a:p>
                      </a:txBody>
                      <a:tcPr/>
                    </a:tc>
                    <a:tc>
                      <a:txBody>
                        <a:bodyPr/>
                        <a:lstStyle/>
                        <a:p>
                          <a:pPr algn="ctr"/>
                          <a:r>
                            <a:rPr lang="en-US" sz="2000" dirty="0"/>
                            <a:t>1</a:t>
                          </a:r>
                        </a:p>
                      </a:txBody>
                      <a:tcPr/>
                    </a:tc>
                    <a:tc>
                      <a:txBody>
                        <a:bodyPr/>
                        <a:lstStyle/>
                        <a:p>
                          <a:pPr algn="ctr"/>
                          <a:r>
                            <a:rPr lang="en-US" sz="2000" dirty="0"/>
                            <a:t>$15</a:t>
                          </a:r>
                        </a:p>
                      </a:txBody>
                      <a:tcPr/>
                    </a:tc>
                    <a:tc>
                      <a:txBody>
                        <a:bodyPr/>
                        <a:lstStyle/>
                        <a:p>
                          <a:pPr algn="ctr"/>
                          <a:r>
                            <a:rPr lang="en-US" sz="2000" dirty="0"/>
                            <a:t>1</a:t>
                          </a:r>
                        </a:p>
                      </a:txBody>
                      <a:tcPr/>
                    </a:tc>
                    <a:extLst>
                      <a:ext uri="{0D108BD9-81ED-4DB2-BD59-A6C34878D82A}">
                        <a16:rowId xmlns:a16="http://schemas.microsoft.com/office/drawing/2014/main" val="2392921191"/>
                      </a:ext>
                    </a:extLst>
                  </a:tr>
                  <a:tr h="468247">
                    <a:tc>
                      <a:txBody>
                        <a:bodyPr/>
                        <a:lstStyle/>
                        <a:p>
                          <a:pPr algn="ctr"/>
                          <a:r>
                            <a:rPr lang="en-US" sz="2000" dirty="0"/>
                            <a:t>1</a:t>
                          </a:r>
                        </a:p>
                      </a:txBody>
                      <a:tcPr/>
                    </a:tc>
                    <a:tc>
                      <a:txBody>
                        <a:bodyPr/>
                        <a:lstStyle/>
                        <a:p>
                          <a:pPr algn="ctr"/>
                          <a:r>
                            <a:rPr lang="en-US" sz="2000" dirty="0"/>
                            <a:t>0</a:t>
                          </a:r>
                        </a:p>
                      </a:txBody>
                      <a:tcPr/>
                    </a:tc>
                    <a:tc>
                      <a:txBody>
                        <a:bodyPr/>
                        <a:lstStyle/>
                        <a:p>
                          <a:pPr algn="ctr"/>
                          <a:r>
                            <a:rPr lang="en-US" sz="2000" dirty="0"/>
                            <a:t>0</a:t>
                          </a:r>
                        </a:p>
                      </a:txBody>
                      <a:tcPr/>
                    </a:tc>
                    <a:tc>
                      <a:txBody>
                        <a:bodyPr/>
                        <a:lstStyle/>
                        <a:p>
                          <a:pPr algn="ctr"/>
                          <a:r>
                            <a:rPr lang="en-US" sz="2000" dirty="0"/>
                            <a:t>$1</a:t>
                          </a:r>
                        </a:p>
                      </a:txBody>
                      <a:tcPr/>
                    </a:tc>
                    <a:tc>
                      <a:txBody>
                        <a:bodyPr/>
                        <a:lstStyle/>
                        <a:p>
                          <a:pPr algn="ctr"/>
                          <a:r>
                            <a:rPr lang="en-US" sz="2000" dirty="0"/>
                            <a:t>0</a:t>
                          </a:r>
                        </a:p>
                      </a:txBody>
                      <a:tcPr/>
                    </a:tc>
                    <a:extLst>
                      <a:ext uri="{0D108BD9-81ED-4DB2-BD59-A6C34878D82A}">
                        <a16:rowId xmlns:a16="http://schemas.microsoft.com/office/drawing/2014/main" val="437490186"/>
                      </a:ext>
                    </a:extLst>
                  </a:tr>
                  <a:tr h="468247">
                    <a:tc>
                      <a:txBody>
                        <a:bodyPr/>
                        <a:lstStyle/>
                        <a:p>
                          <a:pPr algn="ctr"/>
                          <a:r>
                            <a:rPr lang="en-US" sz="2000" dirty="0"/>
                            <a:t>1</a:t>
                          </a:r>
                        </a:p>
                      </a:txBody>
                      <a:tcPr/>
                    </a:tc>
                    <a:tc>
                      <a:txBody>
                        <a:bodyPr/>
                        <a:lstStyle/>
                        <a:p>
                          <a:pPr algn="ctr"/>
                          <a:r>
                            <a:rPr lang="en-US" sz="2000" dirty="0"/>
                            <a:t>0</a:t>
                          </a:r>
                        </a:p>
                      </a:txBody>
                      <a:tcPr/>
                    </a:tc>
                    <a:tc>
                      <a:txBody>
                        <a:bodyPr/>
                        <a:lstStyle/>
                        <a:p>
                          <a:pPr algn="ctr"/>
                          <a:r>
                            <a:rPr lang="en-US" sz="2000" dirty="0"/>
                            <a:t>1</a:t>
                          </a:r>
                        </a:p>
                      </a:txBody>
                      <a:tcPr/>
                    </a:tc>
                    <a:tc>
                      <a:txBody>
                        <a:bodyPr/>
                        <a:lstStyle/>
                        <a:p>
                          <a:pPr algn="ctr"/>
                          <a:r>
                            <a:rPr lang="en-US" sz="2000" dirty="0"/>
                            <a:t>$11</a:t>
                          </a:r>
                        </a:p>
                      </a:txBody>
                      <a:tcPr/>
                    </a:tc>
                    <a:tc>
                      <a:txBody>
                        <a:bodyPr/>
                        <a:lstStyle/>
                        <a:p>
                          <a:pPr algn="ctr"/>
                          <a:r>
                            <a:rPr lang="en-US" sz="2000" dirty="0"/>
                            <a:t>1</a:t>
                          </a:r>
                        </a:p>
                      </a:txBody>
                      <a:tcPr/>
                    </a:tc>
                    <a:extLst>
                      <a:ext uri="{0D108BD9-81ED-4DB2-BD59-A6C34878D82A}">
                        <a16:rowId xmlns:a16="http://schemas.microsoft.com/office/drawing/2014/main" val="4223482998"/>
                      </a:ext>
                    </a:extLst>
                  </a:tr>
                  <a:tr h="468247">
                    <a:tc>
                      <a:txBody>
                        <a:bodyPr/>
                        <a:lstStyle/>
                        <a:p>
                          <a:pPr algn="ctr"/>
                          <a:r>
                            <a:rPr lang="en-US" sz="2000" dirty="0"/>
                            <a:t>1</a:t>
                          </a:r>
                        </a:p>
                      </a:txBody>
                      <a:tcPr/>
                    </a:tc>
                    <a:tc>
                      <a:txBody>
                        <a:bodyPr/>
                        <a:lstStyle/>
                        <a:p>
                          <a:pPr algn="ctr"/>
                          <a:r>
                            <a:rPr lang="en-US" sz="2000" dirty="0"/>
                            <a:t>1</a:t>
                          </a:r>
                        </a:p>
                      </a:txBody>
                      <a:tcPr/>
                    </a:tc>
                    <a:tc>
                      <a:txBody>
                        <a:bodyPr/>
                        <a:lstStyle/>
                        <a:p>
                          <a:pPr algn="ctr"/>
                          <a:r>
                            <a:rPr lang="en-US" sz="2000" dirty="0"/>
                            <a:t>0</a:t>
                          </a:r>
                        </a:p>
                      </a:txBody>
                      <a:tcPr/>
                    </a:tc>
                    <a:tc>
                      <a:txBody>
                        <a:bodyPr/>
                        <a:lstStyle/>
                        <a:p>
                          <a:pPr algn="ctr"/>
                          <a:r>
                            <a:rPr lang="en-US" sz="2000" dirty="0"/>
                            <a:t>$6</a:t>
                          </a:r>
                        </a:p>
                      </a:txBody>
                      <a:tcPr/>
                    </a:tc>
                    <a:tc>
                      <a:txBody>
                        <a:bodyPr/>
                        <a:lstStyle/>
                        <a:p>
                          <a:pPr algn="ctr"/>
                          <a:r>
                            <a:rPr lang="en-US" sz="2000" dirty="0"/>
                            <a:t>1</a:t>
                          </a:r>
                        </a:p>
                      </a:txBody>
                      <a:tcPr/>
                    </a:tc>
                    <a:extLst>
                      <a:ext uri="{0D108BD9-81ED-4DB2-BD59-A6C34878D82A}">
                        <a16:rowId xmlns:a16="http://schemas.microsoft.com/office/drawing/2014/main" val="2407662577"/>
                      </a:ext>
                    </a:extLst>
                  </a:tr>
                  <a:tr h="468247">
                    <a:tc>
                      <a:txBody>
                        <a:bodyPr/>
                        <a:lstStyle/>
                        <a:p>
                          <a:pPr algn="ctr"/>
                          <a:r>
                            <a:rPr lang="en-US" sz="2000" dirty="0"/>
                            <a:t>1</a:t>
                          </a:r>
                        </a:p>
                      </a:txBody>
                      <a:tcPr/>
                    </a:tc>
                    <a:tc>
                      <a:txBody>
                        <a:bodyPr/>
                        <a:lstStyle/>
                        <a:p>
                          <a:pPr algn="ctr"/>
                          <a:r>
                            <a:rPr lang="en-US" sz="2000" dirty="0"/>
                            <a:t>1</a:t>
                          </a:r>
                        </a:p>
                      </a:txBody>
                      <a:tcPr/>
                    </a:tc>
                    <a:tc>
                      <a:txBody>
                        <a:bodyPr/>
                        <a:lstStyle/>
                        <a:p>
                          <a:pPr algn="ctr"/>
                          <a:r>
                            <a:rPr lang="en-US" sz="2000" dirty="0"/>
                            <a:t>1</a:t>
                          </a:r>
                        </a:p>
                      </a:txBody>
                      <a:tcPr/>
                    </a:tc>
                    <a:tc>
                      <a:txBody>
                        <a:bodyPr/>
                        <a:lstStyle/>
                        <a:p>
                          <a:pPr algn="ctr"/>
                          <a:r>
                            <a:rPr lang="en-US" sz="2000" dirty="0"/>
                            <a:t>$16</a:t>
                          </a:r>
                        </a:p>
                      </a:txBody>
                      <a:tcPr/>
                    </a:tc>
                    <a:tc>
                      <a:txBody>
                        <a:bodyPr/>
                        <a:lstStyle/>
                        <a:p>
                          <a:pPr algn="ctr"/>
                          <a:r>
                            <a:rPr lang="en-US" sz="2000" dirty="0"/>
                            <a:t>1</a:t>
                          </a:r>
                        </a:p>
                      </a:txBody>
                      <a:tcPr/>
                    </a:tc>
                    <a:extLst>
                      <a:ext uri="{0D108BD9-81ED-4DB2-BD59-A6C34878D82A}">
                        <a16:rowId xmlns:a16="http://schemas.microsoft.com/office/drawing/2014/main" val="1576669486"/>
                      </a:ext>
                    </a:extLst>
                  </a:tr>
                </a:tbl>
              </a:graphicData>
            </a:graphic>
          </p:graphicFrame>
        </mc:Fallback>
      </mc:AlternateContent>
    </p:spTree>
    <p:extLst>
      <p:ext uri="{BB962C8B-B14F-4D97-AF65-F5344CB8AC3E}">
        <p14:creationId xmlns:p14="http://schemas.microsoft.com/office/powerpoint/2010/main" val="1649428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Extend and Expand the Perceptron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Add more hidden neurons in the layer</a:t>
                </a:r>
              </a:p>
              <a:p>
                <a:pPr marL="514350" indent="-514350">
                  <a:buFont typeface="+mj-lt"/>
                  <a:buAutoNum type="arabicPeriod"/>
                </a:pPr>
                <a:r>
                  <a:rPr lang="en-US" dirty="0"/>
                  <a:t>Add more layers</a:t>
                </a:r>
              </a:p>
              <a:p>
                <a:pPr marL="514350" indent="-514350">
                  <a:buFont typeface="+mj-lt"/>
                  <a:buAutoNum type="arabicPeriod"/>
                </a:pPr>
                <a:r>
                  <a:rPr lang="en-US" dirty="0"/>
                  <a:t>Move the threshold value as a bias term in the layer</a:t>
                </a:r>
              </a:p>
              <a:p>
                <a:pPr lvl="1"/>
                <a:r>
                  <a:rPr lang="en-US" dirty="0"/>
                  <a:t>For instance, instead of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3</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&gt;</m:t>
                        </m:r>
                        <m:r>
                          <a:rPr lang="en-US" b="0" i="1" smtClean="0">
                            <a:latin typeface="Cambria Math" panose="02040503050406030204" pitchFamily="18" charset="0"/>
                          </a:rPr>
                          <m:t>𝑏</m:t>
                        </m:r>
                      </m:e>
                    </m:nary>
                  </m:oMath>
                </a14:m>
                <a:r>
                  <a:rPr lang="en-US" dirty="0"/>
                  <a:t>, we write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3</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nary>
                    <m:r>
                      <a:rPr lang="en-US" b="0" i="1" smtClean="0">
                        <a:latin typeface="Cambria Math" panose="02040503050406030204" pitchFamily="18" charset="0"/>
                      </a:rPr>
                      <m:t>&gt;0</m:t>
                    </m:r>
                  </m:oMath>
                </a14:m>
                <a:r>
                  <a:rPr lang="en-US" dirty="0"/>
                  <a:t> 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𝑏</m:t>
                    </m:r>
                  </m:oMath>
                </a14:m>
                <a:r>
                  <a:rPr lang="en-US" dirty="0"/>
                  <a:t> is the bias term</a:t>
                </a:r>
              </a:p>
              <a:p>
                <a:pPr marL="514350" indent="-514350">
                  <a:buFont typeface="+mj-lt"/>
                  <a:buAutoNum type="arabicPeriod"/>
                </a:pPr>
                <a:r>
                  <a:rPr lang="en-US" dirty="0"/>
                  <a:t>The output from a hidden neuron is not necessarily 0 or 1, but a function of the weighted sum</a:t>
                </a:r>
              </a:p>
              <a:p>
                <a:pPr marL="514350" indent="-514350">
                  <a:buFont typeface="+mj-lt"/>
                  <a:buAutoNum type="arabicPeriod"/>
                </a:pPr>
                <a:r>
                  <a:rPr lang="en-US" dirty="0"/>
                  <a:t>The final output from the neural network is not a decision, but the value of the decision (either the probabilities of making the choices or the numerical value of the decision) </a:t>
                </a:r>
              </a:p>
              <a:p>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3221" r="-754"/>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14</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406699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Introduce the Multi-Layer Perceptron</a:t>
            </a:r>
          </a:p>
        </p:txBody>
      </p:sp>
      <p:sp>
        <p:nvSpPr>
          <p:cNvPr id="7" name="Slide Number Placeholder 6"/>
          <p:cNvSpPr>
            <a:spLocks noGrp="1"/>
          </p:cNvSpPr>
          <p:nvPr>
            <p:ph type="sldNum" sz="quarter" idx="12"/>
          </p:nvPr>
        </p:nvSpPr>
        <p:spPr/>
        <p:txBody>
          <a:bodyPr/>
          <a:lstStyle/>
          <a:p>
            <a:fld id="{1C20BA80-1909-427C-B3BD-3DD8AEAFD5BE}" type="slidenum">
              <a:rPr lang="en-US" smtClean="0"/>
              <a:t>15</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4" name="Rectangle: Rounded Corners 3">
            <a:extLst>
              <a:ext uri="{FF2B5EF4-FFF2-40B4-BE49-F238E27FC236}">
                <a16:creationId xmlns:a16="http://schemas.microsoft.com/office/drawing/2014/main" id="{1A29280E-B097-4A6E-B983-E2659D443EE1}"/>
              </a:ext>
            </a:extLst>
          </p:cNvPr>
          <p:cNvSpPr/>
          <p:nvPr/>
        </p:nvSpPr>
        <p:spPr>
          <a:xfrm>
            <a:off x="958468" y="1509311"/>
            <a:ext cx="914400" cy="9144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Bias</a:t>
            </a:r>
          </a:p>
        </p:txBody>
      </p:sp>
      <p:sp>
        <p:nvSpPr>
          <p:cNvPr id="9" name="Rectangle: Rounded Corners 8">
            <a:extLst>
              <a:ext uri="{FF2B5EF4-FFF2-40B4-BE49-F238E27FC236}">
                <a16:creationId xmlns:a16="http://schemas.microsoft.com/office/drawing/2014/main" id="{2E524A3E-5248-4B35-A8DF-25CD2D4509D1}"/>
              </a:ext>
            </a:extLst>
          </p:cNvPr>
          <p:cNvSpPr/>
          <p:nvPr/>
        </p:nvSpPr>
        <p:spPr>
          <a:xfrm>
            <a:off x="958468" y="2674144"/>
            <a:ext cx="914400" cy="9144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X1</a:t>
            </a:r>
          </a:p>
        </p:txBody>
      </p:sp>
      <p:sp>
        <p:nvSpPr>
          <p:cNvPr id="10" name="Rectangle: Rounded Corners 9">
            <a:extLst>
              <a:ext uri="{FF2B5EF4-FFF2-40B4-BE49-F238E27FC236}">
                <a16:creationId xmlns:a16="http://schemas.microsoft.com/office/drawing/2014/main" id="{0BCCD496-9956-4891-899C-A389702E86B6}"/>
              </a:ext>
            </a:extLst>
          </p:cNvPr>
          <p:cNvSpPr/>
          <p:nvPr/>
        </p:nvSpPr>
        <p:spPr>
          <a:xfrm>
            <a:off x="958468" y="3838977"/>
            <a:ext cx="914400" cy="9144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X2</a:t>
            </a:r>
          </a:p>
        </p:txBody>
      </p:sp>
      <p:sp>
        <p:nvSpPr>
          <p:cNvPr id="11" name="Rectangle: Rounded Corners 10">
            <a:extLst>
              <a:ext uri="{FF2B5EF4-FFF2-40B4-BE49-F238E27FC236}">
                <a16:creationId xmlns:a16="http://schemas.microsoft.com/office/drawing/2014/main" id="{EED0ECDF-D63A-4AE3-8B0B-B40E93250950}"/>
              </a:ext>
            </a:extLst>
          </p:cNvPr>
          <p:cNvSpPr/>
          <p:nvPr/>
        </p:nvSpPr>
        <p:spPr>
          <a:xfrm>
            <a:off x="958468" y="5003810"/>
            <a:ext cx="914400" cy="9144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X3</a:t>
            </a:r>
          </a:p>
        </p:txBody>
      </p:sp>
      <p:sp>
        <p:nvSpPr>
          <p:cNvPr id="5" name="Oval 4">
            <a:extLst>
              <a:ext uri="{FF2B5EF4-FFF2-40B4-BE49-F238E27FC236}">
                <a16:creationId xmlns:a16="http://schemas.microsoft.com/office/drawing/2014/main" id="{6AADBF8F-7D5D-4073-886A-D91E56994189}"/>
              </a:ext>
            </a:extLst>
          </p:cNvPr>
          <p:cNvSpPr/>
          <p:nvPr/>
        </p:nvSpPr>
        <p:spPr>
          <a:xfrm>
            <a:off x="2869784" y="3874180"/>
            <a:ext cx="1156992" cy="1134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H(1:1)</a:t>
            </a:r>
          </a:p>
        </p:txBody>
      </p:sp>
      <p:sp>
        <p:nvSpPr>
          <p:cNvPr id="18" name="Rectangle 17">
            <a:extLst>
              <a:ext uri="{FF2B5EF4-FFF2-40B4-BE49-F238E27FC236}">
                <a16:creationId xmlns:a16="http://schemas.microsoft.com/office/drawing/2014/main" id="{CBF8263A-78DC-439D-833B-A9733A010524}"/>
              </a:ext>
            </a:extLst>
          </p:cNvPr>
          <p:cNvSpPr/>
          <p:nvPr/>
        </p:nvSpPr>
        <p:spPr>
          <a:xfrm>
            <a:off x="9199305" y="1488207"/>
            <a:ext cx="1028241" cy="11352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Y1</a:t>
            </a:r>
          </a:p>
        </p:txBody>
      </p:sp>
      <p:sp>
        <p:nvSpPr>
          <p:cNvPr id="19" name="Rectangle 18">
            <a:extLst>
              <a:ext uri="{FF2B5EF4-FFF2-40B4-BE49-F238E27FC236}">
                <a16:creationId xmlns:a16="http://schemas.microsoft.com/office/drawing/2014/main" id="{50043C9D-07F2-4C99-917D-2AE0A670C020}"/>
              </a:ext>
            </a:extLst>
          </p:cNvPr>
          <p:cNvSpPr/>
          <p:nvPr/>
        </p:nvSpPr>
        <p:spPr>
          <a:xfrm>
            <a:off x="9199304" y="3101723"/>
            <a:ext cx="1028241" cy="11352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Y2</a:t>
            </a:r>
          </a:p>
        </p:txBody>
      </p:sp>
      <p:sp>
        <p:nvSpPr>
          <p:cNvPr id="20" name="Rectangle 19">
            <a:extLst>
              <a:ext uri="{FF2B5EF4-FFF2-40B4-BE49-F238E27FC236}">
                <a16:creationId xmlns:a16="http://schemas.microsoft.com/office/drawing/2014/main" id="{94C8C449-BAD6-4C87-8FB0-068E868B1C8B}"/>
              </a:ext>
            </a:extLst>
          </p:cNvPr>
          <p:cNvSpPr/>
          <p:nvPr/>
        </p:nvSpPr>
        <p:spPr>
          <a:xfrm>
            <a:off x="9199304" y="4688361"/>
            <a:ext cx="1028241" cy="11352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Y3</a:t>
            </a:r>
          </a:p>
        </p:txBody>
      </p:sp>
      <p:sp>
        <p:nvSpPr>
          <p:cNvPr id="21" name="Oval 20">
            <a:extLst>
              <a:ext uri="{FF2B5EF4-FFF2-40B4-BE49-F238E27FC236}">
                <a16:creationId xmlns:a16="http://schemas.microsoft.com/office/drawing/2014/main" id="{AFD7D5AE-1586-4023-AC6F-36690CDDCF7B}"/>
              </a:ext>
            </a:extLst>
          </p:cNvPr>
          <p:cNvSpPr/>
          <p:nvPr/>
        </p:nvSpPr>
        <p:spPr>
          <a:xfrm>
            <a:off x="2871508" y="2343638"/>
            <a:ext cx="1156992" cy="113473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H(1:0)</a:t>
            </a:r>
          </a:p>
        </p:txBody>
      </p:sp>
      <p:sp>
        <p:nvSpPr>
          <p:cNvPr id="22" name="Oval 21">
            <a:extLst>
              <a:ext uri="{FF2B5EF4-FFF2-40B4-BE49-F238E27FC236}">
                <a16:creationId xmlns:a16="http://schemas.microsoft.com/office/drawing/2014/main" id="{606C69C6-48BF-45C9-AC9C-66CAC4E262B2}"/>
              </a:ext>
            </a:extLst>
          </p:cNvPr>
          <p:cNvSpPr/>
          <p:nvPr/>
        </p:nvSpPr>
        <p:spPr>
          <a:xfrm>
            <a:off x="4935878" y="1653206"/>
            <a:ext cx="1156992" cy="113473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H(2:0)</a:t>
            </a:r>
          </a:p>
        </p:txBody>
      </p:sp>
      <p:sp>
        <p:nvSpPr>
          <p:cNvPr id="23" name="Oval 22">
            <a:extLst>
              <a:ext uri="{FF2B5EF4-FFF2-40B4-BE49-F238E27FC236}">
                <a16:creationId xmlns:a16="http://schemas.microsoft.com/office/drawing/2014/main" id="{01738B40-7605-45C4-B6BC-322FF652974D}"/>
              </a:ext>
            </a:extLst>
          </p:cNvPr>
          <p:cNvSpPr/>
          <p:nvPr/>
        </p:nvSpPr>
        <p:spPr>
          <a:xfrm>
            <a:off x="4939008" y="3196743"/>
            <a:ext cx="1156992" cy="1134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H(2:1)</a:t>
            </a:r>
          </a:p>
        </p:txBody>
      </p:sp>
      <p:sp>
        <p:nvSpPr>
          <p:cNvPr id="24" name="Oval 23">
            <a:extLst>
              <a:ext uri="{FF2B5EF4-FFF2-40B4-BE49-F238E27FC236}">
                <a16:creationId xmlns:a16="http://schemas.microsoft.com/office/drawing/2014/main" id="{D17BAA43-5645-40D6-87C2-336B2D67E6C5}"/>
              </a:ext>
            </a:extLst>
          </p:cNvPr>
          <p:cNvSpPr/>
          <p:nvPr/>
        </p:nvSpPr>
        <p:spPr>
          <a:xfrm>
            <a:off x="4939008" y="4753377"/>
            <a:ext cx="1156992" cy="1134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H(2:2)</a:t>
            </a:r>
          </a:p>
        </p:txBody>
      </p:sp>
      <p:sp>
        <p:nvSpPr>
          <p:cNvPr id="25" name="Oval 24">
            <a:extLst>
              <a:ext uri="{FF2B5EF4-FFF2-40B4-BE49-F238E27FC236}">
                <a16:creationId xmlns:a16="http://schemas.microsoft.com/office/drawing/2014/main" id="{CCBB8102-735E-45AD-BD14-0CD3B99BEF03}"/>
              </a:ext>
            </a:extLst>
          </p:cNvPr>
          <p:cNvSpPr/>
          <p:nvPr/>
        </p:nvSpPr>
        <p:spPr>
          <a:xfrm>
            <a:off x="6953701" y="2374171"/>
            <a:ext cx="1156992" cy="113473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H(3:0)</a:t>
            </a:r>
          </a:p>
        </p:txBody>
      </p:sp>
      <p:cxnSp>
        <p:nvCxnSpPr>
          <p:cNvPr id="29" name="Straight Arrow Connector 28">
            <a:extLst>
              <a:ext uri="{FF2B5EF4-FFF2-40B4-BE49-F238E27FC236}">
                <a16:creationId xmlns:a16="http://schemas.microsoft.com/office/drawing/2014/main" id="{CAB5C9C9-944F-43F4-B639-5BB8C06B8A24}"/>
              </a:ext>
            </a:extLst>
          </p:cNvPr>
          <p:cNvCxnSpPr>
            <a:stCxn id="4" idx="3"/>
            <a:endCxn id="5" idx="2"/>
          </p:cNvCxnSpPr>
          <p:nvPr/>
        </p:nvCxnSpPr>
        <p:spPr>
          <a:xfrm>
            <a:off x="1872868" y="1966511"/>
            <a:ext cx="996916" cy="24750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A8F8BC8-6275-4558-B940-A346B17A9FD8}"/>
              </a:ext>
            </a:extLst>
          </p:cNvPr>
          <p:cNvCxnSpPr>
            <a:stCxn id="9" idx="3"/>
            <a:endCxn id="5" idx="2"/>
          </p:cNvCxnSpPr>
          <p:nvPr/>
        </p:nvCxnSpPr>
        <p:spPr>
          <a:xfrm>
            <a:off x="1872868" y="3131344"/>
            <a:ext cx="996916" cy="13102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EA06E77-3737-48FE-88D9-B55BFFD898E7}"/>
              </a:ext>
            </a:extLst>
          </p:cNvPr>
          <p:cNvCxnSpPr>
            <a:stCxn id="10" idx="3"/>
            <a:endCxn id="5" idx="2"/>
          </p:cNvCxnSpPr>
          <p:nvPr/>
        </p:nvCxnSpPr>
        <p:spPr>
          <a:xfrm>
            <a:off x="1872868" y="4296177"/>
            <a:ext cx="996916" cy="1453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088CD46-9EBE-413D-814F-ED70322C18B7}"/>
              </a:ext>
            </a:extLst>
          </p:cNvPr>
          <p:cNvCxnSpPr>
            <a:stCxn id="11" idx="3"/>
          </p:cNvCxnSpPr>
          <p:nvPr/>
        </p:nvCxnSpPr>
        <p:spPr>
          <a:xfrm flipV="1">
            <a:off x="1872868" y="4461831"/>
            <a:ext cx="910508" cy="9991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048C8943-47CC-4441-A767-5CA8FACA2B50}"/>
              </a:ext>
            </a:extLst>
          </p:cNvPr>
          <p:cNvSpPr/>
          <p:nvPr/>
        </p:nvSpPr>
        <p:spPr>
          <a:xfrm>
            <a:off x="7006508" y="3860391"/>
            <a:ext cx="1156992" cy="1134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H(3:1)</a:t>
            </a:r>
          </a:p>
        </p:txBody>
      </p:sp>
      <p:cxnSp>
        <p:nvCxnSpPr>
          <p:cNvPr id="46" name="Straight Arrow Connector 45">
            <a:extLst>
              <a:ext uri="{FF2B5EF4-FFF2-40B4-BE49-F238E27FC236}">
                <a16:creationId xmlns:a16="http://schemas.microsoft.com/office/drawing/2014/main" id="{C64C9E8C-DC6A-449D-A7CC-A1D13B5F8D00}"/>
              </a:ext>
            </a:extLst>
          </p:cNvPr>
          <p:cNvCxnSpPr>
            <a:stCxn id="21" idx="6"/>
            <a:endCxn id="23" idx="2"/>
          </p:cNvCxnSpPr>
          <p:nvPr/>
        </p:nvCxnSpPr>
        <p:spPr>
          <a:xfrm>
            <a:off x="4028500" y="2911007"/>
            <a:ext cx="910508" cy="8531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3CAB93D-3A9A-408E-A2DA-357820FCE612}"/>
              </a:ext>
            </a:extLst>
          </p:cNvPr>
          <p:cNvCxnSpPr>
            <a:stCxn id="21" idx="6"/>
            <a:endCxn id="24" idx="2"/>
          </p:cNvCxnSpPr>
          <p:nvPr/>
        </p:nvCxnSpPr>
        <p:spPr>
          <a:xfrm>
            <a:off x="4028500" y="2911007"/>
            <a:ext cx="910508" cy="24097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E56B701-6C1A-490A-97AD-524DB5A8D0A1}"/>
              </a:ext>
            </a:extLst>
          </p:cNvPr>
          <p:cNvCxnSpPr>
            <a:stCxn id="5" idx="6"/>
            <a:endCxn id="23" idx="2"/>
          </p:cNvCxnSpPr>
          <p:nvPr/>
        </p:nvCxnSpPr>
        <p:spPr>
          <a:xfrm flipV="1">
            <a:off x="4026776" y="3764112"/>
            <a:ext cx="912232" cy="6774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75FE9C6-0693-46DD-8FB6-BC16A8840C34}"/>
              </a:ext>
            </a:extLst>
          </p:cNvPr>
          <p:cNvCxnSpPr>
            <a:stCxn id="5" idx="6"/>
            <a:endCxn id="24" idx="2"/>
          </p:cNvCxnSpPr>
          <p:nvPr/>
        </p:nvCxnSpPr>
        <p:spPr>
          <a:xfrm>
            <a:off x="4026776" y="4441549"/>
            <a:ext cx="912232" cy="87919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A284AA0-A395-44CE-A10B-EFDC7AA2A4D0}"/>
              </a:ext>
            </a:extLst>
          </p:cNvPr>
          <p:cNvCxnSpPr>
            <a:stCxn id="22" idx="6"/>
            <a:endCxn id="42" idx="2"/>
          </p:cNvCxnSpPr>
          <p:nvPr/>
        </p:nvCxnSpPr>
        <p:spPr>
          <a:xfrm>
            <a:off x="6092870" y="2220575"/>
            <a:ext cx="913638" cy="22071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AF8FE63-BB8A-4C14-9CC9-4248DC55966D}"/>
              </a:ext>
            </a:extLst>
          </p:cNvPr>
          <p:cNvCxnSpPr>
            <a:stCxn id="23" idx="6"/>
            <a:endCxn id="42" idx="2"/>
          </p:cNvCxnSpPr>
          <p:nvPr/>
        </p:nvCxnSpPr>
        <p:spPr>
          <a:xfrm>
            <a:off x="6096000" y="3764112"/>
            <a:ext cx="910508" cy="6636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DD478D5-8F2E-4F48-B137-26BB26027594}"/>
              </a:ext>
            </a:extLst>
          </p:cNvPr>
          <p:cNvCxnSpPr>
            <a:stCxn id="24" idx="6"/>
            <a:endCxn id="42" idx="2"/>
          </p:cNvCxnSpPr>
          <p:nvPr/>
        </p:nvCxnSpPr>
        <p:spPr>
          <a:xfrm flipV="1">
            <a:off x="6096000" y="4427760"/>
            <a:ext cx="910508" cy="8929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82D7CF4-FB19-4E44-B825-C78469586E02}"/>
              </a:ext>
            </a:extLst>
          </p:cNvPr>
          <p:cNvCxnSpPr>
            <a:stCxn id="25" idx="6"/>
            <a:endCxn id="18" idx="1"/>
          </p:cNvCxnSpPr>
          <p:nvPr/>
        </p:nvCxnSpPr>
        <p:spPr>
          <a:xfrm flipV="1">
            <a:off x="8110693" y="2055813"/>
            <a:ext cx="1088612" cy="88572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BEFC5320-017F-4879-A2F6-50CDF31D6363}"/>
              </a:ext>
            </a:extLst>
          </p:cNvPr>
          <p:cNvCxnSpPr>
            <a:stCxn id="25" idx="6"/>
            <a:endCxn id="19" idx="1"/>
          </p:cNvCxnSpPr>
          <p:nvPr/>
        </p:nvCxnSpPr>
        <p:spPr>
          <a:xfrm>
            <a:off x="8110693" y="2941540"/>
            <a:ext cx="1088611" cy="7277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84AB35C-4C90-45C1-9935-46A3FA95AF6E}"/>
              </a:ext>
            </a:extLst>
          </p:cNvPr>
          <p:cNvCxnSpPr>
            <a:stCxn id="25" idx="6"/>
            <a:endCxn id="20" idx="1"/>
          </p:cNvCxnSpPr>
          <p:nvPr/>
        </p:nvCxnSpPr>
        <p:spPr>
          <a:xfrm>
            <a:off x="8110693" y="2941540"/>
            <a:ext cx="1088611" cy="231442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3954F06B-6E1D-41A5-BB8C-E83C6CFE6F81}"/>
              </a:ext>
            </a:extLst>
          </p:cNvPr>
          <p:cNvCxnSpPr>
            <a:stCxn id="42" idx="6"/>
            <a:endCxn id="18" idx="1"/>
          </p:cNvCxnSpPr>
          <p:nvPr/>
        </p:nvCxnSpPr>
        <p:spPr>
          <a:xfrm flipV="1">
            <a:off x="8163500" y="2055813"/>
            <a:ext cx="1035805" cy="23719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D60AC1A-CF91-4994-9CD6-2537709E17CA}"/>
              </a:ext>
            </a:extLst>
          </p:cNvPr>
          <p:cNvCxnSpPr>
            <a:stCxn id="42" idx="6"/>
          </p:cNvCxnSpPr>
          <p:nvPr/>
        </p:nvCxnSpPr>
        <p:spPr>
          <a:xfrm flipV="1">
            <a:off x="8163500" y="3669329"/>
            <a:ext cx="1035804" cy="75843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841A2984-3272-4F4C-A7D1-C5B303CE48C8}"/>
              </a:ext>
            </a:extLst>
          </p:cNvPr>
          <p:cNvCxnSpPr>
            <a:stCxn id="42" idx="6"/>
            <a:endCxn id="20" idx="1"/>
          </p:cNvCxnSpPr>
          <p:nvPr/>
        </p:nvCxnSpPr>
        <p:spPr>
          <a:xfrm>
            <a:off x="8163500" y="4427760"/>
            <a:ext cx="1035804" cy="8282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5" name="Double Brace 74">
            <a:extLst>
              <a:ext uri="{FF2B5EF4-FFF2-40B4-BE49-F238E27FC236}">
                <a16:creationId xmlns:a16="http://schemas.microsoft.com/office/drawing/2014/main" id="{9F63007F-402E-4486-9D73-27D459FF5FEE}"/>
              </a:ext>
            </a:extLst>
          </p:cNvPr>
          <p:cNvSpPr/>
          <p:nvPr/>
        </p:nvSpPr>
        <p:spPr>
          <a:xfrm>
            <a:off x="704567" y="5998473"/>
            <a:ext cx="1431275" cy="286439"/>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b="1" dirty="0"/>
              <a:t>Input Layer</a:t>
            </a:r>
          </a:p>
        </p:txBody>
      </p:sp>
      <p:sp>
        <p:nvSpPr>
          <p:cNvPr id="76" name="Double Brace 75">
            <a:extLst>
              <a:ext uri="{FF2B5EF4-FFF2-40B4-BE49-F238E27FC236}">
                <a16:creationId xmlns:a16="http://schemas.microsoft.com/office/drawing/2014/main" id="{75FD7A08-5840-42B9-BCE9-51C519ED2DAE}"/>
              </a:ext>
            </a:extLst>
          </p:cNvPr>
          <p:cNvSpPr/>
          <p:nvPr/>
        </p:nvSpPr>
        <p:spPr>
          <a:xfrm>
            <a:off x="2869784" y="6014398"/>
            <a:ext cx="5293716" cy="286439"/>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b="1" dirty="0"/>
              <a:t>Hidden Layer(s)</a:t>
            </a:r>
          </a:p>
        </p:txBody>
      </p:sp>
      <p:sp>
        <p:nvSpPr>
          <p:cNvPr id="77" name="Double Brace 76">
            <a:extLst>
              <a:ext uri="{FF2B5EF4-FFF2-40B4-BE49-F238E27FC236}">
                <a16:creationId xmlns:a16="http://schemas.microsoft.com/office/drawing/2014/main" id="{8E99FFD3-CAE2-42BF-8AF3-64436728926A}"/>
              </a:ext>
            </a:extLst>
          </p:cNvPr>
          <p:cNvSpPr/>
          <p:nvPr/>
        </p:nvSpPr>
        <p:spPr>
          <a:xfrm>
            <a:off x="8897442" y="5998474"/>
            <a:ext cx="1745283" cy="286439"/>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b="1" dirty="0"/>
              <a:t>Output Layer</a:t>
            </a:r>
          </a:p>
        </p:txBody>
      </p:sp>
    </p:spTree>
    <p:extLst>
      <p:ext uri="{BB962C8B-B14F-4D97-AF65-F5344CB8AC3E}">
        <p14:creationId xmlns:p14="http://schemas.microsoft.com/office/powerpoint/2010/main" val="758690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Structure of a Multi-Layer Perceptron (MLP)</a:t>
            </a:r>
          </a:p>
        </p:txBody>
      </p:sp>
      <p:sp>
        <p:nvSpPr>
          <p:cNvPr id="7" name="Slide Number Placeholder 6"/>
          <p:cNvSpPr>
            <a:spLocks noGrp="1"/>
          </p:cNvSpPr>
          <p:nvPr>
            <p:ph type="sldNum" sz="quarter" idx="12"/>
          </p:nvPr>
        </p:nvSpPr>
        <p:spPr/>
        <p:txBody>
          <a:bodyPr/>
          <a:lstStyle/>
          <a:p>
            <a:fld id="{1C20BA80-1909-427C-B3BD-3DD8AEAFD5BE}" type="slidenum">
              <a:rPr lang="en-US" smtClean="0"/>
              <a:t>16</a:t>
            </a:fld>
            <a:endParaRPr lang="en-US" dirty="0"/>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US" dirty="0"/>
              <a:t>The </a:t>
            </a:r>
            <a:r>
              <a:rPr lang="en-US" b="1" dirty="0"/>
              <a:t>units</a:t>
            </a:r>
            <a:r>
              <a:rPr lang="en-US" dirty="0"/>
              <a:t> are entities in the neural network diagram.</a:t>
            </a:r>
          </a:p>
          <a:p>
            <a:pPr marL="514350" indent="-514350">
              <a:buFont typeface="+mj-lt"/>
              <a:buAutoNum type="arabicPeriod"/>
            </a:pPr>
            <a:r>
              <a:rPr lang="en-US" dirty="0"/>
              <a:t>The </a:t>
            </a:r>
            <a:r>
              <a:rPr lang="en-US" b="1" dirty="0"/>
              <a:t>input layer</a:t>
            </a:r>
            <a:r>
              <a:rPr lang="en-US" dirty="0"/>
              <a:t> contains the input variables and the optional </a:t>
            </a:r>
            <a:r>
              <a:rPr lang="en-US" b="1" dirty="0"/>
              <a:t>bias</a:t>
            </a:r>
            <a:r>
              <a:rPr lang="en-US" dirty="0"/>
              <a:t> term.</a:t>
            </a:r>
          </a:p>
          <a:p>
            <a:pPr lvl="1"/>
            <a:r>
              <a:rPr lang="en-US" dirty="0"/>
              <a:t>Create a dummy coding unit (i.e., 0 and 1) for each category of the input variable.</a:t>
            </a:r>
          </a:p>
          <a:p>
            <a:pPr marL="514350" indent="-514350">
              <a:buFont typeface="+mj-lt"/>
              <a:buAutoNum type="arabicPeriod"/>
            </a:pPr>
            <a:r>
              <a:rPr lang="en-US" dirty="0"/>
              <a:t>The </a:t>
            </a:r>
            <a:r>
              <a:rPr lang="en-US" b="1" dirty="0"/>
              <a:t>hidden layers</a:t>
            </a:r>
            <a:r>
              <a:rPr lang="en-US" dirty="0"/>
              <a:t> contain unobservable units.</a:t>
            </a:r>
          </a:p>
          <a:p>
            <a:pPr lvl="1"/>
            <a:r>
              <a:rPr lang="en-US" dirty="0"/>
              <a:t>The value of each hidden unit is the resulting value of the </a:t>
            </a:r>
            <a:r>
              <a:rPr lang="en-US" b="1" dirty="0"/>
              <a:t>activation</a:t>
            </a:r>
            <a:r>
              <a:rPr lang="en-US" dirty="0"/>
              <a:t> function of the preceding units that feed into the hidden unit.</a:t>
            </a:r>
          </a:p>
          <a:p>
            <a:pPr lvl="1"/>
            <a:r>
              <a:rPr lang="en-US" dirty="0"/>
              <a:t>The </a:t>
            </a:r>
            <a:r>
              <a:rPr lang="en-US" b="1" dirty="0"/>
              <a:t>combination</a:t>
            </a:r>
            <a:r>
              <a:rPr lang="en-US" dirty="0"/>
              <a:t> function determines how information from preceding units are combined.</a:t>
            </a:r>
          </a:p>
          <a:p>
            <a:pPr marL="514350" indent="-514350">
              <a:buFont typeface="+mj-lt"/>
              <a:buAutoNum type="arabicPeriod"/>
            </a:pPr>
            <a:r>
              <a:rPr lang="en-US" dirty="0"/>
              <a:t>The </a:t>
            </a:r>
            <a:r>
              <a:rPr lang="en-US" b="1" dirty="0"/>
              <a:t>output layer</a:t>
            </a:r>
            <a:r>
              <a:rPr lang="en-US" dirty="0"/>
              <a:t> contains the target variables.</a:t>
            </a:r>
          </a:p>
          <a:p>
            <a:pPr lvl="1"/>
            <a:r>
              <a:rPr lang="en-US" dirty="0"/>
              <a:t>Create a dummy coding unit (i.e., 0 and 1) for each category of the output variable.</a:t>
            </a:r>
          </a:p>
          <a:p>
            <a:pPr marL="514350" indent="-514350">
              <a:buFont typeface="+mj-lt"/>
              <a:buAutoNum type="arabicPeriod"/>
            </a:pPr>
            <a:endParaRPr lang="en-US" dirty="0"/>
          </a:p>
          <a:p>
            <a:pPr marL="514350" indent="-514350">
              <a:buFont typeface="+mj-lt"/>
              <a:buAutoNum type="arabicPeriod"/>
            </a:pPr>
            <a:endParaRPr lang="en-US" dirty="0"/>
          </a:p>
        </p:txBody>
      </p:sp>
      <p:pic>
        <p:nvPicPr>
          <p:cNvPr id="6" name="Picture 5">
            <a:extLst>
              <a:ext uri="{FF2B5EF4-FFF2-40B4-BE49-F238E27FC236}">
                <a16:creationId xmlns:a16="http://schemas.microsoft.com/office/drawing/2014/main" id="{5D932685-0A5E-4743-922A-B086B274C7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098072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Structure of a Multi-Layer Perceptron (MLP)</a:t>
            </a:r>
          </a:p>
        </p:txBody>
      </p:sp>
      <p:sp>
        <p:nvSpPr>
          <p:cNvPr id="7" name="Slide Number Placeholder 6"/>
          <p:cNvSpPr>
            <a:spLocks noGrp="1"/>
          </p:cNvSpPr>
          <p:nvPr>
            <p:ph type="sldNum" sz="quarter" idx="12"/>
          </p:nvPr>
        </p:nvSpPr>
        <p:spPr/>
        <p:txBody>
          <a:bodyPr/>
          <a:lstStyle/>
          <a:p>
            <a:fld id="{1C20BA80-1909-427C-B3BD-3DD8AEAFD5BE}" type="slidenum">
              <a:rPr lang="en-US" smtClean="0"/>
              <a:t>17</a:t>
            </a:fld>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5"/>
            </a:pPr>
            <a:r>
              <a:rPr lang="en-US" dirty="0"/>
              <a:t>The </a:t>
            </a:r>
            <a:r>
              <a:rPr lang="en-US" b="1" dirty="0"/>
              <a:t>bias</a:t>
            </a:r>
            <a:r>
              <a:rPr lang="en-US" dirty="0"/>
              <a:t> unit indicates the baseline input into the succeeding units.  It is like the intercept term in regression.</a:t>
            </a:r>
          </a:p>
          <a:p>
            <a:pPr marL="514350" indent="-514350">
              <a:buFont typeface="+mj-lt"/>
              <a:buAutoNum type="arabicPeriod" startAt="5"/>
            </a:pPr>
            <a:r>
              <a:rPr lang="en-US" dirty="0"/>
              <a:t>The </a:t>
            </a:r>
            <a:r>
              <a:rPr lang="en-US" b="1" dirty="0"/>
              <a:t>weights</a:t>
            </a:r>
            <a:r>
              <a:rPr lang="en-US" dirty="0"/>
              <a:t> are numeric values that indicate the strength of the signal from a preceding unit to a succeeding unit.</a:t>
            </a:r>
          </a:p>
          <a:p>
            <a:pPr marL="514350" indent="-514350">
              <a:buFont typeface="+mj-lt"/>
              <a:buAutoNum type="arabicPeriod" startAt="5"/>
            </a:pPr>
            <a:r>
              <a:rPr lang="en-US" dirty="0"/>
              <a:t>The </a:t>
            </a:r>
            <a:r>
              <a:rPr lang="en-US" b="1" dirty="0"/>
              <a:t>combination function</a:t>
            </a:r>
            <a:r>
              <a:rPr lang="en-US" dirty="0"/>
              <a:t> combines weights and values of preceding units into a single value that feed into the </a:t>
            </a:r>
            <a:r>
              <a:rPr lang="en-US" b="1" dirty="0"/>
              <a:t>activation function</a:t>
            </a:r>
            <a:r>
              <a:rPr lang="en-US" dirty="0"/>
              <a:t>.</a:t>
            </a:r>
          </a:p>
          <a:p>
            <a:pPr marL="514350" indent="-514350">
              <a:buFont typeface="+mj-lt"/>
              <a:buAutoNum type="arabicPeriod" startAt="5"/>
            </a:pPr>
            <a:r>
              <a:rPr lang="en-US" dirty="0"/>
              <a:t>The </a:t>
            </a:r>
            <a:r>
              <a:rPr lang="en-US" b="1" dirty="0"/>
              <a:t>activation function</a:t>
            </a:r>
            <a:r>
              <a:rPr lang="en-US" dirty="0"/>
              <a:t> transforms the result of combination function into the value for the succeeding unit.</a:t>
            </a:r>
          </a:p>
          <a:p>
            <a:pPr marL="514350" indent="-514350">
              <a:buFont typeface="+mj-lt"/>
              <a:buAutoNum type="arabicPeriod" startAt="5"/>
            </a:pPr>
            <a:endParaRPr lang="en-US" dirty="0"/>
          </a:p>
        </p:txBody>
      </p:sp>
      <p:pic>
        <p:nvPicPr>
          <p:cNvPr id="6" name="Picture 5">
            <a:extLst>
              <a:ext uri="{FF2B5EF4-FFF2-40B4-BE49-F238E27FC236}">
                <a16:creationId xmlns:a16="http://schemas.microsoft.com/office/drawing/2014/main" id="{92FAC2E6-B927-487E-ADDA-578E32AB52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204080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Structure of a Multi-Layer Perceptron (MLP)</a:t>
            </a:r>
          </a:p>
        </p:txBody>
      </p:sp>
      <p:sp>
        <p:nvSpPr>
          <p:cNvPr id="7" name="Slide Number Placeholder 6"/>
          <p:cNvSpPr>
            <a:spLocks noGrp="1"/>
          </p:cNvSpPr>
          <p:nvPr>
            <p:ph type="sldNum" sz="quarter" idx="12"/>
          </p:nvPr>
        </p:nvSpPr>
        <p:spPr/>
        <p:txBody>
          <a:bodyPr/>
          <a:lstStyle/>
          <a:p>
            <a:fld id="{1C20BA80-1909-427C-B3BD-3DD8AEAFD5BE}" type="slidenum">
              <a:rPr lang="en-US" smtClean="0"/>
              <a:t>18</a:t>
            </a:fld>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9"/>
            </a:pPr>
            <a:r>
              <a:rPr lang="en-US" dirty="0"/>
              <a:t>The </a:t>
            </a:r>
            <a:r>
              <a:rPr lang="en-US" b="1" dirty="0"/>
              <a:t>error function</a:t>
            </a:r>
            <a:r>
              <a:rPr lang="en-US" dirty="0"/>
              <a:t> measures the discrepancy between the network output values and the observed target values.</a:t>
            </a:r>
          </a:p>
          <a:p>
            <a:pPr marL="514350" indent="-514350">
              <a:buFont typeface="+mj-lt"/>
              <a:buAutoNum type="arabicPeriod" startAt="9"/>
            </a:pPr>
            <a:r>
              <a:rPr lang="en-US" dirty="0"/>
              <a:t>The </a:t>
            </a:r>
            <a:r>
              <a:rPr lang="en-US" b="1" dirty="0"/>
              <a:t>objective function</a:t>
            </a:r>
            <a:r>
              <a:rPr lang="en-US" dirty="0"/>
              <a:t> is what you directly try to optimize in building the network.</a:t>
            </a:r>
          </a:p>
          <a:p>
            <a:pPr marL="514350" indent="-514350">
              <a:buFont typeface="+mj-lt"/>
              <a:buAutoNum type="arabicPeriod" startAt="9"/>
            </a:pPr>
            <a:endParaRPr lang="en-US" dirty="0"/>
          </a:p>
        </p:txBody>
      </p:sp>
      <p:pic>
        <p:nvPicPr>
          <p:cNvPr id="6" name="Picture 5">
            <a:extLst>
              <a:ext uri="{FF2B5EF4-FFF2-40B4-BE49-F238E27FC236}">
                <a16:creationId xmlns:a16="http://schemas.microsoft.com/office/drawing/2014/main" id="{6DB3D267-1219-48E4-9610-BDC235313E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440117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MLP Mathematical Representation</a:t>
            </a:r>
          </a:p>
        </p:txBody>
      </p:sp>
      <p:sp>
        <p:nvSpPr>
          <p:cNvPr id="7" name="Slide Number Placeholder 6"/>
          <p:cNvSpPr>
            <a:spLocks noGrp="1"/>
          </p:cNvSpPr>
          <p:nvPr>
            <p:ph type="sldNum" sz="quarter" idx="12"/>
          </p:nvPr>
        </p:nvSpPr>
        <p:spPr/>
        <p:txBody>
          <a:bodyPr/>
          <a:lstStyle/>
          <a:p>
            <a:fld id="{1C20BA80-1909-427C-B3BD-3DD8AEAFD5BE}" type="slidenum">
              <a:rPr lang="en-US" smtClean="0"/>
              <a:t>19</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a:t>Input layer:</a:t>
                </a:r>
              </a:p>
              <a:p>
                <a:pPr lvl="1"/>
                <a:r>
                  <a:rPr lang="en-US" dirty="0"/>
                  <a:t>Number of units =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0</m:t>
                        </m:r>
                      </m:sub>
                    </m:sSub>
                  </m:oMath>
                </a14:m>
                <a:r>
                  <a:rPr lang="en-US" dirty="0"/>
                  <a:t>  </a:t>
                </a:r>
              </a:p>
              <a:p>
                <a:pPr lvl="1"/>
                <a:r>
                  <a:rPr lang="en-US" dirty="0"/>
                  <a:t>Units: </a:t>
                </a:r>
                <a14:m>
                  <m:oMath xmlns:m="http://schemas.openxmlformats.org/officeDocument/2006/math">
                    <m:sSub>
                      <m:sSubPr>
                        <m:ctrlPr>
                          <a:rPr lang="en-US"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𝑎</m:t>
                        </m:r>
                      </m:e>
                      <m:sub>
                        <m:r>
                          <a:rPr lang="en-US" b="0" i="1" smtClean="0">
                            <a:latin typeface="Cambria Math" panose="02040503050406030204" pitchFamily="18" charset="0"/>
                          </a:rPr>
                          <m:t>0;1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0</m:t>
                            </m:r>
                          </m:sub>
                        </m:sSub>
                      </m:sub>
                    </m:sSub>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r>
                          <a:rPr lang="en-US" b="0" i="1" smtClean="0">
                            <a:latin typeface="Cambria Math" panose="02040503050406030204" pitchFamily="18" charset="0"/>
                          </a:rPr>
                          <m:t>0</m:t>
                        </m:r>
                      </m:sub>
                    </m:sSub>
                  </m:oMath>
                </a14:m>
                <a:r>
                  <a:rPr lang="en-US" dirty="0"/>
                  <a:t> is the bias unit</a:t>
                </a:r>
              </a:p>
              <a:p>
                <a:r>
                  <a:rPr lang="en-US" dirty="0"/>
                  <a:t>The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𝑖</m:t>
                        </m:r>
                      </m:e>
                      <m:sup>
                        <m:r>
                          <m:rPr>
                            <m:sty m:val="p"/>
                          </m:rPr>
                          <a:rPr lang="en-US" b="0" i="0" smtClean="0">
                            <a:latin typeface="Cambria Math" panose="02040503050406030204" pitchFamily="18" charset="0"/>
                          </a:rPr>
                          <m:t>th</m:t>
                        </m:r>
                      </m:sup>
                    </m:sSup>
                    <m:r>
                      <a:rPr lang="en-US" i="1">
                        <a:latin typeface="Cambria Math" panose="02040503050406030204" pitchFamily="18" charset="0"/>
                      </a:rPr>
                      <m:t> </m:t>
                    </m:r>
                  </m:oMath>
                </a14:m>
                <a:r>
                  <a:rPr lang="en-US" dirty="0"/>
                  <a:t>hidden layer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𝐼</m:t>
                    </m:r>
                    <m:r>
                      <a:rPr lang="en-US" b="0" i="1" smtClean="0">
                        <a:latin typeface="Cambria Math" panose="02040503050406030204" pitchFamily="18" charset="0"/>
                      </a:rPr>
                      <m:t>−1</m:t>
                    </m:r>
                  </m:oMath>
                </a14:m>
                <a:r>
                  <a:rPr lang="en-US" dirty="0"/>
                  <a:t>):</a:t>
                </a:r>
              </a:p>
              <a:p>
                <a:pPr lvl="1"/>
                <a:r>
                  <a:rPr lang="en-US" dirty="0"/>
                  <a:t>Number of units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b="0" i="1" smtClean="0">
                            <a:latin typeface="Cambria Math" panose="02040503050406030204" pitchFamily="18" charset="0"/>
                          </a:rPr>
                          <m:t>𝑖</m:t>
                        </m:r>
                      </m:sub>
                    </m:sSub>
                  </m:oMath>
                </a14:m>
                <a:r>
                  <a:rPr lang="en-US" dirty="0"/>
                  <a:t>  </a:t>
                </a:r>
              </a:p>
              <a:p>
                <a:pPr lvl="1"/>
                <a:r>
                  <a:rPr lang="en-US" dirty="0"/>
                  <a:t>Units: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b="0" i="1" smtClean="0">
                                <a:latin typeface="Cambria Math" panose="02040503050406030204" pitchFamily="18" charset="0"/>
                              </a:rPr>
                              <m:t>𝑖</m:t>
                            </m:r>
                          </m:sub>
                        </m:sSub>
                      </m:sub>
                    </m:sSub>
                  </m:oMath>
                </a14:m>
                <a:r>
                  <a:rPr lang="en-US" dirty="0"/>
                  <a:t> with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e>
                    </m:d>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;0</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𝑖</m:t>
                            </m:r>
                            <m:r>
                              <a:rPr lang="en-US" b="0" i="1" smtClean="0">
                                <a:latin typeface="Cambria Math" panose="02040503050406030204" pitchFamily="18" charset="0"/>
                              </a:rPr>
                              <m:t>−1</m:t>
                            </m:r>
                          </m:sub>
                        </m:s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𝑗</m:t>
                            </m:r>
                          </m:sub>
                        </m:sSub>
                      </m:e>
                    </m:nary>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oMath>
                </a14:m>
                <a:r>
                  <a:rPr lang="en-US" dirty="0"/>
                  <a:t> are the weight coming from the unit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𝑗</m:t>
                        </m:r>
                      </m:sub>
                    </m:sSub>
                  </m:oMath>
                </a14:m>
                <a:endParaRPr lang="en-US" dirty="0"/>
              </a:p>
              <a:p>
                <a:r>
                  <a:rPr lang="en-US" dirty="0"/>
                  <a:t>Output layer:</a:t>
                </a:r>
              </a:p>
              <a:p>
                <a:pPr lvl="1"/>
                <a:r>
                  <a:rPr lang="en-US" dirty="0"/>
                  <a:t>Number of units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b="0" i="1" smtClean="0">
                            <a:latin typeface="Cambria Math" panose="02040503050406030204" pitchFamily="18" charset="0"/>
                          </a:rPr>
                          <m:t>𝐼</m:t>
                        </m:r>
                      </m:sub>
                    </m:sSub>
                  </m:oMath>
                </a14:m>
                <a:r>
                  <a:rPr lang="en-US" dirty="0"/>
                  <a:t>  </a:t>
                </a:r>
              </a:p>
              <a:p>
                <a:pPr lvl="1"/>
                <a:r>
                  <a:rPr lang="en-US" dirty="0"/>
                  <a:t>Units: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𝐼</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𝐼</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b="0" i="1" smtClean="0">
                                <a:latin typeface="Cambria Math" panose="02040503050406030204" pitchFamily="18" charset="0"/>
                              </a:rPr>
                              <m:t>𝐼</m:t>
                            </m:r>
                          </m:sub>
                        </m:sSub>
                      </m:sub>
                    </m:sSub>
                  </m:oMath>
                </a14:m>
                <a:r>
                  <a:rPr lang="en-US" dirty="0"/>
                  <a:t> 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𝐼</m:t>
                        </m:r>
                        <m:r>
                          <a:rPr lang="en-US" i="1">
                            <a:latin typeface="Cambria Math" panose="02040503050406030204" pitchFamily="18" charset="0"/>
                          </a:rPr>
                          <m:t>;</m:t>
                        </m:r>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𝐼</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𝐼</m:t>
                            </m:r>
                            <m:r>
                              <a:rPr lang="en-US" i="1">
                                <a:latin typeface="Cambria Math" panose="02040503050406030204" pitchFamily="18" charset="0"/>
                              </a:rPr>
                              <m:t>;</m:t>
                            </m:r>
                            <m:r>
                              <a:rPr lang="en-US" i="1">
                                <a:latin typeface="Cambria Math" panose="02040503050406030204" pitchFamily="18" charset="0"/>
                              </a:rPr>
                              <m:t>𝑘</m:t>
                            </m:r>
                          </m:sub>
                        </m:sSub>
                      </m:e>
                    </m:d>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𝐼</m:t>
                        </m:r>
                        <m:r>
                          <a:rPr lang="en-US" i="1">
                            <a:latin typeface="Cambria Math" panose="02040503050406030204" pitchFamily="18" charset="0"/>
                          </a:rPr>
                          <m:t>;</m:t>
                        </m:r>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𝐼</m:t>
                        </m:r>
                        <m:r>
                          <a:rPr lang="en-US" i="1">
                            <a:latin typeface="Cambria Math" panose="02040503050406030204" pitchFamily="18" charset="0"/>
                          </a:rPr>
                          <m:t>;0</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b="0" i="1" smtClean="0">
                                <a:latin typeface="Cambria Math" panose="02040503050406030204" pitchFamily="18" charset="0"/>
                              </a:rPr>
                              <m:t>𝐼</m:t>
                            </m:r>
                            <m:r>
                              <a:rPr lang="en-US" i="1">
                                <a:latin typeface="Cambria Math" panose="02040503050406030204" pitchFamily="18" charset="0"/>
                              </a:rPr>
                              <m:t>−1</m:t>
                            </m:r>
                          </m:sub>
                        </m:sSub>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𝐼</m:t>
                            </m:r>
                            <m:r>
                              <a:rPr lang="en-US" i="1">
                                <a:latin typeface="Cambria Math" panose="02040503050406030204" pitchFamily="18" charset="0"/>
                              </a:rPr>
                              <m:t>;</m:t>
                            </m:r>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𝐼</m:t>
                            </m:r>
                            <m:r>
                              <a:rPr lang="en-US" i="1">
                                <a:latin typeface="Cambria Math" panose="02040503050406030204" pitchFamily="18" charset="0"/>
                              </a:rPr>
                              <m:t>−1;</m:t>
                            </m:r>
                            <m:r>
                              <a:rPr lang="en-US" i="1">
                                <a:latin typeface="Cambria Math" panose="02040503050406030204" pitchFamily="18" charset="0"/>
                              </a:rPr>
                              <m:t>𝑗</m:t>
                            </m:r>
                          </m:sub>
                        </m:sSub>
                      </m:e>
                    </m:nary>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𝐼</m:t>
                        </m:r>
                        <m:r>
                          <a:rPr lang="en-US" i="1">
                            <a:latin typeface="Cambria Math" panose="02040503050406030204" pitchFamily="18" charset="0"/>
                          </a:rPr>
                          <m:t>;</m:t>
                        </m:r>
                        <m:r>
                          <a:rPr lang="en-US" i="1">
                            <a:latin typeface="Cambria Math" panose="02040503050406030204" pitchFamily="18" charset="0"/>
                          </a:rPr>
                          <m:t>𝑗</m:t>
                        </m:r>
                      </m:sub>
                    </m:sSub>
                  </m:oMath>
                </a14:m>
                <a:r>
                  <a:rPr lang="en-US" dirty="0"/>
                  <a:t> are the weight coming from the unit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𝐼</m:t>
                        </m:r>
                        <m:r>
                          <a:rPr lang="en-US" i="1">
                            <a:latin typeface="Cambria Math" panose="02040503050406030204" pitchFamily="18" charset="0"/>
                          </a:rPr>
                          <m:t>−1;</m:t>
                        </m:r>
                        <m:r>
                          <a:rPr lang="en-US" i="1">
                            <a:latin typeface="Cambria Math" panose="02040503050406030204" pitchFamily="18" charset="0"/>
                          </a:rPr>
                          <m:t>𝑗</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28" t="-280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AFBF86B-0EEB-418A-A832-3645CCBADAC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561226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Week 12 Agenda</a:t>
            </a:r>
          </a:p>
        </p:txBody>
      </p:sp>
      <p:sp>
        <p:nvSpPr>
          <p:cNvPr id="3" name="Content Placeholder 2"/>
          <p:cNvSpPr>
            <a:spLocks noGrp="1"/>
          </p:cNvSpPr>
          <p:nvPr>
            <p:ph idx="1"/>
          </p:nvPr>
        </p:nvSpPr>
        <p:spPr/>
        <p:txBody>
          <a:bodyPr>
            <a:normAutofit/>
          </a:bodyPr>
          <a:lstStyle/>
          <a:p>
            <a:r>
              <a:rPr lang="en-US" dirty="0"/>
              <a:t>Define Neural Network</a:t>
            </a:r>
          </a:p>
          <a:p>
            <a:r>
              <a:rPr lang="en-US" dirty="0"/>
              <a:t>Introduce Perceptron</a:t>
            </a:r>
          </a:p>
          <a:p>
            <a:r>
              <a:rPr lang="en-US" dirty="0"/>
              <a:t>A Toy Example</a:t>
            </a:r>
          </a:p>
          <a:p>
            <a:r>
              <a:rPr lang="en-US" dirty="0"/>
              <a:t>Gradient Descent</a:t>
            </a:r>
          </a:p>
          <a:p>
            <a:r>
              <a:rPr lang="en-US" dirty="0"/>
              <a:t>Backpropagation Algorithm</a:t>
            </a:r>
          </a:p>
          <a:p>
            <a:r>
              <a:rPr lang="en-US" dirty="0"/>
              <a:t>Chapter 11 of the Machine Learning book</a:t>
            </a:r>
          </a:p>
        </p:txBody>
      </p:sp>
      <p:sp>
        <p:nvSpPr>
          <p:cNvPr id="7" name="Slide Number Placeholder 6"/>
          <p:cNvSpPr>
            <a:spLocks noGrp="1"/>
          </p:cNvSpPr>
          <p:nvPr>
            <p:ph type="sldNum" sz="quarter" idx="12"/>
          </p:nvPr>
        </p:nvSpPr>
        <p:spPr/>
        <p:txBody>
          <a:bodyPr/>
          <a:lstStyle/>
          <a:p>
            <a:fld id="{1C20BA80-1909-427C-B3BD-3DD8AEAFD5BE}" type="slidenum">
              <a:rPr lang="en-US" smtClean="0"/>
              <a:t>2</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446059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MLP Mathematical Representation</a:t>
            </a:r>
          </a:p>
        </p:txBody>
      </p:sp>
      <p:sp>
        <p:nvSpPr>
          <p:cNvPr id="7" name="Slide Number Placeholder 6"/>
          <p:cNvSpPr>
            <a:spLocks noGrp="1"/>
          </p:cNvSpPr>
          <p:nvPr>
            <p:ph type="sldNum" sz="quarter" idx="12"/>
          </p:nvPr>
        </p:nvSpPr>
        <p:spPr/>
        <p:txBody>
          <a:bodyPr/>
          <a:lstStyle/>
          <a:p>
            <a:fld id="{1C20BA80-1909-427C-B3BD-3DD8AEAFD5BE}" type="slidenum">
              <a:rPr lang="en-US" smtClean="0"/>
              <a:t>20</a:t>
            </a:fld>
            <a:endParaRPr lang="en-US" dirty="0"/>
          </a:p>
        </p:txBody>
      </p:sp>
      <p:sp>
        <p:nvSpPr>
          <p:cNvPr id="3" name="Content Placeholder 2"/>
          <p:cNvSpPr>
            <a:spLocks noGrp="1"/>
          </p:cNvSpPr>
          <p:nvPr>
            <p:ph idx="1"/>
          </p:nvPr>
        </p:nvSpPr>
        <p:spPr/>
        <p:txBody>
          <a:bodyPr>
            <a:normAutofit/>
          </a:bodyPr>
          <a:lstStyle/>
          <a:p>
            <a:r>
              <a:rPr lang="en-US" dirty="0"/>
              <a:t>The combination function is the inner product (i.e., the dot product) of the weights and the values of preceding units.</a:t>
            </a:r>
          </a:p>
          <a:p>
            <a:r>
              <a:rPr lang="en-US" dirty="0"/>
              <a:t>The bias term is not counted in the total number of units of a layer.</a:t>
            </a:r>
          </a:p>
          <a:p>
            <a:r>
              <a:rPr lang="en-US" dirty="0"/>
              <a:t>When there is no hidden layer (i.e., </a:t>
            </a:r>
            <a:r>
              <a:rPr lang="en-US" i="1" dirty="0">
                <a:latin typeface="Times New Roman" panose="02020603050405020304" pitchFamily="18" charset="0"/>
                <a:cs typeface="Times New Roman" panose="02020603050405020304" pitchFamily="18" charset="0"/>
              </a:rPr>
              <a:t>I</a:t>
            </a:r>
            <a:r>
              <a:rPr lang="en-US" dirty="0"/>
              <a:t> = 1), the MLP becomes a generalized linear model where the linear regression is a special case.</a:t>
            </a:r>
          </a:p>
        </p:txBody>
      </p:sp>
      <p:pic>
        <p:nvPicPr>
          <p:cNvPr id="6" name="Picture 5">
            <a:extLst>
              <a:ext uri="{FF2B5EF4-FFF2-40B4-BE49-F238E27FC236}">
                <a16:creationId xmlns:a16="http://schemas.microsoft.com/office/drawing/2014/main" id="{2CEE4AFB-FC12-497A-9BC3-B7999903DE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049518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Activation Functions for Hidden Layer</a:t>
            </a:r>
          </a:p>
        </p:txBody>
      </p:sp>
      <p:sp>
        <p:nvSpPr>
          <p:cNvPr id="7" name="Slide Number Placeholder 6"/>
          <p:cNvSpPr>
            <a:spLocks noGrp="1"/>
          </p:cNvSpPr>
          <p:nvPr>
            <p:ph type="sldNum" sz="quarter" idx="12"/>
          </p:nvPr>
        </p:nvSpPr>
        <p:spPr/>
        <p:txBody>
          <a:bodyPr/>
          <a:lstStyle/>
          <a:p>
            <a:fld id="{1C20BA80-1909-427C-B3BD-3DD8AEAFD5BE}" type="slidenum">
              <a:rPr lang="en-US" smtClean="0"/>
              <a:t>21</a:t>
            </a:fld>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numCol="2">
                <a:normAutofit lnSpcReduction="10000"/>
              </a:bodyPr>
              <a:lstStyle/>
              <a:p>
                <a:pPr marL="0" indent="0">
                  <a:buNone/>
                </a:pPr>
                <a:r>
                  <a:rPr lang="en-US" b="1" dirty="0"/>
                  <a:t>Hyperbolic Tangent</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𝛾</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𝑐</m:t>
                        </m:r>
                      </m:e>
                    </m:d>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tanh</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𝑐</m:t>
                        </m:r>
                      </m:e>
                    </m:d>
                  </m:oMath>
                </a14:m>
                <a:br>
                  <a:rPr lang="en-US" b="0" i="1" dirty="0">
                    <a:latin typeface="Cambria Math" panose="02040503050406030204" pitchFamily="18" charset="0"/>
                    <a:ea typeface="Cambria Math" panose="02040503050406030204" pitchFamily="18" charset="0"/>
                  </a:rPr>
                </a:br>
                <a14:m>
                  <m:oMath xmlns:m="http://schemas.openxmlformats.org/officeDocument/2006/math">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exp</m:t>
                            </m:r>
                          </m:fName>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𝑐</m:t>
                                </m:r>
                              </m:e>
                            </m:d>
                          </m:e>
                        </m:func>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exp</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e>
                        </m:d>
                      </m:num>
                      <m:den>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exp</m:t>
                            </m:r>
                          </m:fName>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𝑐</m:t>
                                </m:r>
                              </m:e>
                            </m:d>
                          </m:e>
                        </m:func>
                        <m:r>
                          <a:rPr lang="en-US" b="0" i="1" smtClean="0">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exp</m:t>
                        </m:r>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m:t>
                            </m:r>
                          </m:e>
                        </m:d>
                      </m:den>
                    </m:f>
                  </m:oMath>
                </a14:m>
                <a:endParaRPr lang="en-US" dirty="0"/>
              </a:p>
              <a:p>
                <a:endParaRPr lang="en-US" dirty="0"/>
              </a:p>
              <a:p>
                <a:endParaRPr lang="en-US" dirty="0"/>
              </a:p>
              <a:p>
                <a:endParaRPr lang="en-US" dirty="0"/>
              </a:p>
              <a:p>
                <a:endParaRPr lang="en-US" dirty="0"/>
              </a:p>
              <a:p>
                <a:endParaRPr lang="en-US" dirty="0"/>
              </a:p>
              <a:p>
                <a:pPr marL="0" indent="0">
                  <a:buNone/>
                </a:pPr>
                <a:endParaRPr lang="en-US" b="1" dirty="0"/>
              </a:p>
              <a:p>
                <a:pPr marL="0" indent="0">
                  <a:buNone/>
                </a:pPr>
                <a:r>
                  <a:rPr lang="en-US" b="1" dirty="0"/>
                  <a:t>Logistic (a.k.a. Sigmoid)</a:t>
                </a:r>
              </a:p>
              <a:p>
                <a:pPr lvl="1"/>
                <a14:m>
                  <m:oMath xmlns:m="http://schemas.openxmlformats.org/officeDocument/2006/math">
                    <m:r>
                      <a:rPr lang="en-US" i="1">
                        <a:latin typeface="Cambria Math" panose="02040503050406030204" pitchFamily="18" charset="0"/>
                        <a:ea typeface="Cambria Math" panose="02040503050406030204" pitchFamily="18" charset="0"/>
                      </a:rPr>
                      <m:t>𝛾</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𝑐</m:t>
                        </m:r>
                      </m:e>
                    </m:d>
                    <m:r>
                      <a:rPr lang="en-US" i="1">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1+</m:t>
                        </m:r>
                        <m:r>
                          <m:rPr>
                            <m:sty m:val="p"/>
                          </m:rPr>
                          <a:rPr lang="en-US" b="0" i="0" smtClean="0">
                            <a:latin typeface="Cambria Math" panose="02040503050406030204" pitchFamily="18" charset="0"/>
                            <a:ea typeface="Cambria Math" panose="02040503050406030204" pitchFamily="18" charset="0"/>
                          </a:rPr>
                          <m:t>exp</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e>
                        </m:d>
                      </m:den>
                    </m:f>
                  </m:oMath>
                </a14:m>
                <a:endParaRPr lang="en-US" b="0" dirty="0">
                  <a:ea typeface="Cambria Math" panose="02040503050406030204" pitchFamily="18" charset="0"/>
                </a:endParaRPr>
              </a:p>
              <a:p>
                <a:pPr lvl="1"/>
                <a14:m>
                  <m:oMath xmlns:m="http://schemas.openxmlformats.org/officeDocument/2006/math">
                    <m:r>
                      <m:rPr>
                        <m:sty m:val="p"/>
                      </m:rPr>
                      <a:rPr lang="en-US">
                        <a:latin typeface="Cambria Math" panose="02040503050406030204" pitchFamily="18" charset="0"/>
                        <a:ea typeface="Cambria Math" panose="02040503050406030204" pitchFamily="18" charset="0"/>
                      </a:rPr>
                      <m:t>tanh</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𝑐</m:t>
                        </m:r>
                      </m:e>
                    </m:d>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num>
                      <m:den>
                        <m:r>
                          <a:rPr lang="en-US" i="1">
                            <a:latin typeface="Cambria Math" panose="02040503050406030204" pitchFamily="18" charset="0"/>
                            <a:ea typeface="Cambria Math" panose="02040503050406030204" pitchFamily="18" charset="0"/>
                          </a:rPr>
                          <m:t>1+</m:t>
                        </m:r>
                        <m:r>
                          <m:rPr>
                            <m:sty m:val="p"/>
                          </m:rPr>
                          <a:rPr lang="en-US">
                            <a:latin typeface="Cambria Math" panose="02040503050406030204" pitchFamily="18" charset="0"/>
                            <a:ea typeface="Cambria Math" panose="02040503050406030204" pitchFamily="18" charset="0"/>
                          </a:rPr>
                          <m:t>exp</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𝑐</m:t>
                            </m:r>
                          </m:e>
                        </m:d>
                      </m:den>
                    </m:f>
                    <m:r>
                      <a:rPr lang="en-US" b="0" i="1" smtClean="0">
                        <a:latin typeface="Cambria Math" panose="02040503050406030204" pitchFamily="18" charset="0"/>
                        <a:ea typeface="Cambria Math" panose="02040503050406030204" pitchFamily="18" charset="0"/>
                      </a:rPr>
                      <m:t>−1</m:t>
                    </m:r>
                  </m:oMath>
                </a14:m>
                <a:endParaRPr lang="en-US" dirty="0"/>
              </a:p>
              <a:p>
                <a:endParaRPr lang="en-US" dirty="0"/>
              </a:p>
              <a:p>
                <a:endParaRPr lang="en-US" dirty="0"/>
              </a:p>
              <a:p>
                <a:endParaRPr lang="en-US" dirty="0"/>
              </a:p>
              <a:p>
                <a:endParaRPr lang="en-US" dirty="0"/>
              </a:p>
              <a:p>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3081"/>
                </a:stretch>
              </a:blipFill>
            </p:spPr>
            <p:txBody>
              <a:bodyPr/>
              <a:lstStyle/>
              <a:p>
                <a:r>
                  <a:rPr lang="en-US">
                    <a:noFill/>
                  </a:rPr>
                  <a:t> </a:t>
                </a:r>
              </a:p>
            </p:txBody>
          </p:sp>
        </mc:Fallback>
      </mc:AlternateContent>
      <p:pic>
        <p:nvPicPr>
          <p:cNvPr id="6" name="Picture 5"/>
          <p:cNvPicPr>
            <a:picLocks/>
          </p:cNvPicPr>
          <p:nvPr/>
        </p:nvPicPr>
        <p:blipFill>
          <a:blip r:embed="rId4"/>
          <a:stretch>
            <a:fillRect/>
          </a:stretch>
        </p:blipFill>
        <p:spPr>
          <a:xfrm>
            <a:off x="838200" y="3433763"/>
            <a:ext cx="4572000" cy="2743200"/>
          </a:xfrm>
          <a:prstGeom prst="rect">
            <a:avLst/>
          </a:prstGeom>
        </p:spPr>
      </p:pic>
      <p:pic>
        <p:nvPicPr>
          <p:cNvPr id="11" name="Picture 10">
            <a:extLst>
              <a:ext uri="{FF2B5EF4-FFF2-40B4-BE49-F238E27FC236}">
                <a16:creationId xmlns:a16="http://schemas.microsoft.com/office/drawing/2014/main" id="{3CCD73BF-F4EE-48DD-835F-145605458EED}"/>
              </a:ext>
            </a:extLst>
          </p:cNvPr>
          <p:cNvPicPr>
            <a:picLocks/>
          </p:cNvPicPr>
          <p:nvPr/>
        </p:nvPicPr>
        <p:blipFill>
          <a:blip r:embed="rId5"/>
          <a:stretch>
            <a:fillRect/>
          </a:stretch>
        </p:blipFill>
        <p:spPr>
          <a:xfrm>
            <a:off x="6091236" y="3429000"/>
            <a:ext cx="4572000" cy="2743200"/>
          </a:xfrm>
          <a:prstGeom prst="rect">
            <a:avLst/>
          </a:prstGeom>
        </p:spPr>
      </p:pic>
      <p:pic>
        <p:nvPicPr>
          <p:cNvPr id="13" name="Picture 12">
            <a:extLst>
              <a:ext uri="{FF2B5EF4-FFF2-40B4-BE49-F238E27FC236}">
                <a16:creationId xmlns:a16="http://schemas.microsoft.com/office/drawing/2014/main" id="{A878396F-BBF8-469F-A139-913152EFBAE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827538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Activation Functions for Hidden Layer</a:t>
            </a:r>
          </a:p>
        </p:txBody>
      </p:sp>
      <p:sp>
        <p:nvSpPr>
          <p:cNvPr id="7" name="Slide Number Placeholder 6"/>
          <p:cNvSpPr>
            <a:spLocks noGrp="1"/>
          </p:cNvSpPr>
          <p:nvPr>
            <p:ph type="sldNum" sz="quarter" idx="12"/>
          </p:nvPr>
        </p:nvSpPr>
        <p:spPr/>
        <p:txBody>
          <a:bodyPr/>
          <a:lstStyle/>
          <a:p>
            <a:fld id="{1C20BA80-1909-427C-B3BD-3DD8AEAFD5BE}" type="slidenum">
              <a:rPr lang="en-US" smtClean="0"/>
              <a:t>22</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numCol="2">
                <a:normAutofit/>
              </a:bodyPr>
              <a:lstStyle/>
              <a:p>
                <a:pPr marL="0" indent="0">
                  <a:buNone/>
                </a:pPr>
                <a:r>
                  <a:rPr lang="en-US" b="1" dirty="0"/>
                  <a:t>Identity</a:t>
                </a:r>
              </a:p>
              <a:p>
                <a:pPr lvl="1"/>
                <a14:m>
                  <m:oMath xmlns:m="http://schemas.openxmlformats.org/officeDocument/2006/math">
                    <m:r>
                      <a:rPr lang="en-US" i="1">
                        <a:latin typeface="Cambria Math" panose="02040503050406030204" pitchFamily="18" charset="0"/>
                        <a:ea typeface="Cambria Math" panose="02040503050406030204" pitchFamily="18" charset="0"/>
                      </a:rPr>
                      <m:t>𝛾</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𝑐</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m:t>
                    </m:r>
                  </m:oMath>
                </a14:m>
                <a:endParaRPr lang="en-US" dirty="0">
                  <a:ea typeface="Cambria Math" panose="02040503050406030204" pitchFamily="18" charset="0"/>
                </a:endParaRPr>
              </a:p>
              <a:p>
                <a:pPr lvl="1"/>
                <a:endParaRPr lang="en-US" dirty="0">
                  <a:ea typeface="Cambria Math" panose="02040503050406030204" pitchFamily="18" charset="0"/>
                </a:endParaRPr>
              </a:p>
              <a:p>
                <a:pPr marL="0" indent="0">
                  <a:buNone/>
                </a:pPr>
                <a:endParaRPr lang="en-US" b="1" dirty="0">
                  <a:ea typeface="Cambria Math" panose="02040503050406030204" pitchFamily="18" charset="0"/>
                </a:endParaRPr>
              </a:p>
              <a:p>
                <a:pPr marL="0" indent="0">
                  <a:buNone/>
                </a:pPr>
                <a:endParaRPr lang="en-US" b="1" dirty="0">
                  <a:ea typeface="Cambria Math" panose="02040503050406030204" pitchFamily="18" charset="0"/>
                </a:endParaRPr>
              </a:p>
              <a:p>
                <a:pPr marL="0" indent="0">
                  <a:buNone/>
                </a:pPr>
                <a:endParaRPr lang="en-US" b="1" dirty="0">
                  <a:ea typeface="Cambria Math" panose="02040503050406030204" pitchFamily="18" charset="0"/>
                </a:endParaRPr>
              </a:p>
              <a:p>
                <a:pPr marL="0" indent="0">
                  <a:buNone/>
                </a:pPr>
                <a:endParaRPr lang="en-US" b="1" dirty="0">
                  <a:ea typeface="Cambria Math" panose="02040503050406030204" pitchFamily="18" charset="0"/>
                </a:endParaRPr>
              </a:p>
              <a:p>
                <a:pPr marL="0" indent="0">
                  <a:buNone/>
                </a:pPr>
                <a:endParaRPr lang="en-US" b="1" dirty="0">
                  <a:ea typeface="Cambria Math" panose="02040503050406030204" pitchFamily="18" charset="0"/>
                </a:endParaRPr>
              </a:p>
              <a:p>
                <a:pPr marL="0" indent="0">
                  <a:buNone/>
                </a:pPr>
                <a:endParaRPr lang="en-US" b="1" dirty="0">
                  <a:ea typeface="Cambria Math" panose="02040503050406030204" pitchFamily="18" charset="0"/>
                </a:endParaRPr>
              </a:p>
              <a:p>
                <a:pPr marL="0" indent="0">
                  <a:buNone/>
                </a:pPr>
                <a:r>
                  <a:rPr lang="en-US" b="1" dirty="0">
                    <a:ea typeface="Cambria Math" panose="02040503050406030204" pitchFamily="18" charset="0"/>
                  </a:rPr>
                  <a:t>Rectifier (</a:t>
                </a:r>
                <a:r>
                  <a:rPr lang="en-US" b="1" dirty="0" err="1">
                    <a:ea typeface="Cambria Math" panose="02040503050406030204" pitchFamily="18" charset="0"/>
                  </a:rPr>
                  <a:t>ReLU</a:t>
                </a:r>
                <a:r>
                  <a:rPr lang="en-US" b="1" dirty="0">
                    <a:ea typeface="Cambria Math" panose="02040503050406030204" pitchFamily="18" charset="0"/>
                  </a:rPr>
                  <a:t>)</a:t>
                </a:r>
                <a:endParaRPr lang="en-US" b="1" dirty="0"/>
              </a:p>
              <a:p>
                <a:pPr lvl="1"/>
                <a14:m>
                  <m:oMath xmlns:m="http://schemas.openxmlformats.org/officeDocument/2006/math">
                    <m:r>
                      <a:rPr lang="en-US" i="1">
                        <a:latin typeface="Cambria Math" panose="02040503050406030204" pitchFamily="18" charset="0"/>
                        <a:ea typeface="Cambria Math" panose="02040503050406030204" pitchFamily="18" charset="0"/>
                      </a:rPr>
                      <m:t>𝛾</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𝑐</m:t>
                        </m:r>
                      </m:e>
                    </m:d>
                    <m:r>
                      <a:rPr lang="en-US" i="1">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max</m:t>
                    </m:r>
                    <m:r>
                      <a:rPr lang="en-US" b="0" i="1" smtClean="0">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oMath>
                </a14:m>
                <a:endParaRPr lang="en-US" dirty="0"/>
              </a:p>
              <a:p>
                <a:pPr lvl="1"/>
                <a:r>
                  <a:rPr lang="en-US" dirty="0" err="1"/>
                  <a:t>ReLU</a:t>
                </a:r>
                <a:r>
                  <a:rPr lang="en-US" dirty="0"/>
                  <a:t> = Rectifier Linear Unit</a:t>
                </a:r>
              </a:p>
              <a:p>
                <a:pPr marL="457200" lvl="1" indent="0">
                  <a:buNone/>
                </a:pPr>
                <a:endParaRPr lang="en-US" dirty="0"/>
              </a:p>
              <a:p>
                <a:pPr marL="457200" lvl="1" indent="0">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US">
                    <a:noFill/>
                  </a:rPr>
                  <a:t> </a:t>
                </a:r>
              </a:p>
            </p:txBody>
          </p:sp>
        </mc:Fallback>
      </mc:AlternateContent>
      <p:pic>
        <p:nvPicPr>
          <p:cNvPr id="9" name="Picture 8"/>
          <p:cNvPicPr>
            <a:picLocks/>
          </p:cNvPicPr>
          <p:nvPr/>
        </p:nvPicPr>
        <p:blipFill>
          <a:blip r:embed="rId4"/>
          <a:stretch>
            <a:fillRect/>
          </a:stretch>
        </p:blipFill>
        <p:spPr>
          <a:xfrm>
            <a:off x="828674" y="3429000"/>
            <a:ext cx="4572000" cy="2743200"/>
          </a:xfrm>
          <a:prstGeom prst="rect">
            <a:avLst/>
          </a:prstGeom>
        </p:spPr>
      </p:pic>
      <p:pic>
        <p:nvPicPr>
          <p:cNvPr id="5" name="Picture 4">
            <a:extLst>
              <a:ext uri="{FF2B5EF4-FFF2-40B4-BE49-F238E27FC236}">
                <a16:creationId xmlns:a16="http://schemas.microsoft.com/office/drawing/2014/main" id="{5D3777C0-46C5-45CB-BEF8-1EB25D8ADFA8}"/>
              </a:ext>
            </a:extLst>
          </p:cNvPr>
          <p:cNvPicPr>
            <a:picLocks/>
          </p:cNvPicPr>
          <p:nvPr/>
        </p:nvPicPr>
        <p:blipFill>
          <a:blip r:embed="rId5"/>
          <a:stretch>
            <a:fillRect/>
          </a:stretch>
        </p:blipFill>
        <p:spPr>
          <a:xfrm>
            <a:off x="6091237" y="3429000"/>
            <a:ext cx="4572000" cy="2743200"/>
          </a:xfrm>
          <a:prstGeom prst="rect">
            <a:avLst/>
          </a:prstGeom>
        </p:spPr>
      </p:pic>
      <p:pic>
        <p:nvPicPr>
          <p:cNvPr id="10" name="Picture 9">
            <a:extLst>
              <a:ext uri="{FF2B5EF4-FFF2-40B4-BE49-F238E27FC236}">
                <a16:creationId xmlns:a16="http://schemas.microsoft.com/office/drawing/2014/main" id="{B06429FD-F300-401F-89F3-5E8B92EBCBB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71012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Activation Functions for Output Layer</a:t>
            </a:r>
          </a:p>
        </p:txBody>
      </p:sp>
      <p:sp>
        <p:nvSpPr>
          <p:cNvPr id="7" name="Slide Number Placeholder 6"/>
          <p:cNvSpPr>
            <a:spLocks noGrp="1"/>
          </p:cNvSpPr>
          <p:nvPr>
            <p:ph type="sldNum" sz="quarter" idx="12"/>
          </p:nvPr>
        </p:nvSpPr>
        <p:spPr/>
        <p:txBody>
          <a:bodyPr/>
          <a:lstStyle/>
          <a:p>
            <a:fld id="{1C20BA80-1909-427C-B3BD-3DD8AEAFD5BE}" type="slidenum">
              <a:rPr lang="en-US" smtClean="0"/>
              <a:t>23</a:t>
            </a:fld>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US" b="1" dirty="0"/>
                  <a:t>Interval Target</a:t>
                </a:r>
              </a:p>
              <a:p>
                <a:r>
                  <a:rPr lang="en-US" b="1" dirty="0"/>
                  <a:t>Identity: </a:t>
                </a:r>
                <a14:m>
                  <m:oMath xmlns:m="http://schemas.openxmlformats.org/officeDocument/2006/math">
                    <m:r>
                      <a:rPr lang="en-US" i="1">
                        <a:latin typeface="Cambria Math" panose="02040503050406030204" pitchFamily="18" charset="0"/>
                        <a:ea typeface="Cambria Math" panose="02040503050406030204" pitchFamily="18" charset="0"/>
                      </a:rPr>
                      <m:t>𝛾</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𝑐</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oMath>
                </a14:m>
                <a:r>
                  <a:rPr lang="en-US" b="0" dirty="0">
                    <a:ea typeface="Cambria Math" panose="02040503050406030204" pitchFamily="18" charset="0"/>
                  </a:rPr>
                  <a:t>, common for general continuous target</a:t>
                </a:r>
              </a:p>
              <a:p>
                <a:r>
                  <a:rPr lang="en-US" b="0" dirty="0">
                    <a:ea typeface="Cambria Math" panose="02040503050406030204" pitchFamily="18" charset="0"/>
                  </a:rPr>
                  <a:t>Customize</a:t>
                </a:r>
                <a:r>
                  <a:rPr lang="en-US" dirty="0">
                    <a:ea typeface="Cambria Math" panose="02040503050406030204" pitchFamily="18" charset="0"/>
                  </a:rPr>
                  <a:t> by assigning your function name to the </a:t>
                </a:r>
                <a:r>
                  <a:rPr lang="en-US" sz="2400" dirty="0" err="1">
                    <a:latin typeface="Courier New" panose="02070309020205020404" pitchFamily="49" charset="0"/>
                    <a:ea typeface="Cambria Math" panose="02040503050406030204" pitchFamily="18" charset="0"/>
                    <a:cs typeface="Courier New" panose="02070309020205020404" pitchFamily="49" charset="0"/>
                  </a:rPr>
                  <a:t>out_activation</a:t>
                </a:r>
                <a:r>
                  <a:rPr lang="en-US" sz="2400" dirty="0">
                    <a:latin typeface="Courier New" panose="02070309020205020404" pitchFamily="49" charset="0"/>
                    <a:ea typeface="Cambria Math" panose="02040503050406030204" pitchFamily="18" charset="0"/>
                    <a:cs typeface="Courier New" panose="02070309020205020404" pitchFamily="49" charset="0"/>
                  </a:rPr>
                  <a:t>_</a:t>
                </a:r>
                <a:r>
                  <a:rPr lang="en-US" dirty="0">
                    <a:ea typeface="Cambria Math" panose="02040503050406030204" pitchFamily="18" charset="0"/>
                  </a:rPr>
                  <a:t> of the Neural Network object.</a:t>
                </a:r>
                <a:endParaRPr lang="en-US" b="0" dirty="0">
                  <a:ea typeface="Cambria Math" panose="02040503050406030204" pitchFamily="18" charset="0"/>
                </a:endParaRPr>
              </a:p>
              <a:p>
                <a:pPr marL="0" indent="0">
                  <a:buNone/>
                </a:pPr>
                <a:endParaRPr lang="en-US" dirty="0"/>
              </a:p>
              <a:p>
                <a:pPr marL="0" indent="0">
                  <a:buNone/>
                </a:pPr>
                <a:r>
                  <a:rPr lang="en-US" b="1" dirty="0"/>
                  <a:t>Categorical Target</a:t>
                </a:r>
              </a:p>
              <a:p>
                <a:r>
                  <a:rPr lang="en-US" b="1" dirty="0"/>
                  <a:t>Softmax</a:t>
                </a:r>
              </a:p>
              <a:p>
                <a:pPr lvl="1"/>
                <a14:m>
                  <m:oMath xmlns:m="http://schemas.openxmlformats.org/officeDocument/2006/math">
                    <m:r>
                      <a:rPr lang="en-US" i="1">
                        <a:latin typeface="Cambria Math" panose="02040503050406030204" pitchFamily="18" charset="0"/>
                        <a:ea typeface="Cambria Math" panose="02040503050406030204" pitchFamily="18" charset="0"/>
                      </a:rPr>
                      <m:t>𝛾</m:t>
                    </m:r>
                    <m:d>
                      <m:dPr>
                        <m:ctrlPr>
                          <a:rPr lang="en-US" i="1">
                            <a:latin typeface="Cambria Math" panose="02040503050406030204" pitchFamily="18" charset="0"/>
                            <a:ea typeface="Cambria Math" panose="02040503050406030204" pitchFamily="18" charset="0"/>
                          </a:rPr>
                        </m:ctrlPr>
                      </m:dPr>
                      <m:e>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𝑘</m:t>
                            </m:r>
                          </m:sub>
                        </m:sSub>
                      </m:e>
                    </m:d>
                    <m:r>
                      <a:rPr lang="en-US" i="1">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
                          <m:rPr>
                            <m:sty m:val="p"/>
                          </m:rPr>
                          <a:rPr lang="en-US" b="0" i="0" smtClean="0">
                            <a:latin typeface="Cambria Math" panose="02040503050406030204" pitchFamily="18" charset="0"/>
                            <a:ea typeface="Cambria Math" panose="02040503050406030204" pitchFamily="18" charset="0"/>
                          </a:rPr>
                          <m:t>exp</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𝑘</m:t>
                                </m:r>
                              </m:sub>
                            </m:sSub>
                          </m:e>
                        </m:d>
                      </m:num>
                      <m:den>
                        <m:nary>
                          <m:naryPr>
                            <m:chr m:val="∑"/>
                            <m:supHide m:val="on"/>
                            <m:ctrlPr>
                              <a:rPr lang="en-US"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𝑗</m:t>
                            </m:r>
                          </m:sub>
                          <m:sup/>
                          <m:e>
                            <m:r>
                              <m:rPr>
                                <m:sty m:val="p"/>
                              </m:rPr>
                              <a:rPr lang="en-US">
                                <a:latin typeface="Cambria Math" panose="02040503050406030204" pitchFamily="18" charset="0"/>
                                <a:ea typeface="Cambria Math" panose="02040503050406030204" pitchFamily="18" charset="0"/>
                              </a:rPr>
                              <m:t>exp</m:t>
                            </m:r>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𝑗</m:t>
                                    </m:r>
                                  </m:sub>
                                </m:sSub>
                              </m:e>
                            </m:d>
                          </m:e>
                        </m:nary>
                      </m:den>
                    </m:f>
                  </m:oMath>
                </a14:m>
                <a:r>
                  <a:rPr lang="en-US" dirty="0"/>
                  <a:t> where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ea typeface="Cambria Math" panose="02040503050406030204" pitchFamily="18" charset="0"/>
                          </a:rPr>
                          <m:t>𝑘</m:t>
                        </m:r>
                      </m:sub>
                    </m:sSub>
                  </m:oMath>
                </a14:m>
                <a:r>
                  <a:rPr lang="en-US" dirty="0"/>
                  <a:t> is the </a:t>
                </a:r>
                <a:r>
                  <a:rPr lang="en-US" i="1" dirty="0"/>
                  <a:t>k</a:t>
                </a:r>
                <a:r>
                  <a:rPr lang="en-US" dirty="0"/>
                  <a:t>-th category of a target variable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3C4490C6-86BA-4E0B-AB1C-0A913CF32B0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697256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Scaling of input variables</a:t>
            </a:r>
          </a:p>
        </p:txBody>
      </p:sp>
      <p:sp>
        <p:nvSpPr>
          <p:cNvPr id="7" name="Slide Number Placeholder 6"/>
          <p:cNvSpPr>
            <a:spLocks noGrp="1"/>
          </p:cNvSpPr>
          <p:nvPr>
            <p:ph type="sldNum" sz="quarter" idx="12"/>
          </p:nvPr>
        </p:nvSpPr>
        <p:spPr/>
        <p:txBody>
          <a:bodyPr/>
          <a:lstStyle/>
          <a:p>
            <a:fld id="{1C20BA80-1909-427C-B3BD-3DD8AEAFD5BE}" type="slidenum">
              <a:rPr lang="en-US" smtClean="0"/>
              <a:t>24</a:t>
            </a:fld>
            <a:endParaRPr lang="en-US" dirty="0"/>
          </a:p>
        </p:txBody>
      </p:sp>
      <p:sp>
        <p:nvSpPr>
          <p:cNvPr id="3" name="Content Placeholder 2"/>
          <p:cNvSpPr>
            <a:spLocks noGrp="1"/>
          </p:cNvSpPr>
          <p:nvPr>
            <p:ph idx="1"/>
          </p:nvPr>
        </p:nvSpPr>
        <p:spPr/>
        <p:txBody>
          <a:bodyPr>
            <a:normAutofit/>
          </a:bodyPr>
          <a:lstStyle/>
          <a:p>
            <a:r>
              <a:rPr lang="en-US" dirty="0"/>
              <a:t>In order to avoid numerical problems in estimation due to differences in magnitudes of input variables, the input variables are usually rescaled before using them in a neural network.</a:t>
            </a:r>
          </a:p>
          <a:p>
            <a:r>
              <a:rPr lang="en-US" dirty="0"/>
              <a:t>Common methods:</a:t>
            </a:r>
          </a:p>
          <a:p>
            <a:pPr lvl="1"/>
            <a:r>
              <a:rPr lang="en-US" b="1" dirty="0"/>
              <a:t>Mid-range</a:t>
            </a:r>
            <a:r>
              <a:rPr lang="en-US" dirty="0"/>
              <a:t> – scaled such that the midpoint is 0, the minimum is -1 and the maximum of 1. Formula: y = ((x – x</a:t>
            </a:r>
            <a:r>
              <a:rPr lang="en-US" baseline="-25000" dirty="0"/>
              <a:t>min</a:t>
            </a:r>
            <a:r>
              <a:rPr lang="en-US" dirty="0"/>
              <a:t>) – (x</a:t>
            </a:r>
            <a:r>
              <a:rPr lang="en-US" baseline="-25000" dirty="0"/>
              <a:t>max</a:t>
            </a:r>
            <a:r>
              <a:rPr lang="en-US" dirty="0"/>
              <a:t> – x))/(x</a:t>
            </a:r>
            <a:r>
              <a:rPr lang="en-US" baseline="-25000" dirty="0"/>
              <a:t>max</a:t>
            </a:r>
            <a:r>
              <a:rPr lang="en-US" dirty="0"/>
              <a:t> – x</a:t>
            </a:r>
            <a:r>
              <a:rPr lang="en-US" baseline="-25000" dirty="0"/>
              <a:t>min</a:t>
            </a:r>
            <a:r>
              <a:rPr lang="en-US" dirty="0"/>
              <a:t>)</a:t>
            </a:r>
          </a:p>
          <a:p>
            <a:pPr lvl="1"/>
            <a:r>
              <a:rPr lang="en-US" b="1" dirty="0"/>
              <a:t>Range</a:t>
            </a:r>
            <a:r>
              <a:rPr lang="en-US" dirty="0"/>
              <a:t> – scaled such that the minimum is 0 and the maximum is 1. Formula:   y = (x – x</a:t>
            </a:r>
            <a:r>
              <a:rPr lang="en-US" baseline="-25000" dirty="0"/>
              <a:t>min</a:t>
            </a:r>
            <a:r>
              <a:rPr lang="en-US" dirty="0"/>
              <a:t>)/(x</a:t>
            </a:r>
            <a:r>
              <a:rPr lang="en-US" baseline="-25000" dirty="0"/>
              <a:t>max</a:t>
            </a:r>
            <a:r>
              <a:rPr lang="en-US" dirty="0"/>
              <a:t> – x</a:t>
            </a:r>
            <a:r>
              <a:rPr lang="en-US" baseline="-25000" dirty="0"/>
              <a:t>min</a:t>
            </a:r>
            <a:r>
              <a:rPr lang="en-US" dirty="0"/>
              <a:t>)</a:t>
            </a:r>
          </a:p>
          <a:p>
            <a:pPr lvl="1"/>
            <a:r>
              <a:rPr lang="en-US" b="1" dirty="0"/>
              <a:t>Standard Deviation</a:t>
            </a:r>
            <a:r>
              <a:rPr lang="en-US" dirty="0"/>
              <a:t> – scaled such that the mean is 0 and the standard deviation is 1. Formula: y = (x – x</a:t>
            </a:r>
            <a:r>
              <a:rPr lang="en-US" baseline="-25000" dirty="0"/>
              <a:t>mean</a:t>
            </a:r>
            <a:r>
              <a:rPr lang="en-US" dirty="0"/>
              <a:t>) / x</a:t>
            </a:r>
            <a:r>
              <a:rPr lang="en-US" baseline="-25000" dirty="0"/>
              <a:t>std</a:t>
            </a:r>
            <a:endParaRPr lang="en-US" dirty="0"/>
          </a:p>
          <a:p>
            <a:pPr lvl="1"/>
            <a:endParaRPr lang="en-US" dirty="0"/>
          </a:p>
          <a:p>
            <a:pPr marL="514350" indent="-514350">
              <a:buFont typeface="+mj-lt"/>
              <a:buAutoNum type="arabicPeriod"/>
            </a:pPr>
            <a:endParaRPr lang="en-US" dirty="0"/>
          </a:p>
          <a:p>
            <a:pPr marL="514350" indent="-514350">
              <a:buFont typeface="+mj-lt"/>
              <a:buAutoNum type="arabicPeriod"/>
            </a:pPr>
            <a:endParaRPr lang="en-US" dirty="0"/>
          </a:p>
        </p:txBody>
      </p:sp>
      <p:pic>
        <p:nvPicPr>
          <p:cNvPr id="6" name="Picture 5">
            <a:extLst>
              <a:ext uri="{FF2B5EF4-FFF2-40B4-BE49-F238E27FC236}">
                <a16:creationId xmlns:a16="http://schemas.microsoft.com/office/drawing/2014/main" id="{24D81D8E-F0B1-49D1-8B61-4E67B4D019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337221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Scaling of input variables</a:t>
            </a:r>
          </a:p>
        </p:txBody>
      </p:sp>
      <p:sp>
        <p:nvSpPr>
          <p:cNvPr id="7" name="Slide Number Placeholder 6"/>
          <p:cNvSpPr>
            <a:spLocks noGrp="1"/>
          </p:cNvSpPr>
          <p:nvPr>
            <p:ph type="sldNum" sz="quarter" idx="12"/>
          </p:nvPr>
        </p:nvSpPr>
        <p:spPr/>
        <p:txBody>
          <a:bodyPr/>
          <a:lstStyle/>
          <a:p>
            <a:fld id="{1C20BA80-1909-427C-B3BD-3DD8AEAFD5BE}" type="slidenum">
              <a:rPr lang="en-US" smtClean="0"/>
              <a:t>25</a:t>
            </a:fld>
            <a:endParaRPr lang="en-US" dirty="0"/>
          </a:p>
        </p:txBody>
      </p:sp>
      <p:sp>
        <p:nvSpPr>
          <p:cNvPr id="3" name="Content Placeholder 2"/>
          <p:cNvSpPr>
            <a:spLocks noGrp="1"/>
          </p:cNvSpPr>
          <p:nvPr>
            <p:ph idx="1"/>
          </p:nvPr>
        </p:nvSpPr>
        <p:spPr/>
        <p:txBody>
          <a:bodyPr>
            <a:normAutofit/>
          </a:bodyPr>
          <a:lstStyle/>
          <a:p>
            <a:r>
              <a:rPr lang="en-US" dirty="0"/>
              <a:t>Categorical input: no scaling is necessary because the values of dummy variables are either 0 or 1.</a:t>
            </a:r>
          </a:p>
          <a:p>
            <a:r>
              <a:rPr lang="en-US" dirty="0"/>
              <a:t>Interval input:</a:t>
            </a:r>
          </a:p>
          <a:p>
            <a:pPr lvl="1"/>
            <a:r>
              <a:rPr lang="en-US" dirty="0"/>
              <a:t>Use Mid-range or range if the input values are bounded (e.g., age, height)</a:t>
            </a:r>
          </a:p>
          <a:p>
            <a:pPr lvl="1"/>
            <a:r>
              <a:rPr lang="en-US" dirty="0"/>
              <a:t>Use standard deviation for general interval inputs</a:t>
            </a:r>
          </a:p>
          <a:p>
            <a:pPr marL="514350" indent="-514350">
              <a:buFont typeface="+mj-lt"/>
              <a:buAutoNum type="arabicPeriod"/>
            </a:pPr>
            <a:endParaRPr lang="en-US" dirty="0"/>
          </a:p>
          <a:p>
            <a:pPr marL="514350" indent="-514350">
              <a:buFont typeface="+mj-lt"/>
              <a:buAutoNum type="arabicPeriod"/>
            </a:pPr>
            <a:endParaRPr lang="en-US" dirty="0"/>
          </a:p>
        </p:txBody>
      </p:sp>
      <p:pic>
        <p:nvPicPr>
          <p:cNvPr id="6" name="Picture 5">
            <a:extLst>
              <a:ext uri="{FF2B5EF4-FFF2-40B4-BE49-F238E27FC236}">
                <a16:creationId xmlns:a16="http://schemas.microsoft.com/office/drawing/2014/main" id="{2105D4B2-342A-4E66-8830-7B9503DEFD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657982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Back to Our Toy Example</a:t>
            </a:r>
          </a:p>
        </p:txBody>
      </p:sp>
      <p:sp>
        <p:nvSpPr>
          <p:cNvPr id="7" name="Slide Number Placeholder 6"/>
          <p:cNvSpPr>
            <a:spLocks noGrp="1"/>
          </p:cNvSpPr>
          <p:nvPr>
            <p:ph type="sldNum" sz="quarter" idx="12"/>
          </p:nvPr>
        </p:nvSpPr>
        <p:spPr/>
        <p:txBody>
          <a:bodyPr/>
          <a:lstStyle/>
          <a:p>
            <a:fld id="{1C20BA80-1909-427C-B3BD-3DD8AEAFD5BE}" type="slidenum">
              <a:rPr lang="en-US" smtClean="0"/>
              <a:t>26</a:t>
            </a:fld>
            <a:endParaRPr lang="en-US" dirty="0"/>
          </a:p>
        </p:txBody>
      </p:sp>
      <p:sp>
        <p:nvSpPr>
          <p:cNvPr id="3" name="Content Placeholder 2"/>
          <p:cNvSpPr>
            <a:spLocks noGrp="1"/>
          </p:cNvSpPr>
          <p:nvPr>
            <p:ph idx="1"/>
          </p:nvPr>
        </p:nvSpPr>
        <p:spPr/>
        <p:txBody>
          <a:bodyPr>
            <a:normAutofit fontScale="92500" lnSpcReduction="10000"/>
          </a:bodyPr>
          <a:lstStyle/>
          <a:p>
            <a:r>
              <a:rPr lang="en-US" dirty="0"/>
              <a:t>We will conduct a small experiment to see if the accuracy will increase with more layers and more hidden neurons</a:t>
            </a:r>
          </a:p>
          <a:p>
            <a:pPr lvl="1"/>
            <a:r>
              <a:rPr lang="en-US" dirty="0"/>
              <a:t>Activation function is the rectifier, i.e., </a:t>
            </a:r>
            <a:r>
              <a:rPr lang="en-US" dirty="0" err="1"/>
              <a:t>ReLU</a:t>
            </a:r>
            <a:r>
              <a:rPr lang="en-US" dirty="0"/>
              <a:t> function</a:t>
            </a:r>
          </a:p>
          <a:p>
            <a:pPr lvl="1"/>
            <a:r>
              <a:rPr lang="en-US" dirty="0"/>
              <a:t>Maximum number of iterations is 1000</a:t>
            </a:r>
          </a:p>
          <a:p>
            <a:pPr lvl="1"/>
            <a:r>
              <a:rPr lang="en-US" dirty="0"/>
              <a:t>The random state value is 20190403</a:t>
            </a:r>
          </a:p>
          <a:p>
            <a:r>
              <a:rPr lang="en-US" dirty="0"/>
              <a:t>Scenarios:</a:t>
            </a:r>
          </a:p>
          <a:p>
            <a:pPr lvl="1"/>
            <a:r>
              <a:rPr lang="en-US" dirty="0"/>
              <a:t>1 Hidden Layer, 5 Neurons</a:t>
            </a:r>
          </a:p>
          <a:p>
            <a:pPr lvl="1"/>
            <a:r>
              <a:rPr lang="en-US" dirty="0"/>
              <a:t>1 Hidden Layer, 10 Neurons</a:t>
            </a:r>
          </a:p>
          <a:p>
            <a:pPr lvl="1"/>
            <a:r>
              <a:rPr lang="en-US" dirty="0"/>
              <a:t>2 Hidden Layers, 5 Neurons each</a:t>
            </a:r>
          </a:p>
          <a:p>
            <a:pPr lvl="1"/>
            <a:r>
              <a:rPr lang="en-US" dirty="0"/>
              <a:t>2 Hidden Layers, 10 Neurons each</a:t>
            </a:r>
          </a:p>
          <a:p>
            <a:pPr lvl="1"/>
            <a:r>
              <a:rPr lang="en-US" dirty="0"/>
              <a:t>3 Hidden Layers, 5 Neurons</a:t>
            </a:r>
          </a:p>
          <a:p>
            <a:pPr lvl="1"/>
            <a:r>
              <a:rPr lang="en-US" dirty="0"/>
              <a:t>3 Hidden Layers, 10 Neurons each</a:t>
            </a:r>
          </a:p>
          <a:p>
            <a:pPr lvl="1"/>
            <a:endParaRPr lang="en-US" dirty="0"/>
          </a:p>
          <a:p>
            <a:pPr marL="514350" indent="-514350">
              <a:buFont typeface="+mj-lt"/>
              <a:buAutoNum type="arabicPeriod"/>
            </a:pPr>
            <a:endParaRPr lang="en-US" dirty="0"/>
          </a:p>
          <a:p>
            <a:pPr marL="514350" indent="-514350">
              <a:buFont typeface="+mj-lt"/>
              <a:buAutoNum type="arabicPeriod"/>
            </a:pPr>
            <a:endParaRPr lang="en-US" dirty="0"/>
          </a:p>
        </p:txBody>
      </p:sp>
      <p:pic>
        <p:nvPicPr>
          <p:cNvPr id="6" name="Picture 5">
            <a:extLst>
              <a:ext uri="{FF2B5EF4-FFF2-40B4-BE49-F238E27FC236}">
                <a16:creationId xmlns:a16="http://schemas.microsoft.com/office/drawing/2014/main" id="{6DE332CF-0066-4A3F-B70B-06F364BA73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4" name="Rectangle 3">
            <a:extLst>
              <a:ext uri="{FF2B5EF4-FFF2-40B4-BE49-F238E27FC236}">
                <a16:creationId xmlns:a16="http://schemas.microsoft.com/office/drawing/2014/main" id="{2DBFEC24-1333-436C-B585-FB9FD5871B8F}"/>
              </a:ext>
            </a:extLst>
          </p:cNvPr>
          <p:cNvSpPr/>
          <p:nvPr/>
        </p:nvSpPr>
        <p:spPr>
          <a:xfrm>
            <a:off x="7958293" y="5992297"/>
            <a:ext cx="3195747" cy="369332"/>
          </a:xfrm>
          <a:prstGeom prst="rect">
            <a:avLst/>
          </a:prstGeom>
        </p:spPr>
        <p:txBody>
          <a:bodyPr wrap="none">
            <a:spAutoFit/>
          </a:bodyPr>
          <a:lstStyle/>
          <a:p>
            <a:r>
              <a:rPr lang="en-US" dirty="0"/>
              <a:t>Week 12 Toy Neural Network.py</a:t>
            </a:r>
          </a:p>
        </p:txBody>
      </p:sp>
    </p:spTree>
    <p:extLst>
      <p:ext uri="{BB962C8B-B14F-4D97-AF65-F5344CB8AC3E}">
        <p14:creationId xmlns:p14="http://schemas.microsoft.com/office/powerpoint/2010/main" val="3263783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Back to Our Toy Example</a:t>
            </a:r>
          </a:p>
        </p:txBody>
      </p:sp>
      <p:sp>
        <p:nvSpPr>
          <p:cNvPr id="7" name="Slide Number Placeholder 6"/>
          <p:cNvSpPr>
            <a:spLocks noGrp="1"/>
          </p:cNvSpPr>
          <p:nvPr>
            <p:ph type="sldNum" sz="quarter" idx="12"/>
          </p:nvPr>
        </p:nvSpPr>
        <p:spPr/>
        <p:txBody>
          <a:bodyPr/>
          <a:lstStyle/>
          <a:p>
            <a:fld id="{1C20BA80-1909-427C-B3BD-3DD8AEAFD5BE}" type="slidenum">
              <a:rPr lang="en-US" smtClean="0"/>
              <a:t>27</a:t>
            </a:fld>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endParaRPr lang="en-US" dirty="0"/>
          </a:p>
          <a:p>
            <a:pPr marL="514350" indent="-514350">
              <a:buFont typeface="+mj-lt"/>
              <a:buAutoNum type="arabicPeriod"/>
            </a:pPr>
            <a:endParaRPr lang="en-US" dirty="0"/>
          </a:p>
        </p:txBody>
      </p:sp>
      <p:sp>
        <p:nvSpPr>
          <p:cNvPr id="8" name="TextBox 7">
            <a:extLst>
              <a:ext uri="{FF2B5EF4-FFF2-40B4-BE49-F238E27FC236}">
                <a16:creationId xmlns:a16="http://schemas.microsoft.com/office/drawing/2014/main" id="{B14DCF68-B87D-4A2F-BA36-8507B7D2D1B2}"/>
              </a:ext>
            </a:extLst>
          </p:cNvPr>
          <p:cNvSpPr txBox="1"/>
          <p:nvPr/>
        </p:nvSpPr>
        <p:spPr>
          <a:xfrm>
            <a:off x="838200" y="5355771"/>
            <a:ext cx="5061098" cy="646331"/>
          </a:xfrm>
          <a:prstGeom prst="rect">
            <a:avLst/>
          </a:prstGeom>
          <a:noFill/>
        </p:spPr>
        <p:txBody>
          <a:bodyPr wrap="square" rtlCol="0">
            <a:spAutoFit/>
          </a:bodyPr>
          <a:lstStyle/>
          <a:p>
            <a:pPr algn="ctr"/>
            <a:r>
              <a:rPr lang="en-US" dirty="0"/>
              <a:t>Iteration 203, loss = 0.01357496 </a:t>
            </a:r>
          </a:p>
          <a:p>
            <a:pPr algn="ctr"/>
            <a:r>
              <a:rPr lang="en-US" dirty="0"/>
              <a:t>R^2 = -0.3416 (a bad model!)</a:t>
            </a:r>
          </a:p>
        </p:txBody>
      </p:sp>
      <p:sp>
        <p:nvSpPr>
          <p:cNvPr id="9" name="TextBox 8">
            <a:extLst>
              <a:ext uri="{FF2B5EF4-FFF2-40B4-BE49-F238E27FC236}">
                <a16:creationId xmlns:a16="http://schemas.microsoft.com/office/drawing/2014/main" id="{D7DAA33A-853A-4E5F-8266-2651326C44C2}"/>
              </a:ext>
            </a:extLst>
          </p:cNvPr>
          <p:cNvSpPr txBox="1"/>
          <p:nvPr/>
        </p:nvSpPr>
        <p:spPr>
          <a:xfrm>
            <a:off x="6204098" y="5355771"/>
            <a:ext cx="5061098" cy="646331"/>
          </a:xfrm>
          <a:prstGeom prst="rect">
            <a:avLst/>
          </a:prstGeom>
          <a:noFill/>
        </p:spPr>
        <p:txBody>
          <a:bodyPr wrap="square" rtlCol="0">
            <a:spAutoFit/>
          </a:bodyPr>
          <a:lstStyle/>
          <a:p>
            <a:pPr algn="ctr"/>
            <a:r>
              <a:rPr lang="en-US" dirty="0"/>
              <a:t>Iteration 97, loss = 0.00482815</a:t>
            </a:r>
          </a:p>
          <a:p>
            <a:pPr algn="ctr"/>
            <a:r>
              <a:rPr lang="en-US" dirty="0"/>
              <a:t>R^2 = 0.5260</a:t>
            </a:r>
          </a:p>
        </p:txBody>
      </p:sp>
      <p:pic>
        <p:nvPicPr>
          <p:cNvPr id="10" name="Picture 9">
            <a:extLst>
              <a:ext uri="{FF2B5EF4-FFF2-40B4-BE49-F238E27FC236}">
                <a16:creationId xmlns:a16="http://schemas.microsoft.com/office/drawing/2014/main" id="{C39A3108-C394-45A2-89FB-32704B67E4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12" name="Picture 11">
            <a:extLst>
              <a:ext uri="{FF2B5EF4-FFF2-40B4-BE49-F238E27FC236}">
                <a16:creationId xmlns:a16="http://schemas.microsoft.com/office/drawing/2014/main" id="{A6F47DF4-8E6B-487D-852E-C02B22864A7D}"/>
              </a:ext>
            </a:extLst>
          </p:cNvPr>
          <p:cNvPicPr>
            <a:picLocks noChangeAspect="1"/>
          </p:cNvPicPr>
          <p:nvPr/>
        </p:nvPicPr>
        <p:blipFill>
          <a:blip r:embed="rId4"/>
          <a:stretch>
            <a:fillRect/>
          </a:stretch>
        </p:blipFill>
        <p:spPr>
          <a:xfrm>
            <a:off x="734678" y="1857375"/>
            <a:ext cx="5061098" cy="3200400"/>
          </a:xfrm>
          <a:prstGeom prst="rect">
            <a:avLst/>
          </a:prstGeom>
        </p:spPr>
      </p:pic>
      <p:pic>
        <p:nvPicPr>
          <p:cNvPr id="13" name="Picture 12">
            <a:extLst>
              <a:ext uri="{FF2B5EF4-FFF2-40B4-BE49-F238E27FC236}">
                <a16:creationId xmlns:a16="http://schemas.microsoft.com/office/drawing/2014/main" id="{B583FB30-7511-4DD6-AF1C-09390DBBB63F}"/>
              </a:ext>
            </a:extLst>
          </p:cNvPr>
          <p:cNvPicPr>
            <a:picLocks noChangeAspect="1"/>
          </p:cNvPicPr>
          <p:nvPr/>
        </p:nvPicPr>
        <p:blipFill>
          <a:blip r:embed="rId5"/>
          <a:stretch>
            <a:fillRect/>
          </a:stretch>
        </p:blipFill>
        <p:spPr>
          <a:xfrm>
            <a:off x="6044239" y="1828800"/>
            <a:ext cx="5061098" cy="3200400"/>
          </a:xfrm>
          <a:prstGeom prst="rect">
            <a:avLst/>
          </a:prstGeom>
        </p:spPr>
      </p:pic>
    </p:spTree>
    <p:extLst>
      <p:ext uri="{BB962C8B-B14F-4D97-AF65-F5344CB8AC3E}">
        <p14:creationId xmlns:p14="http://schemas.microsoft.com/office/powerpoint/2010/main" val="1965380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Back to Our Toy Example</a:t>
            </a:r>
          </a:p>
        </p:txBody>
      </p:sp>
      <p:sp>
        <p:nvSpPr>
          <p:cNvPr id="7" name="Slide Number Placeholder 6"/>
          <p:cNvSpPr>
            <a:spLocks noGrp="1"/>
          </p:cNvSpPr>
          <p:nvPr>
            <p:ph type="sldNum" sz="quarter" idx="12"/>
          </p:nvPr>
        </p:nvSpPr>
        <p:spPr/>
        <p:txBody>
          <a:bodyPr/>
          <a:lstStyle/>
          <a:p>
            <a:fld id="{1C20BA80-1909-427C-B3BD-3DD8AEAFD5BE}" type="slidenum">
              <a:rPr lang="en-US" smtClean="0"/>
              <a:t>28</a:t>
            </a:fld>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endParaRPr lang="en-US" dirty="0"/>
          </a:p>
          <a:p>
            <a:pPr marL="514350" indent="-514350">
              <a:buFont typeface="+mj-lt"/>
              <a:buAutoNum type="arabicPeriod"/>
            </a:pPr>
            <a:endParaRPr lang="en-US" dirty="0"/>
          </a:p>
        </p:txBody>
      </p:sp>
      <p:sp>
        <p:nvSpPr>
          <p:cNvPr id="10" name="TextBox 9">
            <a:extLst>
              <a:ext uri="{FF2B5EF4-FFF2-40B4-BE49-F238E27FC236}">
                <a16:creationId xmlns:a16="http://schemas.microsoft.com/office/drawing/2014/main" id="{9A22ABED-9250-4FAE-BF54-2258A193A900}"/>
              </a:ext>
            </a:extLst>
          </p:cNvPr>
          <p:cNvSpPr txBox="1"/>
          <p:nvPr/>
        </p:nvSpPr>
        <p:spPr>
          <a:xfrm>
            <a:off x="838200" y="5355771"/>
            <a:ext cx="5061098" cy="646331"/>
          </a:xfrm>
          <a:prstGeom prst="rect">
            <a:avLst/>
          </a:prstGeom>
          <a:noFill/>
        </p:spPr>
        <p:txBody>
          <a:bodyPr wrap="square" rtlCol="0">
            <a:spAutoFit/>
          </a:bodyPr>
          <a:lstStyle/>
          <a:p>
            <a:pPr algn="ctr"/>
            <a:r>
              <a:rPr lang="en-US" dirty="0"/>
              <a:t>Iteration 154, loss = 0.00495702</a:t>
            </a:r>
          </a:p>
          <a:p>
            <a:pPr algn="ctr"/>
            <a:r>
              <a:rPr lang="en-US" dirty="0"/>
              <a:t>R^2 = 0.5176</a:t>
            </a:r>
          </a:p>
        </p:txBody>
      </p:sp>
      <p:sp>
        <p:nvSpPr>
          <p:cNvPr id="11" name="TextBox 10">
            <a:extLst>
              <a:ext uri="{FF2B5EF4-FFF2-40B4-BE49-F238E27FC236}">
                <a16:creationId xmlns:a16="http://schemas.microsoft.com/office/drawing/2014/main" id="{D39D3D51-1C38-4059-9A32-951316635295}"/>
              </a:ext>
            </a:extLst>
          </p:cNvPr>
          <p:cNvSpPr txBox="1"/>
          <p:nvPr/>
        </p:nvSpPr>
        <p:spPr>
          <a:xfrm>
            <a:off x="6204098" y="5355771"/>
            <a:ext cx="5061098" cy="646331"/>
          </a:xfrm>
          <a:prstGeom prst="rect">
            <a:avLst/>
          </a:prstGeom>
          <a:noFill/>
        </p:spPr>
        <p:txBody>
          <a:bodyPr wrap="square" rtlCol="0">
            <a:spAutoFit/>
          </a:bodyPr>
          <a:lstStyle/>
          <a:p>
            <a:pPr algn="ctr"/>
            <a:r>
              <a:rPr lang="en-US" dirty="0"/>
              <a:t>Iteration 60, loss = 0.00208780</a:t>
            </a:r>
          </a:p>
          <a:p>
            <a:pPr algn="ctr"/>
            <a:r>
              <a:rPr lang="en-US" dirty="0"/>
              <a:t>R^2 = 0.8053</a:t>
            </a:r>
          </a:p>
        </p:txBody>
      </p:sp>
      <p:pic>
        <p:nvPicPr>
          <p:cNvPr id="12" name="Picture 11">
            <a:extLst>
              <a:ext uri="{FF2B5EF4-FFF2-40B4-BE49-F238E27FC236}">
                <a16:creationId xmlns:a16="http://schemas.microsoft.com/office/drawing/2014/main" id="{18C895AA-7D67-4C3C-B0A4-B0A5CD69BE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4" name="Picture 3">
            <a:extLst>
              <a:ext uri="{FF2B5EF4-FFF2-40B4-BE49-F238E27FC236}">
                <a16:creationId xmlns:a16="http://schemas.microsoft.com/office/drawing/2014/main" id="{D0F5A864-2DE5-4A01-90D2-3F6EC1C0ECBD}"/>
              </a:ext>
            </a:extLst>
          </p:cNvPr>
          <p:cNvPicPr>
            <a:picLocks noChangeAspect="1"/>
          </p:cNvPicPr>
          <p:nvPr/>
        </p:nvPicPr>
        <p:blipFill>
          <a:blip r:embed="rId4"/>
          <a:stretch>
            <a:fillRect/>
          </a:stretch>
        </p:blipFill>
        <p:spPr>
          <a:xfrm>
            <a:off x="838200" y="1931534"/>
            <a:ext cx="5061098" cy="3200400"/>
          </a:xfrm>
          <a:prstGeom prst="rect">
            <a:avLst/>
          </a:prstGeom>
        </p:spPr>
      </p:pic>
      <p:pic>
        <p:nvPicPr>
          <p:cNvPr id="5" name="Picture 4">
            <a:extLst>
              <a:ext uri="{FF2B5EF4-FFF2-40B4-BE49-F238E27FC236}">
                <a16:creationId xmlns:a16="http://schemas.microsoft.com/office/drawing/2014/main" id="{C17CA5C2-12D6-4049-8294-9D3C32C6B1D9}"/>
              </a:ext>
            </a:extLst>
          </p:cNvPr>
          <p:cNvPicPr>
            <a:picLocks noChangeAspect="1"/>
          </p:cNvPicPr>
          <p:nvPr/>
        </p:nvPicPr>
        <p:blipFill>
          <a:blip r:embed="rId5"/>
          <a:stretch>
            <a:fillRect/>
          </a:stretch>
        </p:blipFill>
        <p:spPr>
          <a:xfrm>
            <a:off x="6204098" y="1942614"/>
            <a:ext cx="5061098" cy="3200400"/>
          </a:xfrm>
          <a:prstGeom prst="rect">
            <a:avLst/>
          </a:prstGeom>
        </p:spPr>
      </p:pic>
    </p:spTree>
    <p:extLst>
      <p:ext uri="{BB962C8B-B14F-4D97-AF65-F5344CB8AC3E}">
        <p14:creationId xmlns:p14="http://schemas.microsoft.com/office/powerpoint/2010/main" val="13837731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Back to Our Toy Example</a:t>
            </a:r>
          </a:p>
        </p:txBody>
      </p:sp>
      <p:sp>
        <p:nvSpPr>
          <p:cNvPr id="7" name="Slide Number Placeholder 6"/>
          <p:cNvSpPr>
            <a:spLocks noGrp="1"/>
          </p:cNvSpPr>
          <p:nvPr>
            <p:ph type="sldNum" sz="quarter" idx="12"/>
          </p:nvPr>
        </p:nvSpPr>
        <p:spPr/>
        <p:txBody>
          <a:bodyPr/>
          <a:lstStyle/>
          <a:p>
            <a:fld id="{1C20BA80-1909-427C-B3BD-3DD8AEAFD5BE}" type="slidenum">
              <a:rPr lang="en-US" smtClean="0"/>
              <a:t>29</a:t>
            </a:fld>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endParaRPr lang="en-US" dirty="0"/>
          </a:p>
          <a:p>
            <a:pPr marL="514350" indent="-514350">
              <a:buFont typeface="+mj-lt"/>
              <a:buAutoNum type="arabicPeriod"/>
            </a:pPr>
            <a:endParaRPr lang="en-US" dirty="0"/>
          </a:p>
        </p:txBody>
      </p:sp>
      <p:sp>
        <p:nvSpPr>
          <p:cNvPr id="10" name="TextBox 9">
            <a:extLst>
              <a:ext uri="{FF2B5EF4-FFF2-40B4-BE49-F238E27FC236}">
                <a16:creationId xmlns:a16="http://schemas.microsoft.com/office/drawing/2014/main" id="{6B84EADE-43F5-4502-8E59-D964CC76C45B}"/>
              </a:ext>
            </a:extLst>
          </p:cNvPr>
          <p:cNvSpPr txBox="1"/>
          <p:nvPr/>
        </p:nvSpPr>
        <p:spPr>
          <a:xfrm>
            <a:off x="838200" y="5355771"/>
            <a:ext cx="5061098" cy="646331"/>
          </a:xfrm>
          <a:prstGeom prst="rect">
            <a:avLst/>
          </a:prstGeom>
          <a:noFill/>
        </p:spPr>
        <p:txBody>
          <a:bodyPr wrap="square" rtlCol="0">
            <a:spAutoFit/>
          </a:bodyPr>
          <a:lstStyle/>
          <a:p>
            <a:pPr algn="ctr"/>
            <a:r>
              <a:rPr lang="en-US" dirty="0"/>
              <a:t>Iteration 125, loss = 0.00504436</a:t>
            </a:r>
          </a:p>
          <a:p>
            <a:pPr algn="ctr"/>
            <a:r>
              <a:rPr lang="en-US" dirty="0"/>
              <a:t>R^2 = 0.5055</a:t>
            </a:r>
          </a:p>
        </p:txBody>
      </p:sp>
      <p:sp>
        <p:nvSpPr>
          <p:cNvPr id="11" name="TextBox 10">
            <a:extLst>
              <a:ext uri="{FF2B5EF4-FFF2-40B4-BE49-F238E27FC236}">
                <a16:creationId xmlns:a16="http://schemas.microsoft.com/office/drawing/2014/main" id="{CF1C64DD-1A97-419D-A070-777146E8F140}"/>
              </a:ext>
            </a:extLst>
          </p:cNvPr>
          <p:cNvSpPr txBox="1"/>
          <p:nvPr/>
        </p:nvSpPr>
        <p:spPr>
          <a:xfrm>
            <a:off x="6204098" y="5355771"/>
            <a:ext cx="5061098" cy="646331"/>
          </a:xfrm>
          <a:prstGeom prst="rect">
            <a:avLst/>
          </a:prstGeom>
          <a:noFill/>
        </p:spPr>
        <p:txBody>
          <a:bodyPr wrap="square" rtlCol="0">
            <a:spAutoFit/>
          </a:bodyPr>
          <a:lstStyle/>
          <a:p>
            <a:pPr algn="ctr"/>
            <a:r>
              <a:rPr lang="en-US" dirty="0"/>
              <a:t>Iteration 50, loss = 0.00351386</a:t>
            </a:r>
          </a:p>
          <a:p>
            <a:pPr algn="ctr"/>
            <a:r>
              <a:rPr lang="en-US" dirty="0"/>
              <a:t>R^2 = 0.6590</a:t>
            </a:r>
          </a:p>
        </p:txBody>
      </p:sp>
      <p:pic>
        <p:nvPicPr>
          <p:cNvPr id="12" name="Picture 11">
            <a:extLst>
              <a:ext uri="{FF2B5EF4-FFF2-40B4-BE49-F238E27FC236}">
                <a16:creationId xmlns:a16="http://schemas.microsoft.com/office/drawing/2014/main" id="{FAE0D79D-84B1-4F0D-B1F6-4CF9F3F5F7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4" name="Picture 3">
            <a:extLst>
              <a:ext uri="{FF2B5EF4-FFF2-40B4-BE49-F238E27FC236}">
                <a16:creationId xmlns:a16="http://schemas.microsoft.com/office/drawing/2014/main" id="{9672A10A-AE9B-40E0-9E3F-5A69E96D3B4E}"/>
              </a:ext>
            </a:extLst>
          </p:cNvPr>
          <p:cNvPicPr>
            <a:picLocks noChangeAspect="1"/>
          </p:cNvPicPr>
          <p:nvPr/>
        </p:nvPicPr>
        <p:blipFill>
          <a:blip r:embed="rId4"/>
          <a:stretch>
            <a:fillRect/>
          </a:stretch>
        </p:blipFill>
        <p:spPr>
          <a:xfrm>
            <a:off x="838200" y="1931534"/>
            <a:ext cx="5061098" cy="3200400"/>
          </a:xfrm>
          <a:prstGeom prst="rect">
            <a:avLst/>
          </a:prstGeom>
        </p:spPr>
      </p:pic>
      <p:pic>
        <p:nvPicPr>
          <p:cNvPr id="8" name="Picture 7">
            <a:extLst>
              <a:ext uri="{FF2B5EF4-FFF2-40B4-BE49-F238E27FC236}">
                <a16:creationId xmlns:a16="http://schemas.microsoft.com/office/drawing/2014/main" id="{A73729FA-788C-4C43-8937-1ABA00BC332A}"/>
              </a:ext>
            </a:extLst>
          </p:cNvPr>
          <p:cNvPicPr>
            <a:picLocks noChangeAspect="1"/>
          </p:cNvPicPr>
          <p:nvPr/>
        </p:nvPicPr>
        <p:blipFill>
          <a:blip r:embed="rId5"/>
          <a:stretch>
            <a:fillRect/>
          </a:stretch>
        </p:blipFill>
        <p:spPr>
          <a:xfrm>
            <a:off x="6292704" y="1931534"/>
            <a:ext cx="5061098" cy="3200400"/>
          </a:xfrm>
          <a:prstGeom prst="rect">
            <a:avLst/>
          </a:prstGeom>
        </p:spPr>
      </p:pic>
    </p:spTree>
    <p:extLst>
      <p:ext uri="{BB962C8B-B14F-4D97-AF65-F5344CB8AC3E}">
        <p14:creationId xmlns:p14="http://schemas.microsoft.com/office/powerpoint/2010/main" val="4021905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Neural Network Motivation</a:t>
            </a:r>
          </a:p>
        </p:txBody>
      </p:sp>
      <p:sp>
        <p:nvSpPr>
          <p:cNvPr id="7" name="Slide Number Placeholder 6"/>
          <p:cNvSpPr>
            <a:spLocks noGrp="1"/>
          </p:cNvSpPr>
          <p:nvPr>
            <p:ph type="sldNum" sz="quarter" idx="12"/>
          </p:nvPr>
        </p:nvSpPr>
        <p:spPr/>
        <p:txBody>
          <a:bodyPr/>
          <a:lstStyle/>
          <a:p>
            <a:fld id="{1C20BA80-1909-427C-B3BD-3DD8AEAFD5BE}" type="slidenum">
              <a:rPr lang="en-US" smtClean="0"/>
              <a:t>3</a:t>
            </a:fld>
            <a:endParaRPr lang="en-US" dirty="0"/>
          </a:p>
        </p:txBody>
      </p:sp>
      <p:sp>
        <p:nvSpPr>
          <p:cNvPr id="3" name="Content Placeholder 2"/>
          <p:cNvSpPr>
            <a:spLocks noGrp="1"/>
          </p:cNvSpPr>
          <p:nvPr>
            <p:ph idx="1"/>
          </p:nvPr>
        </p:nvSpPr>
        <p:spPr>
          <a:xfrm>
            <a:off x="838200" y="1825625"/>
            <a:ext cx="4125686" cy="4351338"/>
          </a:xfrm>
        </p:spPr>
        <p:txBody>
          <a:bodyPr>
            <a:normAutofit/>
          </a:bodyPr>
          <a:lstStyle/>
          <a:p>
            <a:r>
              <a:rPr lang="en-US" dirty="0"/>
              <a:t>We observe that there is a relationship between y and x</a:t>
            </a:r>
          </a:p>
          <a:p>
            <a:r>
              <a:rPr lang="en-US" dirty="0"/>
              <a:t>How will you describe the relationship?</a:t>
            </a:r>
          </a:p>
          <a:p>
            <a:r>
              <a:rPr lang="en-US" dirty="0"/>
              <a:t>What parametric equations or functions will you use to describe the relationship?</a:t>
            </a:r>
          </a:p>
          <a:p>
            <a:pPr marL="0" indent="0">
              <a:buNone/>
            </a:pPr>
            <a:endParaRPr lang="en-US" dirty="0"/>
          </a:p>
        </p:txBody>
      </p:sp>
      <p:pic>
        <p:nvPicPr>
          <p:cNvPr id="8" name="Picture 7">
            <a:extLst>
              <a:ext uri="{FF2B5EF4-FFF2-40B4-BE49-F238E27FC236}">
                <a16:creationId xmlns:a16="http://schemas.microsoft.com/office/drawing/2014/main" id="{420BC9D1-343A-491B-8026-49A874E80F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4" name="Picture 3">
            <a:extLst>
              <a:ext uri="{FF2B5EF4-FFF2-40B4-BE49-F238E27FC236}">
                <a16:creationId xmlns:a16="http://schemas.microsoft.com/office/drawing/2014/main" id="{39FC9637-1C97-4062-9D89-26D3F784A4FF}"/>
              </a:ext>
            </a:extLst>
          </p:cNvPr>
          <p:cNvPicPr>
            <a:picLocks noChangeAspect="1"/>
          </p:cNvPicPr>
          <p:nvPr/>
        </p:nvPicPr>
        <p:blipFill>
          <a:blip r:embed="rId4"/>
          <a:stretch>
            <a:fillRect/>
          </a:stretch>
        </p:blipFill>
        <p:spPr>
          <a:xfrm>
            <a:off x="5342336" y="1825625"/>
            <a:ext cx="6400800" cy="3922059"/>
          </a:xfrm>
          <a:prstGeom prst="rect">
            <a:avLst/>
          </a:prstGeom>
        </p:spPr>
      </p:pic>
    </p:spTree>
    <p:extLst>
      <p:ext uri="{BB962C8B-B14F-4D97-AF65-F5344CB8AC3E}">
        <p14:creationId xmlns:p14="http://schemas.microsoft.com/office/powerpoint/2010/main" val="813426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Back to Our Toy Example</a:t>
            </a:r>
          </a:p>
        </p:txBody>
      </p:sp>
      <p:sp>
        <p:nvSpPr>
          <p:cNvPr id="7" name="Slide Number Placeholder 6"/>
          <p:cNvSpPr>
            <a:spLocks noGrp="1"/>
          </p:cNvSpPr>
          <p:nvPr>
            <p:ph type="sldNum" sz="quarter" idx="12"/>
          </p:nvPr>
        </p:nvSpPr>
        <p:spPr/>
        <p:txBody>
          <a:bodyPr/>
          <a:lstStyle/>
          <a:p>
            <a:fld id="{1C20BA80-1909-427C-B3BD-3DD8AEAFD5BE}" type="slidenum">
              <a:rPr lang="en-US" smtClean="0"/>
              <a:t>30</a:t>
            </a:fld>
            <a:endParaRPr lang="en-US" dirty="0"/>
          </a:p>
        </p:txBody>
      </p:sp>
      <p:sp>
        <p:nvSpPr>
          <p:cNvPr id="3" name="Content Placeholder 2"/>
          <p:cNvSpPr>
            <a:spLocks noGrp="1"/>
          </p:cNvSpPr>
          <p:nvPr>
            <p:ph idx="1"/>
          </p:nvPr>
        </p:nvSpPr>
        <p:spPr>
          <a:xfrm>
            <a:off x="838200" y="4460033"/>
            <a:ext cx="10515600" cy="1716930"/>
          </a:xfrm>
        </p:spPr>
        <p:txBody>
          <a:bodyPr>
            <a:normAutofit/>
          </a:bodyPr>
          <a:lstStyle/>
          <a:p>
            <a:pPr marL="0" indent="0">
              <a:buNone/>
            </a:pPr>
            <a:r>
              <a:rPr lang="en-US" b="1" dirty="0"/>
              <a:t>Preliminary Findings</a:t>
            </a:r>
          </a:p>
          <a:p>
            <a:r>
              <a:rPr lang="en-US" dirty="0"/>
              <a:t>More hidden nodes per layer may yield lower loss and higher R^2</a:t>
            </a:r>
          </a:p>
          <a:p>
            <a:r>
              <a:rPr lang="en-US" dirty="0"/>
              <a:t>More hidden layers may not yield better results</a:t>
            </a:r>
          </a:p>
          <a:p>
            <a:pPr marL="514350" indent="-514350">
              <a:buFont typeface="+mj-lt"/>
              <a:buAutoNum type="arabicPeriod"/>
            </a:pPr>
            <a:endParaRPr lang="en-US" dirty="0"/>
          </a:p>
        </p:txBody>
      </p:sp>
      <p:pic>
        <p:nvPicPr>
          <p:cNvPr id="8" name="Picture 7">
            <a:extLst>
              <a:ext uri="{FF2B5EF4-FFF2-40B4-BE49-F238E27FC236}">
                <a16:creationId xmlns:a16="http://schemas.microsoft.com/office/drawing/2014/main" id="{5D913DF6-687A-4D41-A57F-F866EDB174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graphicFrame>
        <p:nvGraphicFramePr>
          <p:cNvPr id="12" name="Table 11">
            <a:extLst>
              <a:ext uri="{FF2B5EF4-FFF2-40B4-BE49-F238E27FC236}">
                <a16:creationId xmlns:a16="http://schemas.microsoft.com/office/drawing/2014/main" id="{C5055F85-8AE3-41C6-9A63-F317E41FADEF}"/>
              </a:ext>
            </a:extLst>
          </p:cNvPr>
          <p:cNvGraphicFramePr>
            <a:graphicFrameLocks noGrp="1"/>
          </p:cNvGraphicFramePr>
          <p:nvPr>
            <p:extLst>
              <p:ext uri="{D42A27DB-BD31-4B8C-83A1-F6EECF244321}">
                <p14:modId xmlns:p14="http://schemas.microsoft.com/office/powerpoint/2010/main" val="1124715999"/>
              </p:ext>
            </p:extLst>
          </p:nvPr>
        </p:nvGraphicFramePr>
        <p:xfrm>
          <a:off x="838200" y="1449864"/>
          <a:ext cx="8128000" cy="25958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509680805"/>
                    </a:ext>
                  </a:extLst>
                </a:gridCol>
                <a:gridCol w="1625600">
                  <a:extLst>
                    <a:ext uri="{9D8B030D-6E8A-4147-A177-3AD203B41FA5}">
                      <a16:colId xmlns:a16="http://schemas.microsoft.com/office/drawing/2014/main" val="2474761244"/>
                    </a:ext>
                  </a:extLst>
                </a:gridCol>
                <a:gridCol w="1625600">
                  <a:extLst>
                    <a:ext uri="{9D8B030D-6E8A-4147-A177-3AD203B41FA5}">
                      <a16:colId xmlns:a16="http://schemas.microsoft.com/office/drawing/2014/main" val="3652268888"/>
                    </a:ext>
                  </a:extLst>
                </a:gridCol>
                <a:gridCol w="1625600">
                  <a:extLst>
                    <a:ext uri="{9D8B030D-6E8A-4147-A177-3AD203B41FA5}">
                      <a16:colId xmlns:a16="http://schemas.microsoft.com/office/drawing/2014/main" val="2427593518"/>
                    </a:ext>
                  </a:extLst>
                </a:gridCol>
                <a:gridCol w="1625600">
                  <a:extLst>
                    <a:ext uri="{9D8B030D-6E8A-4147-A177-3AD203B41FA5}">
                      <a16:colId xmlns:a16="http://schemas.microsoft.com/office/drawing/2014/main" val="37406559"/>
                    </a:ext>
                  </a:extLst>
                </a:gridCol>
              </a:tblGrid>
              <a:tr h="370840">
                <a:tc>
                  <a:txBody>
                    <a:bodyPr/>
                    <a:lstStyle/>
                    <a:p>
                      <a:pPr algn="r" fontAlgn="b"/>
                      <a:r>
                        <a:rPr lang="en-US" sz="1800" b="1" i="0" u="none" strike="noStrike" dirty="0">
                          <a:solidFill>
                            <a:srgbClr val="000000"/>
                          </a:solidFill>
                          <a:effectLst/>
                          <a:latin typeface="Calibri" panose="020F0502020204030204" pitchFamily="34" charset="0"/>
                        </a:rPr>
                        <a:t>N Layer</a:t>
                      </a:r>
                    </a:p>
                  </a:txBody>
                  <a:tcPr marL="9525" marR="9525" marT="9525" marB="0" anchor="ctr"/>
                </a:tc>
                <a:tc>
                  <a:txBody>
                    <a:bodyPr/>
                    <a:lstStyle/>
                    <a:p>
                      <a:pPr algn="r" fontAlgn="b"/>
                      <a:r>
                        <a:rPr lang="en-US" sz="1800" b="1" i="0" u="none" strike="noStrike" dirty="0">
                          <a:solidFill>
                            <a:srgbClr val="000000"/>
                          </a:solidFill>
                          <a:effectLst/>
                          <a:latin typeface="Calibri" panose="020F0502020204030204" pitchFamily="34" charset="0"/>
                        </a:rPr>
                        <a:t>N Hidden Nodes</a:t>
                      </a:r>
                    </a:p>
                  </a:txBody>
                  <a:tcPr marL="9525" marR="9525" marT="9525" marB="0" anchor="ctr"/>
                </a:tc>
                <a:tc>
                  <a:txBody>
                    <a:bodyPr/>
                    <a:lstStyle/>
                    <a:p>
                      <a:pPr algn="r" fontAlgn="b"/>
                      <a:r>
                        <a:rPr lang="en-US" sz="1800" b="1" i="0" u="none" strike="noStrike" dirty="0">
                          <a:solidFill>
                            <a:srgbClr val="000000"/>
                          </a:solidFill>
                          <a:effectLst/>
                          <a:latin typeface="Calibri" panose="020F0502020204030204" pitchFamily="34" charset="0"/>
                        </a:rPr>
                        <a:t>Iteration</a:t>
                      </a:r>
                    </a:p>
                  </a:txBody>
                  <a:tcPr marL="9525" marR="9525" marT="9525" marB="0" anchor="ctr"/>
                </a:tc>
                <a:tc>
                  <a:txBody>
                    <a:bodyPr/>
                    <a:lstStyle/>
                    <a:p>
                      <a:pPr algn="r" fontAlgn="b"/>
                      <a:r>
                        <a:rPr lang="en-US" sz="1800" b="1" i="0" u="none" strike="noStrike" dirty="0">
                          <a:solidFill>
                            <a:srgbClr val="000000"/>
                          </a:solidFill>
                          <a:effectLst/>
                          <a:latin typeface="Calibri" panose="020F0502020204030204" pitchFamily="34" charset="0"/>
                        </a:rPr>
                        <a:t>Loss</a:t>
                      </a:r>
                    </a:p>
                  </a:txBody>
                  <a:tcPr marL="9525" marR="9525" marT="9525" marB="0" anchor="ctr"/>
                </a:tc>
                <a:tc>
                  <a:txBody>
                    <a:bodyPr/>
                    <a:lstStyle/>
                    <a:p>
                      <a:pPr algn="r" fontAlgn="b"/>
                      <a:r>
                        <a:rPr lang="en-US" sz="1800" b="1" i="0" u="none" strike="noStrike" dirty="0">
                          <a:solidFill>
                            <a:srgbClr val="000000"/>
                          </a:solidFill>
                          <a:effectLst/>
                          <a:latin typeface="Calibri" panose="020F0502020204030204" pitchFamily="34" charset="0"/>
                        </a:rPr>
                        <a:t>R^2</a:t>
                      </a:r>
                    </a:p>
                  </a:txBody>
                  <a:tcPr marL="9525" marR="9525" marT="9525" marB="0" anchor="ctr"/>
                </a:tc>
                <a:extLst>
                  <a:ext uri="{0D108BD9-81ED-4DB2-BD59-A6C34878D82A}">
                    <a16:rowId xmlns:a16="http://schemas.microsoft.com/office/drawing/2014/main" val="1218647756"/>
                  </a:ext>
                </a:extLst>
              </a:tr>
              <a:tr h="370840">
                <a:tc>
                  <a:txBody>
                    <a:bodyPr/>
                    <a:lstStyle/>
                    <a:p>
                      <a:pPr algn="r" fontAlgn="b"/>
                      <a:r>
                        <a:rPr lang="en-US"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r" fontAlgn="b"/>
                      <a:r>
                        <a:rPr lang="en-US"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r" fontAlgn="b"/>
                      <a:r>
                        <a:rPr lang="en-US" sz="1800" b="0" i="0" u="none" strike="noStrike" dirty="0">
                          <a:solidFill>
                            <a:srgbClr val="000000"/>
                          </a:solidFill>
                          <a:effectLst/>
                          <a:latin typeface="Calibri" panose="020F0502020204030204" pitchFamily="34" charset="0"/>
                        </a:rPr>
                        <a:t>203</a:t>
                      </a:r>
                    </a:p>
                  </a:txBody>
                  <a:tcPr marL="9525" marR="9525" marT="9525" marB="0" anchor="ctr"/>
                </a:tc>
                <a:tc>
                  <a:txBody>
                    <a:bodyPr/>
                    <a:lstStyle/>
                    <a:p>
                      <a:pPr algn="r" fontAlgn="b"/>
                      <a:r>
                        <a:rPr lang="en-US" sz="1800" b="0" i="0" u="none" strike="noStrike" dirty="0">
                          <a:solidFill>
                            <a:srgbClr val="000000"/>
                          </a:solidFill>
                          <a:effectLst/>
                          <a:latin typeface="Calibri" panose="020F0502020204030204" pitchFamily="34" charset="0"/>
                        </a:rPr>
                        <a:t>0.01357496</a:t>
                      </a:r>
                    </a:p>
                  </a:txBody>
                  <a:tcPr marL="9525" marR="9525" marT="9525" marB="0" anchor="ctr"/>
                </a:tc>
                <a:tc>
                  <a:txBody>
                    <a:bodyPr/>
                    <a:lstStyle/>
                    <a:p>
                      <a:pPr algn="r" fontAlgn="b"/>
                      <a:r>
                        <a:rPr lang="en-US" sz="1800" b="0" i="0" u="none" strike="noStrike" dirty="0">
                          <a:solidFill>
                            <a:srgbClr val="000000"/>
                          </a:solidFill>
                          <a:effectLst/>
                          <a:latin typeface="Calibri" panose="020F0502020204030204" pitchFamily="34" charset="0"/>
                        </a:rPr>
                        <a:t>-0.3416</a:t>
                      </a:r>
                    </a:p>
                  </a:txBody>
                  <a:tcPr marL="9525" marR="9525" marT="9525" marB="0" anchor="ctr"/>
                </a:tc>
                <a:extLst>
                  <a:ext uri="{0D108BD9-81ED-4DB2-BD59-A6C34878D82A}">
                    <a16:rowId xmlns:a16="http://schemas.microsoft.com/office/drawing/2014/main" val="3687957971"/>
                  </a:ext>
                </a:extLst>
              </a:tr>
              <a:tr h="370840">
                <a:tc>
                  <a:txBody>
                    <a:bodyPr/>
                    <a:lstStyle/>
                    <a:p>
                      <a:pPr algn="r" fontAlgn="b"/>
                      <a:r>
                        <a:rPr lang="en-US"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r" fontAlgn="b"/>
                      <a:r>
                        <a:rPr lang="en-US" sz="1800" b="0" i="0" u="none" strike="noStrike">
                          <a:solidFill>
                            <a:srgbClr val="000000"/>
                          </a:solidFill>
                          <a:effectLst/>
                          <a:latin typeface="Calibri" panose="020F0502020204030204" pitchFamily="34" charset="0"/>
                        </a:rPr>
                        <a:t>10</a:t>
                      </a:r>
                    </a:p>
                  </a:txBody>
                  <a:tcPr marL="9525" marR="9525" marT="9525" marB="0" anchor="ctr"/>
                </a:tc>
                <a:tc>
                  <a:txBody>
                    <a:bodyPr/>
                    <a:lstStyle/>
                    <a:p>
                      <a:pPr algn="r" fontAlgn="b"/>
                      <a:r>
                        <a:rPr lang="en-US" sz="1800" b="0" i="0" u="none" strike="noStrike">
                          <a:solidFill>
                            <a:srgbClr val="000000"/>
                          </a:solidFill>
                          <a:effectLst/>
                          <a:latin typeface="Calibri" panose="020F0502020204030204" pitchFamily="34" charset="0"/>
                        </a:rPr>
                        <a:t>97</a:t>
                      </a:r>
                    </a:p>
                  </a:txBody>
                  <a:tcPr marL="9525" marR="9525" marT="9525" marB="0" anchor="ctr"/>
                </a:tc>
                <a:tc>
                  <a:txBody>
                    <a:bodyPr/>
                    <a:lstStyle/>
                    <a:p>
                      <a:pPr algn="r" fontAlgn="b"/>
                      <a:r>
                        <a:rPr lang="en-US" sz="1800" b="0" i="0" u="none" strike="noStrike" dirty="0">
                          <a:solidFill>
                            <a:srgbClr val="000000"/>
                          </a:solidFill>
                          <a:effectLst/>
                          <a:latin typeface="Calibri" panose="020F0502020204030204" pitchFamily="34" charset="0"/>
                        </a:rPr>
                        <a:t>0.00482815</a:t>
                      </a:r>
                    </a:p>
                  </a:txBody>
                  <a:tcPr marL="9525" marR="9525" marT="9525" marB="0" anchor="ctr"/>
                </a:tc>
                <a:tc>
                  <a:txBody>
                    <a:bodyPr/>
                    <a:lstStyle/>
                    <a:p>
                      <a:pPr algn="r" fontAlgn="b"/>
                      <a:r>
                        <a:rPr lang="en-US" sz="1800" b="0" i="0" u="none" strike="noStrike" dirty="0">
                          <a:solidFill>
                            <a:srgbClr val="000000"/>
                          </a:solidFill>
                          <a:effectLst/>
                          <a:latin typeface="Calibri" panose="020F0502020204030204" pitchFamily="34" charset="0"/>
                        </a:rPr>
                        <a:t>0.5260</a:t>
                      </a:r>
                    </a:p>
                  </a:txBody>
                  <a:tcPr marL="9525" marR="9525" marT="9525" marB="0" anchor="ctr"/>
                </a:tc>
                <a:extLst>
                  <a:ext uri="{0D108BD9-81ED-4DB2-BD59-A6C34878D82A}">
                    <a16:rowId xmlns:a16="http://schemas.microsoft.com/office/drawing/2014/main" val="172413144"/>
                  </a:ext>
                </a:extLst>
              </a:tr>
              <a:tr h="370840">
                <a:tc>
                  <a:txBody>
                    <a:bodyPr/>
                    <a:lstStyle/>
                    <a:p>
                      <a:pPr algn="r" fontAlgn="b"/>
                      <a:r>
                        <a:rPr lang="en-US"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r" fontAlgn="b"/>
                      <a:r>
                        <a:rPr lang="en-US"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r" fontAlgn="b"/>
                      <a:r>
                        <a:rPr lang="en-US" sz="1800" b="0" i="0" u="none" strike="noStrike" dirty="0">
                          <a:solidFill>
                            <a:srgbClr val="000000"/>
                          </a:solidFill>
                          <a:effectLst/>
                          <a:latin typeface="Calibri" panose="020F0502020204030204" pitchFamily="34" charset="0"/>
                        </a:rPr>
                        <a:t>154</a:t>
                      </a:r>
                    </a:p>
                  </a:txBody>
                  <a:tcPr marL="9525" marR="9525" marT="9525" marB="0" anchor="ctr"/>
                </a:tc>
                <a:tc>
                  <a:txBody>
                    <a:bodyPr/>
                    <a:lstStyle/>
                    <a:p>
                      <a:pPr algn="r" fontAlgn="b"/>
                      <a:r>
                        <a:rPr lang="en-US" sz="1800" b="0" i="0" u="none" strike="noStrike" dirty="0">
                          <a:solidFill>
                            <a:srgbClr val="000000"/>
                          </a:solidFill>
                          <a:effectLst/>
                          <a:latin typeface="Calibri" panose="020F0502020204030204" pitchFamily="34" charset="0"/>
                        </a:rPr>
                        <a:t>0.00495702</a:t>
                      </a:r>
                    </a:p>
                  </a:txBody>
                  <a:tcPr marL="9525" marR="9525" marT="9525" marB="0" anchor="ctr"/>
                </a:tc>
                <a:tc>
                  <a:txBody>
                    <a:bodyPr/>
                    <a:lstStyle/>
                    <a:p>
                      <a:pPr algn="r" fontAlgn="b"/>
                      <a:r>
                        <a:rPr lang="en-US" sz="1800" b="0" i="0" u="none" strike="noStrike" dirty="0">
                          <a:solidFill>
                            <a:srgbClr val="000000"/>
                          </a:solidFill>
                          <a:effectLst/>
                          <a:latin typeface="Calibri" panose="020F0502020204030204" pitchFamily="34" charset="0"/>
                        </a:rPr>
                        <a:t>0.5176</a:t>
                      </a:r>
                    </a:p>
                  </a:txBody>
                  <a:tcPr marL="9525" marR="9525" marT="9525" marB="0" anchor="ctr"/>
                </a:tc>
                <a:extLst>
                  <a:ext uri="{0D108BD9-81ED-4DB2-BD59-A6C34878D82A}">
                    <a16:rowId xmlns:a16="http://schemas.microsoft.com/office/drawing/2014/main" val="867800212"/>
                  </a:ext>
                </a:extLst>
              </a:tr>
              <a:tr h="370840">
                <a:tc>
                  <a:txBody>
                    <a:bodyPr/>
                    <a:lstStyle/>
                    <a:p>
                      <a:pPr algn="r" fontAlgn="b"/>
                      <a:r>
                        <a:rPr lang="en-US" sz="1800" b="0" i="0" u="none" strike="noStrike" dirty="0">
                          <a:solidFill>
                            <a:srgbClr val="FF0000"/>
                          </a:solidFill>
                          <a:effectLst/>
                          <a:latin typeface="Calibri" panose="020F0502020204030204" pitchFamily="34" charset="0"/>
                        </a:rPr>
                        <a:t>2</a:t>
                      </a:r>
                    </a:p>
                  </a:txBody>
                  <a:tcPr marL="9525" marR="9525" marT="9525" marB="0" anchor="ctr"/>
                </a:tc>
                <a:tc>
                  <a:txBody>
                    <a:bodyPr/>
                    <a:lstStyle/>
                    <a:p>
                      <a:pPr algn="r" fontAlgn="b"/>
                      <a:r>
                        <a:rPr lang="en-US" sz="1800" b="0" i="0" u="none" strike="noStrike" dirty="0">
                          <a:solidFill>
                            <a:srgbClr val="FF0000"/>
                          </a:solidFill>
                          <a:effectLst/>
                          <a:latin typeface="Calibri" panose="020F0502020204030204" pitchFamily="34" charset="0"/>
                        </a:rPr>
                        <a:t>10</a:t>
                      </a:r>
                    </a:p>
                  </a:txBody>
                  <a:tcPr marL="9525" marR="9525" marT="9525" marB="0" anchor="ctr"/>
                </a:tc>
                <a:tc>
                  <a:txBody>
                    <a:bodyPr/>
                    <a:lstStyle/>
                    <a:p>
                      <a:pPr algn="r" fontAlgn="b"/>
                      <a:r>
                        <a:rPr lang="en-US" sz="1800" b="0" i="0" u="none" strike="noStrike" dirty="0">
                          <a:solidFill>
                            <a:srgbClr val="FF0000"/>
                          </a:solidFill>
                          <a:effectLst/>
                          <a:latin typeface="Calibri" panose="020F0502020204030204" pitchFamily="34" charset="0"/>
                        </a:rPr>
                        <a:t>60</a:t>
                      </a:r>
                    </a:p>
                  </a:txBody>
                  <a:tcPr marL="9525" marR="9525" marT="9525" marB="0" anchor="ctr"/>
                </a:tc>
                <a:tc>
                  <a:txBody>
                    <a:bodyPr/>
                    <a:lstStyle/>
                    <a:p>
                      <a:pPr algn="r" fontAlgn="b"/>
                      <a:r>
                        <a:rPr lang="en-US" sz="1800" b="0" i="0" u="none" strike="noStrike" dirty="0">
                          <a:solidFill>
                            <a:srgbClr val="FF0000"/>
                          </a:solidFill>
                          <a:effectLst/>
                          <a:latin typeface="Calibri" panose="020F0502020204030204" pitchFamily="34" charset="0"/>
                        </a:rPr>
                        <a:t>0.00208780</a:t>
                      </a:r>
                    </a:p>
                  </a:txBody>
                  <a:tcPr marL="9525" marR="9525" marT="9525" marB="0" anchor="ctr"/>
                </a:tc>
                <a:tc>
                  <a:txBody>
                    <a:bodyPr/>
                    <a:lstStyle/>
                    <a:p>
                      <a:pPr algn="r" fontAlgn="b"/>
                      <a:r>
                        <a:rPr lang="en-US" sz="1800" b="0" i="0" u="none" strike="noStrike" dirty="0">
                          <a:solidFill>
                            <a:srgbClr val="FF0000"/>
                          </a:solidFill>
                          <a:effectLst/>
                          <a:latin typeface="Calibri" panose="020F0502020204030204" pitchFamily="34" charset="0"/>
                        </a:rPr>
                        <a:t>0.8053</a:t>
                      </a:r>
                    </a:p>
                  </a:txBody>
                  <a:tcPr marL="9525" marR="9525" marT="9525" marB="0" anchor="ctr"/>
                </a:tc>
                <a:extLst>
                  <a:ext uri="{0D108BD9-81ED-4DB2-BD59-A6C34878D82A}">
                    <a16:rowId xmlns:a16="http://schemas.microsoft.com/office/drawing/2014/main" val="1590623120"/>
                  </a:ext>
                </a:extLst>
              </a:tr>
              <a:tr h="370840">
                <a:tc>
                  <a:txBody>
                    <a:bodyPr/>
                    <a:lstStyle/>
                    <a:p>
                      <a:pPr algn="r" fontAlgn="b"/>
                      <a:r>
                        <a:rPr lang="en-US"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r" fontAlgn="b"/>
                      <a:r>
                        <a:rPr lang="en-US"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r" fontAlgn="b"/>
                      <a:r>
                        <a:rPr lang="en-US" sz="1800" b="0" i="0" u="none" strike="noStrike">
                          <a:solidFill>
                            <a:srgbClr val="000000"/>
                          </a:solidFill>
                          <a:effectLst/>
                          <a:latin typeface="Calibri" panose="020F0502020204030204" pitchFamily="34" charset="0"/>
                        </a:rPr>
                        <a:t>125</a:t>
                      </a:r>
                    </a:p>
                  </a:txBody>
                  <a:tcPr marL="9525" marR="9525" marT="9525" marB="0" anchor="ctr"/>
                </a:tc>
                <a:tc>
                  <a:txBody>
                    <a:bodyPr/>
                    <a:lstStyle/>
                    <a:p>
                      <a:pPr algn="r" fontAlgn="b"/>
                      <a:r>
                        <a:rPr lang="en-US" sz="1800" b="0" i="0" u="none" strike="noStrike" dirty="0">
                          <a:solidFill>
                            <a:srgbClr val="000000"/>
                          </a:solidFill>
                          <a:effectLst/>
                          <a:latin typeface="Calibri" panose="020F0502020204030204" pitchFamily="34" charset="0"/>
                        </a:rPr>
                        <a:t>0.00504436</a:t>
                      </a:r>
                    </a:p>
                  </a:txBody>
                  <a:tcPr marL="9525" marR="9525" marT="9525" marB="0" anchor="ctr"/>
                </a:tc>
                <a:tc>
                  <a:txBody>
                    <a:bodyPr/>
                    <a:lstStyle/>
                    <a:p>
                      <a:pPr algn="r" fontAlgn="b"/>
                      <a:r>
                        <a:rPr lang="en-US" sz="1800" b="0" i="0" u="none" strike="noStrike" dirty="0">
                          <a:solidFill>
                            <a:srgbClr val="000000"/>
                          </a:solidFill>
                          <a:effectLst/>
                          <a:latin typeface="Calibri" panose="020F0502020204030204" pitchFamily="34" charset="0"/>
                        </a:rPr>
                        <a:t>0.5055</a:t>
                      </a:r>
                    </a:p>
                  </a:txBody>
                  <a:tcPr marL="9525" marR="9525" marT="9525" marB="0" anchor="ctr"/>
                </a:tc>
                <a:extLst>
                  <a:ext uri="{0D108BD9-81ED-4DB2-BD59-A6C34878D82A}">
                    <a16:rowId xmlns:a16="http://schemas.microsoft.com/office/drawing/2014/main" val="3797746862"/>
                  </a:ext>
                </a:extLst>
              </a:tr>
              <a:tr h="370840">
                <a:tc>
                  <a:txBody>
                    <a:bodyPr/>
                    <a:lstStyle/>
                    <a:p>
                      <a:pPr algn="r" fontAlgn="b"/>
                      <a:r>
                        <a:rPr lang="en-US"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r" fontAlgn="b"/>
                      <a:r>
                        <a:rPr lang="en-US" sz="1800" b="0" i="0" u="none" strike="noStrike">
                          <a:solidFill>
                            <a:srgbClr val="000000"/>
                          </a:solidFill>
                          <a:effectLst/>
                          <a:latin typeface="Calibri" panose="020F0502020204030204" pitchFamily="34" charset="0"/>
                        </a:rPr>
                        <a:t>10</a:t>
                      </a:r>
                    </a:p>
                  </a:txBody>
                  <a:tcPr marL="9525" marR="9525" marT="9525" marB="0" anchor="ctr"/>
                </a:tc>
                <a:tc>
                  <a:txBody>
                    <a:bodyPr/>
                    <a:lstStyle/>
                    <a:p>
                      <a:pPr algn="r" fontAlgn="b"/>
                      <a:r>
                        <a:rPr lang="en-US" sz="1800" b="0" i="0" u="none" strike="noStrike">
                          <a:solidFill>
                            <a:srgbClr val="000000"/>
                          </a:solidFill>
                          <a:effectLst/>
                          <a:latin typeface="Calibri" panose="020F0502020204030204" pitchFamily="34" charset="0"/>
                        </a:rPr>
                        <a:t>50</a:t>
                      </a:r>
                    </a:p>
                  </a:txBody>
                  <a:tcPr marL="9525" marR="9525" marT="9525" marB="0" anchor="ctr"/>
                </a:tc>
                <a:tc>
                  <a:txBody>
                    <a:bodyPr/>
                    <a:lstStyle/>
                    <a:p>
                      <a:pPr algn="r" fontAlgn="b"/>
                      <a:r>
                        <a:rPr lang="en-US" sz="1800" b="0" i="0" u="none" strike="noStrike" dirty="0">
                          <a:solidFill>
                            <a:srgbClr val="000000"/>
                          </a:solidFill>
                          <a:effectLst/>
                          <a:latin typeface="Calibri" panose="020F0502020204030204" pitchFamily="34" charset="0"/>
                        </a:rPr>
                        <a:t>0.00351386</a:t>
                      </a:r>
                    </a:p>
                  </a:txBody>
                  <a:tcPr marL="9525" marR="9525" marT="9525" marB="0" anchor="ctr"/>
                </a:tc>
                <a:tc>
                  <a:txBody>
                    <a:bodyPr/>
                    <a:lstStyle/>
                    <a:p>
                      <a:pPr algn="r" fontAlgn="b"/>
                      <a:r>
                        <a:rPr lang="en-US" sz="1800" b="0" i="0" u="none" strike="noStrike" dirty="0">
                          <a:solidFill>
                            <a:srgbClr val="000000"/>
                          </a:solidFill>
                          <a:effectLst/>
                          <a:latin typeface="Calibri" panose="020F0502020204030204" pitchFamily="34" charset="0"/>
                        </a:rPr>
                        <a:t>0.6590</a:t>
                      </a:r>
                    </a:p>
                  </a:txBody>
                  <a:tcPr marL="9525" marR="9525" marT="9525" marB="0" anchor="ctr"/>
                </a:tc>
                <a:extLst>
                  <a:ext uri="{0D108BD9-81ED-4DB2-BD59-A6C34878D82A}">
                    <a16:rowId xmlns:a16="http://schemas.microsoft.com/office/drawing/2014/main" val="2434913456"/>
                  </a:ext>
                </a:extLst>
              </a:tr>
            </a:tbl>
          </a:graphicData>
        </a:graphic>
      </p:graphicFrame>
    </p:spTree>
    <p:extLst>
      <p:ext uri="{BB962C8B-B14F-4D97-AF65-F5344CB8AC3E}">
        <p14:creationId xmlns:p14="http://schemas.microsoft.com/office/powerpoint/2010/main" val="268035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Back to Our Toy Example</a:t>
            </a:r>
          </a:p>
        </p:txBody>
      </p:sp>
      <p:sp>
        <p:nvSpPr>
          <p:cNvPr id="7" name="Slide Number Placeholder 6"/>
          <p:cNvSpPr>
            <a:spLocks noGrp="1"/>
          </p:cNvSpPr>
          <p:nvPr>
            <p:ph type="sldNum" sz="quarter" idx="12"/>
          </p:nvPr>
        </p:nvSpPr>
        <p:spPr/>
        <p:txBody>
          <a:bodyPr/>
          <a:lstStyle/>
          <a:p>
            <a:fld id="{1C20BA80-1909-427C-B3BD-3DD8AEAFD5BE}" type="slidenum">
              <a:rPr lang="en-US" smtClean="0"/>
              <a:t>31</a:t>
            </a:fld>
            <a:endParaRPr lang="en-US" dirty="0"/>
          </a:p>
        </p:txBody>
      </p:sp>
      <p:pic>
        <p:nvPicPr>
          <p:cNvPr id="8" name="Picture 7">
            <a:extLst>
              <a:ext uri="{FF2B5EF4-FFF2-40B4-BE49-F238E27FC236}">
                <a16:creationId xmlns:a16="http://schemas.microsoft.com/office/drawing/2014/main" id="{5D913DF6-687A-4D41-A57F-F866EDB174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graphicFrame>
        <p:nvGraphicFramePr>
          <p:cNvPr id="12" name="Table 11">
            <a:extLst>
              <a:ext uri="{FF2B5EF4-FFF2-40B4-BE49-F238E27FC236}">
                <a16:creationId xmlns:a16="http://schemas.microsoft.com/office/drawing/2014/main" id="{C5055F85-8AE3-41C6-9A63-F317E41FADEF}"/>
              </a:ext>
            </a:extLst>
          </p:cNvPr>
          <p:cNvGraphicFramePr>
            <a:graphicFrameLocks noGrp="1"/>
          </p:cNvGraphicFramePr>
          <p:nvPr>
            <p:extLst>
              <p:ext uri="{D42A27DB-BD31-4B8C-83A1-F6EECF244321}">
                <p14:modId xmlns:p14="http://schemas.microsoft.com/office/powerpoint/2010/main" val="59510715"/>
              </p:ext>
            </p:extLst>
          </p:nvPr>
        </p:nvGraphicFramePr>
        <p:xfrm>
          <a:off x="838200" y="1449864"/>
          <a:ext cx="8128000" cy="44500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509680805"/>
                    </a:ext>
                  </a:extLst>
                </a:gridCol>
                <a:gridCol w="1625600">
                  <a:extLst>
                    <a:ext uri="{9D8B030D-6E8A-4147-A177-3AD203B41FA5}">
                      <a16:colId xmlns:a16="http://schemas.microsoft.com/office/drawing/2014/main" val="2474761244"/>
                    </a:ext>
                  </a:extLst>
                </a:gridCol>
                <a:gridCol w="1625600">
                  <a:extLst>
                    <a:ext uri="{9D8B030D-6E8A-4147-A177-3AD203B41FA5}">
                      <a16:colId xmlns:a16="http://schemas.microsoft.com/office/drawing/2014/main" val="3652268888"/>
                    </a:ext>
                  </a:extLst>
                </a:gridCol>
                <a:gridCol w="1625600">
                  <a:extLst>
                    <a:ext uri="{9D8B030D-6E8A-4147-A177-3AD203B41FA5}">
                      <a16:colId xmlns:a16="http://schemas.microsoft.com/office/drawing/2014/main" val="2427593518"/>
                    </a:ext>
                  </a:extLst>
                </a:gridCol>
                <a:gridCol w="1625600">
                  <a:extLst>
                    <a:ext uri="{9D8B030D-6E8A-4147-A177-3AD203B41FA5}">
                      <a16:colId xmlns:a16="http://schemas.microsoft.com/office/drawing/2014/main" val="37406559"/>
                    </a:ext>
                  </a:extLst>
                </a:gridCol>
              </a:tblGrid>
              <a:tr h="370840">
                <a:tc>
                  <a:txBody>
                    <a:bodyPr/>
                    <a:lstStyle/>
                    <a:p>
                      <a:pPr algn="r" fontAlgn="b"/>
                      <a:r>
                        <a:rPr lang="en-US" sz="1800" b="1" i="0" u="none" strike="noStrike" dirty="0">
                          <a:solidFill>
                            <a:srgbClr val="000000"/>
                          </a:solidFill>
                          <a:effectLst/>
                          <a:latin typeface="Calibri" panose="020F0502020204030204" pitchFamily="34" charset="0"/>
                        </a:rPr>
                        <a:t>N Layer</a:t>
                      </a:r>
                    </a:p>
                  </a:txBody>
                  <a:tcPr marL="9525" marR="9525" marT="9525" marB="0" anchor="ctr"/>
                </a:tc>
                <a:tc>
                  <a:txBody>
                    <a:bodyPr/>
                    <a:lstStyle/>
                    <a:p>
                      <a:pPr algn="r" fontAlgn="b"/>
                      <a:r>
                        <a:rPr lang="en-US" sz="1800" b="1" i="0" u="none" strike="noStrike" dirty="0">
                          <a:solidFill>
                            <a:srgbClr val="000000"/>
                          </a:solidFill>
                          <a:effectLst/>
                          <a:latin typeface="Calibri" panose="020F0502020204030204" pitchFamily="34" charset="0"/>
                        </a:rPr>
                        <a:t>N Hidden Nodes</a:t>
                      </a:r>
                    </a:p>
                  </a:txBody>
                  <a:tcPr marL="9525" marR="9525" marT="9525" marB="0" anchor="ctr"/>
                </a:tc>
                <a:tc>
                  <a:txBody>
                    <a:bodyPr/>
                    <a:lstStyle/>
                    <a:p>
                      <a:pPr algn="r" fontAlgn="b"/>
                      <a:r>
                        <a:rPr lang="en-US" sz="1800" b="1" i="0" u="none" strike="noStrike" dirty="0">
                          <a:solidFill>
                            <a:srgbClr val="000000"/>
                          </a:solidFill>
                          <a:effectLst/>
                          <a:latin typeface="Calibri" panose="020F0502020204030204" pitchFamily="34" charset="0"/>
                        </a:rPr>
                        <a:t>Iteration</a:t>
                      </a:r>
                    </a:p>
                  </a:txBody>
                  <a:tcPr marL="9525" marR="9525" marT="9525" marB="0" anchor="ctr"/>
                </a:tc>
                <a:tc>
                  <a:txBody>
                    <a:bodyPr/>
                    <a:lstStyle/>
                    <a:p>
                      <a:pPr algn="r" fontAlgn="b"/>
                      <a:r>
                        <a:rPr lang="en-US" sz="1800" b="1" i="0" u="none" strike="noStrike" dirty="0">
                          <a:solidFill>
                            <a:srgbClr val="000000"/>
                          </a:solidFill>
                          <a:effectLst/>
                          <a:latin typeface="Calibri" panose="020F0502020204030204" pitchFamily="34" charset="0"/>
                        </a:rPr>
                        <a:t>Loss</a:t>
                      </a:r>
                    </a:p>
                  </a:txBody>
                  <a:tcPr marL="9525" marR="9525" marT="9525" marB="0" anchor="ctr"/>
                </a:tc>
                <a:tc>
                  <a:txBody>
                    <a:bodyPr/>
                    <a:lstStyle/>
                    <a:p>
                      <a:pPr algn="r" fontAlgn="b"/>
                      <a:r>
                        <a:rPr lang="en-US" sz="1800" b="1" i="0" u="none" strike="noStrike" dirty="0">
                          <a:solidFill>
                            <a:srgbClr val="000000"/>
                          </a:solidFill>
                          <a:effectLst/>
                          <a:latin typeface="Calibri" panose="020F0502020204030204" pitchFamily="34" charset="0"/>
                        </a:rPr>
                        <a:t>R^2</a:t>
                      </a:r>
                    </a:p>
                  </a:txBody>
                  <a:tcPr marL="9525" marR="9525" marT="9525" marB="0" anchor="ctr"/>
                </a:tc>
                <a:extLst>
                  <a:ext uri="{0D108BD9-81ED-4DB2-BD59-A6C34878D82A}">
                    <a16:rowId xmlns:a16="http://schemas.microsoft.com/office/drawing/2014/main" val="1218647756"/>
                  </a:ext>
                </a:extLst>
              </a:tr>
              <a:tr h="370840">
                <a:tc>
                  <a:txBody>
                    <a:bodyPr/>
                    <a:lstStyle/>
                    <a:p>
                      <a:pPr algn="r" fontAlgn="b"/>
                      <a:r>
                        <a:rPr lang="en-US" sz="1800" b="0" i="0" u="none" strike="noStrike" dirty="0">
                          <a:solidFill>
                            <a:schemeClr val="tx1"/>
                          </a:solidFill>
                          <a:effectLst/>
                          <a:latin typeface="Calibri" panose="020F0502020204030204" pitchFamily="34" charset="0"/>
                        </a:rPr>
                        <a:t>2</a:t>
                      </a:r>
                    </a:p>
                  </a:txBody>
                  <a:tcPr marL="9525" marR="9525" marT="9525" marB="0" anchor="ctr"/>
                </a:tc>
                <a:tc>
                  <a:txBody>
                    <a:bodyPr/>
                    <a:lstStyle/>
                    <a:p>
                      <a:pPr algn="r" fontAlgn="b"/>
                      <a:r>
                        <a:rPr lang="en-US" sz="1800" b="0" i="0" u="none" strike="noStrike" dirty="0">
                          <a:solidFill>
                            <a:schemeClr val="tx1"/>
                          </a:solidFill>
                          <a:effectLst/>
                          <a:latin typeface="Calibri" panose="020F0502020204030204" pitchFamily="34" charset="0"/>
                        </a:rPr>
                        <a:t>10</a:t>
                      </a:r>
                    </a:p>
                  </a:txBody>
                  <a:tcPr marL="9525" marR="9525" marT="9525" marB="0" anchor="ctr"/>
                </a:tc>
                <a:tc>
                  <a:txBody>
                    <a:bodyPr/>
                    <a:lstStyle/>
                    <a:p>
                      <a:pPr algn="r" fontAlgn="b"/>
                      <a:r>
                        <a:rPr lang="en-US" sz="1800" b="0" i="0" u="none" strike="noStrike" dirty="0">
                          <a:solidFill>
                            <a:schemeClr val="tx1"/>
                          </a:solidFill>
                          <a:effectLst/>
                          <a:latin typeface="Calibri" panose="020F0502020204030204" pitchFamily="34" charset="0"/>
                        </a:rPr>
                        <a:t>60</a:t>
                      </a:r>
                    </a:p>
                  </a:txBody>
                  <a:tcPr marL="9525" marR="9525" marT="9525" marB="0" anchor="ctr"/>
                </a:tc>
                <a:tc>
                  <a:txBody>
                    <a:bodyPr/>
                    <a:lstStyle/>
                    <a:p>
                      <a:pPr algn="r" fontAlgn="b"/>
                      <a:r>
                        <a:rPr lang="en-US" sz="1800" b="0" i="0" u="none" strike="noStrike" dirty="0">
                          <a:solidFill>
                            <a:schemeClr val="tx1"/>
                          </a:solidFill>
                          <a:effectLst/>
                          <a:latin typeface="Calibri" panose="020F0502020204030204" pitchFamily="34" charset="0"/>
                        </a:rPr>
                        <a:t>0.00208780</a:t>
                      </a:r>
                    </a:p>
                  </a:txBody>
                  <a:tcPr marL="9525" marR="9525" marT="9525" marB="0" anchor="ctr"/>
                </a:tc>
                <a:tc>
                  <a:txBody>
                    <a:bodyPr/>
                    <a:lstStyle/>
                    <a:p>
                      <a:pPr algn="r" fontAlgn="b"/>
                      <a:r>
                        <a:rPr lang="en-US" sz="1800" b="0" i="0" u="none" strike="noStrike" dirty="0">
                          <a:solidFill>
                            <a:schemeClr val="tx1"/>
                          </a:solidFill>
                          <a:effectLst/>
                          <a:latin typeface="Calibri" panose="020F0502020204030204" pitchFamily="34" charset="0"/>
                        </a:rPr>
                        <a:t>0.8053</a:t>
                      </a:r>
                    </a:p>
                  </a:txBody>
                  <a:tcPr marL="9525" marR="9525" marT="9525" marB="0" anchor="ctr"/>
                </a:tc>
                <a:extLst>
                  <a:ext uri="{0D108BD9-81ED-4DB2-BD59-A6C34878D82A}">
                    <a16:rowId xmlns:a16="http://schemas.microsoft.com/office/drawing/2014/main" val="3687957971"/>
                  </a:ext>
                </a:extLst>
              </a:tr>
              <a:tr h="370840">
                <a:tc>
                  <a:txBody>
                    <a:bodyPr/>
                    <a:lstStyle/>
                    <a:p>
                      <a:pPr algn="r" fontAlgn="b"/>
                      <a:r>
                        <a:rPr lang="en-US" sz="18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r" fontAlgn="b"/>
                      <a:r>
                        <a:rPr lang="en-US" sz="1800" b="0" i="0" u="none" strike="noStrike" dirty="0">
                          <a:solidFill>
                            <a:srgbClr val="000000"/>
                          </a:solidFill>
                          <a:effectLst/>
                          <a:latin typeface="Calibri" panose="020F0502020204030204" pitchFamily="34" charset="0"/>
                        </a:rPr>
                        <a:t>11</a:t>
                      </a:r>
                    </a:p>
                  </a:txBody>
                  <a:tcPr marL="9525" marR="9525" marT="9525" marB="0" anchor="ctr"/>
                </a:tc>
                <a:tc>
                  <a:txBody>
                    <a:bodyPr/>
                    <a:lstStyle/>
                    <a:p>
                      <a:pPr algn="r" fontAlgn="b"/>
                      <a:r>
                        <a:rPr lang="en-US" sz="1800" b="0" i="0" u="none" strike="noStrike" dirty="0">
                          <a:solidFill>
                            <a:srgbClr val="000000"/>
                          </a:solidFill>
                          <a:effectLst/>
                          <a:latin typeface="Calibri" panose="020F0502020204030204" pitchFamily="34" charset="0"/>
                        </a:rPr>
                        <a:t>116</a:t>
                      </a:r>
                    </a:p>
                  </a:txBody>
                  <a:tcPr marL="9525" marR="9525" marT="9525" marB="0" anchor="ctr"/>
                </a:tc>
                <a:tc>
                  <a:txBody>
                    <a:bodyPr/>
                    <a:lstStyle/>
                    <a:p>
                      <a:pPr algn="r" fontAlgn="b"/>
                      <a:r>
                        <a:rPr lang="en-US" sz="1800" b="0" i="0" u="none" strike="noStrike" dirty="0">
                          <a:solidFill>
                            <a:srgbClr val="000000"/>
                          </a:solidFill>
                          <a:effectLst/>
                          <a:latin typeface="Calibri" panose="020F0502020204030204" pitchFamily="34" charset="0"/>
                        </a:rPr>
                        <a:t>0.00448103</a:t>
                      </a:r>
                    </a:p>
                  </a:txBody>
                  <a:tcPr marL="9525" marR="9525" marT="9525" marB="0" anchor="ctr"/>
                </a:tc>
                <a:tc>
                  <a:txBody>
                    <a:bodyPr/>
                    <a:lstStyle/>
                    <a:p>
                      <a:pPr algn="r" fontAlgn="b"/>
                      <a:r>
                        <a:rPr lang="en-US" sz="1800" b="0" i="0" u="none" strike="noStrike" dirty="0">
                          <a:solidFill>
                            <a:srgbClr val="000000"/>
                          </a:solidFill>
                          <a:effectLst/>
                          <a:latin typeface="Calibri" panose="020F0502020204030204" pitchFamily="34" charset="0"/>
                        </a:rPr>
                        <a:t>0.5621</a:t>
                      </a:r>
                    </a:p>
                  </a:txBody>
                  <a:tcPr marL="9525" marR="9525" marT="9525" marB="0" anchor="ctr"/>
                </a:tc>
                <a:extLst>
                  <a:ext uri="{0D108BD9-81ED-4DB2-BD59-A6C34878D82A}">
                    <a16:rowId xmlns:a16="http://schemas.microsoft.com/office/drawing/2014/main" val="172413144"/>
                  </a:ext>
                </a:extLst>
              </a:tr>
              <a:tr h="370840">
                <a:tc>
                  <a:txBody>
                    <a:bodyPr/>
                    <a:lstStyle/>
                    <a:p>
                      <a:pPr algn="r" fontAlgn="b"/>
                      <a:r>
                        <a:rPr lang="en-US" sz="18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r" fontAlgn="b"/>
                      <a:r>
                        <a:rPr lang="en-US" sz="1800" b="0" i="0" u="none" strike="noStrike" dirty="0">
                          <a:solidFill>
                            <a:srgbClr val="000000"/>
                          </a:solidFill>
                          <a:effectLst/>
                          <a:latin typeface="Calibri" panose="020F0502020204030204" pitchFamily="34" charset="0"/>
                        </a:rPr>
                        <a:t>12</a:t>
                      </a:r>
                    </a:p>
                  </a:txBody>
                  <a:tcPr marL="9525" marR="9525" marT="9525" marB="0" anchor="ctr"/>
                </a:tc>
                <a:tc>
                  <a:txBody>
                    <a:bodyPr/>
                    <a:lstStyle/>
                    <a:p>
                      <a:pPr algn="r" fontAlgn="b"/>
                      <a:r>
                        <a:rPr lang="en-US" sz="1800" b="0" i="0" u="none" strike="noStrike" dirty="0">
                          <a:solidFill>
                            <a:srgbClr val="000000"/>
                          </a:solidFill>
                          <a:effectLst/>
                          <a:latin typeface="Calibri" panose="020F0502020204030204" pitchFamily="34" charset="0"/>
                        </a:rPr>
                        <a:t>29</a:t>
                      </a:r>
                    </a:p>
                  </a:txBody>
                  <a:tcPr marL="9525" marR="9525" marT="9525" marB="0" anchor="ctr"/>
                </a:tc>
                <a:tc>
                  <a:txBody>
                    <a:bodyPr/>
                    <a:lstStyle/>
                    <a:p>
                      <a:pPr algn="r" fontAlgn="b"/>
                      <a:r>
                        <a:rPr lang="en-US" sz="1800" b="0" i="0" u="none" strike="noStrike" dirty="0">
                          <a:solidFill>
                            <a:srgbClr val="000000"/>
                          </a:solidFill>
                          <a:effectLst/>
                          <a:latin typeface="Calibri" panose="020F0502020204030204" pitchFamily="34" charset="0"/>
                        </a:rPr>
                        <a:t>0.00296255</a:t>
                      </a:r>
                    </a:p>
                  </a:txBody>
                  <a:tcPr marL="9525" marR="9525" marT="9525" marB="0" anchor="ctr"/>
                </a:tc>
                <a:tc>
                  <a:txBody>
                    <a:bodyPr/>
                    <a:lstStyle/>
                    <a:p>
                      <a:pPr algn="r" fontAlgn="b"/>
                      <a:r>
                        <a:rPr lang="en-US" sz="1800" b="0" i="0" u="none" strike="noStrike" dirty="0">
                          <a:solidFill>
                            <a:srgbClr val="000000"/>
                          </a:solidFill>
                          <a:effectLst/>
                          <a:latin typeface="Calibri" panose="020F0502020204030204" pitchFamily="34" charset="0"/>
                        </a:rPr>
                        <a:t>0.7121</a:t>
                      </a:r>
                    </a:p>
                  </a:txBody>
                  <a:tcPr marL="9525" marR="9525" marT="9525" marB="0" anchor="ctr"/>
                </a:tc>
                <a:extLst>
                  <a:ext uri="{0D108BD9-81ED-4DB2-BD59-A6C34878D82A}">
                    <a16:rowId xmlns:a16="http://schemas.microsoft.com/office/drawing/2014/main" val="867800212"/>
                  </a:ext>
                </a:extLst>
              </a:tr>
              <a:tr h="370840">
                <a:tc>
                  <a:txBody>
                    <a:bodyPr/>
                    <a:lstStyle/>
                    <a:p>
                      <a:pPr algn="r" fontAlgn="b"/>
                      <a:r>
                        <a:rPr lang="en-US" sz="1800" b="0" i="0" u="none" strike="noStrike" dirty="0">
                          <a:solidFill>
                            <a:schemeClr val="tx1"/>
                          </a:solidFill>
                          <a:effectLst/>
                          <a:latin typeface="Calibri" panose="020F0502020204030204" pitchFamily="34" charset="0"/>
                        </a:rPr>
                        <a:t>2</a:t>
                      </a:r>
                    </a:p>
                  </a:txBody>
                  <a:tcPr marL="9525" marR="9525" marT="9525" marB="0" anchor="ctr"/>
                </a:tc>
                <a:tc>
                  <a:txBody>
                    <a:bodyPr/>
                    <a:lstStyle/>
                    <a:p>
                      <a:pPr algn="r" fontAlgn="b"/>
                      <a:r>
                        <a:rPr lang="en-US" sz="1800" b="0" i="0" u="none" strike="noStrike" dirty="0">
                          <a:solidFill>
                            <a:schemeClr val="tx1"/>
                          </a:solidFill>
                          <a:effectLst/>
                          <a:latin typeface="Calibri" panose="020F0502020204030204" pitchFamily="34" charset="0"/>
                        </a:rPr>
                        <a:t>13</a:t>
                      </a:r>
                    </a:p>
                  </a:txBody>
                  <a:tcPr marL="9525" marR="9525" marT="9525" marB="0" anchor="ctr"/>
                </a:tc>
                <a:tc>
                  <a:txBody>
                    <a:bodyPr/>
                    <a:lstStyle/>
                    <a:p>
                      <a:pPr algn="r" fontAlgn="b"/>
                      <a:r>
                        <a:rPr lang="en-US" sz="1800" b="0" i="0" u="none" strike="noStrike" dirty="0">
                          <a:solidFill>
                            <a:schemeClr val="tx1"/>
                          </a:solidFill>
                          <a:effectLst/>
                          <a:latin typeface="Calibri" panose="020F0502020204030204" pitchFamily="34" charset="0"/>
                        </a:rPr>
                        <a:t>84</a:t>
                      </a:r>
                    </a:p>
                  </a:txBody>
                  <a:tcPr marL="9525" marR="9525" marT="9525" marB="0" anchor="ctr"/>
                </a:tc>
                <a:tc>
                  <a:txBody>
                    <a:bodyPr/>
                    <a:lstStyle/>
                    <a:p>
                      <a:pPr algn="r" fontAlgn="b"/>
                      <a:r>
                        <a:rPr lang="en-US" sz="1800" b="0" i="0" u="none" strike="noStrike" dirty="0">
                          <a:solidFill>
                            <a:schemeClr val="tx1"/>
                          </a:solidFill>
                          <a:effectLst/>
                          <a:latin typeface="Calibri" panose="020F0502020204030204" pitchFamily="34" charset="0"/>
                        </a:rPr>
                        <a:t>0.00177497</a:t>
                      </a:r>
                    </a:p>
                  </a:txBody>
                  <a:tcPr marL="9525" marR="9525" marT="9525" marB="0" anchor="ctr"/>
                </a:tc>
                <a:tc>
                  <a:txBody>
                    <a:bodyPr/>
                    <a:lstStyle/>
                    <a:p>
                      <a:pPr algn="r" fontAlgn="b"/>
                      <a:r>
                        <a:rPr lang="en-US" sz="1800" b="0" i="0" u="none" strike="noStrike" dirty="0">
                          <a:solidFill>
                            <a:schemeClr val="tx1"/>
                          </a:solidFill>
                          <a:effectLst/>
                          <a:latin typeface="Calibri" panose="020F0502020204030204" pitchFamily="34" charset="0"/>
                        </a:rPr>
                        <a:t>0.8291</a:t>
                      </a:r>
                    </a:p>
                  </a:txBody>
                  <a:tcPr marL="9525" marR="9525" marT="9525" marB="0" anchor="ctr"/>
                </a:tc>
                <a:extLst>
                  <a:ext uri="{0D108BD9-81ED-4DB2-BD59-A6C34878D82A}">
                    <a16:rowId xmlns:a16="http://schemas.microsoft.com/office/drawing/2014/main" val="1590623120"/>
                  </a:ext>
                </a:extLst>
              </a:tr>
              <a:tr h="370840">
                <a:tc>
                  <a:txBody>
                    <a:bodyPr/>
                    <a:lstStyle/>
                    <a:p>
                      <a:pPr algn="r" fontAlgn="b"/>
                      <a:r>
                        <a:rPr lang="en-US" sz="18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r" fontAlgn="b"/>
                      <a:r>
                        <a:rPr lang="en-US" sz="1800" b="0" i="0" u="none" strike="noStrike" dirty="0">
                          <a:solidFill>
                            <a:srgbClr val="000000"/>
                          </a:solidFill>
                          <a:effectLst/>
                          <a:latin typeface="Calibri" panose="020F0502020204030204" pitchFamily="34" charset="0"/>
                        </a:rPr>
                        <a:t>14</a:t>
                      </a:r>
                    </a:p>
                  </a:txBody>
                  <a:tcPr marL="9525" marR="9525" marT="9525" marB="0" anchor="ctr"/>
                </a:tc>
                <a:tc>
                  <a:txBody>
                    <a:bodyPr/>
                    <a:lstStyle/>
                    <a:p>
                      <a:pPr algn="r" fontAlgn="b"/>
                      <a:r>
                        <a:rPr lang="en-US" sz="1800" b="0" i="0" u="none" strike="noStrike" dirty="0">
                          <a:solidFill>
                            <a:srgbClr val="000000"/>
                          </a:solidFill>
                          <a:effectLst/>
                          <a:latin typeface="Calibri" panose="020F0502020204030204" pitchFamily="34" charset="0"/>
                        </a:rPr>
                        <a:t>119</a:t>
                      </a:r>
                    </a:p>
                  </a:txBody>
                  <a:tcPr marL="9525" marR="9525" marT="9525" marB="0" anchor="ctr"/>
                </a:tc>
                <a:tc>
                  <a:txBody>
                    <a:bodyPr/>
                    <a:lstStyle/>
                    <a:p>
                      <a:pPr algn="r" fontAlgn="b"/>
                      <a:r>
                        <a:rPr lang="en-US" sz="1800" b="0" i="0" u="none" strike="noStrike" dirty="0">
                          <a:solidFill>
                            <a:srgbClr val="000000"/>
                          </a:solidFill>
                          <a:effectLst/>
                          <a:latin typeface="Calibri" panose="020F0502020204030204" pitchFamily="34" charset="0"/>
                        </a:rPr>
                        <a:t>0.00291183</a:t>
                      </a:r>
                    </a:p>
                  </a:txBody>
                  <a:tcPr marL="9525" marR="9525" marT="9525" marB="0" anchor="ctr"/>
                </a:tc>
                <a:tc>
                  <a:txBody>
                    <a:bodyPr/>
                    <a:lstStyle/>
                    <a:p>
                      <a:pPr algn="r" fontAlgn="b"/>
                      <a:r>
                        <a:rPr lang="en-US" sz="1800" b="0" i="0" u="none" strike="noStrike" dirty="0">
                          <a:solidFill>
                            <a:srgbClr val="000000"/>
                          </a:solidFill>
                          <a:effectLst/>
                          <a:latin typeface="Calibri" panose="020F0502020204030204" pitchFamily="34" charset="0"/>
                        </a:rPr>
                        <a:t>0.7207</a:t>
                      </a:r>
                    </a:p>
                  </a:txBody>
                  <a:tcPr marL="9525" marR="9525" marT="9525" marB="0" anchor="ctr"/>
                </a:tc>
                <a:extLst>
                  <a:ext uri="{0D108BD9-81ED-4DB2-BD59-A6C34878D82A}">
                    <a16:rowId xmlns:a16="http://schemas.microsoft.com/office/drawing/2014/main" val="3797746862"/>
                  </a:ext>
                </a:extLst>
              </a:tr>
              <a:tr h="370840">
                <a:tc>
                  <a:txBody>
                    <a:bodyPr/>
                    <a:lstStyle/>
                    <a:p>
                      <a:pPr algn="r" fontAlgn="b"/>
                      <a:r>
                        <a:rPr lang="en-US" sz="1800" b="0" i="0" u="none" strike="noStrike" dirty="0">
                          <a:solidFill>
                            <a:srgbClr val="FF0000"/>
                          </a:solidFill>
                          <a:effectLst/>
                          <a:latin typeface="Calibri" panose="020F0502020204030204" pitchFamily="34" charset="0"/>
                        </a:rPr>
                        <a:t>2</a:t>
                      </a:r>
                    </a:p>
                  </a:txBody>
                  <a:tcPr marL="9525" marR="9525" marT="9525" marB="0" anchor="ctr"/>
                </a:tc>
                <a:tc>
                  <a:txBody>
                    <a:bodyPr/>
                    <a:lstStyle/>
                    <a:p>
                      <a:pPr algn="r" fontAlgn="b"/>
                      <a:r>
                        <a:rPr lang="en-US" sz="1800" b="0" i="0" u="none" strike="noStrike" dirty="0">
                          <a:solidFill>
                            <a:srgbClr val="FF0000"/>
                          </a:solidFill>
                          <a:effectLst/>
                          <a:latin typeface="Calibri" panose="020F0502020204030204" pitchFamily="34" charset="0"/>
                        </a:rPr>
                        <a:t>15</a:t>
                      </a:r>
                    </a:p>
                  </a:txBody>
                  <a:tcPr marL="9525" marR="9525" marT="9525" marB="0" anchor="ctr"/>
                </a:tc>
                <a:tc>
                  <a:txBody>
                    <a:bodyPr/>
                    <a:lstStyle/>
                    <a:p>
                      <a:pPr algn="r" fontAlgn="b"/>
                      <a:r>
                        <a:rPr lang="en-US" sz="1800" b="0" i="0" u="none" strike="noStrike" dirty="0">
                          <a:solidFill>
                            <a:srgbClr val="FF0000"/>
                          </a:solidFill>
                          <a:effectLst/>
                          <a:latin typeface="Calibri" panose="020F0502020204030204" pitchFamily="34" charset="0"/>
                        </a:rPr>
                        <a:t>31</a:t>
                      </a:r>
                    </a:p>
                  </a:txBody>
                  <a:tcPr marL="9525" marR="9525" marT="9525" marB="0" anchor="ctr"/>
                </a:tc>
                <a:tc>
                  <a:txBody>
                    <a:bodyPr/>
                    <a:lstStyle/>
                    <a:p>
                      <a:pPr algn="r" fontAlgn="b"/>
                      <a:r>
                        <a:rPr lang="en-US" sz="1800" b="0" i="0" u="none" strike="noStrike" dirty="0">
                          <a:solidFill>
                            <a:srgbClr val="FF0000"/>
                          </a:solidFill>
                          <a:effectLst/>
                          <a:latin typeface="Calibri" panose="020F0502020204030204" pitchFamily="34" charset="0"/>
                        </a:rPr>
                        <a:t>0.00177558</a:t>
                      </a:r>
                    </a:p>
                  </a:txBody>
                  <a:tcPr marL="9525" marR="9525" marT="9525" marB="0" anchor="ctr"/>
                </a:tc>
                <a:tc>
                  <a:txBody>
                    <a:bodyPr/>
                    <a:lstStyle/>
                    <a:p>
                      <a:pPr algn="r" fontAlgn="b"/>
                      <a:r>
                        <a:rPr lang="en-US" sz="1800" b="0" i="0" u="none" strike="noStrike" dirty="0">
                          <a:solidFill>
                            <a:srgbClr val="FF0000"/>
                          </a:solidFill>
                          <a:effectLst/>
                          <a:latin typeface="Calibri" panose="020F0502020204030204" pitchFamily="34" charset="0"/>
                        </a:rPr>
                        <a:t>0.8255</a:t>
                      </a:r>
                    </a:p>
                  </a:txBody>
                  <a:tcPr marL="9525" marR="9525" marT="9525" marB="0" anchor="ctr"/>
                </a:tc>
                <a:extLst>
                  <a:ext uri="{0D108BD9-81ED-4DB2-BD59-A6C34878D82A}">
                    <a16:rowId xmlns:a16="http://schemas.microsoft.com/office/drawing/2014/main" val="2434913456"/>
                  </a:ext>
                </a:extLst>
              </a:tr>
              <a:tr h="370840">
                <a:tc>
                  <a:txBody>
                    <a:bodyPr/>
                    <a:lstStyle/>
                    <a:p>
                      <a:pPr algn="r" fontAlgn="b"/>
                      <a:r>
                        <a:rPr lang="en-US" sz="18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r" fontAlgn="b"/>
                      <a:r>
                        <a:rPr lang="en-US" sz="1800" b="0" i="0" u="none" strike="noStrike" dirty="0">
                          <a:solidFill>
                            <a:srgbClr val="000000"/>
                          </a:solidFill>
                          <a:effectLst/>
                          <a:latin typeface="Calibri" panose="020F0502020204030204" pitchFamily="34" charset="0"/>
                        </a:rPr>
                        <a:t>16</a:t>
                      </a:r>
                    </a:p>
                  </a:txBody>
                  <a:tcPr marL="9525" marR="9525" marT="9525" marB="0" anchor="ctr"/>
                </a:tc>
                <a:tc>
                  <a:txBody>
                    <a:bodyPr/>
                    <a:lstStyle/>
                    <a:p>
                      <a:pPr algn="r" fontAlgn="b"/>
                      <a:r>
                        <a:rPr lang="en-US" sz="1800" b="0" i="0" u="none" strike="noStrike" dirty="0">
                          <a:solidFill>
                            <a:srgbClr val="000000"/>
                          </a:solidFill>
                          <a:effectLst/>
                          <a:latin typeface="Calibri" panose="020F0502020204030204" pitchFamily="34" charset="0"/>
                        </a:rPr>
                        <a:t>16</a:t>
                      </a:r>
                    </a:p>
                  </a:txBody>
                  <a:tcPr marL="9525" marR="9525" marT="9525" marB="0" anchor="ctr"/>
                </a:tc>
                <a:tc>
                  <a:txBody>
                    <a:bodyPr/>
                    <a:lstStyle/>
                    <a:p>
                      <a:pPr algn="r" fontAlgn="b"/>
                      <a:r>
                        <a:rPr lang="en-US" sz="1800" b="0" i="0" u="none" strike="noStrike" dirty="0">
                          <a:solidFill>
                            <a:srgbClr val="000000"/>
                          </a:solidFill>
                          <a:effectLst/>
                          <a:latin typeface="Calibri" panose="020F0502020204030204" pitchFamily="34" charset="0"/>
                        </a:rPr>
                        <a:t>0.00193214</a:t>
                      </a:r>
                    </a:p>
                  </a:txBody>
                  <a:tcPr marL="9525" marR="9525" marT="9525" marB="0" anchor="ctr"/>
                </a:tc>
                <a:tc>
                  <a:txBody>
                    <a:bodyPr/>
                    <a:lstStyle/>
                    <a:p>
                      <a:pPr algn="r" fontAlgn="b"/>
                      <a:r>
                        <a:rPr lang="en-US" sz="1800" b="0" i="0" u="none" strike="noStrike" dirty="0">
                          <a:solidFill>
                            <a:srgbClr val="000000"/>
                          </a:solidFill>
                          <a:effectLst/>
                          <a:latin typeface="Calibri" panose="020F0502020204030204" pitchFamily="34" charset="0"/>
                        </a:rPr>
                        <a:t>0.8123</a:t>
                      </a:r>
                    </a:p>
                  </a:txBody>
                  <a:tcPr marL="9525" marR="9525" marT="9525" marB="0" anchor="ctr"/>
                </a:tc>
                <a:extLst>
                  <a:ext uri="{0D108BD9-81ED-4DB2-BD59-A6C34878D82A}">
                    <a16:rowId xmlns:a16="http://schemas.microsoft.com/office/drawing/2014/main" val="2244770375"/>
                  </a:ext>
                </a:extLst>
              </a:tr>
              <a:tr h="370840">
                <a:tc>
                  <a:txBody>
                    <a:bodyPr/>
                    <a:lstStyle/>
                    <a:p>
                      <a:pPr algn="r" fontAlgn="b"/>
                      <a:r>
                        <a:rPr lang="en-US" sz="18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r" fontAlgn="b"/>
                      <a:r>
                        <a:rPr lang="en-US" sz="1800" b="0" i="0" u="none" strike="noStrike" dirty="0">
                          <a:solidFill>
                            <a:srgbClr val="000000"/>
                          </a:solidFill>
                          <a:effectLst/>
                          <a:latin typeface="Calibri" panose="020F0502020204030204" pitchFamily="34" charset="0"/>
                        </a:rPr>
                        <a:t>17</a:t>
                      </a:r>
                    </a:p>
                  </a:txBody>
                  <a:tcPr marL="9525" marR="9525" marT="9525" marB="0" anchor="ctr"/>
                </a:tc>
                <a:tc>
                  <a:txBody>
                    <a:bodyPr/>
                    <a:lstStyle/>
                    <a:p>
                      <a:pPr algn="r" fontAlgn="b"/>
                      <a:r>
                        <a:rPr lang="en-US" sz="1800" b="0" i="0" u="none" strike="noStrike" dirty="0">
                          <a:solidFill>
                            <a:srgbClr val="000000"/>
                          </a:solidFill>
                          <a:effectLst/>
                          <a:latin typeface="Calibri" panose="020F0502020204030204" pitchFamily="34" charset="0"/>
                        </a:rPr>
                        <a:t>35</a:t>
                      </a:r>
                    </a:p>
                  </a:txBody>
                  <a:tcPr marL="9525" marR="9525" marT="9525" marB="0" anchor="ctr"/>
                </a:tc>
                <a:tc>
                  <a:txBody>
                    <a:bodyPr/>
                    <a:lstStyle/>
                    <a:p>
                      <a:pPr algn="r" fontAlgn="b"/>
                      <a:r>
                        <a:rPr lang="en-US" sz="1800" b="0" i="0" u="none" strike="noStrike" dirty="0">
                          <a:solidFill>
                            <a:srgbClr val="000000"/>
                          </a:solidFill>
                          <a:effectLst/>
                          <a:latin typeface="Calibri" panose="020F0502020204030204" pitchFamily="34" charset="0"/>
                        </a:rPr>
                        <a:t>0.00258902</a:t>
                      </a:r>
                    </a:p>
                  </a:txBody>
                  <a:tcPr marL="9525" marR="9525" marT="9525" marB="0" anchor="ctr"/>
                </a:tc>
                <a:tc>
                  <a:txBody>
                    <a:bodyPr/>
                    <a:lstStyle/>
                    <a:p>
                      <a:pPr algn="r" fontAlgn="b"/>
                      <a:r>
                        <a:rPr lang="en-US" sz="1800" b="0" i="0" u="none" strike="noStrike" dirty="0">
                          <a:solidFill>
                            <a:srgbClr val="000000"/>
                          </a:solidFill>
                          <a:effectLst/>
                          <a:latin typeface="Calibri" panose="020F0502020204030204" pitchFamily="34" charset="0"/>
                        </a:rPr>
                        <a:t>0.7479</a:t>
                      </a:r>
                    </a:p>
                  </a:txBody>
                  <a:tcPr marL="9525" marR="9525" marT="9525" marB="0" anchor="ctr"/>
                </a:tc>
                <a:extLst>
                  <a:ext uri="{0D108BD9-81ED-4DB2-BD59-A6C34878D82A}">
                    <a16:rowId xmlns:a16="http://schemas.microsoft.com/office/drawing/2014/main" val="4293518579"/>
                  </a:ext>
                </a:extLst>
              </a:tr>
              <a:tr h="370840">
                <a:tc>
                  <a:txBody>
                    <a:bodyPr/>
                    <a:lstStyle/>
                    <a:p>
                      <a:pPr algn="r" fontAlgn="b"/>
                      <a:r>
                        <a:rPr lang="en-US" sz="18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r" fontAlgn="b"/>
                      <a:r>
                        <a:rPr lang="en-US" sz="1800" b="0" i="0" u="none" strike="noStrike" dirty="0">
                          <a:solidFill>
                            <a:srgbClr val="000000"/>
                          </a:solidFill>
                          <a:effectLst/>
                          <a:latin typeface="Calibri" panose="020F0502020204030204" pitchFamily="34" charset="0"/>
                        </a:rPr>
                        <a:t>18</a:t>
                      </a:r>
                    </a:p>
                  </a:txBody>
                  <a:tcPr marL="9525" marR="9525" marT="9525" marB="0" anchor="ctr"/>
                </a:tc>
                <a:tc>
                  <a:txBody>
                    <a:bodyPr/>
                    <a:lstStyle/>
                    <a:p>
                      <a:pPr algn="r" fontAlgn="b"/>
                      <a:r>
                        <a:rPr lang="en-US" sz="1800" b="0" i="0" u="none" strike="noStrike" dirty="0">
                          <a:solidFill>
                            <a:srgbClr val="000000"/>
                          </a:solidFill>
                          <a:effectLst/>
                          <a:latin typeface="Calibri" panose="020F0502020204030204" pitchFamily="34" charset="0"/>
                        </a:rPr>
                        <a:t>11</a:t>
                      </a:r>
                    </a:p>
                  </a:txBody>
                  <a:tcPr marL="9525" marR="9525" marT="9525" marB="0" anchor="ctr"/>
                </a:tc>
                <a:tc>
                  <a:txBody>
                    <a:bodyPr/>
                    <a:lstStyle/>
                    <a:p>
                      <a:pPr algn="r" fontAlgn="b"/>
                      <a:r>
                        <a:rPr lang="en-US" sz="1800" b="0" i="0" u="none" strike="noStrike" dirty="0">
                          <a:solidFill>
                            <a:srgbClr val="000000"/>
                          </a:solidFill>
                          <a:effectLst/>
                          <a:latin typeface="Calibri" panose="020F0502020204030204" pitchFamily="34" charset="0"/>
                        </a:rPr>
                        <a:t>0.00318083</a:t>
                      </a:r>
                    </a:p>
                  </a:txBody>
                  <a:tcPr marL="9525" marR="9525" marT="9525" marB="0" anchor="ctr"/>
                </a:tc>
                <a:tc>
                  <a:txBody>
                    <a:bodyPr/>
                    <a:lstStyle/>
                    <a:p>
                      <a:pPr algn="r" fontAlgn="b"/>
                      <a:r>
                        <a:rPr lang="en-US" sz="1800" b="0" i="0" u="none" strike="noStrike" dirty="0">
                          <a:solidFill>
                            <a:srgbClr val="000000"/>
                          </a:solidFill>
                          <a:effectLst/>
                          <a:latin typeface="Calibri" panose="020F0502020204030204" pitchFamily="34" charset="0"/>
                        </a:rPr>
                        <a:t>0.6819</a:t>
                      </a:r>
                    </a:p>
                  </a:txBody>
                  <a:tcPr marL="9525" marR="9525" marT="9525" marB="0" anchor="ctr"/>
                </a:tc>
                <a:extLst>
                  <a:ext uri="{0D108BD9-81ED-4DB2-BD59-A6C34878D82A}">
                    <a16:rowId xmlns:a16="http://schemas.microsoft.com/office/drawing/2014/main" val="2763951100"/>
                  </a:ext>
                </a:extLst>
              </a:tr>
              <a:tr h="370840">
                <a:tc>
                  <a:txBody>
                    <a:bodyPr/>
                    <a:lstStyle/>
                    <a:p>
                      <a:pPr algn="r" fontAlgn="b"/>
                      <a:r>
                        <a:rPr lang="en-US" sz="18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r" fontAlgn="b"/>
                      <a:r>
                        <a:rPr lang="en-US" sz="1800" b="0" i="0" u="none" strike="noStrike" dirty="0">
                          <a:solidFill>
                            <a:srgbClr val="000000"/>
                          </a:solidFill>
                          <a:effectLst/>
                          <a:latin typeface="Calibri" panose="020F0502020204030204" pitchFamily="34" charset="0"/>
                        </a:rPr>
                        <a:t>19</a:t>
                      </a:r>
                    </a:p>
                  </a:txBody>
                  <a:tcPr marL="9525" marR="9525" marT="9525" marB="0" anchor="ctr"/>
                </a:tc>
                <a:tc>
                  <a:txBody>
                    <a:bodyPr/>
                    <a:lstStyle/>
                    <a:p>
                      <a:pPr algn="r" fontAlgn="b"/>
                      <a:r>
                        <a:rPr lang="en-US" sz="1800" b="0" i="0" u="none" strike="noStrike" dirty="0">
                          <a:solidFill>
                            <a:srgbClr val="000000"/>
                          </a:solidFill>
                          <a:effectLst/>
                          <a:latin typeface="Calibri" panose="020F0502020204030204" pitchFamily="34" charset="0"/>
                        </a:rPr>
                        <a:t>35</a:t>
                      </a:r>
                    </a:p>
                  </a:txBody>
                  <a:tcPr marL="9525" marR="9525" marT="9525" marB="0" anchor="ctr"/>
                </a:tc>
                <a:tc>
                  <a:txBody>
                    <a:bodyPr/>
                    <a:lstStyle/>
                    <a:p>
                      <a:pPr algn="r" fontAlgn="b"/>
                      <a:r>
                        <a:rPr lang="en-US" sz="1800" b="0" i="0" u="none" strike="noStrike" dirty="0">
                          <a:solidFill>
                            <a:srgbClr val="000000"/>
                          </a:solidFill>
                          <a:effectLst/>
                          <a:latin typeface="Calibri" panose="020F0502020204030204" pitchFamily="34" charset="0"/>
                        </a:rPr>
                        <a:t>0.00261462</a:t>
                      </a:r>
                    </a:p>
                  </a:txBody>
                  <a:tcPr marL="9525" marR="9525" marT="9525" marB="0" anchor="ctr"/>
                </a:tc>
                <a:tc>
                  <a:txBody>
                    <a:bodyPr/>
                    <a:lstStyle/>
                    <a:p>
                      <a:pPr algn="r" fontAlgn="b"/>
                      <a:r>
                        <a:rPr lang="en-US" sz="1800" b="0" i="0" u="none" strike="noStrike" dirty="0">
                          <a:solidFill>
                            <a:srgbClr val="000000"/>
                          </a:solidFill>
                          <a:effectLst/>
                          <a:latin typeface="Calibri" panose="020F0502020204030204" pitchFamily="34" charset="0"/>
                        </a:rPr>
                        <a:t>0.7425</a:t>
                      </a:r>
                    </a:p>
                  </a:txBody>
                  <a:tcPr marL="9525" marR="9525" marT="9525" marB="0" anchor="ctr"/>
                </a:tc>
                <a:extLst>
                  <a:ext uri="{0D108BD9-81ED-4DB2-BD59-A6C34878D82A}">
                    <a16:rowId xmlns:a16="http://schemas.microsoft.com/office/drawing/2014/main" val="2600184599"/>
                  </a:ext>
                </a:extLst>
              </a:tr>
              <a:tr h="370840">
                <a:tc>
                  <a:txBody>
                    <a:bodyPr/>
                    <a:lstStyle/>
                    <a:p>
                      <a:pPr algn="r" fontAlgn="b"/>
                      <a:r>
                        <a:rPr lang="en-US" sz="18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r" fontAlgn="b"/>
                      <a:r>
                        <a:rPr lang="en-US" sz="1800" b="0" i="0" u="none" strike="noStrike" dirty="0">
                          <a:solidFill>
                            <a:srgbClr val="000000"/>
                          </a:solidFill>
                          <a:effectLst/>
                          <a:latin typeface="Calibri" panose="020F0502020204030204" pitchFamily="34" charset="0"/>
                        </a:rPr>
                        <a:t>20</a:t>
                      </a:r>
                    </a:p>
                  </a:txBody>
                  <a:tcPr marL="9525" marR="9525" marT="9525" marB="0" anchor="ctr"/>
                </a:tc>
                <a:tc>
                  <a:txBody>
                    <a:bodyPr/>
                    <a:lstStyle/>
                    <a:p>
                      <a:pPr algn="r" fontAlgn="b"/>
                      <a:r>
                        <a:rPr lang="en-US" sz="1800" b="0" i="0" u="none" strike="noStrike" dirty="0">
                          <a:solidFill>
                            <a:srgbClr val="000000"/>
                          </a:solidFill>
                          <a:effectLst/>
                          <a:latin typeface="Calibri" panose="020F0502020204030204" pitchFamily="34" charset="0"/>
                        </a:rPr>
                        <a:t>27</a:t>
                      </a:r>
                    </a:p>
                  </a:txBody>
                  <a:tcPr marL="9525" marR="9525" marT="9525" marB="0" anchor="ctr"/>
                </a:tc>
                <a:tc>
                  <a:txBody>
                    <a:bodyPr/>
                    <a:lstStyle/>
                    <a:p>
                      <a:pPr algn="r" fontAlgn="b"/>
                      <a:r>
                        <a:rPr lang="en-US" sz="1800" b="0" i="0" u="none" strike="noStrike" dirty="0">
                          <a:solidFill>
                            <a:srgbClr val="000000"/>
                          </a:solidFill>
                          <a:effectLst/>
                          <a:latin typeface="Calibri" panose="020F0502020204030204" pitchFamily="34" charset="0"/>
                        </a:rPr>
                        <a:t>0.00230298</a:t>
                      </a:r>
                    </a:p>
                  </a:txBody>
                  <a:tcPr marL="9525" marR="9525" marT="9525" marB="0" anchor="ctr"/>
                </a:tc>
                <a:tc>
                  <a:txBody>
                    <a:bodyPr/>
                    <a:lstStyle/>
                    <a:p>
                      <a:pPr algn="r" fontAlgn="b"/>
                      <a:r>
                        <a:rPr lang="en-US" sz="1800" b="0" i="0" u="none" strike="noStrike" dirty="0">
                          <a:solidFill>
                            <a:srgbClr val="000000"/>
                          </a:solidFill>
                          <a:effectLst/>
                          <a:latin typeface="Calibri" panose="020F0502020204030204" pitchFamily="34" charset="0"/>
                        </a:rPr>
                        <a:t>0.7746</a:t>
                      </a:r>
                    </a:p>
                  </a:txBody>
                  <a:tcPr marL="9525" marR="9525" marT="9525" marB="0" anchor="ctr"/>
                </a:tc>
                <a:extLst>
                  <a:ext uri="{0D108BD9-81ED-4DB2-BD59-A6C34878D82A}">
                    <a16:rowId xmlns:a16="http://schemas.microsoft.com/office/drawing/2014/main" val="2854128407"/>
                  </a:ext>
                </a:extLst>
              </a:tr>
            </a:tbl>
          </a:graphicData>
        </a:graphic>
      </p:graphicFrame>
    </p:spTree>
    <p:extLst>
      <p:ext uri="{BB962C8B-B14F-4D97-AF65-F5344CB8AC3E}">
        <p14:creationId xmlns:p14="http://schemas.microsoft.com/office/powerpoint/2010/main" val="22534646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Back to Our Toy Example</a:t>
            </a:r>
          </a:p>
        </p:txBody>
      </p:sp>
      <p:sp>
        <p:nvSpPr>
          <p:cNvPr id="7" name="Slide Number Placeholder 6"/>
          <p:cNvSpPr>
            <a:spLocks noGrp="1"/>
          </p:cNvSpPr>
          <p:nvPr>
            <p:ph type="sldNum" sz="quarter" idx="12"/>
          </p:nvPr>
        </p:nvSpPr>
        <p:spPr/>
        <p:txBody>
          <a:bodyPr/>
          <a:lstStyle/>
          <a:p>
            <a:fld id="{1C20BA80-1909-427C-B3BD-3DD8AEAFD5BE}" type="slidenum">
              <a:rPr lang="en-US" smtClean="0"/>
              <a:t>32</a:t>
            </a:fld>
            <a:endParaRPr lang="en-US" dirty="0"/>
          </a:p>
        </p:txBody>
      </p:sp>
      <p:sp>
        <p:nvSpPr>
          <p:cNvPr id="3" name="Content Placeholder 2"/>
          <p:cNvSpPr>
            <a:spLocks noGrp="1"/>
          </p:cNvSpPr>
          <p:nvPr>
            <p:ph idx="1"/>
          </p:nvPr>
        </p:nvSpPr>
        <p:spPr>
          <a:xfrm>
            <a:off x="838200" y="4711959"/>
            <a:ext cx="10515600" cy="1465004"/>
          </a:xfrm>
        </p:spPr>
        <p:txBody>
          <a:bodyPr>
            <a:normAutofit/>
          </a:bodyPr>
          <a:lstStyle/>
          <a:p>
            <a:pPr marL="0" indent="0">
              <a:buNone/>
            </a:pPr>
            <a:r>
              <a:rPr lang="en-US" b="1" dirty="0"/>
              <a:t>Conclusion</a:t>
            </a:r>
          </a:p>
          <a:p>
            <a:r>
              <a:rPr lang="en-US" dirty="0"/>
              <a:t>It is a trial-and-error process to find the </a:t>
            </a:r>
            <a:r>
              <a:rPr lang="en-US" i="1" dirty="0"/>
              <a:t>right</a:t>
            </a:r>
            <a:r>
              <a:rPr lang="en-US" dirty="0"/>
              <a:t> scenario of the number of layers, the number of hidden nodes, and the activation function</a:t>
            </a:r>
          </a:p>
          <a:p>
            <a:pPr lvl="1"/>
            <a:endParaRPr lang="en-US" dirty="0"/>
          </a:p>
          <a:p>
            <a:pPr marL="514350" indent="-514350">
              <a:buFont typeface="+mj-lt"/>
              <a:buAutoNum type="arabicPeriod"/>
            </a:pPr>
            <a:endParaRPr lang="en-US" dirty="0"/>
          </a:p>
        </p:txBody>
      </p:sp>
      <p:pic>
        <p:nvPicPr>
          <p:cNvPr id="8" name="Picture 7">
            <a:extLst>
              <a:ext uri="{FF2B5EF4-FFF2-40B4-BE49-F238E27FC236}">
                <a16:creationId xmlns:a16="http://schemas.microsoft.com/office/drawing/2014/main" id="{5D913DF6-687A-4D41-A57F-F866EDB174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4" name="Picture 3">
            <a:extLst>
              <a:ext uri="{FF2B5EF4-FFF2-40B4-BE49-F238E27FC236}">
                <a16:creationId xmlns:a16="http://schemas.microsoft.com/office/drawing/2014/main" id="{3145CF0E-877E-4219-BF5B-E86CE31B1966}"/>
              </a:ext>
            </a:extLst>
          </p:cNvPr>
          <p:cNvPicPr>
            <a:picLocks noChangeAspect="1"/>
          </p:cNvPicPr>
          <p:nvPr/>
        </p:nvPicPr>
        <p:blipFill>
          <a:blip r:embed="rId4"/>
          <a:stretch>
            <a:fillRect/>
          </a:stretch>
        </p:blipFill>
        <p:spPr>
          <a:xfrm>
            <a:off x="911957" y="1381538"/>
            <a:ext cx="5061098" cy="3200400"/>
          </a:xfrm>
          <a:prstGeom prst="rect">
            <a:avLst/>
          </a:prstGeom>
        </p:spPr>
      </p:pic>
    </p:spTree>
    <p:extLst>
      <p:ext uri="{BB962C8B-B14F-4D97-AF65-F5344CB8AC3E}">
        <p14:creationId xmlns:p14="http://schemas.microsoft.com/office/powerpoint/2010/main" val="36102784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Estimating the Parameters</a:t>
            </a:r>
          </a:p>
        </p:txBody>
      </p:sp>
      <p:sp>
        <p:nvSpPr>
          <p:cNvPr id="7" name="Slide Number Placeholder 6"/>
          <p:cNvSpPr>
            <a:spLocks noGrp="1"/>
          </p:cNvSpPr>
          <p:nvPr>
            <p:ph type="sldNum" sz="quarter" idx="12"/>
          </p:nvPr>
        </p:nvSpPr>
        <p:spPr/>
        <p:txBody>
          <a:bodyPr/>
          <a:lstStyle/>
          <a:p>
            <a:fld id="{1C20BA80-1909-427C-B3BD-3DD8AEAFD5BE}" type="slidenum">
              <a:rPr lang="en-US" smtClean="0"/>
              <a:t>33</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a:t>Input layer:</a:t>
                </a:r>
              </a:p>
              <a:p>
                <a:pPr lvl="1"/>
                <a:r>
                  <a:rPr lang="en-US" dirty="0"/>
                  <a:t>Number of units =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0</m:t>
                        </m:r>
                      </m:sub>
                    </m:sSub>
                  </m:oMath>
                </a14:m>
                <a:r>
                  <a:rPr lang="en-US" dirty="0"/>
                  <a:t>  </a:t>
                </a:r>
              </a:p>
              <a:p>
                <a:pPr lvl="1"/>
                <a:r>
                  <a:rPr lang="en-US" dirty="0"/>
                  <a:t>Units: </a:t>
                </a:r>
                <a14:m>
                  <m:oMath xmlns:m="http://schemas.openxmlformats.org/officeDocument/2006/math">
                    <m:sSub>
                      <m:sSubPr>
                        <m:ctrlPr>
                          <a:rPr lang="en-US"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𝑎</m:t>
                        </m:r>
                      </m:e>
                      <m:sub>
                        <m:r>
                          <a:rPr lang="en-US" b="0" i="1" smtClean="0">
                            <a:latin typeface="Cambria Math" panose="02040503050406030204" pitchFamily="18" charset="0"/>
                          </a:rPr>
                          <m:t>0;1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0</m:t>
                            </m:r>
                          </m:sub>
                        </m:sSub>
                      </m:sub>
                    </m:sSub>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r>
                          <a:rPr lang="en-US" b="0" i="1" smtClean="0">
                            <a:latin typeface="Cambria Math" panose="02040503050406030204" pitchFamily="18" charset="0"/>
                          </a:rPr>
                          <m:t>0</m:t>
                        </m:r>
                      </m:sub>
                    </m:sSub>
                  </m:oMath>
                </a14:m>
                <a:r>
                  <a:rPr lang="en-US" dirty="0"/>
                  <a:t> is the bias unit</a:t>
                </a:r>
              </a:p>
              <a:p>
                <a:r>
                  <a:rPr lang="en-US" dirty="0"/>
                  <a:t>The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𝑖</m:t>
                        </m:r>
                      </m:e>
                      <m:sup>
                        <m:r>
                          <m:rPr>
                            <m:sty m:val="p"/>
                          </m:rPr>
                          <a:rPr lang="en-US" b="0" i="0" smtClean="0">
                            <a:latin typeface="Cambria Math" panose="02040503050406030204" pitchFamily="18" charset="0"/>
                          </a:rPr>
                          <m:t>th</m:t>
                        </m:r>
                      </m:sup>
                    </m:sSup>
                    <m:r>
                      <a:rPr lang="en-US" i="1">
                        <a:latin typeface="Cambria Math" panose="02040503050406030204" pitchFamily="18" charset="0"/>
                      </a:rPr>
                      <m:t> </m:t>
                    </m:r>
                  </m:oMath>
                </a14:m>
                <a:r>
                  <a:rPr lang="en-US" dirty="0"/>
                  <a:t>hidden layer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𝐼</m:t>
                    </m:r>
                    <m:r>
                      <a:rPr lang="en-US" b="0" i="1" smtClean="0">
                        <a:latin typeface="Cambria Math" panose="02040503050406030204" pitchFamily="18" charset="0"/>
                      </a:rPr>
                      <m:t>−1</m:t>
                    </m:r>
                  </m:oMath>
                </a14:m>
                <a:r>
                  <a:rPr lang="en-US" dirty="0"/>
                  <a:t>):</a:t>
                </a:r>
              </a:p>
              <a:p>
                <a:pPr lvl="1"/>
                <a:r>
                  <a:rPr lang="en-US" dirty="0"/>
                  <a:t>Number of units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b="0" i="1" smtClean="0">
                            <a:latin typeface="Cambria Math" panose="02040503050406030204" pitchFamily="18" charset="0"/>
                          </a:rPr>
                          <m:t>𝑖</m:t>
                        </m:r>
                      </m:sub>
                    </m:sSub>
                  </m:oMath>
                </a14:m>
                <a:r>
                  <a:rPr lang="en-US" dirty="0"/>
                  <a:t>  </a:t>
                </a:r>
              </a:p>
              <a:p>
                <a:pPr lvl="1"/>
                <a:r>
                  <a:rPr lang="en-US" dirty="0"/>
                  <a:t>Units: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b="0" i="1" smtClean="0">
                                <a:latin typeface="Cambria Math" panose="02040503050406030204" pitchFamily="18" charset="0"/>
                              </a:rPr>
                              <m:t>𝑖</m:t>
                            </m:r>
                          </m:sub>
                        </m:sSub>
                      </m:sub>
                    </m:sSub>
                  </m:oMath>
                </a14:m>
                <a:r>
                  <a:rPr lang="en-US" dirty="0"/>
                  <a:t> with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e>
                    </m:d>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;0</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𝑖</m:t>
                            </m:r>
                            <m:r>
                              <a:rPr lang="en-US" b="0" i="1" smtClean="0">
                                <a:latin typeface="Cambria Math" panose="02040503050406030204" pitchFamily="18" charset="0"/>
                              </a:rPr>
                              <m:t>−1</m:t>
                            </m:r>
                          </m:sub>
                        </m:s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𝑗</m:t>
                            </m:r>
                          </m:sub>
                        </m:sSub>
                      </m:e>
                    </m:nary>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oMath>
                </a14:m>
                <a:r>
                  <a:rPr lang="en-US" dirty="0"/>
                  <a:t> are the weight coming from the unit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𝑗</m:t>
                        </m:r>
                      </m:sub>
                    </m:sSub>
                  </m:oMath>
                </a14:m>
                <a:endParaRPr lang="en-US" dirty="0"/>
              </a:p>
              <a:p>
                <a:r>
                  <a:rPr lang="en-US" dirty="0"/>
                  <a:t>Output layer:</a:t>
                </a:r>
              </a:p>
              <a:p>
                <a:pPr lvl="1"/>
                <a:r>
                  <a:rPr lang="en-US" dirty="0"/>
                  <a:t>Number of units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b="0" i="1" smtClean="0">
                            <a:latin typeface="Cambria Math" panose="02040503050406030204" pitchFamily="18" charset="0"/>
                          </a:rPr>
                          <m:t>𝐼</m:t>
                        </m:r>
                      </m:sub>
                    </m:sSub>
                  </m:oMath>
                </a14:m>
                <a:r>
                  <a:rPr lang="en-US" dirty="0"/>
                  <a:t>  </a:t>
                </a:r>
              </a:p>
              <a:p>
                <a:pPr lvl="1"/>
                <a:r>
                  <a:rPr lang="en-US" dirty="0"/>
                  <a:t>Units: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𝐼</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𝐼</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b="0" i="1" smtClean="0">
                                <a:latin typeface="Cambria Math" panose="02040503050406030204" pitchFamily="18" charset="0"/>
                              </a:rPr>
                              <m:t>𝐼</m:t>
                            </m:r>
                          </m:sub>
                        </m:sSub>
                      </m:sub>
                    </m:sSub>
                  </m:oMath>
                </a14:m>
                <a:r>
                  <a:rPr lang="en-US" dirty="0"/>
                  <a:t> 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𝐼</m:t>
                        </m:r>
                        <m:r>
                          <a:rPr lang="en-US" i="1">
                            <a:latin typeface="Cambria Math" panose="02040503050406030204" pitchFamily="18" charset="0"/>
                          </a:rPr>
                          <m:t>;</m:t>
                        </m:r>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𝐼</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𝐼</m:t>
                            </m:r>
                            <m:r>
                              <a:rPr lang="en-US" i="1">
                                <a:latin typeface="Cambria Math" panose="02040503050406030204" pitchFamily="18" charset="0"/>
                              </a:rPr>
                              <m:t>;</m:t>
                            </m:r>
                            <m:r>
                              <a:rPr lang="en-US" i="1">
                                <a:latin typeface="Cambria Math" panose="02040503050406030204" pitchFamily="18" charset="0"/>
                              </a:rPr>
                              <m:t>𝑘</m:t>
                            </m:r>
                          </m:sub>
                        </m:sSub>
                      </m:e>
                    </m:d>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𝐼</m:t>
                        </m:r>
                        <m:r>
                          <a:rPr lang="en-US" i="1">
                            <a:latin typeface="Cambria Math" panose="02040503050406030204" pitchFamily="18" charset="0"/>
                          </a:rPr>
                          <m:t>;</m:t>
                        </m:r>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𝐼</m:t>
                        </m:r>
                        <m:r>
                          <a:rPr lang="en-US" i="1">
                            <a:latin typeface="Cambria Math" panose="02040503050406030204" pitchFamily="18" charset="0"/>
                          </a:rPr>
                          <m:t>;0</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b="0" i="1" smtClean="0">
                                <a:latin typeface="Cambria Math" panose="02040503050406030204" pitchFamily="18" charset="0"/>
                              </a:rPr>
                              <m:t>𝐼</m:t>
                            </m:r>
                            <m:r>
                              <a:rPr lang="en-US" i="1">
                                <a:latin typeface="Cambria Math" panose="02040503050406030204" pitchFamily="18" charset="0"/>
                              </a:rPr>
                              <m:t>−1</m:t>
                            </m:r>
                          </m:sub>
                        </m:sSub>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𝐼</m:t>
                            </m:r>
                            <m:r>
                              <a:rPr lang="en-US" i="1">
                                <a:latin typeface="Cambria Math" panose="02040503050406030204" pitchFamily="18" charset="0"/>
                              </a:rPr>
                              <m:t>;</m:t>
                            </m:r>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𝐼</m:t>
                            </m:r>
                            <m:r>
                              <a:rPr lang="en-US" i="1">
                                <a:latin typeface="Cambria Math" panose="02040503050406030204" pitchFamily="18" charset="0"/>
                              </a:rPr>
                              <m:t>−1;</m:t>
                            </m:r>
                            <m:r>
                              <a:rPr lang="en-US" i="1">
                                <a:latin typeface="Cambria Math" panose="02040503050406030204" pitchFamily="18" charset="0"/>
                              </a:rPr>
                              <m:t>𝑗</m:t>
                            </m:r>
                          </m:sub>
                        </m:sSub>
                      </m:e>
                    </m:nary>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𝐼</m:t>
                        </m:r>
                        <m:r>
                          <a:rPr lang="en-US" i="1">
                            <a:latin typeface="Cambria Math" panose="02040503050406030204" pitchFamily="18" charset="0"/>
                          </a:rPr>
                          <m:t>;</m:t>
                        </m:r>
                        <m:r>
                          <a:rPr lang="en-US" i="1">
                            <a:latin typeface="Cambria Math" panose="02040503050406030204" pitchFamily="18" charset="0"/>
                          </a:rPr>
                          <m:t>𝑗</m:t>
                        </m:r>
                      </m:sub>
                    </m:sSub>
                  </m:oMath>
                </a14:m>
                <a:r>
                  <a:rPr lang="en-US" dirty="0"/>
                  <a:t> are the weight coming from the unit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𝐼</m:t>
                        </m:r>
                        <m:r>
                          <a:rPr lang="en-US" i="1">
                            <a:latin typeface="Cambria Math" panose="02040503050406030204" pitchFamily="18" charset="0"/>
                          </a:rPr>
                          <m:t>−1;</m:t>
                        </m:r>
                        <m:r>
                          <a:rPr lang="en-US" i="1">
                            <a:latin typeface="Cambria Math" panose="02040503050406030204" pitchFamily="18" charset="0"/>
                          </a:rPr>
                          <m:t>𝑗</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28" t="-280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DC87BBE3-A353-4012-A592-C33A841A868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4081675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Cost Function</a:t>
            </a:r>
          </a:p>
        </p:txBody>
      </p:sp>
      <p:sp>
        <p:nvSpPr>
          <p:cNvPr id="7" name="Slide Number Placeholder 6"/>
          <p:cNvSpPr>
            <a:spLocks noGrp="1"/>
          </p:cNvSpPr>
          <p:nvPr>
            <p:ph type="sldNum" sz="quarter" idx="12"/>
          </p:nvPr>
        </p:nvSpPr>
        <p:spPr/>
        <p:txBody>
          <a:bodyPr/>
          <a:lstStyle/>
          <a:p>
            <a:fld id="{1C20BA80-1909-427C-B3BD-3DD8AEAFD5BE}" type="slidenum">
              <a:rPr lang="en-US" smtClean="0"/>
              <a:t>34</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The predictions are the units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𝐼</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𝐼</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b="0" i="1" smtClean="0">
                                <a:latin typeface="Cambria Math" panose="02040503050406030204" pitchFamily="18" charset="0"/>
                              </a:rPr>
                              <m:t>𝐼</m:t>
                            </m:r>
                          </m:sub>
                        </m:sSub>
                      </m:sub>
                    </m:sSub>
                  </m:oMath>
                </a14:m>
                <a:r>
                  <a:rPr lang="en-US" dirty="0"/>
                  <a:t> in the output layer.</a:t>
                </a:r>
              </a:p>
              <a:p>
                <a:r>
                  <a:rPr lang="en-US" dirty="0"/>
                  <a:t>The corresponding observed target variables are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𝐼</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𝐼</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𝐼</m:t>
                            </m:r>
                          </m:sub>
                        </m:sSub>
                      </m:sub>
                    </m:sSub>
                  </m:oMath>
                </a14:m>
                <a:r>
                  <a:rPr lang="en-US" dirty="0"/>
                  <a:t>.</a:t>
                </a:r>
              </a:p>
              <a:p>
                <a:r>
                  <a:rPr lang="en-US" dirty="0"/>
                  <a:t>The cost function is defined which depends on the observed target and the predictions. We will denote the cost function as </a:t>
                </a:r>
                <a14:m>
                  <m:oMath xmlns:m="http://schemas.openxmlformats.org/officeDocument/2006/math">
                    <m:r>
                      <a:rPr lang="en-US" i="1">
                        <a:latin typeface="Cambria Math" panose="02040503050406030204" pitchFamily="18" charset="0"/>
                      </a:rPr>
                      <m:t>𝐶</m:t>
                    </m:r>
                    <m:d>
                      <m:dPr>
                        <m:ctrlPr>
                          <a:rPr lang="en-US" i="1">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oMath>
                </a14:m>
                <a:r>
                  <a:rPr lang="en-US" dirty="0"/>
                  <a:t>.</a:t>
                </a:r>
              </a:p>
              <a:p>
                <a:r>
                  <a:rPr lang="en-US" dirty="0"/>
                  <a:t>The objective is to minimize the total cost </a:t>
                </a:r>
                <a14:m>
                  <m:oMath xmlns:m="http://schemas.openxmlformats.org/officeDocument/2006/math">
                    <m:r>
                      <a:rPr lang="en-US" b="0" i="1" smtClean="0">
                        <a:latin typeface="Cambria Math" panose="02040503050406030204" pitchFamily="18" charset="0"/>
                      </a:rPr>
                      <m:t>𝐿</m:t>
                    </m:r>
                    <m:r>
                      <a:rPr lang="en-US" b="0" i="0" smtClean="0">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𝐼</m:t>
                            </m:r>
                          </m:sub>
                        </m:sSub>
                      </m:sup>
                      <m:e>
                        <m:r>
                          <a:rPr lang="en-US" i="1">
                            <a:latin typeface="Cambria Math" panose="02040503050406030204" pitchFamily="18" charset="0"/>
                          </a:rPr>
                          <m:t>𝐶</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𝐼</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𝐼</m:t>
                                </m:r>
                                <m:r>
                                  <a:rPr lang="en-US" i="1">
                                    <a:latin typeface="Cambria Math" panose="02040503050406030204" pitchFamily="18" charset="0"/>
                                  </a:rPr>
                                  <m:t>;</m:t>
                                </m:r>
                                <m:r>
                                  <a:rPr lang="en-US" i="1">
                                    <a:latin typeface="Cambria Math" panose="02040503050406030204" pitchFamily="18" charset="0"/>
                                  </a:rPr>
                                  <m:t>𝑗</m:t>
                                </m:r>
                              </m:sub>
                            </m:sSub>
                          </m:e>
                        </m:d>
                      </m:e>
                    </m:nary>
                  </m:oMath>
                </a14:m>
                <a:r>
                  <a:rPr lang="en-US" dirty="0"/>
                  <a:t> with respect to all the parameters.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1961" r="-522"/>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DC87BBE3-A353-4012-A592-C33A841A86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636569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Common Cost Function</a:t>
            </a:r>
          </a:p>
        </p:txBody>
      </p:sp>
      <p:sp>
        <p:nvSpPr>
          <p:cNvPr id="7" name="Slide Number Placeholder 6"/>
          <p:cNvSpPr>
            <a:spLocks noGrp="1"/>
          </p:cNvSpPr>
          <p:nvPr>
            <p:ph type="sldNum" sz="quarter" idx="12"/>
          </p:nvPr>
        </p:nvSpPr>
        <p:spPr/>
        <p:txBody>
          <a:bodyPr/>
          <a:lstStyle/>
          <a:p>
            <a:fld id="{1C20BA80-1909-427C-B3BD-3DD8AEAFD5BE}" type="slidenum">
              <a:rPr lang="en-US" smtClean="0"/>
              <a:t>35</a:t>
            </a:fld>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pPr marL="0" indent="0">
                  <a:buNone/>
                </a:pPr>
                <a:r>
                  <a:rPr lang="en-US" b="1" dirty="0"/>
                  <a:t>Interval Target</a:t>
                </a:r>
              </a:p>
              <a:p>
                <a:r>
                  <a:rPr lang="en-US" b="1" dirty="0"/>
                  <a:t>Gamma: </a:t>
                </a:r>
                <a14:m>
                  <m:oMath xmlns:m="http://schemas.openxmlformats.org/officeDocument/2006/math">
                    <m:r>
                      <a:rPr lang="en-US" b="0" i="1" smtClean="0">
                        <a:latin typeface="Cambria Math" panose="02040503050406030204" pitchFamily="18" charset="0"/>
                      </a:rPr>
                      <m:t>−</m:t>
                    </m:r>
                    <m:r>
                      <m:rPr>
                        <m:sty m:val="p"/>
                      </m:rPr>
                      <a:rPr lang="en-US" b="0" i="0" smtClean="0">
                        <a:latin typeface="Cambria Math" panose="02040503050406030204" pitchFamily="18" charset="0"/>
                      </a:rPr>
                      <m:t>ln</m:t>
                    </m:r>
                    <m:d>
                      <m:dPr>
                        <m:ctrlPr>
                          <a:rPr lang="en-US" b="0" i="1" smtClean="0">
                            <a:latin typeface="Cambria Math" panose="02040503050406030204" pitchFamily="18" charset="0"/>
                          </a:rPr>
                        </m:ctrlPr>
                      </m:dPr>
                      <m:e>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𝑦</m:t>
                            </m:r>
                          </m:num>
                          <m:den>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den>
                        </m:f>
                      </m:e>
                    </m:d>
                    <m:r>
                      <a:rPr lang="en-US" b="0" i="1" smtClean="0">
                        <a:latin typeface="Cambria Math" panose="02040503050406030204" pitchFamily="18" charset="0"/>
                      </a:rPr>
                      <m:t>+</m:t>
                    </m:r>
                    <m:f>
                      <m:fPr>
                        <m:type m:val="lin"/>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num>
                      <m:den>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den>
                    </m:f>
                  </m:oMath>
                </a14:m>
                <a:r>
                  <a:rPr lang="en-US" dirty="0"/>
                  <a:t>, common for a target variable that takes only positive values</a:t>
                </a:r>
              </a:p>
              <a:p>
                <a:r>
                  <a:rPr lang="en-US" b="1" dirty="0"/>
                  <a:t>Normal: </a:t>
                </a:r>
                <a14:m>
                  <m:oMath xmlns:m="http://schemas.openxmlformats.org/officeDocument/2006/math">
                    <m:sSup>
                      <m:sSupPr>
                        <m:ctrlPr>
                          <a:rPr lang="en-US" b="1" i="1" smtClean="0">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sup>
                        <m:r>
                          <a:rPr lang="en-US" b="0" i="1" smtClean="0">
                            <a:latin typeface="Cambria Math" panose="02040503050406030204" pitchFamily="18" charset="0"/>
                          </a:rPr>
                          <m:t>2</m:t>
                        </m:r>
                      </m:sup>
                    </m:sSup>
                  </m:oMath>
                </a14:m>
                <a:r>
                  <a:rPr lang="en-US" b="0" dirty="0">
                    <a:ea typeface="Cambria Math" panose="02040503050406030204" pitchFamily="18" charset="0"/>
                  </a:rPr>
                  <a:t>, common for a general continuous target variable</a:t>
                </a:r>
              </a:p>
              <a:p>
                <a:r>
                  <a:rPr lang="en-US" b="1" dirty="0"/>
                  <a:t>Poisson: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 </m:t>
                    </m:r>
                    <m:r>
                      <m:rPr>
                        <m:sty m:val="p"/>
                      </m:rPr>
                      <a:rPr lang="en-US" b="0" i="0" smtClean="0">
                        <a:latin typeface="Cambria Math" panose="02040503050406030204" pitchFamily="18" charset="0"/>
                      </a:rPr>
                      <m:t>ln</m:t>
                    </m:r>
                    <m:d>
                      <m:dPr>
                        <m:ctrlPr>
                          <a:rPr lang="en-US" b="0" i="1" smtClean="0">
                            <a:latin typeface="Cambria Math" panose="02040503050406030204" pitchFamily="18" charset="0"/>
                          </a:rPr>
                        </m:ctrlPr>
                      </m:dPr>
                      <m:e>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𝑦</m:t>
                            </m:r>
                          </m:num>
                          <m:den>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den>
                        </m:f>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oMath>
                </a14:m>
                <a:r>
                  <a:rPr lang="en-US" dirty="0">
                    <a:ea typeface="Cambria Math" panose="02040503050406030204" pitchFamily="18" charset="0"/>
                  </a:rPr>
                  <a:t>, common for a count target variable</a:t>
                </a:r>
                <a:endParaRPr lang="en-US" b="0" dirty="0">
                  <a:ea typeface="Cambria Math" panose="02040503050406030204" pitchFamily="18" charset="0"/>
                </a:endParaRPr>
              </a:p>
              <a:p>
                <a:pPr marL="0" indent="0">
                  <a:buNone/>
                </a:pPr>
                <a:endParaRPr lang="en-US" dirty="0"/>
              </a:p>
              <a:p>
                <a:pPr marL="0" indent="0">
                  <a:buNone/>
                </a:pPr>
                <a:r>
                  <a:rPr lang="en-US" b="1" dirty="0"/>
                  <a:t>Categorical Target </a:t>
                </a:r>
                <a:r>
                  <a:rPr lang="en-US" dirty="0"/>
                  <a:t>(</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t> is predicted probability)</a:t>
                </a:r>
                <a:endParaRPr lang="en-US" b="1" dirty="0"/>
              </a:p>
              <a:p>
                <a:r>
                  <a:rPr lang="en-US" b="1" dirty="0"/>
                  <a:t>Bernoulli: </a:t>
                </a:r>
                <a14:m>
                  <m:oMath xmlns:m="http://schemas.openxmlformats.org/officeDocument/2006/math">
                    <m:r>
                      <a:rPr lang="en-US" b="1" i="0" smtClean="0">
                        <a:latin typeface="Cambria Math" panose="02040503050406030204" pitchFamily="18" charset="0"/>
                      </a:rPr>
                      <m:t>−</m:t>
                    </m:r>
                    <m:d>
                      <m:dPr>
                        <m:ctrlPr>
                          <a:rPr lang="en-US" b="1" i="1" smtClean="0">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 </m:t>
                        </m:r>
                        <m:r>
                          <m:rPr>
                            <m:sty m:val="p"/>
                          </m:rPr>
                          <a:rPr lang="en-US">
                            <a:latin typeface="Cambria Math" panose="02040503050406030204" pitchFamily="18" charset="0"/>
                          </a:rPr>
                          <m:t>ln</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𝑦</m:t>
                            </m:r>
                          </m:e>
                        </m:d>
                        <m:r>
                          <a:rPr lang="en-US" i="1">
                            <a:latin typeface="Cambria Math" panose="02040503050406030204" pitchFamily="18" charset="0"/>
                          </a:rPr>
                          <m:t> </m:t>
                        </m:r>
                        <m:r>
                          <m:rPr>
                            <m:sty m:val="p"/>
                          </m:rPr>
                          <a:rPr lang="en-US">
                            <a:latin typeface="Cambria Math" panose="02040503050406030204" pitchFamily="18" charset="0"/>
                          </a:rPr>
                          <m:t>ln</m:t>
                        </m:r>
                        <m:d>
                          <m:dPr>
                            <m:ctrlPr>
                              <a:rPr lang="en-US" i="1">
                                <a:latin typeface="Cambria Math" panose="02040503050406030204" pitchFamily="18" charset="0"/>
                              </a:rPr>
                            </m:ctrlPr>
                          </m:dPr>
                          <m:e>
                            <m:r>
                              <a:rPr lang="en-US" i="1">
                                <a:latin typeface="Cambria Math" panose="02040503050406030204" pitchFamily="18" charset="0"/>
                              </a:rPr>
                              <m:t>1−</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oMath>
                </a14:m>
                <a:r>
                  <a:rPr lang="en-US" dirty="0"/>
                  <a:t>, where </a:t>
                </a:r>
                <a14:m>
                  <m:oMath xmlns:m="http://schemas.openxmlformats.org/officeDocument/2006/math">
                    <m:r>
                      <a:rPr lang="en-US" i="1">
                        <a:latin typeface="Cambria Math" panose="02040503050406030204" pitchFamily="18" charset="0"/>
                      </a:rPr>
                      <m:t>𝑦</m:t>
                    </m:r>
                  </m:oMath>
                </a14:m>
                <a:r>
                  <a:rPr lang="en-US" dirty="0"/>
                  <a:t> is either 0 or 1</a:t>
                </a:r>
              </a:p>
              <a:p>
                <a:r>
                  <a:rPr lang="en-US" b="1" dirty="0"/>
                  <a:t>Cross-Entropy</a:t>
                </a:r>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𝑦</m:t>
                    </m:r>
                    <m:r>
                      <a:rPr lang="en-US" b="0" i="0" smtClean="0">
                        <a:latin typeface="Cambria Math" panose="02040503050406030204" pitchFamily="18" charset="0"/>
                      </a:rPr>
                      <m:t> </m:t>
                    </m:r>
                    <m:r>
                      <m:rPr>
                        <m:sty m:val="p"/>
                      </m:rPr>
                      <a:rPr lang="en-US" b="0" i="0" smtClean="0">
                        <a:latin typeface="Cambria Math" panose="02040503050406030204" pitchFamily="18" charset="0"/>
                      </a:rPr>
                      <m:t>ln</m:t>
                    </m:r>
                    <m:d>
                      <m:dPr>
                        <m:ctrlPr>
                          <a:rPr lang="en-US" b="0" i="1" smtClean="0">
                            <a:latin typeface="Cambria Math" panose="02040503050406030204" pitchFamily="18" charset="0"/>
                          </a:rPr>
                        </m:ctrlPr>
                      </m:dPr>
                      <m:e>
                        <m:f>
                          <m:fPr>
                            <m:type m:val="lin"/>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num>
                          <m:den>
                            <m:r>
                              <a:rPr lang="en-US" b="0" i="1" smtClean="0">
                                <a:latin typeface="Cambria Math" panose="02040503050406030204" pitchFamily="18" charset="0"/>
                              </a:rPr>
                              <m:t>𝑦</m:t>
                            </m:r>
                          </m:den>
                        </m:f>
                      </m:e>
                    </m:d>
                  </m:oMath>
                </a14:m>
                <a:r>
                  <a:rPr lang="en-US" dirty="0"/>
                  <a:t>, for a multinomial target where </a:t>
                </a:r>
                <a14:m>
                  <m:oMath xmlns:m="http://schemas.openxmlformats.org/officeDocument/2006/math">
                    <m:r>
                      <a:rPr lang="en-US" i="1">
                        <a:latin typeface="Cambria Math" panose="02040503050406030204" pitchFamily="18" charset="0"/>
                      </a:rPr>
                      <m:t>𝑦</m:t>
                    </m:r>
                  </m:oMath>
                </a14:m>
                <a:r>
                  <a:rPr lang="en-US" dirty="0"/>
                  <a:t> is the frequency of a particular target category</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801" b="-280"/>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FF49EF7-AB3D-448A-A7AA-E1D2FC2BC0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4122501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6047"/>
            <a:ext cx="10515600" cy="1205057"/>
          </a:xfrm>
        </p:spPr>
        <p:txBody>
          <a:bodyPr/>
          <a:lstStyle/>
          <a:p>
            <a:r>
              <a:rPr lang="en-US" b="1" dirty="0">
                <a:solidFill>
                  <a:schemeClr val="bg1"/>
                </a:solidFill>
              </a:rPr>
              <a:t>Minimize the Total Cost Function</a:t>
            </a:r>
          </a:p>
        </p:txBody>
      </p:sp>
      <p:sp>
        <p:nvSpPr>
          <p:cNvPr id="7" name="Slide Number Placeholder 6"/>
          <p:cNvSpPr>
            <a:spLocks noGrp="1"/>
          </p:cNvSpPr>
          <p:nvPr>
            <p:ph type="sldNum" sz="quarter" idx="12"/>
          </p:nvPr>
        </p:nvSpPr>
        <p:spPr/>
        <p:txBody>
          <a:bodyPr/>
          <a:lstStyle/>
          <a:p>
            <a:fld id="{1C20BA80-1909-427C-B3BD-3DD8AEAFD5BE}" type="slidenum">
              <a:rPr lang="en-US" smtClean="0"/>
              <a:t>36</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Denote </a:t>
                </a:r>
                <a14:m>
                  <m:oMath xmlns:m="http://schemas.openxmlformats.org/officeDocument/2006/math">
                    <m:r>
                      <a:rPr lang="en-US" b="1" i="0" smtClean="0">
                        <a:latin typeface="Cambria Math" panose="02040503050406030204" pitchFamily="18" charset="0"/>
                      </a:rPr>
                      <m:t>𝐰</m:t>
                    </m:r>
                    <m:r>
                      <a:rPr lang="en-US" b="1" i="0" smtClean="0">
                        <a:latin typeface="Cambria Math" panose="02040503050406030204" pitchFamily="18" charset="0"/>
                      </a:rPr>
                      <m:t>=</m:t>
                    </m:r>
                    <m:d>
                      <m:dPr>
                        <m:ctrlPr>
                          <a:rPr lang="en-US" b="1"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e>
                    </m:d>
                  </m:oMath>
                </a14:m>
                <a:r>
                  <a:rPr lang="en-US" dirty="0"/>
                  <a:t> as the vector of all parameters.</a:t>
                </a:r>
              </a:p>
              <a:p>
                <a:r>
                  <a:rPr lang="en-US" dirty="0"/>
                  <a:t>Our task is to minimize the total cost </a:t>
                </a: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1" i="0" smtClean="0">
                            <a:latin typeface="Cambria Math" panose="02040503050406030204" pitchFamily="18" charset="0"/>
                          </a:rPr>
                          <m:t>𝐰</m:t>
                        </m:r>
                      </m:e>
                    </m:d>
                  </m:oMath>
                </a14:m>
                <a:r>
                  <a:rPr lang="en-US" dirty="0"/>
                  <a:t> with respect to </a:t>
                </a:r>
                <a14:m>
                  <m:oMath xmlns:m="http://schemas.openxmlformats.org/officeDocument/2006/math">
                    <m:r>
                      <a:rPr lang="en-US" b="1">
                        <a:latin typeface="Cambria Math" panose="02040503050406030204" pitchFamily="18" charset="0"/>
                      </a:rPr>
                      <m:t>𝐰</m:t>
                    </m:r>
                  </m:oMath>
                </a14:m>
                <a:r>
                  <a:rPr lang="en-US" dirty="0"/>
                  <a:t>.</a:t>
                </a:r>
              </a:p>
              <a:p>
                <a:r>
                  <a:rPr lang="en-US" dirty="0"/>
                  <a:t>The necessary condition for the </a:t>
                </a:r>
                <a14:m>
                  <m:oMath xmlns:m="http://schemas.openxmlformats.org/officeDocument/2006/math">
                    <m:r>
                      <a:rPr lang="en-US" i="1">
                        <a:latin typeface="Cambria Math" panose="02040503050406030204" pitchFamily="18" charset="0"/>
                      </a:rPr>
                      <m:t>𝐿</m:t>
                    </m:r>
                    <m:d>
                      <m:dPr>
                        <m:ctrlPr>
                          <a:rPr lang="en-US" i="1">
                            <a:latin typeface="Cambria Math" panose="02040503050406030204" pitchFamily="18" charset="0"/>
                          </a:rPr>
                        </m:ctrlPr>
                      </m:dPr>
                      <m:e>
                        <m:r>
                          <a:rPr lang="en-US" b="1">
                            <a:latin typeface="Cambria Math" panose="02040503050406030204" pitchFamily="18" charset="0"/>
                          </a:rPr>
                          <m:t>𝐰</m:t>
                        </m:r>
                      </m:e>
                    </m:d>
                  </m:oMath>
                </a14:m>
                <a:r>
                  <a:rPr lang="en-US" dirty="0"/>
                  <a:t> attains its minimum at </a:t>
                </a:r>
                <a14:m>
                  <m:oMath xmlns:m="http://schemas.openxmlformats.org/officeDocument/2006/math">
                    <m:r>
                      <a:rPr lang="en-US" b="1">
                        <a:latin typeface="Cambria Math" panose="02040503050406030204" pitchFamily="18" charset="0"/>
                      </a:rPr>
                      <m:t>𝐰</m:t>
                    </m:r>
                    <m:r>
                      <a:rPr lang="en-US" b="1" i="0"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a:latin typeface="Cambria Math" panose="02040503050406030204" pitchFamily="18" charset="0"/>
                          </a:rPr>
                          <m:t>𝐰</m:t>
                        </m:r>
                      </m:e>
                    </m:acc>
                  </m:oMath>
                </a14:m>
                <a:r>
                  <a:rPr lang="en-US" dirty="0"/>
                  <a:t> is that </a:t>
                </a:r>
                <a14:m>
                  <m:oMath xmlns:m="http://schemas.openxmlformats.org/officeDocument/2006/math">
                    <m:r>
                      <m:rPr>
                        <m:sty m:val="p"/>
                      </m:rP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d>
                      <m:dPr>
                        <m:ctrlPr>
                          <a:rPr lang="en-US" b="0" i="1" smtClean="0">
                            <a:latin typeface="Cambria Math" panose="02040503050406030204" pitchFamily="18" charset="0"/>
                            <a:ea typeface="Cambria Math" panose="02040503050406030204" pitchFamily="18" charset="0"/>
                          </a:rPr>
                        </m:ctrlPr>
                      </m:dPr>
                      <m:e>
                        <m:acc>
                          <m:accPr>
                            <m:chr m:val="̂"/>
                            <m:ctrlPr>
                              <a:rPr lang="en-US" b="1" i="1">
                                <a:latin typeface="Cambria Math" panose="02040503050406030204" pitchFamily="18" charset="0"/>
                              </a:rPr>
                            </m:ctrlPr>
                          </m:accPr>
                          <m:e>
                            <m:r>
                              <a:rPr lang="en-US" b="1">
                                <a:latin typeface="Cambria Math" panose="02040503050406030204" pitchFamily="18" charset="0"/>
                              </a:rPr>
                              <m:t>𝐰</m:t>
                            </m:r>
                          </m:e>
                        </m:acc>
                      </m:e>
                    </m:d>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𝟎</m:t>
                    </m:r>
                  </m:oMath>
                </a14:m>
                <a:r>
                  <a:rPr lang="en-US" dirty="0"/>
                  <a:t> where </a:t>
                </a:r>
                <a14:m>
                  <m:oMath xmlns:m="http://schemas.openxmlformats.org/officeDocument/2006/math">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𝐿</m:t>
                    </m:r>
                    <m:r>
                      <a:rPr lang="en-US" i="1">
                        <a:latin typeface="Cambria Math" panose="02040503050406030204" pitchFamily="18" charset="0"/>
                        <a:ea typeface="Cambria Math" panose="02040503050406030204" pitchFamily="18" charset="0"/>
                      </a:rPr>
                      <m:t> </m:t>
                    </m:r>
                  </m:oMath>
                </a14:m>
                <a:r>
                  <a:rPr lang="en-US" dirty="0"/>
                  <a:t>is the gradient of the total cost function.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1401" r="-17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DC87BBE3-A353-4012-A592-C33A841A86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5238278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6047"/>
            <a:ext cx="10515600" cy="1205057"/>
          </a:xfrm>
        </p:spPr>
        <p:txBody>
          <a:bodyPr/>
          <a:lstStyle/>
          <a:p>
            <a:r>
              <a:rPr lang="en-US" b="1" dirty="0">
                <a:solidFill>
                  <a:schemeClr val="bg1"/>
                </a:solidFill>
              </a:rPr>
              <a:t>The Gradient Descent Method</a:t>
            </a:r>
          </a:p>
        </p:txBody>
      </p:sp>
      <p:sp>
        <p:nvSpPr>
          <p:cNvPr id="7" name="Slide Number Placeholder 6"/>
          <p:cNvSpPr>
            <a:spLocks noGrp="1"/>
          </p:cNvSpPr>
          <p:nvPr>
            <p:ph type="sldNum" sz="quarter" idx="12"/>
          </p:nvPr>
        </p:nvSpPr>
        <p:spPr/>
        <p:txBody>
          <a:bodyPr/>
          <a:lstStyle/>
          <a:p>
            <a:fld id="{1C20BA80-1909-427C-B3BD-3DD8AEAFD5BE}" type="slidenum">
              <a:rPr lang="en-US" smtClean="0"/>
              <a:t>37</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Let us approximate the total cost function by its first-order Taylor series expansion at </a:t>
                </a:r>
                <a14:m>
                  <m:oMath xmlns:m="http://schemas.openxmlformats.org/officeDocument/2006/math">
                    <m:r>
                      <a:rPr lang="en-US" b="1">
                        <a:latin typeface="Cambria Math" panose="02040503050406030204" pitchFamily="18" charset="0"/>
                      </a:rPr>
                      <m:t>𝐰</m:t>
                    </m:r>
                    <m:r>
                      <a:rPr lang="en-US" b="1" i="0" smtClean="0">
                        <a:latin typeface="Cambria Math" panose="02040503050406030204" pitchFamily="18" charset="0"/>
                      </a:rPr>
                      <m:t>=</m:t>
                    </m:r>
                    <m:sSub>
                      <m:sSubPr>
                        <m:ctrlPr>
                          <a:rPr lang="en-US" b="1" i="1" smtClean="0">
                            <a:latin typeface="Cambria Math" panose="02040503050406030204" pitchFamily="18" charset="0"/>
                          </a:rPr>
                        </m:ctrlPr>
                      </m:sSubPr>
                      <m:e>
                        <m:r>
                          <a:rPr lang="en-US" b="1">
                            <a:latin typeface="Cambria Math" panose="02040503050406030204" pitchFamily="18" charset="0"/>
                          </a:rPr>
                          <m:t>𝐰</m:t>
                        </m:r>
                      </m:e>
                      <m:sub>
                        <m:r>
                          <a:rPr lang="en-US" b="0" i="1" smtClean="0">
                            <a:latin typeface="Cambria Math" panose="02040503050406030204" pitchFamily="18" charset="0"/>
                          </a:rPr>
                          <m:t>0</m:t>
                        </m:r>
                      </m:sub>
                    </m:sSub>
                  </m:oMath>
                </a14:m>
                <a:r>
                  <a:rPr lang="en-US" dirty="0"/>
                  <a: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𝐿</m:t>
                      </m:r>
                      <m:d>
                        <m:dPr>
                          <m:ctrlPr>
                            <a:rPr lang="en-US" i="1">
                              <a:latin typeface="Cambria Math" panose="02040503050406030204" pitchFamily="18" charset="0"/>
                            </a:rPr>
                          </m:ctrlPr>
                        </m:dPr>
                        <m:e>
                          <m:r>
                            <a:rPr lang="en-US" b="1">
                              <a:latin typeface="Cambria Math" panose="02040503050406030204" pitchFamily="18" charset="0"/>
                            </a:rPr>
                            <m:t>𝐰</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𝐿</m:t>
                      </m:r>
                      <m:d>
                        <m:dPr>
                          <m:ctrlPr>
                            <a:rPr lang="en-US" b="0" i="1" smtClean="0">
                              <a:latin typeface="Cambria Math" panose="02040503050406030204" pitchFamily="18" charset="0"/>
                            </a:rPr>
                          </m:ctrlPr>
                        </m:dPr>
                        <m:e>
                          <m:sSub>
                            <m:sSubPr>
                              <m:ctrlPr>
                                <a:rPr lang="en-US" b="1" i="1">
                                  <a:latin typeface="Cambria Math" panose="02040503050406030204" pitchFamily="18" charset="0"/>
                                </a:rPr>
                              </m:ctrlPr>
                            </m:sSubPr>
                            <m:e>
                              <m:r>
                                <a:rPr lang="en-US" b="1">
                                  <a:latin typeface="Cambria Math" panose="02040503050406030204" pitchFamily="18" charset="0"/>
                                </a:rPr>
                                <m:t>𝐰</m:t>
                              </m:r>
                            </m:e>
                            <m:sub>
                              <m:r>
                                <a:rPr lang="en-US" i="1">
                                  <a:latin typeface="Cambria Math" panose="02040503050406030204" pitchFamily="18" charset="0"/>
                                </a:rPr>
                                <m:t>0</m:t>
                              </m:r>
                            </m:sub>
                          </m:sSub>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m:rPr>
                                  <m:sty m:val="p"/>
                                </m:rP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d>
                                <m:dPr>
                                  <m:ctrlPr>
                                    <a:rPr lang="en-US" b="0" i="1" smtClean="0">
                                      <a:latin typeface="Cambria Math" panose="02040503050406030204" pitchFamily="18" charset="0"/>
                                      <a:ea typeface="Cambria Math" panose="02040503050406030204" pitchFamily="18" charset="0"/>
                                    </a:rPr>
                                  </m:ctrlPr>
                                </m:dPr>
                                <m:e>
                                  <m:sSub>
                                    <m:sSubPr>
                                      <m:ctrlPr>
                                        <a:rPr lang="en-US" b="1" i="1">
                                          <a:latin typeface="Cambria Math" panose="02040503050406030204" pitchFamily="18" charset="0"/>
                                        </a:rPr>
                                      </m:ctrlPr>
                                    </m:sSubPr>
                                    <m:e>
                                      <m:r>
                                        <a:rPr lang="en-US" b="1">
                                          <a:latin typeface="Cambria Math" panose="02040503050406030204" pitchFamily="18" charset="0"/>
                                        </a:rPr>
                                        <m:t>𝐰</m:t>
                                      </m:r>
                                    </m:e>
                                    <m:sub>
                                      <m:r>
                                        <a:rPr lang="en-US" i="1">
                                          <a:latin typeface="Cambria Math" panose="02040503050406030204" pitchFamily="18" charset="0"/>
                                        </a:rPr>
                                        <m:t>0</m:t>
                                      </m:r>
                                    </m:sub>
                                  </m:sSub>
                                </m:e>
                              </m:d>
                            </m:e>
                          </m:d>
                        </m:e>
                        <m:sup>
                          <m:r>
                            <a:rPr lang="en-US" b="0" i="1" smtClean="0">
                              <a:latin typeface="Cambria Math" panose="02040503050406030204" pitchFamily="18" charset="0"/>
                            </a:rPr>
                            <m:t>𝑡</m:t>
                          </m:r>
                        </m:sup>
                      </m:sSup>
                      <m:d>
                        <m:dPr>
                          <m:ctrlPr>
                            <a:rPr lang="en-US" b="0" i="1" smtClean="0">
                              <a:latin typeface="Cambria Math" panose="02040503050406030204" pitchFamily="18" charset="0"/>
                            </a:rPr>
                          </m:ctrlPr>
                        </m:dPr>
                        <m:e>
                          <m:r>
                            <a:rPr lang="en-US" b="1">
                              <a:latin typeface="Cambria Math" panose="02040503050406030204" pitchFamily="18" charset="0"/>
                            </a:rPr>
                            <m:t>𝐰</m:t>
                          </m:r>
                          <m:r>
                            <a:rPr lang="en-US" b="1" i="0" smtClean="0">
                              <a:latin typeface="Cambria Math" panose="02040503050406030204" pitchFamily="18" charset="0"/>
                            </a:rPr>
                            <m:t>−</m:t>
                          </m:r>
                          <m:sSub>
                            <m:sSubPr>
                              <m:ctrlPr>
                                <a:rPr lang="en-US" b="1" i="1">
                                  <a:latin typeface="Cambria Math" panose="02040503050406030204" pitchFamily="18" charset="0"/>
                                </a:rPr>
                              </m:ctrlPr>
                            </m:sSubPr>
                            <m:e>
                              <m:r>
                                <a:rPr lang="en-US" b="1">
                                  <a:latin typeface="Cambria Math" panose="02040503050406030204" pitchFamily="18" charset="0"/>
                                </a:rPr>
                                <m:t>𝐰</m:t>
                              </m:r>
                            </m:e>
                            <m:sub>
                              <m:r>
                                <a:rPr lang="en-US" i="1">
                                  <a:latin typeface="Cambria Math" panose="02040503050406030204" pitchFamily="18" charset="0"/>
                                </a:rPr>
                                <m:t>0</m:t>
                              </m:r>
                            </m:sub>
                          </m:sSub>
                        </m:e>
                      </m:d>
                    </m:oMath>
                  </m:oMathPara>
                </a14:m>
                <a:endParaRPr lang="en-US" dirty="0"/>
              </a:p>
              <a:p>
                <a:r>
                  <a:rPr lang="en-US" dirty="0"/>
                  <a:t>If </a:t>
                </a:r>
                <a14:m>
                  <m:oMath xmlns:m="http://schemas.openxmlformats.org/officeDocument/2006/math">
                    <m:r>
                      <a:rPr lang="en-US" b="1">
                        <a:latin typeface="Cambria Math" panose="02040503050406030204" pitchFamily="18" charset="0"/>
                      </a:rPr>
                      <m:t>𝐰</m:t>
                    </m:r>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a:latin typeface="Cambria Math" panose="02040503050406030204" pitchFamily="18" charset="0"/>
                          </a:rPr>
                          <m:t>𝐰</m:t>
                        </m:r>
                      </m:e>
                      <m:sub>
                        <m:r>
                          <a:rPr lang="en-US" i="1">
                            <a:latin typeface="Cambria Math" panose="02040503050406030204" pitchFamily="18" charset="0"/>
                          </a:rPr>
                          <m:t>0</m:t>
                        </m:r>
                      </m:sub>
                    </m:sSub>
                    <m:r>
                      <a:rPr lang="en-US" b="1"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oMath>
                </a14:m>
                <a:r>
                  <a:rPr lang="en-US" dirty="0">
                    <a:ea typeface="Cambria Math" panose="02040503050406030204" pitchFamily="18" charset="0"/>
                  </a:rPr>
                  <a:t> </a:t>
                </a:r>
                <a14:m>
                  <m:oMath xmlns:m="http://schemas.openxmlformats.org/officeDocument/2006/math">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𝐿</m:t>
                    </m:r>
                    <m:d>
                      <m:dPr>
                        <m:ctrlPr>
                          <a:rPr lang="en-US" i="1">
                            <a:latin typeface="Cambria Math" panose="02040503050406030204" pitchFamily="18" charset="0"/>
                            <a:ea typeface="Cambria Math" panose="02040503050406030204" pitchFamily="18" charset="0"/>
                          </a:rPr>
                        </m:ctrlPr>
                      </m:dPr>
                      <m:e>
                        <m:sSub>
                          <m:sSubPr>
                            <m:ctrlPr>
                              <a:rPr lang="en-US" b="1" i="1">
                                <a:latin typeface="Cambria Math" panose="02040503050406030204" pitchFamily="18" charset="0"/>
                              </a:rPr>
                            </m:ctrlPr>
                          </m:sSubPr>
                          <m:e>
                            <m:r>
                              <a:rPr lang="en-US" b="1">
                                <a:latin typeface="Cambria Math" panose="02040503050406030204" pitchFamily="18" charset="0"/>
                              </a:rPr>
                              <m:t>𝐰</m:t>
                            </m:r>
                          </m:e>
                          <m:sub>
                            <m:r>
                              <a:rPr lang="en-US" i="1">
                                <a:latin typeface="Cambria Math" panose="02040503050406030204" pitchFamily="18" charset="0"/>
                              </a:rPr>
                              <m:t>0</m:t>
                            </m:r>
                          </m:sub>
                        </m:sSub>
                      </m:e>
                    </m:d>
                  </m:oMath>
                </a14:m>
                <a:r>
                  <a:rPr lang="en-US" dirty="0"/>
                  <a:t> for </a:t>
                </a: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i="1" smtClean="0">
                        <a:latin typeface="Cambria Math" panose="02040503050406030204" pitchFamily="18" charset="0"/>
                        <a:ea typeface="Cambria Math" panose="02040503050406030204" pitchFamily="18" charset="0"/>
                      </a:rPr>
                      <m:t>≥0</m:t>
                    </m:r>
                  </m:oMath>
                </a14:m>
                <a:r>
                  <a:rPr lang="en-US" dirty="0"/>
                  <a:t>, then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𝐿</m:t>
                      </m:r>
                      <m:d>
                        <m:dPr>
                          <m:ctrlPr>
                            <a:rPr lang="en-US" i="1">
                              <a:latin typeface="Cambria Math" panose="02040503050406030204" pitchFamily="18" charset="0"/>
                            </a:rPr>
                          </m:ctrlPr>
                        </m:dPr>
                        <m:e>
                          <m:r>
                            <a:rPr lang="en-US" b="1">
                              <a:latin typeface="Cambria Math" panose="02040503050406030204" pitchFamily="18" charset="0"/>
                            </a:rPr>
                            <m:t>𝐰</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𝐿</m:t>
                      </m:r>
                      <m:d>
                        <m:dPr>
                          <m:ctrlPr>
                            <a:rPr lang="en-US" i="1">
                              <a:latin typeface="Cambria Math" panose="02040503050406030204" pitchFamily="18" charset="0"/>
                            </a:rPr>
                          </m:ctrlPr>
                        </m:dPr>
                        <m:e>
                          <m:sSub>
                            <m:sSubPr>
                              <m:ctrlPr>
                                <a:rPr lang="en-US" b="1" i="1">
                                  <a:latin typeface="Cambria Math" panose="02040503050406030204" pitchFamily="18" charset="0"/>
                                </a:rPr>
                              </m:ctrlPr>
                            </m:sSubPr>
                            <m:e>
                              <m:r>
                                <a:rPr lang="en-US" b="1">
                                  <a:latin typeface="Cambria Math" panose="02040503050406030204" pitchFamily="18" charset="0"/>
                                </a:rPr>
                                <m:t>𝐰</m:t>
                              </m:r>
                            </m:e>
                            <m:sub>
                              <m:r>
                                <a:rPr lang="en-US" i="1">
                                  <a:latin typeface="Cambria Math" panose="02040503050406030204" pitchFamily="18" charset="0"/>
                                </a:rPr>
                                <m:t>0</m:t>
                              </m:r>
                            </m:sub>
                          </m:sSub>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𝐿</m:t>
                              </m:r>
                              <m:d>
                                <m:dPr>
                                  <m:ctrlPr>
                                    <a:rPr lang="en-US" i="1">
                                      <a:latin typeface="Cambria Math" panose="02040503050406030204" pitchFamily="18" charset="0"/>
                                      <a:ea typeface="Cambria Math" panose="02040503050406030204" pitchFamily="18" charset="0"/>
                                    </a:rPr>
                                  </m:ctrlPr>
                                </m:dPr>
                                <m:e>
                                  <m:sSub>
                                    <m:sSubPr>
                                      <m:ctrlPr>
                                        <a:rPr lang="en-US" b="1" i="1">
                                          <a:latin typeface="Cambria Math" panose="02040503050406030204" pitchFamily="18" charset="0"/>
                                        </a:rPr>
                                      </m:ctrlPr>
                                    </m:sSubPr>
                                    <m:e>
                                      <m:r>
                                        <a:rPr lang="en-US" b="1">
                                          <a:latin typeface="Cambria Math" panose="02040503050406030204" pitchFamily="18" charset="0"/>
                                        </a:rPr>
                                        <m:t>𝐰</m:t>
                                      </m:r>
                                    </m:e>
                                    <m:sub>
                                      <m:r>
                                        <a:rPr lang="en-US" i="1">
                                          <a:latin typeface="Cambria Math" panose="02040503050406030204" pitchFamily="18" charset="0"/>
                                        </a:rPr>
                                        <m:t>0</m:t>
                                      </m:r>
                                    </m:sub>
                                  </m:sSub>
                                </m:e>
                              </m:d>
                            </m:e>
                          </m:d>
                        </m:e>
                        <m:sup>
                          <m:r>
                            <a:rPr lang="en-US" i="1">
                              <a:latin typeface="Cambria Math" panose="02040503050406030204" pitchFamily="18" charset="0"/>
                            </a:rPr>
                            <m:t>𝑡</m:t>
                          </m:r>
                        </m:sup>
                      </m:sSup>
                      <m:d>
                        <m:dPr>
                          <m:ctrlPr>
                            <a:rPr lang="en-US" i="1">
                              <a:latin typeface="Cambria Math" panose="02040503050406030204" pitchFamily="18" charset="0"/>
                            </a:rPr>
                          </m:ctrlPr>
                        </m:dPr>
                        <m:e>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𝐿</m:t>
                          </m:r>
                          <m:d>
                            <m:dPr>
                              <m:ctrlPr>
                                <a:rPr lang="en-US" i="1">
                                  <a:latin typeface="Cambria Math" panose="02040503050406030204" pitchFamily="18" charset="0"/>
                                  <a:ea typeface="Cambria Math" panose="02040503050406030204" pitchFamily="18" charset="0"/>
                                </a:rPr>
                              </m:ctrlPr>
                            </m:dPr>
                            <m:e>
                              <m:sSub>
                                <m:sSubPr>
                                  <m:ctrlPr>
                                    <a:rPr lang="en-US" b="1" i="1">
                                      <a:latin typeface="Cambria Math" panose="02040503050406030204" pitchFamily="18" charset="0"/>
                                    </a:rPr>
                                  </m:ctrlPr>
                                </m:sSubPr>
                                <m:e>
                                  <m:r>
                                    <a:rPr lang="en-US" b="1">
                                      <a:latin typeface="Cambria Math" panose="02040503050406030204" pitchFamily="18" charset="0"/>
                                    </a:rPr>
                                    <m:t>𝐰</m:t>
                                  </m:r>
                                </m:e>
                                <m:sub>
                                  <m:r>
                                    <a:rPr lang="en-US" i="1">
                                      <a:latin typeface="Cambria Math" panose="02040503050406030204" pitchFamily="18" charset="0"/>
                                    </a:rPr>
                                    <m:t>0</m:t>
                                  </m:r>
                                </m:sub>
                              </m:sSub>
                            </m:e>
                          </m:d>
                        </m:e>
                      </m:d>
                    </m:oMath>
                  </m:oMathPara>
                </a14:m>
                <a:endParaRPr lang="en-US" dirty="0"/>
              </a:p>
              <a:p>
                <a:r>
                  <a:rPr lang="en-US" dirty="0"/>
                  <a:t>Since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𝐿</m:t>
                            </m:r>
                            <m:d>
                              <m:dPr>
                                <m:ctrlPr>
                                  <a:rPr lang="en-US" i="1">
                                    <a:latin typeface="Cambria Math" panose="02040503050406030204" pitchFamily="18" charset="0"/>
                                    <a:ea typeface="Cambria Math" panose="02040503050406030204" pitchFamily="18" charset="0"/>
                                  </a:rPr>
                                </m:ctrlPr>
                              </m:dPr>
                              <m:e>
                                <m:sSub>
                                  <m:sSubPr>
                                    <m:ctrlPr>
                                      <a:rPr lang="en-US" b="1" i="1">
                                        <a:latin typeface="Cambria Math" panose="02040503050406030204" pitchFamily="18" charset="0"/>
                                      </a:rPr>
                                    </m:ctrlPr>
                                  </m:sSubPr>
                                  <m:e>
                                    <m:r>
                                      <a:rPr lang="en-US" b="1">
                                        <a:latin typeface="Cambria Math" panose="02040503050406030204" pitchFamily="18" charset="0"/>
                                      </a:rPr>
                                      <m:t>𝐰</m:t>
                                    </m:r>
                                  </m:e>
                                  <m:sub>
                                    <m:r>
                                      <a:rPr lang="en-US" i="1">
                                        <a:latin typeface="Cambria Math" panose="02040503050406030204" pitchFamily="18" charset="0"/>
                                      </a:rPr>
                                      <m:t>0</m:t>
                                    </m:r>
                                  </m:sub>
                                </m:sSub>
                              </m:e>
                            </m:d>
                          </m:e>
                        </m:d>
                      </m:e>
                      <m:sup>
                        <m:r>
                          <a:rPr lang="en-US" i="1">
                            <a:latin typeface="Cambria Math" panose="02040503050406030204" pitchFamily="18" charset="0"/>
                          </a:rPr>
                          <m:t>𝑡</m:t>
                        </m:r>
                      </m:sup>
                    </m:sSup>
                    <m:d>
                      <m:dPr>
                        <m:ctrlPr>
                          <a:rPr lang="en-US" i="1">
                            <a:latin typeface="Cambria Math" panose="02040503050406030204" pitchFamily="18" charset="0"/>
                          </a:rPr>
                        </m:ctrlPr>
                      </m:dPr>
                      <m:e>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𝐿</m:t>
                        </m:r>
                        <m:d>
                          <m:dPr>
                            <m:ctrlPr>
                              <a:rPr lang="en-US" i="1">
                                <a:latin typeface="Cambria Math" panose="02040503050406030204" pitchFamily="18" charset="0"/>
                                <a:ea typeface="Cambria Math" panose="02040503050406030204" pitchFamily="18" charset="0"/>
                              </a:rPr>
                            </m:ctrlPr>
                          </m:dPr>
                          <m:e>
                            <m:sSub>
                              <m:sSubPr>
                                <m:ctrlPr>
                                  <a:rPr lang="en-US" b="1" i="1">
                                    <a:latin typeface="Cambria Math" panose="02040503050406030204" pitchFamily="18" charset="0"/>
                                  </a:rPr>
                                </m:ctrlPr>
                              </m:sSubPr>
                              <m:e>
                                <m:r>
                                  <a:rPr lang="en-US" b="1">
                                    <a:latin typeface="Cambria Math" panose="02040503050406030204" pitchFamily="18" charset="0"/>
                                  </a:rPr>
                                  <m:t>𝐰</m:t>
                                </m:r>
                              </m:e>
                              <m:sub>
                                <m:r>
                                  <a:rPr lang="en-US" i="1">
                                    <a:latin typeface="Cambria Math" panose="02040503050406030204" pitchFamily="18" charset="0"/>
                                  </a:rPr>
                                  <m:t>0</m:t>
                                </m:r>
                              </m:sub>
                            </m:sSub>
                          </m:e>
                        </m:d>
                      </m:e>
                    </m:d>
                    <m:r>
                      <a:rPr lang="en-US" b="1"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r>
                  <a:rPr lang="en-US" dirty="0"/>
                  <a:t>, we may find a </a:t>
                </a:r>
                <a14:m>
                  <m:oMath xmlns:m="http://schemas.openxmlformats.org/officeDocument/2006/math">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≥0</m:t>
                    </m:r>
                  </m:oMath>
                </a14:m>
                <a:r>
                  <a:rPr lang="en-US" dirty="0"/>
                  <a:t> such that </a:t>
                </a:r>
                <a14:m>
                  <m:oMath xmlns:m="http://schemas.openxmlformats.org/officeDocument/2006/math">
                    <m:r>
                      <a:rPr lang="en-US" i="1">
                        <a:latin typeface="Cambria Math" panose="02040503050406030204" pitchFamily="18" charset="0"/>
                      </a:rPr>
                      <m:t>𝐿</m:t>
                    </m:r>
                    <m:d>
                      <m:dPr>
                        <m:ctrlPr>
                          <a:rPr lang="en-US" i="1">
                            <a:latin typeface="Cambria Math" panose="02040503050406030204" pitchFamily="18" charset="0"/>
                          </a:rPr>
                        </m:ctrlPr>
                      </m:dPr>
                      <m:e>
                        <m:r>
                          <a:rPr lang="en-US" b="1">
                            <a:latin typeface="Cambria Math" panose="02040503050406030204" pitchFamily="18" charset="0"/>
                          </a:rPr>
                          <m:t>𝐰</m:t>
                        </m:r>
                      </m:e>
                    </m:d>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𝐿</m:t>
                    </m:r>
                    <m:d>
                      <m:dPr>
                        <m:ctrlPr>
                          <a:rPr lang="en-US" i="1">
                            <a:latin typeface="Cambria Math" panose="02040503050406030204" pitchFamily="18" charset="0"/>
                          </a:rPr>
                        </m:ctrlPr>
                      </m:dPr>
                      <m:e>
                        <m:sSub>
                          <m:sSubPr>
                            <m:ctrlPr>
                              <a:rPr lang="en-US" b="1" i="1">
                                <a:latin typeface="Cambria Math" panose="02040503050406030204" pitchFamily="18" charset="0"/>
                              </a:rPr>
                            </m:ctrlPr>
                          </m:sSubPr>
                          <m:e>
                            <m:r>
                              <a:rPr lang="en-US" b="1">
                                <a:latin typeface="Cambria Math" panose="02040503050406030204" pitchFamily="18" charset="0"/>
                              </a:rPr>
                              <m:t>𝐰</m:t>
                            </m:r>
                          </m:e>
                          <m:sub>
                            <m:r>
                              <a:rPr lang="en-US" i="1">
                                <a:latin typeface="Cambria Math" panose="02040503050406030204" pitchFamily="18" charset="0"/>
                              </a:rPr>
                              <m:t>0</m:t>
                            </m:r>
                          </m:sub>
                        </m:sSub>
                      </m:e>
                    </m:d>
                    <m:r>
                      <a:rPr lang="en-US" b="1" i="1" smtClean="0">
                        <a:latin typeface="Cambria Math" panose="02040503050406030204" pitchFamily="18" charset="0"/>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DC87BBE3-A353-4012-A592-C33A841A86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9385323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6047"/>
            <a:ext cx="10515600" cy="1205057"/>
          </a:xfrm>
        </p:spPr>
        <p:txBody>
          <a:bodyPr/>
          <a:lstStyle/>
          <a:p>
            <a:r>
              <a:rPr lang="en-US" b="1" dirty="0">
                <a:solidFill>
                  <a:schemeClr val="bg1"/>
                </a:solidFill>
              </a:rPr>
              <a:t>The Gradient Descent Method</a:t>
            </a:r>
          </a:p>
        </p:txBody>
      </p:sp>
      <p:sp>
        <p:nvSpPr>
          <p:cNvPr id="7" name="Slide Number Placeholder 6"/>
          <p:cNvSpPr>
            <a:spLocks noGrp="1"/>
          </p:cNvSpPr>
          <p:nvPr>
            <p:ph type="sldNum" sz="quarter" idx="12"/>
          </p:nvPr>
        </p:nvSpPr>
        <p:spPr/>
        <p:txBody>
          <a:bodyPr/>
          <a:lstStyle/>
          <a:p>
            <a:fld id="{1C20BA80-1909-427C-B3BD-3DD8AEAFD5BE}" type="slidenum">
              <a:rPr lang="en-US" smtClean="0"/>
              <a:t>38</a:t>
            </a:fld>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Find a current estimate </a:t>
                </a:r>
                <a14:m>
                  <m:oMath xmlns:m="http://schemas.openxmlformats.org/officeDocument/2006/math">
                    <m:sSub>
                      <m:sSubPr>
                        <m:ctrlPr>
                          <a:rPr lang="en-US" b="1" i="1">
                            <a:latin typeface="Cambria Math" panose="02040503050406030204" pitchFamily="18" charset="0"/>
                          </a:rPr>
                        </m:ctrlPr>
                      </m:sSubPr>
                      <m:e>
                        <m:r>
                          <a:rPr lang="en-US" b="1">
                            <a:latin typeface="Cambria Math" panose="02040503050406030204" pitchFamily="18" charset="0"/>
                          </a:rPr>
                          <m:t>𝐰</m:t>
                        </m:r>
                      </m:e>
                      <m:sub>
                        <m:r>
                          <a:rPr lang="en-US" i="1">
                            <a:latin typeface="Cambria Math" panose="02040503050406030204" pitchFamily="18" charset="0"/>
                          </a:rPr>
                          <m:t>0</m:t>
                        </m:r>
                      </m:sub>
                    </m:sSub>
                    <m:r>
                      <a:rPr lang="en-US" b="1" i="1">
                        <a:latin typeface="Cambria Math" panose="02040503050406030204" pitchFamily="18" charset="0"/>
                      </a:rPr>
                      <m:t> </m:t>
                    </m:r>
                  </m:oMath>
                </a14:m>
                <a:r>
                  <a:rPr lang="en-US" dirty="0"/>
                  <a:t>of the minimum point for </a:t>
                </a:r>
                <a14:m>
                  <m:oMath xmlns:m="http://schemas.openxmlformats.org/officeDocument/2006/math">
                    <m:r>
                      <a:rPr lang="en-US" i="1">
                        <a:latin typeface="Cambria Math" panose="02040503050406030204" pitchFamily="18" charset="0"/>
                      </a:rPr>
                      <m:t>𝐿</m:t>
                    </m:r>
                    <m:d>
                      <m:dPr>
                        <m:ctrlPr>
                          <a:rPr lang="en-US" i="1">
                            <a:latin typeface="Cambria Math" panose="02040503050406030204" pitchFamily="18" charset="0"/>
                          </a:rPr>
                        </m:ctrlPr>
                      </m:dPr>
                      <m:e>
                        <m:r>
                          <a:rPr lang="en-US" b="1">
                            <a:latin typeface="Cambria Math" panose="02040503050406030204" pitchFamily="18" charset="0"/>
                          </a:rPr>
                          <m:t>𝐰</m:t>
                        </m:r>
                      </m:e>
                    </m:d>
                  </m:oMath>
                </a14:m>
                <a:r>
                  <a:rPr lang="en-US" dirty="0"/>
                  <a:t>.</a:t>
                </a:r>
              </a:p>
              <a:p>
                <a:pPr marL="514350" indent="-514350">
                  <a:buFont typeface="+mj-lt"/>
                  <a:buAutoNum type="arabicPeriod"/>
                </a:pPr>
                <a:r>
                  <a:rPr lang="en-US" dirty="0"/>
                  <a:t>Calculate the gradient vector </a:t>
                </a:r>
                <a14:m>
                  <m:oMath xmlns:m="http://schemas.openxmlformats.org/officeDocument/2006/math">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𝐿</m:t>
                    </m:r>
                    <m:d>
                      <m:dPr>
                        <m:ctrlPr>
                          <a:rPr lang="en-US" i="1">
                            <a:latin typeface="Cambria Math" panose="02040503050406030204" pitchFamily="18" charset="0"/>
                            <a:ea typeface="Cambria Math" panose="02040503050406030204" pitchFamily="18" charset="0"/>
                          </a:rPr>
                        </m:ctrlPr>
                      </m:dPr>
                      <m:e>
                        <m:sSub>
                          <m:sSubPr>
                            <m:ctrlPr>
                              <a:rPr lang="en-US" b="1" i="1">
                                <a:latin typeface="Cambria Math" panose="02040503050406030204" pitchFamily="18" charset="0"/>
                              </a:rPr>
                            </m:ctrlPr>
                          </m:sSubPr>
                          <m:e>
                            <m:r>
                              <a:rPr lang="en-US" b="1">
                                <a:latin typeface="Cambria Math" panose="02040503050406030204" pitchFamily="18" charset="0"/>
                              </a:rPr>
                              <m:t>𝐰</m:t>
                            </m:r>
                          </m:e>
                          <m:sub>
                            <m:r>
                              <a:rPr lang="en-US" i="1">
                                <a:latin typeface="Cambria Math" panose="02040503050406030204" pitchFamily="18" charset="0"/>
                              </a:rPr>
                              <m:t>0</m:t>
                            </m:r>
                          </m:sub>
                        </m:sSub>
                      </m:e>
                    </m:d>
                  </m:oMath>
                </a14:m>
                <a:r>
                  <a:rPr lang="en-US" dirty="0"/>
                  <a:t>.</a:t>
                </a:r>
              </a:p>
              <a:p>
                <a:pPr marL="514350" indent="-514350">
                  <a:buFont typeface="+mj-lt"/>
                  <a:buAutoNum type="arabicPeriod"/>
                </a:pPr>
                <a:r>
                  <a:rPr lang="en-US" dirty="0"/>
                  <a:t>If </a:t>
                </a:r>
                <a14:m>
                  <m:oMath xmlns:m="http://schemas.openxmlformats.org/officeDocument/2006/math">
                    <m:d>
                      <m:dPr>
                        <m:begChr m:val="‖"/>
                        <m:endChr m:val="‖"/>
                        <m:ctrlPr>
                          <a:rPr lang="en-US" i="1" smtClean="0">
                            <a:latin typeface="Cambria Math" panose="02040503050406030204" pitchFamily="18" charset="0"/>
                          </a:rPr>
                        </m:ctrlPr>
                      </m:dPr>
                      <m:e>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𝐿</m:t>
                        </m:r>
                        <m:d>
                          <m:dPr>
                            <m:ctrlPr>
                              <a:rPr lang="en-US" i="1">
                                <a:latin typeface="Cambria Math" panose="02040503050406030204" pitchFamily="18" charset="0"/>
                                <a:ea typeface="Cambria Math" panose="02040503050406030204" pitchFamily="18" charset="0"/>
                              </a:rPr>
                            </m:ctrlPr>
                          </m:dPr>
                          <m:e>
                            <m:sSub>
                              <m:sSubPr>
                                <m:ctrlPr>
                                  <a:rPr lang="en-US" b="1" i="1">
                                    <a:latin typeface="Cambria Math" panose="02040503050406030204" pitchFamily="18" charset="0"/>
                                  </a:rPr>
                                </m:ctrlPr>
                              </m:sSubPr>
                              <m:e>
                                <m:r>
                                  <a:rPr lang="en-US" b="1">
                                    <a:latin typeface="Cambria Math" panose="02040503050406030204" pitchFamily="18" charset="0"/>
                                  </a:rPr>
                                  <m:t>𝐰</m:t>
                                </m:r>
                              </m:e>
                              <m:sub>
                                <m:r>
                                  <a:rPr lang="en-US" i="1">
                                    <a:latin typeface="Cambria Math" panose="02040503050406030204" pitchFamily="18" charset="0"/>
                                  </a:rPr>
                                  <m:t>0</m:t>
                                </m:r>
                              </m:sub>
                            </m:sSub>
                          </m:e>
                        </m:d>
                      </m:e>
                    </m:d>
                    <m:r>
                      <a:rPr lang="en-US" b="0" i="1" smtClean="0">
                        <a:latin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𝜀</m:t>
                    </m:r>
                  </m:oMath>
                </a14:m>
                <a:r>
                  <a:rPr lang="en-US" dirty="0"/>
                  <a:t> for some tolerance level </a:t>
                </a:r>
                <a14:m>
                  <m:oMath xmlns:m="http://schemas.openxmlformats.org/officeDocument/2006/math">
                    <m:r>
                      <a:rPr lang="en-US" i="1">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&gt;0</m:t>
                    </m:r>
                  </m:oMath>
                </a14:m>
                <a:r>
                  <a:rPr lang="en-US" dirty="0"/>
                  <a:t>, then we have found a local minimum point for </a:t>
                </a:r>
                <a14:m>
                  <m:oMath xmlns:m="http://schemas.openxmlformats.org/officeDocument/2006/math">
                    <m:r>
                      <a:rPr lang="en-US" i="1">
                        <a:latin typeface="Cambria Math" panose="02040503050406030204" pitchFamily="18" charset="0"/>
                      </a:rPr>
                      <m:t>𝐿</m:t>
                    </m:r>
                    <m:d>
                      <m:dPr>
                        <m:ctrlPr>
                          <a:rPr lang="en-US" i="1">
                            <a:latin typeface="Cambria Math" panose="02040503050406030204" pitchFamily="18" charset="0"/>
                          </a:rPr>
                        </m:ctrlPr>
                      </m:dPr>
                      <m:e>
                        <m:r>
                          <a:rPr lang="en-US" b="1">
                            <a:latin typeface="Cambria Math" panose="02040503050406030204" pitchFamily="18" charset="0"/>
                          </a:rPr>
                          <m:t>𝐰</m:t>
                        </m:r>
                      </m:e>
                    </m:d>
                  </m:oMath>
                </a14:m>
                <a:r>
                  <a:rPr lang="en-US" dirty="0"/>
                  <a:t>. Iteration stops with success.</a:t>
                </a:r>
              </a:p>
              <a:p>
                <a:pPr marL="514350" indent="-514350">
                  <a:buFont typeface="+mj-lt"/>
                  <a:buAutoNum type="arabicPeriod"/>
                </a:pPr>
                <a:r>
                  <a:rPr lang="en-US" dirty="0"/>
                  <a:t>Otherwise, perform a grid search to find </a:t>
                </a:r>
                <a14:m>
                  <m:oMath xmlns:m="http://schemas.openxmlformats.org/officeDocument/2006/math">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≥0</m:t>
                    </m:r>
                  </m:oMath>
                </a14:m>
                <a:r>
                  <a:rPr lang="en-US" dirty="0"/>
                  <a:t> such that </a:t>
                </a:r>
                <a14:m>
                  <m:oMath xmlns:m="http://schemas.openxmlformats.org/officeDocument/2006/math">
                    <m:r>
                      <a:rPr lang="en-US" i="1">
                        <a:latin typeface="Cambria Math" panose="02040503050406030204" pitchFamily="18" charset="0"/>
                      </a:rPr>
                      <m:t>𝐿</m:t>
                    </m:r>
                    <m:d>
                      <m:dPr>
                        <m:ctrlPr>
                          <a:rPr lang="en-US" i="1">
                            <a:latin typeface="Cambria Math" panose="02040503050406030204" pitchFamily="18" charset="0"/>
                          </a:rPr>
                        </m:ctrlPr>
                      </m:dPr>
                      <m:e>
                        <m:r>
                          <a:rPr lang="en-US" b="1">
                            <a:latin typeface="Cambria Math" panose="02040503050406030204" pitchFamily="18" charset="0"/>
                          </a:rPr>
                          <m:t>𝐰</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𝐿</m:t>
                    </m:r>
                    <m:d>
                      <m:dPr>
                        <m:ctrlPr>
                          <a:rPr lang="en-US" i="1">
                            <a:latin typeface="Cambria Math" panose="02040503050406030204" pitchFamily="18" charset="0"/>
                          </a:rPr>
                        </m:ctrlPr>
                      </m:dPr>
                      <m:e>
                        <m:sSub>
                          <m:sSubPr>
                            <m:ctrlPr>
                              <a:rPr lang="en-US" b="1" i="1">
                                <a:latin typeface="Cambria Math" panose="02040503050406030204" pitchFamily="18" charset="0"/>
                              </a:rPr>
                            </m:ctrlPr>
                          </m:sSubPr>
                          <m:e>
                            <m:r>
                              <a:rPr lang="en-US" b="1">
                                <a:latin typeface="Cambria Math" panose="02040503050406030204" pitchFamily="18" charset="0"/>
                              </a:rPr>
                              <m:t>𝐰</m:t>
                            </m:r>
                          </m:e>
                          <m:sub>
                            <m:r>
                              <a:rPr lang="en-US" i="1">
                                <a:latin typeface="Cambria Math" panose="02040503050406030204" pitchFamily="18" charset="0"/>
                              </a:rPr>
                              <m:t>0</m:t>
                            </m:r>
                          </m:sub>
                        </m:sSub>
                      </m:e>
                    </m:d>
                  </m:oMath>
                </a14:m>
                <a:r>
                  <a:rPr lang="en-US" dirty="0"/>
                  <a:t> where </a:t>
                </a:r>
                <a14:m>
                  <m:oMath xmlns:m="http://schemas.openxmlformats.org/officeDocument/2006/math">
                    <m:r>
                      <a:rPr lang="en-US" b="1">
                        <a:latin typeface="Cambria Math" panose="02040503050406030204" pitchFamily="18" charset="0"/>
                      </a:rPr>
                      <m:t>𝐰</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a:latin typeface="Cambria Math" panose="02040503050406030204" pitchFamily="18" charset="0"/>
                          </a:rPr>
                          <m:t>𝐰</m:t>
                        </m:r>
                      </m:e>
                      <m:sub>
                        <m:r>
                          <a:rPr lang="en-US" i="1">
                            <a:latin typeface="Cambria Math" panose="02040503050406030204" pitchFamily="18" charset="0"/>
                          </a:rPr>
                          <m:t>0</m:t>
                        </m:r>
                      </m:sub>
                    </m:sSub>
                    <m:r>
                      <a:rPr lang="en-US" b="1"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oMath>
                </a14:m>
                <a:r>
                  <a:rPr lang="en-US" dirty="0">
                    <a:ea typeface="Cambria Math" panose="02040503050406030204" pitchFamily="18" charset="0"/>
                  </a:rPr>
                  <a:t> </a:t>
                </a:r>
                <a14:m>
                  <m:oMath xmlns:m="http://schemas.openxmlformats.org/officeDocument/2006/math">
                    <m:r>
                      <m:rPr>
                        <m:sty m:val="p"/>
                      </m:rP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𝐿</m:t>
                    </m:r>
                    <m:d>
                      <m:dPr>
                        <m:ctrlPr>
                          <a:rPr lang="en-US" i="1" smtClean="0">
                            <a:latin typeface="Cambria Math" panose="02040503050406030204" pitchFamily="18" charset="0"/>
                            <a:ea typeface="Cambria Math" panose="02040503050406030204" pitchFamily="18" charset="0"/>
                          </a:rPr>
                        </m:ctrlPr>
                      </m:dPr>
                      <m:e>
                        <m:sSub>
                          <m:sSubPr>
                            <m:ctrlPr>
                              <a:rPr lang="en-US" b="1" i="1">
                                <a:latin typeface="Cambria Math" panose="02040503050406030204" pitchFamily="18" charset="0"/>
                              </a:rPr>
                            </m:ctrlPr>
                          </m:sSubPr>
                          <m:e>
                            <m:r>
                              <a:rPr lang="en-US" b="1">
                                <a:latin typeface="Cambria Math" panose="02040503050406030204" pitchFamily="18" charset="0"/>
                              </a:rPr>
                              <m:t>𝐰</m:t>
                            </m:r>
                          </m:e>
                          <m:sub>
                            <m:r>
                              <a:rPr lang="en-US" i="1">
                                <a:latin typeface="Cambria Math" panose="02040503050406030204" pitchFamily="18" charset="0"/>
                              </a:rPr>
                              <m:t>0</m:t>
                            </m:r>
                          </m:sub>
                        </m:sSub>
                      </m:e>
                    </m:d>
                  </m:oMath>
                </a14:m>
                <a:r>
                  <a:rPr lang="en-US" dirty="0"/>
                  <a:t>.  If no such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a:t> can be found, then iteration stops with a failure code.</a:t>
                </a:r>
              </a:p>
              <a:p>
                <a:pPr marL="514350" indent="-514350">
                  <a:buFont typeface="+mj-lt"/>
                  <a:buAutoNum type="arabicPeriod"/>
                </a:pPr>
                <a:r>
                  <a:rPr lang="en-US" dirty="0"/>
                  <a:t>If we have reached the maximum number of iterations, then iteration stops with a failure code.</a:t>
                </a:r>
              </a:p>
              <a:p>
                <a:pPr marL="514350" indent="-514350">
                  <a:buFont typeface="+mj-lt"/>
                  <a:buAutoNum type="arabicPeriod"/>
                </a:pPr>
                <a:r>
                  <a:rPr lang="en-US" dirty="0"/>
                  <a:t>Otherwise, go back to Step 1 with the next current estimate </a:t>
                </a:r>
                <a14:m>
                  <m:oMath xmlns:m="http://schemas.openxmlformats.org/officeDocument/2006/math">
                    <m:r>
                      <a:rPr lang="en-US" b="1">
                        <a:latin typeface="Cambria Math" panose="02040503050406030204" pitchFamily="18" charset="0"/>
                      </a:rPr>
                      <m:t>𝐰</m:t>
                    </m:r>
                  </m:oMath>
                </a14:m>
                <a:r>
                  <a:rPr lang="en-US"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3221" r="-46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DC87BBE3-A353-4012-A592-C33A841A86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4935334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6047"/>
            <a:ext cx="10515600" cy="1205057"/>
          </a:xfrm>
        </p:spPr>
        <p:txBody>
          <a:bodyPr/>
          <a:lstStyle/>
          <a:p>
            <a:r>
              <a:rPr lang="en-US" b="1" dirty="0">
                <a:solidFill>
                  <a:schemeClr val="bg1"/>
                </a:solidFill>
              </a:rPr>
              <a:t>Calculating the Gradient Vector</a:t>
            </a:r>
          </a:p>
        </p:txBody>
      </p:sp>
      <p:sp>
        <p:nvSpPr>
          <p:cNvPr id="7" name="Slide Number Placeholder 6"/>
          <p:cNvSpPr>
            <a:spLocks noGrp="1"/>
          </p:cNvSpPr>
          <p:nvPr>
            <p:ph type="sldNum" sz="quarter" idx="12"/>
          </p:nvPr>
        </p:nvSpPr>
        <p:spPr/>
        <p:txBody>
          <a:bodyPr/>
          <a:lstStyle/>
          <a:p>
            <a:fld id="{1C20BA80-1909-427C-B3BD-3DD8AEAFD5BE}" type="slidenum">
              <a:rPr lang="en-US" smtClean="0"/>
              <a:t>39</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The task of calculating the gradient vector </a:t>
                </a:r>
                <a14:m>
                  <m:oMath xmlns:m="http://schemas.openxmlformats.org/officeDocument/2006/math">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𝐿</m:t>
                    </m:r>
                    <m:d>
                      <m:dPr>
                        <m:ctrlPr>
                          <a:rPr lang="en-US" i="1" smtClean="0">
                            <a:latin typeface="Cambria Math" panose="02040503050406030204" pitchFamily="18" charset="0"/>
                            <a:ea typeface="Cambria Math" panose="02040503050406030204" pitchFamily="18" charset="0"/>
                          </a:rPr>
                        </m:ctrlPr>
                      </m:dPr>
                      <m:e>
                        <m:r>
                          <a:rPr lang="en-US" b="1" i="0" smtClean="0">
                            <a:latin typeface="Cambria Math" panose="02040503050406030204" pitchFamily="18" charset="0"/>
                            <a:ea typeface="Cambria Math" panose="02040503050406030204" pitchFamily="18" charset="0"/>
                          </a:rPr>
                          <m:t>𝐰</m:t>
                        </m:r>
                      </m:e>
                    </m:d>
                  </m:oMath>
                </a14:m>
                <a:r>
                  <a:rPr lang="en-US" dirty="0"/>
                  <a:t> can be overwhelming at first because the predicted value is a function of another composite function.</a:t>
                </a:r>
              </a:p>
              <a:p>
                <a:r>
                  <a:rPr lang="en-US" dirty="0"/>
                  <a:t>However, we can use the Backpropagation algorithm to calculate the gradient vector.</a:t>
                </a:r>
              </a:p>
              <a:p>
                <a:r>
                  <a:rPr lang="en-US" dirty="0"/>
                  <a:t>Mathematically, the Backpropagation algorithm applies the Chain Rule in Calculus repeatedly.</a:t>
                </a:r>
              </a:p>
              <a:p>
                <a:r>
                  <a:rPr lang="en-US" dirty="0"/>
                  <a:t>Suppose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oMath>
                </a14:m>
                <a:r>
                  <a:rPr lang="en-US" dirty="0"/>
                  <a:t>,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𝑣</m:t>
                        </m:r>
                      </m:e>
                    </m:d>
                  </m:oMath>
                </a14:m>
                <a:r>
                  <a:rPr lang="en-US" dirty="0"/>
                  <a:t>, and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US" dirty="0"/>
                  <a:t>, then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𝑦</m:t>
                        </m:r>
                      </m:num>
                      <m:den>
                        <m:r>
                          <a:rPr lang="en-US" b="0" i="1" smtClean="0">
                            <a:latin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𝑥</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𝑦</m:t>
                        </m:r>
                      </m:num>
                      <m:den>
                        <m:r>
                          <a:rPr lang="en-US" i="1">
                            <a:latin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𝑢</m:t>
                        </m:r>
                      </m:den>
                    </m:f>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𝑢</m:t>
                        </m:r>
                      </m:num>
                      <m:den>
                        <m:r>
                          <a:rPr lang="en-US" i="1">
                            <a:latin typeface="Cambria Math" panose="02040503050406030204" pitchFamily="18" charset="0"/>
                          </a:rPr>
                          <m:t>𝑑</m:t>
                        </m:r>
                        <m:r>
                          <a:rPr lang="en-US" b="0" i="1" smtClean="0">
                            <a:latin typeface="Cambria Math" panose="02040503050406030204" pitchFamily="18" charset="0"/>
                          </a:rPr>
                          <m:t>𝑣</m:t>
                        </m:r>
                      </m:den>
                    </m:f>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r>
                          <a:rPr lang="en-US" b="0" i="1" smtClean="0">
                            <a:latin typeface="Cambria Math" panose="02040503050406030204" pitchFamily="18" charset="0"/>
                          </a:rPr>
                          <m:t>𝑣</m:t>
                        </m:r>
                      </m:num>
                      <m:den>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𝑥</m:t>
                        </m:r>
                      </m:den>
                    </m:f>
                  </m:oMath>
                </a14:m>
                <a:r>
                  <a:rPr lang="en-US" dirty="0"/>
                  <a:t> according to the Chain Rule.  Hence,</a:t>
                </a:r>
                <a:br>
                  <a:rPr lang="en-US" dirty="0"/>
                </a:b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𝑦</m:t>
                        </m:r>
                      </m:num>
                      <m:den>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𝑥</m:t>
                        </m:r>
                      </m:den>
                    </m:f>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𝑓</m:t>
                        </m:r>
                      </m:e>
                      <m:sup>
                        <m:r>
                          <a:rPr lang="en-US" b="0" i="1" smtClean="0">
                            <a:latin typeface="Cambria Math" panose="02040503050406030204" pitchFamily="18" charset="0"/>
                            <a:ea typeface="Cambria Math" panose="02040503050406030204" pitchFamily="18" charset="0"/>
                          </a:rPr>
                          <m:t>′</m:t>
                        </m:r>
                      </m:sup>
                    </m:sSup>
                    <m:d>
                      <m:dPr>
                        <m:ctrlPr>
                          <a:rPr lang="en-US" b="0" i="1" smtClean="0">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𝑥</m:t>
                                </m:r>
                              </m:e>
                            </m:d>
                          </m:e>
                        </m:d>
                      </m:e>
                    </m:d>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𝑔</m:t>
                        </m:r>
                      </m:e>
                      <m:sup>
                        <m:r>
                          <a:rPr lang="en-US" i="1">
                            <a:latin typeface="Cambria Math" panose="02040503050406030204" pitchFamily="18" charset="0"/>
                            <a:ea typeface="Cambria Math" panose="02040503050406030204" pitchFamily="18" charset="0"/>
                          </a:rPr>
                          <m:t>′</m:t>
                        </m:r>
                      </m:sup>
                    </m:s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𝑥</m:t>
                            </m:r>
                          </m:e>
                        </m:d>
                      </m:e>
                    </m:d>
                  </m:oMath>
                </a14:m>
                <a:r>
                  <a:rPr lang="en-US" dirty="0">
                    <a:ea typeface="Cambria Math" panose="02040503050406030204" pitchFamily="18" charset="0"/>
                  </a:rPr>
                  <a:t>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i="1">
                            <a:latin typeface="Cambria Math" panose="02040503050406030204" pitchFamily="18" charset="0"/>
                            <a:ea typeface="Cambria Math" panose="02040503050406030204" pitchFamily="18" charset="0"/>
                          </a:rPr>
                          <m:t>′</m:t>
                        </m:r>
                      </m:sup>
                    </m:sSup>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308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DC87BBE3-A353-4012-A592-C33A841A86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897872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Neural Network Motivation</a:t>
            </a:r>
          </a:p>
        </p:txBody>
      </p:sp>
      <p:sp>
        <p:nvSpPr>
          <p:cNvPr id="7" name="Slide Number Placeholder 6"/>
          <p:cNvSpPr>
            <a:spLocks noGrp="1"/>
          </p:cNvSpPr>
          <p:nvPr>
            <p:ph type="sldNum" sz="quarter" idx="12"/>
          </p:nvPr>
        </p:nvSpPr>
        <p:spPr/>
        <p:txBody>
          <a:bodyPr/>
          <a:lstStyle/>
          <a:p>
            <a:fld id="{1C20BA80-1909-427C-B3BD-3DD8AEAFD5BE}" type="slidenum">
              <a:rPr lang="en-US" smtClean="0"/>
              <a:t>4</a:t>
            </a:fld>
            <a:endParaRPr lang="en-US" dirty="0"/>
          </a:p>
        </p:txBody>
      </p:sp>
      <p:sp>
        <p:nvSpPr>
          <p:cNvPr id="3" name="Content Placeholder 2"/>
          <p:cNvSpPr>
            <a:spLocks noGrp="1"/>
          </p:cNvSpPr>
          <p:nvPr>
            <p:ph idx="1"/>
          </p:nvPr>
        </p:nvSpPr>
        <p:spPr>
          <a:xfrm>
            <a:off x="838200" y="1825625"/>
            <a:ext cx="4144347" cy="4351338"/>
          </a:xfrm>
        </p:spPr>
        <p:txBody>
          <a:bodyPr>
            <a:normAutofit fontScale="92500"/>
          </a:bodyPr>
          <a:lstStyle/>
          <a:p>
            <a:r>
              <a:rPr lang="en-US" dirty="0"/>
              <a:t>Since we may not know the true equation, we may need to try many equations</a:t>
            </a:r>
          </a:p>
          <a:p>
            <a:r>
              <a:rPr lang="en-US" dirty="0"/>
              <a:t>Neural Network uses simple functions as building blocks to assemble (or estimate) the relationship</a:t>
            </a:r>
          </a:p>
          <a:p>
            <a:r>
              <a:rPr lang="en-US" dirty="0"/>
              <a:t>Often, there are layers of building blocks of functions</a:t>
            </a:r>
          </a:p>
          <a:p>
            <a:pPr marL="0" indent="0">
              <a:buNone/>
            </a:pPr>
            <a:endParaRPr lang="en-US" dirty="0"/>
          </a:p>
        </p:txBody>
      </p:sp>
      <p:pic>
        <p:nvPicPr>
          <p:cNvPr id="8" name="Picture 7">
            <a:extLst>
              <a:ext uri="{FF2B5EF4-FFF2-40B4-BE49-F238E27FC236}">
                <a16:creationId xmlns:a16="http://schemas.microsoft.com/office/drawing/2014/main" id="{420BC9D1-343A-491B-8026-49A874E80F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4" name="Picture 3">
            <a:extLst>
              <a:ext uri="{FF2B5EF4-FFF2-40B4-BE49-F238E27FC236}">
                <a16:creationId xmlns:a16="http://schemas.microsoft.com/office/drawing/2014/main" id="{39FC9637-1C97-4062-9D89-26D3F784A4FF}"/>
              </a:ext>
            </a:extLst>
          </p:cNvPr>
          <p:cNvPicPr>
            <a:picLocks noChangeAspect="1"/>
          </p:cNvPicPr>
          <p:nvPr/>
        </p:nvPicPr>
        <p:blipFill>
          <a:blip r:embed="rId4"/>
          <a:stretch>
            <a:fillRect/>
          </a:stretch>
        </p:blipFill>
        <p:spPr>
          <a:xfrm>
            <a:off x="5342336" y="1937593"/>
            <a:ext cx="6400800" cy="3922059"/>
          </a:xfrm>
          <a:prstGeom prst="rect">
            <a:avLst/>
          </a:prstGeom>
        </p:spPr>
      </p:pic>
    </p:spTree>
    <p:extLst>
      <p:ext uri="{BB962C8B-B14F-4D97-AF65-F5344CB8AC3E}">
        <p14:creationId xmlns:p14="http://schemas.microsoft.com/office/powerpoint/2010/main" val="23947233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Illustration Using this Neural Network</a:t>
            </a:r>
          </a:p>
        </p:txBody>
      </p:sp>
      <p:sp>
        <p:nvSpPr>
          <p:cNvPr id="7" name="Slide Number Placeholder 6"/>
          <p:cNvSpPr>
            <a:spLocks noGrp="1"/>
          </p:cNvSpPr>
          <p:nvPr>
            <p:ph type="sldNum" sz="quarter" idx="12"/>
          </p:nvPr>
        </p:nvSpPr>
        <p:spPr/>
        <p:txBody>
          <a:bodyPr/>
          <a:lstStyle/>
          <a:p>
            <a:fld id="{1C20BA80-1909-427C-B3BD-3DD8AEAFD5BE}" type="slidenum">
              <a:rPr lang="en-US" smtClean="0"/>
              <a:t>40</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4" name="Rectangle: Rounded Corners 3">
            <a:extLst>
              <a:ext uri="{FF2B5EF4-FFF2-40B4-BE49-F238E27FC236}">
                <a16:creationId xmlns:a16="http://schemas.microsoft.com/office/drawing/2014/main" id="{1A29280E-B097-4A6E-B983-E2659D443EE1}"/>
              </a:ext>
            </a:extLst>
          </p:cNvPr>
          <p:cNvSpPr/>
          <p:nvPr/>
        </p:nvSpPr>
        <p:spPr>
          <a:xfrm>
            <a:off x="958468" y="1509311"/>
            <a:ext cx="914400" cy="9144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Bias</a:t>
            </a:r>
          </a:p>
        </p:txBody>
      </p:sp>
      <p:sp>
        <p:nvSpPr>
          <p:cNvPr id="9" name="Rectangle: Rounded Corners 8">
            <a:extLst>
              <a:ext uri="{FF2B5EF4-FFF2-40B4-BE49-F238E27FC236}">
                <a16:creationId xmlns:a16="http://schemas.microsoft.com/office/drawing/2014/main" id="{2E524A3E-5248-4B35-A8DF-25CD2D4509D1}"/>
              </a:ext>
            </a:extLst>
          </p:cNvPr>
          <p:cNvSpPr/>
          <p:nvPr/>
        </p:nvSpPr>
        <p:spPr>
          <a:xfrm>
            <a:off x="958468" y="2674144"/>
            <a:ext cx="914400" cy="9144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X1</a:t>
            </a:r>
          </a:p>
        </p:txBody>
      </p:sp>
      <p:sp>
        <p:nvSpPr>
          <p:cNvPr id="10" name="Rectangle: Rounded Corners 9">
            <a:extLst>
              <a:ext uri="{FF2B5EF4-FFF2-40B4-BE49-F238E27FC236}">
                <a16:creationId xmlns:a16="http://schemas.microsoft.com/office/drawing/2014/main" id="{0BCCD496-9956-4891-899C-A389702E86B6}"/>
              </a:ext>
            </a:extLst>
          </p:cNvPr>
          <p:cNvSpPr/>
          <p:nvPr/>
        </p:nvSpPr>
        <p:spPr>
          <a:xfrm>
            <a:off x="958468" y="3838977"/>
            <a:ext cx="914400" cy="9144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X2</a:t>
            </a:r>
          </a:p>
        </p:txBody>
      </p:sp>
      <p:sp>
        <p:nvSpPr>
          <p:cNvPr id="11" name="Rectangle: Rounded Corners 10">
            <a:extLst>
              <a:ext uri="{FF2B5EF4-FFF2-40B4-BE49-F238E27FC236}">
                <a16:creationId xmlns:a16="http://schemas.microsoft.com/office/drawing/2014/main" id="{EED0ECDF-D63A-4AE3-8B0B-B40E93250950}"/>
              </a:ext>
            </a:extLst>
          </p:cNvPr>
          <p:cNvSpPr/>
          <p:nvPr/>
        </p:nvSpPr>
        <p:spPr>
          <a:xfrm>
            <a:off x="958468" y="5003810"/>
            <a:ext cx="914400" cy="9144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X3</a:t>
            </a:r>
          </a:p>
        </p:txBody>
      </p:sp>
      <p:sp>
        <p:nvSpPr>
          <p:cNvPr id="5" name="Oval 4">
            <a:extLst>
              <a:ext uri="{FF2B5EF4-FFF2-40B4-BE49-F238E27FC236}">
                <a16:creationId xmlns:a16="http://schemas.microsoft.com/office/drawing/2014/main" id="{6AADBF8F-7D5D-4073-886A-D91E56994189}"/>
              </a:ext>
            </a:extLst>
          </p:cNvPr>
          <p:cNvSpPr/>
          <p:nvPr/>
        </p:nvSpPr>
        <p:spPr>
          <a:xfrm>
            <a:off x="2869784" y="3874180"/>
            <a:ext cx="1156992" cy="1134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H(1:1)</a:t>
            </a:r>
          </a:p>
        </p:txBody>
      </p:sp>
      <p:sp>
        <p:nvSpPr>
          <p:cNvPr id="18" name="Rectangle 17">
            <a:extLst>
              <a:ext uri="{FF2B5EF4-FFF2-40B4-BE49-F238E27FC236}">
                <a16:creationId xmlns:a16="http://schemas.microsoft.com/office/drawing/2014/main" id="{CBF8263A-78DC-439D-833B-A9733A010524}"/>
              </a:ext>
            </a:extLst>
          </p:cNvPr>
          <p:cNvSpPr/>
          <p:nvPr/>
        </p:nvSpPr>
        <p:spPr>
          <a:xfrm>
            <a:off x="9199305" y="1488207"/>
            <a:ext cx="1028241" cy="11352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Y1</a:t>
            </a:r>
          </a:p>
        </p:txBody>
      </p:sp>
      <p:sp>
        <p:nvSpPr>
          <p:cNvPr id="19" name="Rectangle 18">
            <a:extLst>
              <a:ext uri="{FF2B5EF4-FFF2-40B4-BE49-F238E27FC236}">
                <a16:creationId xmlns:a16="http://schemas.microsoft.com/office/drawing/2014/main" id="{50043C9D-07F2-4C99-917D-2AE0A670C020}"/>
              </a:ext>
            </a:extLst>
          </p:cNvPr>
          <p:cNvSpPr/>
          <p:nvPr/>
        </p:nvSpPr>
        <p:spPr>
          <a:xfrm>
            <a:off x="9199304" y="3101723"/>
            <a:ext cx="1028241" cy="11352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Y2</a:t>
            </a:r>
          </a:p>
        </p:txBody>
      </p:sp>
      <p:sp>
        <p:nvSpPr>
          <p:cNvPr id="20" name="Rectangle 19">
            <a:extLst>
              <a:ext uri="{FF2B5EF4-FFF2-40B4-BE49-F238E27FC236}">
                <a16:creationId xmlns:a16="http://schemas.microsoft.com/office/drawing/2014/main" id="{94C8C449-BAD6-4C87-8FB0-068E868B1C8B}"/>
              </a:ext>
            </a:extLst>
          </p:cNvPr>
          <p:cNvSpPr/>
          <p:nvPr/>
        </p:nvSpPr>
        <p:spPr>
          <a:xfrm>
            <a:off x="9199304" y="4688361"/>
            <a:ext cx="1028241" cy="11352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Y3</a:t>
            </a:r>
          </a:p>
        </p:txBody>
      </p:sp>
      <p:sp>
        <p:nvSpPr>
          <p:cNvPr id="21" name="Oval 20">
            <a:extLst>
              <a:ext uri="{FF2B5EF4-FFF2-40B4-BE49-F238E27FC236}">
                <a16:creationId xmlns:a16="http://schemas.microsoft.com/office/drawing/2014/main" id="{AFD7D5AE-1586-4023-AC6F-36690CDDCF7B}"/>
              </a:ext>
            </a:extLst>
          </p:cNvPr>
          <p:cNvSpPr/>
          <p:nvPr/>
        </p:nvSpPr>
        <p:spPr>
          <a:xfrm>
            <a:off x="2871508" y="2343638"/>
            <a:ext cx="1156992" cy="113473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H(1:0)</a:t>
            </a:r>
          </a:p>
        </p:txBody>
      </p:sp>
      <p:sp>
        <p:nvSpPr>
          <p:cNvPr id="22" name="Oval 21">
            <a:extLst>
              <a:ext uri="{FF2B5EF4-FFF2-40B4-BE49-F238E27FC236}">
                <a16:creationId xmlns:a16="http://schemas.microsoft.com/office/drawing/2014/main" id="{606C69C6-48BF-45C9-AC9C-66CAC4E262B2}"/>
              </a:ext>
            </a:extLst>
          </p:cNvPr>
          <p:cNvSpPr/>
          <p:nvPr/>
        </p:nvSpPr>
        <p:spPr>
          <a:xfrm>
            <a:off x="4935878" y="1653206"/>
            <a:ext cx="1156992" cy="113473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H(2:0)</a:t>
            </a:r>
          </a:p>
        </p:txBody>
      </p:sp>
      <p:sp>
        <p:nvSpPr>
          <p:cNvPr id="23" name="Oval 22">
            <a:extLst>
              <a:ext uri="{FF2B5EF4-FFF2-40B4-BE49-F238E27FC236}">
                <a16:creationId xmlns:a16="http://schemas.microsoft.com/office/drawing/2014/main" id="{01738B40-7605-45C4-B6BC-322FF652974D}"/>
              </a:ext>
            </a:extLst>
          </p:cNvPr>
          <p:cNvSpPr/>
          <p:nvPr/>
        </p:nvSpPr>
        <p:spPr>
          <a:xfrm>
            <a:off x="4939008" y="3196743"/>
            <a:ext cx="1156992" cy="1134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H(2:1)</a:t>
            </a:r>
          </a:p>
        </p:txBody>
      </p:sp>
      <p:sp>
        <p:nvSpPr>
          <p:cNvPr id="24" name="Oval 23">
            <a:extLst>
              <a:ext uri="{FF2B5EF4-FFF2-40B4-BE49-F238E27FC236}">
                <a16:creationId xmlns:a16="http://schemas.microsoft.com/office/drawing/2014/main" id="{D17BAA43-5645-40D6-87C2-336B2D67E6C5}"/>
              </a:ext>
            </a:extLst>
          </p:cNvPr>
          <p:cNvSpPr/>
          <p:nvPr/>
        </p:nvSpPr>
        <p:spPr>
          <a:xfrm>
            <a:off x="4939008" y="4753377"/>
            <a:ext cx="1156992" cy="1134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H(2:2)</a:t>
            </a:r>
          </a:p>
        </p:txBody>
      </p:sp>
      <p:sp>
        <p:nvSpPr>
          <p:cNvPr id="25" name="Oval 24">
            <a:extLst>
              <a:ext uri="{FF2B5EF4-FFF2-40B4-BE49-F238E27FC236}">
                <a16:creationId xmlns:a16="http://schemas.microsoft.com/office/drawing/2014/main" id="{CCBB8102-735E-45AD-BD14-0CD3B99BEF03}"/>
              </a:ext>
            </a:extLst>
          </p:cNvPr>
          <p:cNvSpPr/>
          <p:nvPr/>
        </p:nvSpPr>
        <p:spPr>
          <a:xfrm>
            <a:off x="6953701" y="2374171"/>
            <a:ext cx="1156992" cy="113473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H(3:0)</a:t>
            </a:r>
          </a:p>
        </p:txBody>
      </p:sp>
      <p:cxnSp>
        <p:nvCxnSpPr>
          <p:cNvPr id="29" name="Straight Arrow Connector 28">
            <a:extLst>
              <a:ext uri="{FF2B5EF4-FFF2-40B4-BE49-F238E27FC236}">
                <a16:creationId xmlns:a16="http://schemas.microsoft.com/office/drawing/2014/main" id="{CAB5C9C9-944F-43F4-B639-5BB8C06B8A24}"/>
              </a:ext>
            </a:extLst>
          </p:cNvPr>
          <p:cNvCxnSpPr>
            <a:stCxn id="4" idx="3"/>
            <a:endCxn id="5" idx="2"/>
          </p:cNvCxnSpPr>
          <p:nvPr/>
        </p:nvCxnSpPr>
        <p:spPr>
          <a:xfrm>
            <a:off x="1872868" y="1966511"/>
            <a:ext cx="996916" cy="24750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A8F8BC8-6275-4558-B940-A346B17A9FD8}"/>
              </a:ext>
            </a:extLst>
          </p:cNvPr>
          <p:cNvCxnSpPr>
            <a:stCxn id="9" idx="3"/>
            <a:endCxn id="5" idx="2"/>
          </p:cNvCxnSpPr>
          <p:nvPr/>
        </p:nvCxnSpPr>
        <p:spPr>
          <a:xfrm>
            <a:off x="1872868" y="3131344"/>
            <a:ext cx="996916" cy="13102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EA06E77-3737-48FE-88D9-B55BFFD898E7}"/>
              </a:ext>
            </a:extLst>
          </p:cNvPr>
          <p:cNvCxnSpPr>
            <a:stCxn id="10" idx="3"/>
            <a:endCxn id="5" idx="2"/>
          </p:cNvCxnSpPr>
          <p:nvPr/>
        </p:nvCxnSpPr>
        <p:spPr>
          <a:xfrm>
            <a:off x="1872868" y="4296177"/>
            <a:ext cx="996916" cy="1453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088CD46-9EBE-413D-814F-ED70322C18B7}"/>
              </a:ext>
            </a:extLst>
          </p:cNvPr>
          <p:cNvCxnSpPr>
            <a:stCxn id="11" idx="3"/>
          </p:cNvCxnSpPr>
          <p:nvPr/>
        </p:nvCxnSpPr>
        <p:spPr>
          <a:xfrm flipV="1">
            <a:off x="1872868" y="4461831"/>
            <a:ext cx="910508" cy="9991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048C8943-47CC-4441-A767-5CA8FACA2B50}"/>
              </a:ext>
            </a:extLst>
          </p:cNvPr>
          <p:cNvSpPr/>
          <p:nvPr/>
        </p:nvSpPr>
        <p:spPr>
          <a:xfrm>
            <a:off x="7006508" y="3860391"/>
            <a:ext cx="1156992" cy="1134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H(3:1)</a:t>
            </a:r>
          </a:p>
        </p:txBody>
      </p:sp>
      <p:cxnSp>
        <p:nvCxnSpPr>
          <p:cNvPr id="46" name="Straight Arrow Connector 45">
            <a:extLst>
              <a:ext uri="{FF2B5EF4-FFF2-40B4-BE49-F238E27FC236}">
                <a16:creationId xmlns:a16="http://schemas.microsoft.com/office/drawing/2014/main" id="{C64C9E8C-DC6A-449D-A7CC-A1D13B5F8D00}"/>
              </a:ext>
            </a:extLst>
          </p:cNvPr>
          <p:cNvCxnSpPr>
            <a:stCxn id="21" idx="6"/>
            <a:endCxn id="23" idx="2"/>
          </p:cNvCxnSpPr>
          <p:nvPr/>
        </p:nvCxnSpPr>
        <p:spPr>
          <a:xfrm>
            <a:off x="4028500" y="2911007"/>
            <a:ext cx="910508" cy="8531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3CAB93D-3A9A-408E-A2DA-357820FCE612}"/>
              </a:ext>
            </a:extLst>
          </p:cNvPr>
          <p:cNvCxnSpPr>
            <a:stCxn id="21" idx="6"/>
            <a:endCxn id="24" idx="2"/>
          </p:cNvCxnSpPr>
          <p:nvPr/>
        </p:nvCxnSpPr>
        <p:spPr>
          <a:xfrm>
            <a:off x="4028500" y="2911007"/>
            <a:ext cx="910508" cy="24097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E56B701-6C1A-490A-97AD-524DB5A8D0A1}"/>
              </a:ext>
            </a:extLst>
          </p:cNvPr>
          <p:cNvCxnSpPr>
            <a:stCxn id="5" idx="6"/>
            <a:endCxn id="23" idx="2"/>
          </p:cNvCxnSpPr>
          <p:nvPr/>
        </p:nvCxnSpPr>
        <p:spPr>
          <a:xfrm flipV="1">
            <a:off x="4026776" y="3764112"/>
            <a:ext cx="912232" cy="6774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75FE9C6-0693-46DD-8FB6-BC16A8840C34}"/>
              </a:ext>
            </a:extLst>
          </p:cNvPr>
          <p:cNvCxnSpPr>
            <a:stCxn id="5" idx="6"/>
            <a:endCxn id="24" idx="2"/>
          </p:cNvCxnSpPr>
          <p:nvPr/>
        </p:nvCxnSpPr>
        <p:spPr>
          <a:xfrm>
            <a:off x="4026776" y="4441549"/>
            <a:ext cx="912232" cy="87919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A284AA0-A395-44CE-A10B-EFDC7AA2A4D0}"/>
              </a:ext>
            </a:extLst>
          </p:cNvPr>
          <p:cNvCxnSpPr>
            <a:stCxn id="22" idx="6"/>
            <a:endCxn id="42" idx="2"/>
          </p:cNvCxnSpPr>
          <p:nvPr/>
        </p:nvCxnSpPr>
        <p:spPr>
          <a:xfrm>
            <a:off x="6092870" y="2220575"/>
            <a:ext cx="913638" cy="22071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AF8FE63-BB8A-4C14-9CC9-4248DC55966D}"/>
              </a:ext>
            </a:extLst>
          </p:cNvPr>
          <p:cNvCxnSpPr>
            <a:stCxn id="23" idx="6"/>
            <a:endCxn id="42" idx="2"/>
          </p:cNvCxnSpPr>
          <p:nvPr/>
        </p:nvCxnSpPr>
        <p:spPr>
          <a:xfrm>
            <a:off x="6096000" y="3764112"/>
            <a:ext cx="910508" cy="6636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DD478D5-8F2E-4F48-B137-26BB26027594}"/>
              </a:ext>
            </a:extLst>
          </p:cNvPr>
          <p:cNvCxnSpPr>
            <a:stCxn id="24" idx="6"/>
            <a:endCxn id="42" idx="2"/>
          </p:cNvCxnSpPr>
          <p:nvPr/>
        </p:nvCxnSpPr>
        <p:spPr>
          <a:xfrm flipV="1">
            <a:off x="6096000" y="4427760"/>
            <a:ext cx="910508" cy="8929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82D7CF4-FB19-4E44-B825-C78469586E02}"/>
              </a:ext>
            </a:extLst>
          </p:cNvPr>
          <p:cNvCxnSpPr>
            <a:stCxn id="25" idx="6"/>
            <a:endCxn id="18" idx="1"/>
          </p:cNvCxnSpPr>
          <p:nvPr/>
        </p:nvCxnSpPr>
        <p:spPr>
          <a:xfrm flipV="1">
            <a:off x="8110693" y="2055813"/>
            <a:ext cx="1088612" cy="88572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BEFC5320-017F-4879-A2F6-50CDF31D6363}"/>
              </a:ext>
            </a:extLst>
          </p:cNvPr>
          <p:cNvCxnSpPr>
            <a:stCxn id="25" idx="6"/>
            <a:endCxn id="19" idx="1"/>
          </p:cNvCxnSpPr>
          <p:nvPr/>
        </p:nvCxnSpPr>
        <p:spPr>
          <a:xfrm>
            <a:off x="8110693" y="2941540"/>
            <a:ext cx="1088611" cy="7277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84AB35C-4C90-45C1-9935-46A3FA95AF6E}"/>
              </a:ext>
            </a:extLst>
          </p:cNvPr>
          <p:cNvCxnSpPr>
            <a:stCxn id="25" idx="6"/>
            <a:endCxn id="20" idx="1"/>
          </p:cNvCxnSpPr>
          <p:nvPr/>
        </p:nvCxnSpPr>
        <p:spPr>
          <a:xfrm>
            <a:off x="8110693" y="2941540"/>
            <a:ext cx="1088611" cy="231442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3954F06B-6E1D-41A5-BB8C-E83C6CFE6F81}"/>
              </a:ext>
            </a:extLst>
          </p:cNvPr>
          <p:cNvCxnSpPr>
            <a:stCxn id="42" idx="6"/>
            <a:endCxn id="18" idx="1"/>
          </p:cNvCxnSpPr>
          <p:nvPr/>
        </p:nvCxnSpPr>
        <p:spPr>
          <a:xfrm flipV="1">
            <a:off x="8163500" y="2055813"/>
            <a:ext cx="1035805" cy="23719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D60AC1A-CF91-4994-9CD6-2537709E17CA}"/>
              </a:ext>
            </a:extLst>
          </p:cNvPr>
          <p:cNvCxnSpPr>
            <a:stCxn id="42" idx="6"/>
          </p:cNvCxnSpPr>
          <p:nvPr/>
        </p:nvCxnSpPr>
        <p:spPr>
          <a:xfrm flipV="1">
            <a:off x="8163500" y="3669329"/>
            <a:ext cx="1035804" cy="75843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841A2984-3272-4F4C-A7D1-C5B303CE48C8}"/>
              </a:ext>
            </a:extLst>
          </p:cNvPr>
          <p:cNvCxnSpPr>
            <a:stCxn id="42" idx="6"/>
            <a:endCxn id="20" idx="1"/>
          </p:cNvCxnSpPr>
          <p:nvPr/>
        </p:nvCxnSpPr>
        <p:spPr>
          <a:xfrm>
            <a:off x="8163500" y="4427760"/>
            <a:ext cx="1035804" cy="8282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5" name="Double Brace 74">
            <a:extLst>
              <a:ext uri="{FF2B5EF4-FFF2-40B4-BE49-F238E27FC236}">
                <a16:creationId xmlns:a16="http://schemas.microsoft.com/office/drawing/2014/main" id="{9F63007F-402E-4486-9D73-27D459FF5FEE}"/>
              </a:ext>
            </a:extLst>
          </p:cNvPr>
          <p:cNvSpPr/>
          <p:nvPr/>
        </p:nvSpPr>
        <p:spPr>
          <a:xfrm>
            <a:off x="704567" y="5998473"/>
            <a:ext cx="1431275" cy="286439"/>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b="1" dirty="0"/>
              <a:t>Input Layer</a:t>
            </a:r>
          </a:p>
        </p:txBody>
      </p:sp>
      <p:sp>
        <p:nvSpPr>
          <p:cNvPr id="76" name="Double Brace 75">
            <a:extLst>
              <a:ext uri="{FF2B5EF4-FFF2-40B4-BE49-F238E27FC236}">
                <a16:creationId xmlns:a16="http://schemas.microsoft.com/office/drawing/2014/main" id="{75FD7A08-5840-42B9-BCE9-51C519ED2DAE}"/>
              </a:ext>
            </a:extLst>
          </p:cNvPr>
          <p:cNvSpPr/>
          <p:nvPr/>
        </p:nvSpPr>
        <p:spPr>
          <a:xfrm>
            <a:off x="2869784" y="6014398"/>
            <a:ext cx="5293716" cy="286439"/>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b="1" dirty="0"/>
              <a:t>Hidden Layer(s)</a:t>
            </a:r>
          </a:p>
        </p:txBody>
      </p:sp>
      <p:sp>
        <p:nvSpPr>
          <p:cNvPr id="77" name="Double Brace 76">
            <a:extLst>
              <a:ext uri="{FF2B5EF4-FFF2-40B4-BE49-F238E27FC236}">
                <a16:creationId xmlns:a16="http://schemas.microsoft.com/office/drawing/2014/main" id="{8E99FFD3-CAE2-42BF-8AF3-64436728926A}"/>
              </a:ext>
            </a:extLst>
          </p:cNvPr>
          <p:cNvSpPr/>
          <p:nvPr/>
        </p:nvSpPr>
        <p:spPr>
          <a:xfrm>
            <a:off x="8897442" y="5998474"/>
            <a:ext cx="1745283" cy="286439"/>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b="1" dirty="0"/>
              <a:t>Output Layer</a:t>
            </a:r>
          </a:p>
        </p:txBody>
      </p:sp>
    </p:spTree>
    <p:extLst>
      <p:ext uri="{BB962C8B-B14F-4D97-AF65-F5344CB8AC3E}">
        <p14:creationId xmlns:p14="http://schemas.microsoft.com/office/powerpoint/2010/main" val="3035347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Backpropagation Algorithm Illustration</a:t>
            </a:r>
          </a:p>
        </p:txBody>
      </p:sp>
      <p:sp>
        <p:nvSpPr>
          <p:cNvPr id="7" name="Slide Number Placeholder 6"/>
          <p:cNvSpPr>
            <a:spLocks noGrp="1"/>
          </p:cNvSpPr>
          <p:nvPr>
            <p:ph type="sldNum" sz="quarter" idx="12"/>
          </p:nvPr>
        </p:nvSpPr>
        <p:spPr/>
        <p:txBody>
          <a:bodyPr/>
          <a:lstStyle/>
          <a:p>
            <a:fld id="{1C20BA80-1909-427C-B3BD-3DD8AEAFD5BE}" type="slidenum">
              <a:rPr lang="en-US" smtClean="0"/>
              <a:t>41</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4" name="Rectangle: Rounded Corners 3">
            <a:extLst>
              <a:ext uri="{FF2B5EF4-FFF2-40B4-BE49-F238E27FC236}">
                <a16:creationId xmlns:a16="http://schemas.microsoft.com/office/drawing/2014/main" id="{1A29280E-B097-4A6E-B983-E2659D443EE1}"/>
              </a:ext>
            </a:extLst>
          </p:cNvPr>
          <p:cNvSpPr/>
          <p:nvPr/>
        </p:nvSpPr>
        <p:spPr>
          <a:xfrm>
            <a:off x="958468" y="1509311"/>
            <a:ext cx="914400" cy="9144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r>
              <a:rPr lang="en-US" baseline="-25000" dirty="0"/>
              <a:t>0</a:t>
            </a:r>
            <a:endParaRPr lang="en-US" dirty="0"/>
          </a:p>
        </p:txBody>
      </p:sp>
      <p:sp>
        <p:nvSpPr>
          <p:cNvPr id="9" name="Rectangle: Rounded Corners 8">
            <a:extLst>
              <a:ext uri="{FF2B5EF4-FFF2-40B4-BE49-F238E27FC236}">
                <a16:creationId xmlns:a16="http://schemas.microsoft.com/office/drawing/2014/main" id="{2E524A3E-5248-4B35-A8DF-25CD2D4509D1}"/>
              </a:ext>
            </a:extLst>
          </p:cNvPr>
          <p:cNvSpPr/>
          <p:nvPr/>
        </p:nvSpPr>
        <p:spPr>
          <a:xfrm>
            <a:off x="958468" y="2674144"/>
            <a:ext cx="914400" cy="9144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r>
              <a:rPr lang="en-US" baseline="-25000" dirty="0"/>
              <a:t>1</a:t>
            </a:r>
          </a:p>
        </p:txBody>
      </p:sp>
      <p:sp>
        <p:nvSpPr>
          <p:cNvPr id="10" name="Rectangle: Rounded Corners 9">
            <a:extLst>
              <a:ext uri="{FF2B5EF4-FFF2-40B4-BE49-F238E27FC236}">
                <a16:creationId xmlns:a16="http://schemas.microsoft.com/office/drawing/2014/main" id="{0BCCD496-9956-4891-899C-A389702E86B6}"/>
              </a:ext>
            </a:extLst>
          </p:cNvPr>
          <p:cNvSpPr/>
          <p:nvPr/>
        </p:nvSpPr>
        <p:spPr>
          <a:xfrm>
            <a:off x="958468" y="3838977"/>
            <a:ext cx="914400" cy="9144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r>
              <a:rPr lang="en-US" baseline="-25000" dirty="0"/>
              <a:t>2</a:t>
            </a:r>
          </a:p>
        </p:txBody>
      </p:sp>
      <p:sp>
        <p:nvSpPr>
          <p:cNvPr id="11" name="Rectangle: Rounded Corners 10">
            <a:extLst>
              <a:ext uri="{FF2B5EF4-FFF2-40B4-BE49-F238E27FC236}">
                <a16:creationId xmlns:a16="http://schemas.microsoft.com/office/drawing/2014/main" id="{EED0ECDF-D63A-4AE3-8B0B-B40E93250950}"/>
              </a:ext>
            </a:extLst>
          </p:cNvPr>
          <p:cNvSpPr/>
          <p:nvPr/>
        </p:nvSpPr>
        <p:spPr>
          <a:xfrm>
            <a:off x="958468" y="5003810"/>
            <a:ext cx="914400" cy="9144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r>
              <a:rPr lang="en-US" baseline="-25000" dirty="0"/>
              <a:t>3</a:t>
            </a:r>
          </a:p>
        </p:txBody>
      </p:sp>
      <p:sp>
        <p:nvSpPr>
          <p:cNvPr id="5" name="Oval 4">
            <a:extLst>
              <a:ext uri="{FF2B5EF4-FFF2-40B4-BE49-F238E27FC236}">
                <a16:creationId xmlns:a16="http://schemas.microsoft.com/office/drawing/2014/main" id="{6AADBF8F-7D5D-4073-886A-D91E56994189}"/>
              </a:ext>
            </a:extLst>
          </p:cNvPr>
          <p:cNvSpPr/>
          <p:nvPr/>
        </p:nvSpPr>
        <p:spPr>
          <a:xfrm>
            <a:off x="2869784" y="3874180"/>
            <a:ext cx="1156992" cy="1134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r>
              <a:rPr lang="en-US" baseline="-25000" dirty="0"/>
              <a:t>11</a:t>
            </a:r>
          </a:p>
        </p:txBody>
      </p:sp>
      <p:sp>
        <p:nvSpPr>
          <p:cNvPr id="18" name="Rectangle 17">
            <a:extLst>
              <a:ext uri="{FF2B5EF4-FFF2-40B4-BE49-F238E27FC236}">
                <a16:creationId xmlns:a16="http://schemas.microsoft.com/office/drawing/2014/main" id="{CBF8263A-78DC-439D-833B-A9733A010524}"/>
              </a:ext>
            </a:extLst>
          </p:cNvPr>
          <p:cNvSpPr/>
          <p:nvPr/>
        </p:nvSpPr>
        <p:spPr>
          <a:xfrm>
            <a:off x="9199305" y="1488207"/>
            <a:ext cx="1028241" cy="11352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r>
              <a:rPr lang="en-US" baseline="-25000" dirty="0"/>
              <a:t>1</a:t>
            </a:r>
          </a:p>
        </p:txBody>
      </p:sp>
      <p:sp>
        <p:nvSpPr>
          <p:cNvPr id="19" name="Rectangle 18">
            <a:extLst>
              <a:ext uri="{FF2B5EF4-FFF2-40B4-BE49-F238E27FC236}">
                <a16:creationId xmlns:a16="http://schemas.microsoft.com/office/drawing/2014/main" id="{50043C9D-07F2-4C99-917D-2AE0A670C020}"/>
              </a:ext>
            </a:extLst>
          </p:cNvPr>
          <p:cNvSpPr/>
          <p:nvPr/>
        </p:nvSpPr>
        <p:spPr>
          <a:xfrm>
            <a:off x="9199304" y="3101723"/>
            <a:ext cx="1028241" cy="11352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r>
              <a:rPr lang="en-US" baseline="-25000" dirty="0"/>
              <a:t>2</a:t>
            </a:r>
          </a:p>
        </p:txBody>
      </p:sp>
      <p:sp>
        <p:nvSpPr>
          <p:cNvPr id="20" name="Rectangle 19">
            <a:extLst>
              <a:ext uri="{FF2B5EF4-FFF2-40B4-BE49-F238E27FC236}">
                <a16:creationId xmlns:a16="http://schemas.microsoft.com/office/drawing/2014/main" id="{94C8C449-BAD6-4C87-8FB0-068E868B1C8B}"/>
              </a:ext>
            </a:extLst>
          </p:cNvPr>
          <p:cNvSpPr/>
          <p:nvPr/>
        </p:nvSpPr>
        <p:spPr>
          <a:xfrm>
            <a:off x="9199304" y="4688361"/>
            <a:ext cx="1028241" cy="11352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r>
              <a:rPr lang="en-US" baseline="-25000" dirty="0"/>
              <a:t>3</a:t>
            </a:r>
          </a:p>
        </p:txBody>
      </p:sp>
      <p:sp>
        <p:nvSpPr>
          <p:cNvPr id="21" name="Oval 20">
            <a:extLst>
              <a:ext uri="{FF2B5EF4-FFF2-40B4-BE49-F238E27FC236}">
                <a16:creationId xmlns:a16="http://schemas.microsoft.com/office/drawing/2014/main" id="{AFD7D5AE-1586-4023-AC6F-36690CDDCF7B}"/>
              </a:ext>
            </a:extLst>
          </p:cNvPr>
          <p:cNvSpPr/>
          <p:nvPr/>
        </p:nvSpPr>
        <p:spPr>
          <a:xfrm>
            <a:off x="2871508" y="2343638"/>
            <a:ext cx="1156992" cy="113473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r>
              <a:rPr lang="en-US" baseline="-25000" dirty="0"/>
              <a:t>10</a:t>
            </a:r>
          </a:p>
        </p:txBody>
      </p:sp>
      <p:sp>
        <p:nvSpPr>
          <p:cNvPr id="22" name="Oval 21">
            <a:extLst>
              <a:ext uri="{FF2B5EF4-FFF2-40B4-BE49-F238E27FC236}">
                <a16:creationId xmlns:a16="http://schemas.microsoft.com/office/drawing/2014/main" id="{606C69C6-48BF-45C9-AC9C-66CAC4E262B2}"/>
              </a:ext>
            </a:extLst>
          </p:cNvPr>
          <p:cNvSpPr/>
          <p:nvPr/>
        </p:nvSpPr>
        <p:spPr>
          <a:xfrm>
            <a:off x="4935878" y="1653206"/>
            <a:ext cx="1156992" cy="113473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r>
              <a:rPr lang="en-US" baseline="-25000" dirty="0"/>
              <a:t>20</a:t>
            </a:r>
          </a:p>
        </p:txBody>
      </p:sp>
      <p:sp>
        <p:nvSpPr>
          <p:cNvPr id="23" name="Oval 22">
            <a:extLst>
              <a:ext uri="{FF2B5EF4-FFF2-40B4-BE49-F238E27FC236}">
                <a16:creationId xmlns:a16="http://schemas.microsoft.com/office/drawing/2014/main" id="{01738B40-7605-45C4-B6BC-322FF652974D}"/>
              </a:ext>
            </a:extLst>
          </p:cNvPr>
          <p:cNvSpPr/>
          <p:nvPr/>
        </p:nvSpPr>
        <p:spPr>
          <a:xfrm>
            <a:off x="4939008" y="3196743"/>
            <a:ext cx="1156992" cy="1134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r>
              <a:rPr lang="en-US" baseline="-25000" dirty="0"/>
              <a:t>21</a:t>
            </a:r>
          </a:p>
        </p:txBody>
      </p:sp>
      <p:sp>
        <p:nvSpPr>
          <p:cNvPr id="24" name="Oval 23">
            <a:extLst>
              <a:ext uri="{FF2B5EF4-FFF2-40B4-BE49-F238E27FC236}">
                <a16:creationId xmlns:a16="http://schemas.microsoft.com/office/drawing/2014/main" id="{D17BAA43-5645-40D6-87C2-336B2D67E6C5}"/>
              </a:ext>
            </a:extLst>
          </p:cNvPr>
          <p:cNvSpPr/>
          <p:nvPr/>
        </p:nvSpPr>
        <p:spPr>
          <a:xfrm>
            <a:off x="4939008" y="4753377"/>
            <a:ext cx="1156992" cy="1134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r>
              <a:rPr lang="en-US" baseline="-25000" dirty="0"/>
              <a:t>22</a:t>
            </a:r>
          </a:p>
        </p:txBody>
      </p:sp>
      <p:sp>
        <p:nvSpPr>
          <p:cNvPr id="25" name="Oval 24">
            <a:extLst>
              <a:ext uri="{FF2B5EF4-FFF2-40B4-BE49-F238E27FC236}">
                <a16:creationId xmlns:a16="http://schemas.microsoft.com/office/drawing/2014/main" id="{CCBB8102-735E-45AD-BD14-0CD3B99BEF03}"/>
              </a:ext>
            </a:extLst>
          </p:cNvPr>
          <p:cNvSpPr/>
          <p:nvPr/>
        </p:nvSpPr>
        <p:spPr>
          <a:xfrm>
            <a:off x="6953701" y="2374171"/>
            <a:ext cx="1156992" cy="113473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r>
              <a:rPr lang="en-US" baseline="-25000" dirty="0"/>
              <a:t>30</a:t>
            </a:r>
          </a:p>
        </p:txBody>
      </p:sp>
      <p:cxnSp>
        <p:nvCxnSpPr>
          <p:cNvPr id="29" name="Straight Arrow Connector 28">
            <a:extLst>
              <a:ext uri="{FF2B5EF4-FFF2-40B4-BE49-F238E27FC236}">
                <a16:creationId xmlns:a16="http://schemas.microsoft.com/office/drawing/2014/main" id="{CAB5C9C9-944F-43F4-B639-5BB8C06B8A24}"/>
              </a:ext>
            </a:extLst>
          </p:cNvPr>
          <p:cNvCxnSpPr>
            <a:stCxn id="4" idx="3"/>
            <a:endCxn id="5" idx="2"/>
          </p:cNvCxnSpPr>
          <p:nvPr/>
        </p:nvCxnSpPr>
        <p:spPr>
          <a:xfrm>
            <a:off x="1872868" y="1966511"/>
            <a:ext cx="996916" cy="24750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A8F8BC8-6275-4558-B940-A346B17A9FD8}"/>
              </a:ext>
            </a:extLst>
          </p:cNvPr>
          <p:cNvCxnSpPr>
            <a:stCxn id="9" idx="3"/>
            <a:endCxn id="5" idx="2"/>
          </p:cNvCxnSpPr>
          <p:nvPr/>
        </p:nvCxnSpPr>
        <p:spPr>
          <a:xfrm>
            <a:off x="1872868" y="3131344"/>
            <a:ext cx="996916" cy="13102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EA06E77-3737-48FE-88D9-B55BFFD898E7}"/>
              </a:ext>
            </a:extLst>
          </p:cNvPr>
          <p:cNvCxnSpPr>
            <a:stCxn id="10" idx="3"/>
            <a:endCxn id="5" idx="2"/>
          </p:cNvCxnSpPr>
          <p:nvPr/>
        </p:nvCxnSpPr>
        <p:spPr>
          <a:xfrm>
            <a:off x="1872868" y="4296177"/>
            <a:ext cx="996916" cy="1453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088CD46-9EBE-413D-814F-ED70322C18B7}"/>
              </a:ext>
            </a:extLst>
          </p:cNvPr>
          <p:cNvCxnSpPr>
            <a:stCxn id="11" idx="3"/>
          </p:cNvCxnSpPr>
          <p:nvPr/>
        </p:nvCxnSpPr>
        <p:spPr>
          <a:xfrm flipV="1">
            <a:off x="1872868" y="4461831"/>
            <a:ext cx="910508" cy="9991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048C8943-47CC-4441-A767-5CA8FACA2B50}"/>
              </a:ext>
            </a:extLst>
          </p:cNvPr>
          <p:cNvSpPr/>
          <p:nvPr/>
        </p:nvSpPr>
        <p:spPr>
          <a:xfrm>
            <a:off x="7006508" y="3860391"/>
            <a:ext cx="1156992" cy="1134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r>
              <a:rPr lang="en-US" baseline="-25000" dirty="0"/>
              <a:t>31</a:t>
            </a:r>
          </a:p>
        </p:txBody>
      </p:sp>
      <p:cxnSp>
        <p:nvCxnSpPr>
          <p:cNvPr id="46" name="Straight Arrow Connector 45">
            <a:extLst>
              <a:ext uri="{FF2B5EF4-FFF2-40B4-BE49-F238E27FC236}">
                <a16:creationId xmlns:a16="http://schemas.microsoft.com/office/drawing/2014/main" id="{C64C9E8C-DC6A-449D-A7CC-A1D13B5F8D00}"/>
              </a:ext>
            </a:extLst>
          </p:cNvPr>
          <p:cNvCxnSpPr>
            <a:stCxn id="21" idx="6"/>
            <a:endCxn id="23" idx="2"/>
          </p:cNvCxnSpPr>
          <p:nvPr/>
        </p:nvCxnSpPr>
        <p:spPr>
          <a:xfrm>
            <a:off x="4028500" y="2911007"/>
            <a:ext cx="910508" cy="8531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3CAB93D-3A9A-408E-A2DA-357820FCE612}"/>
              </a:ext>
            </a:extLst>
          </p:cNvPr>
          <p:cNvCxnSpPr>
            <a:stCxn id="21" idx="6"/>
            <a:endCxn id="24" idx="2"/>
          </p:cNvCxnSpPr>
          <p:nvPr/>
        </p:nvCxnSpPr>
        <p:spPr>
          <a:xfrm>
            <a:off x="4028500" y="2911007"/>
            <a:ext cx="910508" cy="24097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E56B701-6C1A-490A-97AD-524DB5A8D0A1}"/>
              </a:ext>
            </a:extLst>
          </p:cNvPr>
          <p:cNvCxnSpPr>
            <a:stCxn id="5" idx="6"/>
            <a:endCxn id="23" idx="2"/>
          </p:cNvCxnSpPr>
          <p:nvPr/>
        </p:nvCxnSpPr>
        <p:spPr>
          <a:xfrm flipV="1">
            <a:off x="4026776" y="3764112"/>
            <a:ext cx="912232" cy="6774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75FE9C6-0693-46DD-8FB6-BC16A8840C34}"/>
              </a:ext>
            </a:extLst>
          </p:cNvPr>
          <p:cNvCxnSpPr>
            <a:stCxn id="5" idx="6"/>
            <a:endCxn id="24" idx="2"/>
          </p:cNvCxnSpPr>
          <p:nvPr/>
        </p:nvCxnSpPr>
        <p:spPr>
          <a:xfrm>
            <a:off x="4026776" y="4441549"/>
            <a:ext cx="912232" cy="87919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A284AA0-A395-44CE-A10B-EFDC7AA2A4D0}"/>
              </a:ext>
            </a:extLst>
          </p:cNvPr>
          <p:cNvCxnSpPr>
            <a:stCxn id="22" idx="6"/>
            <a:endCxn id="42" idx="2"/>
          </p:cNvCxnSpPr>
          <p:nvPr/>
        </p:nvCxnSpPr>
        <p:spPr>
          <a:xfrm>
            <a:off x="6092870" y="2220575"/>
            <a:ext cx="913638" cy="22071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AF8FE63-BB8A-4C14-9CC9-4248DC55966D}"/>
              </a:ext>
            </a:extLst>
          </p:cNvPr>
          <p:cNvCxnSpPr>
            <a:stCxn id="23" idx="6"/>
            <a:endCxn id="42" idx="2"/>
          </p:cNvCxnSpPr>
          <p:nvPr/>
        </p:nvCxnSpPr>
        <p:spPr>
          <a:xfrm>
            <a:off x="6096000" y="3764112"/>
            <a:ext cx="910508" cy="6636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DD478D5-8F2E-4F48-B137-26BB26027594}"/>
              </a:ext>
            </a:extLst>
          </p:cNvPr>
          <p:cNvCxnSpPr>
            <a:stCxn id="24" idx="6"/>
            <a:endCxn id="42" idx="2"/>
          </p:cNvCxnSpPr>
          <p:nvPr/>
        </p:nvCxnSpPr>
        <p:spPr>
          <a:xfrm flipV="1">
            <a:off x="6096000" y="4427760"/>
            <a:ext cx="910508" cy="8929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82D7CF4-FB19-4E44-B825-C78469586E02}"/>
              </a:ext>
            </a:extLst>
          </p:cNvPr>
          <p:cNvCxnSpPr>
            <a:stCxn id="25" idx="6"/>
            <a:endCxn id="18" idx="1"/>
          </p:cNvCxnSpPr>
          <p:nvPr/>
        </p:nvCxnSpPr>
        <p:spPr>
          <a:xfrm flipV="1">
            <a:off x="8110693" y="2055813"/>
            <a:ext cx="1088612" cy="88572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BEFC5320-017F-4879-A2F6-50CDF31D6363}"/>
              </a:ext>
            </a:extLst>
          </p:cNvPr>
          <p:cNvCxnSpPr>
            <a:stCxn id="25" idx="6"/>
            <a:endCxn id="19" idx="1"/>
          </p:cNvCxnSpPr>
          <p:nvPr/>
        </p:nvCxnSpPr>
        <p:spPr>
          <a:xfrm>
            <a:off x="8110693" y="2941540"/>
            <a:ext cx="1088611" cy="7277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84AB35C-4C90-45C1-9935-46A3FA95AF6E}"/>
              </a:ext>
            </a:extLst>
          </p:cNvPr>
          <p:cNvCxnSpPr>
            <a:stCxn id="25" idx="6"/>
            <a:endCxn id="20" idx="1"/>
          </p:cNvCxnSpPr>
          <p:nvPr/>
        </p:nvCxnSpPr>
        <p:spPr>
          <a:xfrm>
            <a:off x="8110693" y="2941540"/>
            <a:ext cx="1088611" cy="231442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3954F06B-6E1D-41A5-BB8C-E83C6CFE6F81}"/>
              </a:ext>
            </a:extLst>
          </p:cNvPr>
          <p:cNvCxnSpPr>
            <a:stCxn id="42" idx="6"/>
            <a:endCxn id="18" idx="1"/>
          </p:cNvCxnSpPr>
          <p:nvPr/>
        </p:nvCxnSpPr>
        <p:spPr>
          <a:xfrm flipV="1">
            <a:off x="8163500" y="2055813"/>
            <a:ext cx="1035805" cy="23719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D60AC1A-CF91-4994-9CD6-2537709E17CA}"/>
              </a:ext>
            </a:extLst>
          </p:cNvPr>
          <p:cNvCxnSpPr>
            <a:stCxn id="42" idx="6"/>
          </p:cNvCxnSpPr>
          <p:nvPr/>
        </p:nvCxnSpPr>
        <p:spPr>
          <a:xfrm flipV="1">
            <a:off x="8163500" y="3669329"/>
            <a:ext cx="1035804" cy="75843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841A2984-3272-4F4C-A7D1-C5B303CE48C8}"/>
              </a:ext>
            </a:extLst>
          </p:cNvPr>
          <p:cNvCxnSpPr>
            <a:stCxn id="42" idx="6"/>
            <a:endCxn id="20" idx="1"/>
          </p:cNvCxnSpPr>
          <p:nvPr/>
        </p:nvCxnSpPr>
        <p:spPr>
          <a:xfrm>
            <a:off x="8163500" y="4427760"/>
            <a:ext cx="1035804" cy="8282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5" name="Double Brace 74">
            <a:extLst>
              <a:ext uri="{FF2B5EF4-FFF2-40B4-BE49-F238E27FC236}">
                <a16:creationId xmlns:a16="http://schemas.microsoft.com/office/drawing/2014/main" id="{9F63007F-402E-4486-9D73-27D459FF5FEE}"/>
              </a:ext>
            </a:extLst>
          </p:cNvPr>
          <p:cNvSpPr/>
          <p:nvPr/>
        </p:nvSpPr>
        <p:spPr>
          <a:xfrm>
            <a:off x="704567" y="5998473"/>
            <a:ext cx="1431275" cy="286439"/>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b="1" dirty="0"/>
              <a:t>Input Layer</a:t>
            </a:r>
          </a:p>
        </p:txBody>
      </p:sp>
      <p:sp>
        <p:nvSpPr>
          <p:cNvPr id="76" name="Double Brace 75">
            <a:extLst>
              <a:ext uri="{FF2B5EF4-FFF2-40B4-BE49-F238E27FC236}">
                <a16:creationId xmlns:a16="http://schemas.microsoft.com/office/drawing/2014/main" id="{75FD7A08-5840-42B9-BCE9-51C519ED2DAE}"/>
              </a:ext>
            </a:extLst>
          </p:cNvPr>
          <p:cNvSpPr/>
          <p:nvPr/>
        </p:nvSpPr>
        <p:spPr>
          <a:xfrm>
            <a:off x="2869784" y="6014398"/>
            <a:ext cx="5293716" cy="286439"/>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b="1" dirty="0"/>
              <a:t>Hidden Layer(s)</a:t>
            </a:r>
          </a:p>
        </p:txBody>
      </p:sp>
      <p:sp>
        <p:nvSpPr>
          <p:cNvPr id="77" name="Double Brace 76">
            <a:extLst>
              <a:ext uri="{FF2B5EF4-FFF2-40B4-BE49-F238E27FC236}">
                <a16:creationId xmlns:a16="http://schemas.microsoft.com/office/drawing/2014/main" id="{8E99FFD3-CAE2-42BF-8AF3-64436728926A}"/>
              </a:ext>
            </a:extLst>
          </p:cNvPr>
          <p:cNvSpPr/>
          <p:nvPr/>
        </p:nvSpPr>
        <p:spPr>
          <a:xfrm>
            <a:off x="8897442" y="5998474"/>
            <a:ext cx="1745283" cy="286439"/>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b="1" dirty="0"/>
              <a:t>Output Layer</a:t>
            </a:r>
          </a:p>
        </p:txBody>
      </p:sp>
    </p:spTree>
    <p:extLst>
      <p:ext uri="{BB962C8B-B14F-4D97-AF65-F5344CB8AC3E}">
        <p14:creationId xmlns:p14="http://schemas.microsoft.com/office/powerpoint/2010/main" val="7786095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6047"/>
            <a:ext cx="10515600" cy="1205057"/>
          </a:xfrm>
        </p:spPr>
        <p:txBody>
          <a:bodyPr/>
          <a:lstStyle/>
          <a:p>
            <a:r>
              <a:rPr lang="en-US" b="1" dirty="0">
                <a:solidFill>
                  <a:schemeClr val="bg1"/>
                </a:solidFill>
              </a:rPr>
              <a:t>Backpropagation Algorithm Illustration</a:t>
            </a:r>
          </a:p>
        </p:txBody>
      </p:sp>
      <p:sp>
        <p:nvSpPr>
          <p:cNvPr id="7" name="Slide Number Placeholder 6"/>
          <p:cNvSpPr>
            <a:spLocks noGrp="1"/>
          </p:cNvSpPr>
          <p:nvPr>
            <p:ph type="sldNum" sz="quarter" idx="12"/>
          </p:nvPr>
        </p:nvSpPr>
        <p:spPr/>
        <p:txBody>
          <a:bodyPr/>
          <a:lstStyle/>
          <a:p>
            <a:fld id="{1C20BA80-1909-427C-B3BD-3DD8AEAFD5BE}" type="slidenum">
              <a:rPr lang="en-US" smtClean="0"/>
              <a:t>42</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b="0" dirty="0"/>
                  <a:t>Bias Terms: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=1</m:t>
                    </m:r>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10</m:t>
                        </m:r>
                      </m:sub>
                    </m:sSub>
                    <m:r>
                      <a:rPr lang="en-US" b="0" i="1" smtClean="0">
                        <a:latin typeface="Cambria Math" panose="02040503050406030204" pitchFamily="18" charset="0"/>
                      </a:rPr>
                      <m:t>=1</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2</m:t>
                        </m:r>
                        <m:r>
                          <a:rPr lang="en-US" i="1">
                            <a:latin typeface="Cambria Math" panose="02040503050406030204" pitchFamily="18" charset="0"/>
                          </a:rPr>
                          <m:t>0</m:t>
                        </m:r>
                      </m:sub>
                    </m:sSub>
                    <m:r>
                      <a:rPr lang="en-US" i="1">
                        <a:latin typeface="Cambria Math" panose="02040503050406030204" pitchFamily="18" charset="0"/>
                      </a:rPr>
                      <m:t>=1</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3</m:t>
                        </m:r>
                        <m:r>
                          <a:rPr lang="en-US" i="1">
                            <a:latin typeface="Cambria Math" panose="02040503050406030204" pitchFamily="18" charset="0"/>
                          </a:rPr>
                          <m:t>0</m:t>
                        </m:r>
                      </m:sub>
                    </m:sSub>
                    <m:r>
                      <a:rPr lang="en-US" i="1">
                        <a:latin typeface="Cambria Math" panose="02040503050406030204" pitchFamily="18" charset="0"/>
                      </a:rPr>
                      <m:t>=1</m:t>
                    </m:r>
                  </m:oMath>
                </a14:m>
                <a:endParaRPr lang="en-US" dirty="0"/>
              </a:p>
              <a:p>
                <a:r>
                  <a:rPr lang="en-US" dirty="0"/>
                  <a:t>First Hidden Layer:</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oMath>
                </a14:m>
                <a:r>
                  <a:rPr lang="en-US" dirty="0"/>
                  <a:t> is the activation function</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11</m:t>
                            </m:r>
                          </m:sub>
                        </m:sSub>
                      </m:e>
                    </m:d>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0</m:t>
                        </m:r>
                        <m:r>
                          <a:rPr lang="en-US" i="1">
                            <a:latin typeface="Cambria Math" panose="02040503050406030204" pitchFamily="18" charset="0"/>
                          </a:rPr>
                          <m:t>:11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1:11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r>
                          <a:rPr lang="en-US" i="1">
                            <a:latin typeface="Cambria Math" panose="02040503050406030204" pitchFamily="18" charset="0"/>
                          </a:rPr>
                          <m:t>:11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r>
                  <a:rPr lang="en-US" dirty="0"/>
                  <a:t>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3</m:t>
                        </m:r>
                        <m:r>
                          <a:rPr lang="en-US" i="1">
                            <a:latin typeface="Cambria Math" panose="02040503050406030204" pitchFamily="18" charset="0"/>
                          </a:rPr>
                          <m:t>:11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oMath>
                </a14:m>
                <a:r>
                  <a:rPr lang="en-US" dirty="0"/>
                  <a:t>.</a:t>
                </a:r>
              </a:p>
              <a:p>
                <a:r>
                  <a:rPr lang="en-US" dirty="0"/>
                  <a:t>Second Hidden Layer:</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oMath>
                </a14:m>
                <a:r>
                  <a:rPr lang="en-US" dirty="0"/>
                  <a:t> is the activation function</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21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2</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b="0" i="1" smtClean="0">
                                <a:latin typeface="Cambria Math" panose="02040503050406030204" pitchFamily="18" charset="0"/>
                              </a:rPr>
                              <m:t>21</m:t>
                            </m:r>
                          </m:sub>
                        </m:sSub>
                      </m:e>
                    </m:d>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b="0" i="1" smtClean="0">
                            <a:latin typeface="Cambria Math" panose="02040503050406030204" pitchFamily="18" charset="0"/>
                          </a:rPr>
                          <m:t>21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r>
                          <a:rPr lang="en-US" b="0" i="1" smtClean="0">
                            <a:latin typeface="Cambria Math" panose="02040503050406030204" pitchFamily="18" charset="0"/>
                          </a:rPr>
                          <m:t>0</m:t>
                        </m:r>
                        <m:r>
                          <a:rPr lang="en-US" i="1">
                            <a:latin typeface="Cambria Math" panose="02040503050406030204" pitchFamily="18" charset="0"/>
                          </a:rPr>
                          <m:t>:21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11</m:t>
                        </m:r>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m:t>
                        </m:r>
                        <m:r>
                          <a:rPr lang="en-US" i="1">
                            <a:latin typeface="Cambria Math" panose="02040503050406030204" pitchFamily="18" charset="0"/>
                          </a:rPr>
                          <m:t>1</m:t>
                        </m:r>
                      </m:sub>
                    </m:sSub>
                  </m:oMath>
                </a14:m>
                <a:r>
                  <a:rPr lang="en-US" dirty="0"/>
                  <a:t>.</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2</m:t>
                            </m:r>
                            <m:r>
                              <a:rPr lang="en-US" b="0" i="1" smtClean="0">
                                <a:latin typeface="Cambria Math" panose="02040503050406030204" pitchFamily="18" charset="0"/>
                              </a:rPr>
                              <m:t>2</m:t>
                            </m:r>
                          </m:sub>
                        </m:sSub>
                      </m:e>
                    </m:d>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2</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r>
                          <a:rPr lang="en-US" b="0" i="1" smtClean="0">
                            <a:latin typeface="Cambria Math" panose="02040503050406030204" pitchFamily="18" charset="0"/>
                          </a:rPr>
                          <m:t>0</m:t>
                        </m:r>
                        <m:r>
                          <a:rPr lang="en-US" i="1">
                            <a:latin typeface="Cambria Math" panose="02040503050406030204" pitchFamily="18" charset="0"/>
                          </a:rPr>
                          <m:t>:2</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11:2</m:t>
                        </m:r>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11</m:t>
                        </m:r>
                      </m:sub>
                    </m:sSub>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DC87BBE3-A353-4012-A592-C33A841A86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9700029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6047"/>
            <a:ext cx="10515600" cy="1205057"/>
          </a:xfrm>
        </p:spPr>
        <p:txBody>
          <a:bodyPr/>
          <a:lstStyle/>
          <a:p>
            <a:r>
              <a:rPr lang="en-US" b="1" dirty="0">
                <a:solidFill>
                  <a:schemeClr val="bg1"/>
                </a:solidFill>
              </a:rPr>
              <a:t>Backpropagation Algorithm Illustration</a:t>
            </a:r>
          </a:p>
        </p:txBody>
      </p:sp>
      <p:sp>
        <p:nvSpPr>
          <p:cNvPr id="7" name="Slide Number Placeholder 6"/>
          <p:cNvSpPr>
            <a:spLocks noGrp="1"/>
          </p:cNvSpPr>
          <p:nvPr>
            <p:ph type="sldNum" sz="quarter" idx="12"/>
          </p:nvPr>
        </p:nvSpPr>
        <p:spPr/>
        <p:txBody>
          <a:bodyPr/>
          <a:lstStyle/>
          <a:p>
            <a:fld id="{1C20BA80-1909-427C-B3BD-3DD8AEAFD5BE}" type="slidenum">
              <a:rPr lang="en-US" smtClean="0"/>
              <a:t>43</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Third Hidden Layer:</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3</m:t>
                        </m:r>
                      </m:sub>
                    </m:sSub>
                  </m:oMath>
                </a14:m>
                <a:r>
                  <a:rPr lang="en-US" dirty="0"/>
                  <a:t> is the activation function</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31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3</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31</m:t>
                            </m:r>
                          </m:sub>
                        </m:sSub>
                      </m:e>
                    </m:d>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b="0" i="1" smtClean="0">
                            <a:latin typeface="Cambria Math" panose="02040503050406030204" pitchFamily="18" charset="0"/>
                          </a:rPr>
                          <m:t>3</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20:31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21:31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21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22</m:t>
                        </m:r>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22</m:t>
                        </m:r>
                      </m:sub>
                    </m:sSub>
                  </m:oMath>
                </a14:m>
                <a:r>
                  <a:rPr lang="en-US" dirty="0"/>
                  <a:t>.</a:t>
                </a:r>
              </a:p>
              <a:p>
                <a:r>
                  <a:rPr lang="en-US" dirty="0"/>
                  <a:t>Output Layer:</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4</m:t>
                        </m:r>
                      </m:sub>
                    </m:sSub>
                  </m:oMath>
                </a14:m>
                <a:r>
                  <a:rPr lang="en-US" dirty="0"/>
                  <a:t> is the activation function</a:t>
                </a:r>
              </a:p>
              <a:p>
                <a:pPr lvl="1"/>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4</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b="0" i="1" smtClean="0">
                                <a:latin typeface="Cambria Math" panose="02040503050406030204" pitchFamily="18" charset="0"/>
                              </a:rPr>
                              <m:t>41</m:t>
                            </m:r>
                          </m:sub>
                        </m:sSub>
                      </m:e>
                    </m:d>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b="0" i="1" smtClean="0">
                            <a:latin typeface="Cambria Math" panose="02040503050406030204" pitchFamily="18" charset="0"/>
                          </a:rPr>
                          <m:t>41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3</m:t>
                        </m:r>
                        <m:r>
                          <a:rPr lang="en-US" i="1">
                            <a:latin typeface="Cambria Math" panose="02040503050406030204" pitchFamily="18" charset="0"/>
                          </a:rPr>
                          <m:t>0</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31</m:t>
                        </m:r>
                        <m:r>
                          <a:rPr lang="en-US" i="1">
                            <a:latin typeface="Cambria Math" panose="02040503050406030204" pitchFamily="18" charset="0"/>
                          </a:rPr>
                          <m:t>:</m:t>
                        </m:r>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3</m:t>
                        </m:r>
                        <m:r>
                          <a:rPr lang="en-US" i="1">
                            <a:latin typeface="Cambria Math" panose="02040503050406030204" pitchFamily="18" charset="0"/>
                          </a:rPr>
                          <m:t>1</m:t>
                        </m:r>
                      </m:sub>
                    </m:sSub>
                  </m:oMath>
                </a14:m>
                <a:r>
                  <a:rPr lang="en-US" dirty="0"/>
                  <a:t>.</a:t>
                </a:r>
              </a:p>
              <a:p>
                <a:pPr lvl="1"/>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4</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4</m:t>
                            </m:r>
                            <m:r>
                              <a:rPr lang="en-US" b="0" i="1" smtClean="0">
                                <a:latin typeface="Cambria Math" panose="02040503050406030204" pitchFamily="18" charset="0"/>
                              </a:rPr>
                              <m:t>2</m:t>
                            </m:r>
                          </m:sub>
                        </m:sSub>
                      </m:e>
                    </m:d>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4</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i="1">
                            <a:latin typeface="Cambria Math" panose="02040503050406030204" pitchFamily="18" charset="0"/>
                          </a:rPr>
                          <m:t>30</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31:</m:t>
                        </m:r>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31</m:t>
                        </m:r>
                      </m:sub>
                    </m:sSub>
                  </m:oMath>
                </a14:m>
                <a:r>
                  <a:rPr lang="en-US" dirty="0"/>
                  <a:t>. </a:t>
                </a:r>
              </a:p>
              <a:p>
                <a:pPr lvl="1"/>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3</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4</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4</m:t>
                            </m:r>
                            <m:r>
                              <a:rPr lang="en-US" b="0" i="1" smtClean="0">
                                <a:latin typeface="Cambria Math" panose="02040503050406030204" pitchFamily="18" charset="0"/>
                              </a:rPr>
                              <m:t>3</m:t>
                            </m:r>
                          </m:sub>
                        </m:sSub>
                      </m:e>
                    </m:d>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4</m:t>
                        </m:r>
                        <m:r>
                          <a:rPr lang="en-US" b="0" i="1" smtClean="0">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i="1">
                            <a:latin typeface="Cambria Math" panose="02040503050406030204" pitchFamily="18" charset="0"/>
                          </a:rPr>
                          <m:t>30</m:t>
                        </m:r>
                        <m:r>
                          <a:rPr lang="en-US" b="0" i="1" smtClean="0">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31:</m:t>
                        </m:r>
                        <m:r>
                          <a:rPr lang="en-US" b="0" i="1" smtClean="0">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31</m:t>
                        </m:r>
                      </m:sub>
                    </m:sSub>
                  </m:oMath>
                </a14:m>
                <a:r>
                  <a:rPr lang="en-US" dirty="0"/>
                  <a:t>.</a:t>
                </a:r>
              </a:p>
              <a:p>
                <a:r>
                  <a:rPr lang="en-US" dirty="0"/>
                  <a:t>Total Cost:</a:t>
                </a:r>
              </a:p>
              <a:p>
                <a:pPr lvl="1"/>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𝐶</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1</m:t>
                            </m:r>
                          </m:sub>
                        </m:sSub>
                      </m:e>
                    </m:d>
                    <m:r>
                      <a:rPr lang="en-US" b="0" i="1" smtClean="0">
                        <a:latin typeface="Cambria Math" panose="02040503050406030204" pitchFamily="18" charset="0"/>
                      </a:rPr>
                      <m:t>+</m:t>
                    </m:r>
                    <m:r>
                      <a:rPr lang="en-US" i="1">
                        <a:latin typeface="Cambria Math" panose="02040503050406030204" pitchFamily="18" charset="0"/>
                      </a:rPr>
                      <m:t>𝐶</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i="1">
                        <a:latin typeface="Cambria Math" panose="02040503050406030204" pitchFamily="18" charset="0"/>
                      </a:rPr>
                      <m:t>𝐶</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3</m:t>
                            </m:r>
                          </m:sub>
                        </m:sSub>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b="-280"/>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DC87BBE3-A353-4012-A592-C33A841A86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9037174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6047"/>
            <a:ext cx="10515600" cy="1205057"/>
          </a:xfrm>
        </p:spPr>
        <p:txBody>
          <a:bodyPr/>
          <a:lstStyle/>
          <a:p>
            <a:r>
              <a:rPr lang="en-US" b="1" dirty="0">
                <a:solidFill>
                  <a:schemeClr val="bg1"/>
                </a:solidFill>
              </a:rPr>
              <a:t>Backpropagation Algorithm Illustration</a:t>
            </a:r>
          </a:p>
        </p:txBody>
      </p:sp>
      <p:sp>
        <p:nvSpPr>
          <p:cNvPr id="7" name="Slide Number Placeholder 6"/>
          <p:cNvSpPr>
            <a:spLocks noGrp="1"/>
          </p:cNvSpPr>
          <p:nvPr>
            <p:ph type="sldNum" sz="quarter" idx="12"/>
          </p:nvPr>
        </p:nvSpPr>
        <p:spPr/>
        <p:txBody>
          <a:bodyPr/>
          <a:lstStyle/>
          <a:p>
            <a:fld id="{1C20BA80-1909-427C-B3BD-3DD8AEAFD5BE}" type="slidenum">
              <a:rPr lang="en-US" smtClean="0"/>
              <a:t>44</a:t>
            </a:fld>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If </a:t>
                </a:r>
                <a14:m>
                  <m:oMath xmlns:m="http://schemas.openxmlformats.org/officeDocument/2006/math">
                    <m:r>
                      <a:rPr lang="en-US" b="0" i="1" smtClean="0">
                        <a:latin typeface="Cambria Math" panose="02040503050406030204" pitchFamily="18" charset="0"/>
                      </a:rPr>
                      <m:t>𝑤</m:t>
                    </m:r>
                  </m:oMath>
                </a14:m>
                <a:r>
                  <a:rPr lang="en-US" dirty="0"/>
                  <a:t> is a generic parameter, then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num>
                      <m:den>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𝑤</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num>
                      <m:den>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1</m:t>
                            </m:r>
                          </m:sub>
                        </m:sSub>
                      </m:den>
                    </m:f>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1</m:t>
                            </m:r>
                          </m:sub>
                        </m:sSub>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𝑤</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2</m:t>
                            </m:r>
                          </m:sub>
                        </m:sSub>
                      </m:den>
                    </m:f>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2</m:t>
                            </m:r>
                          </m:sub>
                        </m:sSub>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𝑤</m:t>
                        </m:r>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3</m:t>
                            </m:r>
                          </m:sub>
                        </m:sSub>
                      </m:den>
                    </m:f>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3</m:t>
                            </m:r>
                          </m:sub>
                        </m:sSub>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𝑤</m:t>
                        </m:r>
                      </m:den>
                    </m:f>
                  </m:oMath>
                </a14:m>
                <a:r>
                  <a:rPr lang="en-US" dirty="0"/>
                  <a:t>.</a:t>
                </a:r>
              </a:p>
              <a:p>
                <a:r>
                  <a:rPr lang="en-US" dirty="0"/>
                  <a:t>Since we know the parameterization of the cost function, then we are able to calculate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𝑖</m:t>
                            </m:r>
                          </m:sub>
                        </m:sSub>
                      </m:den>
                    </m:f>
                  </m:oMath>
                </a14:m>
                <a:r>
                  <a:rPr lang="en-US" dirty="0"/>
                  <a:t> for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=1,2,3</m:t>
                    </m:r>
                  </m:oMath>
                </a14:m>
                <a:r>
                  <a:rPr lang="en-US" dirty="0"/>
                  <a:t>.</a:t>
                </a:r>
              </a:p>
              <a:p>
                <a:r>
                  <a:rPr lang="en-US" dirty="0"/>
                  <a:t>Our attention is focused on calculating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𝑖</m:t>
                            </m:r>
                          </m:sub>
                        </m:sSub>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𝑤</m:t>
                        </m:r>
                      </m:den>
                    </m:f>
                  </m:oMath>
                </a14:m>
                <a:r>
                  <a:rPr lang="en-US" dirty="0"/>
                  <a:t> for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=1,2,3</m:t>
                    </m:r>
                  </m:oMath>
                </a14:m>
                <a:r>
                  <a:rPr lang="en-US" dirty="0"/>
                  <a:t>.</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r="-1449"/>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DC87BBE3-A353-4012-A592-C33A841A86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0600338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6047"/>
            <a:ext cx="10515600" cy="1205057"/>
          </a:xfrm>
        </p:spPr>
        <p:txBody>
          <a:bodyPr/>
          <a:lstStyle/>
          <a:p>
            <a:r>
              <a:rPr lang="en-US" b="1" dirty="0">
                <a:solidFill>
                  <a:schemeClr val="bg1"/>
                </a:solidFill>
              </a:rPr>
              <a:t>Backpropagation Algorithm Illustration</a:t>
            </a:r>
          </a:p>
        </p:txBody>
      </p:sp>
      <p:sp>
        <p:nvSpPr>
          <p:cNvPr id="7" name="Slide Number Placeholder 6"/>
          <p:cNvSpPr>
            <a:spLocks noGrp="1"/>
          </p:cNvSpPr>
          <p:nvPr>
            <p:ph type="sldNum" sz="quarter" idx="12"/>
          </p:nvPr>
        </p:nvSpPr>
        <p:spPr/>
        <p:txBody>
          <a:bodyPr/>
          <a:lstStyle/>
          <a:p>
            <a:fld id="{1C20BA80-1909-427C-B3BD-3DD8AEAFD5BE}" type="slidenum">
              <a:rPr lang="en-US" smtClean="0"/>
              <a:t>45</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Output Layer:</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4</m:t>
                        </m:r>
                      </m:sub>
                    </m:sSub>
                  </m:oMath>
                </a14:m>
                <a:r>
                  <a:rPr lang="en-US" dirty="0"/>
                  <a:t> is the activation function</a:t>
                </a:r>
              </a:p>
              <a:p>
                <a:pPr lvl="1"/>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4</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b="0" i="1" smtClean="0">
                                <a:latin typeface="Cambria Math" panose="02040503050406030204" pitchFamily="18" charset="0"/>
                              </a:rPr>
                              <m:t>41</m:t>
                            </m:r>
                          </m:sub>
                        </m:sSub>
                      </m:e>
                    </m:d>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b="0" i="1" smtClean="0">
                            <a:latin typeface="Cambria Math" panose="02040503050406030204" pitchFamily="18" charset="0"/>
                          </a:rPr>
                          <m:t>41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3</m:t>
                        </m:r>
                        <m:r>
                          <a:rPr lang="en-US" i="1">
                            <a:latin typeface="Cambria Math" panose="02040503050406030204" pitchFamily="18" charset="0"/>
                          </a:rPr>
                          <m:t>0</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31</m:t>
                        </m:r>
                        <m:r>
                          <a:rPr lang="en-US" i="1">
                            <a:latin typeface="Cambria Math" panose="02040503050406030204" pitchFamily="18" charset="0"/>
                          </a:rPr>
                          <m:t>:</m:t>
                        </m:r>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3</m:t>
                        </m:r>
                        <m:r>
                          <a:rPr lang="en-US" i="1">
                            <a:latin typeface="Cambria Math" panose="02040503050406030204" pitchFamily="18" charset="0"/>
                          </a:rPr>
                          <m:t>1</m:t>
                        </m:r>
                      </m:sub>
                    </m:sSub>
                  </m:oMath>
                </a14:m>
                <a:r>
                  <a:rPr lang="en-US" dirty="0"/>
                  <a:t>.</a:t>
                </a:r>
              </a:p>
              <a:p>
                <a:pPr lvl="1"/>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4</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4</m:t>
                            </m:r>
                            <m:r>
                              <a:rPr lang="en-US" b="0" i="1" smtClean="0">
                                <a:latin typeface="Cambria Math" panose="02040503050406030204" pitchFamily="18" charset="0"/>
                              </a:rPr>
                              <m:t>2</m:t>
                            </m:r>
                          </m:sub>
                        </m:sSub>
                      </m:e>
                    </m:d>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4</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i="1">
                            <a:latin typeface="Cambria Math" panose="02040503050406030204" pitchFamily="18" charset="0"/>
                          </a:rPr>
                          <m:t>30</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31:</m:t>
                        </m:r>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31</m:t>
                        </m:r>
                      </m:sub>
                    </m:sSub>
                  </m:oMath>
                </a14:m>
                <a:r>
                  <a:rPr lang="en-US" dirty="0"/>
                  <a:t>. </a:t>
                </a:r>
              </a:p>
              <a:p>
                <a:pPr lvl="1"/>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3</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4</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4</m:t>
                            </m:r>
                            <m:r>
                              <a:rPr lang="en-US" b="0" i="1" smtClean="0">
                                <a:latin typeface="Cambria Math" panose="02040503050406030204" pitchFamily="18" charset="0"/>
                              </a:rPr>
                              <m:t>3</m:t>
                            </m:r>
                          </m:sub>
                        </m:sSub>
                      </m:e>
                    </m:d>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4</m:t>
                        </m:r>
                        <m:r>
                          <a:rPr lang="en-US" b="0" i="1" smtClean="0">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i="1">
                            <a:latin typeface="Cambria Math" panose="02040503050406030204" pitchFamily="18" charset="0"/>
                          </a:rPr>
                          <m:t>30</m:t>
                        </m:r>
                        <m:r>
                          <a:rPr lang="en-US" b="0" i="1" smtClean="0">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31:</m:t>
                        </m:r>
                        <m:r>
                          <a:rPr lang="en-US" b="0" i="1" smtClean="0">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31</m:t>
                        </m:r>
                      </m:sub>
                    </m:sSub>
                  </m:oMath>
                </a14:m>
                <a:r>
                  <a:rPr lang="en-US" dirty="0"/>
                  <a:t>.</a:t>
                </a:r>
              </a:p>
              <a:p>
                <a:r>
                  <a:rPr lang="en-US" dirty="0"/>
                  <a:t>Partial derivatives with respect to the weights in the Output Layer:</a:t>
                </a:r>
              </a:p>
              <a:p>
                <a:pPr lvl="1"/>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𝑗</m:t>
                            </m:r>
                          </m:sub>
                        </m:sSub>
                      </m:num>
                      <m:den>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30:</m:t>
                            </m:r>
                            <m:r>
                              <a:rPr lang="en-US" b="0" i="1" smtClean="0">
                                <a:latin typeface="Cambria Math" panose="02040503050406030204" pitchFamily="18" charset="0"/>
                                <a:ea typeface="Cambria Math" panose="02040503050406030204" pitchFamily="18" charset="0"/>
                              </a:rPr>
                              <m:t>𝑗</m:t>
                            </m:r>
                          </m:sub>
                        </m:sSub>
                      </m:den>
                    </m:f>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𝑓</m:t>
                        </m:r>
                      </m:e>
                      <m:sub>
                        <m:r>
                          <a:rPr lang="en-US" b="0" i="1" smtClean="0">
                            <a:latin typeface="Cambria Math" panose="02040503050406030204" pitchFamily="18" charset="0"/>
                          </a:rPr>
                          <m:t>4</m:t>
                        </m:r>
                      </m:sub>
                      <m:sup>
                        <m:r>
                          <a:rPr lang="en-US" b="0" i="1" smtClean="0">
                            <a:latin typeface="Cambria Math" panose="02040503050406030204" pitchFamily="18" charset="0"/>
                          </a:rPr>
                          <m:t>′</m:t>
                        </m:r>
                      </m:sup>
                    </m:sSubSup>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4</m:t>
                            </m:r>
                            <m:r>
                              <a:rPr lang="en-US" b="0" i="1" smtClean="0">
                                <a:latin typeface="Cambria Math" panose="02040503050406030204" pitchFamily="18" charset="0"/>
                              </a:rPr>
                              <m:t>𝑗</m:t>
                            </m:r>
                          </m:sub>
                        </m:sSub>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4</m:t>
                            </m:r>
                            <m:r>
                              <a:rPr lang="en-US" i="1">
                                <a:latin typeface="Cambria Math" panose="02040503050406030204" pitchFamily="18" charset="0"/>
                              </a:rPr>
                              <m:t>𝑗</m:t>
                            </m:r>
                          </m:sub>
                        </m:sSub>
                      </m:num>
                      <m:den>
                        <m:r>
                          <a:rPr lang="en-US" b="0" i="1" smtClean="0">
                            <a:latin typeface="Cambria Math" panose="02040503050406030204" pitchFamily="18" charset="0"/>
                            <a:ea typeface="Cambria Math" panose="02040503050406030204" pitchFamily="18" charset="0"/>
                          </a:rPr>
                          <m:t>𝑑</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3</m:t>
                            </m:r>
                            <m:r>
                              <a:rPr lang="en-US" b="0" i="1" smtClean="0">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sub>
                        </m:sSub>
                      </m:den>
                    </m:f>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4</m:t>
                        </m:r>
                      </m:sub>
                      <m:sup>
                        <m:r>
                          <a:rPr lang="en-US" i="1">
                            <a:latin typeface="Cambria Math" panose="02040503050406030204" pitchFamily="18" charset="0"/>
                          </a:rPr>
                          <m:t>′</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4</m:t>
                            </m:r>
                            <m:r>
                              <a:rPr lang="en-US" i="1">
                                <a:latin typeface="Cambria Math" panose="02040503050406030204" pitchFamily="18" charset="0"/>
                              </a:rPr>
                              <m:t>𝑗</m:t>
                            </m:r>
                          </m:sub>
                        </m:sSub>
                      </m:e>
                    </m:d>
                  </m:oMath>
                </a14:m>
                <a:endParaRPr lang="en-US" dirty="0"/>
              </a:p>
              <a:p>
                <a:pPr lvl="1"/>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𝑗</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31:</m:t>
                            </m:r>
                            <m:r>
                              <a:rPr lang="en-US" i="1">
                                <a:latin typeface="Cambria Math" panose="02040503050406030204" pitchFamily="18" charset="0"/>
                                <a:ea typeface="Cambria Math" panose="02040503050406030204" pitchFamily="18" charset="0"/>
                              </a:rPr>
                              <m:t>𝑗</m:t>
                            </m:r>
                          </m:sub>
                        </m:sSub>
                      </m:den>
                    </m:f>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4</m:t>
                        </m:r>
                      </m:sub>
                      <m:sup>
                        <m:r>
                          <a:rPr lang="en-US" i="1">
                            <a:latin typeface="Cambria Math" panose="02040503050406030204" pitchFamily="18" charset="0"/>
                          </a:rPr>
                          <m:t>′</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4</m:t>
                            </m:r>
                            <m:r>
                              <a:rPr lang="en-US" i="1">
                                <a:latin typeface="Cambria Math" panose="02040503050406030204" pitchFamily="18" charset="0"/>
                              </a:rPr>
                              <m:t>𝑗</m:t>
                            </m:r>
                          </m:sub>
                        </m:sSub>
                      </m:e>
                    </m:d>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4</m:t>
                            </m:r>
                            <m:r>
                              <a:rPr lang="en-US" i="1">
                                <a:latin typeface="Cambria Math" panose="02040503050406030204" pitchFamily="18" charset="0"/>
                              </a:rPr>
                              <m:t>𝑗</m:t>
                            </m:r>
                          </m:sub>
                        </m:sSub>
                      </m:num>
                      <m:den>
                        <m:r>
                          <a:rPr lang="en-US" i="1">
                            <a:latin typeface="Cambria Math" panose="02040503050406030204" pitchFamily="18" charset="0"/>
                            <a:ea typeface="Cambria Math" panose="02040503050406030204" pitchFamily="18" charset="0"/>
                          </a:rPr>
                          <m:t>𝑑</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31:</m:t>
                            </m:r>
                            <m:r>
                              <a:rPr lang="en-US" i="1">
                                <a:latin typeface="Cambria Math" panose="02040503050406030204" pitchFamily="18" charset="0"/>
                                <a:ea typeface="Cambria Math" panose="02040503050406030204" pitchFamily="18" charset="0"/>
                              </a:rPr>
                              <m:t>𝑗</m:t>
                            </m:r>
                          </m:sub>
                        </m:sSub>
                      </m:den>
                    </m:f>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4</m:t>
                        </m:r>
                      </m:sub>
                      <m:sup>
                        <m:r>
                          <a:rPr lang="en-US" i="1">
                            <a:latin typeface="Cambria Math" panose="02040503050406030204" pitchFamily="18" charset="0"/>
                          </a:rPr>
                          <m:t>′</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4</m:t>
                            </m:r>
                            <m:r>
                              <a:rPr lang="en-US" i="1">
                                <a:latin typeface="Cambria Math" panose="02040503050406030204" pitchFamily="18" charset="0"/>
                              </a:rPr>
                              <m:t>𝑗</m:t>
                            </m:r>
                          </m:sub>
                        </m:sSub>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31</m:t>
                        </m:r>
                      </m:sub>
                    </m:sSub>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4</m:t>
                        </m:r>
                        <m:r>
                          <a:rPr lang="en-US" b="0" i="1" smtClean="0">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30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31:</m:t>
                        </m:r>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31</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b="-280"/>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DC87BBE3-A353-4012-A592-C33A841A86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1524288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6047"/>
            <a:ext cx="10515600" cy="1205057"/>
          </a:xfrm>
        </p:spPr>
        <p:txBody>
          <a:bodyPr/>
          <a:lstStyle/>
          <a:p>
            <a:r>
              <a:rPr lang="en-US" b="1" dirty="0">
                <a:solidFill>
                  <a:schemeClr val="bg1"/>
                </a:solidFill>
              </a:rPr>
              <a:t>Backpropagation Algorithm Illustration</a:t>
            </a:r>
          </a:p>
        </p:txBody>
      </p:sp>
      <p:sp>
        <p:nvSpPr>
          <p:cNvPr id="7" name="Slide Number Placeholder 6"/>
          <p:cNvSpPr>
            <a:spLocks noGrp="1"/>
          </p:cNvSpPr>
          <p:nvPr>
            <p:ph type="sldNum" sz="quarter" idx="12"/>
          </p:nvPr>
        </p:nvSpPr>
        <p:spPr/>
        <p:txBody>
          <a:bodyPr/>
          <a:lstStyle/>
          <a:p>
            <a:fld id="{1C20BA80-1909-427C-B3BD-3DD8AEAFD5BE}" type="slidenum">
              <a:rPr lang="en-US" smtClean="0"/>
              <a:t>46</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Third Hidden Layer:</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3</m:t>
                        </m:r>
                      </m:sub>
                    </m:sSub>
                  </m:oMath>
                </a14:m>
                <a:r>
                  <a:rPr lang="en-US" dirty="0"/>
                  <a:t> is the activation function</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31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3</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31</m:t>
                            </m:r>
                          </m:sub>
                        </m:sSub>
                      </m:e>
                    </m:d>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31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i="1">
                            <a:latin typeface="Cambria Math" panose="02040503050406030204" pitchFamily="18" charset="0"/>
                          </a:rPr>
                          <m:t>20</m:t>
                        </m:r>
                        <m:r>
                          <a:rPr lang="en-US" b="0" i="1" smtClean="0">
                            <a:latin typeface="Cambria Math" panose="02040503050406030204" pitchFamily="18" charset="0"/>
                          </a:rPr>
                          <m:t>:31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21:31</m:t>
                        </m:r>
                      </m:sub>
                    </m:sSub>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22:31</m:t>
                        </m:r>
                      </m:sub>
                    </m:sSub>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22</m:t>
                        </m:r>
                      </m:sub>
                    </m:sSub>
                  </m:oMath>
                </a14:m>
                <a:r>
                  <a:rPr lang="en-US" dirty="0"/>
                  <a:t>.</a:t>
                </a:r>
              </a:p>
              <a:p>
                <a:r>
                  <a:rPr lang="en-US" dirty="0"/>
                  <a:t>Partial derivatives with respect to the weights in the Third Layer:</a:t>
                </a:r>
              </a:p>
              <a:p>
                <a:pPr lvl="1"/>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𝑗</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4</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b="0" i="1" smtClean="0">
                                <a:latin typeface="Cambria Math" panose="02040503050406030204" pitchFamily="18" charset="0"/>
                              </a:rPr>
                              <m:t>4</m:t>
                            </m:r>
                            <m:r>
                              <a:rPr lang="en-US" b="0" i="1" smtClean="0">
                                <a:latin typeface="Cambria Math" panose="02040503050406030204" pitchFamily="18" charset="0"/>
                              </a:rPr>
                              <m:t>𝑗</m:t>
                            </m:r>
                          </m:sub>
                        </m:sSub>
                      </m:e>
                    </m:d>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4</m:t>
                        </m:r>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30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31:</m:t>
                        </m:r>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31</m:t>
                        </m:r>
                      </m:sub>
                    </m:sSub>
                  </m:oMath>
                </a14:m>
                <a:endParaRPr lang="en-US" dirty="0"/>
              </a:p>
              <a:p>
                <a:pPr lvl="1"/>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𝑗</m:t>
                            </m:r>
                          </m:sub>
                        </m:sSub>
                      </m:num>
                      <m:den>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20:31</m:t>
                            </m:r>
                          </m:sub>
                        </m:sSub>
                      </m:den>
                    </m:f>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𝑓</m:t>
                        </m:r>
                      </m:e>
                      <m:sub>
                        <m:r>
                          <a:rPr lang="en-US" b="0" i="1" smtClean="0">
                            <a:latin typeface="Cambria Math" panose="02040503050406030204" pitchFamily="18" charset="0"/>
                          </a:rPr>
                          <m:t>4</m:t>
                        </m:r>
                      </m:sub>
                      <m:sup>
                        <m:r>
                          <a:rPr lang="en-US" b="0" i="1" smtClean="0">
                            <a:latin typeface="Cambria Math" panose="02040503050406030204" pitchFamily="18" charset="0"/>
                          </a:rPr>
                          <m:t>′</m:t>
                        </m:r>
                      </m:sup>
                    </m:sSubSup>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4</m:t>
                            </m:r>
                            <m:r>
                              <a:rPr lang="en-US" b="0" i="1" smtClean="0">
                                <a:latin typeface="Cambria Math" panose="02040503050406030204" pitchFamily="18" charset="0"/>
                              </a:rPr>
                              <m:t>𝑗</m:t>
                            </m:r>
                          </m:sub>
                        </m:sSub>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4</m:t>
                            </m:r>
                            <m:r>
                              <a:rPr lang="en-US" i="1">
                                <a:latin typeface="Cambria Math" panose="02040503050406030204" pitchFamily="18" charset="0"/>
                              </a:rPr>
                              <m:t>𝑗</m:t>
                            </m:r>
                          </m:sub>
                        </m:sSub>
                      </m:num>
                      <m:den>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31</m:t>
                            </m:r>
                          </m:sub>
                        </m:sSub>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31</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31</m:t>
                            </m:r>
                          </m:sub>
                        </m:sSub>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31</m:t>
                            </m:r>
                          </m:sub>
                        </m:sSub>
                      </m:num>
                      <m:den>
                        <m:r>
                          <a:rPr lang="en-US" b="0" i="1" smtClean="0">
                            <a:latin typeface="Cambria Math" panose="02040503050406030204" pitchFamily="18" charset="0"/>
                            <a:ea typeface="Cambria Math" panose="02040503050406030204" pitchFamily="18" charset="0"/>
                          </a:rPr>
                          <m:t>𝑑</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:31</m:t>
                            </m:r>
                          </m:sub>
                        </m:sSub>
                      </m:den>
                    </m:f>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4</m:t>
                        </m:r>
                      </m:sub>
                      <m:sup>
                        <m:r>
                          <a:rPr lang="en-US" i="1">
                            <a:latin typeface="Cambria Math" panose="02040503050406030204" pitchFamily="18" charset="0"/>
                          </a:rPr>
                          <m:t>′</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4</m:t>
                            </m:r>
                            <m:r>
                              <a:rPr lang="en-US" i="1">
                                <a:latin typeface="Cambria Math" panose="02040503050406030204" pitchFamily="18" charset="0"/>
                              </a:rPr>
                              <m:t>𝑗</m:t>
                            </m:r>
                          </m:sub>
                        </m:sSub>
                      </m:e>
                    </m:d>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31</m:t>
                        </m:r>
                      </m:sub>
                    </m:sSub>
                    <m:r>
                      <a:rPr lang="en-US"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b="0" i="1" smtClean="0">
                            <a:latin typeface="Cambria Math" panose="02040503050406030204" pitchFamily="18" charset="0"/>
                          </a:rPr>
                          <m:t>3</m:t>
                        </m:r>
                      </m:sub>
                      <m:sup>
                        <m:r>
                          <a:rPr lang="en-US" i="1">
                            <a:latin typeface="Cambria Math" panose="02040503050406030204" pitchFamily="18" charset="0"/>
                          </a:rPr>
                          <m:t>′</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b="0" i="1" smtClean="0">
                                <a:latin typeface="Cambria Math" panose="02040503050406030204" pitchFamily="18" charset="0"/>
                              </a:rPr>
                              <m:t>31</m:t>
                            </m:r>
                          </m:sub>
                        </m:sSub>
                      </m:e>
                    </m:d>
                  </m:oMath>
                </a14:m>
                <a:endParaRPr lang="en-US" dirty="0">
                  <a:ea typeface="Cambria Math" panose="02040503050406030204" pitchFamily="18" charset="0"/>
                </a:endParaRPr>
              </a:p>
              <a:p>
                <a:pPr lvl="1"/>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𝑗</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𝑟</m:t>
                            </m:r>
                            <m:r>
                              <a:rPr lang="en-US" i="1">
                                <a:latin typeface="Cambria Math" panose="02040503050406030204" pitchFamily="18" charset="0"/>
                                <a:ea typeface="Cambria Math" panose="02040503050406030204" pitchFamily="18" charset="0"/>
                              </a:rPr>
                              <m:t>:31</m:t>
                            </m:r>
                          </m:sub>
                        </m:sSub>
                      </m:den>
                    </m:f>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4</m:t>
                        </m:r>
                      </m:sub>
                      <m:sup>
                        <m:r>
                          <a:rPr lang="en-US" i="1">
                            <a:latin typeface="Cambria Math" panose="02040503050406030204" pitchFamily="18" charset="0"/>
                          </a:rPr>
                          <m:t>′</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4</m:t>
                            </m:r>
                            <m:r>
                              <a:rPr lang="en-US" i="1">
                                <a:latin typeface="Cambria Math" panose="02040503050406030204" pitchFamily="18" charset="0"/>
                              </a:rPr>
                              <m:t>𝑗</m:t>
                            </m:r>
                          </m:sub>
                        </m:sSub>
                      </m:e>
                    </m:d>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4</m:t>
                            </m:r>
                            <m:r>
                              <a:rPr lang="en-US" i="1">
                                <a:latin typeface="Cambria Math" panose="02040503050406030204" pitchFamily="18" charset="0"/>
                              </a:rPr>
                              <m:t>𝑗</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31</m:t>
                            </m:r>
                          </m:sub>
                        </m:sSub>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31</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31</m:t>
                            </m:r>
                          </m:sub>
                        </m:sSub>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31</m:t>
                            </m:r>
                          </m:sub>
                        </m:sSub>
                      </m:num>
                      <m:den>
                        <m:r>
                          <a:rPr lang="en-US" i="1">
                            <a:latin typeface="Cambria Math" panose="02040503050406030204" pitchFamily="18" charset="0"/>
                            <a:ea typeface="Cambria Math" panose="02040503050406030204" pitchFamily="18" charset="0"/>
                          </a:rPr>
                          <m:t>𝑑</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𝑟</m:t>
                            </m:r>
                            <m:r>
                              <a:rPr lang="en-US" i="1">
                                <a:latin typeface="Cambria Math" panose="02040503050406030204" pitchFamily="18" charset="0"/>
                                <a:ea typeface="Cambria Math" panose="02040503050406030204" pitchFamily="18" charset="0"/>
                              </a:rPr>
                              <m:t>:31</m:t>
                            </m:r>
                          </m:sub>
                        </m:sSub>
                      </m:den>
                    </m:f>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4</m:t>
                        </m:r>
                      </m:sub>
                      <m:sup>
                        <m:r>
                          <a:rPr lang="en-US" i="1">
                            <a:latin typeface="Cambria Math" panose="02040503050406030204" pitchFamily="18" charset="0"/>
                          </a:rPr>
                          <m:t>′</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4</m:t>
                            </m:r>
                            <m:r>
                              <a:rPr lang="en-US" i="1">
                                <a:latin typeface="Cambria Math" panose="02040503050406030204" pitchFamily="18" charset="0"/>
                              </a:rPr>
                              <m:t>𝑗</m:t>
                            </m:r>
                          </m:sub>
                        </m:sSub>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31</m:t>
                        </m:r>
                      </m:sub>
                    </m:sSub>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3</m:t>
                        </m:r>
                      </m:sub>
                      <m:sup>
                        <m:r>
                          <a:rPr lang="en-US" i="1">
                            <a:latin typeface="Cambria Math" panose="02040503050406030204" pitchFamily="18" charset="0"/>
                          </a:rPr>
                          <m:t>′</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31</m:t>
                            </m:r>
                          </m:sub>
                        </m:sSub>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𝑟</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DC87BBE3-A353-4012-A592-C33A841A86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972701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6047"/>
            <a:ext cx="10515600" cy="1205057"/>
          </a:xfrm>
        </p:spPr>
        <p:txBody>
          <a:bodyPr/>
          <a:lstStyle/>
          <a:p>
            <a:r>
              <a:rPr lang="en-US" b="1" dirty="0">
                <a:solidFill>
                  <a:schemeClr val="bg1"/>
                </a:solidFill>
              </a:rPr>
              <a:t>Backpropagation Algorithm Illustration</a:t>
            </a:r>
          </a:p>
        </p:txBody>
      </p:sp>
      <p:sp>
        <p:nvSpPr>
          <p:cNvPr id="7" name="Slide Number Placeholder 6"/>
          <p:cNvSpPr>
            <a:spLocks noGrp="1"/>
          </p:cNvSpPr>
          <p:nvPr>
            <p:ph type="sldNum" sz="quarter" idx="12"/>
          </p:nvPr>
        </p:nvSpPr>
        <p:spPr/>
        <p:txBody>
          <a:bodyPr/>
          <a:lstStyle/>
          <a:p>
            <a:fld id="{1C20BA80-1909-427C-B3BD-3DD8AEAFD5BE}" type="slidenum">
              <a:rPr lang="en-US" smtClean="0"/>
              <a:t>47</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a:t>Second Hidden Layer:</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oMath>
                </a14:m>
                <a:r>
                  <a:rPr lang="en-US" dirty="0"/>
                  <a:t> is the activation function</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21</m:t>
                            </m:r>
                          </m:sub>
                        </m:sSub>
                      </m:e>
                    </m:d>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21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i="1">
                            <a:latin typeface="Cambria Math" panose="02040503050406030204" pitchFamily="18" charset="0"/>
                          </a:rPr>
                          <m:t>10</m:t>
                        </m:r>
                        <m:r>
                          <a:rPr lang="en-US" b="0" i="1" smtClean="0">
                            <a:latin typeface="Cambria Math" panose="02040503050406030204" pitchFamily="18" charset="0"/>
                          </a:rPr>
                          <m:t>:21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11:21</m:t>
                        </m:r>
                      </m:sub>
                    </m:sSub>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11</m:t>
                        </m:r>
                      </m:sub>
                    </m:sSub>
                  </m:oMath>
                </a14:m>
                <a:r>
                  <a:rPr lang="en-US" dirty="0"/>
                  <a:t>.</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22</m:t>
                            </m:r>
                          </m:sub>
                        </m:sSub>
                      </m:e>
                    </m:d>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22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i="1">
                            <a:latin typeface="Cambria Math" panose="02040503050406030204" pitchFamily="18" charset="0"/>
                          </a:rPr>
                          <m:t>10</m:t>
                        </m:r>
                        <m:r>
                          <a:rPr lang="en-US" b="0" i="1" smtClean="0">
                            <a:latin typeface="Cambria Math" panose="02040503050406030204" pitchFamily="18" charset="0"/>
                          </a:rPr>
                          <m:t>:22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11:22</m:t>
                        </m:r>
                      </m:sub>
                    </m:sSub>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11</m:t>
                        </m:r>
                      </m:sub>
                    </m:sSub>
                  </m:oMath>
                </a14:m>
                <a:r>
                  <a:rPr lang="en-US" dirty="0"/>
                  <a:t>.</a:t>
                </a:r>
              </a:p>
              <a:p>
                <a:r>
                  <a:rPr lang="en-US" dirty="0"/>
                  <a:t>Partial derivatives with respect to the weights in the Second Layer:</a:t>
                </a:r>
              </a:p>
              <a:p>
                <a:pPr lvl="1"/>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𝑗</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4</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b="0" i="1" smtClean="0">
                                <a:latin typeface="Cambria Math" panose="02040503050406030204" pitchFamily="18" charset="0"/>
                              </a:rPr>
                              <m:t>4</m:t>
                            </m:r>
                            <m:r>
                              <a:rPr lang="en-US" b="0" i="1" smtClean="0">
                                <a:latin typeface="Cambria Math" panose="02040503050406030204" pitchFamily="18" charset="0"/>
                              </a:rPr>
                              <m:t>𝑗</m:t>
                            </m:r>
                          </m:sub>
                        </m:sSub>
                      </m:e>
                    </m:d>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4</m:t>
                        </m:r>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30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31:</m:t>
                        </m:r>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31</m:t>
                        </m:r>
                      </m:sub>
                    </m:sSub>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31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3</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31</m:t>
                            </m:r>
                          </m:sub>
                        </m:sSub>
                      </m:e>
                    </m:d>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31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21:31</m:t>
                        </m:r>
                      </m:sub>
                    </m:sSub>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22:31</m:t>
                        </m:r>
                      </m:sub>
                    </m:sSub>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22</m:t>
                        </m:r>
                      </m:sub>
                    </m:sSub>
                  </m:oMath>
                </a14:m>
                <a:r>
                  <a:rPr lang="en-US" dirty="0"/>
                  <a:t>.</a:t>
                </a:r>
              </a:p>
              <a:p>
                <a:pPr lvl="1"/>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𝑗</m:t>
                            </m:r>
                          </m:sub>
                        </m:sSub>
                      </m:num>
                      <m:den>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10:2</m:t>
                            </m:r>
                            <m:r>
                              <a:rPr lang="en-US" b="0" i="1" smtClean="0">
                                <a:latin typeface="Cambria Math" panose="02040503050406030204" pitchFamily="18" charset="0"/>
                                <a:ea typeface="Cambria Math" panose="02040503050406030204" pitchFamily="18" charset="0"/>
                              </a:rPr>
                              <m:t>𝑟</m:t>
                            </m:r>
                          </m:sub>
                        </m:sSub>
                      </m:den>
                    </m:f>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𝑓</m:t>
                        </m:r>
                      </m:e>
                      <m:sub>
                        <m:r>
                          <a:rPr lang="en-US" b="0" i="1" smtClean="0">
                            <a:latin typeface="Cambria Math" panose="02040503050406030204" pitchFamily="18" charset="0"/>
                          </a:rPr>
                          <m:t>4</m:t>
                        </m:r>
                      </m:sub>
                      <m:sup>
                        <m:r>
                          <a:rPr lang="en-US" b="0" i="1" smtClean="0">
                            <a:latin typeface="Cambria Math" panose="02040503050406030204" pitchFamily="18" charset="0"/>
                          </a:rPr>
                          <m:t>′</m:t>
                        </m:r>
                      </m:sup>
                    </m:sSubSup>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4</m:t>
                            </m:r>
                            <m:r>
                              <a:rPr lang="en-US" b="0" i="1" smtClean="0">
                                <a:latin typeface="Cambria Math" panose="02040503050406030204" pitchFamily="18" charset="0"/>
                              </a:rPr>
                              <m:t>𝑗</m:t>
                            </m:r>
                          </m:sub>
                        </m:sSub>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4</m:t>
                            </m:r>
                            <m:r>
                              <a:rPr lang="en-US" i="1">
                                <a:latin typeface="Cambria Math" panose="02040503050406030204" pitchFamily="18" charset="0"/>
                              </a:rPr>
                              <m:t>𝑗</m:t>
                            </m:r>
                          </m:sub>
                        </m:sSub>
                      </m:num>
                      <m:den>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31</m:t>
                            </m:r>
                          </m:sub>
                        </m:sSub>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31</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31</m:t>
                            </m:r>
                          </m:sub>
                        </m:sSub>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b="0" i="1" smtClean="0">
                                <a:latin typeface="Cambria Math" panose="02040503050406030204" pitchFamily="18" charset="0"/>
                              </a:rPr>
                              <m:t>31</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𝑟</m:t>
                            </m:r>
                          </m:sub>
                        </m:sSub>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𝑟</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𝑟</m:t>
                            </m:r>
                          </m:sub>
                        </m:sSub>
                      </m:den>
                    </m:f>
                    <m:r>
                      <a:rPr lang="en-US" i="1">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𝑟</m:t>
                            </m:r>
                          </m:sub>
                        </m:sSub>
                      </m:num>
                      <m:den>
                        <m:r>
                          <a:rPr lang="en-US" b="0" i="1" smtClean="0">
                            <a:latin typeface="Cambria Math" panose="02040503050406030204" pitchFamily="18" charset="0"/>
                            <a:ea typeface="Cambria Math" panose="02040503050406030204" pitchFamily="18" charset="0"/>
                          </a:rPr>
                          <m:t>𝑑</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10:2</m:t>
                            </m:r>
                            <m:r>
                              <a:rPr lang="en-US" b="0" i="1" smtClean="0">
                                <a:latin typeface="Cambria Math" panose="02040503050406030204" pitchFamily="18" charset="0"/>
                                <a:ea typeface="Cambria Math" panose="02040503050406030204" pitchFamily="18" charset="0"/>
                              </a:rPr>
                              <m:t>𝑟</m:t>
                            </m:r>
                          </m:sub>
                        </m:sSub>
                      </m:den>
                    </m:f>
                  </m:oMath>
                </a14:m>
                <a:br>
                  <a:rPr lang="en-US" b="0" i="1" dirty="0">
                    <a:latin typeface="Cambria Math" panose="02040503050406030204" pitchFamily="18" charset="0"/>
                    <a:ea typeface="Cambria Math" panose="02040503050406030204" pitchFamily="18" charset="0"/>
                  </a:rPr>
                </a:br>
                <a14:m>
                  <m:oMath xmlns:m="http://schemas.openxmlformats.org/officeDocument/2006/math">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4</m:t>
                        </m:r>
                      </m:sub>
                      <m:sup>
                        <m:r>
                          <a:rPr lang="en-US" i="1">
                            <a:latin typeface="Cambria Math" panose="02040503050406030204" pitchFamily="18" charset="0"/>
                          </a:rPr>
                          <m:t>′</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4</m:t>
                            </m:r>
                            <m:r>
                              <a:rPr lang="en-US" i="1">
                                <a:latin typeface="Cambria Math" panose="02040503050406030204" pitchFamily="18" charset="0"/>
                              </a:rPr>
                              <m:t>𝑗</m:t>
                            </m:r>
                          </m:sub>
                        </m:sSub>
                      </m:e>
                    </m:d>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31</m:t>
                        </m:r>
                      </m:sub>
                    </m:sSub>
                    <m:r>
                      <a:rPr lang="en-US"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b="0" i="1" smtClean="0">
                            <a:latin typeface="Cambria Math" panose="02040503050406030204" pitchFamily="18" charset="0"/>
                          </a:rPr>
                          <m:t>3</m:t>
                        </m:r>
                      </m:sub>
                      <m:sup>
                        <m:r>
                          <a:rPr lang="en-US" i="1">
                            <a:latin typeface="Cambria Math" panose="02040503050406030204" pitchFamily="18" charset="0"/>
                          </a:rPr>
                          <m:t>′</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b="0" i="1" smtClean="0">
                                <a:latin typeface="Cambria Math" panose="02040503050406030204" pitchFamily="18" charset="0"/>
                              </a:rPr>
                              <m:t>31</m:t>
                            </m:r>
                          </m:sub>
                        </m:sSub>
                      </m:e>
                    </m:d>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r>
                          <a:rPr lang="en-US" b="0" i="1" smtClean="0">
                            <a:latin typeface="Cambria Math" panose="02040503050406030204" pitchFamily="18" charset="0"/>
                          </a:rPr>
                          <m:t>𝑟</m:t>
                        </m:r>
                        <m:r>
                          <a:rPr lang="en-US" i="1">
                            <a:latin typeface="Cambria Math" panose="02040503050406030204" pitchFamily="18" charset="0"/>
                          </a:rPr>
                          <m:t>:31</m:t>
                        </m:r>
                      </m:sub>
                    </m:sSub>
                    <m:r>
                      <a:rPr lang="en-US"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b="0" i="1" smtClean="0">
                            <a:latin typeface="Cambria Math" panose="02040503050406030204" pitchFamily="18" charset="0"/>
                          </a:rPr>
                          <m:t>2</m:t>
                        </m:r>
                      </m:sub>
                      <m:sup>
                        <m:r>
                          <a:rPr lang="en-US" i="1">
                            <a:latin typeface="Cambria Math" panose="02040503050406030204" pitchFamily="18" charset="0"/>
                          </a:rPr>
                          <m:t>′</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b="0" i="1" smtClean="0">
                                <a:latin typeface="Cambria Math" panose="02040503050406030204" pitchFamily="18" charset="0"/>
                              </a:rPr>
                              <m:t>2</m:t>
                            </m:r>
                            <m:r>
                              <a:rPr lang="en-US" b="0" i="1" smtClean="0">
                                <a:latin typeface="Cambria Math" panose="02040503050406030204" pitchFamily="18" charset="0"/>
                              </a:rPr>
                              <m:t>𝑟</m:t>
                            </m:r>
                          </m:sub>
                        </m:sSub>
                      </m:e>
                    </m:d>
                  </m:oMath>
                </a14:m>
                <a:endParaRPr lang="en-US" dirty="0"/>
              </a:p>
              <a:p>
                <a:pPr lvl="1"/>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𝑗</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11:2</m:t>
                            </m:r>
                            <m:r>
                              <a:rPr lang="en-US" i="1">
                                <a:latin typeface="Cambria Math" panose="02040503050406030204" pitchFamily="18" charset="0"/>
                                <a:ea typeface="Cambria Math" panose="02040503050406030204" pitchFamily="18" charset="0"/>
                              </a:rPr>
                              <m:t>𝑟</m:t>
                            </m:r>
                          </m:sub>
                        </m:sSub>
                      </m:den>
                    </m:f>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4</m:t>
                        </m:r>
                      </m:sub>
                      <m:sup>
                        <m:r>
                          <a:rPr lang="en-US" i="1">
                            <a:latin typeface="Cambria Math" panose="02040503050406030204" pitchFamily="18" charset="0"/>
                          </a:rPr>
                          <m:t>′</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4</m:t>
                            </m:r>
                            <m:r>
                              <a:rPr lang="en-US" i="1">
                                <a:latin typeface="Cambria Math" panose="02040503050406030204" pitchFamily="18" charset="0"/>
                              </a:rPr>
                              <m:t>𝑗</m:t>
                            </m:r>
                          </m:sub>
                        </m:sSub>
                      </m:e>
                    </m:d>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4</m:t>
                            </m:r>
                            <m:r>
                              <a:rPr lang="en-US" i="1">
                                <a:latin typeface="Cambria Math" panose="02040503050406030204" pitchFamily="18" charset="0"/>
                              </a:rPr>
                              <m:t>𝑗</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31</m:t>
                            </m:r>
                          </m:sub>
                        </m:sSub>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31</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31</m:t>
                            </m:r>
                          </m:sub>
                        </m:sSub>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31</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𝑟</m:t>
                            </m:r>
                          </m:sub>
                        </m:sSub>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𝑟</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𝑟</m:t>
                            </m:r>
                          </m:sub>
                        </m:sSub>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𝑟</m:t>
                            </m:r>
                          </m:sub>
                        </m:sSub>
                      </m:num>
                      <m:den>
                        <m:r>
                          <a:rPr lang="en-US" i="1">
                            <a:latin typeface="Cambria Math" panose="02040503050406030204" pitchFamily="18" charset="0"/>
                            <a:ea typeface="Cambria Math" panose="02040503050406030204" pitchFamily="18" charset="0"/>
                          </a:rPr>
                          <m:t>𝑑</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11:2</m:t>
                            </m:r>
                            <m:r>
                              <a:rPr lang="en-US" i="1">
                                <a:latin typeface="Cambria Math" panose="02040503050406030204" pitchFamily="18" charset="0"/>
                                <a:ea typeface="Cambria Math" panose="02040503050406030204" pitchFamily="18" charset="0"/>
                              </a:rPr>
                              <m:t>𝑟</m:t>
                            </m:r>
                          </m:sub>
                        </m:sSub>
                      </m:den>
                    </m:f>
                  </m:oMath>
                </a14:m>
                <a:br>
                  <a:rPr lang="en-US" i="1" dirty="0">
                    <a:latin typeface="Cambria Math" panose="02040503050406030204" pitchFamily="18" charset="0"/>
                    <a:ea typeface="Cambria Math" panose="02040503050406030204" pitchFamily="18" charset="0"/>
                  </a:rPr>
                </a:br>
                <a14:m>
                  <m:oMath xmlns:m="http://schemas.openxmlformats.org/officeDocument/2006/math">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4</m:t>
                        </m:r>
                      </m:sub>
                      <m:sup>
                        <m:r>
                          <a:rPr lang="en-US" i="1">
                            <a:latin typeface="Cambria Math" panose="02040503050406030204" pitchFamily="18" charset="0"/>
                          </a:rPr>
                          <m:t>′</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4</m:t>
                            </m:r>
                            <m:r>
                              <a:rPr lang="en-US" i="1">
                                <a:latin typeface="Cambria Math" panose="02040503050406030204" pitchFamily="18" charset="0"/>
                              </a:rPr>
                              <m:t>𝑗</m:t>
                            </m:r>
                          </m:sub>
                        </m:sSub>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31</m:t>
                        </m:r>
                      </m:sub>
                    </m:sSub>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3</m:t>
                        </m:r>
                      </m:sub>
                      <m:sup>
                        <m:r>
                          <a:rPr lang="en-US" i="1">
                            <a:latin typeface="Cambria Math" panose="02040503050406030204" pitchFamily="18" charset="0"/>
                          </a:rPr>
                          <m:t>′</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31</m:t>
                            </m:r>
                          </m:sub>
                        </m:sSub>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r>
                          <a:rPr lang="en-US" i="1">
                            <a:latin typeface="Cambria Math" panose="02040503050406030204" pitchFamily="18" charset="0"/>
                          </a:rPr>
                          <m:t>𝑟</m:t>
                        </m:r>
                        <m:r>
                          <a:rPr lang="en-US" i="1">
                            <a:latin typeface="Cambria Math" panose="02040503050406030204" pitchFamily="18" charset="0"/>
                          </a:rPr>
                          <m:t>:31</m:t>
                        </m:r>
                      </m:sub>
                    </m:sSub>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2</m:t>
                        </m:r>
                      </m:sub>
                      <m:sup>
                        <m:r>
                          <a:rPr lang="en-US" i="1">
                            <a:latin typeface="Cambria Math" panose="02040503050406030204" pitchFamily="18" charset="0"/>
                          </a:rPr>
                          <m:t>′</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2</m:t>
                            </m:r>
                            <m:r>
                              <a:rPr lang="en-US" i="1">
                                <a:latin typeface="Cambria Math" panose="02040503050406030204" pitchFamily="18" charset="0"/>
                              </a:rPr>
                              <m:t>𝑟</m:t>
                            </m:r>
                          </m:sub>
                        </m:sSub>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11</m:t>
                        </m:r>
                      </m:sub>
                    </m:sSub>
                  </m:oMath>
                </a14:m>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28" t="-350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DC87BBE3-A353-4012-A592-C33A841A86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7986934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6047"/>
            <a:ext cx="10515600" cy="1205057"/>
          </a:xfrm>
        </p:spPr>
        <p:txBody>
          <a:bodyPr/>
          <a:lstStyle/>
          <a:p>
            <a:r>
              <a:rPr lang="en-US" b="1" dirty="0">
                <a:solidFill>
                  <a:schemeClr val="bg1"/>
                </a:solidFill>
              </a:rPr>
              <a:t>Backpropagation Algorithm Illustration</a:t>
            </a:r>
          </a:p>
        </p:txBody>
      </p:sp>
      <p:sp>
        <p:nvSpPr>
          <p:cNvPr id="7" name="Slide Number Placeholder 6"/>
          <p:cNvSpPr>
            <a:spLocks noGrp="1"/>
          </p:cNvSpPr>
          <p:nvPr>
            <p:ph type="sldNum" sz="quarter" idx="12"/>
          </p:nvPr>
        </p:nvSpPr>
        <p:spPr/>
        <p:txBody>
          <a:bodyPr/>
          <a:lstStyle/>
          <a:p>
            <a:fld id="{1C20BA80-1909-427C-B3BD-3DD8AEAFD5BE}" type="slidenum">
              <a:rPr lang="en-US" smtClean="0"/>
              <a:t>48</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a:t>First Hidden Layer:</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oMath>
                </a14:m>
                <a:r>
                  <a:rPr lang="en-US" dirty="0"/>
                  <a:t> is the activation function</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11</m:t>
                            </m:r>
                          </m:sub>
                        </m:sSub>
                      </m:e>
                    </m:d>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0</m:t>
                        </m:r>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1:11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2:11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r>
                  <a:rPr lang="en-US" dirty="0"/>
                  <a:t>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3:11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oMath>
                </a14:m>
                <a:r>
                  <a:rPr lang="en-US" dirty="0"/>
                  <a:t>.</a:t>
                </a:r>
              </a:p>
              <a:p>
                <a:r>
                  <a:rPr lang="en-US" dirty="0"/>
                  <a:t>Partial derivatives with respect to the weights in the First Layer:</a:t>
                </a:r>
              </a:p>
              <a:p>
                <a:pPr lvl="1"/>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𝑗</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4</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b="0" i="1" smtClean="0">
                                <a:latin typeface="Cambria Math" panose="02040503050406030204" pitchFamily="18" charset="0"/>
                              </a:rPr>
                              <m:t>4</m:t>
                            </m:r>
                            <m:r>
                              <a:rPr lang="en-US" b="0" i="1" smtClean="0">
                                <a:latin typeface="Cambria Math" panose="02040503050406030204" pitchFamily="18" charset="0"/>
                              </a:rPr>
                              <m:t>𝑗</m:t>
                            </m:r>
                          </m:sub>
                        </m:sSub>
                      </m:e>
                    </m:d>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4</m:t>
                        </m:r>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30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31:</m:t>
                        </m:r>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31</m:t>
                        </m:r>
                      </m:sub>
                    </m:sSub>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31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3</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31</m:t>
                            </m:r>
                          </m:sub>
                        </m:sSub>
                      </m:e>
                    </m:d>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31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21:31</m:t>
                        </m:r>
                      </m:sub>
                    </m:sSub>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22:31</m:t>
                        </m:r>
                      </m:sub>
                    </m:sSub>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22</m:t>
                        </m:r>
                      </m:sub>
                    </m:sSub>
                  </m:oMath>
                </a14:m>
                <a:r>
                  <a:rPr lang="en-US" dirty="0"/>
                  <a:t>.</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r>
                          <a:rPr lang="en-US" b="0" i="1" smtClean="0">
                            <a:latin typeface="Cambria Math" panose="02040503050406030204" pitchFamily="18" charset="0"/>
                          </a:rPr>
                          <m:t>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2</m:t>
                            </m:r>
                            <m:r>
                              <a:rPr lang="en-US" b="0" i="1" smtClean="0">
                                <a:latin typeface="Cambria Math" panose="02040503050406030204" pitchFamily="18" charset="0"/>
                              </a:rPr>
                              <m:t>𝑟</m:t>
                            </m:r>
                          </m:sub>
                        </m:sSub>
                      </m:e>
                    </m:d>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2</m:t>
                        </m:r>
                        <m:r>
                          <a:rPr lang="en-US" b="0" i="1" smtClean="0">
                            <a:latin typeface="Cambria Math" panose="02040503050406030204" pitchFamily="18" charset="0"/>
                          </a:rPr>
                          <m:t>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11:2</m:t>
                        </m:r>
                        <m:r>
                          <a:rPr lang="en-US" b="0" i="1" smtClean="0">
                            <a:latin typeface="Cambria Math" panose="02040503050406030204" pitchFamily="18" charset="0"/>
                          </a:rPr>
                          <m:t>𝑟</m:t>
                        </m:r>
                      </m:sub>
                    </m:sSub>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11</m:t>
                        </m:r>
                      </m:sub>
                    </m:sSub>
                  </m:oMath>
                </a14:m>
                <a:r>
                  <a:rPr lang="en-US" dirty="0"/>
                  <a:t>.</a:t>
                </a:r>
              </a:p>
              <a:p>
                <a:pPr lvl="1"/>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𝑗</m:t>
                            </m:r>
                          </m:sub>
                        </m:sSub>
                      </m:num>
                      <m:den>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0:11</m:t>
                            </m:r>
                          </m:sub>
                        </m:sSub>
                      </m:den>
                    </m:f>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𝑓</m:t>
                        </m:r>
                      </m:e>
                      <m:sub>
                        <m:r>
                          <a:rPr lang="en-US" b="0" i="1" smtClean="0">
                            <a:latin typeface="Cambria Math" panose="02040503050406030204" pitchFamily="18" charset="0"/>
                          </a:rPr>
                          <m:t>4</m:t>
                        </m:r>
                      </m:sub>
                      <m:sup>
                        <m:r>
                          <a:rPr lang="en-US" b="0" i="1" smtClean="0">
                            <a:latin typeface="Cambria Math" panose="02040503050406030204" pitchFamily="18" charset="0"/>
                          </a:rPr>
                          <m:t>′</m:t>
                        </m:r>
                      </m:sup>
                    </m:sSubSup>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4</m:t>
                            </m:r>
                            <m:r>
                              <a:rPr lang="en-US" b="0" i="1" smtClean="0">
                                <a:latin typeface="Cambria Math" panose="02040503050406030204" pitchFamily="18" charset="0"/>
                              </a:rPr>
                              <m:t>𝑗</m:t>
                            </m:r>
                          </m:sub>
                        </m:sSub>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4</m:t>
                            </m:r>
                            <m:r>
                              <a:rPr lang="en-US" i="1">
                                <a:latin typeface="Cambria Math" panose="02040503050406030204" pitchFamily="18" charset="0"/>
                              </a:rPr>
                              <m:t>𝑗</m:t>
                            </m:r>
                          </m:sub>
                        </m:sSub>
                      </m:num>
                      <m:den>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31</m:t>
                            </m:r>
                          </m:sub>
                        </m:sSub>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31</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31</m:t>
                            </m:r>
                          </m:sub>
                        </m:sSub>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b="0" i="1" smtClean="0">
                                <a:latin typeface="Cambria Math" panose="02040503050406030204" pitchFamily="18" charset="0"/>
                              </a:rPr>
                              <m:t>31</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𝑟</m:t>
                            </m:r>
                          </m:sub>
                        </m:sSub>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𝑟</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11</m:t>
                            </m:r>
                          </m:sub>
                        </m:sSub>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m:t>
                            </m:r>
                            <m:r>
                              <a:rPr lang="en-US" i="1">
                                <a:latin typeface="Cambria Math" panose="02040503050406030204" pitchFamily="18" charset="0"/>
                              </a:rPr>
                              <m:t>1</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𝑢</m:t>
                            </m:r>
                          </m:e>
                          <m:sub>
                            <m:r>
                              <a:rPr lang="en-US" b="0" i="1" smtClean="0">
                                <a:latin typeface="Cambria Math" panose="02040503050406030204" pitchFamily="18" charset="0"/>
                                <a:ea typeface="Cambria Math" panose="02040503050406030204" pitchFamily="18" charset="0"/>
                              </a:rPr>
                              <m:t>11</m:t>
                            </m:r>
                          </m:sub>
                        </m:sSub>
                      </m:den>
                    </m:f>
                    <m:r>
                      <a:rPr lang="en-US" i="1">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b="0" i="1" smtClean="0">
                                <a:latin typeface="Cambria Math" panose="02040503050406030204" pitchFamily="18" charset="0"/>
                                <a:ea typeface="Cambria Math" panose="02040503050406030204" pitchFamily="18" charset="0"/>
                              </a:rPr>
                              <m:t>11</m:t>
                            </m:r>
                          </m:sub>
                        </m:sSub>
                      </m:num>
                      <m:den>
                        <m:r>
                          <a:rPr lang="en-US" b="0" i="1" smtClean="0">
                            <a:latin typeface="Cambria Math" panose="02040503050406030204" pitchFamily="18" charset="0"/>
                            <a:ea typeface="Cambria Math" panose="02040503050406030204" pitchFamily="18" charset="0"/>
                          </a:rPr>
                          <m:t>𝑑</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0:11</m:t>
                            </m:r>
                          </m:sub>
                        </m:sSub>
                      </m:den>
                    </m:f>
                  </m:oMath>
                </a14:m>
                <a:br>
                  <a:rPr lang="en-US" b="0" i="1" dirty="0">
                    <a:latin typeface="Cambria Math" panose="02040503050406030204" pitchFamily="18" charset="0"/>
                    <a:ea typeface="Cambria Math" panose="02040503050406030204" pitchFamily="18" charset="0"/>
                  </a:rPr>
                </a:br>
                <a14:m>
                  <m:oMath xmlns:m="http://schemas.openxmlformats.org/officeDocument/2006/math">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4</m:t>
                        </m:r>
                      </m:sub>
                      <m:sup>
                        <m:r>
                          <a:rPr lang="en-US" i="1">
                            <a:latin typeface="Cambria Math" panose="02040503050406030204" pitchFamily="18" charset="0"/>
                          </a:rPr>
                          <m:t>′</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4</m:t>
                            </m:r>
                            <m:r>
                              <a:rPr lang="en-US" i="1">
                                <a:latin typeface="Cambria Math" panose="02040503050406030204" pitchFamily="18" charset="0"/>
                              </a:rPr>
                              <m:t>𝑗</m:t>
                            </m:r>
                          </m:sub>
                        </m:sSub>
                      </m:e>
                    </m:d>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31</m:t>
                        </m:r>
                      </m:sub>
                    </m:sSub>
                    <m:r>
                      <a:rPr lang="en-US"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b="0" i="1" smtClean="0">
                            <a:latin typeface="Cambria Math" panose="02040503050406030204" pitchFamily="18" charset="0"/>
                          </a:rPr>
                          <m:t>3</m:t>
                        </m:r>
                      </m:sub>
                      <m:sup>
                        <m:r>
                          <a:rPr lang="en-US" i="1">
                            <a:latin typeface="Cambria Math" panose="02040503050406030204" pitchFamily="18" charset="0"/>
                          </a:rPr>
                          <m:t>′</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b="0" i="1" smtClean="0">
                                <a:latin typeface="Cambria Math" panose="02040503050406030204" pitchFamily="18" charset="0"/>
                              </a:rPr>
                              <m:t>31</m:t>
                            </m:r>
                          </m:sub>
                        </m:sSub>
                      </m:e>
                    </m:d>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r>
                          <a:rPr lang="en-US" b="0" i="1" smtClean="0">
                            <a:latin typeface="Cambria Math" panose="02040503050406030204" pitchFamily="18" charset="0"/>
                          </a:rPr>
                          <m:t>𝑟</m:t>
                        </m:r>
                        <m:r>
                          <a:rPr lang="en-US" i="1">
                            <a:latin typeface="Cambria Math" panose="02040503050406030204" pitchFamily="18" charset="0"/>
                          </a:rPr>
                          <m:t>:31</m:t>
                        </m:r>
                      </m:sub>
                    </m:sSub>
                    <m:r>
                      <a:rPr lang="en-US"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b="0" i="1" smtClean="0">
                            <a:latin typeface="Cambria Math" panose="02040503050406030204" pitchFamily="18" charset="0"/>
                          </a:rPr>
                          <m:t>2</m:t>
                        </m:r>
                      </m:sub>
                      <m:sup>
                        <m:r>
                          <a:rPr lang="en-US" i="1">
                            <a:latin typeface="Cambria Math" panose="02040503050406030204" pitchFamily="18" charset="0"/>
                          </a:rPr>
                          <m:t>′</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b="0" i="1" smtClean="0">
                                <a:latin typeface="Cambria Math" panose="02040503050406030204" pitchFamily="18" charset="0"/>
                              </a:rPr>
                              <m:t>2</m:t>
                            </m:r>
                            <m:r>
                              <a:rPr lang="en-US" b="0" i="1" smtClean="0">
                                <a:latin typeface="Cambria Math" panose="02040503050406030204" pitchFamily="18" charset="0"/>
                              </a:rPr>
                              <m:t>𝑟</m:t>
                            </m:r>
                          </m:sub>
                        </m:sSub>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11:2</m:t>
                        </m:r>
                        <m:r>
                          <a:rPr lang="en-US" i="1">
                            <a:latin typeface="Cambria Math" panose="02040503050406030204" pitchFamily="18" charset="0"/>
                          </a:rPr>
                          <m:t>𝑟</m:t>
                        </m:r>
                      </m:sub>
                    </m:sSub>
                    <m:sSubSup>
                      <m:sSubSupPr>
                        <m:ctrlPr>
                          <a:rPr lang="en-US" i="1">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𝑓</m:t>
                        </m:r>
                      </m:e>
                      <m:sub>
                        <m:r>
                          <a:rPr lang="en-US" b="0" i="1" smtClean="0">
                            <a:latin typeface="Cambria Math" panose="02040503050406030204" pitchFamily="18" charset="0"/>
                          </a:rPr>
                          <m:t>1</m:t>
                        </m:r>
                      </m:sub>
                      <m:sup>
                        <m:r>
                          <a:rPr lang="en-US" i="1">
                            <a:latin typeface="Cambria Math" panose="02040503050406030204" pitchFamily="18" charset="0"/>
                          </a:rPr>
                          <m:t>′</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b="0" i="1" smtClean="0">
                                <a:latin typeface="Cambria Math" panose="02040503050406030204" pitchFamily="18" charset="0"/>
                              </a:rPr>
                              <m:t>11</m:t>
                            </m:r>
                          </m:sub>
                        </m:sSub>
                      </m:e>
                    </m:d>
                  </m:oMath>
                </a14:m>
                <a:endParaRPr lang="en-US" dirty="0"/>
              </a:p>
              <a:p>
                <a:pPr lvl="1"/>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𝑗</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𝑟</m:t>
                            </m:r>
                            <m:r>
                              <a:rPr lang="en-US" i="1">
                                <a:latin typeface="Cambria Math" panose="02040503050406030204" pitchFamily="18" charset="0"/>
                                <a:ea typeface="Cambria Math" panose="02040503050406030204" pitchFamily="18" charset="0"/>
                              </a:rPr>
                              <m:t>:11</m:t>
                            </m:r>
                          </m:sub>
                        </m:sSub>
                      </m:den>
                    </m:f>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4</m:t>
                        </m:r>
                      </m:sub>
                      <m:sup>
                        <m:r>
                          <a:rPr lang="en-US" i="1">
                            <a:latin typeface="Cambria Math" panose="02040503050406030204" pitchFamily="18" charset="0"/>
                          </a:rPr>
                          <m:t>′</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4</m:t>
                            </m:r>
                            <m:r>
                              <a:rPr lang="en-US" i="1">
                                <a:latin typeface="Cambria Math" panose="02040503050406030204" pitchFamily="18" charset="0"/>
                              </a:rPr>
                              <m:t>𝑗</m:t>
                            </m:r>
                          </m:sub>
                        </m:sSub>
                      </m:e>
                    </m:d>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4</m:t>
                            </m:r>
                            <m:r>
                              <a:rPr lang="en-US" i="1">
                                <a:latin typeface="Cambria Math" panose="02040503050406030204" pitchFamily="18" charset="0"/>
                              </a:rPr>
                              <m:t>𝑗</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31</m:t>
                            </m:r>
                          </m:sub>
                        </m:sSub>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31</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31</m:t>
                            </m:r>
                          </m:sub>
                        </m:sSub>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31</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𝑟</m:t>
                            </m:r>
                          </m:sub>
                        </m:sSub>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𝑟</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11</m:t>
                            </m:r>
                          </m:sub>
                        </m:sSub>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11</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11</m:t>
                            </m:r>
                          </m:sub>
                        </m:sSub>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11</m:t>
                            </m:r>
                          </m:sub>
                        </m:sSub>
                      </m:num>
                      <m:den>
                        <m:r>
                          <a:rPr lang="en-US" i="1">
                            <a:latin typeface="Cambria Math" panose="02040503050406030204" pitchFamily="18" charset="0"/>
                            <a:ea typeface="Cambria Math" panose="02040503050406030204" pitchFamily="18" charset="0"/>
                          </a:rPr>
                          <m:t>𝑑</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𝑟</m:t>
                            </m:r>
                            <m:r>
                              <a:rPr lang="en-US" i="1">
                                <a:latin typeface="Cambria Math" panose="02040503050406030204" pitchFamily="18" charset="0"/>
                                <a:ea typeface="Cambria Math" panose="02040503050406030204" pitchFamily="18" charset="0"/>
                              </a:rPr>
                              <m:t>:11</m:t>
                            </m:r>
                          </m:sub>
                        </m:sSub>
                      </m:den>
                    </m:f>
                  </m:oMath>
                </a14:m>
                <a:br>
                  <a:rPr lang="en-US" i="1" dirty="0">
                    <a:latin typeface="Cambria Math" panose="02040503050406030204" pitchFamily="18" charset="0"/>
                    <a:ea typeface="Cambria Math" panose="02040503050406030204" pitchFamily="18" charset="0"/>
                  </a:rPr>
                </a:br>
                <a14:m>
                  <m:oMath xmlns:m="http://schemas.openxmlformats.org/officeDocument/2006/math">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4</m:t>
                        </m:r>
                      </m:sub>
                      <m:sup>
                        <m:r>
                          <a:rPr lang="en-US" i="1">
                            <a:latin typeface="Cambria Math" panose="02040503050406030204" pitchFamily="18" charset="0"/>
                          </a:rPr>
                          <m:t>′</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4</m:t>
                            </m:r>
                            <m:r>
                              <a:rPr lang="en-US" i="1">
                                <a:latin typeface="Cambria Math" panose="02040503050406030204" pitchFamily="18" charset="0"/>
                              </a:rPr>
                              <m:t>𝑗</m:t>
                            </m:r>
                          </m:sub>
                        </m:sSub>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31</m:t>
                        </m:r>
                      </m:sub>
                    </m:sSub>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3</m:t>
                        </m:r>
                      </m:sub>
                      <m:sup>
                        <m:r>
                          <a:rPr lang="en-US" i="1">
                            <a:latin typeface="Cambria Math" panose="02040503050406030204" pitchFamily="18" charset="0"/>
                          </a:rPr>
                          <m:t>′</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31</m:t>
                            </m:r>
                          </m:sub>
                        </m:sSub>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r>
                          <a:rPr lang="en-US" i="1">
                            <a:latin typeface="Cambria Math" panose="02040503050406030204" pitchFamily="18" charset="0"/>
                          </a:rPr>
                          <m:t>𝑟</m:t>
                        </m:r>
                        <m:r>
                          <a:rPr lang="en-US" i="1">
                            <a:latin typeface="Cambria Math" panose="02040503050406030204" pitchFamily="18" charset="0"/>
                          </a:rPr>
                          <m:t>:31</m:t>
                        </m:r>
                      </m:sub>
                    </m:sSub>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2</m:t>
                        </m:r>
                      </m:sub>
                      <m:sup>
                        <m:r>
                          <a:rPr lang="en-US" i="1">
                            <a:latin typeface="Cambria Math" panose="02040503050406030204" pitchFamily="18" charset="0"/>
                          </a:rPr>
                          <m:t>′</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2</m:t>
                            </m:r>
                            <m:r>
                              <a:rPr lang="en-US" i="1">
                                <a:latin typeface="Cambria Math" panose="02040503050406030204" pitchFamily="18" charset="0"/>
                              </a:rPr>
                              <m:t>𝑟</m:t>
                            </m:r>
                          </m:sub>
                        </m:sSub>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11:2</m:t>
                        </m:r>
                        <m:r>
                          <a:rPr lang="en-US" i="1">
                            <a:latin typeface="Cambria Math" panose="02040503050406030204" pitchFamily="18" charset="0"/>
                          </a:rPr>
                          <m:t>𝑟</m:t>
                        </m:r>
                      </m:sub>
                    </m:sSub>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𝑓</m:t>
                        </m:r>
                      </m:e>
                      <m:sub>
                        <m:r>
                          <a:rPr lang="en-US" i="1">
                            <a:latin typeface="Cambria Math" panose="02040503050406030204" pitchFamily="18" charset="0"/>
                          </a:rPr>
                          <m:t>1</m:t>
                        </m:r>
                      </m:sub>
                      <m:sup>
                        <m:r>
                          <a:rPr lang="en-US" i="1">
                            <a:latin typeface="Cambria Math" panose="02040503050406030204" pitchFamily="18" charset="0"/>
                          </a:rPr>
                          <m:t>′</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11</m:t>
                            </m:r>
                          </m:sub>
                        </m:sSub>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𝑟</m:t>
                        </m:r>
                      </m:sub>
                    </m:sSub>
                  </m:oMath>
                </a14:m>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28" t="-350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DC87BBE3-A353-4012-A592-C33A841A86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2967652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6047"/>
            <a:ext cx="10515600" cy="1205057"/>
          </a:xfrm>
        </p:spPr>
        <p:txBody>
          <a:bodyPr/>
          <a:lstStyle/>
          <a:p>
            <a:r>
              <a:rPr lang="en-US" b="1" dirty="0">
                <a:solidFill>
                  <a:schemeClr val="bg1"/>
                </a:solidFill>
              </a:rPr>
              <a:t>Backpropagation Algorithm Illustration</a:t>
            </a:r>
          </a:p>
        </p:txBody>
      </p:sp>
      <p:sp>
        <p:nvSpPr>
          <p:cNvPr id="7" name="Slide Number Placeholder 6"/>
          <p:cNvSpPr>
            <a:spLocks noGrp="1"/>
          </p:cNvSpPr>
          <p:nvPr>
            <p:ph type="sldNum" sz="quarter" idx="12"/>
          </p:nvPr>
        </p:nvSpPr>
        <p:spPr/>
        <p:txBody>
          <a:bodyPr/>
          <a:lstStyle/>
          <a:p>
            <a:fld id="{1C20BA80-1909-427C-B3BD-3DD8AEAFD5BE}" type="slidenum">
              <a:rPr lang="en-US" smtClean="0"/>
              <a:t>49</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52939"/>
                <a:ext cx="10515600" cy="4824024"/>
              </a:xfrm>
            </p:spPr>
            <p:txBody>
              <a:bodyPr numCol="2">
                <a:normAutofit fontScale="92500"/>
              </a:bodyPr>
              <a:lstStyle/>
              <a:p>
                <a:r>
                  <a:rPr lang="en-US" dirty="0"/>
                  <a:t>First Hidden Layer:</a:t>
                </a:r>
              </a:p>
              <a:p>
                <a:pPr lvl="1"/>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𝑗</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0:11</m:t>
                            </m:r>
                          </m:sub>
                        </m:sSub>
                      </m:den>
                    </m:f>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4</m:t>
                        </m:r>
                      </m:sub>
                      <m:sup>
                        <m:r>
                          <a:rPr lang="en-US" i="1">
                            <a:latin typeface="Cambria Math" panose="02040503050406030204" pitchFamily="18" charset="0"/>
                          </a:rPr>
                          <m:t>′</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4</m:t>
                            </m:r>
                            <m:r>
                              <a:rPr lang="en-US" i="1">
                                <a:latin typeface="Cambria Math" panose="02040503050406030204" pitchFamily="18" charset="0"/>
                              </a:rPr>
                              <m:t>𝑗</m:t>
                            </m:r>
                          </m:sub>
                        </m:sSub>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31</m:t>
                        </m:r>
                      </m:sub>
                    </m:sSub>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3</m:t>
                        </m:r>
                      </m:sub>
                      <m:sup>
                        <m:r>
                          <a:rPr lang="en-US" i="1">
                            <a:latin typeface="Cambria Math" panose="02040503050406030204" pitchFamily="18" charset="0"/>
                          </a:rPr>
                          <m:t>′</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31</m:t>
                            </m:r>
                          </m:sub>
                        </m:sSub>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r>
                          <a:rPr lang="en-US" i="1">
                            <a:latin typeface="Cambria Math" panose="02040503050406030204" pitchFamily="18" charset="0"/>
                          </a:rPr>
                          <m:t>𝑟</m:t>
                        </m:r>
                        <m:r>
                          <a:rPr lang="en-US" i="1">
                            <a:latin typeface="Cambria Math" panose="02040503050406030204" pitchFamily="18" charset="0"/>
                          </a:rPr>
                          <m:t>:31</m:t>
                        </m:r>
                      </m:sub>
                    </m:sSub>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2</m:t>
                        </m:r>
                      </m:sub>
                      <m:sup>
                        <m:r>
                          <a:rPr lang="en-US" i="1">
                            <a:latin typeface="Cambria Math" panose="02040503050406030204" pitchFamily="18" charset="0"/>
                          </a:rPr>
                          <m:t>′</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2</m:t>
                            </m:r>
                            <m:r>
                              <a:rPr lang="en-US" i="1">
                                <a:latin typeface="Cambria Math" panose="02040503050406030204" pitchFamily="18" charset="0"/>
                              </a:rPr>
                              <m:t>𝑟</m:t>
                            </m:r>
                          </m:sub>
                        </m:sSub>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11:2</m:t>
                        </m:r>
                        <m:r>
                          <a:rPr lang="en-US" i="1">
                            <a:latin typeface="Cambria Math" panose="02040503050406030204" pitchFamily="18" charset="0"/>
                          </a:rPr>
                          <m:t>𝑟</m:t>
                        </m:r>
                      </m:sub>
                    </m:sSub>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𝑓</m:t>
                        </m:r>
                      </m:e>
                      <m:sub>
                        <m:r>
                          <a:rPr lang="en-US" i="1">
                            <a:latin typeface="Cambria Math" panose="02040503050406030204" pitchFamily="18" charset="0"/>
                          </a:rPr>
                          <m:t>1</m:t>
                        </m:r>
                      </m:sub>
                      <m:sup>
                        <m:r>
                          <a:rPr lang="en-US" i="1">
                            <a:latin typeface="Cambria Math" panose="02040503050406030204" pitchFamily="18" charset="0"/>
                          </a:rPr>
                          <m:t>′</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11</m:t>
                            </m:r>
                          </m:sub>
                        </m:sSub>
                      </m:e>
                    </m:d>
                  </m:oMath>
                </a14:m>
                <a:endParaRPr lang="en-US" i="1" dirty="0">
                  <a:latin typeface="Cambria Math" panose="02040503050406030204" pitchFamily="18" charset="0"/>
                </a:endParaRPr>
              </a:p>
              <a:p>
                <a:pPr lvl="1"/>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𝑗</m:t>
                            </m:r>
                          </m:sub>
                        </m:sSub>
                      </m:num>
                      <m:den>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:11</m:t>
                            </m:r>
                          </m:sub>
                        </m:sSub>
                      </m:den>
                    </m:f>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4</m:t>
                        </m:r>
                      </m:sub>
                      <m:sup>
                        <m:r>
                          <a:rPr lang="en-US" i="1">
                            <a:latin typeface="Cambria Math" panose="02040503050406030204" pitchFamily="18" charset="0"/>
                          </a:rPr>
                          <m:t>′</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4</m:t>
                            </m:r>
                            <m:r>
                              <a:rPr lang="en-US" i="1">
                                <a:latin typeface="Cambria Math" panose="02040503050406030204" pitchFamily="18" charset="0"/>
                              </a:rPr>
                              <m:t>𝑗</m:t>
                            </m:r>
                          </m:sub>
                        </m:sSub>
                      </m:e>
                    </m:d>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31</m:t>
                        </m:r>
                      </m:sub>
                    </m:sSub>
                    <m:r>
                      <a:rPr lang="en-US"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b="0" i="1" smtClean="0">
                            <a:latin typeface="Cambria Math" panose="02040503050406030204" pitchFamily="18" charset="0"/>
                          </a:rPr>
                          <m:t>3</m:t>
                        </m:r>
                      </m:sub>
                      <m:sup>
                        <m:r>
                          <a:rPr lang="en-US" i="1">
                            <a:latin typeface="Cambria Math" panose="02040503050406030204" pitchFamily="18" charset="0"/>
                          </a:rPr>
                          <m:t>′</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b="0" i="1" smtClean="0">
                                <a:latin typeface="Cambria Math" panose="02040503050406030204" pitchFamily="18" charset="0"/>
                              </a:rPr>
                              <m:t>31</m:t>
                            </m:r>
                          </m:sub>
                        </m:sSub>
                      </m:e>
                    </m:d>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r>
                          <a:rPr lang="en-US" b="0" i="1" smtClean="0">
                            <a:latin typeface="Cambria Math" panose="02040503050406030204" pitchFamily="18" charset="0"/>
                          </a:rPr>
                          <m:t>𝑟</m:t>
                        </m:r>
                        <m:r>
                          <a:rPr lang="en-US" i="1">
                            <a:latin typeface="Cambria Math" panose="02040503050406030204" pitchFamily="18" charset="0"/>
                          </a:rPr>
                          <m:t>:31</m:t>
                        </m:r>
                      </m:sub>
                    </m:sSub>
                    <m:r>
                      <a:rPr lang="en-US"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b="0" i="1" smtClean="0">
                            <a:latin typeface="Cambria Math" panose="02040503050406030204" pitchFamily="18" charset="0"/>
                          </a:rPr>
                          <m:t>2</m:t>
                        </m:r>
                      </m:sub>
                      <m:sup>
                        <m:r>
                          <a:rPr lang="en-US" i="1">
                            <a:latin typeface="Cambria Math" panose="02040503050406030204" pitchFamily="18" charset="0"/>
                          </a:rPr>
                          <m:t>′</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b="0" i="1" smtClean="0">
                                <a:latin typeface="Cambria Math" panose="02040503050406030204" pitchFamily="18" charset="0"/>
                              </a:rPr>
                              <m:t>2</m:t>
                            </m:r>
                            <m:r>
                              <a:rPr lang="en-US" b="0" i="1" smtClean="0">
                                <a:latin typeface="Cambria Math" panose="02040503050406030204" pitchFamily="18" charset="0"/>
                              </a:rPr>
                              <m:t>𝑟</m:t>
                            </m:r>
                          </m:sub>
                        </m:sSub>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11:2</m:t>
                        </m:r>
                        <m:r>
                          <a:rPr lang="en-US" i="1">
                            <a:latin typeface="Cambria Math" panose="02040503050406030204" pitchFamily="18" charset="0"/>
                          </a:rPr>
                          <m:t>𝑟</m:t>
                        </m:r>
                      </m:sub>
                    </m:sSub>
                    <m:sSubSup>
                      <m:sSubSupPr>
                        <m:ctrlPr>
                          <a:rPr lang="en-US" i="1">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𝑓</m:t>
                        </m:r>
                      </m:e>
                      <m:sub>
                        <m:r>
                          <a:rPr lang="en-US" b="0" i="1" smtClean="0">
                            <a:latin typeface="Cambria Math" panose="02040503050406030204" pitchFamily="18" charset="0"/>
                          </a:rPr>
                          <m:t>1</m:t>
                        </m:r>
                      </m:sub>
                      <m:sup>
                        <m:r>
                          <a:rPr lang="en-US" i="1">
                            <a:latin typeface="Cambria Math" panose="02040503050406030204" pitchFamily="18" charset="0"/>
                          </a:rPr>
                          <m:t>′</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b="0" i="1" smtClean="0">
                                <a:latin typeface="Cambria Math" panose="02040503050406030204" pitchFamily="18" charset="0"/>
                              </a:rPr>
                              <m:t>11</m:t>
                            </m:r>
                          </m:sub>
                        </m:sSub>
                      </m:e>
                    </m:d>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𝑟</m:t>
                        </m:r>
                      </m:sub>
                    </m:sSub>
                  </m:oMath>
                </a14:m>
                <a:endParaRPr lang="en-US" dirty="0"/>
              </a:p>
              <a:p>
                <a:r>
                  <a:rPr lang="en-US" dirty="0"/>
                  <a:t>Second Hidden Layer:</a:t>
                </a:r>
              </a:p>
              <a:p>
                <a:pPr lvl="1"/>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𝑗</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10:2</m:t>
                            </m:r>
                            <m:r>
                              <a:rPr lang="en-US" i="1">
                                <a:latin typeface="Cambria Math" panose="02040503050406030204" pitchFamily="18" charset="0"/>
                                <a:ea typeface="Cambria Math" panose="02040503050406030204" pitchFamily="18" charset="0"/>
                              </a:rPr>
                              <m:t>𝑟</m:t>
                            </m:r>
                          </m:sub>
                        </m:sSub>
                      </m:den>
                    </m:f>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4</m:t>
                        </m:r>
                      </m:sub>
                      <m:sup>
                        <m:r>
                          <a:rPr lang="en-US" i="1">
                            <a:latin typeface="Cambria Math" panose="02040503050406030204" pitchFamily="18" charset="0"/>
                          </a:rPr>
                          <m:t>′</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4</m:t>
                            </m:r>
                            <m:r>
                              <a:rPr lang="en-US" i="1">
                                <a:latin typeface="Cambria Math" panose="02040503050406030204" pitchFamily="18" charset="0"/>
                              </a:rPr>
                              <m:t>𝑗</m:t>
                            </m:r>
                          </m:sub>
                        </m:sSub>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31</m:t>
                        </m:r>
                      </m:sub>
                    </m:sSub>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3</m:t>
                        </m:r>
                      </m:sub>
                      <m:sup>
                        <m:r>
                          <a:rPr lang="en-US" i="1">
                            <a:latin typeface="Cambria Math" panose="02040503050406030204" pitchFamily="18" charset="0"/>
                          </a:rPr>
                          <m:t>′</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31</m:t>
                            </m:r>
                          </m:sub>
                        </m:sSub>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r>
                          <a:rPr lang="en-US" i="1">
                            <a:latin typeface="Cambria Math" panose="02040503050406030204" pitchFamily="18" charset="0"/>
                          </a:rPr>
                          <m:t>𝑟</m:t>
                        </m:r>
                        <m:r>
                          <a:rPr lang="en-US" i="1">
                            <a:latin typeface="Cambria Math" panose="02040503050406030204" pitchFamily="18" charset="0"/>
                          </a:rPr>
                          <m:t>:31</m:t>
                        </m:r>
                      </m:sub>
                    </m:sSub>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2</m:t>
                        </m:r>
                      </m:sub>
                      <m:sup>
                        <m:r>
                          <a:rPr lang="en-US" i="1">
                            <a:latin typeface="Cambria Math" panose="02040503050406030204" pitchFamily="18" charset="0"/>
                          </a:rPr>
                          <m:t>′</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2</m:t>
                            </m:r>
                            <m:r>
                              <a:rPr lang="en-US" i="1">
                                <a:latin typeface="Cambria Math" panose="02040503050406030204" pitchFamily="18" charset="0"/>
                              </a:rPr>
                              <m:t>𝑟</m:t>
                            </m:r>
                          </m:sub>
                        </m:sSub>
                      </m:e>
                    </m:d>
                  </m:oMath>
                </a14:m>
                <a:endParaRPr lang="en-US" i="1" dirty="0">
                  <a:latin typeface="Cambria Math" panose="02040503050406030204" pitchFamily="18" charset="0"/>
                </a:endParaRPr>
              </a:p>
              <a:p>
                <a:pPr lvl="1"/>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𝑗</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11:2</m:t>
                            </m:r>
                            <m:r>
                              <a:rPr lang="en-US" i="1">
                                <a:latin typeface="Cambria Math" panose="02040503050406030204" pitchFamily="18" charset="0"/>
                                <a:ea typeface="Cambria Math" panose="02040503050406030204" pitchFamily="18" charset="0"/>
                              </a:rPr>
                              <m:t>𝑟</m:t>
                            </m:r>
                          </m:sub>
                        </m:sSub>
                      </m:den>
                    </m:f>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4</m:t>
                        </m:r>
                      </m:sub>
                      <m:sup>
                        <m:r>
                          <a:rPr lang="en-US" i="1">
                            <a:latin typeface="Cambria Math" panose="02040503050406030204" pitchFamily="18" charset="0"/>
                          </a:rPr>
                          <m:t>′</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4</m:t>
                            </m:r>
                            <m:r>
                              <a:rPr lang="en-US" i="1">
                                <a:latin typeface="Cambria Math" panose="02040503050406030204" pitchFamily="18" charset="0"/>
                              </a:rPr>
                              <m:t>𝑗</m:t>
                            </m:r>
                          </m:sub>
                        </m:sSub>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31</m:t>
                        </m:r>
                      </m:sub>
                    </m:sSub>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3</m:t>
                        </m:r>
                      </m:sub>
                      <m:sup>
                        <m:r>
                          <a:rPr lang="en-US" i="1">
                            <a:latin typeface="Cambria Math" panose="02040503050406030204" pitchFamily="18" charset="0"/>
                          </a:rPr>
                          <m:t>′</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31</m:t>
                            </m:r>
                          </m:sub>
                        </m:sSub>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r>
                          <a:rPr lang="en-US" i="1">
                            <a:latin typeface="Cambria Math" panose="02040503050406030204" pitchFamily="18" charset="0"/>
                          </a:rPr>
                          <m:t>𝑟</m:t>
                        </m:r>
                        <m:r>
                          <a:rPr lang="en-US" i="1">
                            <a:latin typeface="Cambria Math" panose="02040503050406030204" pitchFamily="18" charset="0"/>
                          </a:rPr>
                          <m:t>:31</m:t>
                        </m:r>
                      </m:sub>
                    </m:sSub>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2</m:t>
                        </m:r>
                      </m:sub>
                      <m:sup>
                        <m:r>
                          <a:rPr lang="en-US" i="1">
                            <a:latin typeface="Cambria Math" panose="02040503050406030204" pitchFamily="18" charset="0"/>
                          </a:rPr>
                          <m:t>′</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2</m:t>
                            </m:r>
                            <m:r>
                              <a:rPr lang="en-US" i="1">
                                <a:latin typeface="Cambria Math" panose="02040503050406030204" pitchFamily="18" charset="0"/>
                              </a:rPr>
                              <m:t>𝑟</m:t>
                            </m:r>
                          </m:sub>
                        </m:sSub>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11</m:t>
                        </m:r>
                      </m:sub>
                    </m:sSub>
                  </m:oMath>
                </a14:m>
                <a:endParaRPr lang="en-US" dirty="0"/>
              </a:p>
              <a:p>
                <a:r>
                  <a:rPr lang="en-US" dirty="0"/>
                  <a:t>Third Hidden Layer:</a:t>
                </a:r>
              </a:p>
              <a:p>
                <a:pPr lvl="1"/>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𝑗</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20:31</m:t>
                            </m:r>
                          </m:sub>
                        </m:sSub>
                      </m:den>
                    </m:f>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4</m:t>
                        </m:r>
                      </m:sub>
                      <m:sup>
                        <m:r>
                          <a:rPr lang="en-US" i="1">
                            <a:latin typeface="Cambria Math" panose="02040503050406030204" pitchFamily="18" charset="0"/>
                          </a:rPr>
                          <m:t>′</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4</m:t>
                            </m:r>
                            <m:r>
                              <a:rPr lang="en-US" i="1">
                                <a:latin typeface="Cambria Math" panose="02040503050406030204" pitchFamily="18" charset="0"/>
                              </a:rPr>
                              <m:t>𝑗</m:t>
                            </m:r>
                          </m:sub>
                        </m:sSub>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31</m:t>
                        </m:r>
                      </m:sub>
                    </m:sSub>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3</m:t>
                        </m:r>
                      </m:sub>
                      <m:sup>
                        <m:r>
                          <a:rPr lang="en-US" i="1">
                            <a:latin typeface="Cambria Math" panose="02040503050406030204" pitchFamily="18" charset="0"/>
                          </a:rPr>
                          <m:t>′</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31</m:t>
                            </m:r>
                          </m:sub>
                        </m:sSub>
                      </m:e>
                    </m:d>
                  </m:oMath>
                </a14:m>
                <a:endParaRPr lang="en-US" i="1" dirty="0">
                  <a:latin typeface="Cambria Math" panose="02040503050406030204" pitchFamily="18" charset="0"/>
                </a:endParaRPr>
              </a:p>
              <a:p>
                <a:pPr lvl="1"/>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𝑗</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𝑟</m:t>
                            </m:r>
                            <m:r>
                              <a:rPr lang="en-US" i="1">
                                <a:latin typeface="Cambria Math" panose="02040503050406030204" pitchFamily="18" charset="0"/>
                                <a:ea typeface="Cambria Math" panose="02040503050406030204" pitchFamily="18" charset="0"/>
                              </a:rPr>
                              <m:t>:31</m:t>
                            </m:r>
                          </m:sub>
                        </m:sSub>
                      </m:den>
                    </m:f>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4</m:t>
                        </m:r>
                      </m:sub>
                      <m:sup>
                        <m:r>
                          <a:rPr lang="en-US" i="1">
                            <a:latin typeface="Cambria Math" panose="02040503050406030204" pitchFamily="18" charset="0"/>
                          </a:rPr>
                          <m:t>′</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4</m:t>
                            </m:r>
                            <m:r>
                              <a:rPr lang="en-US" i="1">
                                <a:latin typeface="Cambria Math" panose="02040503050406030204" pitchFamily="18" charset="0"/>
                              </a:rPr>
                              <m:t>𝑗</m:t>
                            </m:r>
                          </m:sub>
                        </m:sSub>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31</m:t>
                        </m:r>
                      </m:sub>
                    </m:sSub>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3</m:t>
                        </m:r>
                      </m:sub>
                      <m:sup>
                        <m:r>
                          <a:rPr lang="en-US" i="1">
                            <a:latin typeface="Cambria Math" panose="02040503050406030204" pitchFamily="18" charset="0"/>
                          </a:rPr>
                          <m:t>′</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31</m:t>
                            </m:r>
                          </m:sub>
                        </m:sSub>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𝑟</m:t>
                        </m:r>
                      </m:sub>
                    </m:sSub>
                  </m:oMath>
                </a14:m>
                <a:endParaRPr lang="en-US" dirty="0"/>
              </a:p>
              <a:p>
                <a:r>
                  <a:rPr lang="en-US" dirty="0"/>
                  <a:t>Output Layer:</a:t>
                </a:r>
              </a:p>
              <a:p>
                <a:pPr lvl="1"/>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𝑗</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30:</m:t>
                            </m:r>
                            <m:r>
                              <a:rPr lang="en-US" i="1">
                                <a:latin typeface="Cambria Math" panose="02040503050406030204" pitchFamily="18" charset="0"/>
                                <a:ea typeface="Cambria Math" panose="02040503050406030204" pitchFamily="18" charset="0"/>
                              </a:rPr>
                              <m:t>𝑗</m:t>
                            </m:r>
                          </m:sub>
                        </m:sSub>
                      </m:den>
                    </m:f>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4</m:t>
                        </m:r>
                      </m:sub>
                      <m:sup>
                        <m:r>
                          <a:rPr lang="en-US" i="1">
                            <a:latin typeface="Cambria Math" panose="02040503050406030204" pitchFamily="18" charset="0"/>
                          </a:rPr>
                          <m:t>′</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4</m:t>
                            </m:r>
                            <m:r>
                              <a:rPr lang="en-US" i="1">
                                <a:latin typeface="Cambria Math" panose="02040503050406030204" pitchFamily="18" charset="0"/>
                              </a:rPr>
                              <m:t>𝑗</m:t>
                            </m:r>
                          </m:sub>
                        </m:sSub>
                      </m:e>
                    </m:d>
                  </m:oMath>
                </a14:m>
                <a:endParaRPr lang="en-US" i="1" dirty="0">
                  <a:latin typeface="Cambria Math" panose="02040503050406030204" pitchFamily="18" charset="0"/>
                </a:endParaRPr>
              </a:p>
              <a:p>
                <a:pPr lvl="1"/>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𝑗</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31:</m:t>
                            </m:r>
                            <m:r>
                              <a:rPr lang="en-US" i="1">
                                <a:latin typeface="Cambria Math" panose="02040503050406030204" pitchFamily="18" charset="0"/>
                                <a:ea typeface="Cambria Math" panose="02040503050406030204" pitchFamily="18" charset="0"/>
                              </a:rPr>
                              <m:t>𝑗</m:t>
                            </m:r>
                          </m:sub>
                        </m:sSub>
                      </m:den>
                    </m:f>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4</m:t>
                        </m:r>
                      </m:sub>
                      <m:sup>
                        <m:r>
                          <a:rPr lang="en-US" i="1">
                            <a:latin typeface="Cambria Math" panose="02040503050406030204" pitchFamily="18" charset="0"/>
                          </a:rPr>
                          <m:t>′</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4</m:t>
                            </m:r>
                            <m:r>
                              <a:rPr lang="en-US" i="1">
                                <a:latin typeface="Cambria Math" panose="02040503050406030204" pitchFamily="18" charset="0"/>
                              </a:rPr>
                              <m:t>𝑗</m:t>
                            </m:r>
                          </m:sub>
                        </m:sSub>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31</m:t>
                        </m:r>
                      </m:sub>
                    </m:sSub>
                  </m:oMath>
                </a14:m>
                <a:endParaRPr lang="en-US" dirty="0"/>
              </a:p>
              <a:p>
                <a:pPr lvl="1"/>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52939"/>
                <a:ext cx="10515600" cy="4824024"/>
              </a:xfrm>
              <a:blipFill>
                <a:blip r:embed="rId3"/>
                <a:stretch>
                  <a:fillRect l="-928" t="-1896"/>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DC87BBE3-A353-4012-A592-C33A841A86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407020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What is a Neural Network?</a:t>
            </a:r>
          </a:p>
        </p:txBody>
      </p:sp>
      <p:sp>
        <p:nvSpPr>
          <p:cNvPr id="7" name="Slide Number Placeholder 6"/>
          <p:cNvSpPr>
            <a:spLocks noGrp="1"/>
          </p:cNvSpPr>
          <p:nvPr>
            <p:ph type="sldNum" sz="quarter" idx="12"/>
          </p:nvPr>
        </p:nvSpPr>
        <p:spPr/>
        <p:txBody>
          <a:bodyPr/>
          <a:lstStyle/>
          <a:p>
            <a:fld id="{1C20BA80-1909-427C-B3BD-3DD8AEAFD5BE}" type="slidenum">
              <a:rPr lang="en-US" smtClean="0"/>
              <a:t>5</a:t>
            </a:fld>
            <a:endParaRPr lang="en-US" dirty="0"/>
          </a:p>
        </p:txBody>
      </p:sp>
      <p:sp>
        <p:nvSpPr>
          <p:cNvPr id="3" name="Content Placeholder 2"/>
          <p:cNvSpPr>
            <a:spLocks noGrp="1"/>
          </p:cNvSpPr>
          <p:nvPr>
            <p:ph idx="1"/>
          </p:nvPr>
        </p:nvSpPr>
        <p:spPr>
          <a:xfrm>
            <a:off x="838200" y="1825625"/>
            <a:ext cx="5210175" cy="4351338"/>
          </a:xfrm>
        </p:spPr>
        <p:txBody>
          <a:bodyPr>
            <a:normAutofit fontScale="92500" lnSpcReduction="10000"/>
          </a:bodyPr>
          <a:lstStyle/>
          <a:p>
            <a:r>
              <a:rPr lang="en-US" dirty="0"/>
              <a:t>We should use the proper terminology </a:t>
            </a:r>
            <a:r>
              <a:rPr lang="en-US" b="1" dirty="0"/>
              <a:t>Artificial Neural Network</a:t>
            </a:r>
            <a:r>
              <a:rPr lang="en-US" dirty="0"/>
              <a:t> (ANN) to distinguish ours from the biological neural network</a:t>
            </a:r>
          </a:p>
          <a:p>
            <a:r>
              <a:rPr lang="en-US" dirty="0"/>
              <a:t>However, ANN borrows the idea from the biological neural network – an interconnected web of neurons transmitting elaborate patterns of electrical signals.  Dendrites receive input signals and, based on those inputs, send an output signal via an axon.</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7105" y="1825625"/>
            <a:ext cx="5486400" cy="3731560"/>
          </a:xfrm>
          <a:prstGeom prst="rect">
            <a:avLst/>
          </a:prstGeom>
        </p:spPr>
      </p:pic>
      <p:pic>
        <p:nvPicPr>
          <p:cNvPr id="8" name="Picture 7">
            <a:extLst>
              <a:ext uri="{FF2B5EF4-FFF2-40B4-BE49-F238E27FC236}">
                <a16:creationId xmlns:a16="http://schemas.microsoft.com/office/drawing/2014/main" id="{9ADC4BBD-2DB5-4B69-9CAB-C454170C54B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4749206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6047"/>
            <a:ext cx="10515600" cy="1205057"/>
          </a:xfrm>
        </p:spPr>
        <p:txBody>
          <a:bodyPr/>
          <a:lstStyle/>
          <a:p>
            <a:r>
              <a:rPr lang="en-US" b="1" dirty="0">
                <a:solidFill>
                  <a:schemeClr val="bg1"/>
                </a:solidFill>
              </a:rPr>
              <a:t>Backpropagation Algorithm Illustration</a:t>
            </a:r>
          </a:p>
        </p:txBody>
      </p:sp>
      <p:sp>
        <p:nvSpPr>
          <p:cNvPr id="7" name="Slide Number Placeholder 6"/>
          <p:cNvSpPr>
            <a:spLocks noGrp="1"/>
          </p:cNvSpPr>
          <p:nvPr>
            <p:ph type="sldNum" sz="quarter" idx="12"/>
          </p:nvPr>
        </p:nvSpPr>
        <p:spPr/>
        <p:txBody>
          <a:bodyPr/>
          <a:lstStyle/>
          <a:p>
            <a:fld id="{1C20BA80-1909-427C-B3BD-3DD8AEAFD5BE}" type="slidenum">
              <a:rPr lang="en-US" smtClean="0"/>
              <a:t>50</a:t>
            </a:fld>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The partial derivatives in a layer depend on the</a:t>
            </a:r>
          </a:p>
          <a:p>
            <a:pPr lvl="1"/>
            <a:r>
              <a:rPr lang="en-US" dirty="0"/>
              <a:t>Values of the hidden nodes of the current layer and the subsequent layers</a:t>
            </a:r>
          </a:p>
          <a:p>
            <a:pPr lvl="1"/>
            <a:r>
              <a:rPr lang="en-US" dirty="0"/>
              <a:t>Values of the weights of the subsequent layers.</a:t>
            </a:r>
          </a:p>
          <a:p>
            <a:pPr marL="457200" indent="-457200">
              <a:buFont typeface="+mj-lt"/>
              <a:buAutoNum type="arabicPeriod"/>
            </a:pPr>
            <a:r>
              <a:rPr lang="en-US" dirty="0"/>
              <a:t>The algorithm is to update the partial derivatives from the Output Layer, and then work its way back to the First Hidden Layer.</a:t>
            </a:r>
          </a:p>
          <a:p>
            <a:pPr marL="457200" indent="-457200">
              <a:buFont typeface="+mj-lt"/>
              <a:buAutoNum type="arabicPeriod"/>
            </a:pPr>
            <a:endParaRPr lang="en-US" dirty="0"/>
          </a:p>
        </p:txBody>
      </p:sp>
      <p:pic>
        <p:nvPicPr>
          <p:cNvPr id="6" name="Picture 5">
            <a:extLst>
              <a:ext uri="{FF2B5EF4-FFF2-40B4-BE49-F238E27FC236}">
                <a16:creationId xmlns:a16="http://schemas.microsoft.com/office/drawing/2014/main" id="{DC87BBE3-A353-4012-A592-C33A841A86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5533495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6047"/>
            <a:ext cx="10515600" cy="1205057"/>
          </a:xfrm>
        </p:spPr>
        <p:txBody>
          <a:bodyPr/>
          <a:lstStyle/>
          <a:p>
            <a:r>
              <a:rPr lang="en-US" b="1" dirty="0">
                <a:solidFill>
                  <a:schemeClr val="bg1"/>
                </a:solidFill>
              </a:rPr>
              <a:t>Backpropagation Algorithm Illustration</a:t>
            </a:r>
          </a:p>
        </p:txBody>
      </p:sp>
      <p:sp>
        <p:nvSpPr>
          <p:cNvPr id="7" name="Slide Number Placeholder 6"/>
          <p:cNvSpPr>
            <a:spLocks noGrp="1"/>
          </p:cNvSpPr>
          <p:nvPr>
            <p:ph type="sldNum" sz="quarter" idx="12"/>
          </p:nvPr>
        </p:nvSpPr>
        <p:spPr/>
        <p:txBody>
          <a:bodyPr/>
          <a:lstStyle/>
          <a:p>
            <a:fld id="{1C20BA80-1909-427C-B3BD-3DD8AEAFD5BE}" type="slidenum">
              <a:rPr lang="en-US" smtClean="0"/>
              <a:t>51</a:t>
            </a:fld>
            <a:endParaRPr lang="en-US" dirty="0"/>
          </a:p>
        </p:txBody>
      </p:sp>
      <p:sp>
        <p:nvSpPr>
          <p:cNvPr id="3" name="Content Placeholder 2"/>
          <p:cNvSpPr>
            <a:spLocks noGrp="1"/>
          </p:cNvSpPr>
          <p:nvPr>
            <p:ph idx="1"/>
          </p:nvPr>
        </p:nvSpPr>
        <p:spPr/>
        <p:txBody>
          <a:bodyPr>
            <a:normAutofit fontScale="92500" lnSpcReduction="20000"/>
          </a:bodyPr>
          <a:lstStyle/>
          <a:p>
            <a:pPr marL="457200" indent="-457200">
              <a:buFont typeface="+mj-lt"/>
              <a:buAutoNum type="arabicPeriod"/>
            </a:pPr>
            <a:r>
              <a:rPr lang="en-US" dirty="0"/>
              <a:t>For current estimates of the weights</a:t>
            </a:r>
          </a:p>
          <a:p>
            <a:pPr marL="457200" indent="-457200">
              <a:buFont typeface="+mj-lt"/>
              <a:buAutoNum type="arabicPeriod"/>
            </a:pPr>
            <a:r>
              <a:rPr lang="en-US" dirty="0"/>
              <a:t>Perform a feedforward scoring of the neural network to get the predictions.</a:t>
            </a:r>
          </a:p>
          <a:p>
            <a:pPr marL="457200" indent="-457200">
              <a:buFont typeface="+mj-lt"/>
              <a:buAutoNum type="arabicPeriod"/>
            </a:pPr>
            <a:r>
              <a:rPr lang="en-US" dirty="0"/>
              <a:t>Calculate the partial derivatives in the Output Layer, update the weights in that layer using the gradient descent method.</a:t>
            </a:r>
          </a:p>
          <a:p>
            <a:pPr marL="457200" indent="-457200">
              <a:buFont typeface="+mj-lt"/>
              <a:buAutoNum type="arabicPeriod"/>
            </a:pPr>
            <a:r>
              <a:rPr lang="en-US" dirty="0"/>
              <a:t>Calculate the partial derivatives in the Third Hidden Layer, update the weights in that layer using the gradient descent method.</a:t>
            </a:r>
          </a:p>
          <a:p>
            <a:pPr marL="457200" indent="-457200">
              <a:buFont typeface="+mj-lt"/>
              <a:buAutoNum type="arabicPeriod"/>
            </a:pPr>
            <a:r>
              <a:rPr lang="en-US" dirty="0"/>
              <a:t>Calculate the partial derivatives in the Second Hidden Layer, update the weights in that layer using the gradient descent method.</a:t>
            </a:r>
          </a:p>
          <a:p>
            <a:pPr marL="457200" indent="-457200">
              <a:buFont typeface="+mj-lt"/>
              <a:buAutoNum type="arabicPeriod"/>
            </a:pPr>
            <a:r>
              <a:rPr lang="en-US" dirty="0"/>
              <a:t>Calculate the partial derivatives in the First Hidden Layer, update the weights in that layer using the gradient descent method.</a:t>
            </a:r>
          </a:p>
          <a:p>
            <a:pPr marL="457200" indent="-457200">
              <a:buFont typeface="+mj-lt"/>
              <a:buAutoNum type="arabicPeriod"/>
            </a:pPr>
            <a:r>
              <a:rPr lang="en-US" dirty="0"/>
              <a:t>Repeat Step 1 to 6 until convergence.</a:t>
            </a:r>
          </a:p>
        </p:txBody>
      </p:sp>
      <p:pic>
        <p:nvPicPr>
          <p:cNvPr id="6" name="Picture 5">
            <a:extLst>
              <a:ext uri="{FF2B5EF4-FFF2-40B4-BE49-F238E27FC236}">
                <a16:creationId xmlns:a16="http://schemas.microsoft.com/office/drawing/2014/main" id="{DC87BBE3-A353-4012-A592-C33A841A86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2443610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6047"/>
            <a:ext cx="10515600" cy="1205057"/>
          </a:xfrm>
        </p:spPr>
        <p:txBody>
          <a:bodyPr/>
          <a:lstStyle/>
          <a:p>
            <a:r>
              <a:rPr lang="en-US" b="1" dirty="0">
                <a:solidFill>
                  <a:schemeClr val="bg1"/>
                </a:solidFill>
              </a:rPr>
              <a:t>SKLEARN Functions</a:t>
            </a:r>
          </a:p>
        </p:txBody>
      </p:sp>
      <p:sp>
        <p:nvSpPr>
          <p:cNvPr id="7" name="Slide Number Placeholder 6"/>
          <p:cNvSpPr>
            <a:spLocks noGrp="1"/>
          </p:cNvSpPr>
          <p:nvPr>
            <p:ph type="sldNum" sz="quarter" idx="12"/>
          </p:nvPr>
        </p:nvSpPr>
        <p:spPr/>
        <p:txBody>
          <a:bodyPr/>
          <a:lstStyle/>
          <a:p>
            <a:fld id="{1C20BA80-1909-427C-B3BD-3DD8AEAFD5BE}" type="slidenum">
              <a:rPr lang="en-US" smtClean="0"/>
              <a:t>52</a:t>
            </a:fld>
            <a:endParaRPr lang="en-US" dirty="0"/>
          </a:p>
        </p:txBody>
      </p:sp>
      <p:sp>
        <p:nvSpPr>
          <p:cNvPr id="3" name="Content Placeholder 2"/>
          <p:cNvSpPr>
            <a:spLocks noGrp="1"/>
          </p:cNvSpPr>
          <p:nvPr>
            <p:ph idx="1"/>
          </p:nvPr>
        </p:nvSpPr>
        <p:spPr/>
        <p:txBody>
          <a:bodyPr>
            <a:normAutofit/>
          </a:bodyPr>
          <a:lstStyle/>
          <a:p>
            <a:r>
              <a:rPr lang="en-US" dirty="0" err="1"/>
              <a:t>sklearn.neural_network.MLPClassifier</a:t>
            </a:r>
            <a:r>
              <a:rPr lang="en-US" dirty="0"/>
              <a:t> for categorical target variable.</a:t>
            </a:r>
          </a:p>
          <a:p>
            <a:r>
              <a:rPr lang="en-US" dirty="0" err="1"/>
              <a:t>sklearn.neural_network.MLPRegressor</a:t>
            </a:r>
            <a:r>
              <a:rPr lang="en-US" dirty="0"/>
              <a:t> for interval target variable.</a:t>
            </a:r>
          </a:p>
        </p:txBody>
      </p:sp>
      <p:pic>
        <p:nvPicPr>
          <p:cNvPr id="6" name="Picture 5">
            <a:extLst>
              <a:ext uri="{FF2B5EF4-FFF2-40B4-BE49-F238E27FC236}">
                <a16:creationId xmlns:a16="http://schemas.microsoft.com/office/drawing/2014/main" id="{DC87BBE3-A353-4012-A592-C33A841A86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9971462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Cost Function in </a:t>
            </a:r>
            <a:r>
              <a:rPr lang="en-US" b="1" dirty="0" err="1">
                <a:solidFill>
                  <a:schemeClr val="bg1"/>
                </a:solidFill>
              </a:rPr>
              <a:t>sklearn.neural_network</a:t>
            </a:r>
            <a:endParaRPr lang="en-US" b="1" dirty="0">
              <a:solidFill>
                <a:schemeClr val="bg1"/>
              </a:solidFill>
            </a:endParaRPr>
          </a:p>
        </p:txBody>
      </p:sp>
      <p:sp>
        <p:nvSpPr>
          <p:cNvPr id="7" name="Slide Number Placeholder 6"/>
          <p:cNvSpPr>
            <a:spLocks noGrp="1"/>
          </p:cNvSpPr>
          <p:nvPr>
            <p:ph type="sldNum" sz="quarter" idx="12"/>
          </p:nvPr>
        </p:nvSpPr>
        <p:spPr/>
        <p:txBody>
          <a:bodyPr/>
          <a:lstStyle/>
          <a:p>
            <a:fld id="{1C20BA80-1909-427C-B3BD-3DD8AEAFD5BE}" type="slidenum">
              <a:rPr lang="en-US" smtClean="0"/>
              <a:t>53</a:t>
            </a:fld>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r>
                  <a:rPr lang="en-US" dirty="0">
                    <a:ea typeface="Cambria Math" panose="02040503050406030204" pitchFamily="18" charset="0"/>
                  </a:rPr>
                  <a:t>The </a:t>
                </a:r>
                <a:r>
                  <a:rPr lang="en-US" dirty="0" err="1">
                    <a:ea typeface="Cambria Math" panose="02040503050406030204" pitchFamily="18" charset="0"/>
                  </a:rPr>
                  <a:t>sklearn.neural_network.MLPRegressor</a:t>
                </a:r>
                <a:r>
                  <a:rPr lang="en-US" dirty="0">
                    <a:ea typeface="Cambria Math" panose="02040503050406030204" pitchFamily="18" charset="0"/>
                  </a:rPr>
                  <a:t> minimizes the </a:t>
                </a:r>
                <a:r>
                  <a:rPr lang="en-US" dirty="0"/>
                  <a:t>squared-loss</a:t>
                </a:r>
              </a:p>
              <a:p>
                <a:pPr lvl="1"/>
                <a:r>
                  <a:rPr lang="en-US" dirty="0"/>
                  <a:t>It is the scaled Normal cost function</a:t>
                </a:r>
              </a:p>
              <a:p>
                <a:pPr lvl="1"/>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𝑛</m:t>
                        </m:r>
                      </m:den>
                    </m:f>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𝑛</m:t>
                        </m:r>
                      </m:sup>
                      <m:e>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𝑦</m:t>
                                        </m:r>
                                      </m:e>
                                    </m:acc>
                                  </m:e>
                                  <m:sub>
                                    <m:r>
                                      <a:rPr lang="en-US" b="0" i="1" smtClean="0">
                                        <a:latin typeface="Cambria Math" panose="02040503050406030204" pitchFamily="18" charset="0"/>
                                        <a:ea typeface="Cambria Math" panose="02040503050406030204" pitchFamily="18" charset="0"/>
                                      </a:rPr>
                                      <m:t>𝑖</m:t>
                                    </m:r>
                                  </m:sub>
                                </m:sSub>
                              </m:e>
                            </m:d>
                          </m:e>
                          <m:sup>
                            <m:r>
                              <a:rPr lang="en-US" b="0" i="1" smtClean="0">
                                <a:latin typeface="Cambria Math" panose="02040503050406030204" pitchFamily="18" charset="0"/>
                                <a:ea typeface="Cambria Math" panose="02040503050406030204" pitchFamily="18" charset="0"/>
                              </a:rPr>
                              <m:t>2</m:t>
                            </m:r>
                          </m:sup>
                        </m:sSup>
                      </m:e>
                    </m:nary>
                  </m:oMath>
                </a14:m>
                <a:r>
                  <a:rPr lang="en-US" b="0" dirty="0">
                    <a:ea typeface="Cambria Math" panose="02040503050406030204" pitchFamily="18" charset="0"/>
                  </a:rPr>
                  <a:t> where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𝑖</m:t>
                        </m:r>
                      </m:sub>
                    </m:sSub>
                  </m:oMath>
                </a14:m>
                <a:r>
                  <a:rPr lang="en-US" dirty="0"/>
                  <a:t> is the observed value and the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e>
                      <m:sub>
                        <m:r>
                          <a:rPr lang="en-US" i="1">
                            <a:latin typeface="Cambria Math" panose="02040503050406030204" pitchFamily="18" charset="0"/>
                            <a:ea typeface="Cambria Math" panose="02040503050406030204" pitchFamily="18" charset="0"/>
                          </a:rPr>
                          <m:t>𝑖</m:t>
                        </m:r>
                      </m:sub>
                    </m:sSub>
                  </m:oMath>
                </a14:m>
                <a:r>
                  <a:rPr lang="en-US" dirty="0"/>
                  <a:t> is predicted value</a:t>
                </a:r>
                <a:endParaRPr lang="en-US" b="0" dirty="0">
                  <a:ea typeface="Cambria Math" panose="02040503050406030204" pitchFamily="18" charset="0"/>
                </a:endParaRPr>
              </a:p>
              <a:p>
                <a:r>
                  <a:rPr lang="en-US" dirty="0"/>
                  <a:t>The </a:t>
                </a:r>
                <a:r>
                  <a:rPr lang="en-US" dirty="0" err="1"/>
                  <a:t>sklearn.neural_network.MLPClassifier</a:t>
                </a:r>
                <a:r>
                  <a:rPr lang="en-US" dirty="0"/>
                  <a:t> minimizes the log-loss</a:t>
                </a:r>
              </a:p>
              <a:p>
                <a:pPr lvl="1"/>
                <a:r>
                  <a:rPr lang="en-US" dirty="0"/>
                  <a:t>Calculated by the </a:t>
                </a:r>
                <a:r>
                  <a:rPr lang="en-US" dirty="0" err="1"/>
                  <a:t>sklearn.metrics.log_loss</a:t>
                </a:r>
                <a:r>
                  <a:rPr lang="en-US" dirty="0"/>
                  <a:t> function</a:t>
                </a:r>
              </a:p>
              <a:p>
                <a:pPr lvl="1"/>
                <a:r>
                  <a:rPr lang="en-US" dirty="0"/>
                  <a:t>It is the scaled negative log-likelihood of the multinomial distribution or the cross-entropy shifted by a data-dependent constant</a:t>
                </a:r>
              </a:p>
              <a:p>
                <a:pPr lvl="1"/>
                <a14:m>
                  <m:oMath xmlns:m="http://schemas.openxmlformats.org/officeDocument/2006/math">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𝐾</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𝑗</m:t>
                            </m:r>
                          </m:sub>
                        </m:sSub>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𝑒</m:t>
                                </m:r>
                              </m:sub>
                            </m:sSub>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𝑗</m:t>
                                    </m:r>
                                  </m:sub>
                                </m:sSub>
                              </m:e>
                            </m:d>
                          </m:e>
                        </m:func>
                      </m:e>
                    </m:nary>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𝑗</m:t>
                        </m:r>
                      </m:sub>
                    </m:sSub>
                  </m:oMath>
                </a14:m>
                <a:r>
                  <a:rPr lang="en-US" dirty="0"/>
                  <a:t> is the observed proportion of observations in category </a:t>
                </a:r>
                <a14:m>
                  <m:oMath xmlns:m="http://schemas.openxmlformats.org/officeDocument/2006/math">
                    <m:r>
                      <a:rPr lang="en-US" i="1">
                        <a:latin typeface="Cambria Math" panose="02040503050406030204" pitchFamily="18" charset="0"/>
                      </a:rPr>
                      <m:t>𝑗</m:t>
                    </m:r>
                  </m:oMath>
                </a14:m>
                <a:r>
                  <a:rPr lang="en-US" dirty="0"/>
                  <a:t> and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𝑗</m:t>
                        </m:r>
                      </m:sub>
                    </m:sSub>
                  </m:oMath>
                </a14:m>
                <a:r>
                  <a:rPr lang="en-US" dirty="0"/>
                  <a:t> is the predicted probability for that category.</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308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FF49EF7-AB3D-448A-A7AA-E1D2FC2BC0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8965633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Classification Using Neural Network</a:t>
            </a:r>
          </a:p>
        </p:txBody>
      </p:sp>
      <p:sp>
        <p:nvSpPr>
          <p:cNvPr id="7" name="Slide Number Placeholder 6"/>
          <p:cNvSpPr>
            <a:spLocks noGrp="1"/>
          </p:cNvSpPr>
          <p:nvPr>
            <p:ph type="sldNum" sz="quarter" idx="12"/>
          </p:nvPr>
        </p:nvSpPr>
        <p:spPr/>
        <p:txBody>
          <a:bodyPr/>
          <a:lstStyle/>
          <a:p>
            <a:fld id="{1C20BA80-1909-427C-B3BD-3DD8AEAFD5BE}" type="slidenum">
              <a:rPr lang="en-US" smtClean="0"/>
              <a:t>54</a:t>
            </a:fld>
            <a:endParaRPr lang="en-US" dirty="0"/>
          </a:p>
        </p:txBody>
      </p:sp>
      <p:sp>
        <p:nvSpPr>
          <p:cNvPr id="3" name="Content Placeholder 2"/>
          <p:cNvSpPr>
            <a:spLocks noGrp="1"/>
          </p:cNvSpPr>
          <p:nvPr>
            <p:ph idx="1"/>
          </p:nvPr>
        </p:nvSpPr>
        <p:spPr/>
        <p:txBody>
          <a:bodyPr>
            <a:normAutofit/>
          </a:bodyPr>
          <a:lstStyle/>
          <a:p>
            <a:r>
              <a:rPr lang="en-US" dirty="0"/>
              <a:t>Let us use Neural Network to classify the two spirals which we saw in Assignment 2.</a:t>
            </a:r>
          </a:p>
        </p:txBody>
      </p:sp>
      <p:pic>
        <p:nvPicPr>
          <p:cNvPr id="6" name="Picture 5">
            <a:extLst>
              <a:ext uri="{FF2B5EF4-FFF2-40B4-BE49-F238E27FC236}">
                <a16:creationId xmlns:a16="http://schemas.microsoft.com/office/drawing/2014/main" id="{2FF49EF7-AB3D-448A-A7AA-E1D2FC2BC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5" name="Picture 4">
            <a:extLst>
              <a:ext uri="{FF2B5EF4-FFF2-40B4-BE49-F238E27FC236}">
                <a16:creationId xmlns:a16="http://schemas.microsoft.com/office/drawing/2014/main" id="{A20129E1-D2DD-4DBC-B8FB-27915973FE0A}"/>
              </a:ext>
            </a:extLst>
          </p:cNvPr>
          <p:cNvPicPr>
            <a:picLocks noChangeAspect="1"/>
          </p:cNvPicPr>
          <p:nvPr/>
        </p:nvPicPr>
        <p:blipFill>
          <a:blip r:embed="rId4"/>
          <a:stretch>
            <a:fillRect/>
          </a:stretch>
        </p:blipFill>
        <p:spPr>
          <a:xfrm>
            <a:off x="915008" y="2835275"/>
            <a:ext cx="5335147" cy="3657600"/>
          </a:xfrm>
          <a:prstGeom prst="rect">
            <a:avLst/>
          </a:prstGeom>
        </p:spPr>
      </p:pic>
      <p:sp>
        <p:nvSpPr>
          <p:cNvPr id="8" name="Rectangle 7">
            <a:extLst>
              <a:ext uri="{FF2B5EF4-FFF2-40B4-BE49-F238E27FC236}">
                <a16:creationId xmlns:a16="http://schemas.microsoft.com/office/drawing/2014/main" id="{D1F64B3A-2CE8-4CCA-9D88-9FF9B051D56B}"/>
              </a:ext>
            </a:extLst>
          </p:cNvPr>
          <p:cNvSpPr/>
          <p:nvPr/>
        </p:nvSpPr>
        <p:spPr>
          <a:xfrm>
            <a:off x="7878305" y="5992297"/>
            <a:ext cx="3398687" cy="369332"/>
          </a:xfrm>
          <a:prstGeom prst="rect">
            <a:avLst/>
          </a:prstGeom>
        </p:spPr>
        <p:txBody>
          <a:bodyPr wrap="none">
            <a:spAutoFit/>
          </a:bodyPr>
          <a:lstStyle/>
          <a:p>
            <a:r>
              <a:rPr lang="en-US" dirty="0"/>
              <a:t>Week 12 Spiral Neural Network.py</a:t>
            </a:r>
          </a:p>
        </p:txBody>
      </p:sp>
    </p:spTree>
    <p:extLst>
      <p:ext uri="{BB962C8B-B14F-4D97-AF65-F5344CB8AC3E}">
        <p14:creationId xmlns:p14="http://schemas.microsoft.com/office/powerpoint/2010/main" val="38378761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Classification Using Neural Network</a:t>
            </a:r>
          </a:p>
        </p:txBody>
      </p:sp>
      <p:sp>
        <p:nvSpPr>
          <p:cNvPr id="7" name="Slide Number Placeholder 6"/>
          <p:cNvSpPr>
            <a:spLocks noGrp="1"/>
          </p:cNvSpPr>
          <p:nvPr>
            <p:ph type="sldNum" sz="quarter" idx="12"/>
          </p:nvPr>
        </p:nvSpPr>
        <p:spPr/>
        <p:txBody>
          <a:bodyPr/>
          <a:lstStyle/>
          <a:p>
            <a:fld id="{1C20BA80-1909-427C-B3BD-3DD8AEAFD5BE}" type="slidenum">
              <a:rPr lang="en-US" smtClean="0"/>
              <a:t>55</a:t>
            </a:fld>
            <a:endParaRPr lang="en-US" dirty="0"/>
          </a:p>
        </p:txBody>
      </p:sp>
      <p:sp>
        <p:nvSpPr>
          <p:cNvPr id="3" name="Content Placeholder 2"/>
          <p:cNvSpPr>
            <a:spLocks noGrp="1"/>
          </p:cNvSpPr>
          <p:nvPr>
            <p:ph idx="1"/>
          </p:nvPr>
        </p:nvSpPr>
        <p:spPr/>
        <p:txBody>
          <a:bodyPr>
            <a:normAutofit/>
          </a:bodyPr>
          <a:lstStyle/>
          <a:p>
            <a:r>
              <a:rPr lang="en-US" dirty="0"/>
              <a:t>Activation function is the hyperbolic tangent.</a:t>
            </a:r>
          </a:p>
          <a:p>
            <a:r>
              <a:rPr lang="en-US" dirty="0"/>
              <a:t>Maximum number of iterations is 10,000</a:t>
            </a:r>
          </a:p>
          <a:p>
            <a:r>
              <a:rPr lang="en-US" dirty="0"/>
              <a:t>Random state value is 60616</a:t>
            </a:r>
          </a:p>
          <a:p>
            <a:r>
              <a:rPr lang="en-US" dirty="0"/>
              <a:t>Scenarios</a:t>
            </a:r>
          </a:p>
          <a:p>
            <a:pPr lvl="1"/>
            <a:r>
              <a:rPr lang="en-US" dirty="0"/>
              <a:t>Number of layers = 1 and 2</a:t>
            </a:r>
          </a:p>
          <a:p>
            <a:pPr lvl="1"/>
            <a:r>
              <a:rPr lang="en-US" dirty="0"/>
              <a:t>Number of neurons = 1, 3, 5, 10</a:t>
            </a:r>
          </a:p>
          <a:p>
            <a:r>
              <a:rPr lang="en-US" dirty="0"/>
              <a:t>Output Activation Function: logistic</a:t>
            </a:r>
          </a:p>
        </p:txBody>
      </p:sp>
      <p:pic>
        <p:nvPicPr>
          <p:cNvPr id="6" name="Picture 5">
            <a:extLst>
              <a:ext uri="{FF2B5EF4-FFF2-40B4-BE49-F238E27FC236}">
                <a16:creationId xmlns:a16="http://schemas.microsoft.com/office/drawing/2014/main" id="{2FF49EF7-AB3D-448A-A7AA-E1D2FC2BC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8" name="Rectangle 7">
            <a:extLst>
              <a:ext uri="{FF2B5EF4-FFF2-40B4-BE49-F238E27FC236}">
                <a16:creationId xmlns:a16="http://schemas.microsoft.com/office/drawing/2014/main" id="{D1F64B3A-2CE8-4CCA-9D88-9FF9B051D56B}"/>
              </a:ext>
            </a:extLst>
          </p:cNvPr>
          <p:cNvSpPr/>
          <p:nvPr/>
        </p:nvSpPr>
        <p:spPr>
          <a:xfrm>
            <a:off x="7878305" y="5992297"/>
            <a:ext cx="3398687" cy="369332"/>
          </a:xfrm>
          <a:prstGeom prst="rect">
            <a:avLst/>
          </a:prstGeom>
        </p:spPr>
        <p:txBody>
          <a:bodyPr wrap="none">
            <a:spAutoFit/>
          </a:bodyPr>
          <a:lstStyle/>
          <a:p>
            <a:r>
              <a:rPr lang="en-US" dirty="0"/>
              <a:t>Week 12 Spiral Neural Network.py</a:t>
            </a:r>
          </a:p>
        </p:txBody>
      </p:sp>
    </p:spTree>
    <p:extLst>
      <p:ext uri="{BB962C8B-B14F-4D97-AF65-F5344CB8AC3E}">
        <p14:creationId xmlns:p14="http://schemas.microsoft.com/office/powerpoint/2010/main" val="26129839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Classification Using Neural Network</a:t>
            </a:r>
          </a:p>
        </p:txBody>
      </p:sp>
      <p:sp>
        <p:nvSpPr>
          <p:cNvPr id="7" name="Slide Number Placeholder 6"/>
          <p:cNvSpPr>
            <a:spLocks noGrp="1"/>
          </p:cNvSpPr>
          <p:nvPr>
            <p:ph type="sldNum" sz="quarter" idx="12"/>
          </p:nvPr>
        </p:nvSpPr>
        <p:spPr/>
        <p:txBody>
          <a:bodyPr/>
          <a:lstStyle/>
          <a:p>
            <a:fld id="{1C20BA80-1909-427C-B3BD-3DD8AEAFD5BE}" type="slidenum">
              <a:rPr lang="en-US" smtClean="0"/>
              <a:t>56</a:t>
            </a:fld>
            <a:endParaRPr lang="en-US" dirty="0"/>
          </a:p>
        </p:txBody>
      </p:sp>
      <p:pic>
        <p:nvPicPr>
          <p:cNvPr id="6" name="Picture 5">
            <a:extLst>
              <a:ext uri="{FF2B5EF4-FFF2-40B4-BE49-F238E27FC236}">
                <a16:creationId xmlns:a16="http://schemas.microsoft.com/office/drawing/2014/main" id="{2FF49EF7-AB3D-448A-A7AA-E1D2FC2BC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4" name="Picture 3">
            <a:extLst>
              <a:ext uri="{FF2B5EF4-FFF2-40B4-BE49-F238E27FC236}">
                <a16:creationId xmlns:a16="http://schemas.microsoft.com/office/drawing/2014/main" id="{6BF96D20-2ED8-4640-902C-0D9898A2AB4E}"/>
              </a:ext>
            </a:extLst>
          </p:cNvPr>
          <p:cNvPicPr>
            <a:picLocks noChangeAspect="1"/>
          </p:cNvPicPr>
          <p:nvPr/>
        </p:nvPicPr>
        <p:blipFill>
          <a:blip r:embed="rId4"/>
          <a:stretch>
            <a:fillRect/>
          </a:stretch>
        </p:blipFill>
        <p:spPr>
          <a:xfrm>
            <a:off x="1043177" y="4206875"/>
            <a:ext cx="3190531" cy="2286000"/>
          </a:xfrm>
          <a:prstGeom prst="rect">
            <a:avLst/>
          </a:prstGeom>
        </p:spPr>
      </p:pic>
      <p:pic>
        <p:nvPicPr>
          <p:cNvPr id="5" name="Picture 4">
            <a:extLst>
              <a:ext uri="{FF2B5EF4-FFF2-40B4-BE49-F238E27FC236}">
                <a16:creationId xmlns:a16="http://schemas.microsoft.com/office/drawing/2014/main" id="{C229D07B-3DDF-41F5-9313-C66FAE2EDA02}"/>
              </a:ext>
            </a:extLst>
          </p:cNvPr>
          <p:cNvPicPr>
            <a:picLocks noChangeAspect="1"/>
          </p:cNvPicPr>
          <p:nvPr/>
        </p:nvPicPr>
        <p:blipFill>
          <a:blip r:embed="rId5"/>
          <a:stretch>
            <a:fillRect/>
          </a:stretch>
        </p:blipFill>
        <p:spPr>
          <a:xfrm>
            <a:off x="4500734" y="4206875"/>
            <a:ext cx="3190532" cy="2286000"/>
          </a:xfrm>
          <a:prstGeom prst="rect">
            <a:avLst/>
          </a:prstGeom>
        </p:spPr>
      </p:pic>
      <p:graphicFrame>
        <p:nvGraphicFramePr>
          <p:cNvPr id="11" name="Table 10">
            <a:extLst>
              <a:ext uri="{FF2B5EF4-FFF2-40B4-BE49-F238E27FC236}">
                <a16:creationId xmlns:a16="http://schemas.microsoft.com/office/drawing/2014/main" id="{2C07587B-702B-4C16-BE25-54106C2F0787}"/>
              </a:ext>
            </a:extLst>
          </p:cNvPr>
          <p:cNvGraphicFramePr>
            <a:graphicFrameLocks noGrp="1"/>
          </p:cNvGraphicFramePr>
          <p:nvPr>
            <p:extLst>
              <p:ext uri="{D42A27DB-BD31-4B8C-83A1-F6EECF244321}">
                <p14:modId xmlns:p14="http://schemas.microsoft.com/office/powerpoint/2010/main" val="1217381101"/>
              </p:ext>
            </p:extLst>
          </p:nvPr>
        </p:nvGraphicFramePr>
        <p:xfrm>
          <a:off x="7958292" y="1759744"/>
          <a:ext cx="4125150" cy="2286000"/>
        </p:xfrm>
        <a:graphic>
          <a:graphicData uri="http://schemas.openxmlformats.org/drawingml/2006/table">
            <a:tbl>
              <a:tblPr firstRow="1" bandRow="1">
                <a:tableStyleId>{5C22544A-7EE6-4342-B048-85BDC9FD1C3A}</a:tableStyleId>
              </a:tblPr>
              <a:tblGrid>
                <a:gridCol w="681854">
                  <a:extLst>
                    <a:ext uri="{9D8B030D-6E8A-4147-A177-3AD203B41FA5}">
                      <a16:colId xmlns:a16="http://schemas.microsoft.com/office/drawing/2014/main" val="2403876061"/>
                    </a:ext>
                  </a:extLst>
                </a:gridCol>
                <a:gridCol w="709126">
                  <a:extLst>
                    <a:ext uri="{9D8B030D-6E8A-4147-A177-3AD203B41FA5}">
                      <a16:colId xmlns:a16="http://schemas.microsoft.com/office/drawing/2014/main" val="1424137506"/>
                    </a:ext>
                  </a:extLst>
                </a:gridCol>
                <a:gridCol w="737119">
                  <a:extLst>
                    <a:ext uri="{9D8B030D-6E8A-4147-A177-3AD203B41FA5}">
                      <a16:colId xmlns:a16="http://schemas.microsoft.com/office/drawing/2014/main" val="2081357015"/>
                    </a:ext>
                  </a:extLst>
                </a:gridCol>
                <a:gridCol w="1026367">
                  <a:extLst>
                    <a:ext uri="{9D8B030D-6E8A-4147-A177-3AD203B41FA5}">
                      <a16:colId xmlns:a16="http://schemas.microsoft.com/office/drawing/2014/main" val="262678440"/>
                    </a:ext>
                  </a:extLst>
                </a:gridCol>
                <a:gridCol w="970684">
                  <a:extLst>
                    <a:ext uri="{9D8B030D-6E8A-4147-A177-3AD203B41FA5}">
                      <a16:colId xmlns:a16="http://schemas.microsoft.com/office/drawing/2014/main" val="2420083190"/>
                    </a:ext>
                  </a:extLst>
                </a:gridCol>
              </a:tblGrid>
              <a:tr h="457200">
                <a:tc>
                  <a:txBody>
                    <a:bodyPr/>
                    <a:lstStyle/>
                    <a:p>
                      <a:pPr algn="ctr" fontAlgn="b"/>
                      <a:r>
                        <a:rPr lang="en-US" sz="1400" b="1" i="0" u="none" strike="noStrike" dirty="0">
                          <a:solidFill>
                            <a:srgbClr val="000000"/>
                          </a:solidFill>
                          <a:effectLst/>
                          <a:latin typeface="Calibri" panose="020F0502020204030204" pitchFamily="34" charset="0"/>
                        </a:rPr>
                        <a:t>N Layer</a:t>
                      </a:r>
                    </a:p>
                  </a:txBody>
                  <a:tcPr marL="9525" marR="9525" marT="9525" marB="0" anchor="b"/>
                </a:tc>
                <a:tc>
                  <a:txBody>
                    <a:bodyPr/>
                    <a:lstStyle/>
                    <a:p>
                      <a:pPr algn="ctr" fontAlgn="b"/>
                      <a:r>
                        <a:rPr lang="en-US" sz="1400" b="1" i="0" u="none" strike="noStrike" dirty="0">
                          <a:solidFill>
                            <a:srgbClr val="000000"/>
                          </a:solidFill>
                          <a:effectLst/>
                          <a:latin typeface="Calibri" panose="020F0502020204030204" pitchFamily="34" charset="0"/>
                        </a:rPr>
                        <a:t>N Hidden Nodes</a:t>
                      </a:r>
                    </a:p>
                  </a:txBody>
                  <a:tcPr marL="9525" marR="9525" marT="9525" marB="0" anchor="b"/>
                </a:tc>
                <a:tc>
                  <a:txBody>
                    <a:bodyPr/>
                    <a:lstStyle/>
                    <a:p>
                      <a:pPr algn="ctr" fontAlgn="b"/>
                      <a:r>
                        <a:rPr lang="en-US" sz="1400" b="1" i="0" u="none" strike="noStrike" dirty="0">
                          <a:solidFill>
                            <a:srgbClr val="000000"/>
                          </a:solidFill>
                          <a:effectLst/>
                          <a:latin typeface="Calibri" panose="020F0502020204030204" pitchFamily="34" charset="0"/>
                        </a:rPr>
                        <a:t>Iteration</a:t>
                      </a:r>
                    </a:p>
                  </a:txBody>
                  <a:tcPr marL="9525" marR="9525" marT="9525" marB="0" anchor="b"/>
                </a:tc>
                <a:tc>
                  <a:txBody>
                    <a:bodyPr/>
                    <a:lstStyle/>
                    <a:p>
                      <a:pPr algn="ctr" fontAlgn="b"/>
                      <a:r>
                        <a:rPr lang="en-US" sz="1400" b="1" i="0" u="none" strike="noStrike" dirty="0">
                          <a:solidFill>
                            <a:srgbClr val="000000"/>
                          </a:solidFill>
                          <a:effectLst/>
                          <a:latin typeface="Calibri" panose="020F0502020204030204" pitchFamily="34" charset="0"/>
                        </a:rPr>
                        <a:t>Log-Loss</a:t>
                      </a:r>
                    </a:p>
                  </a:txBody>
                  <a:tcPr marL="9525" marR="9525" marT="9525" marB="0" anchor="b"/>
                </a:tc>
                <a:tc>
                  <a:txBody>
                    <a:bodyPr/>
                    <a:lstStyle/>
                    <a:p>
                      <a:pPr algn="ctr" fontAlgn="b"/>
                      <a:r>
                        <a:rPr lang="en-US" sz="1400" b="1" i="0" u="none" strike="noStrike" dirty="0">
                          <a:solidFill>
                            <a:srgbClr val="000000"/>
                          </a:solidFill>
                          <a:effectLst/>
                          <a:latin typeface="Calibri" panose="020F0502020204030204" pitchFamily="34" charset="0"/>
                        </a:rPr>
                        <a:t>Mean Accuracy</a:t>
                      </a:r>
                    </a:p>
                  </a:txBody>
                  <a:tcPr marL="9525" marR="9525" marT="9525" marB="0" anchor="b"/>
                </a:tc>
                <a:extLst>
                  <a:ext uri="{0D108BD9-81ED-4DB2-BD59-A6C34878D82A}">
                    <a16:rowId xmlns:a16="http://schemas.microsoft.com/office/drawing/2014/main" val="2257764906"/>
                  </a:ext>
                </a:extLst>
              </a:tr>
              <a:tr h="457200">
                <a:tc>
                  <a:txBody>
                    <a:bodyPr/>
                    <a:lstStyle/>
                    <a:p>
                      <a:pPr algn="ctr" fontAlgn="b"/>
                      <a:r>
                        <a:rPr lang="en-US" sz="1400" b="0" i="0" u="none" strike="noStrike" dirty="0">
                          <a:solidFill>
                            <a:schemeClr val="tx1"/>
                          </a:solidFill>
                          <a:effectLst/>
                          <a:latin typeface="Calibri" panose="020F0502020204030204" pitchFamily="34" charset="0"/>
                        </a:rPr>
                        <a:t>1</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1</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968</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0.72875689</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0.5</a:t>
                      </a:r>
                    </a:p>
                  </a:txBody>
                  <a:tcPr marL="9525" marR="9525" marT="9525" marB="0" anchor="ctr"/>
                </a:tc>
                <a:extLst>
                  <a:ext uri="{0D108BD9-81ED-4DB2-BD59-A6C34878D82A}">
                    <a16:rowId xmlns:a16="http://schemas.microsoft.com/office/drawing/2014/main" val="1906163131"/>
                  </a:ext>
                </a:extLst>
              </a:tr>
              <a:tr h="457200">
                <a:tc>
                  <a:txBody>
                    <a:bodyPr/>
                    <a:lstStyle/>
                    <a:p>
                      <a:pPr algn="ctr" fontAlgn="b"/>
                      <a:r>
                        <a:rPr lang="en-US" sz="1400" b="0" i="0" u="none" strike="noStrike" dirty="0">
                          <a:solidFill>
                            <a:schemeClr val="tx1"/>
                          </a:solidFill>
                          <a:effectLst/>
                          <a:latin typeface="Calibri" panose="020F0502020204030204" pitchFamily="34" charset="0"/>
                        </a:rPr>
                        <a:t>1</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3</a:t>
                      </a:r>
                    </a:p>
                  </a:txBody>
                  <a:tcPr marL="9525" marR="9525" marT="9525" marB="0" anchor="ctr"/>
                </a:tc>
                <a:tc>
                  <a:txBody>
                    <a:bodyPr/>
                    <a:lstStyle/>
                    <a:p>
                      <a:pPr algn="ctr" fontAlgn="b"/>
                      <a:r>
                        <a:rPr lang="en-US" sz="1400" b="0" i="0" u="none" strike="noStrike" dirty="0">
                          <a:solidFill>
                            <a:srgbClr val="000000"/>
                          </a:solidFill>
                          <a:effectLst/>
                          <a:latin typeface="Calibri" panose="020F0502020204030204" pitchFamily="34" charset="0"/>
                        </a:rPr>
                        <a:t>319</a:t>
                      </a:r>
                    </a:p>
                  </a:txBody>
                  <a:tcPr marL="9525" marR="9525" marT="9525" marB="0" anchor="ctr"/>
                </a:tc>
                <a:tc>
                  <a:txBody>
                    <a:bodyPr/>
                    <a:lstStyle/>
                    <a:p>
                      <a:pPr algn="ctr" fontAlgn="b"/>
                      <a:r>
                        <a:rPr lang="en-US" sz="1400" b="0" i="0" u="none" strike="noStrike" dirty="0">
                          <a:solidFill>
                            <a:srgbClr val="000000"/>
                          </a:solidFill>
                          <a:effectLst/>
                          <a:latin typeface="Calibri" panose="020F0502020204030204" pitchFamily="34" charset="0"/>
                        </a:rPr>
                        <a:t>0.66385296</a:t>
                      </a:r>
                    </a:p>
                  </a:txBody>
                  <a:tcPr marL="9525" marR="9525" marT="9525" marB="0" anchor="ctr"/>
                </a:tc>
                <a:tc>
                  <a:txBody>
                    <a:bodyPr/>
                    <a:lstStyle/>
                    <a:p>
                      <a:pPr algn="ctr" fontAlgn="b"/>
                      <a:r>
                        <a:rPr lang="en-US" sz="1400" b="0" i="0" u="none" strike="noStrike" dirty="0">
                          <a:solidFill>
                            <a:srgbClr val="000000"/>
                          </a:solidFill>
                          <a:effectLst/>
                          <a:latin typeface="Calibri" panose="020F0502020204030204" pitchFamily="34" charset="0"/>
                        </a:rPr>
                        <a:t>0.67</a:t>
                      </a:r>
                    </a:p>
                  </a:txBody>
                  <a:tcPr marL="9525" marR="9525" marT="9525" marB="0" anchor="ctr"/>
                </a:tc>
                <a:extLst>
                  <a:ext uri="{0D108BD9-81ED-4DB2-BD59-A6C34878D82A}">
                    <a16:rowId xmlns:a16="http://schemas.microsoft.com/office/drawing/2014/main" val="3479093131"/>
                  </a:ext>
                </a:extLst>
              </a:tr>
              <a:tr h="457200">
                <a:tc>
                  <a:txBody>
                    <a:bodyPr/>
                    <a:lstStyle/>
                    <a:p>
                      <a:pPr algn="ctr" fontAlgn="b"/>
                      <a:r>
                        <a:rPr lang="en-US" sz="1400" b="0" i="0" u="none" strike="noStrike" dirty="0">
                          <a:solidFill>
                            <a:schemeClr val="tx1"/>
                          </a:solidFill>
                          <a:effectLst/>
                          <a:latin typeface="Calibri" panose="020F0502020204030204" pitchFamily="34" charset="0"/>
                        </a:rPr>
                        <a:t>1</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5</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573</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0.68313541</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0.6</a:t>
                      </a:r>
                    </a:p>
                  </a:txBody>
                  <a:tcPr marL="9525" marR="9525" marT="9525" marB="0" anchor="ctr"/>
                </a:tc>
                <a:extLst>
                  <a:ext uri="{0D108BD9-81ED-4DB2-BD59-A6C34878D82A}">
                    <a16:rowId xmlns:a16="http://schemas.microsoft.com/office/drawing/2014/main" val="2958895163"/>
                  </a:ext>
                </a:extLst>
              </a:tr>
              <a:tr h="457200">
                <a:tc>
                  <a:txBody>
                    <a:bodyPr/>
                    <a:lstStyle/>
                    <a:p>
                      <a:pPr algn="ctr" fontAlgn="b"/>
                      <a:r>
                        <a:rPr lang="en-US" sz="1400" b="0" i="0" u="none" strike="noStrike" dirty="0">
                          <a:solidFill>
                            <a:schemeClr val="tx1"/>
                          </a:solidFill>
                          <a:effectLst/>
                          <a:latin typeface="Calibri" panose="020F0502020204030204" pitchFamily="34" charset="0"/>
                        </a:rPr>
                        <a:t>1</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10</a:t>
                      </a:r>
                    </a:p>
                  </a:txBody>
                  <a:tcPr marL="9525" marR="9525" marT="9525" marB="0" anchor="ctr"/>
                </a:tc>
                <a:tc>
                  <a:txBody>
                    <a:bodyPr/>
                    <a:lstStyle/>
                    <a:p>
                      <a:pPr algn="ctr" fontAlgn="b"/>
                      <a:r>
                        <a:rPr lang="en-US" sz="1400" b="0" i="0" u="none" strike="noStrike" dirty="0">
                          <a:solidFill>
                            <a:srgbClr val="000000"/>
                          </a:solidFill>
                          <a:effectLst/>
                          <a:latin typeface="Calibri" panose="020F0502020204030204" pitchFamily="34" charset="0"/>
                        </a:rPr>
                        <a:t>2959</a:t>
                      </a:r>
                    </a:p>
                  </a:txBody>
                  <a:tcPr marL="9525" marR="9525" marT="9525" marB="0" anchor="ctr"/>
                </a:tc>
                <a:tc>
                  <a:txBody>
                    <a:bodyPr/>
                    <a:lstStyle/>
                    <a:p>
                      <a:pPr algn="ctr" fontAlgn="b"/>
                      <a:r>
                        <a:rPr lang="en-US" sz="1400" b="0" i="0" u="none" strike="noStrike" dirty="0">
                          <a:solidFill>
                            <a:srgbClr val="000000"/>
                          </a:solidFill>
                          <a:effectLst/>
                          <a:latin typeface="Calibri" panose="020F0502020204030204" pitchFamily="34" charset="0"/>
                        </a:rPr>
                        <a:t>0.15217613</a:t>
                      </a:r>
                    </a:p>
                  </a:txBody>
                  <a:tcPr marL="9525" marR="9525" marT="9525" marB="0" anchor="ctr"/>
                </a:tc>
                <a:tc>
                  <a:txBody>
                    <a:bodyPr/>
                    <a:lstStyle/>
                    <a:p>
                      <a:pPr algn="ctr" fontAlgn="b"/>
                      <a:r>
                        <a:rPr lang="en-US" sz="1400" b="0" i="0" u="none" strike="noStrike" dirty="0">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2781180689"/>
                  </a:ext>
                </a:extLst>
              </a:tr>
            </a:tbl>
          </a:graphicData>
        </a:graphic>
      </p:graphicFrame>
      <p:pic>
        <p:nvPicPr>
          <p:cNvPr id="12" name="Picture 11">
            <a:extLst>
              <a:ext uri="{FF2B5EF4-FFF2-40B4-BE49-F238E27FC236}">
                <a16:creationId xmlns:a16="http://schemas.microsoft.com/office/drawing/2014/main" id="{639D8B66-41CC-4AFC-BF3B-043862DF5B42}"/>
              </a:ext>
            </a:extLst>
          </p:cNvPr>
          <p:cNvPicPr>
            <a:picLocks noChangeAspect="1"/>
          </p:cNvPicPr>
          <p:nvPr/>
        </p:nvPicPr>
        <p:blipFill>
          <a:blip r:embed="rId6"/>
          <a:stretch>
            <a:fillRect/>
          </a:stretch>
        </p:blipFill>
        <p:spPr>
          <a:xfrm>
            <a:off x="1043176" y="1759744"/>
            <a:ext cx="3190532" cy="2286000"/>
          </a:xfrm>
          <a:prstGeom prst="rect">
            <a:avLst/>
          </a:prstGeom>
        </p:spPr>
      </p:pic>
      <p:pic>
        <p:nvPicPr>
          <p:cNvPr id="13" name="Picture 12">
            <a:extLst>
              <a:ext uri="{FF2B5EF4-FFF2-40B4-BE49-F238E27FC236}">
                <a16:creationId xmlns:a16="http://schemas.microsoft.com/office/drawing/2014/main" id="{2A484423-4F75-4CD8-93AF-5E2E04B20FFE}"/>
              </a:ext>
            </a:extLst>
          </p:cNvPr>
          <p:cNvPicPr>
            <a:picLocks noChangeAspect="1"/>
          </p:cNvPicPr>
          <p:nvPr/>
        </p:nvPicPr>
        <p:blipFill>
          <a:blip r:embed="rId7"/>
          <a:stretch>
            <a:fillRect/>
          </a:stretch>
        </p:blipFill>
        <p:spPr>
          <a:xfrm>
            <a:off x="4500734" y="1759744"/>
            <a:ext cx="3190532" cy="2286000"/>
          </a:xfrm>
          <a:prstGeom prst="rect">
            <a:avLst/>
          </a:prstGeom>
        </p:spPr>
      </p:pic>
    </p:spTree>
    <p:extLst>
      <p:ext uri="{BB962C8B-B14F-4D97-AF65-F5344CB8AC3E}">
        <p14:creationId xmlns:p14="http://schemas.microsoft.com/office/powerpoint/2010/main" val="38605917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Classification Using Neural Network</a:t>
            </a:r>
          </a:p>
        </p:txBody>
      </p:sp>
      <p:sp>
        <p:nvSpPr>
          <p:cNvPr id="7" name="Slide Number Placeholder 6"/>
          <p:cNvSpPr>
            <a:spLocks noGrp="1"/>
          </p:cNvSpPr>
          <p:nvPr>
            <p:ph type="sldNum" sz="quarter" idx="12"/>
          </p:nvPr>
        </p:nvSpPr>
        <p:spPr/>
        <p:txBody>
          <a:bodyPr/>
          <a:lstStyle/>
          <a:p>
            <a:fld id="{1C20BA80-1909-427C-B3BD-3DD8AEAFD5BE}" type="slidenum">
              <a:rPr lang="en-US" smtClean="0"/>
              <a:t>57</a:t>
            </a:fld>
            <a:endParaRPr lang="en-US" dirty="0"/>
          </a:p>
        </p:txBody>
      </p:sp>
      <p:pic>
        <p:nvPicPr>
          <p:cNvPr id="6" name="Picture 5">
            <a:extLst>
              <a:ext uri="{FF2B5EF4-FFF2-40B4-BE49-F238E27FC236}">
                <a16:creationId xmlns:a16="http://schemas.microsoft.com/office/drawing/2014/main" id="{2FF49EF7-AB3D-448A-A7AA-E1D2FC2BC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graphicFrame>
        <p:nvGraphicFramePr>
          <p:cNvPr id="11" name="Table 10">
            <a:extLst>
              <a:ext uri="{FF2B5EF4-FFF2-40B4-BE49-F238E27FC236}">
                <a16:creationId xmlns:a16="http://schemas.microsoft.com/office/drawing/2014/main" id="{2C07587B-702B-4C16-BE25-54106C2F0787}"/>
              </a:ext>
            </a:extLst>
          </p:cNvPr>
          <p:cNvGraphicFramePr>
            <a:graphicFrameLocks noGrp="1"/>
          </p:cNvGraphicFramePr>
          <p:nvPr>
            <p:extLst>
              <p:ext uri="{D42A27DB-BD31-4B8C-83A1-F6EECF244321}">
                <p14:modId xmlns:p14="http://schemas.microsoft.com/office/powerpoint/2010/main" val="3628414874"/>
              </p:ext>
            </p:extLst>
          </p:nvPr>
        </p:nvGraphicFramePr>
        <p:xfrm>
          <a:off x="7827664" y="1690688"/>
          <a:ext cx="4125150" cy="2286000"/>
        </p:xfrm>
        <a:graphic>
          <a:graphicData uri="http://schemas.openxmlformats.org/drawingml/2006/table">
            <a:tbl>
              <a:tblPr firstRow="1" bandRow="1">
                <a:tableStyleId>{5C22544A-7EE6-4342-B048-85BDC9FD1C3A}</a:tableStyleId>
              </a:tblPr>
              <a:tblGrid>
                <a:gridCol w="681854">
                  <a:extLst>
                    <a:ext uri="{9D8B030D-6E8A-4147-A177-3AD203B41FA5}">
                      <a16:colId xmlns:a16="http://schemas.microsoft.com/office/drawing/2014/main" val="2403876061"/>
                    </a:ext>
                  </a:extLst>
                </a:gridCol>
                <a:gridCol w="709126">
                  <a:extLst>
                    <a:ext uri="{9D8B030D-6E8A-4147-A177-3AD203B41FA5}">
                      <a16:colId xmlns:a16="http://schemas.microsoft.com/office/drawing/2014/main" val="1424137506"/>
                    </a:ext>
                  </a:extLst>
                </a:gridCol>
                <a:gridCol w="737119">
                  <a:extLst>
                    <a:ext uri="{9D8B030D-6E8A-4147-A177-3AD203B41FA5}">
                      <a16:colId xmlns:a16="http://schemas.microsoft.com/office/drawing/2014/main" val="2081357015"/>
                    </a:ext>
                  </a:extLst>
                </a:gridCol>
                <a:gridCol w="1026367">
                  <a:extLst>
                    <a:ext uri="{9D8B030D-6E8A-4147-A177-3AD203B41FA5}">
                      <a16:colId xmlns:a16="http://schemas.microsoft.com/office/drawing/2014/main" val="262678440"/>
                    </a:ext>
                  </a:extLst>
                </a:gridCol>
                <a:gridCol w="970684">
                  <a:extLst>
                    <a:ext uri="{9D8B030D-6E8A-4147-A177-3AD203B41FA5}">
                      <a16:colId xmlns:a16="http://schemas.microsoft.com/office/drawing/2014/main" val="2420083190"/>
                    </a:ext>
                  </a:extLst>
                </a:gridCol>
              </a:tblGrid>
              <a:tr h="457200">
                <a:tc>
                  <a:txBody>
                    <a:bodyPr/>
                    <a:lstStyle/>
                    <a:p>
                      <a:pPr algn="ctr" fontAlgn="b"/>
                      <a:r>
                        <a:rPr lang="en-US" sz="1400" b="1" i="0" u="none" strike="noStrike" dirty="0">
                          <a:solidFill>
                            <a:srgbClr val="000000"/>
                          </a:solidFill>
                          <a:effectLst/>
                          <a:latin typeface="Calibri" panose="020F0502020204030204" pitchFamily="34" charset="0"/>
                        </a:rPr>
                        <a:t>N Layer</a:t>
                      </a:r>
                    </a:p>
                  </a:txBody>
                  <a:tcPr marL="9525" marR="9525" marT="9525" marB="0" anchor="b"/>
                </a:tc>
                <a:tc>
                  <a:txBody>
                    <a:bodyPr/>
                    <a:lstStyle/>
                    <a:p>
                      <a:pPr algn="ctr" fontAlgn="b"/>
                      <a:r>
                        <a:rPr lang="en-US" sz="1400" b="1" i="0" u="none" strike="noStrike" dirty="0">
                          <a:solidFill>
                            <a:srgbClr val="000000"/>
                          </a:solidFill>
                          <a:effectLst/>
                          <a:latin typeface="Calibri" panose="020F0502020204030204" pitchFamily="34" charset="0"/>
                        </a:rPr>
                        <a:t>N Hidden Nodes</a:t>
                      </a:r>
                    </a:p>
                  </a:txBody>
                  <a:tcPr marL="9525" marR="9525" marT="9525" marB="0" anchor="b"/>
                </a:tc>
                <a:tc>
                  <a:txBody>
                    <a:bodyPr/>
                    <a:lstStyle/>
                    <a:p>
                      <a:pPr algn="ctr" fontAlgn="b"/>
                      <a:r>
                        <a:rPr lang="en-US" sz="1400" b="1" i="0" u="none" strike="noStrike" dirty="0">
                          <a:solidFill>
                            <a:srgbClr val="000000"/>
                          </a:solidFill>
                          <a:effectLst/>
                          <a:latin typeface="Calibri" panose="020F0502020204030204" pitchFamily="34" charset="0"/>
                        </a:rPr>
                        <a:t>Iteration</a:t>
                      </a:r>
                    </a:p>
                  </a:txBody>
                  <a:tcPr marL="9525" marR="9525" marT="9525" marB="0" anchor="b"/>
                </a:tc>
                <a:tc>
                  <a:txBody>
                    <a:bodyPr/>
                    <a:lstStyle/>
                    <a:p>
                      <a:pPr algn="ctr" fontAlgn="b"/>
                      <a:r>
                        <a:rPr lang="en-US" sz="1400" b="1" i="0" u="none" strike="noStrike" dirty="0">
                          <a:solidFill>
                            <a:srgbClr val="000000"/>
                          </a:solidFill>
                          <a:effectLst/>
                          <a:latin typeface="Calibri" panose="020F0502020204030204" pitchFamily="34" charset="0"/>
                        </a:rPr>
                        <a:t>Log-Loss</a:t>
                      </a:r>
                    </a:p>
                  </a:txBody>
                  <a:tcPr marL="9525" marR="9525" marT="9525" marB="0" anchor="b"/>
                </a:tc>
                <a:tc>
                  <a:txBody>
                    <a:bodyPr/>
                    <a:lstStyle/>
                    <a:p>
                      <a:pPr algn="ctr" fontAlgn="b"/>
                      <a:r>
                        <a:rPr lang="en-US" sz="1400" b="1" i="0" u="none" strike="noStrike" dirty="0">
                          <a:solidFill>
                            <a:srgbClr val="000000"/>
                          </a:solidFill>
                          <a:effectLst/>
                          <a:latin typeface="Calibri" panose="020F0502020204030204" pitchFamily="34" charset="0"/>
                        </a:rPr>
                        <a:t>Mean Accuracy</a:t>
                      </a:r>
                    </a:p>
                  </a:txBody>
                  <a:tcPr marL="9525" marR="9525" marT="9525" marB="0" anchor="b"/>
                </a:tc>
                <a:extLst>
                  <a:ext uri="{0D108BD9-81ED-4DB2-BD59-A6C34878D82A}">
                    <a16:rowId xmlns:a16="http://schemas.microsoft.com/office/drawing/2014/main" val="2257764906"/>
                  </a:ext>
                </a:extLst>
              </a:tr>
              <a:tr h="457200">
                <a:tc>
                  <a:txBody>
                    <a:bodyPr/>
                    <a:lstStyle/>
                    <a:p>
                      <a:pPr algn="ctr" fontAlgn="b"/>
                      <a:r>
                        <a:rPr lang="en-US" sz="1400" b="0" i="0" u="none" strike="noStrike" dirty="0">
                          <a:solidFill>
                            <a:schemeClr val="tx1"/>
                          </a:solidFill>
                          <a:effectLst/>
                          <a:latin typeface="Calibri" panose="020F0502020204030204" pitchFamily="34" charset="0"/>
                        </a:rPr>
                        <a:t>2</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1</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351</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0.66591589</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0.61</a:t>
                      </a:r>
                    </a:p>
                  </a:txBody>
                  <a:tcPr marL="9525" marR="9525" marT="9525" marB="0" anchor="ctr"/>
                </a:tc>
                <a:extLst>
                  <a:ext uri="{0D108BD9-81ED-4DB2-BD59-A6C34878D82A}">
                    <a16:rowId xmlns:a16="http://schemas.microsoft.com/office/drawing/2014/main" val="1906163131"/>
                  </a:ext>
                </a:extLst>
              </a:tr>
              <a:tr h="457200">
                <a:tc>
                  <a:txBody>
                    <a:bodyPr/>
                    <a:lstStyle/>
                    <a:p>
                      <a:pPr algn="ctr" fontAlgn="b"/>
                      <a:r>
                        <a:rPr lang="en-US" sz="1400" b="0" i="0" u="none" strike="noStrike" dirty="0">
                          <a:solidFill>
                            <a:schemeClr val="tx1"/>
                          </a:solidFill>
                          <a:effectLst/>
                          <a:latin typeface="Calibri" panose="020F0502020204030204" pitchFamily="34" charset="0"/>
                        </a:rPr>
                        <a:t>2</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3</a:t>
                      </a:r>
                    </a:p>
                  </a:txBody>
                  <a:tcPr marL="9525" marR="9525" marT="9525" marB="0" anchor="ctr"/>
                </a:tc>
                <a:tc>
                  <a:txBody>
                    <a:bodyPr/>
                    <a:lstStyle/>
                    <a:p>
                      <a:pPr algn="ctr" fontAlgn="b"/>
                      <a:r>
                        <a:rPr lang="en-US" sz="1400" b="0" i="0" u="none" strike="noStrike" dirty="0">
                          <a:solidFill>
                            <a:srgbClr val="000000"/>
                          </a:solidFill>
                          <a:effectLst/>
                          <a:latin typeface="Calibri" panose="020F0502020204030204" pitchFamily="34" charset="0"/>
                        </a:rPr>
                        <a:t>856</a:t>
                      </a:r>
                    </a:p>
                  </a:txBody>
                  <a:tcPr marL="9525" marR="9525" marT="9525" marB="0" anchor="ctr"/>
                </a:tc>
                <a:tc>
                  <a:txBody>
                    <a:bodyPr/>
                    <a:lstStyle/>
                    <a:p>
                      <a:pPr algn="ctr" fontAlgn="b"/>
                      <a:r>
                        <a:rPr lang="en-US" sz="1400" b="0" i="0" u="none" strike="noStrike" dirty="0">
                          <a:solidFill>
                            <a:srgbClr val="000000"/>
                          </a:solidFill>
                          <a:effectLst/>
                          <a:latin typeface="Calibri" panose="020F0502020204030204" pitchFamily="34" charset="0"/>
                        </a:rPr>
                        <a:t>0.56105096</a:t>
                      </a:r>
                    </a:p>
                  </a:txBody>
                  <a:tcPr marL="9525" marR="9525" marT="9525" marB="0" anchor="ctr"/>
                </a:tc>
                <a:tc>
                  <a:txBody>
                    <a:bodyPr/>
                    <a:lstStyle/>
                    <a:p>
                      <a:pPr algn="ctr" fontAlgn="b"/>
                      <a:r>
                        <a:rPr lang="en-US" sz="1400" b="0" i="0" u="none" strike="noStrike" dirty="0">
                          <a:solidFill>
                            <a:srgbClr val="000000"/>
                          </a:solidFill>
                          <a:effectLst/>
                          <a:latin typeface="Calibri" panose="020F0502020204030204" pitchFamily="34" charset="0"/>
                        </a:rPr>
                        <a:t>0.69</a:t>
                      </a:r>
                    </a:p>
                  </a:txBody>
                  <a:tcPr marL="9525" marR="9525" marT="9525" marB="0" anchor="ctr"/>
                </a:tc>
                <a:extLst>
                  <a:ext uri="{0D108BD9-81ED-4DB2-BD59-A6C34878D82A}">
                    <a16:rowId xmlns:a16="http://schemas.microsoft.com/office/drawing/2014/main" val="3479093131"/>
                  </a:ext>
                </a:extLst>
              </a:tr>
              <a:tr h="457200">
                <a:tc>
                  <a:txBody>
                    <a:bodyPr/>
                    <a:lstStyle/>
                    <a:p>
                      <a:pPr algn="ctr" fontAlgn="b"/>
                      <a:r>
                        <a:rPr lang="en-US" sz="1400" b="0" i="0" u="none" strike="noStrike" dirty="0">
                          <a:solidFill>
                            <a:schemeClr val="tx1"/>
                          </a:solidFill>
                          <a:effectLst/>
                          <a:latin typeface="Calibri" panose="020F0502020204030204" pitchFamily="34" charset="0"/>
                        </a:rPr>
                        <a:t>2</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5</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1478</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0.10060641</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0.99</a:t>
                      </a:r>
                    </a:p>
                  </a:txBody>
                  <a:tcPr marL="9525" marR="9525" marT="9525" marB="0" anchor="ctr"/>
                </a:tc>
                <a:extLst>
                  <a:ext uri="{0D108BD9-81ED-4DB2-BD59-A6C34878D82A}">
                    <a16:rowId xmlns:a16="http://schemas.microsoft.com/office/drawing/2014/main" val="2958895163"/>
                  </a:ext>
                </a:extLst>
              </a:tr>
              <a:tr h="457200">
                <a:tc>
                  <a:txBody>
                    <a:bodyPr/>
                    <a:lstStyle/>
                    <a:p>
                      <a:pPr algn="ctr" fontAlgn="b"/>
                      <a:r>
                        <a:rPr lang="en-US" sz="1400" b="0" i="0" u="none" strike="noStrike" dirty="0">
                          <a:solidFill>
                            <a:schemeClr val="tx1"/>
                          </a:solidFill>
                          <a:effectLst/>
                          <a:latin typeface="Calibri" panose="020F0502020204030204" pitchFamily="34" charset="0"/>
                        </a:rPr>
                        <a:t>2</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10</a:t>
                      </a:r>
                    </a:p>
                  </a:txBody>
                  <a:tcPr marL="9525" marR="9525" marT="9525" marB="0" anchor="ctr"/>
                </a:tc>
                <a:tc>
                  <a:txBody>
                    <a:bodyPr/>
                    <a:lstStyle/>
                    <a:p>
                      <a:pPr algn="ctr" fontAlgn="b"/>
                      <a:r>
                        <a:rPr lang="en-US" sz="1400" b="0" i="0" u="none" strike="noStrike" dirty="0">
                          <a:solidFill>
                            <a:srgbClr val="000000"/>
                          </a:solidFill>
                          <a:effectLst/>
                          <a:latin typeface="Calibri" panose="020F0502020204030204" pitchFamily="34" charset="0"/>
                        </a:rPr>
                        <a:t>1272</a:t>
                      </a:r>
                    </a:p>
                  </a:txBody>
                  <a:tcPr marL="9525" marR="9525" marT="9525" marB="0" anchor="ctr"/>
                </a:tc>
                <a:tc>
                  <a:txBody>
                    <a:bodyPr/>
                    <a:lstStyle/>
                    <a:p>
                      <a:pPr algn="ctr" fontAlgn="b"/>
                      <a:r>
                        <a:rPr lang="en-US" sz="1400" b="0" i="0" u="none" strike="noStrike" dirty="0">
                          <a:solidFill>
                            <a:srgbClr val="000000"/>
                          </a:solidFill>
                          <a:effectLst/>
                          <a:latin typeface="Calibri" panose="020F0502020204030204" pitchFamily="34" charset="0"/>
                        </a:rPr>
                        <a:t>0.04851632</a:t>
                      </a:r>
                    </a:p>
                  </a:txBody>
                  <a:tcPr marL="9525" marR="9525" marT="9525" marB="0" anchor="ctr"/>
                </a:tc>
                <a:tc>
                  <a:txBody>
                    <a:bodyPr/>
                    <a:lstStyle/>
                    <a:p>
                      <a:pPr algn="ctr" fontAlgn="b"/>
                      <a:r>
                        <a:rPr lang="en-US" sz="1400" b="0" i="0" u="none" strike="noStrike" dirty="0">
                          <a:solidFill>
                            <a:srgbClr val="000000"/>
                          </a:solidFill>
                          <a:effectLst/>
                          <a:latin typeface="Calibri" panose="020F0502020204030204" pitchFamily="34" charset="0"/>
                        </a:rPr>
                        <a:t>1.00</a:t>
                      </a:r>
                    </a:p>
                  </a:txBody>
                  <a:tcPr marL="9525" marR="9525" marT="9525" marB="0" anchor="ctr"/>
                </a:tc>
                <a:extLst>
                  <a:ext uri="{0D108BD9-81ED-4DB2-BD59-A6C34878D82A}">
                    <a16:rowId xmlns:a16="http://schemas.microsoft.com/office/drawing/2014/main" val="2781180689"/>
                  </a:ext>
                </a:extLst>
              </a:tr>
            </a:tbl>
          </a:graphicData>
        </a:graphic>
      </p:graphicFrame>
      <p:pic>
        <p:nvPicPr>
          <p:cNvPr id="3" name="Picture 2">
            <a:extLst>
              <a:ext uri="{FF2B5EF4-FFF2-40B4-BE49-F238E27FC236}">
                <a16:creationId xmlns:a16="http://schemas.microsoft.com/office/drawing/2014/main" id="{6BF9FF87-FB71-4437-B726-26FD9B98FB67}"/>
              </a:ext>
            </a:extLst>
          </p:cNvPr>
          <p:cNvPicPr>
            <a:picLocks noChangeAspect="1"/>
          </p:cNvPicPr>
          <p:nvPr/>
        </p:nvPicPr>
        <p:blipFill>
          <a:blip r:embed="rId4"/>
          <a:stretch>
            <a:fillRect/>
          </a:stretch>
        </p:blipFill>
        <p:spPr>
          <a:xfrm>
            <a:off x="838200" y="4206875"/>
            <a:ext cx="3190532" cy="2286000"/>
          </a:xfrm>
          <a:prstGeom prst="rect">
            <a:avLst/>
          </a:prstGeom>
        </p:spPr>
      </p:pic>
      <p:pic>
        <p:nvPicPr>
          <p:cNvPr id="8" name="Picture 7">
            <a:extLst>
              <a:ext uri="{FF2B5EF4-FFF2-40B4-BE49-F238E27FC236}">
                <a16:creationId xmlns:a16="http://schemas.microsoft.com/office/drawing/2014/main" id="{8D8048CE-F643-4C70-AA53-836B99AC22AB}"/>
              </a:ext>
            </a:extLst>
          </p:cNvPr>
          <p:cNvPicPr>
            <a:picLocks noChangeAspect="1"/>
          </p:cNvPicPr>
          <p:nvPr/>
        </p:nvPicPr>
        <p:blipFill>
          <a:blip r:embed="rId5"/>
          <a:stretch>
            <a:fillRect/>
          </a:stretch>
        </p:blipFill>
        <p:spPr>
          <a:xfrm>
            <a:off x="4362685" y="4206875"/>
            <a:ext cx="3190532" cy="2286000"/>
          </a:xfrm>
          <a:prstGeom prst="rect">
            <a:avLst/>
          </a:prstGeom>
        </p:spPr>
      </p:pic>
      <p:pic>
        <p:nvPicPr>
          <p:cNvPr id="14" name="Picture 13">
            <a:extLst>
              <a:ext uri="{FF2B5EF4-FFF2-40B4-BE49-F238E27FC236}">
                <a16:creationId xmlns:a16="http://schemas.microsoft.com/office/drawing/2014/main" id="{6D1EABB6-82D4-46EC-BCDA-59420456E7F0}"/>
              </a:ext>
            </a:extLst>
          </p:cNvPr>
          <p:cNvPicPr>
            <a:picLocks noChangeAspect="1"/>
          </p:cNvPicPr>
          <p:nvPr/>
        </p:nvPicPr>
        <p:blipFill>
          <a:blip r:embed="rId6"/>
          <a:stretch>
            <a:fillRect/>
          </a:stretch>
        </p:blipFill>
        <p:spPr>
          <a:xfrm>
            <a:off x="838200" y="1690688"/>
            <a:ext cx="3190532" cy="2286000"/>
          </a:xfrm>
          <a:prstGeom prst="rect">
            <a:avLst/>
          </a:prstGeom>
        </p:spPr>
      </p:pic>
      <p:pic>
        <p:nvPicPr>
          <p:cNvPr id="15" name="Picture 14">
            <a:extLst>
              <a:ext uri="{FF2B5EF4-FFF2-40B4-BE49-F238E27FC236}">
                <a16:creationId xmlns:a16="http://schemas.microsoft.com/office/drawing/2014/main" id="{5C7D1C3B-870C-4F3A-BDDE-CDADDEAFFF6C}"/>
              </a:ext>
            </a:extLst>
          </p:cNvPr>
          <p:cNvPicPr>
            <a:picLocks noChangeAspect="1"/>
          </p:cNvPicPr>
          <p:nvPr/>
        </p:nvPicPr>
        <p:blipFill>
          <a:blip r:embed="rId7"/>
          <a:stretch>
            <a:fillRect/>
          </a:stretch>
        </p:blipFill>
        <p:spPr>
          <a:xfrm>
            <a:off x="4398246" y="1690688"/>
            <a:ext cx="3190532" cy="2286000"/>
          </a:xfrm>
          <a:prstGeom prst="rect">
            <a:avLst/>
          </a:prstGeom>
        </p:spPr>
      </p:pic>
    </p:spTree>
    <p:extLst>
      <p:ext uri="{BB962C8B-B14F-4D97-AF65-F5344CB8AC3E}">
        <p14:creationId xmlns:p14="http://schemas.microsoft.com/office/powerpoint/2010/main" val="29821652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 Few Remarks on Deep Learning</a:t>
            </a:r>
          </a:p>
        </p:txBody>
      </p:sp>
      <p:sp>
        <p:nvSpPr>
          <p:cNvPr id="7" name="Slide Number Placeholder 6"/>
          <p:cNvSpPr>
            <a:spLocks noGrp="1"/>
          </p:cNvSpPr>
          <p:nvPr>
            <p:ph type="sldNum" sz="quarter" idx="12"/>
          </p:nvPr>
        </p:nvSpPr>
        <p:spPr/>
        <p:txBody>
          <a:bodyPr/>
          <a:lstStyle/>
          <a:p>
            <a:fld id="{1C20BA80-1909-427C-B3BD-3DD8AEAFD5BE}" type="slidenum">
              <a:rPr lang="en-US" smtClean="0"/>
              <a:t>58</a:t>
            </a:fld>
            <a:endParaRPr lang="en-US" dirty="0"/>
          </a:p>
        </p:txBody>
      </p:sp>
      <p:sp>
        <p:nvSpPr>
          <p:cNvPr id="3" name="Content Placeholder 2"/>
          <p:cNvSpPr>
            <a:spLocks noGrp="1"/>
          </p:cNvSpPr>
          <p:nvPr>
            <p:ph idx="1"/>
          </p:nvPr>
        </p:nvSpPr>
        <p:spPr/>
        <p:txBody>
          <a:bodyPr>
            <a:normAutofit/>
          </a:bodyPr>
          <a:lstStyle/>
          <a:p>
            <a:r>
              <a:rPr lang="en-US" dirty="0"/>
              <a:t>Deep learning is a type of machine learning that trains a computer to perform human-like tasks, such as recognizing speech, identifying images or making predictions.</a:t>
            </a:r>
          </a:p>
          <a:p>
            <a:r>
              <a:rPr lang="en-US" dirty="0"/>
              <a:t>Instead of organizing data to run through predefined equations, deep learning sets up basic parameters about the data and trains the computer to learn on its own by recognizing patterns using many layers of processing.</a:t>
            </a:r>
          </a:p>
          <a:p>
            <a:endParaRPr lang="en-US" dirty="0"/>
          </a:p>
        </p:txBody>
      </p:sp>
      <p:pic>
        <p:nvPicPr>
          <p:cNvPr id="6" name="Picture 5">
            <a:extLst>
              <a:ext uri="{FF2B5EF4-FFF2-40B4-BE49-F238E27FC236}">
                <a16:creationId xmlns:a16="http://schemas.microsoft.com/office/drawing/2014/main" id="{2FF49EF7-AB3D-448A-A7AA-E1D2FC2BC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6360614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 Few Words on Deep Learning</a:t>
            </a:r>
          </a:p>
        </p:txBody>
      </p:sp>
      <p:sp>
        <p:nvSpPr>
          <p:cNvPr id="7" name="Slide Number Placeholder 6"/>
          <p:cNvSpPr>
            <a:spLocks noGrp="1"/>
          </p:cNvSpPr>
          <p:nvPr>
            <p:ph type="sldNum" sz="quarter" idx="12"/>
          </p:nvPr>
        </p:nvSpPr>
        <p:spPr/>
        <p:txBody>
          <a:bodyPr/>
          <a:lstStyle/>
          <a:p>
            <a:fld id="{1C20BA80-1909-427C-B3BD-3DD8AEAFD5BE}" type="slidenum">
              <a:rPr lang="en-US" smtClean="0"/>
              <a:t>59</a:t>
            </a:fld>
            <a:endParaRPr lang="en-US" dirty="0"/>
          </a:p>
        </p:txBody>
      </p:sp>
      <p:sp>
        <p:nvSpPr>
          <p:cNvPr id="3" name="Content Placeholder 2"/>
          <p:cNvSpPr>
            <a:spLocks noGrp="1"/>
          </p:cNvSpPr>
          <p:nvPr>
            <p:ph idx="1"/>
          </p:nvPr>
        </p:nvSpPr>
        <p:spPr/>
        <p:txBody>
          <a:bodyPr>
            <a:normAutofit/>
          </a:bodyPr>
          <a:lstStyle/>
          <a:p>
            <a:r>
              <a:rPr lang="en-US" dirty="0"/>
              <a:t>Deep learning is a type of machine learning that trains a computer to perform human-like tasks, such as recognizing speech, identifying images or making predictions.</a:t>
            </a:r>
          </a:p>
          <a:p>
            <a:r>
              <a:rPr lang="en-US" dirty="0"/>
              <a:t>Instead of organizing data to run through predefined equations, deep learning sets up basic parameters about the data and trains the computer to learn on its own by recognizing patterns using many layers of processing.</a:t>
            </a:r>
          </a:p>
          <a:p>
            <a:r>
              <a:rPr lang="en-US" dirty="0"/>
              <a:t>New classes of neural networks have been developed that fit well for applications like text translation and image classification. </a:t>
            </a:r>
          </a:p>
          <a:p>
            <a:endParaRPr lang="en-US" dirty="0"/>
          </a:p>
        </p:txBody>
      </p:sp>
      <p:pic>
        <p:nvPicPr>
          <p:cNvPr id="6" name="Picture 5">
            <a:extLst>
              <a:ext uri="{FF2B5EF4-FFF2-40B4-BE49-F238E27FC236}">
                <a16:creationId xmlns:a16="http://schemas.microsoft.com/office/drawing/2014/main" id="{2FF49EF7-AB3D-448A-A7AA-E1D2FC2BC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983304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Why Do We Still Say Neural Network?</a:t>
            </a:r>
          </a:p>
        </p:txBody>
      </p:sp>
      <p:sp>
        <p:nvSpPr>
          <p:cNvPr id="7" name="Slide Number Placeholder 6"/>
          <p:cNvSpPr>
            <a:spLocks noGrp="1"/>
          </p:cNvSpPr>
          <p:nvPr>
            <p:ph type="sldNum" sz="quarter" idx="12"/>
          </p:nvPr>
        </p:nvSpPr>
        <p:spPr/>
        <p:txBody>
          <a:bodyPr/>
          <a:lstStyle/>
          <a:p>
            <a:fld id="{1C20BA80-1909-427C-B3BD-3DD8AEAFD5BE}" type="slidenum">
              <a:rPr lang="en-US" smtClean="0"/>
              <a:t>6</a:t>
            </a:fld>
            <a:endParaRPr lang="en-US" dirty="0"/>
          </a:p>
        </p:txBody>
      </p:sp>
      <p:sp>
        <p:nvSpPr>
          <p:cNvPr id="3" name="Content Placeholder 2"/>
          <p:cNvSpPr>
            <a:spLocks noGrp="1"/>
          </p:cNvSpPr>
          <p:nvPr>
            <p:ph idx="1"/>
          </p:nvPr>
        </p:nvSpPr>
        <p:spPr/>
        <p:txBody>
          <a:bodyPr>
            <a:normAutofit/>
          </a:bodyPr>
          <a:lstStyle/>
          <a:p>
            <a:r>
              <a:rPr lang="en-US" dirty="0"/>
              <a:t>We tend to abbreviate and therefore drop the "A" or the "artificial".</a:t>
            </a:r>
          </a:p>
          <a:p>
            <a:r>
              <a:rPr lang="en-US" dirty="0"/>
              <a:t>Most of the new models are designed for non-biological applications and users of these new models rarely in the biological field. </a:t>
            </a:r>
          </a:p>
          <a:p>
            <a:r>
              <a:rPr lang="en-US" dirty="0"/>
              <a:t>However, if you are a data scientist in the biological field, it is better to keep the “A” to avoid any unnecessary confusion.</a:t>
            </a:r>
          </a:p>
          <a:p>
            <a:endParaRPr lang="en-US" dirty="0"/>
          </a:p>
        </p:txBody>
      </p:sp>
      <p:pic>
        <p:nvPicPr>
          <p:cNvPr id="6" name="Picture 5">
            <a:extLst>
              <a:ext uri="{FF2B5EF4-FFF2-40B4-BE49-F238E27FC236}">
                <a16:creationId xmlns:a16="http://schemas.microsoft.com/office/drawing/2014/main" id="{E3797376-355A-4123-B94D-2061267588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3664677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Convolution Neural Networks (CNN)</a:t>
            </a:r>
          </a:p>
        </p:txBody>
      </p:sp>
      <p:sp>
        <p:nvSpPr>
          <p:cNvPr id="7" name="Slide Number Placeholder 6"/>
          <p:cNvSpPr>
            <a:spLocks noGrp="1"/>
          </p:cNvSpPr>
          <p:nvPr>
            <p:ph type="sldNum" sz="quarter" idx="12"/>
          </p:nvPr>
        </p:nvSpPr>
        <p:spPr/>
        <p:txBody>
          <a:bodyPr/>
          <a:lstStyle/>
          <a:p>
            <a:fld id="{1C20BA80-1909-427C-B3BD-3DD8AEAFD5BE}" type="slidenum">
              <a:rPr lang="en-US" smtClean="0"/>
              <a:t>60</a:t>
            </a:fld>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a:t>CNNs are designed to take image data as input.</a:t>
            </a:r>
          </a:p>
          <a:p>
            <a:r>
              <a:rPr lang="en-US" dirty="0"/>
              <a:t>The layers in a CNN have 3 dimensions: width, height, and depth.</a:t>
            </a:r>
          </a:p>
          <a:p>
            <a:r>
              <a:rPr lang="en-US" dirty="0"/>
              <a:t>Every layer of a CNN transforms the 3-dimensional input volume to a 3-dimensional output volume of neuron activations. </a:t>
            </a:r>
          </a:p>
          <a:p>
            <a:endParaRPr lang="en-US" dirty="0"/>
          </a:p>
        </p:txBody>
      </p:sp>
      <p:pic>
        <p:nvPicPr>
          <p:cNvPr id="6" name="Picture 5">
            <a:extLst>
              <a:ext uri="{FF2B5EF4-FFF2-40B4-BE49-F238E27FC236}">
                <a16:creationId xmlns:a16="http://schemas.microsoft.com/office/drawing/2014/main" id="{2FF49EF7-AB3D-448A-A7AA-E1D2FC2BC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10" name="Picture 9">
            <a:extLst>
              <a:ext uri="{FF2B5EF4-FFF2-40B4-BE49-F238E27FC236}">
                <a16:creationId xmlns:a16="http://schemas.microsoft.com/office/drawing/2014/main" id="{E5C482B4-FAC9-41D8-8C6E-5FB6F5E63E74}"/>
              </a:ext>
            </a:extLst>
          </p:cNvPr>
          <p:cNvPicPr>
            <a:picLocks noChangeAspect="1"/>
          </p:cNvPicPr>
          <p:nvPr/>
        </p:nvPicPr>
        <p:blipFill>
          <a:blip r:embed="rId4"/>
          <a:stretch>
            <a:fillRect/>
          </a:stretch>
        </p:blipFill>
        <p:spPr>
          <a:xfrm>
            <a:off x="950848" y="4001294"/>
            <a:ext cx="5419725" cy="1924050"/>
          </a:xfrm>
          <a:prstGeom prst="rect">
            <a:avLst/>
          </a:prstGeom>
        </p:spPr>
      </p:pic>
      <p:sp>
        <p:nvSpPr>
          <p:cNvPr id="11" name="Rectangle 10">
            <a:extLst>
              <a:ext uri="{FF2B5EF4-FFF2-40B4-BE49-F238E27FC236}">
                <a16:creationId xmlns:a16="http://schemas.microsoft.com/office/drawing/2014/main" id="{080CD515-7B51-49B8-B3C9-47B84F752476}"/>
              </a:ext>
            </a:extLst>
          </p:cNvPr>
          <p:cNvSpPr/>
          <p:nvPr/>
        </p:nvSpPr>
        <p:spPr>
          <a:xfrm>
            <a:off x="838200" y="6031468"/>
            <a:ext cx="5442195" cy="369332"/>
          </a:xfrm>
          <a:prstGeom prst="rect">
            <a:avLst/>
          </a:prstGeom>
        </p:spPr>
        <p:txBody>
          <a:bodyPr wrap="none">
            <a:spAutoFit/>
          </a:bodyPr>
          <a:lstStyle/>
          <a:p>
            <a:r>
              <a:rPr lang="en-US" dirty="0">
                <a:hlinkClick r:id="rId5"/>
              </a:rPr>
              <a:t>Credit: http://cs231n.github.io/convolutional-networks/</a:t>
            </a:r>
            <a:endParaRPr lang="en-US" dirty="0"/>
          </a:p>
        </p:txBody>
      </p:sp>
    </p:spTree>
    <p:extLst>
      <p:ext uri="{BB962C8B-B14F-4D97-AF65-F5344CB8AC3E}">
        <p14:creationId xmlns:p14="http://schemas.microsoft.com/office/powerpoint/2010/main" val="37055291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Recurrent Neural Networks (RNN)</a:t>
            </a:r>
          </a:p>
        </p:txBody>
      </p:sp>
      <p:sp>
        <p:nvSpPr>
          <p:cNvPr id="7" name="Slide Number Placeholder 6"/>
          <p:cNvSpPr>
            <a:spLocks noGrp="1"/>
          </p:cNvSpPr>
          <p:nvPr>
            <p:ph type="sldNum" sz="quarter" idx="12"/>
          </p:nvPr>
        </p:nvSpPr>
        <p:spPr/>
        <p:txBody>
          <a:bodyPr/>
          <a:lstStyle/>
          <a:p>
            <a:fld id="{1C20BA80-1909-427C-B3BD-3DD8AEAFD5BE}" type="slidenum">
              <a:rPr lang="en-US" smtClean="0"/>
              <a:t>61</a:t>
            </a:fld>
            <a:endParaRPr lang="en-US" dirty="0"/>
          </a:p>
        </p:txBody>
      </p:sp>
      <p:sp>
        <p:nvSpPr>
          <p:cNvPr id="3" name="Content Placeholder 2"/>
          <p:cNvSpPr>
            <a:spLocks noGrp="1"/>
          </p:cNvSpPr>
          <p:nvPr>
            <p:ph idx="1"/>
          </p:nvPr>
        </p:nvSpPr>
        <p:spPr/>
        <p:txBody>
          <a:bodyPr>
            <a:normAutofit/>
          </a:bodyPr>
          <a:lstStyle/>
          <a:p>
            <a:r>
              <a:rPr lang="en-US" dirty="0"/>
              <a:t>RNN are specifically designed to handle sequence data, such as speech, text, and time series.</a:t>
            </a:r>
          </a:p>
          <a:p>
            <a:r>
              <a:rPr lang="en-US" dirty="0"/>
              <a:t>RNNs are called recurrent because they perform the same task for every element of a sequence.</a:t>
            </a:r>
          </a:p>
        </p:txBody>
      </p:sp>
      <p:pic>
        <p:nvPicPr>
          <p:cNvPr id="6" name="Picture 5">
            <a:extLst>
              <a:ext uri="{FF2B5EF4-FFF2-40B4-BE49-F238E27FC236}">
                <a16:creationId xmlns:a16="http://schemas.microsoft.com/office/drawing/2014/main" id="{2FF49EF7-AB3D-448A-A7AA-E1D2FC2BC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6507317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Recurrent Neural Networks (RNN)</a:t>
            </a:r>
          </a:p>
        </p:txBody>
      </p:sp>
      <p:sp>
        <p:nvSpPr>
          <p:cNvPr id="7" name="Slide Number Placeholder 6"/>
          <p:cNvSpPr>
            <a:spLocks noGrp="1"/>
          </p:cNvSpPr>
          <p:nvPr>
            <p:ph type="sldNum" sz="quarter" idx="12"/>
          </p:nvPr>
        </p:nvSpPr>
        <p:spPr/>
        <p:txBody>
          <a:bodyPr/>
          <a:lstStyle/>
          <a:p>
            <a:fld id="{1C20BA80-1909-427C-B3BD-3DD8AEAFD5BE}" type="slidenum">
              <a:rPr lang="en-US" smtClean="0"/>
              <a:t>62</a:t>
            </a:fld>
            <a:endParaRPr lang="en-US" dirty="0"/>
          </a:p>
        </p:txBody>
      </p:sp>
      <p:sp>
        <p:nvSpPr>
          <p:cNvPr id="3" name="Content Placeholder 2"/>
          <p:cNvSpPr>
            <a:spLocks noGrp="1"/>
          </p:cNvSpPr>
          <p:nvPr>
            <p:ph idx="1"/>
          </p:nvPr>
        </p:nvSpPr>
        <p:spPr/>
        <p:txBody>
          <a:bodyPr>
            <a:normAutofit fontScale="92500" lnSpcReduction="20000"/>
          </a:bodyPr>
          <a:lstStyle/>
          <a:p>
            <a:r>
              <a:rPr lang="en-US" b="1" dirty="0"/>
              <a:t>Forecasting and time series</a:t>
            </a:r>
          </a:p>
          <a:p>
            <a:pPr lvl="1"/>
            <a:r>
              <a:rPr lang="en-US" dirty="0"/>
              <a:t>Input is numeric sequence data</a:t>
            </a:r>
          </a:p>
          <a:p>
            <a:pPr lvl="1"/>
            <a:r>
              <a:rPr lang="en-US" dirty="0"/>
              <a:t>Output is a single numeric value or a nominal target value.</a:t>
            </a:r>
          </a:p>
          <a:p>
            <a:r>
              <a:rPr lang="en-US" b="1" dirty="0"/>
              <a:t>Sentiment analysis and text categorization</a:t>
            </a:r>
          </a:p>
          <a:p>
            <a:pPr lvl="1"/>
            <a:r>
              <a:rPr lang="en-US" dirty="0"/>
              <a:t>Input is text data</a:t>
            </a:r>
          </a:p>
          <a:p>
            <a:pPr lvl="1"/>
            <a:r>
              <a:rPr lang="en-US" dirty="0"/>
              <a:t>Output is a single numeric value or a nominal target value (happiness).</a:t>
            </a:r>
          </a:p>
          <a:p>
            <a:r>
              <a:rPr lang="en-US" b="1" dirty="0"/>
              <a:t>Automatic speech recognition</a:t>
            </a:r>
          </a:p>
          <a:p>
            <a:pPr lvl="1"/>
            <a:r>
              <a:rPr lang="en-US" dirty="0"/>
              <a:t>Input is a numeric sequence (e.g., sound wave characteristics)</a:t>
            </a:r>
          </a:p>
          <a:p>
            <a:pPr lvl="1"/>
            <a:r>
              <a:rPr lang="en-US" dirty="0"/>
              <a:t>Output is nominal labels (e.g., words or phrases) for the input sequence.</a:t>
            </a:r>
          </a:p>
          <a:p>
            <a:r>
              <a:rPr lang="en-US" b="1" dirty="0"/>
              <a:t>Text summarization, and simple question and answer</a:t>
            </a:r>
          </a:p>
          <a:p>
            <a:pPr lvl="1"/>
            <a:r>
              <a:rPr lang="en-US" dirty="0"/>
              <a:t>Input is text (original text).</a:t>
            </a:r>
          </a:p>
          <a:p>
            <a:pPr lvl="1"/>
            <a:r>
              <a:rPr lang="en-US" dirty="0"/>
              <a:t>Output is also text (keywords or concepts). </a:t>
            </a:r>
          </a:p>
        </p:txBody>
      </p:sp>
      <p:pic>
        <p:nvPicPr>
          <p:cNvPr id="6" name="Picture 5">
            <a:extLst>
              <a:ext uri="{FF2B5EF4-FFF2-40B4-BE49-F238E27FC236}">
                <a16:creationId xmlns:a16="http://schemas.microsoft.com/office/drawing/2014/main" id="{2FF49EF7-AB3D-448A-A7AA-E1D2FC2BC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933880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Assignment 4</a:t>
            </a:r>
          </a:p>
        </p:txBody>
      </p:sp>
      <p:sp>
        <p:nvSpPr>
          <p:cNvPr id="3" name="Content Placeholder 2"/>
          <p:cNvSpPr>
            <a:spLocks noGrp="1"/>
          </p:cNvSpPr>
          <p:nvPr>
            <p:ph idx="1"/>
          </p:nvPr>
        </p:nvSpPr>
        <p:spPr/>
        <p:txBody>
          <a:bodyPr>
            <a:normAutofit/>
          </a:bodyPr>
          <a:lstStyle/>
          <a:p>
            <a:r>
              <a:rPr lang="en-US" dirty="0"/>
              <a:t>Assignment 4 will be posted on Friday, April 5, 2019</a:t>
            </a:r>
          </a:p>
          <a:p>
            <a:r>
              <a:rPr lang="en-US" dirty="0"/>
              <a:t>Due date is 11:59 pm on Monday, April 15, 2019</a:t>
            </a:r>
          </a:p>
          <a:p>
            <a:r>
              <a:rPr lang="en-US" dirty="0"/>
              <a:t>Maximum two attempts, only the most recent attempt is graded</a:t>
            </a:r>
          </a:p>
          <a:p>
            <a:r>
              <a:rPr lang="en-US" dirty="0"/>
              <a:t>Must submit Python codes with the assignment, otherwise the teaching </a:t>
            </a:r>
            <a:r>
              <a:rPr lang="en-US"/>
              <a:t>assistant may deduct </a:t>
            </a:r>
            <a:r>
              <a:rPr lang="en-US" dirty="0"/>
              <a:t>50% of your question score</a:t>
            </a:r>
          </a:p>
          <a:p>
            <a:r>
              <a:rPr lang="en-US" dirty="0"/>
              <a:t>Name your Python codes or </a:t>
            </a:r>
            <a:r>
              <a:rPr lang="en-US" dirty="0" err="1"/>
              <a:t>Jupyter</a:t>
            </a:r>
            <a:r>
              <a:rPr lang="en-US" dirty="0"/>
              <a:t> notebooks as Q1.py or Q1.ipynb</a:t>
            </a:r>
          </a:p>
          <a:p>
            <a:pPr lvl="1"/>
            <a:endParaRPr lang="en-US" dirty="0"/>
          </a:p>
          <a:p>
            <a:pPr marL="514350" indent="-514350">
              <a:buFont typeface="+mj-lt"/>
              <a:buAutoNum type="arabicPeriod"/>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63</a:t>
            </a:fld>
            <a:endParaRPr lang="en-US" dirty="0"/>
          </a:p>
        </p:txBody>
      </p:sp>
      <p:pic>
        <p:nvPicPr>
          <p:cNvPr id="6" name="Picture 5">
            <a:extLst>
              <a:ext uri="{FF2B5EF4-FFF2-40B4-BE49-F238E27FC236}">
                <a16:creationId xmlns:a16="http://schemas.microsoft.com/office/drawing/2014/main" id="{967D8BD4-E22E-4BBC-ADDC-890042EE1A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834591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Define Neural Network</a:t>
            </a:r>
          </a:p>
        </p:txBody>
      </p:sp>
      <p:sp>
        <p:nvSpPr>
          <p:cNvPr id="7" name="Slide Number Placeholder 6"/>
          <p:cNvSpPr>
            <a:spLocks noGrp="1"/>
          </p:cNvSpPr>
          <p:nvPr>
            <p:ph type="sldNum" sz="quarter" idx="12"/>
          </p:nvPr>
        </p:nvSpPr>
        <p:spPr/>
        <p:txBody>
          <a:bodyPr/>
          <a:lstStyle/>
          <a:p>
            <a:fld id="{1C20BA80-1909-427C-B3BD-3DD8AEAFD5BE}" type="slidenum">
              <a:rPr lang="en-US" smtClean="0"/>
              <a:t>7</a:t>
            </a:fld>
            <a:endParaRPr lang="en-US" dirty="0"/>
          </a:p>
        </p:txBody>
      </p:sp>
      <p:sp>
        <p:nvSpPr>
          <p:cNvPr id="3" name="Content Placeholder 2"/>
          <p:cNvSpPr>
            <a:spLocks noGrp="1"/>
          </p:cNvSpPr>
          <p:nvPr>
            <p:ph idx="1"/>
          </p:nvPr>
        </p:nvSpPr>
        <p:spPr/>
        <p:txBody>
          <a:bodyPr>
            <a:normAutofit/>
          </a:bodyPr>
          <a:lstStyle/>
          <a:p>
            <a:r>
              <a:rPr lang="en-US" dirty="0"/>
              <a:t>Broadly defined, a neural network is a </a:t>
            </a:r>
            <a:r>
              <a:rPr lang="en-US" b="1" dirty="0"/>
              <a:t>linkage</a:t>
            </a:r>
            <a:r>
              <a:rPr lang="en-US" dirty="0"/>
              <a:t> of many simple processors ("units"), each possibly having a </a:t>
            </a:r>
            <a:r>
              <a:rPr lang="en-US" b="1" dirty="0"/>
              <a:t>limited</a:t>
            </a:r>
            <a:r>
              <a:rPr lang="en-US" dirty="0"/>
              <a:t> amount of local transient memory in the form of weights.</a:t>
            </a:r>
          </a:p>
          <a:p>
            <a:r>
              <a:rPr lang="en-US" dirty="0"/>
              <a:t>The units are connected by </a:t>
            </a:r>
            <a:r>
              <a:rPr lang="en-US" b="1" dirty="0"/>
              <a:t>directional</a:t>
            </a:r>
            <a:r>
              <a:rPr lang="en-US" dirty="0"/>
              <a:t> communication channels ("connections") which transmit numeric data, encoded by any of various means.</a:t>
            </a:r>
          </a:p>
          <a:p>
            <a:r>
              <a:rPr lang="en-US" dirty="0"/>
              <a:t>The units operate only on their local data and on the inputs they receive via the connections.</a:t>
            </a:r>
            <a:r>
              <a:rPr lang="en-US" dirty="0">
                <a:solidFill>
                  <a:srgbClr val="C00000"/>
                </a:solidFill>
              </a:rPr>
              <a:t> </a:t>
            </a:r>
          </a:p>
          <a:p>
            <a:endParaRPr lang="en-US" dirty="0"/>
          </a:p>
        </p:txBody>
      </p:sp>
      <p:pic>
        <p:nvPicPr>
          <p:cNvPr id="6" name="Picture 5">
            <a:extLst>
              <a:ext uri="{FF2B5EF4-FFF2-40B4-BE49-F238E27FC236}">
                <a16:creationId xmlns:a16="http://schemas.microsoft.com/office/drawing/2014/main" id="{CEA2D347-22DF-4FB6-8FE4-65DD47AE7B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855043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Introduce the Perceptron</a:t>
            </a:r>
          </a:p>
        </p:txBody>
      </p:sp>
      <p:sp>
        <p:nvSpPr>
          <p:cNvPr id="3" name="Content Placeholder 2"/>
          <p:cNvSpPr>
            <a:spLocks noGrp="1"/>
          </p:cNvSpPr>
          <p:nvPr>
            <p:ph idx="1"/>
          </p:nvPr>
        </p:nvSpPr>
        <p:spPr/>
        <p:txBody>
          <a:bodyPr>
            <a:normAutofit/>
          </a:bodyPr>
          <a:lstStyle/>
          <a:p>
            <a:r>
              <a:rPr lang="en-US" dirty="0"/>
              <a:t>It is a type of artificial neuron.</a:t>
            </a:r>
          </a:p>
          <a:p>
            <a:r>
              <a:rPr lang="en-US" dirty="0"/>
              <a:t>It is a single layer neural network.</a:t>
            </a:r>
          </a:p>
          <a:p>
            <a:r>
              <a:rPr lang="en-US" dirty="0"/>
              <a:t>Perceptron was developed by Frank Rosenblatt (1928 – 1971).</a:t>
            </a:r>
          </a:p>
          <a:p>
            <a:pPr lvl="1"/>
            <a:r>
              <a:rPr lang="en-US" i="1" dirty="0"/>
              <a:t>Principles of Neurodynamics: Perceptrons and the Theory of Brain Mechanisms</a:t>
            </a:r>
            <a:r>
              <a:rPr lang="en-US" dirty="0"/>
              <a:t>, Spartan Books, 1962</a:t>
            </a:r>
          </a:p>
          <a:p>
            <a:r>
              <a:rPr lang="en-US" dirty="0"/>
              <a:t>In the original definition, a perceptron takes several binary inputs and produces a single binary output</a:t>
            </a:r>
          </a:p>
        </p:txBody>
      </p:sp>
      <p:sp>
        <p:nvSpPr>
          <p:cNvPr id="7" name="Slide Number Placeholder 6"/>
          <p:cNvSpPr>
            <a:spLocks noGrp="1"/>
          </p:cNvSpPr>
          <p:nvPr>
            <p:ph type="sldNum" sz="quarter" idx="12"/>
          </p:nvPr>
        </p:nvSpPr>
        <p:spPr/>
        <p:txBody>
          <a:bodyPr/>
          <a:lstStyle/>
          <a:p>
            <a:fld id="{1C20BA80-1909-427C-B3BD-3DD8AEAFD5BE}" type="slidenum">
              <a:rPr lang="en-US" smtClean="0"/>
              <a:t>8</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695469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 Representation of a Perceptron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351338"/>
              </a:xfrm>
            </p:spPr>
            <p:txBody>
              <a:bodyPr>
                <a:normAutofit/>
              </a:bodyPr>
              <a:lstStyle/>
              <a:p>
                <a:r>
                  <a:rPr lang="en-US" dirty="0"/>
                  <a:t>Suppose the three binary inputs are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oMath>
                </a14:m>
                <a:r>
                  <a:rPr lang="en-US" dirty="0"/>
                  <a:t>, each takes values either 0 or 1.</a:t>
                </a:r>
              </a:p>
              <a:p>
                <a:r>
                  <a:rPr lang="en-US" dirty="0"/>
                  <a:t>Let the binary output be </a:t>
                </a:r>
                <a14:m>
                  <m:oMath xmlns:m="http://schemas.openxmlformats.org/officeDocument/2006/math">
                    <m:r>
                      <a:rPr lang="en-US" b="0" i="1" smtClean="0">
                        <a:latin typeface="Cambria Math" panose="02040503050406030204" pitchFamily="18" charset="0"/>
                      </a:rPr>
                      <m:t>𝑦</m:t>
                    </m:r>
                  </m:oMath>
                </a14:m>
                <a:r>
                  <a:rPr lang="en-US" dirty="0"/>
                  <a:t> which takes values either 0 or 1.</a:t>
                </a:r>
              </a:p>
              <a:p>
                <a:r>
                  <a:rPr lang="en-US" dirty="0"/>
                  <a:t>The hidden note is denoted</a:t>
                </a:r>
                <a:br>
                  <a:rPr lang="en-US" dirty="0"/>
                </a:br>
                <a:r>
                  <a:rPr lang="en-US" dirty="0"/>
                  <a:t>by </a:t>
                </a:r>
                <a14:m>
                  <m:oMath xmlns:m="http://schemas.openxmlformats.org/officeDocument/2006/math">
                    <m:r>
                      <a:rPr lang="en-US" b="0" i="1" smtClean="0">
                        <a:latin typeface="Cambria Math" panose="02040503050406030204" pitchFamily="18" charset="0"/>
                      </a:rPr>
                      <m:t>h</m:t>
                    </m:r>
                  </m:oMath>
                </a14:m>
                <a:r>
                  <a:rPr lang="en-US" dirty="0"/>
                  <a:t>.</a:t>
                </a:r>
              </a:p>
              <a:p>
                <a:r>
                  <a:rPr lang="en-US" dirty="0"/>
                  <a:t>The weights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3</m:t>
                        </m:r>
                      </m:sub>
                    </m:sSub>
                  </m:oMath>
                </a14:m>
                <a:r>
                  <a:rPr lang="en-US" dirty="0"/>
                  <a:t> are</a:t>
                </a:r>
                <a:br>
                  <a:rPr lang="en-US" dirty="0"/>
                </a:br>
                <a:r>
                  <a:rPr lang="en-US" dirty="0"/>
                  <a:t>real numbers that express the</a:t>
                </a:r>
                <a:br>
                  <a:rPr lang="en-US" dirty="0"/>
                </a:br>
                <a:r>
                  <a:rPr lang="en-US" dirty="0"/>
                  <a:t>contribution or influence of</a:t>
                </a:r>
                <a:br>
                  <a:rPr lang="en-US" dirty="0"/>
                </a:br>
                <a:r>
                  <a:rPr lang="en-US" dirty="0"/>
                  <a:t>the respective inputs to the</a:t>
                </a:r>
                <a:br>
                  <a:rPr lang="en-US" dirty="0"/>
                </a:br>
                <a:r>
                  <a:rPr lang="en-US" dirty="0"/>
                  <a:t>output.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043" t="-2241" b="-308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9</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C011DDB5-5678-4933-B439-24623C03BAF9}"/>
                  </a:ext>
                </a:extLst>
              </p:cNvPr>
              <p:cNvSpPr/>
              <p:nvPr/>
            </p:nvSpPr>
            <p:spPr>
              <a:xfrm>
                <a:off x="5554239" y="3413645"/>
                <a:ext cx="892367" cy="958467"/>
              </a:xfrm>
              <a:prstGeom prst="rect">
                <a:avLst/>
              </a:prstGeom>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1</m:t>
                          </m:r>
                        </m:sub>
                      </m:sSub>
                    </m:oMath>
                  </m:oMathPara>
                </a14:m>
                <a:endParaRPr lang="en-US" dirty="0"/>
              </a:p>
            </p:txBody>
          </p:sp>
        </mc:Choice>
        <mc:Fallback xmlns="">
          <p:sp>
            <p:nvSpPr>
              <p:cNvPr id="5" name="Rectangle 4">
                <a:extLst>
                  <a:ext uri="{FF2B5EF4-FFF2-40B4-BE49-F238E27FC236}">
                    <a16:creationId xmlns:a16="http://schemas.microsoft.com/office/drawing/2014/main" id="{C011DDB5-5678-4933-B439-24623C03BAF9}"/>
                  </a:ext>
                </a:extLst>
              </p:cNvPr>
              <p:cNvSpPr>
                <a:spLocks noRot="1" noChangeAspect="1" noMove="1" noResize="1" noEditPoints="1" noAdjustHandles="1" noChangeArrowheads="1" noChangeShapeType="1" noTextEdit="1"/>
              </p:cNvSpPr>
              <p:nvPr/>
            </p:nvSpPr>
            <p:spPr>
              <a:xfrm>
                <a:off x="5554239" y="3413645"/>
                <a:ext cx="892367" cy="958467"/>
              </a:xfrm>
              <a:prstGeom prst="rect">
                <a:avLst/>
              </a:prstGeom>
              <a:blipFill>
                <a:blip r:embed="rId5"/>
                <a:stretch>
                  <a:fillRect/>
                </a:stretch>
              </a:blipFill>
              <a:effectLst>
                <a:softEdge rad="0"/>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DE385DC4-BFC4-4437-B8D3-4A720FB85605}"/>
                  </a:ext>
                </a:extLst>
              </p:cNvPr>
              <p:cNvSpPr/>
              <p:nvPr/>
            </p:nvSpPr>
            <p:spPr>
              <a:xfrm>
                <a:off x="5554237" y="4620494"/>
                <a:ext cx="892367" cy="958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2</m:t>
                          </m:r>
                        </m:sub>
                      </m:sSub>
                    </m:oMath>
                  </m:oMathPara>
                </a14:m>
                <a:endParaRPr lang="en-US" sz="2800" dirty="0"/>
              </a:p>
            </p:txBody>
          </p:sp>
        </mc:Choice>
        <mc:Fallback xmlns="">
          <p:sp>
            <p:nvSpPr>
              <p:cNvPr id="10" name="Rectangle 9">
                <a:extLst>
                  <a:ext uri="{FF2B5EF4-FFF2-40B4-BE49-F238E27FC236}">
                    <a16:creationId xmlns:a16="http://schemas.microsoft.com/office/drawing/2014/main" id="{DE385DC4-BFC4-4437-B8D3-4A720FB85605}"/>
                  </a:ext>
                </a:extLst>
              </p:cNvPr>
              <p:cNvSpPr>
                <a:spLocks noRot="1" noChangeAspect="1" noMove="1" noResize="1" noEditPoints="1" noAdjustHandles="1" noChangeArrowheads="1" noChangeShapeType="1" noTextEdit="1"/>
              </p:cNvSpPr>
              <p:nvPr/>
            </p:nvSpPr>
            <p:spPr>
              <a:xfrm>
                <a:off x="5554237" y="4620494"/>
                <a:ext cx="892367" cy="95846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E622BA0A-2034-410A-9053-F6CED9EC6FBE}"/>
                  </a:ext>
                </a:extLst>
              </p:cNvPr>
              <p:cNvSpPr/>
              <p:nvPr/>
            </p:nvSpPr>
            <p:spPr>
              <a:xfrm>
                <a:off x="5554237" y="5827344"/>
                <a:ext cx="892367" cy="958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3</m:t>
                          </m:r>
                        </m:sub>
                      </m:sSub>
                    </m:oMath>
                  </m:oMathPara>
                </a14:m>
                <a:endParaRPr lang="en-US" sz="2800" dirty="0"/>
              </a:p>
            </p:txBody>
          </p:sp>
        </mc:Choice>
        <mc:Fallback xmlns="">
          <p:sp>
            <p:nvSpPr>
              <p:cNvPr id="11" name="Rectangle 10">
                <a:extLst>
                  <a:ext uri="{FF2B5EF4-FFF2-40B4-BE49-F238E27FC236}">
                    <a16:creationId xmlns:a16="http://schemas.microsoft.com/office/drawing/2014/main" id="{E622BA0A-2034-410A-9053-F6CED9EC6FBE}"/>
                  </a:ext>
                </a:extLst>
              </p:cNvPr>
              <p:cNvSpPr>
                <a:spLocks noRot="1" noChangeAspect="1" noMove="1" noResize="1" noEditPoints="1" noAdjustHandles="1" noChangeArrowheads="1" noChangeShapeType="1" noTextEdit="1"/>
              </p:cNvSpPr>
              <p:nvPr/>
            </p:nvSpPr>
            <p:spPr>
              <a:xfrm>
                <a:off x="5554237" y="5827344"/>
                <a:ext cx="892367" cy="95846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4FC9C643-A361-41F1-957F-258D9EB26FCB}"/>
                  </a:ext>
                </a:extLst>
              </p:cNvPr>
              <p:cNvSpPr/>
              <p:nvPr/>
            </p:nvSpPr>
            <p:spPr>
              <a:xfrm>
                <a:off x="7823715" y="4553266"/>
                <a:ext cx="1167788" cy="1092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h</m:t>
                      </m:r>
                    </m:oMath>
                  </m:oMathPara>
                </a14:m>
                <a:endParaRPr lang="en-US" sz="2800" dirty="0"/>
              </a:p>
            </p:txBody>
          </p:sp>
        </mc:Choice>
        <mc:Fallback xmlns="">
          <p:sp>
            <p:nvSpPr>
              <p:cNvPr id="12" name="Oval 11">
                <a:extLst>
                  <a:ext uri="{FF2B5EF4-FFF2-40B4-BE49-F238E27FC236}">
                    <a16:creationId xmlns:a16="http://schemas.microsoft.com/office/drawing/2014/main" id="{4FC9C643-A361-41F1-957F-258D9EB26FCB}"/>
                  </a:ext>
                </a:extLst>
              </p:cNvPr>
              <p:cNvSpPr>
                <a:spLocks noRot="1" noChangeAspect="1" noMove="1" noResize="1" noEditPoints="1" noAdjustHandles="1" noChangeArrowheads="1" noChangeShapeType="1" noTextEdit="1"/>
              </p:cNvSpPr>
              <p:nvPr/>
            </p:nvSpPr>
            <p:spPr>
              <a:xfrm>
                <a:off x="7823715" y="4553266"/>
                <a:ext cx="1167788" cy="1092922"/>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D33FB8DD-DC85-4771-A26D-7324FDFD32B8}"/>
                  </a:ext>
                </a:extLst>
              </p:cNvPr>
              <p:cNvSpPr/>
              <p:nvPr/>
            </p:nvSpPr>
            <p:spPr>
              <a:xfrm>
                <a:off x="10687640" y="4620493"/>
                <a:ext cx="892367" cy="958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𝑦</m:t>
                      </m:r>
                    </m:oMath>
                  </m:oMathPara>
                </a14:m>
                <a:endParaRPr lang="en-US" sz="2800" dirty="0"/>
              </a:p>
            </p:txBody>
          </p:sp>
        </mc:Choice>
        <mc:Fallback xmlns="">
          <p:sp>
            <p:nvSpPr>
              <p:cNvPr id="13" name="Rectangle 12">
                <a:extLst>
                  <a:ext uri="{FF2B5EF4-FFF2-40B4-BE49-F238E27FC236}">
                    <a16:creationId xmlns:a16="http://schemas.microsoft.com/office/drawing/2014/main" id="{D33FB8DD-DC85-4771-A26D-7324FDFD32B8}"/>
                  </a:ext>
                </a:extLst>
              </p:cNvPr>
              <p:cNvSpPr>
                <a:spLocks noRot="1" noChangeAspect="1" noMove="1" noResize="1" noEditPoints="1" noAdjustHandles="1" noChangeArrowheads="1" noChangeShapeType="1" noTextEdit="1"/>
              </p:cNvSpPr>
              <p:nvPr/>
            </p:nvSpPr>
            <p:spPr>
              <a:xfrm>
                <a:off x="10687640" y="4620493"/>
                <a:ext cx="892367" cy="958467"/>
              </a:xfrm>
              <a:prstGeom prst="rect">
                <a:avLst/>
              </a:prstGeom>
              <a:blipFill>
                <a:blip r:embed="rId9"/>
                <a:stretch>
                  <a:fillRect/>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2A834C95-0AED-49AF-B945-0239E186C3E4}"/>
              </a:ext>
            </a:extLst>
          </p:cNvPr>
          <p:cNvCxnSpPr>
            <a:stCxn id="5" idx="3"/>
            <a:endCxn id="12" idx="2"/>
          </p:cNvCxnSpPr>
          <p:nvPr/>
        </p:nvCxnSpPr>
        <p:spPr>
          <a:xfrm>
            <a:off x="6446606" y="3892879"/>
            <a:ext cx="1377109" cy="1206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EEAC3FC-5C0D-4F37-AAC1-840AFAC5356C}"/>
              </a:ext>
            </a:extLst>
          </p:cNvPr>
          <p:cNvCxnSpPr>
            <a:stCxn id="10" idx="3"/>
            <a:endCxn id="12" idx="2"/>
          </p:cNvCxnSpPr>
          <p:nvPr/>
        </p:nvCxnSpPr>
        <p:spPr>
          <a:xfrm flipV="1">
            <a:off x="6446604" y="5099727"/>
            <a:ext cx="137711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4CFA264-9E23-4F29-8529-C11338B82820}"/>
              </a:ext>
            </a:extLst>
          </p:cNvPr>
          <p:cNvCxnSpPr>
            <a:cxnSpLocks/>
            <a:stCxn id="11" idx="3"/>
            <a:endCxn id="12" idx="2"/>
          </p:cNvCxnSpPr>
          <p:nvPr/>
        </p:nvCxnSpPr>
        <p:spPr>
          <a:xfrm flipV="1">
            <a:off x="6446604" y="5099727"/>
            <a:ext cx="1377111" cy="12068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4BD5AD1-ABD2-4109-B5AE-28D726BE9D6B}"/>
              </a:ext>
            </a:extLst>
          </p:cNvPr>
          <p:cNvCxnSpPr>
            <a:stCxn id="12" idx="6"/>
            <a:endCxn id="13" idx="1"/>
          </p:cNvCxnSpPr>
          <p:nvPr/>
        </p:nvCxnSpPr>
        <p:spPr>
          <a:xfrm>
            <a:off x="8991503" y="5099727"/>
            <a:ext cx="169613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6F7BBDB-A93E-4725-9133-EBCDD4957573}"/>
                  </a:ext>
                </a:extLst>
              </p:cNvPr>
              <p:cNvSpPr txBox="1"/>
              <p:nvPr/>
            </p:nvSpPr>
            <p:spPr>
              <a:xfrm>
                <a:off x="6837169" y="3892878"/>
                <a:ext cx="5018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oMath>
                  </m:oMathPara>
                </a14:m>
                <a:endParaRPr lang="en-US" dirty="0"/>
              </a:p>
            </p:txBody>
          </p:sp>
        </mc:Choice>
        <mc:Fallback xmlns="">
          <p:sp>
            <p:nvSpPr>
              <p:cNvPr id="8" name="TextBox 7">
                <a:extLst>
                  <a:ext uri="{FF2B5EF4-FFF2-40B4-BE49-F238E27FC236}">
                    <a16:creationId xmlns:a16="http://schemas.microsoft.com/office/drawing/2014/main" id="{A6F7BBDB-A93E-4725-9133-EBCDD4957573}"/>
                  </a:ext>
                </a:extLst>
              </p:cNvPr>
              <p:cNvSpPr txBox="1">
                <a:spLocks noRot="1" noChangeAspect="1" noMove="1" noResize="1" noEditPoints="1" noAdjustHandles="1" noChangeArrowheads="1" noChangeShapeType="1" noTextEdit="1"/>
              </p:cNvSpPr>
              <p:nvPr/>
            </p:nvSpPr>
            <p:spPr>
              <a:xfrm>
                <a:off x="6837169" y="3892878"/>
                <a:ext cx="501804"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BF0F326-5B3A-41AA-A8CD-7F4E4D4016C8}"/>
                  </a:ext>
                </a:extLst>
              </p:cNvPr>
              <p:cNvSpPr txBox="1"/>
              <p:nvPr/>
            </p:nvSpPr>
            <p:spPr>
              <a:xfrm>
                <a:off x="6724745" y="4691224"/>
                <a:ext cx="5071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oMath>
                  </m:oMathPara>
                </a14:m>
                <a:endParaRPr lang="en-US" dirty="0"/>
              </a:p>
            </p:txBody>
          </p:sp>
        </mc:Choice>
        <mc:Fallback xmlns="">
          <p:sp>
            <p:nvSpPr>
              <p:cNvPr id="18" name="TextBox 17">
                <a:extLst>
                  <a:ext uri="{FF2B5EF4-FFF2-40B4-BE49-F238E27FC236}">
                    <a16:creationId xmlns:a16="http://schemas.microsoft.com/office/drawing/2014/main" id="{2BF0F326-5B3A-41AA-A8CD-7F4E4D4016C8}"/>
                  </a:ext>
                </a:extLst>
              </p:cNvPr>
              <p:cNvSpPr txBox="1">
                <a:spLocks noRot="1" noChangeAspect="1" noMove="1" noResize="1" noEditPoints="1" noAdjustHandles="1" noChangeArrowheads="1" noChangeShapeType="1" noTextEdit="1"/>
              </p:cNvSpPr>
              <p:nvPr/>
            </p:nvSpPr>
            <p:spPr>
              <a:xfrm>
                <a:off x="6724745" y="4691224"/>
                <a:ext cx="507127"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FDF3D8C-5436-4CF2-8DB7-EE754E0D0A9F}"/>
                  </a:ext>
                </a:extLst>
              </p:cNvPr>
              <p:cNvSpPr txBox="1"/>
              <p:nvPr/>
            </p:nvSpPr>
            <p:spPr>
              <a:xfrm>
                <a:off x="6980970" y="5827342"/>
                <a:ext cx="5071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3</m:t>
                          </m:r>
                        </m:sub>
                      </m:sSub>
                    </m:oMath>
                  </m:oMathPara>
                </a14:m>
                <a:endParaRPr lang="en-US" dirty="0"/>
              </a:p>
            </p:txBody>
          </p:sp>
        </mc:Choice>
        <mc:Fallback xmlns="">
          <p:sp>
            <p:nvSpPr>
              <p:cNvPr id="20" name="TextBox 19">
                <a:extLst>
                  <a:ext uri="{FF2B5EF4-FFF2-40B4-BE49-F238E27FC236}">
                    <a16:creationId xmlns:a16="http://schemas.microsoft.com/office/drawing/2014/main" id="{9FDF3D8C-5436-4CF2-8DB7-EE754E0D0A9F}"/>
                  </a:ext>
                </a:extLst>
              </p:cNvPr>
              <p:cNvSpPr txBox="1">
                <a:spLocks noRot="1" noChangeAspect="1" noMove="1" noResize="1" noEditPoints="1" noAdjustHandles="1" noChangeArrowheads="1" noChangeShapeType="1" noTextEdit="1"/>
              </p:cNvSpPr>
              <p:nvPr/>
            </p:nvSpPr>
            <p:spPr>
              <a:xfrm>
                <a:off x="6980970" y="5827342"/>
                <a:ext cx="507127" cy="369332"/>
              </a:xfrm>
              <a:prstGeom prst="rect">
                <a:avLst/>
              </a:prstGeom>
              <a:blipFill>
                <a:blip r:embed="rId12"/>
                <a:stretch>
                  <a:fillRect/>
                </a:stretch>
              </a:blipFill>
            </p:spPr>
            <p:txBody>
              <a:bodyPr/>
              <a:lstStyle/>
              <a:p>
                <a:r>
                  <a:rPr lang="en-US">
                    <a:noFill/>
                  </a:rPr>
                  <a:t> </a:t>
                </a:r>
              </a:p>
            </p:txBody>
          </p:sp>
        </mc:Fallback>
      </mc:AlternateContent>
      <p:cxnSp>
        <p:nvCxnSpPr>
          <p:cNvPr id="14" name="Connector: Elbow 13">
            <a:extLst>
              <a:ext uri="{FF2B5EF4-FFF2-40B4-BE49-F238E27FC236}">
                <a16:creationId xmlns:a16="http://schemas.microsoft.com/office/drawing/2014/main" id="{81A1B8F5-34A1-435C-A516-BDABE16B9D43}"/>
              </a:ext>
            </a:extLst>
          </p:cNvPr>
          <p:cNvCxnSpPr>
            <a:cxnSpLocks/>
          </p:cNvCxnSpPr>
          <p:nvPr/>
        </p:nvCxnSpPr>
        <p:spPr>
          <a:xfrm>
            <a:off x="9519852" y="4633827"/>
            <a:ext cx="490421" cy="295797"/>
          </a:xfrm>
          <a:prstGeom prst="bentConnector3">
            <a:avLst/>
          </a:prstGeom>
          <a:ln w="28575">
            <a:solidFill>
              <a:srgbClr val="FF0000"/>
            </a:solidFill>
          </a:ln>
          <a:scene3d>
            <a:camera prst="orthographicFront">
              <a:rot lat="21299999" lon="0" rev="0"/>
            </a:camera>
            <a:lightRig rig="threePt" dir="t"/>
          </a:scene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587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12801</TotalTime>
  <Words>4396</Words>
  <Application>Microsoft Office PowerPoint</Application>
  <PresentationFormat>Widescreen</PresentationFormat>
  <Paragraphs>757</Paragraphs>
  <Slides>63</Slides>
  <Notes>63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Arial</vt:lpstr>
      <vt:lpstr>Calibri</vt:lpstr>
      <vt:lpstr>Calibri Light</vt:lpstr>
      <vt:lpstr>Cambria Math</vt:lpstr>
      <vt:lpstr>Courier New</vt:lpstr>
      <vt:lpstr>Times New Roman</vt:lpstr>
      <vt:lpstr>Office Theme</vt:lpstr>
      <vt:lpstr>   CS 584 Machine Learning</vt:lpstr>
      <vt:lpstr>Week 12 Agenda</vt:lpstr>
      <vt:lpstr>Neural Network Motivation</vt:lpstr>
      <vt:lpstr>Neural Network Motivation</vt:lpstr>
      <vt:lpstr>What is a Neural Network?</vt:lpstr>
      <vt:lpstr>Why Do We Still Say Neural Network?</vt:lpstr>
      <vt:lpstr>Define Neural Network</vt:lpstr>
      <vt:lpstr>Introduce the Perceptron</vt:lpstr>
      <vt:lpstr>A Representation of a Perceptron</vt:lpstr>
      <vt:lpstr>A Representation of a Perceptron</vt:lpstr>
      <vt:lpstr>An Example of the Perceptron</vt:lpstr>
      <vt:lpstr>An Example of the Perceptron</vt:lpstr>
      <vt:lpstr>An Example of the Perceptron</vt:lpstr>
      <vt:lpstr>Extend and Expand the Perceptron</vt:lpstr>
      <vt:lpstr>Introduce the Multi-Layer Perceptron</vt:lpstr>
      <vt:lpstr>Structure of a Multi-Layer Perceptron (MLP)</vt:lpstr>
      <vt:lpstr>Structure of a Multi-Layer Perceptron (MLP)</vt:lpstr>
      <vt:lpstr>Structure of a Multi-Layer Perceptron (MLP)</vt:lpstr>
      <vt:lpstr>The MLP Mathematical Representation</vt:lpstr>
      <vt:lpstr>The MLP Mathematical Representation</vt:lpstr>
      <vt:lpstr>Activation Functions for Hidden Layer</vt:lpstr>
      <vt:lpstr>Activation Functions for Hidden Layer</vt:lpstr>
      <vt:lpstr>Activation Functions for Output Layer</vt:lpstr>
      <vt:lpstr>Scaling of input variables</vt:lpstr>
      <vt:lpstr>Scaling of input variables</vt:lpstr>
      <vt:lpstr>Back to Our Toy Example</vt:lpstr>
      <vt:lpstr>Back to Our Toy Example</vt:lpstr>
      <vt:lpstr>Back to Our Toy Example</vt:lpstr>
      <vt:lpstr>Back to Our Toy Example</vt:lpstr>
      <vt:lpstr>Back to Our Toy Example</vt:lpstr>
      <vt:lpstr>Back to Our Toy Example</vt:lpstr>
      <vt:lpstr>Back to Our Toy Example</vt:lpstr>
      <vt:lpstr>Estimating the Parameters</vt:lpstr>
      <vt:lpstr>The Cost Function</vt:lpstr>
      <vt:lpstr>Common Cost Function</vt:lpstr>
      <vt:lpstr>Minimize the Total Cost Function</vt:lpstr>
      <vt:lpstr>The Gradient Descent Method</vt:lpstr>
      <vt:lpstr>The Gradient Descent Method</vt:lpstr>
      <vt:lpstr>Calculating the Gradient Vector</vt:lpstr>
      <vt:lpstr>Illustration Using this Neural Network</vt:lpstr>
      <vt:lpstr>Backpropagation Algorithm Illustration</vt:lpstr>
      <vt:lpstr>Backpropagation Algorithm Illustration</vt:lpstr>
      <vt:lpstr>Backpropagation Algorithm Illustration</vt:lpstr>
      <vt:lpstr>Backpropagation Algorithm Illustration</vt:lpstr>
      <vt:lpstr>Backpropagation Algorithm Illustration</vt:lpstr>
      <vt:lpstr>Backpropagation Algorithm Illustration</vt:lpstr>
      <vt:lpstr>Backpropagation Algorithm Illustration</vt:lpstr>
      <vt:lpstr>Backpropagation Algorithm Illustration</vt:lpstr>
      <vt:lpstr>Backpropagation Algorithm Illustration</vt:lpstr>
      <vt:lpstr>Backpropagation Algorithm Illustration</vt:lpstr>
      <vt:lpstr>Backpropagation Algorithm Illustration</vt:lpstr>
      <vt:lpstr>SKLEARN Functions</vt:lpstr>
      <vt:lpstr>Cost Function in sklearn.neural_network</vt:lpstr>
      <vt:lpstr>Classification Using Neural Network</vt:lpstr>
      <vt:lpstr>Classification Using Neural Network</vt:lpstr>
      <vt:lpstr>Classification Using Neural Network</vt:lpstr>
      <vt:lpstr>Classification Using Neural Network</vt:lpstr>
      <vt:lpstr>A Few Remarks on Deep Learning</vt:lpstr>
      <vt:lpstr>A Few Words on Deep Learning</vt:lpstr>
      <vt:lpstr>Convolution Neural Networks (CNN)</vt:lpstr>
      <vt:lpstr>Recurrent Neural Networks (RNN)</vt:lpstr>
      <vt:lpstr>Recurrent Neural Networks (RNN)</vt:lpstr>
      <vt:lpstr>Assignment 4</vt:lpstr>
    </vt:vector>
  </TitlesOfParts>
  <Company>SAS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SAS Workshop for MSc Analytics</dc:title>
  <dc:creator>Ming-Long Lam</dc:creator>
  <cp:lastModifiedBy>Ming-Long Lam</cp:lastModifiedBy>
  <cp:revision>2214</cp:revision>
  <cp:lastPrinted>2014-06-20T14:10:14Z</cp:lastPrinted>
  <dcterms:created xsi:type="dcterms:W3CDTF">2014-05-31T22:30:28Z</dcterms:created>
  <dcterms:modified xsi:type="dcterms:W3CDTF">2019-04-03T19:56:20Z</dcterms:modified>
</cp:coreProperties>
</file>