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461" r:id="rId3"/>
    <p:sldId id="649" r:id="rId4"/>
    <p:sldId id="648" r:id="rId5"/>
    <p:sldId id="650" r:id="rId6"/>
    <p:sldId id="668" r:id="rId7"/>
    <p:sldId id="652" r:id="rId8"/>
    <p:sldId id="669" r:id="rId9"/>
    <p:sldId id="653" r:id="rId10"/>
    <p:sldId id="654" r:id="rId11"/>
    <p:sldId id="655" r:id="rId12"/>
    <p:sldId id="656" r:id="rId13"/>
    <p:sldId id="657" r:id="rId14"/>
    <p:sldId id="658" r:id="rId15"/>
    <p:sldId id="659" r:id="rId16"/>
    <p:sldId id="660" r:id="rId17"/>
    <p:sldId id="662" r:id="rId18"/>
    <p:sldId id="661" r:id="rId19"/>
    <p:sldId id="663" r:id="rId20"/>
    <p:sldId id="664" r:id="rId21"/>
    <p:sldId id="665" r:id="rId22"/>
    <p:sldId id="666" r:id="rId23"/>
    <p:sldId id="667" r:id="rId24"/>
    <p:sldId id="670" r:id="rId25"/>
    <p:sldId id="607" r:id="rId26"/>
    <p:sldId id="609" r:id="rId27"/>
    <p:sldId id="610" r:id="rId28"/>
    <p:sldId id="611" r:id="rId29"/>
    <p:sldId id="612" r:id="rId30"/>
    <p:sldId id="613" r:id="rId31"/>
    <p:sldId id="606" r:id="rId32"/>
    <p:sldId id="615" r:id="rId33"/>
    <p:sldId id="614" r:id="rId34"/>
    <p:sldId id="616" r:id="rId35"/>
    <p:sldId id="618" r:id="rId36"/>
    <p:sldId id="619" r:id="rId37"/>
    <p:sldId id="620" r:id="rId38"/>
    <p:sldId id="623" r:id="rId39"/>
    <p:sldId id="530" r:id="rId40"/>
    <p:sldId id="624" r:id="rId41"/>
    <p:sldId id="625" r:id="rId42"/>
    <p:sldId id="622" r:id="rId43"/>
    <p:sldId id="629" r:id="rId44"/>
    <p:sldId id="630" r:id="rId45"/>
    <p:sldId id="631" r:id="rId46"/>
    <p:sldId id="632" r:id="rId47"/>
    <p:sldId id="628" r:id="rId48"/>
    <p:sldId id="634" r:id="rId49"/>
    <p:sldId id="635" r:id="rId50"/>
    <p:sldId id="636" r:id="rId51"/>
    <p:sldId id="637" r:id="rId52"/>
    <p:sldId id="638" r:id="rId53"/>
    <p:sldId id="639" r:id="rId54"/>
    <p:sldId id="641" r:id="rId55"/>
    <p:sldId id="671" r:id="rId56"/>
    <p:sldId id="674" r:id="rId57"/>
    <p:sldId id="672" r:id="rId58"/>
    <p:sldId id="642" r:id="rId59"/>
    <p:sldId id="621" r:id="rId60"/>
    <p:sldId id="644" r:id="rId61"/>
    <p:sldId id="645" r:id="rId62"/>
    <p:sldId id="646" r:id="rId63"/>
    <p:sldId id="647" r:id="rId64"/>
    <p:sldId id="643" r:id="rId65"/>
  </p:sldIdLst>
  <p:sldSz cx="12192000" cy="6858000"/>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88" autoAdjust="0"/>
    <p:restoredTop sz="94660"/>
  </p:normalViewPr>
  <p:slideViewPr>
    <p:cSldViewPr snapToGrid="0">
      <p:cViewPr varScale="1">
        <p:scale>
          <a:sx n="103" d="100"/>
          <a:sy n="103" d="100"/>
        </p:scale>
        <p:origin x="132" y="30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89237F10-8943-4457-A61F-7A2A0E202088}" type="datetimeFigureOut">
              <a:rPr lang="en-US" smtClean="0"/>
              <a:t>4/10/2019</a:t>
            </a:fld>
            <a:endParaRPr lang="en-US"/>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83394041-AB16-4FF7-A9C5-62D99BEC926B}" type="slidenum">
              <a:rPr lang="en-US" smtClean="0"/>
              <a:t>‹#›</a:t>
            </a:fld>
            <a:endParaRPr lang="en-US"/>
          </a:p>
        </p:txBody>
      </p:sp>
    </p:spTree>
    <p:extLst>
      <p:ext uri="{BB962C8B-B14F-4D97-AF65-F5344CB8AC3E}">
        <p14:creationId xmlns:p14="http://schemas.microsoft.com/office/powerpoint/2010/main" val="28242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a:t>
            </a:fld>
            <a:endParaRPr lang="en-US"/>
          </a:p>
        </p:txBody>
      </p:sp>
    </p:spTree>
    <p:extLst>
      <p:ext uri="{BB962C8B-B14F-4D97-AF65-F5344CB8AC3E}">
        <p14:creationId xmlns:p14="http://schemas.microsoft.com/office/powerpoint/2010/main" val="344634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a:p>
        </p:txBody>
      </p:sp>
    </p:spTree>
    <p:extLst>
      <p:ext uri="{BB962C8B-B14F-4D97-AF65-F5344CB8AC3E}">
        <p14:creationId xmlns:p14="http://schemas.microsoft.com/office/powerpoint/2010/main" val="4106407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a:p>
        </p:txBody>
      </p:sp>
    </p:spTree>
    <p:extLst>
      <p:ext uri="{BB962C8B-B14F-4D97-AF65-F5344CB8AC3E}">
        <p14:creationId xmlns:p14="http://schemas.microsoft.com/office/powerpoint/2010/main" val="4163944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a:p>
        </p:txBody>
      </p:sp>
    </p:spTree>
    <p:extLst>
      <p:ext uri="{BB962C8B-B14F-4D97-AF65-F5344CB8AC3E}">
        <p14:creationId xmlns:p14="http://schemas.microsoft.com/office/powerpoint/2010/main" val="3289403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13</a:t>
            </a:fld>
            <a:endParaRPr lang="en-US"/>
          </a:p>
        </p:txBody>
      </p:sp>
    </p:spTree>
    <p:extLst>
      <p:ext uri="{BB962C8B-B14F-4D97-AF65-F5344CB8AC3E}">
        <p14:creationId xmlns:p14="http://schemas.microsoft.com/office/powerpoint/2010/main" val="256034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a:p>
        </p:txBody>
      </p:sp>
    </p:spTree>
    <p:extLst>
      <p:ext uri="{BB962C8B-B14F-4D97-AF65-F5344CB8AC3E}">
        <p14:creationId xmlns:p14="http://schemas.microsoft.com/office/powerpoint/2010/main" val="2187755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15</a:t>
            </a:fld>
            <a:endParaRPr lang="en-US"/>
          </a:p>
        </p:txBody>
      </p:sp>
    </p:spTree>
    <p:extLst>
      <p:ext uri="{BB962C8B-B14F-4D97-AF65-F5344CB8AC3E}">
        <p14:creationId xmlns:p14="http://schemas.microsoft.com/office/powerpoint/2010/main" val="921772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a:p>
        </p:txBody>
      </p:sp>
    </p:spTree>
    <p:extLst>
      <p:ext uri="{BB962C8B-B14F-4D97-AF65-F5344CB8AC3E}">
        <p14:creationId xmlns:p14="http://schemas.microsoft.com/office/powerpoint/2010/main" val="1601009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a:p>
        </p:txBody>
      </p:sp>
    </p:spTree>
    <p:extLst>
      <p:ext uri="{BB962C8B-B14F-4D97-AF65-F5344CB8AC3E}">
        <p14:creationId xmlns:p14="http://schemas.microsoft.com/office/powerpoint/2010/main" val="3051569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a:p>
        </p:txBody>
      </p:sp>
    </p:spTree>
    <p:extLst>
      <p:ext uri="{BB962C8B-B14F-4D97-AF65-F5344CB8AC3E}">
        <p14:creationId xmlns:p14="http://schemas.microsoft.com/office/powerpoint/2010/main" val="1931279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a:p>
        </p:txBody>
      </p:sp>
    </p:spTree>
    <p:extLst>
      <p:ext uri="{BB962C8B-B14F-4D97-AF65-F5344CB8AC3E}">
        <p14:creationId xmlns:p14="http://schemas.microsoft.com/office/powerpoint/2010/main" val="2799779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2</a:t>
            </a:fld>
            <a:endParaRPr lang="en-US"/>
          </a:p>
        </p:txBody>
      </p:sp>
    </p:spTree>
    <p:extLst>
      <p:ext uri="{BB962C8B-B14F-4D97-AF65-F5344CB8AC3E}">
        <p14:creationId xmlns:p14="http://schemas.microsoft.com/office/powerpoint/2010/main" val="2893348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a:p>
        </p:txBody>
      </p:sp>
    </p:spTree>
    <p:extLst>
      <p:ext uri="{BB962C8B-B14F-4D97-AF65-F5344CB8AC3E}">
        <p14:creationId xmlns:p14="http://schemas.microsoft.com/office/powerpoint/2010/main" val="298948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a:p>
        </p:txBody>
      </p:sp>
    </p:spTree>
    <p:extLst>
      <p:ext uri="{BB962C8B-B14F-4D97-AF65-F5344CB8AC3E}">
        <p14:creationId xmlns:p14="http://schemas.microsoft.com/office/powerpoint/2010/main" val="1956643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a:p>
        </p:txBody>
      </p:sp>
    </p:spTree>
    <p:extLst>
      <p:ext uri="{BB962C8B-B14F-4D97-AF65-F5344CB8AC3E}">
        <p14:creationId xmlns:p14="http://schemas.microsoft.com/office/powerpoint/2010/main" val="10572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a:p>
        </p:txBody>
      </p:sp>
    </p:spTree>
    <p:extLst>
      <p:ext uri="{BB962C8B-B14F-4D97-AF65-F5344CB8AC3E}">
        <p14:creationId xmlns:p14="http://schemas.microsoft.com/office/powerpoint/2010/main" val="2214687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24</a:t>
            </a:fld>
            <a:endParaRPr lang="en-US"/>
          </a:p>
        </p:txBody>
      </p:sp>
    </p:spTree>
    <p:extLst>
      <p:ext uri="{BB962C8B-B14F-4D97-AF65-F5344CB8AC3E}">
        <p14:creationId xmlns:p14="http://schemas.microsoft.com/office/powerpoint/2010/main" val="2369846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a:p>
        </p:txBody>
      </p:sp>
    </p:spTree>
    <p:extLst>
      <p:ext uri="{BB962C8B-B14F-4D97-AF65-F5344CB8AC3E}">
        <p14:creationId xmlns:p14="http://schemas.microsoft.com/office/powerpoint/2010/main" val="2556508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a:p>
        </p:txBody>
      </p:sp>
    </p:spTree>
    <p:extLst>
      <p:ext uri="{BB962C8B-B14F-4D97-AF65-F5344CB8AC3E}">
        <p14:creationId xmlns:p14="http://schemas.microsoft.com/office/powerpoint/2010/main" val="2475366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a:p>
        </p:txBody>
      </p:sp>
    </p:spTree>
    <p:extLst>
      <p:ext uri="{BB962C8B-B14F-4D97-AF65-F5344CB8AC3E}">
        <p14:creationId xmlns:p14="http://schemas.microsoft.com/office/powerpoint/2010/main" val="2446909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a:p>
        </p:txBody>
      </p:sp>
    </p:spTree>
    <p:extLst>
      <p:ext uri="{BB962C8B-B14F-4D97-AF65-F5344CB8AC3E}">
        <p14:creationId xmlns:p14="http://schemas.microsoft.com/office/powerpoint/2010/main" val="723285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29</a:t>
            </a:fld>
            <a:endParaRPr lang="en-US"/>
          </a:p>
        </p:txBody>
      </p:sp>
    </p:spTree>
    <p:extLst>
      <p:ext uri="{BB962C8B-B14F-4D97-AF65-F5344CB8AC3E}">
        <p14:creationId xmlns:p14="http://schemas.microsoft.com/office/powerpoint/2010/main" val="1608709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3</a:t>
            </a:fld>
            <a:endParaRPr lang="en-US"/>
          </a:p>
        </p:txBody>
      </p:sp>
    </p:spTree>
    <p:extLst>
      <p:ext uri="{BB962C8B-B14F-4D97-AF65-F5344CB8AC3E}">
        <p14:creationId xmlns:p14="http://schemas.microsoft.com/office/powerpoint/2010/main" val="863988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30</a:t>
            </a:fld>
            <a:endParaRPr lang="en-US"/>
          </a:p>
        </p:txBody>
      </p:sp>
    </p:spTree>
    <p:extLst>
      <p:ext uri="{BB962C8B-B14F-4D97-AF65-F5344CB8AC3E}">
        <p14:creationId xmlns:p14="http://schemas.microsoft.com/office/powerpoint/2010/main" val="2549767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31</a:t>
            </a:fld>
            <a:endParaRPr lang="en-US" dirty="0"/>
          </a:p>
        </p:txBody>
      </p:sp>
    </p:spTree>
    <p:extLst>
      <p:ext uri="{BB962C8B-B14F-4D97-AF65-F5344CB8AC3E}">
        <p14:creationId xmlns:p14="http://schemas.microsoft.com/office/powerpoint/2010/main" val="32785577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32</a:t>
            </a:fld>
            <a:endParaRPr lang="en-US" dirty="0"/>
          </a:p>
        </p:txBody>
      </p:sp>
    </p:spTree>
    <p:extLst>
      <p:ext uri="{BB962C8B-B14F-4D97-AF65-F5344CB8AC3E}">
        <p14:creationId xmlns:p14="http://schemas.microsoft.com/office/powerpoint/2010/main" val="170418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227138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18819405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42547274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36</a:t>
            </a:fld>
            <a:endParaRPr lang="en-US" dirty="0"/>
          </a:p>
        </p:txBody>
      </p:sp>
    </p:spTree>
    <p:extLst>
      <p:ext uri="{BB962C8B-B14F-4D97-AF65-F5344CB8AC3E}">
        <p14:creationId xmlns:p14="http://schemas.microsoft.com/office/powerpoint/2010/main" val="18041695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37</a:t>
            </a:fld>
            <a:endParaRPr lang="en-US" dirty="0"/>
          </a:p>
        </p:txBody>
      </p:sp>
    </p:spTree>
    <p:extLst>
      <p:ext uri="{BB962C8B-B14F-4D97-AF65-F5344CB8AC3E}">
        <p14:creationId xmlns:p14="http://schemas.microsoft.com/office/powerpoint/2010/main" val="581552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1804760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39</a:t>
            </a:fld>
            <a:endParaRPr lang="en-US"/>
          </a:p>
        </p:txBody>
      </p:sp>
    </p:spTree>
    <p:extLst>
      <p:ext uri="{BB962C8B-B14F-4D97-AF65-F5344CB8AC3E}">
        <p14:creationId xmlns:p14="http://schemas.microsoft.com/office/powerpoint/2010/main" val="4242164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4</a:t>
            </a:fld>
            <a:endParaRPr lang="en-US"/>
          </a:p>
        </p:txBody>
      </p:sp>
    </p:spTree>
    <p:extLst>
      <p:ext uri="{BB962C8B-B14F-4D97-AF65-F5344CB8AC3E}">
        <p14:creationId xmlns:p14="http://schemas.microsoft.com/office/powerpoint/2010/main" val="36109024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40</a:t>
            </a:fld>
            <a:endParaRPr lang="en-US"/>
          </a:p>
        </p:txBody>
      </p:sp>
    </p:spTree>
    <p:extLst>
      <p:ext uri="{BB962C8B-B14F-4D97-AF65-F5344CB8AC3E}">
        <p14:creationId xmlns:p14="http://schemas.microsoft.com/office/powerpoint/2010/main" val="7214520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41</a:t>
            </a:fld>
            <a:endParaRPr lang="en-US"/>
          </a:p>
        </p:txBody>
      </p:sp>
    </p:spTree>
    <p:extLst>
      <p:ext uri="{BB962C8B-B14F-4D97-AF65-F5344CB8AC3E}">
        <p14:creationId xmlns:p14="http://schemas.microsoft.com/office/powerpoint/2010/main" val="3149703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42</a:t>
            </a:fld>
            <a:endParaRPr lang="en-US"/>
          </a:p>
        </p:txBody>
      </p:sp>
    </p:spTree>
    <p:extLst>
      <p:ext uri="{BB962C8B-B14F-4D97-AF65-F5344CB8AC3E}">
        <p14:creationId xmlns:p14="http://schemas.microsoft.com/office/powerpoint/2010/main" val="17935913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43</a:t>
            </a:fld>
            <a:endParaRPr lang="en-US"/>
          </a:p>
        </p:txBody>
      </p:sp>
    </p:spTree>
    <p:extLst>
      <p:ext uri="{BB962C8B-B14F-4D97-AF65-F5344CB8AC3E}">
        <p14:creationId xmlns:p14="http://schemas.microsoft.com/office/powerpoint/2010/main" val="24922188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44</a:t>
            </a:fld>
            <a:endParaRPr lang="en-US"/>
          </a:p>
        </p:txBody>
      </p:sp>
    </p:spTree>
    <p:extLst>
      <p:ext uri="{BB962C8B-B14F-4D97-AF65-F5344CB8AC3E}">
        <p14:creationId xmlns:p14="http://schemas.microsoft.com/office/powerpoint/2010/main" val="37880176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a:p>
        </p:txBody>
      </p:sp>
    </p:spTree>
    <p:extLst>
      <p:ext uri="{BB962C8B-B14F-4D97-AF65-F5344CB8AC3E}">
        <p14:creationId xmlns:p14="http://schemas.microsoft.com/office/powerpoint/2010/main" val="2883317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a:p>
        </p:txBody>
      </p:sp>
    </p:spTree>
    <p:extLst>
      <p:ext uri="{BB962C8B-B14F-4D97-AF65-F5344CB8AC3E}">
        <p14:creationId xmlns:p14="http://schemas.microsoft.com/office/powerpoint/2010/main" val="39189529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47</a:t>
            </a:fld>
            <a:endParaRPr lang="en-US"/>
          </a:p>
        </p:txBody>
      </p:sp>
    </p:spTree>
    <p:extLst>
      <p:ext uri="{BB962C8B-B14F-4D97-AF65-F5344CB8AC3E}">
        <p14:creationId xmlns:p14="http://schemas.microsoft.com/office/powerpoint/2010/main" val="495977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48</a:t>
            </a:fld>
            <a:endParaRPr lang="en-US"/>
          </a:p>
        </p:txBody>
      </p:sp>
    </p:spTree>
    <p:extLst>
      <p:ext uri="{BB962C8B-B14F-4D97-AF65-F5344CB8AC3E}">
        <p14:creationId xmlns:p14="http://schemas.microsoft.com/office/powerpoint/2010/main" val="38131953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a:p>
        </p:txBody>
      </p:sp>
    </p:spTree>
    <p:extLst>
      <p:ext uri="{BB962C8B-B14F-4D97-AF65-F5344CB8AC3E}">
        <p14:creationId xmlns:p14="http://schemas.microsoft.com/office/powerpoint/2010/main" val="1939479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5</a:t>
            </a:fld>
            <a:endParaRPr lang="en-US"/>
          </a:p>
        </p:txBody>
      </p:sp>
    </p:spTree>
    <p:extLst>
      <p:ext uri="{BB962C8B-B14F-4D97-AF65-F5344CB8AC3E}">
        <p14:creationId xmlns:p14="http://schemas.microsoft.com/office/powerpoint/2010/main" val="7726939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a:p>
        </p:txBody>
      </p:sp>
    </p:spTree>
    <p:extLst>
      <p:ext uri="{BB962C8B-B14F-4D97-AF65-F5344CB8AC3E}">
        <p14:creationId xmlns:p14="http://schemas.microsoft.com/office/powerpoint/2010/main" val="6572377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a:p>
        </p:txBody>
      </p:sp>
    </p:spTree>
    <p:extLst>
      <p:ext uri="{BB962C8B-B14F-4D97-AF65-F5344CB8AC3E}">
        <p14:creationId xmlns:p14="http://schemas.microsoft.com/office/powerpoint/2010/main" val="1969535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52</a:t>
            </a:fld>
            <a:endParaRPr lang="en-US"/>
          </a:p>
        </p:txBody>
      </p:sp>
    </p:spTree>
    <p:extLst>
      <p:ext uri="{BB962C8B-B14F-4D97-AF65-F5344CB8AC3E}">
        <p14:creationId xmlns:p14="http://schemas.microsoft.com/office/powerpoint/2010/main" val="15661403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53</a:t>
            </a:fld>
            <a:endParaRPr lang="en-US"/>
          </a:p>
        </p:txBody>
      </p:sp>
    </p:spTree>
    <p:extLst>
      <p:ext uri="{BB962C8B-B14F-4D97-AF65-F5344CB8AC3E}">
        <p14:creationId xmlns:p14="http://schemas.microsoft.com/office/powerpoint/2010/main" val="29805392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54</a:t>
            </a:fld>
            <a:endParaRPr lang="en-US"/>
          </a:p>
        </p:txBody>
      </p:sp>
    </p:spTree>
    <p:extLst>
      <p:ext uri="{BB962C8B-B14F-4D97-AF65-F5344CB8AC3E}">
        <p14:creationId xmlns:p14="http://schemas.microsoft.com/office/powerpoint/2010/main" val="35886146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55</a:t>
            </a:fld>
            <a:endParaRPr lang="en-US"/>
          </a:p>
        </p:txBody>
      </p:sp>
    </p:spTree>
    <p:extLst>
      <p:ext uri="{BB962C8B-B14F-4D97-AF65-F5344CB8AC3E}">
        <p14:creationId xmlns:p14="http://schemas.microsoft.com/office/powerpoint/2010/main" val="38703849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56</a:t>
            </a:fld>
            <a:endParaRPr lang="en-US"/>
          </a:p>
        </p:txBody>
      </p:sp>
    </p:spTree>
    <p:extLst>
      <p:ext uri="{BB962C8B-B14F-4D97-AF65-F5344CB8AC3E}">
        <p14:creationId xmlns:p14="http://schemas.microsoft.com/office/powerpoint/2010/main" val="21731590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57</a:t>
            </a:fld>
            <a:endParaRPr lang="en-US"/>
          </a:p>
        </p:txBody>
      </p:sp>
    </p:spTree>
    <p:extLst>
      <p:ext uri="{BB962C8B-B14F-4D97-AF65-F5344CB8AC3E}">
        <p14:creationId xmlns:p14="http://schemas.microsoft.com/office/powerpoint/2010/main" val="17608281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58</a:t>
            </a:fld>
            <a:endParaRPr lang="en-US"/>
          </a:p>
        </p:txBody>
      </p:sp>
    </p:spTree>
    <p:extLst>
      <p:ext uri="{BB962C8B-B14F-4D97-AF65-F5344CB8AC3E}">
        <p14:creationId xmlns:p14="http://schemas.microsoft.com/office/powerpoint/2010/main" val="5557466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59</a:t>
            </a:fld>
            <a:endParaRPr lang="en-US" dirty="0"/>
          </a:p>
        </p:txBody>
      </p:sp>
    </p:spTree>
    <p:extLst>
      <p:ext uri="{BB962C8B-B14F-4D97-AF65-F5344CB8AC3E}">
        <p14:creationId xmlns:p14="http://schemas.microsoft.com/office/powerpoint/2010/main" val="106713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a:p>
        </p:txBody>
      </p:sp>
    </p:spTree>
    <p:extLst>
      <p:ext uri="{BB962C8B-B14F-4D97-AF65-F5344CB8AC3E}">
        <p14:creationId xmlns:p14="http://schemas.microsoft.com/office/powerpoint/2010/main" val="42588333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60</a:t>
            </a:fld>
            <a:endParaRPr lang="en-US" dirty="0"/>
          </a:p>
        </p:txBody>
      </p:sp>
    </p:spTree>
    <p:extLst>
      <p:ext uri="{BB962C8B-B14F-4D97-AF65-F5344CB8AC3E}">
        <p14:creationId xmlns:p14="http://schemas.microsoft.com/office/powerpoint/2010/main" val="5953925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61</a:t>
            </a:fld>
            <a:endParaRPr lang="en-US" dirty="0"/>
          </a:p>
        </p:txBody>
      </p:sp>
    </p:spTree>
    <p:extLst>
      <p:ext uri="{BB962C8B-B14F-4D97-AF65-F5344CB8AC3E}">
        <p14:creationId xmlns:p14="http://schemas.microsoft.com/office/powerpoint/2010/main" val="8710681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62</a:t>
            </a:fld>
            <a:endParaRPr lang="en-US" dirty="0"/>
          </a:p>
        </p:txBody>
      </p:sp>
    </p:spTree>
    <p:extLst>
      <p:ext uri="{BB962C8B-B14F-4D97-AF65-F5344CB8AC3E}">
        <p14:creationId xmlns:p14="http://schemas.microsoft.com/office/powerpoint/2010/main" val="9383547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63</a:t>
            </a:fld>
            <a:endParaRPr lang="en-US" dirty="0"/>
          </a:p>
        </p:txBody>
      </p:sp>
    </p:spTree>
    <p:extLst>
      <p:ext uri="{BB962C8B-B14F-4D97-AF65-F5344CB8AC3E}">
        <p14:creationId xmlns:p14="http://schemas.microsoft.com/office/powerpoint/2010/main" val="35650921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64</a:t>
            </a:fld>
            <a:endParaRPr lang="en-US" dirty="0"/>
          </a:p>
        </p:txBody>
      </p:sp>
    </p:spTree>
    <p:extLst>
      <p:ext uri="{BB962C8B-B14F-4D97-AF65-F5344CB8AC3E}">
        <p14:creationId xmlns:p14="http://schemas.microsoft.com/office/powerpoint/2010/main" val="1875925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7</a:t>
            </a:fld>
            <a:endParaRPr lang="en-US"/>
          </a:p>
        </p:txBody>
      </p:sp>
    </p:spTree>
    <p:extLst>
      <p:ext uri="{BB962C8B-B14F-4D97-AF65-F5344CB8AC3E}">
        <p14:creationId xmlns:p14="http://schemas.microsoft.com/office/powerpoint/2010/main" val="3705900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a:p>
        </p:txBody>
      </p:sp>
    </p:spTree>
    <p:extLst>
      <p:ext uri="{BB962C8B-B14F-4D97-AF65-F5344CB8AC3E}">
        <p14:creationId xmlns:p14="http://schemas.microsoft.com/office/powerpoint/2010/main" val="116715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9</a:t>
            </a:fld>
            <a:endParaRPr lang="en-US"/>
          </a:p>
        </p:txBody>
      </p:sp>
    </p:spTree>
    <p:extLst>
      <p:ext uri="{BB962C8B-B14F-4D97-AF65-F5344CB8AC3E}">
        <p14:creationId xmlns:p14="http://schemas.microsoft.com/office/powerpoint/2010/main" val="1657201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F0C25F-65ED-4B73-85C5-202F4C738597}" type="datetime1">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247566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831023-42B8-48D6-8759-38078A4B79CC}" type="datetime1">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55011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EC69A-F500-4A9D-B61C-F5091DD2C727}" type="datetime1">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738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AF077-5ADA-4D53-9C31-27E136949202}" type="datetime1">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48800" y="0"/>
            <a:ext cx="2743200" cy="365125"/>
          </a:xfrm>
        </p:spPr>
        <p:txBody>
          <a:bodyPr/>
          <a:lstStyle>
            <a:lvl1pPr>
              <a:defRPr>
                <a:solidFill>
                  <a:srgbClr val="FFFF00"/>
                </a:solidFill>
              </a:defRPr>
            </a:lvl1pPr>
          </a:lstStyle>
          <a:p>
            <a:fld id="{1C20BA80-1909-427C-B3BD-3DD8AEAFD5BE}" type="slidenum">
              <a:rPr lang="en-US" smtClean="0"/>
              <a:pPr/>
              <a:t>‹#›</a:t>
            </a:fld>
            <a:endParaRPr lang="en-US"/>
          </a:p>
        </p:txBody>
      </p:sp>
    </p:spTree>
    <p:extLst>
      <p:ext uri="{BB962C8B-B14F-4D97-AF65-F5344CB8AC3E}">
        <p14:creationId xmlns:p14="http://schemas.microsoft.com/office/powerpoint/2010/main" val="7471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7D5EF-D3AA-4DDB-99C8-497F8A27F6F0}" type="datetime1">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36550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569DA-F0BE-48C2-9E54-DD6F731B072E}" type="datetime1">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315169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0FD457-FAAA-480B-BC00-0D6A59C1AA3D}" type="datetime1">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423441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C234F5-3FB1-4F32-836D-B57BA95CBC29}" type="datetime1">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314923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5F2E3-AE90-488D-8146-868293815B65}" type="datetime1">
              <a:rPr lang="en-US" smtClean="0"/>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132031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740AA-A86E-4197-8C83-723554E81E00}" type="datetime1">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182665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B2A70-A184-4158-8A37-ADCD1DFAD00B}" type="datetime1">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a:p>
        </p:txBody>
      </p:sp>
    </p:spTree>
    <p:extLst>
      <p:ext uri="{BB962C8B-B14F-4D97-AF65-F5344CB8AC3E}">
        <p14:creationId xmlns:p14="http://schemas.microsoft.com/office/powerpoint/2010/main" val="13061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EF0BB-8B56-4A48-9893-D90F7549EB85}" type="datetime1">
              <a:rPr lang="en-US" smtClean="0"/>
              <a:t>4/10/2019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0BA80-1909-427C-B3BD-3DD8AEAFD5BE}" type="slidenum">
              <a:rPr lang="en-US" smtClean="0"/>
              <a:t>‹#›</a:t>
            </a:fld>
            <a:endParaRPr lang="en-US"/>
          </a:p>
        </p:txBody>
      </p:sp>
    </p:spTree>
    <p:extLst>
      <p:ext uri="{BB962C8B-B14F-4D97-AF65-F5344CB8AC3E}">
        <p14:creationId xmlns:p14="http://schemas.microsoft.com/office/powerpoint/2010/main" val="155438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kdnuggets.com/2016/07/guyon-data-mining-history-svm-support-vector-machines.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link.springer.com/chapter/10.1007/978-3-642-41136-6_3"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jpeg"/></Relationships>
</file>

<file path=ppt/slides/_rels/slide4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jpeg"/></Relationships>
</file>

<file path=ppt/slides/_rels/slide4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s://www.ditutor.com/space/normal_vector.html" TargetMode="External"/><Relationship Id="rId5" Type="http://schemas.openxmlformats.org/officeDocument/2006/relationships/image" Target="../media/image20.png"/><Relationship Id="rId4" Type="http://schemas.openxmlformats.org/officeDocument/2006/relationships/image" Target="../media/image2.jpe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jpeg"/></Relationships>
</file>

<file path=ppt/slides/_rels/slide4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20.png"/><Relationship Id="rId4" Type="http://schemas.openxmlformats.org/officeDocument/2006/relationships/image" Target="../media/image2.jpeg"/></Relationships>
</file>

<file path=ppt/slides/_rels/slide4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hyperlink" Target="https://www.ditutor.com/space/normal_vector.html" TargetMode="External"/><Relationship Id="rId4" Type="http://schemas.openxmlformats.org/officeDocument/2006/relationships/image" Target="../media/image2.jpeg"/></Relationships>
</file>

<file path=ppt/slides/_rels/slide47.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3.xml.rels><?xml version="1.0" encoding="UTF-8" standalone="yes"?>
<Relationships xmlns="http://schemas.openxmlformats.org/package/2006/relationships"><Relationship Id="rId3" Type="http://schemas.openxmlformats.org/officeDocument/2006/relationships/hyperlink" Target="https://www.csie.ntu.edu.tw/~cjlin/liblinear/"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6514" y="2117627"/>
            <a:ext cx="8098971" cy="1885206"/>
          </a:xfrm>
          <a:noFill/>
        </p:spPr>
        <p:txBody>
          <a:bodyPr>
            <a:noAutofit/>
          </a:bodyPr>
          <a:lstStyle/>
          <a:p>
            <a:br>
              <a:rPr lang="en-US" sz="7000" b="1">
                <a:solidFill>
                  <a:schemeClr val="bg1"/>
                </a:solidFill>
              </a:rPr>
            </a:br>
            <a:br>
              <a:rPr lang="en-US" sz="7000" b="1">
                <a:solidFill>
                  <a:schemeClr val="bg1"/>
                </a:solidFill>
              </a:rPr>
            </a:br>
            <a:br>
              <a:rPr lang="en-US" sz="7000" b="1">
                <a:solidFill>
                  <a:schemeClr val="bg1"/>
                </a:solidFill>
              </a:rPr>
            </a:br>
            <a:r>
              <a:rPr lang="en-US" sz="7000" b="1">
                <a:solidFill>
                  <a:schemeClr val="accent5">
                    <a:lumMod val="50000"/>
                  </a:schemeClr>
                </a:solidFill>
              </a:rPr>
              <a:t>CS 584</a:t>
            </a:r>
            <a:br>
              <a:rPr lang="en-US" sz="7000" b="1">
                <a:solidFill>
                  <a:schemeClr val="accent5">
                    <a:lumMod val="50000"/>
                  </a:schemeClr>
                </a:solidFill>
              </a:rPr>
            </a:br>
            <a:r>
              <a:rPr lang="en-US" sz="7000" b="1">
                <a:solidFill>
                  <a:schemeClr val="accent5">
                    <a:lumMod val="50000"/>
                  </a:schemeClr>
                </a:solidFill>
              </a:rPr>
              <a:t>Machine Learning</a:t>
            </a:r>
          </a:p>
        </p:txBody>
      </p:sp>
      <p:sp>
        <p:nvSpPr>
          <p:cNvPr id="3" name="Subtitle 2"/>
          <p:cNvSpPr>
            <a:spLocks noGrp="1"/>
          </p:cNvSpPr>
          <p:nvPr>
            <p:ph type="subTitle" idx="1"/>
          </p:nvPr>
        </p:nvSpPr>
        <p:spPr>
          <a:xfrm>
            <a:off x="1524000" y="4740373"/>
            <a:ext cx="9144000" cy="1655762"/>
          </a:xfrm>
        </p:spPr>
        <p:txBody>
          <a:bodyPr anchor="ctr">
            <a:normAutofit/>
          </a:bodyPr>
          <a:lstStyle/>
          <a:p>
            <a:r>
              <a:rPr lang="en-US" sz="4000" dirty="0"/>
              <a:t>Week 13</a:t>
            </a:r>
          </a:p>
          <a:p>
            <a:r>
              <a:rPr lang="en-US" sz="4000" dirty="0"/>
              <a:t>April 10, 2019</a:t>
            </a:r>
          </a:p>
        </p:txBody>
      </p:sp>
      <p:sp>
        <p:nvSpPr>
          <p:cNvPr id="9" name="Slide Number Placeholder 8"/>
          <p:cNvSpPr>
            <a:spLocks noGrp="1"/>
          </p:cNvSpPr>
          <p:nvPr>
            <p:ph type="sldNum" sz="quarter" idx="12"/>
          </p:nvPr>
        </p:nvSpPr>
        <p:spPr>
          <a:xfrm>
            <a:off x="9448800" y="0"/>
            <a:ext cx="2743200" cy="365125"/>
          </a:xfrm>
        </p:spPr>
        <p:txBody>
          <a:bodyPr/>
          <a:lstStyle/>
          <a:p>
            <a:fld id="{1C20BA80-1909-427C-B3BD-3DD8AEAFD5BE}" type="slidenum">
              <a:rPr lang="en-US" smtClean="0">
                <a:solidFill>
                  <a:srgbClr val="FFFF00"/>
                </a:solidFill>
              </a:rPr>
              <a:t>1</a:t>
            </a:fld>
            <a:endParaRPr lang="en-US">
              <a:solidFill>
                <a:srgbClr val="FFFF00"/>
              </a:solidFill>
            </a:endParaRPr>
          </a:p>
        </p:txBody>
      </p:sp>
      <p:pic>
        <p:nvPicPr>
          <p:cNvPr id="13" name="Picture 12">
            <a:extLst>
              <a:ext uri="{FF2B5EF4-FFF2-40B4-BE49-F238E27FC236}">
                <a16:creationId xmlns:a16="http://schemas.microsoft.com/office/drawing/2014/main" id="{A41E5C9E-5B35-47BB-8A82-326EB9820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562"/>
            <a:ext cx="12192000" cy="13166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31395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Question 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The maximum Gini’s value is attained when the probabilities are equal.  In other words, each probability is 1/5.</a:t>
                </a:r>
              </a:p>
              <a:p>
                <a:r>
                  <a:rPr lang="en-US" dirty="0"/>
                  <a:t>The maximum Gini’s value is </a:t>
                </a:r>
                <a14:m>
                  <m:oMath xmlns:m="http://schemas.openxmlformats.org/officeDocument/2006/math">
                    <m:r>
                      <a:rPr lang="en-US" i="1">
                        <a:latin typeface="Cambria Math" panose="02040503050406030204" pitchFamily="18" charset="0"/>
                      </a:rPr>
                      <m:t>1−</m:t>
                    </m:r>
                    <m:nary>
                      <m:naryPr>
                        <m:chr m:val="∑"/>
                        <m:limLoc m:val="subSup"/>
                        <m:ctrlPr>
                          <a:rPr lang="en-US" i="1">
                            <a:latin typeface="Cambria Math" panose="02040503050406030204" pitchFamily="18" charset="0"/>
                          </a:rPr>
                        </m:ctrlPr>
                      </m:naryPr>
                      <m:sub>
                        <m:r>
                          <a:rPr lang="en-US" i="1">
                            <a:latin typeface="Cambria Math" panose="02040503050406030204" pitchFamily="18" charset="0"/>
                          </a:rPr>
                          <m:t>1</m:t>
                        </m:r>
                      </m:sub>
                      <m:sup>
                        <m:r>
                          <a:rPr lang="en-US" i="1">
                            <a:latin typeface="Cambria Math" panose="02040503050406030204" pitchFamily="18" charset="0"/>
                          </a:rPr>
                          <m:t>5</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5</m:t>
                                    </m:r>
                                  </m:den>
                                </m:f>
                              </m:e>
                            </m:d>
                          </m:e>
                          <m:sup>
                            <m:r>
                              <a:rPr lang="en-US" i="1">
                                <a:latin typeface="Cambria Math" panose="02040503050406030204" pitchFamily="18" charset="0"/>
                              </a:rPr>
                              <m:t>2</m:t>
                            </m:r>
                          </m:sup>
                        </m:sSup>
                      </m:e>
                    </m:nary>
                    <m:r>
                      <a:rPr lang="en-US" b="0" i="1" smtClean="0">
                        <a:latin typeface="Cambria Math" panose="02040503050406030204" pitchFamily="18" charset="0"/>
                      </a:rPr>
                      <m:t>=</m:t>
                    </m:r>
                    <m:r>
                      <a:rPr lang="en-US" i="1">
                        <a:latin typeface="Cambria Math" panose="02040503050406030204" pitchFamily="18" charset="0"/>
                      </a:rPr>
                      <m:t>1−5×</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25</m:t>
                        </m:r>
                      </m:den>
                    </m:f>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5</m:t>
                        </m:r>
                      </m:den>
                    </m:f>
                    <m:r>
                      <a:rPr lang="en-US" b="0" i="1" smtClean="0">
                        <a:latin typeface="Cambria Math" panose="02040503050406030204" pitchFamily="18" charset="0"/>
                      </a:rPr>
                      <m:t>=0.8</m:t>
                    </m:r>
                  </m:oMath>
                </a14:m>
                <a:r>
                  <a:rPr lang="en-US" dirty="0"/>
                  <a:t>.</a:t>
                </a:r>
              </a:p>
              <a:p>
                <a:pPr marL="0" indent="0">
                  <a:buNone/>
                </a:pPr>
                <a:endParaRPr lang="en-US" dirty="0"/>
              </a:p>
              <a:p>
                <a:pPr marL="0" indent="0">
                  <a:buNone/>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10</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915352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Question 5</a:t>
            </a:r>
          </a:p>
        </p:txBody>
      </p:sp>
      <p:sp>
        <p:nvSpPr>
          <p:cNvPr id="3" name="Content Placeholder 2"/>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r>
              <a:rPr lang="en-US" dirty="0"/>
              <a:t>The marginal probabilities for Alarm are</a:t>
            </a:r>
          </a:p>
          <a:p>
            <a:pPr lvl="1"/>
            <a:r>
              <a:rPr lang="en-US" dirty="0"/>
              <a:t>Prob(Alarm = TRUE) = 0.001188 + 0.00282 + 0.05586 + 0.00009212 = 0.05996012</a:t>
            </a:r>
          </a:p>
          <a:p>
            <a:pPr lvl="1"/>
            <a:r>
              <a:rPr lang="en-US" dirty="0"/>
              <a:t>Prob(Alarm = FALSE) = 1 – Prob(Alarm = TRUE) = 1 - 0.05996012 = 0.94003988.</a:t>
            </a:r>
          </a:p>
          <a:p>
            <a:pPr lvl="0"/>
            <a:r>
              <a:rPr lang="en-US" dirty="0"/>
              <a:t>The conditional probability Prob(Burglary = True and Earthquake = False | Alarm Sounded = True) = Prob(Burglary = True and Earthquake = False and Alarm Sounded = True) / Prob(Alarm = TRUE) = 0.05586 / 0.05996012 = 0.9316.</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11</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4" name="Table 3">
            <a:extLst>
              <a:ext uri="{FF2B5EF4-FFF2-40B4-BE49-F238E27FC236}">
                <a16:creationId xmlns:a16="http://schemas.microsoft.com/office/drawing/2014/main" id="{5D7ECC31-343F-455D-8360-426741D5103C}"/>
              </a:ext>
            </a:extLst>
          </p:cNvPr>
          <p:cNvGraphicFramePr>
            <a:graphicFrameLocks noGrp="1"/>
          </p:cNvGraphicFramePr>
          <p:nvPr>
            <p:extLst>
              <p:ext uri="{D42A27DB-BD31-4B8C-83A1-F6EECF244321}">
                <p14:modId xmlns:p14="http://schemas.microsoft.com/office/powerpoint/2010/main" val="1528997155"/>
              </p:ext>
            </p:extLst>
          </p:nvPr>
        </p:nvGraphicFramePr>
        <p:xfrm>
          <a:off x="838200" y="1457423"/>
          <a:ext cx="9198167" cy="1809633"/>
        </p:xfrm>
        <a:graphic>
          <a:graphicData uri="http://schemas.openxmlformats.org/drawingml/2006/table">
            <a:tbl>
              <a:tblPr firstRow="1" firstCol="1" bandRow="1">
                <a:tableStyleId>{5C22544A-7EE6-4342-B048-85BDC9FD1C3A}</a:tableStyleId>
              </a:tblPr>
              <a:tblGrid>
                <a:gridCol w="1123143">
                  <a:extLst>
                    <a:ext uri="{9D8B030D-6E8A-4147-A177-3AD203B41FA5}">
                      <a16:colId xmlns:a16="http://schemas.microsoft.com/office/drawing/2014/main" val="2981289539"/>
                    </a:ext>
                  </a:extLst>
                </a:gridCol>
                <a:gridCol w="1123143">
                  <a:extLst>
                    <a:ext uri="{9D8B030D-6E8A-4147-A177-3AD203B41FA5}">
                      <a16:colId xmlns:a16="http://schemas.microsoft.com/office/drawing/2014/main" val="2148478783"/>
                    </a:ext>
                  </a:extLst>
                </a:gridCol>
                <a:gridCol w="1227156">
                  <a:extLst>
                    <a:ext uri="{9D8B030D-6E8A-4147-A177-3AD203B41FA5}">
                      <a16:colId xmlns:a16="http://schemas.microsoft.com/office/drawing/2014/main" val="4045094391"/>
                    </a:ext>
                  </a:extLst>
                </a:gridCol>
                <a:gridCol w="1233156">
                  <a:extLst>
                    <a:ext uri="{9D8B030D-6E8A-4147-A177-3AD203B41FA5}">
                      <a16:colId xmlns:a16="http://schemas.microsoft.com/office/drawing/2014/main" val="1795061952"/>
                    </a:ext>
                  </a:extLst>
                </a:gridCol>
                <a:gridCol w="1433181">
                  <a:extLst>
                    <a:ext uri="{9D8B030D-6E8A-4147-A177-3AD203B41FA5}">
                      <a16:colId xmlns:a16="http://schemas.microsoft.com/office/drawing/2014/main" val="3557809892"/>
                    </a:ext>
                  </a:extLst>
                </a:gridCol>
                <a:gridCol w="1688214">
                  <a:extLst>
                    <a:ext uri="{9D8B030D-6E8A-4147-A177-3AD203B41FA5}">
                      <a16:colId xmlns:a16="http://schemas.microsoft.com/office/drawing/2014/main" val="1108755718"/>
                    </a:ext>
                  </a:extLst>
                </a:gridCol>
                <a:gridCol w="1370174">
                  <a:extLst>
                    <a:ext uri="{9D8B030D-6E8A-4147-A177-3AD203B41FA5}">
                      <a16:colId xmlns:a16="http://schemas.microsoft.com/office/drawing/2014/main" val="2199825343"/>
                    </a:ext>
                  </a:extLst>
                </a:gridCol>
              </a:tblGrid>
              <a:tr h="701129">
                <a:tc>
                  <a:txBody>
                    <a:bodyPr/>
                    <a:lstStyle/>
                    <a:p>
                      <a:pPr marL="0" marR="0" algn="ctr">
                        <a:lnSpc>
                          <a:spcPct val="107000"/>
                        </a:lnSpc>
                        <a:spcBef>
                          <a:spcPts val="0"/>
                        </a:spcBef>
                        <a:spcAft>
                          <a:spcPts val="0"/>
                        </a:spcAft>
                      </a:pPr>
                      <a:r>
                        <a:rPr lang="en-US" sz="1200" dirty="0">
                          <a:effectLst/>
                        </a:rPr>
                        <a:t>Alarm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Burglary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Earthquake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Prob(Alarm | Burglary, Earthquake)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Prob(Burglary)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Prob(Earthquake)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 Prob(Alarm,  Burglary, Earthquake)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0542552"/>
                  </a:ext>
                </a:extLst>
              </a:tr>
              <a:tr h="277126">
                <a:tc>
                  <a:txBody>
                    <a:bodyPr/>
                    <a:lstStyle/>
                    <a:p>
                      <a:pPr marL="0" marR="0" algn="ctr">
                        <a:lnSpc>
                          <a:spcPct val="107000"/>
                        </a:lnSpc>
                        <a:spcBef>
                          <a:spcPts val="0"/>
                        </a:spcBef>
                        <a:spcAft>
                          <a:spcPts val="0"/>
                        </a:spcAft>
                      </a:pPr>
                      <a:r>
                        <a:rPr lang="en-US" sz="1600">
                          <a:effectLst/>
                        </a:rPr>
                        <a:t>TRUE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TRUE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TRUE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0.99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0.06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0.02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0.001188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78285426"/>
                  </a:ext>
                </a:extLst>
              </a:tr>
              <a:tr h="277126">
                <a:tc>
                  <a:txBody>
                    <a:bodyPr/>
                    <a:lstStyle/>
                    <a:p>
                      <a:pPr marL="0" marR="0" algn="ctr">
                        <a:lnSpc>
                          <a:spcPct val="107000"/>
                        </a:lnSpc>
                        <a:spcBef>
                          <a:spcPts val="0"/>
                        </a:spcBef>
                        <a:spcAft>
                          <a:spcPts val="0"/>
                        </a:spcAft>
                      </a:pPr>
                      <a:r>
                        <a:rPr lang="en-US" sz="1600">
                          <a:effectLst/>
                        </a:rPr>
                        <a:t>TRUE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FALSE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TRUE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0.94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0.02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0.00282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85689919"/>
                  </a:ext>
                </a:extLst>
              </a:tr>
              <a:tr h="277126">
                <a:tc>
                  <a:txBody>
                    <a:bodyPr/>
                    <a:lstStyle/>
                    <a:p>
                      <a:pPr marL="0" marR="0" algn="ctr">
                        <a:lnSpc>
                          <a:spcPct val="107000"/>
                        </a:lnSpc>
                        <a:spcBef>
                          <a:spcPts val="0"/>
                        </a:spcBef>
                        <a:spcAft>
                          <a:spcPts val="0"/>
                        </a:spcAft>
                      </a:pPr>
                      <a:r>
                        <a:rPr lang="en-US" sz="1600">
                          <a:effectLst/>
                        </a:rPr>
                        <a:t>TRUE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TRUE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FALSE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0.95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0.06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0.98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0.05586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1735272"/>
                  </a:ext>
                </a:extLst>
              </a:tr>
              <a:tr h="277126">
                <a:tc>
                  <a:txBody>
                    <a:bodyPr/>
                    <a:lstStyle/>
                    <a:p>
                      <a:pPr marL="0" marR="0" algn="ctr">
                        <a:lnSpc>
                          <a:spcPct val="107000"/>
                        </a:lnSpc>
                        <a:spcBef>
                          <a:spcPts val="0"/>
                        </a:spcBef>
                        <a:spcAft>
                          <a:spcPts val="0"/>
                        </a:spcAft>
                      </a:pPr>
                      <a:r>
                        <a:rPr lang="en-US" sz="1600" dirty="0">
                          <a:effectLst/>
                        </a:rPr>
                        <a:t>TRUE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FALSE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FALSE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0.0001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0.94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0.98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0.00009212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03692580"/>
                  </a:ext>
                </a:extLst>
              </a:tr>
            </a:tbl>
          </a:graphicData>
        </a:graphic>
      </p:graphicFrame>
    </p:spTree>
    <p:extLst>
      <p:ext uri="{BB962C8B-B14F-4D97-AF65-F5344CB8AC3E}">
        <p14:creationId xmlns:p14="http://schemas.microsoft.com/office/powerpoint/2010/main" val="3742711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Question 6</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en-US" dirty="0"/>
              </a:p>
              <a:p>
                <a:endParaRPr lang="en-US" dirty="0"/>
              </a:p>
              <a:p>
                <a:r>
                  <a:rPr lang="en-US" dirty="0"/>
                  <a:t>The estimate of the Intercept of Category V is the natural logarithm of the ratio of the count for Category V to the count for Category III (the reference).  Therefore, the Intercept of Category V is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type m:val="lin"/>
                                <m:ctrlPr>
                                  <a:rPr lang="en-US" i="1">
                                    <a:latin typeface="Cambria Math" panose="02040503050406030204" pitchFamily="18" charset="0"/>
                                  </a:rPr>
                                </m:ctrlPr>
                              </m:fPr>
                              <m:num>
                                <m:r>
                                  <a:rPr lang="en-US" i="1">
                                    <a:latin typeface="Cambria Math" panose="02040503050406030204" pitchFamily="18" charset="0"/>
                                  </a:rPr>
                                  <m:t>63</m:t>
                                </m:r>
                              </m:num>
                              <m:den>
                                <m:r>
                                  <a:rPr lang="en-US" i="1">
                                    <a:latin typeface="Cambria Math" panose="02040503050406030204" pitchFamily="18" charset="0"/>
                                  </a:rPr>
                                  <m:t>364</m:t>
                                </m:r>
                              </m:den>
                            </m:f>
                          </m:e>
                        </m:d>
                        <m:r>
                          <a:rPr lang="en-US" i="1">
                            <a:latin typeface="Cambria Math" panose="02040503050406030204" pitchFamily="18" charset="0"/>
                          </a:rPr>
                          <m:t>=−1.7540</m:t>
                        </m:r>
                      </m:e>
                    </m:func>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r="-1507"/>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12</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4" name="Table 3">
            <a:extLst>
              <a:ext uri="{FF2B5EF4-FFF2-40B4-BE49-F238E27FC236}">
                <a16:creationId xmlns:a16="http://schemas.microsoft.com/office/drawing/2014/main" id="{538C65C2-37A9-4B98-9685-1D7DE204A608}"/>
              </a:ext>
            </a:extLst>
          </p:cNvPr>
          <p:cNvGraphicFramePr>
            <a:graphicFrameLocks noGrp="1"/>
          </p:cNvGraphicFramePr>
          <p:nvPr>
            <p:extLst>
              <p:ext uri="{D42A27DB-BD31-4B8C-83A1-F6EECF244321}">
                <p14:modId xmlns:p14="http://schemas.microsoft.com/office/powerpoint/2010/main" val="3758509107"/>
              </p:ext>
            </p:extLst>
          </p:nvPr>
        </p:nvGraphicFramePr>
        <p:xfrm>
          <a:off x="838200" y="1519237"/>
          <a:ext cx="10515599" cy="1080744"/>
        </p:xfrm>
        <a:graphic>
          <a:graphicData uri="http://schemas.openxmlformats.org/drawingml/2006/table">
            <a:tbl>
              <a:tblPr firstRow="1" firstCol="1" bandRow="1">
                <a:tableStyleId>{5C22544A-7EE6-4342-B048-85BDC9FD1C3A}</a:tableStyleId>
              </a:tblPr>
              <a:tblGrid>
                <a:gridCol w="3005959">
                  <a:extLst>
                    <a:ext uri="{9D8B030D-6E8A-4147-A177-3AD203B41FA5}">
                      <a16:colId xmlns:a16="http://schemas.microsoft.com/office/drawing/2014/main" val="3592145610"/>
                    </a:ext>
                  </a:extLst>
                </a:gridCol>
                <a:gridCol w="1501928">
                  <a:extLst>
                    <a:ext uri="{9D8B030D-6E8A-4147-A177-3AD203B41FA5}">
                      <a16:colId xmlns:a16="http://schemas.microsoft.com/office/drawing/2014/main" val="2426248662"/>
                    </a:ext>
                  </a:extLst>
                </a:gridCol>
                <a:gridCol w="1501928">
                  <a:extLst>
                    <a:ext uri="{9D8B030D-6E8A-4147-A177-3AD203B41FA5}">
                      <a16:colId xmlns:a16="http://schemas.microsoft.com/office/drawing/2014/main" val="1843183819"/>
                    </a:ext>
                  </a:extLst>
                </a:gridCol>
                <a:gridCol w="1501928">
                  <a:extLst>
                    <a:ext uri="{9D8B030D-6E8A-4147-A177-3AD203B41FA5}">
                      <a16:colId xmlns:a16="http://schemas.microsoft.com/office/drawing/2014/main" val="2880964918"/>
                    </a:ext>
                  </a:extLst>
                </a:gridCol>
                <a:gridCol w="1501928">
                  <a:extLst>
                    <a:ext uri="{9D8B030D-6E8A-4147-A177-3AD203B41FA5}">
                      <a16:colId xmlns:a16="http://schemas.microsoft.com/office/drawing/2014/main" val="806879158"/>
                    </a:ext>
                  </a:extLst>
                </a:gridCol>
                <a:gridCol w="1501928">
                  <a:extLst>
                    <a:ext uri="{9D8B030D-6E8A-4147-A177-3AD203B41FA5}">
                      <a16:colId xmlns:a16="http://schemas.microsoft.com/office/drawing/2014/main" val="2642409802"/>
                    </a:ext>
                  </a:extLst>
                </a:gridCol>
              </a:tblGrid>
              <a:tr h="540372">
                <a:tc>
                  <a:txBody>
                    <a:bodyPr/>
                    <a:lstStyle/>
                    <a:p>
                      <a:pPr marL="0" marR="0" algn="ctr">
                        <a:lnSpc>
                          <a:spcPct val="107000"/>
                        </a:lnSpc>
                        <a:spcBef>
                          <a:spcPts val="0"/>
                        </a:spcBef>
                        <a:spcAft>
                          <a:spcPts val="0"/>
                        </a:spcAft>
                      </a:pPr>
                      <a:r>
                        <a:rPr lang="en-US" sz="1800" dirty="0">
                          <a:effectLst/>
                        </a:rPr>
                        <a:t>Target Category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II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III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IV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13139196"/>
                  </a:ext>
                </a:extLst>
              </a:tr>
              <a:tr h="540372">
                <a:tc>
                  <a:txBody>
                    <a:bodyPr/>
                    <a:lstStyle/>
                    <a:p>
                      <a:pPr marL="0" marR="0" algn="ctr">
                        <a:lnSpc>
                          <a:spcPct val="107000"/>
                        </a:lnSpc>
                        <a:spcBef>
                          <a:spcPts val="0"/>
                        </a:spcBef>
                        <a:spcAft>
                          <a:spcPts val="0"/>
                        </a:spcAft>
                      </a:pPr>
                      <a:r>
                        <a:rPr lang="en-US" sz="1800" dirty="0">
                          <a:effectLst/>
                        </a:rPr>
                        <a:t>Frequency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250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364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259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63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03468889"/>
                  </a:ext>
                </a:extLst>
              </a:tr>
            </a:tbl>
          </a:graphicData>
        </a:graphic>
      </p:graphicFrame>
    </p:spTree>
    <p:extLst>
      <p:ext uri="{BB962C8B-B14F-4D97-AF65-F5344CB8AC3E}">
        <p14:creationId xmlns:p14="http://schemas.microsoft.com/office/powerpoint/2010/main" val="2770772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Question 7</a:t>
            </a:r>
          </a:p>
        </p:txBody>
      </p:sp>
      <p:sp>
        <p:nvSpPr>
          <p:cNvPr id="3" name="Content Placeholder 2"/>
          <p:cNvSpPr>
            <a:spLocks noGrp="1"/>
          </p:cNvSpPr>
          <p:nvPr>
            <p:ph idx="1"/>
          </p:nvPr>
        </p:nvSpPr>
        <p:spPr>
          <a:xfrm>
            <a:off x="6361922" y="1495429"/>
            <a:ext cx="5080519" cy="2610040"/>
          </a:xfrm>
        </p:spPr>
        <p:txBody>
          <a:bodyPr>
            <a:normAutofit/>
          </a:bodyPr>
          <a:lstStyle/>
          <a:p>
            <a:r>
              <a:rPr lang="en-US" dirty="0"/>
              <a:t>There are 13 concordant (C) pairs, 9 discordant (D) pairs, and 2 tied (T) pairs.</a:t>
            </a:r>
          </a:p>
          <a:p>
            <a:r>
              <a:rPr lang="en-US" dirty="0"/>
              <a:t>The Area Under Curve statistic is equal to 0.5 + 0.5 * (13 – 9) / 24 = 0.5 + 0.5 * 4 / 24 = 0.5833.</a:t>
            </a:r>
          </a:p>
        </p:txBody>
      </p:sp>
      <p:sp>
        <p:nvSpPr>
          <p:cNvPr id="7" name="Slide Number Placeholder 6"/>
          <p:cNvSpPr>
            <a:spLocks noGrp="1"/>
          </p:cNvSpPr>
          <p:nvPr>
            <p:ph type="sldNum" sz="quarter" idx="12"/>
          </p:nvPr>
        </p:nvSpPr>
        <p:spPr/>
        <p:txBody>
          <a:bodyPr/>
          <a:lstStyle/>
          <a:p>
            <a:fld id="{1C20BA80-1909-427C-B3BD-3DD8AEAFD5BE}" type="slidenum">
              <a:rPr lang="en-US" smtClean="0"/>
              <a:t>13</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5" name="Table 4">
            <a:extLst>
              <a:ext uri="{FF2B5EF4-FFF2-40B4-BE49-F238E27FC236}">
                <a16:creationId xmlns:a16="http://schemas.microsoft.com/office/drawing/2014/main" id="{81F6FD08-72BC-4C8F-AE8B-37749471D7C0}"/>
              </a:ext>
            </a:extLst>
          </p:cNvPr>
          <p:cNvGraphicFramePr>
            <a:graphicFrameLocks noGrp="1"/>
          </p:cNvGraphicFramePr>
          <p:nvPr>
            <p:extLst>
              <p:ext uri="{D42A27DB-BD31-4B8C-83A1-F6EECF244321}">
                <p14:modId xmlns:p14="http://schemas.microsoft.com/office/powerpoint/2010/main" val="2334381624"/>
              </p:ext>
            </p:extLst>
          </p:nvPr>
        </p:nvGraphicFramePr>
        <p:xfrm>
          <a:off x="1015483" y="1495429"/>
          <a:ext cx="5080515" cy="2535393"/>
        </p:xfrm>
        <a:graphic>
          <a:graphicData uri="http://schemas.openxmlformats.org/drawingml/2006/table">
            <a:tbl>
              <a:tblPr firstRow="1" firstCol="1" bandRow="1">
                <a:tableStyleId>{5C22544A-7EE6-4342-B048-85BDC9FD1C3A}</a:tableStyleId>
              </a:tblPr>
              <a:tblGrid>
                <a:gridCol w="1016103">
                  <a:extLst>
                    <a:ext uri="{9D8B030D-6E8A-4147-A177-3AD203B41FA5}">
                      <a16:colId xmlns:a16="http://schemas.microsoft.com/office/drawing/2014/main" val="3223967271"/>
                    </a:ext>
                  </a:extLst>
                </a:gridCol>
                <a:gridCol w="1016103">
                  <a:extLst>
                    <a:ext uri="{9D8B030D-6E8A-4147-A177-3AD203B41FA5}">
                      <a16:colId xmlns:a16="http://schemas.microsoft.com/office/drawing/2014/main" val="1773817132"/>
                    </a:ext>
                  </a:extLst>
                </a:gridCol>
                <a:gridCol w="1016103">
                  <a:extLst>
                    <a:ext uri="{9D8B030D-6E8A-4147-A177-3AD203B41FA5}">
                      <a16:colId xmlns:a16="http://schemas.microsoft.com/office/drawing/2014/main" val="3938726585"/>
                    </a:ext>
                  </a:extLst>
                </a:gridCol>
                <a:gridCol w="1016103">
                  <a:extLst>
                    <a:ext uri="{9D8B030D-6E8A-4147-A177-3AD203B41FA5}">
                      <a16:colId xmlns:a16="http://schemas.microsoft.com/office/drawing/2014/main" val="2052212147"/>
                    </a:ext>
                  </a:extLst>
                </a:gridCol>
                <a:gridCol w="1016103">
                  <a:extLst>
                    <a:ext uri="{9D8B030D-6E8A-4147-A177-3AD203B41FA5}">
                      <a16:colId xmlns:a16="http://schemas.microsoft.com/office/drawing/2014/main" val="2407244867"/>
                    </a:ext>
                  </a:extLst>
                </a:gridCol>
              </a:tblGrid>
              <a:tr h="302254">
                <a:tc rowSpan="2">
                  <a:txBody>
                    <a:bodyPr/>
                    <a:lstStyle/>
                    <a:p>
                      <a:pPr marL="0" marR="0" algn="ctr">
                        <a:lnSpc>
                          <a:spcPct val="107000"/>
                        </a:lnSpc>
                        <a:spcBef>
                          <a:spcPts val="600"/>
                        </a:spcBef>
                        <a:spcAft>
                          <a:spcPts val="0"/>
                        </a:spcAft>
                      </a:pPr>
                      <a:r>
                        <a:rPr lang="en-US" sz="1600" dirty="0">
                          <a:effectLst/>
                        </a:rPr>
                        <a:t>Observed</a:t>
                      </a:r>
                      <a:br>
                        <a:rPr lang="en-US" sz="1600" dirty="0">
                          <a:effectLst/>
                        </a:rPr>
                      </a:br>
                      <a:r>
                        <a:rPr lang="en-US" sz="1600" dirty="0">
                          <a:effectLst/>
                        </a:rPr>
                        <a:t>Event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gridSpan="4">
                  <a:txBody>
                    <a:bodyPr/>
                    <a:lstStyle/>
                    <a:p>
                      <a:pPr marL="0" marR="0" algn="ctr">
                        <a:lnSpc>
                          <a:spcPct val="107000"/>
                        </a:lnSpc>
                        <a:spcBef>
                          <a:spcPts val="600"/>
                        </a:spcBef>
                        <a:spcAft>
                          <a:spcPts val="0"/>
                        </a:spcAft>
                      </a:pPr>
                      <a:r>
                        <a:rPr lang="en-US" sz="1400">
                          <a:effectLst/>
                        </a:rPr>
                        <a:t>Observed Non-Event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31465410"/>
                  </a:ext>
                </a:extLst>
              </a:tr>
              <a:tr h="342611">
                <a:tc vMerge="1">
                  <a:txBody>
                    <a:bodyPr/>
                    <a:lstStyle/>
                    <a:p>
                      <a:endParaRPr lang="en-US"/>
                    </a:p>
                  </a:txBody>
                  <a:tcPr/>
                </a:tc>
                <a:tc>
                  <a:txBody>
                    <a:bodyPr/>
                    <a:lstStyle/>
                    <a:p>
                      <a:pPr marL="0" marR="0" algn="ctr">
                        <a:lnSpc>
                          <a:spcPct val="107000"/>
                        </a:lnSpc>
                        <a:spcBef>
                          <a:spcPts val="600"/>
                        </a:spcBef>
                        <a:spcAft>
                          <a:spcPts val="0"/>
                        </a:spcAft>
                      </a:pPr>
                      <a:r>
                        <a:rPr lang="en-US" sz="1600">
                          <a:effectLst/>
                        </a:rPr>
                        <a:t>0.4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a:effectLst/>
                        </a:rPr>
                        <a:t>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a:effectLst/>
                        </a:rPr>
                        <a:t>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a:effectLst/>
                        </a:rPr>
                        <a:t>0.7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9758339"/>
                  </a:ext>
                </a:extLst>
              </a:tr>
              <a:tr h="315088">
                <a:tc>
                  <a:txBody>
                    <a:bodyPr/>
                    <a:lstStyle/>
                    <a:p>
                      <a:pPr marL="0" marR="0" algn="ctr">
                        <a:lnSpc>
                          <a:spcPct val="107000"/>
                        </a:lnSpc>
                        <a:spcBef>
                          <a:spcPts val="60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dirty="0">
                          <a:effectLst/>
                        </a:rPr>
                        <a:t>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a:effectLst/>
                        </a:rPr>
                        <a:t>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a:effectLst/>
                        </a:rPr>
                        <a:t>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a:effectLst/>
                        </a:rPr>
                        <a:t>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7373228"/>
                  </a:ext>
                </a:extLst>
              </a:tr>
              <a:tr h="315088">
                <a:tc>
                  <a:txBody>
                    <a:bodyPr/>
                    <a:lstStyle/>
                    <a:p>
                      <a:pPr marL="0" marR="0" algn="ctr">
                        <a:lnSpc>
                          <a:spcPct val="107000"/>
                        </a:lnSpc>
                        <a:spcBef>
                          <a:spcPts val="600"/>
                        </a:spcBef>
                        <a:spcAft>
                          <a:spcPts val="0"/>
                        </a:spcAft>
                      </a:pPr>
                      <a:r>
                        <a:rPr lang="en-US" sz="1600">
                          <a:effectLst/>
                        </a:rPr>
                        <a:t>0.4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a:effectLst/>
                        </a:rPr>
                        <a:t>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a:effectLst/>
                        </a:rPr>
                        <a:t>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a:effectLst/>
                        </a:rPr>
                        <a:t>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1036689"/>
                  </a:ext>
                </a:extLst>
              </a:tr>
              <a:tr h="315088">
                <a:tc>
                  <a:txBody>
                    <a:bodyPr/>
                    <a:lstStyle/>
                    <a:p>
                      <a:pPr marL="0" marR="0" algn="ctr">
                        <a:lnSpc>
                          <a:spcPct val="107000"/>
                        </a:lnSpc>
                        <a:spcBef>
                          <a:spcPts val="600"/>
                        </a:spcBef>
                        <a:spcAft>
                          <a:spcPts val="0"/>
                        </a:spcAft>
                      </a:pPr>
                      <a:r>
                        <a:rPr lang="en-US" sz="1600">
                          <a:effectLst/>
                        </a:rPr>
                        <a:t>0.6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dirty="0">
                          <a:effectLst/>
                        </a:rPr>
                        <a:t>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dirty="0">
                          <a:effectLst/>
                        </a:rPr>
                        <a:t>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dirty="0">
                          <a:effectLst/>
                        </a:rPr>
                        <a:t>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a:effectLst/>
                        </a:rPr>
                        <a:t>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8982822"/>
                  </a:ext>
                </a:extLst>
              </a:tr>
              <a:tr h="315088">
                <a:tc>
                  <a:txBody>
                    <a:bodyPr/>
                    <a:lstStyle/>
                    <a:p>
                      <a:pPr marL="0" marR="0" algn="ctr">
                        <a:lnSpc>
                          <a:spcPct val="107000"/>
                        </a:lnSpc>
                        <a:spcBef>
                          <a:spcPts val="600"/>
                        </a:spcBef>
                        <a:spcAft>
                          <a:spcPts val="0"/>
                        </a:spcAft>
                      </a:pPr>
                      <a:r>
                        <a:rPr lang="en-US" sz="1600">
                          <a:effectLst/>
                        </a:rPr>
                        <a:t>0.6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a:effectLst/>
                        </a:rPr>
                        <a:t>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dirty="0">
                          <a:effectLst/>
                        </a:rPr>
                        <a:t>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a:effectLst/>
                        </a:rPr>
                        <a:t>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a:effectLst/>
                        </a:rPr>
                        <a:t>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3289139"/>
                  </a:ext>
                </a:extLst>
              </a:tr>
              <a:tr h="315088">
                <a:tc>
                  <a:txBody>
                    <a:bodyPr/>
                    <a:lstStyle/>
                    <a:p>
                      <a:pPr marL="0" marR="0" algn="ctr">
                        <a:lnSpc>
                          <a:spcPct val="107000"/>
                        </a:lnSpc>
                        <a:spcBef>
                          <a:spcPts val="600"/>
                        </a:spcBef>
                        <a:spcAft>
                          <a:spcPts val="0"/>
                        </a:spcAft>
                      </a:pPr>
                      <a:r>
                        <a:rPr lang="en-US" sz="1600">
                          <a:effectLst/>
                        </a:rPr>
                        <a:t>0.7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a:effectLst/>
                        </a:rPr>
                        <a:t>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dirty="0">
                          <a:effectLst/>
                        </a:rPr>
                        <a:t>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a:effectLst/>
                        </a:rPr>
                        <a:t>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9123642"/>
                  </a:ext>
                </a:extLst>
              </a:tr>
              <a:tr h="315088">
                <a:tc>
                  <a:txBody>
                    <a:bodyPr/>
                    <a:lstStyle/>
                    <a:p>
                      <a:pPr marL="0" marR="0" algn="ctr">
                        <a:lnSpc>
                          <a:spcPct val="107000"/>
                        </a:lnSpc>
                        <a:spcBef>
                          <a:spcPts val="600"/>
                        </a:spcBef>
                        <a:spcAft>
                          <a:spcPts val="0"/>
                        </a:spcAft>
                      </a:pPr>
                      <a:r>
                        <a:rPr lang="en-US" sz="1600">
                          <a:effectLst/>
                        </a:rPr>
                        <a:t>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a:effectLst/>
                        </a:rPr>
                        <a:t>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dirty="0">
                          <a:effectLst/>
                        </a:rPr>
                        <a:t>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dirty="0">
                          <a:effectLst/>
                        </a:rPr>
                        <a:t>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600"/>
                        </a:spcBef>
                        <a:spcAft>
                          <a:spcPts val="0"/>
                        </a:spcAft>
                      </a:pPr>
                      <a:r>
                        <a:rPr lang="en-US" sz="1600" dirty="0">
                          <a:effectLst/>
                        </a:rPr>
                        <a:t>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2959060"/>
                  </a:ext>
                </a:extLst>
              </a:tr>
            </a:tbl>
          </a:graphicData>
        </a:graphic>
      </p:graphicFrame>
      <p:sp>
        <p:nvSpPr>
          <p:cNvPr id="4" name="TextBox 3">
            <a:extLst>
              <a:ext uri="{FF2B5EF4-FFF2-40B4-BE49-F238E27FC236}">
                <a16:creationId xmlns:a16="http://schemas.microsoft.com/office/drawing/2014/main" id="{8FD5BA6F-90CC-4A94-B15B-20E61A2988FB}"/>
              </a:ext>
            </a:extLst>
          </p:cNvPr>
          <p:cNvSpPr txBox="1"/>
          <p:nvPr/>
        </p:nvSpPr>
        <p:spPr>
          <a:xfrm>
            <a:off x="983600" y="4360907"/>
            <a:ext cx="10224796" cy="1600438"/>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q7Obs = </a:t>
            </a:r>
            <a:r>
              <a:rPr lang="en-US" sz="1400" dirty="0" err="1">
                <a:latin typeface="Courier New" panose="02070309020205020404" pitchFamily="49" charset="0"/>
                <a:cs typeface="Courier New" panose="02070309020205020404" pitchFamily="49" charset="0"/>
              </a:rPr>
              <a:t>numpy.array</a:t>
            </a:r>
            <a:r>
              <a:rPr lang="en-US" sz="1400" dirty="0">
                <a:latin typeface="Courier New" panose="02070309020205020404" pitchFamily="49" charset="0"/>
                <a:cs typeface="Courier New" panose="02070309020205020404" pitchFamily="49" charset="0"/>
              </a:rPr>
              <a:t>([1,0,0,1,1,0,1,0,1,1])</a:t>
            </a:r>
          </a:p>
          <a:p>
            <a:r>
              <a:rPr lang="en-US" sz="1400" dirty="0">
                <a:latin typeface="Courier New" panose="02070309020205020404" pitchFamily="49" charset="0"/>
                <a:cs typeface="Courier New" panose="02070309020205020404" pitchFamily="49" charset="0"/>
              </a:rPr>
              <a:t>q7PredProb = </a:t>
            </a:r>
            <a:r>
              <a:rPr lang="en-US" sz="1400" dirty="0" err="1">
                <a:latin typeface="Courier New" panose="02070309020205020404" pitchFamily="49" charset="0"/>
                <a:cs typeface="Courier New" panose="02070309020205020404" pitchFamily="49" charset="0"/>
              </a:rPr>
              <a:t>numpy.array</a:t>
            </a:r>
            <a:r>
              <a:rPr lang="en-US" sz="1400" dirty="0">
                <a:latin typeface="Courier New" panose="02070309020205020404" pitchFamily="49" charset="0"/>
                <a:cs typeface="Courier New" panose="02070309020205020404" pitchFamily="49" charset="0"/>
              </a:rPr>
              <a:t>([0.8, 0.5, 0.4, 0.6, 0.4, 0.7, 0.0, 0.5, 0.7, 0.6])</a:t>
            </a:r>
          </a:p>
          <a:p>
            <a:r>
              <a:rPr lang="en-US" sz="1400" dirty="0">
                <a:latin typeface="Courier New" panose="02070309020205020404" pitchFamily="49" charset="0"/>
                <a:cs typeface="Courier New" panose="02070309020205020404" pitchFamily="49" charset="0"/>
              </a:rPr>
              <a:t>q7AUC = </a:t>
            </a:r>
            <a:r>
              <a:rPr lang="en-US" sz="1400" dirty="0" err="1">
                <a:latin typeface="Courier New" panose="02070309020205020404" pitchFamily="49" charset="0"/>
                <a:cs typeface="Courier New" panose="02070309020205020404" pitchFamily="49" charset="0"/>
              </a:rPr>
              <a:t>metrics.roc_auc_score</a:t>
            </a:r>
            <a:r>
              <a:rPr lang="en-US" sz="1400" dirty="0">
                <a:latin typeface="Courier New" panose="02070309020205020404" pitchFamily="49" charset="0"/>
                <a:cs typeface="Courier New" panose="02070309020205020404" pitchFamily="49" charset="0"/>
              </a:rPr>
              <a:t>(q7Obs, q7PredProb)</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print('Area Under Curve = {:.4f} '.format(q7AUC))</a:t>
            </a:r>
          </a:p>
          <a:p>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Area Under Curve = 0.5833</a:t>
            </a:r>
          </a:p>
        </p:txBody>
      </p:sp>
    </p:spTree>
    <p:extLst>
      <p:ext uri="{BB962C8B-B14F-4D97-AF65-F5344CB8AC3E}">
        <p14:creationId xmlns:p14="http://schemas.microsoft.com/office/powerpoint/2010/main" val="753658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Question 8</a:t>
            </a:r>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q8Obs = </a:t>
            </a:r>
            <a:r>
              <a:rPr lang="en-US" sz="1400" dirty="0" err="1">
                <a:latin typeface="Courier New" panose="02070309020205020404" pitchFamily="49" charset="0"/>
                <a:cs typeface="Courier New" panose="02070309020205020404" pitchFamily="49" charset="0"/>
              </a:rPr>
              <a:t>numpy.array</a:t>
            </a:r>
            <a:r>
              <a:rPr lang="en-US" sz="1400" dirty="0">
                <a:latin typeface="Courier New" panose="02070309020205020404" pitchFamily="49" charset="0"/>
                <a:cs typeface="Courier New" panose="02070309020205020404" pitchFamily="49" charset="0"/>
              </a:rPr>
              <a:t>([1,0,0,1,1,0,1,0,1,1])</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q8PredProb = </a:t>
            </a:r>
            <a:r>
              <a:rPr lang="en-US" sz="1400" dirty="0" err="1">
                <a:latin typeface="Courier New" panose="02070309020205020404" pitchFamily="49" charset="0"/>
                <a:cs typeface="Courier New" panose="02070309020205020404" pitchFamily="49" charset="0"/>
              </a:rPr>
              <a:t>numpy.array</a:t>
            </a:r>
            <a:r>
              <a:rPr lang="en-US" sz="1400" dirty="0">
                <a:latin typeface="Courier New" panose="02070309020205020404" pitchFamily="49" charset="0"/>
                <a:cs typeface="Courier New" panose="02070309020205020404" pitchFamily="49" charset="0"/>
              </a:rPr>
              <a:t>([0.8, 0.5, 0.4, 0.6, 0.4, 0.7, 0.0, 0.5, 0.7, 0.6])</a:t>
            </a: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q8Thresh = q8Obs.mean()</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q8PredClass = </a:t>
            </a:r>
            <a:r>
              <a:rPr lang="en-US" sz="1400" dirty="0" err="1">
                <a:latin typeface="Courier New" panose="02070309020205020404" pitchFamily="49" charset="0"/>
                <a:cs typeface="Courier New" panose="02070309020205020404" pitchFamily="49" charset="0"/>
              </a:rPr>
              <a:t>numpy.where</a:t>
            </a:r>
            <a:r>
              <a:rPr lang="en-US" sz="1400" dirty="0">
                <a:latin typeface="Courier New" panose="02070309020205020404" pitchFamily="49" charset="0"/>
                <a:cs typeface="Courier New" panose="02070309020205020404" pitchFamily="49" charset="0"/>
              </a:rPr>
              <a:t>(q8PredProb &gt;= q8Thresh, 1, 0)</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q8MisC = </a:t>
            </a:r>
            <a:r>
              <a:rPr lang="en-US" sz="1400" dirty="0" err="1">
                <a:latin typeface="Courier New" panose="02070309020205020404" pitchFamily="49" charset="0"/>
                <a:cs typeface="Courier New" panose="02070309020205020404" pitchFamily="49" charset="0"/>
              </a:rPr>
              <a:t>numpy.not_equal</a:t>
            </a:r>
            <a:r>
              <a:rPr lang="en-US" sz="1400" dirty="0">
                <a:latin typeface="Courier New" panose="02070309020205020404" pitchFamily="49" charset="0"/>
                <a:cs typeface="Courier New" panose="02070309020205020404" pitchFamily="49" charset="0"/>
              </a:rPr>
              <a:t>(q8PredClass, q8Obs)</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q8MisClassRate = q8MisC.mean()</a:t>
            </a: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print('Misclassification Rate = {:.4f} '.format(q8MisClassRate))</a:t>
            </a: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Misclassification Rate = 0.3000</a:t>
            </a:r>
            <a:r>
              <a:rPr lang="en-US" sz="1400" dirty="0">
                <a:latin typeface="Courier New" panose="02070309020205020404" pitchFamily="49" charset="0"/>
                <a:cs typeface="Courier New" panose="02070309020205020404" pitchFamily="49" charset="0"/>
              </a:rPr>
              <a:t> </a:t>
            </a: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#Alternatively</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q8MisClassRate = 1.0 - </a:t>
            </a:r>
            <a:r>
              <a:rPr lang="en-US" sz="1400" dirty="0" err="1">
                <a:latin typeface="Courier New" panose="02070309020205020404" pitchFamily="49" charset="0"/>
                <a:cs typeface="Courier New" panose="02070309020205020404" pitchFamily="49" charset="0"/>
              </a:rPr>
              <a:t>metrics.accuracy_score</a:t>
            </a:r>
            <a:r>
              <a:rPr lang="en-US" sz="1400" dirty="0">
                <a:latin typeface="Courier New" panose="02070309020205020404" pitchFamily="49" charset="0"/>
                <a:cs typeface="Courier New" panose="02070309020205020404" pitchFamily="49" charset="0"/>
              </a:rPr>
              <a:t>(q8Obs, q8PredClass)</a:t>
            </a: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print('Misclassification Rate = {:.4f} '.format(q8MisClassRate))</a:t>
            </a: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Misclassification Rate = 0.3000</a:t>
            </a:r>
            <a:r>
              <a:rPr lang="en-US" sz="1400" dirty="0">
                <a:latin typeface="Courier New" panose="02070309020205020404" pitchFamily="49" charset="0"/>
                <a:cs typeface="Courier New" panose="02070309020205020404" pitchFamily="49" charset="0"/>
              </a:rPr>
              <a:t> </a:t>
            </a: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14</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105076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Question 9</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The possible number of 4-itemset is</a:t>
                </a:r>
              </a:p>
              <a:p>
                <a:pPr marL="0" indent="0">
                  <a:buNone/>
                </a:pPr>
                <a:r>
                  <a:rPr lang="en-US" dirty="0"/>
                  <a:t> </a:t>
                </a:r>
                <a14:m>
                  <m:oMath xmlns:m="http://schemas.openxmlformats.org/officeDocument/2006/math">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50, 4</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50!</m:t>
                        </m:r>
                      </m:num>
                      <m:den>
                        <m:r>
                          <a:rPr lang="en-US" i="1">
                            <a:latin typeface="Cambria Math" panose="02040503050406030204" pitchFamily="18" charset="0"/>
                          </a:rPr>
                          <m:t>(50−4)! 4!</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50!</m:t>
                        </m:r>
                      </m:num>
                      <m:den>
                        <m:r>
                          <a:rPr lang="en-US" i="1">
                            <a:latin typeface="Cambria Math" panose="02040503050406030204" pitchFamily="18" charset="0"/>
                          </a:rPr>
                          <m:t>46! 4!</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50×49×48×47</m:t>
                        </m:r>
                      </m:num>
                      <m:den>
                        <m:r>
                          <a:rPr lang="en-US" i="1">
                            <a:latin typeface="Cambria Math" panose="02040503050406030204" pitchFamily="18" charset="0"/>
                          </a:rPr>
                          <m:t>4×3×2×1</m:t>
                        </m:r>
                      </m:den>
                    </m:f>
                    <m:r>
                      <a:rPr lang="en-US" i="1">
                        <a:latin typeface="Cambria Math" panose="02040503050406030204" pitchFamily="18" charset="0"/>
                      </a:rPr>
                      <m:t>=230300.</m:t>
                    </m:r>
                  </m:oMath>
                </a14:m>
                <a:endParaRPr lang="en-US" dirty="0"/>
              </a:p>
              <a:p>
                <a:pPr marL="0" indent="0">
                  <a:buNone/>
                </a:pPr>
                <a:endParaRPr lang="en-US" dirty="0"/>
              </a:p>
              <a:p>
                <a:pPr marL="0" indent="0">
                  <a:buNone/>
                </a:pPr>
                <a:r>
                  <a:rPr lang="en-US" sz="1400" dirty="0">
                    <a:latin typeface="Courier New" panose="02070309020205020404" pitchFamily="49" charset="0"/>
                    <a:cs typeface="Courier New" panose="02070309020205020404" pitchFamily="49" charset="0"/>
                  </a:rPr>
                  <a:t>q9n4Item = </a:t>
                </a:r>
                <a:r>
                  <a:rPr lang="en-US" sz="1400" dirty="0" err="1">
                    <a:latin typeface="Courier New" panose="02070309020205020404" pitchFamily="49" charset="0"/>
                    <a:cs typeface="Courier New" panose="02070309020205020404" pitchFamily="49" charset="0"/>
                  </a:rPr>
                  <a:t>scipy.special.comb</a:t>
                </a:r>
                <a:r>
                  <a:rPr lang="en-US" sz="1400" dirty="0">
                    <a:latin typeface="Courier New" panose="02070309020205020404" pitchFamily="49" charset="0"/>
                    <a:cs typeface="Courier New" panose="02070309020205020404" pitchFamily="49" charset="0"/>
                  </a:rPr>
                  <a:t>(50, 4, exact = True)</a:t>
                </a:r>
              </a:p>
              <a:p>
                <a:pPr marL="0" indent="0">
                  <a:buNone/>
                </a:pPr>
                <a:r>
                  <a:rPr lang="en-US" sz="1400" dirty="0">
                    <a:latin typeface="Courier New" panose="02070309020205020404" pitchFamily="49" charset="0"/>
                    <a:cs typeface="Courier New" panose="02070309020205020404" pitchFamily="49" charset="0"/>
                  </a:rPr>
                  <a:t>print('Possible Number of 4-Itemset = {:.4f} '.format(q9n4Item))</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Possible Number of 4-Itemset = 230300.0000</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15</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654674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Question 10</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The accumulated lift value of the fourth decile is 1.6404.</a:t>
            </a:r>
          </a:p>
        </p:txBody>
      </p:sp>
      <p:sp>
        <p:nvSpPr>
          <p:cNvPr id="7" name="Slide Number Placeholder 6"/>
          <p:cNvSpPr>
            <a:spLocks noGrp="1"/>
          </p:cNvSpPr>
          <p:nvPr>
            <p:ph type="sldNum" sz="quarter" idx="12"/>
          </p:nvPr>
        </p:nvSpPr>
        <p:spPr/>
        <p:txBody>
          <a:bodyPr/>
          <a:lstStyle/>
          <a:p>
            <a:fld id="{1C20BA80-1909-427C-B3BD-3DD8AEAFD5BE}" type="slidenum">
              <a:rPr lang="en-US" smtClean="0"/>
              <a:t>16</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4" name="Table 3">
            <a:extLst>
              <a:ext uri="{FF2B5EF4-FFF2-40B4-BE49-F238E27FC236}">
                <a16:creationId xmlns:a16="http://schemas.microsoft.com/office/drawing/2014/main" id="{772A1091-AD85-40DC-B555-6CD545402F7F}"/>
              </a:ext>
            </a:extLst>
          </p:cNvPr>
          <p:cNvGraphicFramePr>
            <a:graphicFrameLocks noGrp="1"/>
          </p:cNvGraphicFramePr>
          <p:nvPr>
            <p:extLst>
              <p:ext uri="{D42A27DB-BD31-4B8C-83A1-F6EECF244321}">
                <p14:modId xmlns:p14="http://schemas.microsoft.com/office/powerpoint/2010/main" val="3854111202"/>
              </p:ext>
            </p:extLst>
          </p:nvPr>
        </p:nvGraphicFramePr>
        <p:xfrm>
          <a:off x="926336" y="1496957"/>
          <a:ext cx="10515598" cy="3449611"/>
        </p:xfrm>
        <a:graphic>
          <a:graphicData uri="http://schemas.openxmlformats.org/drawingml/2006/table">
            <a:tbl>
              <a:tblPr firstRow="1" firstCol="1" bandRow="1">
                <a:tableStyleId>{5C22544A-7EE6-4342-B048-85BDC9FD1C3A}</a:tableStyleId>
              </a:tblPr>
              <a:tblGrid>
                <a:gridCol w="1165128">
                  <a:extLst>
                    <a:ext uri="{9D8B030D-6E8A-4147-A177-3AD203B41FA5}">
                      <a16:colId xmlns:a16="http://schemas.microsoft.com/office/drawing/2014/main" val="2233082719"/>
                    </a:ext>
                  </a:extLst>
                </a:gridCol>
                <a:gridCol w="1165128">
                  <a:extLst>
                    <a:ext uri="{9D8B030D-6E8A-4147-A177-3AD203B41FA5}">
                      <a16:colId xmlns:a16="http://schemas.microsoft.com/office/drawing/2014/main" val="2720816649"/>
                    </a:ext>
                  </a:extLst>
                </a:gridCol>
                <a:gridCol w="1165128">
                  <a:extLst>
                    <a:ext uri="{9D8B030D-6E8A-4147-A177-3AD203B41FA5}">
                      <a16:colId xmlns:a16="http://schemas.microsoft.com/office/drawing/2014/main" val="1395382539"/>
                    </a:ext>
                  </a:extLst>
                </a:gridCol>
                <a:gridCol w="1165128">
                  <a:extLst>
                    <a:ext uri="{9D8B030D-6E8A-4147-A177-3AD203B41FA5}">
                      <a16:colId xmlns:a16="http://schemas.microsoft.com/office/drawing/2014/main" val="830575518"/>
                    </a:ext>
                  </a:extLst>
                </a:gridCol>
                <a:gridCol w="1299728">
                  <a:extLst>
                    <a:ext uri="{9D8B030D-6E8A-4147-A177-3AD203B41FA5}">
                      <a16:colId xmlns:a16="http://schemas.microsoft.com/office/drawing/2014/main" val="1303425587"/>
                    </a:ext>
                  </a:extLst>
                </a:gridCol>
                <a:gridCol w="2050542">
                  <a:extLst>
                    <a:ext uri="{9D8B030D-6E8A-4147-A177-3AD203B41FA5}">
                      <a16:colId xmlns:a16="http://schemas.microsoft.com/office/drawing/2014/main" val="2881854446"/>
                    </a:ext>
                  </a:extLst>
                </a:gridCol>
                <a:gridCol w="2504816">
                  <a:extLst>
                    <a:ext uri="{9D8B030D-6E8A-4147-A177-3AD203B41FA5}">
                      <a16:colId xmlns:a16="http://schemas.microsoft.com/office/drawing/2014/main" val="225116513"/>
                    </a:ext>
                  </a:extLst>
                </a:gridCol>
              </a:tblGrid>
              <a:tr h="313601">
                <a:tc>
                  <a:txBody>
                    <a:bodyPr/>
                    <a:lstStyle/>
                    <a:p>
                      <a:pPr marL="0" marR="0" algn="ctr">
                        <a:lnSpc>
                          <a:spcPct val="107000"/>
                        </a:lnSpc>
                        <a:spcBef>
                          <a:spcPts val="600"/>
                        </a:spcBef>
                        <a:spcAft>
                          <a:spcPts val="0"/>
                        </a:spcAft>
                      </a:pPr>
                      <a:r>
                        <a:rPr lang="en-US" sz="1400" dirty="0">
                          <a:effectLst/>
                        </a:rPr>
                        <a:t>Decile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dirty="0">
                          <a:effectLst/>
                        </a:rPr>
                        <a:t>Acc. Decile 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Acc. Decile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Acc. Gain 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Acc. Gain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Acc. Response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Acc. Lift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41729714"/>
                  </a:ext>
                </a:extLst>
              </a:tr>
              <a:tr h="313601">
                <a:tc>
                  <a:txBody>
                    <a:bodyPr/>
                    <a:lstStyle/>
                    <a:p>
                      <a:pPr marL="0" marR="0" algn="ctr">
                        <a:lnSpc>
                          <a:spcPct val="107000"/>
                        </a:lnSpc>
                        <a:spcBef>
                          <a:spcPts val="60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421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dirty="0">
                          <a:effectLst/>
                        </a:rPr>
                        <a:t>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155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40.4%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36.8%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4.0432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13843505"/>
                  </a:ext>
                </a:extLst>
              </a:tr>
              <a:tr h="313601">
                <a:tc>
                  <a:txBody>
                    <a:bodyPr/>
                    <a:lstStyle/>
                    <a:p>
                      <a:pPr marL="0" marR="0" algn="ctr">
                        <a:lnSpc>
                          <a:spcPct val="107000"/>
                        </a:lnSpc>
                        <a:spcBef>
                          <a:spcPts val="60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843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207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53.9%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24.6%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2.6966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30242168"/>
                  </a:ext>
                </a:extLst>
              </a:tr>
              <a:tr h="313601">
                <a:tc>
                  <a:txBody>
                    <a:bodyPr/>
                    <a:lstStyle/>
                    <a:p>
                      <a:pPr marL="0" marR="0" algn="ctr">
                        <a:lnSpc>
                          <a:spcPct val="107000"/>
                        </a:lnSpc>
                        <a:spcBef>
                          <a:spcPts val="60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1265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30%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233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60.7%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18.4%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2.0227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88904564"/>
                  </a:ext>
                </a:extLst>
              </a:tr>
              <a:tr h="313601">
                <a:tc>
                  <a:txBody>
                    <a:bodyPr/>
                    <a:lstStyle/>
                    <a:p>
                      <a:pPr marL="0" marR="0" algn="ctr">
                        <a:lnSpc>
                          <a:spcPct val="107000"/>
                        </a:lnSpc>
                        <a:spcBef>
                          <a:spcPts val="60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1687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40%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252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65.6%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14.9%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1.6404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394745"/>
                  </a:ext>
                </a:extLst>
              </a:tr>
              <a:tr h="313601">
                <a:tc>
                  <a:txBody>
                    <a:bodyPr/>
                    <a:lstStyle/>
                    <a:p>
                      <a:pPr marL="0" marR="0" algn="ctr">
                        <a:lnSpc>
                          <a:spcPct val="107000"/>
                        </a:lnSpc>
                        <a:spcBef>
                          <a:spcPts val="60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2108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50%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274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71.4%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13.0%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1.4274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93785553"/>
                  </a:ext>
                </a:extLst>
              </a:tr>
              <a:tr h="313601">
                <a:tc>
                  <a:txBody>
                    <a:bodyPr/>
                    <a:lstStyle/>
                    <a:p>
                      <a:pPr marL="0" marR="0" algn="ctr">
                        <a:lnSpc>
                          <a:spcPct val="107000"/>
                        </a:lnSpc>
                        <a:spcBef>
                          <a:spcPts val="600"/>
                        </a:spcBef>
                        <a:spcAft>
                          <a:spcPts val="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2530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60%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301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78.4%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11.9%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1.3065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3019500"/>
                  </a:ext>
                </a:extLst>
              </a:tr>
              <a:tr h="313601">
                <a:tc>
                  <a:txBody>
                    <a:bodyPr/>
                    <a:lstStyle/>
                    <a:p>
                      <a:pPr marL="0" marR="0" algn="ctr">
                        <a:lnSpc>
                          <a:spcPct val="107000"/>
                        </a:lnSpc>
                        <a:spcBef>
                          <a:spcPts val="600"/>
                        </a:spcBef>
                        <a:spcAft>
                          <a:spcPts val="0"/>
                        </a:spcAft>
                      </a:pPr>
                      <a:r>
                        <a:rPr lang="en-US" sz="14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2952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70%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325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84.6%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11.0%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1.2090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1859076"/>
                  </a:ext>
                </a:extLst>
              </a:tr>
              <a:tr h="313601">
                <a:tc>
                  <a:txBody>
                    <a:bodyPr/>
                    <a:lstStyle/>
                    <a:p>
                      <a:pPr marL="0" marR="0" algn="ctr">
                        <a:lnSpc>
                          <a:spcPct val="107000"/>
                        </a:lnSpc>
                        <a:spcBef>
                          <a:spcPts val="600"/>
                        </a:spcBef>
                        <a:spcAft>
                          <a:spcPts val="0"/>
                        </a:spcAft>
                      </a:pPr>
                      <a:r>
                        <a:rPr lang="en-US" sz="1400">
                          <a:effectLst/>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3374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80%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344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89.6%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dirty="0">
                          <a:effectLst/>
                        </a:rPr>
                        <a:t>10.2%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1.1197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06183390"/>
                  </a:ext>
                </a:extLst>
              </a:tr>
              <a:tr h="313601">
                <a:tc>
                  <a:txBody>
                    <a:bodyPr/>
                    <a:lstStyle/>
                    <a:p>
                      <a:pPr marL="0" marR="0" algn="ctr">
                        <a:lnSpc>
                          <a:spcPct val="107000"/>
                        </a:lnSpc>
                        <a:spcBef>
                          <a:spcPts val="600"/>
                        </a:spcBef>
                        <a:spcAft>
                          <a:spcPts val="0"/>
                        </a:spcAft>
                      </a:pPr>
                      <a:r>
                        <a:rPr lang="en-US" sz="1400">
                          <a:effectLst/>
                        </a:rPr>
                        <a:t>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3796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362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94.3%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9.5%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dirty="0">
                          <a:effectLst/>
                        </a:rPr>
                        <a:t>1.0473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2624445"/>
                  </a:ext>
                </a:extLst>
              </a:tr>
              <a:tr h="313601">
                <a:tc>
                  <a:txBody>
                    <a:bodyPr/>
                    <a:lstStyle/>
                    <a:p>
                      <a:pPr marL="0" marR="0" algn="ctr">
                        <a:lnSpc>
                          <a:spcPct val="107000"/>
                        </a:lnSpc>
                        <a:spcBef>
                          <a:spcPts val="60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4217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384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100.0%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a:effectLst/>
                        </a:rPr>
                        <a:t>9.1%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600"/>
                        </a:spcBef>
                        <a:spcAft>
                          <a:spcPts val="0"/>
                        </a:spcAft>
                      </a:pPr>
                      <a:r>
                        <a:rPr lang="en-US" sz="1400" dirty="0">
                          <a:effectLst/>
                        </a:rPr>
                        <a:t>1.0000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49315828"/>
                  </a:ext>
                </a:extLst>
              </a:tr>
            </a:tbl>
          </a:graphicData>
        </a:graphic>
      </p:graphicFrame>
    </p:spTree>
    <p:extLst>
      <p:ext uri="{BB962C8B-B14F-4D97-AF65-F5344CB8AC3E}">
        <p14:creationId xmlns:p14="http://schemas.microsoft.com/office/powerpoint/2010/main" val="413221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Question 11</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r>
              <a:rPr lang="en-US" dirty="0">
                <a:solidFill>
                  <a:srgbClr val="FF0000"/>
                </a:solidFill>
              </a:rPr>
              <a:t>Read 2019S1MT_Q11.py</a:t>
            </a:r>
          </a:p>
          <a:p>
            <a:r>
              <a:rPr lang="en-US" dirty="0"/>
              <a:t>The Elbow chart shows an elbow at the 4-cluster solution and the Silhouette chart shows a peak at the 4-cluster solution.  Therefore, we determine the number of clusters as 4.</a:t>
            </a:r>
          </a:p>
        </p:txBody>
      </p:sp>
      <p:sp>
        <p:nvSpPr>
          <p:cNvPr id="7" name="Slide Number Placeholder 6"/>
          <p:cNvSpPr>
            <a:spLocks noGrp="1"/>
          </p:cNvSpPr>
          <p:nvPr>
            <p:ph type="sldNum" sz="quarter" idx="12"/>
          </p:nvPr>
        </p:nvSpPr>
        <p:spPr/>
        <p:txBody>
          <a:bodyPr/>
          <a:lstStyle/>
          <a:p>
            <a:fld id="{1C20BA80-1909-427C-B3BD-3DD8AEAFD5BE}" type="slidenum">
              <a:rPr lang="en-US" smtClean="0"/>
              <a:t>17</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9" name="Picture 8">
            <a:extLst>
              <a:ext uri="{FF2B5EF4-FFF2-40B4-BE49-F238E27FC236}">
                <a16:creationId xmlns:a16="http://schemas.microsoft.com/office/drawing/2014/main" id="{AB65F3A9-CE19-43E8-9C10-6EDC71E1E382}"/>
              </a:ext>
            </a:extLst>
          </p:cNvPr>
          <p:cNvPicPr/>
          <p:nvPr/>
        </p:nvPicPr>
        <p:blipFill>
          <a:blip r:embed="rId4"/>
          <a:stretch>
            <a:fillRect/>
          </a:stretch>
        </p:blipFill>
        <p:spPr>
          <a:xfrm>
            <a:off x="5959628" y="1434946"/>
            <a:ext cx="4115518" cy="2862415"/>
          </a:xfrm>
          <a:prstGeom prst="rect">
            <a:avLst/>
          </a:prstGeom>
        </p:spPr>
      </p:pic>
      <p:pic>
        <p:nvPicPr>
          <p:cNvPr id="10" name="Picture 9">
            <a:extLst>
              <a:ext uri="{FF2B5EF4-FFF2-40B4-BE49-F238E27FC236}">
                <a16:creationId xmlns:a16="http://schemas.microsoft.com/office/drawing/2014/main" id="{94A6F214-40D3-4C6C-A2DB-91BEC941BDA3}"/>
              </a:ext>
            </a:extLst>
          </p:cNvPr>
          <p:cNvPicPr/>
          <p:nvPr/>
        </p:nvPicPr>
        <p:blipFill>
          <a:blip r:embed="rId5"/>
          <a:stretch>
            <a:fillRect/>
          </a:stretch>
        </p:blipFill>
        <p:spPr>
          <a:xfrm>
            <a:off x="1188444" y="1434945"/>
            <a:ext cx="4253889" cy="2862416"/>
          </a:xfrm>
          <a:prstGeom prst="rect">
            <a:avLst/>
          </a:prstGeom>
        </p:spPr>
      </p:pic>
    </p:spTree>
    <p:extLst>
      <p:ext uri="{BB962C8B-B14F-4D97-AF65-F5344CB8AC3E}">
        <p14:creationId xmlns:p14="http://schemas.microsoft.com/office/powerpoint/2010/main" val="3364857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Question 11</a:t>
            </a:r>
          </a:p>
        </p:txBody>
      </p:sp>
      <p:sp>
        <p:nvSpPr>
          <p:cNvPr id="3" name="Content Placeholder 2"/>
          <p:cNvSpPr>
            <a:spLocks noGrp="1"/>
          </p:cNvSpPr>
          <p:nvPr>
            <p:ph idx="1"/>
          </p:nvPr>
        </p:nvSpPr>
        <p:spPr>
          <a:xfrm>
            <a:off x="6775372" y="1825625"/>
            <a:ext cx="4578427" cy="4351338"/>
          </a:xfrm>
        </p:spPr>
        <p:txBody>
          <a:bodyPr>
            <a:normAutofit/>
          </a:bodyPr>
          <a:lstStyle/>
          <a:p>
            <a:r>
              <a:rPr lang="en-US" dirty="0"/>
              <a:t>It is common sense to insert the legend that shows the marker’s color of each cluster. </a:t>
            </a:r>
          </a:p>
        </p:txBody>
      </p:sp>
      <p:sp>
        <p:nvSpPr>
          <p:cNvPr id="7" name="Slide Number Placeholder 6"/>
          <p:cNvSpPr>
            <a:spLocks noGrp="1"/>
          </p:cNvSpPr>
          <p:nvPr>
            <p:ph type="sldNum" sz="quarter" idx="12"/>
          </p:nvPr>
        </p:nvSpPr>
        <p:spPr/>
        <p:txBody>
          <a:bodyPr/>
          <a:lstStyle/>
          <a:p>
            <a:fld id="{1C20BA80-1909-427C-B3BD-3DD8AEAFD5BE}" type="slidenum">
              <a:rPr lang="en-US" smtClean="0"/>
              <a:t>18</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06720B98-8D19-476F-83E5-70835B6DC66F}"/>
              </a:ext>
            </a:extLst>
          </p:cNvPr>
          <p:cNvPicPr/>
          <p:nvPr/>
        </p:nvPicPr>
        <p:blipFill>
          <a:blip r:embed="rId4"/>
          <a:stretch>
            <a:fillRect/>
          </a:stretch>
        </p:blipFill>
        <p:spPr>
          <a:xfrm>
            <a:off x="981724" y="1600199"/>
            <a:ext cx="5573311" cy="5120089"/>
          </a:xfrm>
          <a:prstGeom prst="rect">
            <a:avLst/>
          </a:prstGeom>
        </p:spPr>
      </p:pic>
    </p:spTree>
    <p:extLst>
      <p:ext uri="{BB962C8B-B14F-4D97-AF65-F5344CB8AC3E}">
        <p14:creationId xmlns:p14="http://schemas.microsoft.com/office/powerpoint/2010/main" val="2666450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Question 11</a:t>
            </a:r>
          </a:p>
        </p:txBody>
      </p:sp>
      <p:sp>
        <p:nvSpPr>
          <p:cNvPr id="7" name="Slide Number Placeholder 6"/>
          <p:cNvSpPr>
            <a:spLocks noGrp="1"/>
          </p:cNvSpPr>
          <p:nvPr>
            <p:ph type="sldNum" sz="quarter" idx="12"/>
          </p:nvPr>
        </p:nvSpPr>
        <p:spPr/>
        <p:txBody>
          <a:bodyPr/>
          <a:lstStyle/>
          <a:p>
            <a:fld id="{1C20BA80-1909-427C-B3BD-3DD8AEAFD5BE}" type="slidenum">
              <a:rPr lang="en-US" smtClean="0"/>
              <a:t>19</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Content Placeholder 7">
            <a:extLst>
              <a:ext uri="{FF2B5EF4-FFF2-40B4-BE49-F238E27FC236}">
                <a16:creationId xmlns:a16="http://schemas.microsoft.com/office/drawing/2014/main" id="{B4A42801-50D4-4E87-92C8-566E50CD25ED}"/>
              </a:ext>
            </a:extLst>
          </p:cNvPr>
          <p:cNvPicPr>
            <a:picLocks noGrp="1"/>
          </p:cNvPicPr>
          <p:nvPr>
            <p:ph idx="1"/>
          </p:nvPr>
        </p:nvPicPr>
        <p:blipFill>
          <a:blip r:embed="rId4"/>
          <a:stretch>
            <a:fillRect/>
          </a:stretch>
        </p:blipFill>
        <p:spPr>
          <a:xfrm>
            <a:off x="1002440" y="1690688"/>
            <a:ext cx="5772932" cy="3773678"/>
          </a:xfrm>
          <a:prstGeom prst="rect">
            <a:avLst/>
          </a:prstGeom>
        </p:spPr>
      </p:pic>
      <p:sp>
        <p:nvSpPr>
          <p:cNvPr id="9" name="Content Placeholder 2">
            <a:extLst>
              <a:ext uri="{FF2B5EF4-FFF2-40B4-BE49-F238E27FC236}">
                <a16:creationId xmlns:a16="http://schemas.microsoft.com/office/drawing/2014/main" id="{D2B5FD67-547C-497A-B28C-D472ED3A409E}"/>
              </a:ext>
            </a:extLst>
          </p:cNvPr>
          <p:cNvSpPr txBox="1">
            <a:spLocks/>
          </p:cNvSpPr>
          <p:nvPr/>
        </p:nvSpPr>
        <p:spPr>
          <a:xfrm>
            <a:off x="6939613" y="1690688"/>
            <a:ext cx="4578427"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 terminal nodes or leaves.</a:t>
            </a:r>
          </a:p>
          <a:p>
            <a:r>
              <a:rPr lang="en-US" dirty="0"/>
              <a:t>Since the Gini value of each leaf is zero, this indicates that all observations in each leaf come from the same cluster and they are completely and correctly classified.  Therefore, the Root Average Squared Error is zero. </a:t>
            </a:r>
          </a:p>
        </p:txBody>
      </p:sp>
    </p:spTree>
    <p:extLst>
      <p:ext uri="{BB962C8B-B14F-4D97-AF65-F5344CB8AC3E}">
        <p14:creationId xmlns:p14="http://schemas.microsoft.com/office/powerpoint/2010/main" val="222575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13 Agenda</a:t>
            </a:r>
          </a:p>
        </p:txBody>
      </p:sp>
      <p:sp>
        <p:nvSpPr>
          <p:cNvPr id="3" name="Content Placeholder 2"/>
          <p:cNvSpPr>
            <a:spLocks noGrp="1"/>
          </p:cNvSpPr>
          <p:nvPr>
            <p:ph idx="1"/>
          </p:nvPr>
        </p:nvSpPr>
        <p:spPr/>
        <p:txBody>
          <a:bodyPr>
            <a:normAutofit/>
          </a:bodyPr>
          <a:lstStyle/>
          <a:p>
            <a:r>
              <a:rPr lang="en-US" dirty="0"/>
              <a:t>Mid-Term </a:t>
            </a:r>
            <a:r>
              <a:rPr lang="en-US"/>
              <a:t>Test Review</a:t>
            </a:r>
          </a:p>
          <a:p>
            <a:r>
              <a:rPr lang="en-US" dirty="0"/>
              <a:t>Support Vector Machine</a:t>
            </a:r>
          </a:p>
          <a:p>
            <a:r>
              <a:rPr lang="en-US" dirty="0"/>
              <a:t>Chapter 13 of the Machine Learning book</a:t>
            </a:r>
          </a:p>
        </p:txBody>
      </p:sp>
      <p:sp>
        <p:nvSpPr>
          <p:cNvPr id="7" name="Slide Number Placeholder 6"/>
          <p:cNvSpPr>
            <a:spLocks noGrp="1"/>
          </p:cNvSpPr>
          <p:nvPr>
            <p:ph type="sldNum" sz="quarter" idx="12"/>
          </p:nvPr>
        </p:nvSpPr>
        <p:spPr/>
        <p:txBody>
          <a:bodyPr/>
          <a:lstStyle/>
          <a:p>
            <a:fld id="{1C20BA80-1909-427C-B3BD-3DD8AEAFD5BE}" type="slidenum">
              <a:rPr lang="en-US" smtClean="0"/>
              <a:t>2</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46059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Question 11</a:t>
            </a:r>
          </a:p>
        </p:txBody>
      </p:sp>
      <p:sp>
        <p:nvSpPr>
          <p:cNvPr id="3" name="Content Placeholder 2"/>
          <p:cNvSpPr>
            <a:spLocks noGrp="1"/>
          </p:cNvSpPr>
          <p:nvPr>
            <p:ph idx="1"/>
          </p:nvPr>
        </p:nvSpPr>
        <p:spPr/>
        <p:txBody>
          <a:bodyPr>
            <a:normAutofit fontScale="77500" lnSpcReduction="20000"/>
          </a:bodyPr>
          <a:lstStyle/>
          <a:p>
            <a:pPr lvl="0"/>
            <a:endParaRPr lang="en-US" dirty="0"/>
          </a:p>
          <a:p>
            <a:pPr lvl="0"/>
            <a:endParaRPr lang="en-US" dirty="0"/>
          </a:p>
          <a:p>
            <a:pPr lvl="0"/>
            <a:endParaRPr lang="en-US" dirty="0"/>
          </a:p>
          <a:p>
            <a:pPr lvl="0"/>
            <a:endParaRPr lang="en-US" dirty="0"/>
          </a:p>
          <a:p>
            <a:pPr lvl="0"/>
            <a:endParaRPr lang="en-US" dirty="0"/>
          </a:p>
          <a:p>
            <a:pPr lvl="0"/>
            <a:r>
              <a:rPr lang="en-US" dirty="0"/>
              <a:t>Cluster 0 has 4,565 reports.  In those reports, 6 or fewer potholes were filled on the block within 2 days of receiving the reports.</a:t>
            </a:r>
          </a:p>
          <a:p>
            <a:pPr lvl="0"/>
            <a:r>
              <a:rPr lang="en-US" dirty="0"/>
              <a:t>Cluster 1 has 3,629 reports.  In those reports, 6 or fewer potholes were filled on the block but after at least 3 days of receiving the reports.</a:t>
            </a:r>
          </a:p>
          <a:p>
            <a:pPr lvl="0"/>
            <a:r>
              <a:rPr lang="en-US" dirty="0"/>
              <a:t>Cluster 2 has 4,961 reports.  In those reports, 7 or more potholes were filled on the block after at least 3 days of receiving the reports.</a:t>
            </a:r>
          </a:p>
          <a:p>
            <a:r>
              <a:rPr lang="en-US" dirty="0"/>
              <a:t>Cluster 3 has 4,757 reports.  In those reports, 7 or more potholes were filled on the block within 2 days of receiving the reports.</a:t>
            </a:r>
          </a:p>
        </p:txBody>
      </p:sp>
      <p:sp>
        <p:nvSpPr>
          <p:cNvPr id="7" name="Slide Number Placeholder 6"/>
          <p:cNvSpPr>
            <a:spLocks noGrp="1"/>
          </p:cNvSpPr>
          <p:nvPr>
            <p:ph type="sldNum" sz="quarter" idx="12"/>
          </p:nvPr>
        </p:nvSpPr>
        <p:spPr/>
        <p:txBody>
          <a:bodyPr/>
          <a:lstStyle/>
          <a:p>
            <a:fld id="{1C20BA80-1909-427C-B3BD-3DD8AEAFD5BE}" type="slidenum">
              <a:rPr lang="en-US" smtClean="0"/>
              <a:t>20</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4" name="Table 3">
            <a:extLst>
              <a:ext uri="{FF2B5EF4-FFF2-40B4-BE49-F238E27FC236}">
                <a16:creationId xmlns:a16="http://schemas.microsoft.com/office/drawing/2014/main" id="{F1E94C47-A1CF-4748-98CF-4FF61E63991B}"/>
              </a:ext>
            </a:extLst>
          </p:cNvPr>
          <p:cNvGraphicFramePr>
            <a:graphicFrameLocks noGrp="1"/>
          </p:cNvGraphicFramePr>
          <p:nvPr>
            <p:extLst>
              <p:ext uri="{D42A27DB-BD31-4B8C-83A1-F6EECF244321}">
                <p14:modId xmlns:p14="http://schemas.microsoft.com/office/powerpoint/2010/main" val="1519051194"/>
              </p:ext>
            </p:extLst>
          </p:nvPr>
        </p:nvGraphicFramePr>
        <p:xfrm>
          <a:off x="1123719" y="1527424"/>
          <a:ext cx="10230079" cy="1901574"/>
        </p:xfrm>
        <a:graphic>
          <a:graphicData uri="http://schemas.openxmlformats.org/drawingml/2006/table">
            <a:tbl>
              <a:tblPr firstRow="1" firstCol="1" bandRow="1">
                <a:tableStyleId>{5C22544A-7EE6-4342-B048-85BDC9FD1C3A}</a:tableStyleId>
              </a:tblPr>
              <a:tblGrid>
                <a:gridCol w="2556973">
                  <a:extLst>
                    <a:ext uri="{9D8B030D-6E8A-4147-A177-3AD203B41FA5}">
                      <a16:colId xmlns:a16="http://schemas.microsoft.com/office/drawing/2014/main" val="2509179474"/>
                    </a:ext>
                  </a:extLst>
                </a:gridCol>
                <a:gridCol w="2061479">
                  <a:extLst>
                    <a:ext uri="{9D8B030D-6E8A-4147-A177-3AD203B41FA5}">
                      <a16:colId xmlns:a16="http://schemas.microsoft.com/office/drawing/2014/main" val="2521364821"/>
                    </a:ext>
                  </a:extLst>
                </a:gridCol>
                <a:gridCol w="2690152">
                  <a:extLst>
                    <a:ext uri="{9D8B030D-6E8A-4147-A177-3AD203B41FA5}">
                      <a16:colId xmlns:a16="http://schemas.microsoft.com/office/drawing/2014/main" val="1419510765"/>
                    </a:ext>
                  </a:extLst>
                </a:gridCol>
                <a:gridCol w="2921475">
                  <a:extLst>
                    <a:ext uri="{9D8B030D-6E8A-4147-A177-3AD203B41FA5}">
                      <a16:colId xmlns:a16="http://schemas.microsoft.com/office/drawing/2014/main" val="3731073141"/>
                    </a:ext>
                  </a:extLst>
                </a:gridCol>
              </a:tblGrid>
              <a:tr h="643566">
                <a:tc>
                  <a:txBody>
                    <a:bodyPr/>
                    <a:lstStyle/>
                    <a:p>
                      <a:pPr marL="0" marR="0" algn="ctr">
                        <a:lnSpc>
                          <a:spcPct val="107000"/>
                        </a:lnSpc>
                        <a:spcBef>
                          <a:spcPts val="0"/>
                        </a:spcBef>
                        <a:spcAft>
                          <a:spcPts val="0"/>
                        </a:spcAft>
                      </a:pPr>
                      <a:r>
                        <a:rPr lang="en-US" sz="1600" dirty="0">
                          <a:effectLst/>
                        </a:rPr>
                        <a:t>Cluster 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Size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N_DAYS_FOR_COMPLETION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N_POTHOLES_FILLED_ON_BLOCK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27083084"/>
                  </a:ext>
                </a:extLst>
              </a:tr>
              <a:tr h="314502">
                <a:tc>
                  <a:txBody>
                    <a:bodyPr/>
                    <a:lstStyle/>
                    <a:p>
                      <a:pPr marL="0" marR="0" algn="ctr">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4,565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&lt;= 2.5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&lt;= 6.5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8297016"/>
                  </a:ext>
                </a:extLst>
              </a:tr>
              <a:tr h="314502">
                <a:tc>
                  <a:txBody>
                    <a:bodyPr/>
                    <a:lstStyle/>
                    <a:p>
                      <a:pPr marL="0" marR="0" algn="ctr">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3,629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&gt; 2.5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&lt;= 6.5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42032192"/>
                  </a:ext>
                </a:extLst>
              </a:tr>
              <a:tr h="314502">
                <a:tc>
                  <a:txBody>
                    <a:bodyPr/>
                    <a:lstStyle/>
                    <a:p>
                      <a:pPr marL="0" marR="0" algn="ctr">
                        <a:lnSpc>
                          <a:spcPct val="107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4,961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&gt; 2.5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&gt; 6.5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2863460"/>
                  </a:ext>
                </a:extLst>
              </a:tr>
              <a:tr h="314502">
                <a:tc>
                  <a:txBody>
                    <a:bodyPr/>
                    <a:lstStyle/>
                    <a:p>
                      <a:pPr marL="0" marR="0" algn="ctr">
                        <a:lnSpc>
                          <a:spcPct val="107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4,757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&lt;= 2.5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&gt; 6.5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7163230"/>
                  </a:ext>
                </a:extLst>
              </a:tr>
            </a:tbl>
          </a:graphicData>
        </a:graphic>
      </p:graphicFrame>
    </p:spTree>
    <p:extLst>
      <p:ext uri="{BB962C8B-B14F-4D97-AF65-F5344CB8AC3E}">
        <p14:creationId xmlns:p14="http://schemas.microsoft.com/office/powerpoint/2010/main" val="3292323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Question 12</a:t>
            </a:r>
          </a:p>
        </p:txBody>
      </p:sp>
      <p:sp>
        <p:nvSpPr>
          <p:cNvPr id="3" name="Content Placeholder 2"/>
          <p:cNvSpPr>
            <a:spLocks noGrp="1"/>
          </p:cNvSpPr>
          <p:nvPr>
            <p:ph idx="1"/>
          </p:nvPr>
        </p:nvSpPr>
        <p:spPr/>
        <p:txBody>
          <a:bodyPr>
            <a:normAutofit/>
          </a:bodyPr>
          <a:lstStyle/>
          <a:p>
            <a:r>
              <a:rPr lang="en-US" dirty="0">
                <a:solidFill>
                  <a:srgbClr val="FF0000"/>
                </a:solidFill>
              </a:rPr>
              <a:t>Read 2019S1MT_Q12.py</a:t>
            </a:r>
          </a:p>
          <a:p>
            <a:r>
              <a:rPr lang="en-US" dirty="0"/>
              <a:t>The Training partition has 462 observations and the Testing partition has 155 observations.</a:t>
            </a:r>
          </a:p>
          <a:p>
            <a:r>
              <a:rPr lang="en-US" dirty="0"/>
              <a:t>The claim rate in the Training partition is 133 / (329 + 133) = 0.2879.</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21</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4" name="Table 3">
            <a:extLst>
              <a:ext uri="{FF2B5EF4-FFF2-40B4-BE49-F238E27FC236}">
                <a16:creationId xmlns:a16="http://schemas.microsoft.com/office/drawing/2014/main" id="{064197A4-81A5-43A5-AF99-ADA735647686}"/>
              </a:ext>
            </a:extLst>
          </p:cNvPr>
          <p:cNvGraphicFramePr>
            <a:graphicFrameLocks noGrp="1"/>
          </p:cNvGraphicFramePr>
          <p:nvPr>
            <p:extLst>
              <p:ext uri="{D42A27DB-BD31-4B8C-83A1-F6EECF244321}">
                <p14:modId xmlns:p14="http://schemas.microsoft.com/office/powerpoint/2010/main" val="3374865768"/>
              </p:ext>
            </p:extLst>
          </p:nvPr>
        </p:nvGraphicFramePr>
        <p:xfrm>
          <a:off x="970519" y="4093953"/>
          <a:ext cx="6801163" cy="2398922"/>
        </p:xfrm>
        <a:graphic>
          <a:graphicData uri="http://schemas.openxmlformats.org/drawingml/2006/table">
            <a:tbl>
              <a:tblPr firstRow="1" firstCol="1" bandRow="1">
                <a:tableStyleId>{5C22544A-7EE6-4342-B048-85BDC9FD1C3A}</a:tableStyleId>
              </a:tblPr>
              <a:tblGrid>
                <a:gridCol w="2161825">
                  <a:extLst>
                    <a:ext uri="{9D8B030D-6E8A-4147-A177-3AD203B41FA5}">
                      <a16:colId xmlns:a16="http://schemas.microsoft.com/office/drawing/2014/main" val="1351471654"/>
                    </a:ext>
                  </a:extLst>
                </a:gridCol>
                <a:gridCol w="2161825">
                  <a:extLst>
                    <a:ext uri="{9D8B030D-6E8A-4147-A177-3AD203B41FA5}">
                      <a16:colId xmlns:a16="http://schemas.microsoft.com/office/drawing/2014/main" val="969002399"/>
                    </a:ext>
                  </a:extLst>
                </a:gridCol>
                <a:gridCol w="2477513">
                  <a:extLst>
                    <a:ext uri="{9D8B030D-6E8A-4147-A177-3AD203B41FA5}">
                      <a16:colId xmlns:a16="http://schemas.microsoft.com/office/drawing/2014/main" val="2007715450"/>
                    </a:ext>
                  </a:extLst>
                </a:gridCol>
              </a:tblGrid>
              <a:tr h="595894">
                <a:tc>
                  <a:txBody>
                    <a:bodyPr/>
                    <a:lstStyle/>
                    <a:p>
                      <a:pPr marL="0" marR="0" algn="ctr">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Classification Tree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Logistic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68045808"/>
                  </a:ext>
                </a:extLst>
              </a:tr>
              <a:tr h="595894">
                <a:tc>
                  <a:txBody>
                    <a:bodyPr/>
                    <a:lstStyle/>
                    <a:p>
                      <a:pPr marL="0" marR="0" algn="ctr">
                        <a:lnSpc>
                          <a:spcPct val="107000"/>
                        </a:lnSpc>
                        <a:spcBef>
                          <a:spcPts val="0"/>
                        </a:spcBef>
                        <a:spcAft>
                          <a:spcPts val="0"/>
                        </a:spcAft>
                      </a:pPr>
                      <a:r>
                        <a:rPr lang="en-US" sz="1800" dirty="0">
                          <a:effectLst/>
                        </a:rPr>
                        <a:t>Area Under Curve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0.4351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0.5463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9556883"/>
                  </a:ext>
                </a:extLst>
              </a:tr>
              <a:tr h="603567">
                <a:tc>
                  <a:txBody>
                    <a:bodyPr/>
                    <a:lstStyle/>
                    <a:p>
                      <a:pPr marL="0" marR="0" algn="ctr">
                        <a:lnSpc>
                          <a:spcPct val="107000"/>
                        </a:lnSpc>
                        <a:spcBef>
                          <a:spcPts val="0"/>
                        </a:spcBef>
                        <a:spcAft>
                          <a:spcPts val="0"/>
                        </a:spcAft>
                      </a:pPr>
                      <a:r>
                        <a:rPr lang="en-US" sz="1800">
                          <a:effectLst/>
                        </a:rPr>
                        <a:t>Root Average Squared Error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0.5089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0.4539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57178948"/>
                  </a:ext>
                </a:extLst>
              </a:tr>
              <a:tr h="603567">
                <a:tc>
                  <a:txBody>
                    <a:bodyPr/>
                    <a:lstStyle/>
                    <a:p>
                      <a:pPr marL="0" marR="0" algn="ctr">
                        <a:lnSpc>
                          <a:spcPct val="107000"/>
                        </a:lnSpc>
                        <a:spcBef>
                          <a:spcPts val="0"/>
                        </a:spcBef>
                        <a:spcAft>
                          <a:spcPts val="0"/>
                        </a:spcAft>
                      </a:pPr>
                      <a:r>
                        <a:rPr lang="en-US" sz="1800">
                          <a:effectLst/>
                        </a:rPr>
                        <a:t>Misclassification Rate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0.4581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0.4839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36511653"/>
                  </a:ext>
                </a:extLst>
              </a:tr>
            </a:tbl>
          </a:graphicData>
        </a:graphic>
      </p:graphicFrame>
    </p:spTree>
    <p:extLst>
      <p:ext uri="{BB962C8B-B14F-4D97-AF65-F5344CB8AC3E}">
        <p14:creationId xmlns:p14="http://schemas.microsoft.com/office/powerpoint/2010/main" val="3439517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Question 12</a:t>
            </a:r>
          </a:p>
        </p:txBody>
      </p:sp>
      <p:sp>
        <p:nvSpPr>
          <p:cNvPr id="3" name="Content Placeholder 2"/>
          <p:cNvSpPr>
            <a:spLocks noGrp="1"/>
          </p:cNvSpPr>
          <p:nvPr>
            <p:ph idx="1"/>
          </p:nvPr>
        </p:nvSpPr>
        <p:spPr>
          <a:xfrm>
            <a:off x="6533003" y="1492383"/>
            <a:ext cx="4977796" cy="4902505"/>
          </a:xfrm>
        </p:spPr>
        <p:txBody>
          <a:bodyPr>
            <a:normAutofit/>
          </a:bodyPr>
          <a:lstStyle/>
          <a:p>
            <a:r>
              <a:rPr lang="en-US" sz="1800" dirty="0"/>
              <a:t>The Logistic Regression model has a higher Area Under Curve metric and a lower Root Average Squared Error.  On the other hand, the Decision Tree model has a lower Misclassification Rate. </a:t>
            </a:r>
          </a:p>
          <a:p>
            <a:r>
              <a:rPr lang="en-US" sz="1800" dirty="0"/>
              <a:t>In the Receiver Operating Characteristic chart, the curve of the Logistic Regression model is above that of the Decision Tree model most, if not all, of the time.  In fact, the curve of the Decision Tree model falls below the diagonal reference line the majority of the time.  This indicates that the Decision Tree is worse than a uniformly random model.</a:t>
            </a:r>
          </a:p>
          <a:p>
            <a:r>
              <a:rPr lang="en-US" sz="1800" dirty="0"/>
              <a:t>In summary, the Logistic Regression model wins 3 out of 4 criteria, and the Decision Tree model only wins in the Misclassification Rate criterion.  Therefore, I will recommend the Logistic Regression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22</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9" name="Picture 8">
            <a:extLst>
              <a:ext uri="{FF2B5EF4-FFF2-40B4-BE49-F238E27FC236}">
                <a16:creationId xmlns:a16="http://schemas.microsoft.com/office/drawing/2014/main" id="{E4006871-6178-479B-9169-8609423637DA}"/>
              </a:ext>
            </a:extLst>
          </p:cNvPr>
          <p:cNvPicPr/>
          <p:nvPr/>
        </p:nvPicPr>
        <p:blipFill>
          <a:blip r:embed="rId4"/>
          <a:stretch>
            <a:fillRect/>
          </a:stretch>
        </p:blipFill>
        <p:spPr>
          <a:xfrm>
            <a:off x="995198" y="1498294"/>
            <a:ext cx="5284416" cy="4902506"/>
          </a:xfrm>
          <a:prstGeom prst="rect">
            <a:avLst/>
          </a:prstGeom>
        </p:spPr>
      </p:pic>
    </p:spTree>
    <p:extLst>
      <p:ext uri="{BB962C8B-B14F-4D97-AF65-F5344CB8AC3E}">
        <p14:creationId xmlns:p14="http://schemas.microsoft.com/office/powerpoint/2010/main" val="2000381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Python Codes</a:t>
            </a:r>
          </a:p>
        </p:txBody>
      </p:sp>
      <p:sp>
        <p:nvSpPr>
          <p:cNvPr id="3" name="Content Placeholder 2"/>
          <p:cNvSpPr>
            <a:spLocks noGrp="1"/>
          </p:cNvSpPr>
          <p:nvPr>
            <p:ph idx="1"/>
          </p:nvPr>
        </p:nvSpPr>
        <p:spPr/>
        <p:txBody>
          <a:bodyPr>
            <a:normAutofit/>
          </a:bodyPr>
          <a:lstStyle/>
          <a:p>
            <a:r>
              <a:rPr lang="en-US" dirty="0"/>
              <a:t>Question 1 to Question 10: 2019S1MT_Q1_10.py</a:t>
            </a:r>
          </a:p>
          <a:p>
            <a:r>
              <a:rPr lang="en-US" dirty="0"/>
              <a:t>Question 11: 2019S1MT_Q11.py</a:t>
            </a:r>
          </a:p>
          <a:p>
            <a:r>
              <a:rPr lang="en-US" dirty="0"/>
              <a:t>Question 12: 2019S1MT_Q12.py</a:t>
            </a:r>
          </a:p>
        </p:txBody>
      </p:sp>
      <p:sp>
        <p:nvSpPr>
          <p:cNvPr id="7" name="Slide Number Placeholder 6"/>
          <p:cNvSpPr>
            <a:spLocks noGrp="1"/>
          </p:cNvSpPr>
          <p:nvPr>
            <p:ph type="sldNum" sz="quarter" idx="12"/>
          </p:nvPr>
        </p:nvSpPr>
        <p:spPr/>
        <p:txBody>
          <a:bodyPr/>
          <a:lstStyle/>
          <a:p>
            <a:fld id="{1C20BA80-1909-427C-B3BD-3DD8AEAFD5BE}" type="slidenum">
              <a:rPr lang="en-US" smtClean="0"/>
              <a:t>23</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75372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Few Remarks</a:t>
            </a:r>
          </a:p>
        </p:txBody>
      </p:sp>
      <p:sp>
        <p:nvSpPr>
          <p:cNvPr id="3" name="Content Placeholder 2"/>
          <p:cNvSpPr>
            <a:spLocks noGrp="1"/>
          </p:cNvSpPr>
          <p:nvPr>
            <p:ph idx="1"/>
          </p:nvPr>
        </p:nvSpPr>
        <p:spPr/>
        <p:txBody>
          <a:bodyPr>
            <a:normAutofit/>
          </a:bodyPr>
          <a:lstStyle/>
          <a:p>
            <a:r>
              <a:rPr lang="en-US" dirty="0"/>
              <a:t>Score Inquiry or Request to Regrade</a:t>
            </a:r>
          </a:p>
          <a:p>
            <a:pPr marL="914400" lvl="1" indent="-457200">
              <a:buFont typeface="+mj-lt"/>
              <a:buAutoNum type="arabicPeriod"/>
            </a:pPr>
            <a:r>
              <a:rPr lang="en-US" dirty="0"/>
              <a:t>Send the instructor email about your inquiry or request no later than Friday, April 12, 2019</a:t>
            </a:r>
          </a:p>
          <a:p>
            <a:pPr marL="914400" lvl="1" indent="-457200">
              <a:buFont typeface="+mj-lt"/>
              <a:buAutoNum type="arabicPeriod"/>
            </a:pPr>
            <a:r>
              <a:rPr lang="en-US" dirty="0"/>
              <a:t>Must state your evidence that your answers are misread or misinterpreted</a:t>
            </a:r>
          </a:p>
          <a:p>
            <a:r>
              <a:rPr lang="en-US" dirty="0"/>
              <a:t>Your Course Status Check</a:t>
            </a:r>
          </a:p>
          <a:p>
            <a:pPr marL="914400" lvl="1" indent="-457200">
              <a:buFont typeface="+mj-lt"/>
              <a:buAutoNum type="arabicPeriod"/>
            </a:pPr>
            <a:r>
              <a:rPr lang="en-US" dirty="0"/>
              <a:t>Your running course score equals to 0.1 * Assignment1 + 0.1 * Assignment2 + 0.1 * Assignment3 + 0.25 * Mid-Term</a:t>
            </a:r>
          </a:p>
          <a:p>
            <a:pPr marL="914400" lvl="1" indent="-457200">
              <a:buFont typeface="+mj-lt"/>
              <a:buAutoNum type="arabicPeriod"/>
            </a:pPr>
            <a:r>
              <a:rPr lang="en-US" dirty="0"/>
              <a:t>If your running course score is below 25, then you definitely will fail this course even if you earned maximum scores in Assignment 3 and 4, and the Final.</a:t>
            </a:r>
          </a:p>
        </p:txBody>
      </p:sp>
      <p:sp>
        <p:nvSpPr>
          <p:cNvPr id="7" name="Slide Number Placeholder 6"/>
          <p:cNvSpPr>
            <a:spLocks noGrp="1"/>
          </p:cNvSpPr>
          <p:nvPr>
            <p:ph type="sldNum" sz="quarter" idx="12"/>
          </p:nvPr>
        </p:nvSpPr>
        <p:spPr/>
        <p:txBody>
          <a:bodyPr/>
          <a:lstStyle/>
          <a:p>
            <a:fld id="{1C20BA80-1909-427C-B3BD-3DD8AEAFD5BE}" type="slidenum">
              <a:rPr lang="en-US" smtClean="0"/>
              <a:t>24</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645461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Classification Problem</a:t>
            </a:r>
          </a:p>
        </p:txBody>
      </p:sp>
      <p:sp>
        <p:nvSpPr>
          <p:cNvPr id="3" name="Content Placeholder 2"/>
          <p:cNvSpPr>
            <a:spLocks noGrp="1"/>
          </p:cNvSpPr>
          <p:nvPr>
            <p:ph idx="1"/>
          </p:nvPr>
        </p:nvSpPr>
        <p:spPr>
          <a:xfrm>
            <a:off x="838200" y="1825625"/>
            <a:ext cx="5739882" cy="4351338"/>
          </a:xfrm>
        </p:spPr>
        <p:txBody>
          <a:bodyPr>
            <a:normAutofit/>
          </a:bodyPr>
          <a:lstStyle/>
          <a:p>
            <a:r>
              <a:rPr lang="en-US" dirty="0"/>
              <a:t>1,000 observations</a:t>
            </a:r>
          </a:p>
          <a:p>
            <a:r>
              <a:rPr lang="en-US" dirty="0"/>
              <a:t>Interval features: X and Y</a:t>
            </a:r>
          </a:p>
          <a:p>
            <a:r>
              <a:rPr lang="en-US" dirty="0"/>
              <a:t>If I tell you that these points come from two multivariate normal populations, then how will you divide these points into two groups?</a:t>
            </a:r>
          </a:p>
          <a:p>
            <a:r>
              <a:rPr lang="en-US" dirty="0"/>
              <a:t>Week 13 Toy MVN.py</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25</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673F2CBD-25A4-44EB-AA54-7ABC315FE4C2}"/>
              </a:ext>
            </a:extLst>
          </p:cNvPr>
          <p:cNvPicPr>
            <a:picLocks noChangeAspect="1"/>
          </p:cNvPicPr>
          <p:nvPr/>
        </p:nvPicPr>
        <p:blipFill>
          <a:blip r:embed="rId4"/>
          <a:stretch>
            <a:fillRect/>
          </a:stretch>
        </p:blipFill>
        <p:spPr>
          <a:xfrm>
            <a:off x="6635063" y="1604963"/>
            <a:ext cx="4718737" cy="4572000"/>
          </a:xfrm>
          <a:prstGeom prst="rect">
            <a:avLst/>
          </a:prstGeom>
        </p:spPr>
      </p:pic>
    </p:spTree>
    <p:extLst>
      <p:ext uri="{BB962C8B-B14F-4D97-AF65-F5344CB8AC3E}">
        <p14:creationId xmlns:p14="http://schemas.microsoft.com/office/powerpoint/2010/main" val="227477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K-Means Algorithm Revisited</a:t>
            </a:r>
          </a:p>
        </p:txBody>
      </p:sp>
      <p:sp>
        <p:nvSpPr>
          <p:cNvPr id="3" name="Content Placeholder 2"/>
          <p:cNvSpPr>
            <a:spLocks noGrp="1"/>
          </p:cNvSpPr>
          <p:nvPr>
            <p:ph idx="1"/>
          </p:nvPr>
        </p:nvSpPr>
        <p:spPr>
          <a:xfrm>
            <a:off x="838199" y="1825625"/>
            <a:ext cx="5758543" cy="4351338"/>
          </a:xfrm>
        </p:spPr>
        <p:txBody>
          <a:bodyPr>
            <a:normAutofit/>
          </a:bodyPr>
          <a:lstStyle/>
          <a:p>
            <a:r>
              <a:rPr lang="en-US" dirty="0"/>
              <a:t>You may apply the K-means clustering algorithm to find two clusters.</a:t>
            </a:r>
          </a:p>
          <a:p>
            <a:r>
              <a:rPr lang="fr-FR" dirty="0"/>
              <a:t>The </a:t>
            </a:r>
            <a:r>
              <a:rPr lang="fr-FR" dirty="0" err="1"/>
              <a:t>Centroids</a:t>
            </a:r>
            <a:r>
              <a:rPr lang="fr-FR" dirty="0"/>
              <a:t>, </a:t>
            </a:r>
            <a:r>
              <a:rPr lang="fr-FR" dirty="0" err="1"/>
              <a:t>marked</a:t>
            </a:r>
            <a:r>
              <a:rPr lang="fr-FR" dirty="0"/>
              <a:t> </a:t>
            </a:r>
            <a:r>
              <a:rPr lang="fr-FR" b="1" dirty="0">
                <a:latin typeface="Courier New" panose="02070309020205020404" pitchFamily="49" charset="0"/>
                <a:cs typeface="Courier New" panose="02070309020205020404" pitchFamily="49" charset="0"/>
              </a:rPr>
              <a:t>X</a:t>
            </a:r>
            <a:r>
              <a:rPr lang="fr-FR" dirty="0"/>
              <a:t> in the chart, are:</a:t>
            </a:r>
            <a:br>
              <a:rPr lang="fr-FR" dirty="0"/>
            </a:br>
            <a:r>
              <a:rPr lang="fr-FR" sz="2000" dirty="0">
                <a:latin typeface="Courier New" panose="02070309020205020404" pitchFamily="49" charset="0"/>
                <a:cs typeface="Courier New" panose="02070309020205020404" pitchFamily="49" charset="0"/>
              </a:rPr>
              <a:t>[[ 1.46733873  1.46039557]</a:t>
            </a:r>
            <a:br>
              <a:rPr lang="fr-FR" sz="2000" dirty="0">
                <a:latin typeface="Courier New" panose="02070309020205020404" pitchFamily="49" charset="0"/>
                <a:cs typeface="Courier New" panose="02070309020205020404" pitchFamily="49" charset="0"/>
              </a:rPr>
            </a:br>
            <a:r>
              <a:rPr lang="fr-FR" sz="2000" dirty="0">
                <a:latin typeface="Courier New" panose="02070309020205020404" pitchFamily="49" charset="0"/>
                <a:cs typeface="Courier New" panose="02070309020205020404" pitchFamily="49" charset="0"/>
              </a:rPr>
              <a:t> [-1.08297405 -1.14699599]]</a:t>
            </a:r>
          </a:p>
          <a:p>
            <a:r>
              <a:rPr lang="en-US" dirty="0"/>
              <a:t>Do you think the clustering algorithm has done a good job in classifying the observations?</a:t>
            </a:r>
          </a:p>
        </p:txBody>
      </p:sp>
      <p:sp>
        <p:nvSpPr>
          <p:cNvPr id="7" name="Slide Number Placeholder 6"/>
          <p:cNvSpPr>
            <a:spLocks noGrp="1"/>
          </p:cNvSpPr>
          <p:nvPr>
            <p:ph type="sldNum" sz="quarter" idx="12"/>
          </p:nvPr>
        </p:nvSpPr>
        <p:spPr/>
        <p:txBody>
          <a:bodyPr/>
          <a:lstStyle/>
          <a:p>
            <a:fld id="{1C20BA80-1909-427C-B3BD-3DD8AEAFD5BE}" type="slidenum">
              <a:rPr lang="en-US" smtClean="0"/>
              <a:t>26</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5" name="Picture 4">
            <a:extLst>
              <a:ext uri="{FF2B5EF4-FFF2-40B4-BE49-F238E27FC236}">
                <a16:creationId xmlns:a16="http://schemas.microsoft.com/office/drawing/2014/main" id="{A2AF7554-C665-4445-868B-D00CFA49DE1F}"/>
              </a:ext>
            </a:extLst>
          </p:cNvPr>
          <p:cNvPicPr>
            <a:picLocks noChangeAspect="1"/>
          </p:cNvPicPr>
          <p:nvPr/>
        </p:nvPicPr>
        <p:blipFill>
          <a:blip r:embed="rId4"/>
          <a:stretch>
            <a:fillRect/>
          </a:stretch>
        </p:blipFill>
        <p:spPr>
          <a:xfrm>
            <a:off x="6728813" y="1604963"/>
            <a:ext cx="4624987" cy="4572000"/>
          </a:xfrm>
          <a:prstGeom prst="rect">
            <a:avLst/>
          </a:prstGeom>
        </p:spPr>
      </p:pic>
    </p:spTree>
    <p:extLst>
      <p:ext uri="{BB962C8B-B14F-4D97-AF65-F5344CB8AC3E}">
        <p14:creationId xmlns:p14="http://schemas.microsoft.com/office/powerpoint/2010/main" val="3512626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Supervised Classification Problem</a:t>
            </a:r>
          </a:p>
        </p:txBody>
      </p:sp>
      <p:sp>
        <p:nvSpPr>
          <p:cNvPr id="3" name="Content Placeholder 2"/>
          <p:cNvSpPr>
            <a:spLocks noGrp="1"/>
          </p:cNvSpPr>
          <p:nvPr>
            <p:ph idx="1"/>
          </p:nvPr>
        </p:nvSpPr>
        <p:spPr>
          <a:xfrm>
            <a:off x="838200" y="1825625"/>
            <a:ext cx="5739882" cy="4351338"/>
          </a:xfrm>
        </p:spPr>
        <p:txBody>
          <a:bodyPr>
            <a:normAutofit/>
          </a:bodyPr>
          <a:lstStyle/>
          <a:p>
            <a:r>
              <a:rPr lang="en-US" dirty="0"/>
              <a:t>I supposedly know the prior grouping information.</a:t>
            </a:r>
          </a:p>
          <a:p>
            <a:r>
              <a:rPr lang="en-US" dirty="0"/>
              <a:t>Some red points mingled with the green points. </a:t>
            </a:r>
          </a:p>
          <a:p>
            <a:r>
              <a:rPr lang="en-US" dirty="0"/>
              <a:t>Can you develop a classifier that classifies each observation into one of the two classes?</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27</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E7508F80-295E-493F-B609-7061C670A75D}"/>
              </a:ext>
            </a:extLst>
          </p:cNvPr>
          <p:cNvPicPr>
            <a:picLocks noChangeAspect="1"/>
          </p:cNvPicPr>
          <p:nvPr/>
        </p:nvPicPr>
        <p:blipFill>
          <a:blip r:embed="rId4"/>
          <a:stretch>
            <a:fillRect/>
          </a:stretch>
        </p:blipFill>
        <p:spPr>
          <a:xfrm>
            <a:off x="6965897" y="1604963"/>
            <a:ext cx="4624987" cy="4572000"/>
          </a:xfrm>
          <a:prstGeom prst="rect">
            <a:avLst/>
          </a:prstGeom>
        </p:spPr>
      </p:pic>
    </p:spTree>
    <p:extLst>
      <p:ext uri="{BB962C8B-B14F-4D97-AF65-F5344CB8AC3E}">
        <p14:creationId xmlns:p14="http://schemas.microsoft.com/office/powerpoint/2010/main" val="1980673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Nearest Neighbor Algorithm Revisited</a:t>
            </a:r>
          </a:p>
        </p:txBody>
      </p:sp>
      <p:sp>
        <p:nvSpPr>
          <p:cNvPr id="3" name="Content Placeholder 2"/>
          <p:cNvSpPr>
            <a:spLocks noGrp="1"/>
          </p:cNvSpPr>
          <p:nvPr>
            <p:ph idx="1"/>
          </p:nvPr>
        </p:nvSpPr>
        <p:spPr>
          <a:xfrm>
            <a:off x="838199" y="1825625"/>
            <a:ext cx="5758543" cy="4351338"/>
          </a:xfrm>
        </p:spPr>
        <p:txBody>
          <a:bodyPr>
            <a:normAutofit fontScale="92500" lnSpcReduction="10000"/>
          </a:bodyPr>
          <a:lstStyle/>
          <a:p>
            <a:r>
              <a:rPr lang="en-US" dirty="0"/>
              <a:t>You may try the nearest neighbors classifier.</a:t>
            </a:r>
          </a:p>
          <a:p>
            <a:r>
              <a:rPr lang="en-US" dirty="0"/>
              <a:t>Suppose I consider the 5-neighbors solution</a:t>
            </a:r>
          </a:p>
          <a:p>
            <a:r>
              <a:rPr lang="en-US" dirty="0"/>
              <a:t>The means of the predicted class, marked </a:t>
            </a:r>
            <a:r>
              <a:rPr lang="en-US" b="1" dirty="0">
                <a:latin typeface="Courier New" panose="02070309020205020404" pitchFamily="49" charset="0"/>
                <a:cs typeface="Courier New" panose="02070309020205020404" pitchFamily="49" charset="0"/>
              </a:rPr>
              <a:t>X</a:t>
            </a:r>
            <a:r>
              <a:rPr lang="en-US" dirty="0"/>
              <a:t> in the chart, are:</a:t>
            </a:r>
            <a:br>
              <a:rPr lang="en-US" dirty="0"/>
            </a:br>
            <a:r>
              <a:rPr lang="en-US" sz="2000" dirty="0">
                <a:latin typeface="Courier New" panose="02070309020205020404" pitchFamily="49" charset="0"/>
                <a:cs typeface="Courier New" panose="02070309020205020404" pitchFamily="49" charset="0"/>
              </a:rPr>
              <a:t>[[ 1.389441  1.338608]</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[-1.271928 -1.245927]]</a:t>
            </a:r>
          </a:p>
          <a:p>
            <a:r>
              <a:rPr lang="en-US" dirty="0"/>
              <a:t>The mean accuracy is 0.977 </a:t>
            </a:r>
          </a:p>
          <a:p>
            <a:r>
              <a:rPr lang="en-US" dirty="0"/>
              <a:t>Do you think the nearest neighbor algorithm has done a good job in classifying the observations?</a:t>
            </a:r>
          </a:p>
        </p:txBody>
      </p:sp>
      <p:sp>
        <p:nvSpPr>
          <p:cNvPr id="7" name="Slide Number Placeholder 6"/>
          <p:cNvSpPr>
            <a:spLocks noGrp="1"/>
          </p:cNvSpPr>
          <p:nvPr>
            <p:ph type="sldNum" sz="quarter" idx="12"/>
          </p:nvPr>
        </p:nvSpPr>
        <p:spPr/>
        <p:txBody>
          <a:bodyPr/>
          <a:lstStyle/>
          <a:p>
            <a:fld id="{1C20BA80-1909-427C-B3BD-3DD8AEAFD5BE}" type="slidenum">
              <a:rPr lang="en-US" smtClean="0"/>
              <a:t>28</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5" name="Picture 4">
            <a:extLst>
              <a:ext uri="{FF2B5EF4-FFF2-40B4-BE49-F238E27FC236}">
                <a16:creationId xmlns:a16="http://schemas.microsoft.com/office/drawing/2014/main" id="{67CF6578-A035-4CF9-9738-FED3AF7C6FA3}"/>
              </a:ext>
            </a:extLst>
          </p:cNvPr>
          <p:cNvPicPr>
            <a:picLocks noChangeAspect="1"/>
          </p:cNvPicPr>
          <p:nvPr/>
        </p:nvPicPr>
        <p:blipFill>
          <a:blip r:embed="rId4"/>
          <a:stretch>
            <a:fillRect/>
          </a:stretch>
        </p:blipFill>
        <p:spPr>
          <a:xfrm>
            <a:off x="6302388" y="1604963"/>
            <a:ext cx="5321384" cy="4572000"/>
          </a:xfrm>
          <a:prstGeom prst="rect">
            <a:avLst/>
          </a:prstGeom>
        </p:spPr>
      </p:pic>
    </p:spTree>
    <p:extLst>
      <p:ext uri="{BB962C8B-B14F-4D97-AF65-F5344CB8AC3E}">
        <p14:creationId xmlns:p14="http://schemas.microsoft.com/office/powerpoint/2010/main" val="1327640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Multinomial Logistic Algorithm Revisited</a:t>
            </a:r>
          </a:p>
        </p:txBody>
      </p:sp>
      <p:sp>
        <p:nvSpPr>
          <p:cNvPr id="3" name="Content Placeholder 2"/>
          <p:cNvSpPr>
            <a:spLocks noGrp="1"/>
          </p:cNvSpPr>
          <p:nvPr>
            <p:ph idx="1"/>
          </p:nvPr>
        </p:nvSpPr>
        <p:spPr>
          <a:xfrm>
            <a:off x="838199" y="1825625"/>
            <a:ext cx="5595652" cy="4351338"/>
          </a:xfrm>
        </p:spPr>
        <p:txBody>
          <a:bodyPr>
            <a:normAutofit/>
          </a:bodyPr>
          <a:lstStyle/>
          <a:p>
            <a:r>
              <a:rPr lang="en-US" dirty="0"/>
              <a:t>You may try the multinomial logistic model classifier.</a:t>
            </a:r>
          </a:p>
          <a:p>
            <a:r>
              <a:rPr lang="en-US" dirty="0"/>
              <a:t>The means of the predicted class, marked </a:t>
            </a:r>
            <a:r>
              <a:rPr lang="en-US" b="1" dirty="0">
                <a:latin typeface="Courier New" panose="02070309020205020404" pitchFamily="49" charset="0"/>
                <a:cs typeface="Courier New" panose="02070309020205020404" pitchFamily="49" charset="0"/>
              </a:rPr>
              <a:t>X</a:t>
            </a:r>
            <a:r>
              <a:rPr lang="en-US" dirty="0"/>
              <a:t> in the chart, are:</a:t>
            </a:r>
            <a:br>
              <a:rPr lang="en-US" dirty="0"/>
            </a:br>
            <a:r>
              <a:rPr lang="en-US" sz="2000" dirty="0">
                <a:latin typeface="Courier New" panose="02070309020205020404" pitchFamily="49" charset="0"/>
                <a:cs typeface="Courier New" panose="02070309020205020404" pitchFamily="49" charset="0"/>
              </a:rPr>
              <a:t>[[ 1.371424  1.337239]</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[-1.274450 -1.285303]]</a:t>
            </a:r>
          </a:p>
          <a:p>
            <a:r>
              <a:rPr lang="en-US" dirty="0"/>
              <a:t>The mean accuracy is 0.976</a:t>
            </a:r>
          </a:p>
          <a:p>
            <a:r>
              <a:rPr lang="en-US" dirty="0"/>
              <a:t>Do you think the multinomial logistic algorithm has done a good job in classifying the observations?</a:t>
            </a:r>
          </a:p>
        </p:txBody>
      </p:sp>
      <p:sp>
        <p:nvSpPr>
          <p:cNvPr id="7" name="Slide Number Placeholder 6"/>
          <p:cNvSpPr>
            <a:spLocks noGrp="1"/>
          </p:cNvSpPr>
          <p:nvPr>
            <p:ph type="sldNum" sz="quarter" idx="12"/>
          </p:nvPr>
        </p:nvSpPr>
        <p:spPr/>
        <p:txBody>
          <a:bodyPr/>
          <a:lstStyle/>
          <a:p>
            <a:fld id="{1C20BA80-1909-427C-B3BD-3DD8AEAFD5BE}" type="slidenum">
              <a:rPr lang="en-US" smtClean="0"/>
              <a:t>29</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C1688C27-D78E-4898-A0A5-1E0CB1F17ED5}"/>
              </a:ext>
            </a:extLst>
          </p:cNvPr>
          <p:cNvPicPr>
            <a:picLocks noChangeAspect="1"/>
          </p:cNvPicPr>
          <p:nvPr/>
        </p:nvPicPr>
        <p:blipFill>
          <a:blip r:embed="rId4"/>
          <a:stretch>
            <a:fillRect/>
          </a:stretch>
        </p:blipFill>
        <p:spPr>
          <a:xfrm>
            <a:off x="6662843" y="1604963"/>
            <a:ext cx="5321384" cy="4572000"/>
          </a:xfrm>
          <a:prstGeom prst="rect">
            <a:avLst/>
          </a:prstGeom>
        </p:spPr>
      </p:pic>
    </p:spTree>
    <p:extLst>
      <p:ext uri="{BB962C8B-B14F-4D97-AF65-F5344CB8AC3E}">
        <p14:creationId xmlns:p14="http://schemas.microsoft.com/office/powerpoint/2010/main" val="4562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Mid-Term Test Review</a:t>
            </a:r>
          </a:p>
        </p:txBody>
      </p:sp>
      <p:sp>
        <p:nvSpPr>
          <p:cNvPr id="7" name="Slide Number Placeholder 6"/>
          <p:cNvSpPr>
            <a:spLocks noGrp="1"/>
          </p:cNvSpPr>
          <p:nvPr>
            <p:ph type="sldNum" sz="quarter" idx="12"/>
          </p:nvPr>
        </p:nvSpPr>
        <p:spPr/>
        <p:txBody>
          <a:bodyPr/>
          <a:lstStyle/>
          <a:p>
            <a:fld id="{1C20BA80-1909-427C-B3BD-3DD8AEAFD5BE}" type="slidenum">
              <a:rPr lang="en-US" smtClean="0"/>
              <a:t>3</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4" name="Table 3">
            <a:extLst>
              <a:ext uri="{FF2B5EF4-FFF2-40B4-BE49-F238E27FC236}">
                <a16:creationId xmlns:a16="http://schemas.microsoft.com/office/drawing/2014/main" id="{9585284B-DB29-4E38-9555-3F0316DD61E9}"/>
              </a:ext>
            </a:extLst>
          </p:cNvPr>
          <p:cNvGraphicFramePr>
            <a:graphicFrameLocks noGrp="1"/>
          </p:cNvGraphicFramePr>
          <p:nvPr>
            <p:extLst>
              <p:ext uri="{D42A27DB-BD31-4B8C-83A1-F6EECF244321}">
                <p14:modId xmlns:p14="http://schemas.microsoft.com/office/powerpoint/2010/main" val="1238501375"/>
              </p:ext>
            </p:extLst>
          </p:nvPr>
        </p:nvGraphicFramePr>
        <p:xfrm>
          <a:off x="968310" y="1601788"/>
          <a:ext cx="7112000" cy="7924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339837467"/>
                    </a:ext>
                  </a:extLst>
                </a:gridCol>
                <a:gridCol w="1016000">
                  <a:extLst>
                    <a:ext uri="{9D8B030D-6E8A-4147-A177-3AD203B41FA5}">
                      <a16:colId xmlns:a16="http://schemas.microsoft.com/office/drawing/2014/main" val="1358483845"/>
                    </a:ext>
                  </a:extLst>
                </a:gridCol>
                <a:gridCol w="1016000">
                  <a:extLst>
                    <a:ext uri="{9D8B030D-6E8A-4147-A177-3AD203B41FA5}">
                      <a16:colId xmlns:a16="http://schemas.microsoft.com/office/drawing/2014/main" val="1309039742"/>
                    </a:ext>
                  </a:extLst>
                </a:gridCol>
                <a:gridCol w="1016000">
                  <a:extLst>
                    <a:ext uri="{9D8B030D-6E8A-4147-A177-3AD203B41FA5}">
                      <a16:colId xmlns:a16="http://schemas.microsoft.com/office/drawing/2014/main" val="2656108593"/>
                    </a:ext>
                  </a:extLst>
                </a:gridCol>
                <a:gridCol w="1016000">
                  <a:extLst>
                    <a:ext uri="{9D8B030D-6E8A-4147-A177-3AD203B41FA5}">
                      <a16:colId xmlns:a16="http://schemas.microsoft.com/office/drawing/2014/main" val="3531926427"/>
                    </a:ext>
                  </a:extLst>
                </a:gridCol>
                <a:gridCol w="1016000">
                  <a:extLst>
                    <a:ext uri="{9D8B030D-6E8A-4147-A177-3AD203B41FA5}">
                      <a16:colId xmlns:a16="http://schemas.microsoft.com/office/drawing/2014/main" val="2053658217"/>
                    </a:ext>
                  </a:extLst>
                </a:gridCol>
                <a:gridCol w="1016000">
                  <a:extLst>
                    <a:ext uri="{9D8B030D-6E8A-4147-A177-3AD203B41FA5}">
                      <a16:colId xmlns:a16="http://schemas.microsoft.com/office/drawing/2014/main" val="1450438947"/>
                    </a:ext>
                  </a:extLst>
                </a:gridCol>
              </a:tblGrid>
              <a:tr h="370840">
                <a:tc>
                  <a:txBody>
                    <a:bodyPr/>
                    <a:lstStyle/>
                    <a:p>
                      <a:pPr algn="ctr"/>
                      <a:r>
                        <a:rPr lang="en-US" sz="2000" dirty="0"/>
                        <a:t>Count</a:t>
                      </a:r>
                    </a:p>
                  </a:txBody>
                  <a:tcPr anchor="ctr"/>
                </a:tc>
                <a:tc>
                  <a:txBody>
                    <a:bodyPr/>
                    <a:lstStyle/>
                    <a:p>
                      <a:pPr algn="ctr"/>
                      <a:r>
                        <a:rPr lang="en-US" sz="2000" dirty="0"/>
                        <a:t>Mean</a:t>
                      </a:r>
                    </a:p>
                  </a:txBody>
                  <a:tcPr anchor="ctr"/>
                </a:tc>
                <a:tc>
                  <a:txBody>
                    <a:bodyPr/>
                    <a:lstStyle/>
                    <a:p>
                      <a:pPr algn="ctr"/>
                      <a:r>
                        <a:rPr lang="en-US" sz="2000" dirty="0"/>
                        <a:t>S.D.</a:t>
                      </a:r>
                    </a:p>
                  </a:txBody>
                  <a:tcPr anchor="ctr"/>
                </a:tc>
                <a:tc>
                  <a:txBody>
                    <a:bodyPr/>
                    <a:lstStyle/>
                    <a:p>
                      <a:pPr algn="ctr"/>
                      <a:r>
                        <a:rPr lang="en-US" sz="2000" dirty="0"/>
                        <a:t>Q1</a:t>
                      </a:r>
                    </a:p>
                  </a:txBody>
                  <a:tcPr anchor="ctr"/>
                </a:tc>
                <a:tc>
                  <a:txBody>
                    <a:bodyPr/>
                    <a:lstStyle/>
                    <a:p>
                      <a:pPr algn="ctr"/>
                      <a:r>
                        <a:rPr lang="en-US" sz="2000" dirty="0"/>
                        <a:t>Median</a:t>
                      </a:r>
                    </a:p>
                  </a:txBody>
                  <a:tcPr anchor="ctr"/>
                </a:tc>
                <a:tc>
                  <a:txBody>
                    <a:bodyPr/>
                    <a:lstStyle/>
                    <a:p>
                      <a:pPr algn="ctr"/>
                      <a:r>
                        <a:rPr lang="en-US" sz="2000" dirty="0"/>
                        <a:t>Q3</a:t>
                      </a:r>
                    </a:p>
                  </a:txBody>
                  <a:tcPr anchor="ctr"/>
                </a:tc>
                <a:tc>
                  <a:txBody>
                    <a:bodyPr/>
                    <a:lstStyle/>
                    <a:p>
                      <a:pPr algn="ctr"/>
                      <a:r>
                        <a:rPr lang="en-US" sz="2000" dirty="0"/>
                        <a:t>Max</a:t>
                      </a:r>
                    </a:p>
                  </a:txBody>
                  <a:tcPr anchor="ctr"/>
                </a:tc>
                <a:extLst>
                  <a:ext uri="{0D108BD9-81ED-4DB2-BD59-A6C34878D82A}">
                    <a16:rowId xmlns:a16="http://schemas.microsoft.com/office/drawing/2014/main" val="3948345733"/>
                  </a:ext>
                </a:extLst>
              </a:tr>
              <a:tr h="370840">
                <a:tc>
                  <a:txBody>
                    <a:bodyPr/>
                    <a:lstStyle/>
                    <a:p>
                      <a:pPr algn="ctr"/>
                      <a:r>
                        <a:rPr lang="en-US" sz="2000" dirty="0"/>
                        <a:t>65</a:t>
                      </a:r>
                    </a:p>
                  </a:txBody>
                  <a:tcPr anchor="ctr"/>
                </a:tc>
                <a:tc>
                  <a:txBody>
                    <a:bodyPr/>
                    <a:lstStyle/>
                    <a:p>
                      <a:pPr algn="ctr"/>
                      <a:r>
                        <a:rPr lang="en-US" sz="2000" dirty="0"/>
                        <a:t>92.7</a:t>
                      </a:r>
                    </a:p>
                  </a:txBody>
                  <a:tcPr anchor="ctr"/>
                </a:tc>
                <a:tc>
                  <a:txBody>
                    <a:bodyPr/>
                    <a:lstStyle/>
                    <a:p>
                      <a:pPr algn="ctr"/>
                      <a:r>
                        <a:rPr lang="en-US" sz="2000" dirty="0"/>
                        <a:t>7.6</a:t>
                      </a:r>
                    </a:p>
                  </a:txBody>
                  <a:tcPr anchor="ctr"/>
                </a:tc>
                <a:tc>
                  <a:txBody>
                    <a:bodyPr/>
                    <a:lstStyle/>
                    <a:p>
                      <a:pPr algn="ctr"/>
                      <a:r>
                        <a:rPr lang="en-US" sz="2000" dirty="0"/>
                        <a:t>89.0</a:t>
                      </a:r>
                    </a:p>
                  </a:txBody>
                  <a:tcPr anchor="ctr"/>
                </a:tc>
                <a:tc>
                  <a:txBody>
                    <a:bodyPr/>
                    <a:lstStyle/>
                    <a:p>
                      <a:pPr algn="ctr"/>
                      <a:r>
                        <a:rPr lang="en-US" sz="2000" dirty="0"/>
                        <a:t>94.0</a:t>
                      </a:r>
                    </a:p>
                  </a:txBody>
                  <a:tcPr anchor="ctr"/>
                </a:tc>
                <a:tc>
                  <a:txBody>
                    <a:bodyPr/>
                    <a:lstStyle/>
                    <a:p>
                      <a:pPr algn="ctr"/>
                      <a:r>
                        <a:rPr lang="en-US" sz="2000" dirty="0"/>
                        <a:t>99.0</a:t>
                      </a:r>
                    </a:p>
                  </a:txBody>
                  <a:tcPr anchor="ctr"/>
                </a:tc>
                <a:tc>
                  <a:txBody>
                    <a:bodyPr/>
                    <a:lstStyle/>
                    <a:p>
                      <a:pPr algn="ctr"/>
                      <a:r>
                        <a:rPr lang="en-US" sz="2000" dirty="0"/>
                        <a:t>100.0</a:t>
                      </a:r>
                    </a:p>
                  </a:txBody>
                  <a:tcPr anchor="ctr"/>
                </a:tc>
                <a:extLst>
                  <a:ext uri="{0D108BD9-81ED-4DB2-BD59-A6C34878D82A}">
                    <a16:rowId xmlns:a16="http://schemas.microsoft.com/office/drawing/2014/main" val="3122167205"/>
                  </a:ext>
                </a:extLst>
              </a:tr>
            </a:tbl>
          </a:graphicData>
        </a:graphic>
      </p:graphicFrame>
      <p:pic>
        <p:nvPicPr>
          <p:cNvPr id="3" name="Picture 2">
            <a:extLst>
              <a:ext uri="{FF2B5EF4-FFF2-40B4-BE49-F238E27FC236}">
                <a16:creationId xmlns:a16="http://schemas.microsoft.com/office/drawing/2014/main" id="{406C581E-4BDA-4557-8032-D2D867512CE9}"/>
              </a:ext>
            </a:extLst>
          </p:cNvPr>
          <p:cNvPicPr>
            <a:picLocks noChangeAspect="1"/>
          </p:cNvPicPr>
          <p:nvPr/>
        </p:nvPicPr>
        <p:blipFill>
          <a:blip r:embed="rId4"/>
          <a:stretch>
            <a:fillRect/>
          </a:stretch>
        </p:blipFill>
        <p:spPr>
          <a:xfrm>
            <a:off x="838200" y="2742836"/>
            <a:ext cx="4903317" cy="3378970"/>
          </a:xfrm>
          <a:prstGeom prst="rect">
            <a:avLst/>
          </a:prstGeom>
        </p:spPr>
      </p:pic>
      <p:pic>
        <p:nvPicPr>
          <p:cNvPr id="5" name="Picture 4">
            <a:extLst>
              <a:ext uri="{FF2B5EF4-FFF2-40B4-BE49-F238E27FC236}">
                <a16:creationId xmlns:a16="http://schemas.microsoft.com/office/drawing/2014/main" id="{C03E2EB6-AED5-432E-ABC6-745DE5FA059D}"/>
              </a:ext>
            </a:extLst>
          </p:cNvPr>
          <p:cNvPicPr>
            <a:picLocks noChangeAspect="1"/>
          </p:cNvPicPr>
          <p:nvPr/>
        </p:nvPicPr>
        <p:blipFill>
          <a:blip r:embed="rId5"/>
          <a:stretch>
            <a:fillRect/>
          </a:stretch>
        </p:blipFill>
        <p:spPr>
          <a:xfrm>
            <a:off x="6096000" y="2742836"/>
            <a:ext cx="4916020" cy="3378970"/>
          </a:xfrm>
          <a:prstGeom prst="rect">
            <a:avLst/>
          </a:prstGeom>
        </p:spPr>
      </p:pic>
    </p:spTree>
    <p:extLst>
      <p:ext uri="{BB962C8B-B14F-4D97-AF65-F5344CB8AC3E}">
        <p14:creationId xmlns:p14="http://schemas.microsoft.com/office/powerpoint/2010/main" val="901158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True Populations Revealed</a:t>
            </a:r>
          </a:p>
        </p:txBody>
      </p:sp>
      <p:sp>
        <p:nvSpPr>
          <p:cNvPr id="3" name="Content Placeholder 2"/>
          <p:cNvSpPr>
            <a:spLocks noGrp="1"/>
          </p:cNvSpPr>
          <p:nvPr>
            <p:ph idx="1"/>
          </p:nvPr>
        </p:nvSpPr>
        <p:spPr>
          <a:xfrm>
            <a:off x="838200" y="2256226"/>
            <a:ext cx="10515600" cy="4351338"/>
          </a:xfrm>
        </p:spPr>
        <p:txBody>
          <a:bodyPr>
            <a:normAutofit fontScale="92500" lnSpcReduction="20000"/>
          </a:bodyPr>
          <a:lstStyle/>
          <a:p>
            <a:endParaRPr lang="en-US" dirty="0"/>
          </a:p>
          <a:p>
            <a:endParaRPr lang="en-US" dirty="0"/>
          </a:p>
          <a:p>
            <a:endParaRPr lang="en-US" dirty="0"/>
          </a:p>
          <a:p>
            <a:endParaRPr lang="en-US" dirty="0"/>
          </a:p>
          <a:p>
            <a:endParaRPr lang="en-US" dirty="0"/>
          </a:p>
          <a:p>
            <a:pPr marL="0" indent="0">
              <a:buNone/>
            </a:pPr>
            <a:r>
              <a:rPr lang="en-US" b="1" dirty="0"/>
              <a:t>Comments</a:t>
            </a:r>
            <a:r>
              <a:rPr lang="en-US" dirty="0"/>
              <a:t>:</a:t>
            </a:r>
          </a:p>
          <a:p>
            <a:r>
              <a:rPr lang="en-US" dirty="0"/>
              <a:t>The multinomial logistic model and the 5-Nearest Neighbor model have practically the same accuracy (0.976 vs. 0.977), but the multinomial logistic model predicts the population means closer to the true values.</a:t>
            </a:r>
          </a:p>
          <a:p>
            <a:r>
              <a:rPr lang="en-US" dirty="0"/>
              <a:t>It is not unexpected to see poorer estimates of the population means from the K-means algorithm</a:t>
            </a:r>
          </a:p>
        </p:txBody>
      </p:sp>
      <p:sp>
        <p:nvSpPr>
          <p:cNvPr id="7" name="Slide Number Placeholder 6"/>
          <p:cNvSpPr>
            <a:spLocks noGrp="1"/>
          </p:cNvSpPr>
          <p:nvPr>
            <p:ph type="sldNum" sz="quarter" idx="12"/>
          </p:nvPr>
        </p:nvSpPr>
        <p:spPr/>
        <p:txBody>
          <a:bodyPr/>
          <a:lstStyle/>
          <a:p>
            <a:fld id="{1C20BA80-1909-427C-B3BD-3DD8AEAFD5BE}" type="slidenum">
              <a:rPr lang="en-US" smtClean="0"/>
              <a:t>30</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4" name="Table 3">
            <a:extLst>
              <a:ext uri="{FF2B5EF4-FFF2-40B4-BE49-F238E27FC236}">
                <a16:creationId xmlns:a16="http://schemas.microsoft.com/office/drawing/2014/main" id="{DE72BAC7-4DF6-48B6-8F15-7D0AC194A06A}"/>
              </a:ext>
            </a:extLst>
          </p:cNvPr>
          <p:cNvGraphicFramePr>
            <a:graphicFrameLocks noGrp="1"/>
          </p:cNvGraphicFramePr>
          <p:nvPr>
            <p:extLst>
              <p:ext uri="{D42A27DB-BD31-4B8C-83A1-F6EECF244321}">
                <p14:modId xmlns:p14="http://schemas.microsoft.com/office/powerpoint/2010/main" val="454019311"/>
              </p:ext>
            </p:extLst>
          </p:nvPr>
        </p:nvGraphicFramePr>
        <p:xfrm>
          <a:off x="838200" y="1825625"/>
          <a:ext cx="10515600" cy="2260509"/>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89578061"/>
                    </a:ext>
                  </a:extLst>
                </a:gridCol>
                <a:gridCol w="2103120">
                  <a:extLst>
                    <a:ext uri="{9D8B030D-6E8A-4147-A177-3AD203B41FA5}">
                      <a16:colId xmlns:a16="http://schemas.microsoft.com/office/drawing/2014/main" val="1849440890"/>
                    </a:ext>
                  </a:extLst>
                </a:gridCol>
                <a:gridCol w="2103120">
                  <a:extLst>
                    <a:ext uri="{9D8B030D-6E8A-4147-A177-3AD203B41FA5}">
                      <a16:colId xmlns:a16="http://schemas.microsoft.com/office/drawing/2014/main" val="4103910797"/>
                    </a:ext>
                  </a:extLst>
                </a:gridCol>
                <a:gridCol w="2103120">
                  <a:extLst>
                    <a:ext uri="{9D8B030D-6E8A-4147-A177-3AD203B41FA5}">
                      <a16:colId xmlns:a16="http://schemas.microsoft.com/office/drawing/2014/main" val="3471172599"/>
                    </a:ext>
                  </a:extLst>
                </a:gridCol>
                <a:gridCol w="2103120">
                  <a:extLst>
                    <a:ext uri="{9D8B030D-6E8A-4147-A177-3AD203B41FA5}">
                      <a16:colId xmlns:a16="http://schemas.microsoft.com/office/drawing/2014/main" val="1919659773"/>
                    </a:ext>
                  </a:extLst>
                </a:gridCol>
              </a:tblGrid>
              <a:tr h="370840">
                <a:tc rowSpan="2">
                  <a:txBody>
                    <a:bodyPr/>
                    <a:lstStyle/>
                    <a:p>
                      <a:pPr algn="ctr" fontAlgn="b"/>
                      <a:r>
                        <a:rPr lang="en-US" sz="1800" b="0" i="0" u="none" strike="noStrike" dirty="0">
                          <a:solidFill>
                            <a:srgbClr val="000000"/>
                          </a:solidFill>
                          <a:effectLst/>
                          <a:latin typeface="Calibri" panose="020F0502020204030204" pitchFamily="34" charset="0"/>
                        </a:rPr>
                        <a:t> </a:t>
                      </a:r>
                    </a:p>
                  </a:txBody>
                  <a:tcPr marL="9525" marR="9525" marT="9525" marB="0" anchor="ctr"/>
                </a:tc>
                <a:tc gridSpan="2">
                  <a:txBody>
                    <a:bodyPr/>
                    <a:lstStyle/>
                    <a:p>
                      <a:pPr algn="ctr" fontAlgn="b"/>
                      <a:r>
                        <a:rPr lang="en-US" sz="1800" b="0" i="0" u="none" strike="noStrike" dirty="0">
                          <a:solidFill>
                            <a:srgbClr val="000000"/>
                          </a:solidFill>
                          <a:effectLst/>
                          <a:latin typeface="Calibri" panose="020F0502020204030204" pitchFamily="34" charset="0"/>
                        </a:rPr>
                        <a:t>Means of Population 1</a:t>
                      </a:r>
                    </a:p>
                  </a:txBody>
                  <a:tcPr marL="9525" marR="9525" marT="9525" marB="0" anchor="ctr"/>
                </a:tc>
                <a:tc hMerge="1">
                  <a:txBody>
                    <a:bodyPr/>
                    <a:lstStyle/>
                    <a:p>
                      <a:endParaRPr lang="en-US"/>
                    </a:p>
                  </a:txBody>
                  <a:tcPr/>
                </a:tc>
                <a:tc gridSpan="2">
                  <a:txBody>
                    <a:bodyPr/>
                    <a:lstStyle/>
                    <a:p>
                      <a:pPr algn="ctr" fontAlgn="b"/>
                      <a:r>
                        <a:rPr lang="en-US" sz="1800" b="0" i="0" u="none" strike="noStrike" dirty="0">
                          <a:solidFill>
                            <a:srgbClr val="000000"/>
                          </a:solidFill>
                          <a:effectLst/>
                          <a:latin typeface="Calibri" panose="020F0502020204030204" pitchFamily="34" charset="0"/>
                        </a:rPr>
                        <a:t>Mean of Population 2</a:t>
                      </a:r>
                    </a:p>
                  </a:txBody>
                  <a:tcPr marL="9525" marR="9525" marT="9525" marB="0" anchor="ctr"/>
                </a:tc>
                <a:tc hMerge="1">
                  <a:txBody>
                    <a:bodyPr/>
                    <a:lstStyle/>
                    <a:p>
                      <a:endParaRPr lang="en-US"/>
                    </a:p>
                  </a:txBody>
                  <a:tcPr/>
                </a:tc>
                <a:extLst>
                  <a:ext uri="{0D108BD9-81ED-4DB2-BD59-A6C34878D82A}">
                    <a16:rowId xmlns:a16="http://schemas.microsoft.com/office/drawing/2014/main" val="3228078022"/>
                  </a:ext>
                </a:extLst>
              </a:tr>
              <a:tr h="370840">
                <a:tc vMerge="1">
                  <a:txBody>
                    <a:bodyPr/>
                    <a:lstStyle/>
                    <a:p>
                      <a:endParaRPr lang="en-US"/>
                    </a:p>
                  </a:txBody>
                  <a:tcPr/>
                </a:tc>
                <a:tc>
                  <a:txBody>
                    <a:bodyPr/>
                    <a:lstStyle/>
                    <a:p>
                      <a:pPr algn="ctr" fontAlgn="b"/>
                      <a:r>
                        <a:rPr lang="en-US" sz="1800" b="0" i="0" u="none" strike="noStrike" dirty="0">
                          <a:solidFill>
                            <a:srgbClr val="000000"/>
                          </a:solidFill>
                          <a:effectLst/>
                          <a:latin typeface="Calibri" panose="020F0502020204030204" pitchFamily="34" charset="0"/>
                        </a:rPr>
                        <a:t>x</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y</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x</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y</a:t>
                      </a:r>
                    </a:p>
                  </a:txBody>
                  <a:tcPr marL="9525" marR="9525" marT="9525" marB="0" anchor="ctr"/>
                </a:tc>
                <a:extLst>
                  <a:ext uri="{0D108BD9-81ED-4DB2-BD59-A6C34878D82A}">
                    <a16:rowId xmlns:a16="http://schemas.microsoft.com/office/drawing/2014/main" val="170534796"/>
                  </a:ext>
                </a:extLst>
              </a:tr>
              <a:tr h="406309">
                <a:tc>
                  <a:txBody>
                    <a:bodyPr/>
                    <a:lstStyle/>
                    <a:p>
                      <a:pPr algn="l" fontAlgn="b"/>
                      <a:r>
                        <a:rPr lang="en-US" sz="1800" b="0" i="0" u="none" strike="noStrike" dirty="0">
                          <a:solidFill>
                            <a:srgbClr val="000000"/>
                          </a:solidFill>
                          <a:effectLst/>
                          <a:latin typeface="Calibri" panose="020F0502020204030204" pitchFamily="34" charset="0"/>
                        </a:rPr>
                        <a:t>K-Means</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1.4673</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1.4604</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-1.0830</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-1.1470</a:t>
                      </a:r>
                    </a:p>
                  </a:txBody>
                  <a:tcPr marL="9525" marR="9525" marT="9525" marB="0" anchor="ctr"/>
                </a:tc>
                <a:extLst>
                  <a:ext uri="{0D108BD9-81ED-4DB2-BD59-A6C34878D82A}">
                    <a16:rowId xmlns:a16="http://schemas.microsoft.com/office/drawing/2014/main" val="3774573704"/>
                  </a:ext>
                </a:extLst>
              </a:tr>
              <a:tr h="370840">
                <a:tc>
                  <a:txBody>
                    <a:bodyPr/>
                    <a:lstStyle/>
                    <a:p>
                      <a:pPr algn="l" fontAlgn="b"/>
                      <a:r>
                        <a:rPr lang="en-US" sz="1800" b="0" i="0" u="none" strike="noStrike">
                          <a:solidFill>
                            <a:srgbClr val="000000"/>
                          </a:solidFill>
                          <a:effectLst/>
                          <a:latin typeface="Calibri" panose="020F0502020204030204" pitchFamily="34" charset="0"/>
                        </a:rPr>
                        <a:t>5-Nearest Neighbor</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1.3894</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1.3386</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-1.2719</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-1.2459</a:t>
                      </a:r>
                    </a:p>
                  </a:txBody>
                  <a:tcPr marL="9525" marR="9525" marT="9525" marB="0" anchor="ctr"/>
                </a:tc>
                <a:extLst>
                  <a:ext uri="{0D108BD9-81ED-4DB2-BD59-A6C34878D82A}">
                    <a16:rowId xmlns:a16="http://schemas.microsoft.com/office/drawing/2014/main" val="2718831388"/>
                  </a:ext>
                </a:extLst>
              </a:tr>
              <a:tr h="370840">
                <a:tc>
                  <a:txBody>
                    <a:bodyPr/>
                    <a:lstStyle/>
                    <a:p>
                      <a:pPr algn="l" fontAlgn="b"/>
                      <a:r>
                        <a:rPr lang="en-US" sz="1800" b="0" i="0" u="none" strike="noStrike">
                          <a:solidFill>
                            <a:srgbClr val="000000"/>
                          </a:solidFill>
                          <a:effectLst/>
                          <a:latin typeface="Calibri" panose="020F0502020204030204" pitchFamily="34" charset="0"/>
                        </a:rPr>
                        <a:t>Multinomial Logistic</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1.3714</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1.3372</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-1.2745</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-1.2853</a:t>
                      </a:r>
                    </a:p>
                  </a:txBody>
                  <a:tcPr marL="9525" marR="9525" marT="9525" marB="0" anchor="ctr"/>
                </a:tc>
                <a:extLst>
                  <a:ext uri="{0D108BD9-81ED-4DB2-BD59-A6C34878D82A}">
                    <a16:rowId xmlns:a16="http://schemas.microsoft.com/office/drawing/2014/main" val="1987176243"/>
                  </a:ext>
                </a:extLst>
              </a:tr>
              <a:tr h="370840">
                <a:tc>
                  <a:txBody>
                    <a:bodyPr/>
                    <a:lstStyle/>
                    <a:p>
                      <a:pPr algn="l" fontAlgn="b"/>
                      <a:r>
                        <a:rPr lang="en-US" sz="1800" b="0" i="0" u="none" strike="noStrike" dirty="0">
                          <a:solidFill>
                            <a:srgbClr val="FF0000"/>
                          </a:solidFill>
                          <a:effectLst/>
                          <a:latin typeface="Calibri" panose="020F0502020204030204" pitchFamily="34" charset="0"/>
                        </a:rPr>
                        <a:t>True</a:t>
                      </a:r>
                    </a:p>
                  </a:txBody>
                  <a:tcPr marL="9525" marR="9525" marT="9525" marB="0" anchor="ctr"/>
                </a:tc>
                <a:tc>
                  <a:txBody>
                    <a:bodyPr/>
                    <a:lstStyle/>
                    <a:p>
                      <a:pPr algn="ctr" fontAlgn="b"/>
                      <a:r>
                        <a:rPr lang="en-US" sz="1800" b="0" i="0" u="none" strike="noStrike" dirty="0">
                          <a:solidFill>
                            <a:srgbClr val="FF0000"/>
                          </a:solidFill>
                          <a:effectLst/>
                          <a:latin typeface="Calibri" panose="020F0502020204030204" pitchFamily="34" charset="0"/>
                        </a:rPr>
                        <a:t>1.3</a:t>
                      </a:r>
                    </a:p>
                  </a:txBody>
                  <a:tcPr marL="9525" marR="9525" marT="9525" marB="0" anchor="ctr"/>
                </a:tc>
                <a:tc>
                  <a:txBody>
                    <a:bodyPr/>
                    <a:lstStyle/>
                    <a:p>
                      <a:pPr algn="ctr" fontAlgn="b"/>
                      <a:r>
                        <a:rPr lang="en-US" sz="1800" b="0" i="0" u="none" strike="noStrike" dirty="0">
                          <a:solidFill>
                            <a:srgbClr val="FF0000"/>
                          </a:solidFill>
                          <a:effectLst/>
                          <a:latin typeface="Calibri" panose="020F0502020204030204" pitchFamily="34" charset="0"/>
                        </a:rPr>
                        <a:t>1.3</a:t>
                      </a:r>
                    </a:p>
                  </a:txBody>
                  <a:tcPr marL="9525" marR="9525" marT="9525" marB="0" anchor="ctr"/>
                </a:tc>
                <a:tc>
                  <a:txBody>
                    <a:bodyPr/>
                    <a:lstStyle/>
                    <a:p>
                      <a:pPr algn="ctr" fontAlgn="b"/>
                      <a:r>
                        <a:rPr lang="en-US" sz="1800" b="0" i="0" u="none" strike="noStrike" dirty="0">
                          <a:solidFill>
                            <a:srgbClr val="FF0000"/>
                          </a:solidFill>
                          <a:effectLst/>
                          <a:latin typeface="Calibri" panose="020F0502020204030204" pitchFamily="34" charset="0"/>
                        </a:rPr>
                        <a:t>-1.3</a:t>
                      </a:r>
                    </a:p>
                  </a:txBody>
                  <a:tcPr marL="9525" marR="9525" marT="9525" marB="0" anchor="ctr"/>
                </a:tc>
                <a:tc>
                  <a:txBody>
                    <a:bodyPr/>
                    <a:lstStyle/>
                    <a:p>
                      <a:pPr algn="ctr" fontAlgn="b"/>
                      <a:r>
                        <a:rPr lang="en-US" sz="1800" b="0" i="0" u="none" strike="noStrike" dirty="0">
                          <a:solidFill>
                            <a:srgbClr val="FF0000"/>
                          </a:solidFill>
                          <a:effectLst/>
                          <a:latin typeface="Calibri" panose="020F0502020204030204" pitchFamily="34" charset="0"/>
                        </a:rPr>
                        <a:t>-1.3</a:t>
                      </a:r>
                    </a:p>
                  </a:txBody>
                  <a:tcPr marL="9525" marR="9525" marT="9525" marB="0" anchor="ctr"/>
                </a:tc>
                <a:extLst>
                  <a:ext uri="{0D108BD9-81ED-4DB2-BD59-A6C34878D82A}">
                    <a16:rowId xmlns:a16="http://schemas.microsoft.com/office/drawing/2014/main" val="3132120444"/>
                  </a:ext>
                </a:extLst>
              </a:tr>
            </a:tbl>
          </a:graphicData>
        </a:graphic>
      </p:graphicFrame>
    </p:spTree>
    <p:extLst>
      <p:ext uri="{BB962C8B-B14F-4D97-AF65-F5344CB8AC3E}">
        <p14:creationId xmlns:p14="http://schemas.microsoft.com/office/powerpoint/2010/main" val="2685656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Predictions of Algorithms</a:t>
            </a:r>
          </a:p>
        </p:txBody>
      </p:sp>
      <p:sp>
        <p:nvSpPr>
          <p:cNvPr id="3" name="Content Placeholder 2"/>
          <p:cNvSpPr>
            <a:spLocks noGrp="1"/>
          </p:cNvSpPr>
          <p:nvPr>
            <p:ph idx="1"/>
          </p:nvPr>
        </p:nvSpPr>
        <p:spPr/>
        <p:txBody>
          <a:bodyPr>
            <a:normAutofit/>
          </a:bodyPr>
          <a:lstStyle/>
          <a:p>
            <a:r>
              <a:rPr lang="en-US" dirty="0"/>
              <a:t>K-Means is a “</a:t>
            </a:r>
            <a:r>
              <a:rPr lang="en-US" i="1" dirty="0"/>
              <a:t>Follow the Leaders</a:t>
            </a:r>
            <a:r>
              <a:rPr lang="en-US" dirty="0"/>
              <a:t>” prediction.  The leaders are the clusters’ centroids.  An observation is assigned to the cluster if the observation is closest to the cluster’s centroid.</a:t>
            </a:r>
          </a:p>
          <a:p>
            <a:r>
              <a:rPr lang="en-US" dirty="0"/>
              <a:t>Nearest Neighbor is a “</a:t>
            </a:r>
            <a:r>
              <a:rPr lang="en-US" i="1" dirty="0"/>
              <a:t>Go Along with the Crowd</a:t>
            </a:r>
            <a:r>
              <a:rPr lang="en-US" dirty="0"/>
              <a:t>” prediction.  The crowd consists of the neighbors.  An observation takes the majority opinion of the crowd.</a:t>
            </a:r>
          </a:p>
          <a:p>
            <a:r>
              <a:rPr lang="en-US" dirty="0"/>
              <a:t>Multinomial Logistic is a “</a:t>
            </a:r>
            <a:r>
              <a:rPr lang="en-US" i="1" dirty="0"/>
              <a:t>Personality Test</a:t>
            </a:r>
            <a:r>
              <a:rPr lang="en-US" dirty="0"/>
              <a:t>” prediction.  Each attribute of an observation individually contributes a weight to the logit (i.e., log-odds) of belonging to a particular population.</a:t>
            </a:r>
          </a:p>
        </p:txBody>
      </p:sp>
      <p:sp>
        <p:nvSpPr>
          <p:cNvPr id="7" name="Slide Number Placeholder 6"/>
          <p:cNvSpPr>
            <a:spLocks noGrp="1"/>
          </p:cNvSpPr>
          <p:nvPr>
            <p:ph type="sldNum" sz="quarter" idx="12"/>
          </p:nvPr>
        </p:nvSpPr>
        <p:spPr/>
        <p:txBody>
          <a:bodyPr/>
          <a:lstStyle/>
          <a:p>
            <a:fld id="{1C20BA80-1909-427C-B3BD-3DD8AEAFD5BE}" type="slidenum">
              <a:rPr lang="en-US" smtClean="0"/>
              <a:t>31</a:t>
            </a:fld>
            <a:endParaRPr lang="en-US" dirty="0"/>
          </a:p>
        </p:txBody>
      </p:sp>
      <p:pic>
        <p:nvPicPr>
          <p:cNvPr id="6" name="Picture 5">
            <a:extLst>
              <a:ext uri="{FF2B5EF4-FFF2-40B4-BE49-F238E27FC236}">
                <a16:creationId xmlns:a16="http://schemas.microsoft.com/office/drawing/2014/main" id="{AC344A33-ED67-4699-8A6E-50D90958F9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052352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Pros and Cons of Predictions of Algorithms</a:t>
            </a:r>
          </a:p>
        </p:txBody>
      </p:sp>
      <p:graphicFrame>
        <p:nvGraphicFramePr>
          <p:cNvPr id="4" name="Content Placeholder 3">
            <a:extLst>
              <a:ext uri="{FF2B5EF4-FFF2-40B4-BE49-F238E27FC236}">
                <a16:creationId xmlns:a16="http://schemas.microsoft.com/office/drawing/2014/main" id="{C51B4A21-DE96-4851-9B0B-A4CD6EB0EB0B}"/>
              </a:ext>
            </a:extLst>
          </p:cNvPr>
          <p:cNvGraphicFramePr>
            <a:graphicFrameLocks noGrp="1"/>
          </p:cNvGraphicFramePr>
          <p:nvPr>
            <p:ph idx="1"/>
            <p:extLst>
              <p:ext uri="{D42A27DB-BD31-4B8C-83A1-F6EECF244321}">
                <p14:modId xmlns:p14="http://schemas.microsoft.com/office/powerpoint/2010/main" val="3607102493"/>
              </p:ext>
            </p:extLst>
          </p:nvPr>
        </p:nvGraphicFramePr>
        <p:xfrm>
          <a:off x="838200" y="1825625"/>
          <a:ext cx="10515600" cy="4211320"/>
        </p:xfrm>
        <a:graphic>
          <a:graphicData uri="http://schemas.openxmlformats.org/drawingml/2006/table">
            <a:tbl>
              <a:tblPr firstRow="1" bandRow="1">
                <a:tableStyleId>{5C22544A-7EE6-4342-B048-85BDC9FD1C3A}</a:tableStyleId>
              </a:tblPr>
              <a:tblGrid>
                <a:gridCol w="1746380">
                  <a:extLst>
                    <a:ext uri="{9D8B030D-6E8A-4147-A177-3AD203B41FA5}">
                      <a16:colId xmlns:a16="http://schemas.microsoft.com/office/drawing/2014/main" val="1685351476"/>
                    </a:ext>
                  </a:extLst>
                </a:gridCol>
                <a:gridCol w="4198775">
                  <a:extLst>
                    <a:ext uri="{9D8B030D-6E8A-4147-A177-3AD203B41FA5}">
                      <a16:colId xmlns:a16="http://schemas.microsoft.com/office/drawing/2014/main" val="3985811951"/>
                    </a:ext>
                  </a:extLst>
                </a:gridCol>
                <a:gridCol w="4570445">
                  <a:extLst>
                    <a:ext uri="{9D8B030D-6E8A-4147-A177-3AD203B41FA5}">
                      <a16:colId xmlns:a16="http://schemas.microsoft.com/office/drawing/2014/main" val="62085783"/>
                    </a:ext>
                  </a:extLst>
                </a:gridCol>
              </a:tblGrid>
              <a:tr h="370840">
                <a:tc>
                  <a:txBody>
                    <a:bodyPr/>
                    <a:lstStyle/>
                    <a:p>
                      <a:r>
                        <a:rPr lang="en-US" sz="1800" dirty="0"/>
                        <a:t>Algorithm</a:t>
                      </a:r>
                    </a:p>
                  </a:txBody>
                  <a:tcPr/>
                </a:tc>
                <a:tc>
                  <a:txBody>
                    <a:bodyPr/>
                    <a:lstStyle/>
                    <a:p>
                      <a:r>
                        <a:rPr lang="en-US" sz="1800" dirty="0"/>
                        <a:t>Pros</a:t>
                      </a:r>
                    </a:p>
                  </a:txBody>
                  <a:tcPr/>
                </a:tc>
                <a:tc>
                  <a:txBody>
                    <a:bodyPr/>
                    <a:lstStyle/>
                    <a:p>
                      <a:r>
                        <a:rPr lang="en-US" sz="1800" dirty="0"/>
                        <a:t>Cons</a:t>
                      </a:r>
                    </a:p>
                  </a:txBody>
                  <a:tcPr/>
                </a:tc>
                <a:extLst>
                  <a:ext uri="{0D108BD9-81ED-4DB2-BD59-A6C34878D82A}">
                    <a16:rowId xmlns:a16="http://schemas.microsoft.com/office/drawing/2014/main" val="840584384"/>
                  </a:ext>
                </a:extLst>
              </a:tr>
              <a:tr h="370840">
                <a:tc>
                  <a:txBody>
                    <a:bodyPr/>
                    <a:lstStyle/>
                    <a:p>
                      <a:r>
                        <a:rPr lang="en-US" sz="1800" dirty="0"/>
                        <a:t>K-Means</a:t>
                      </a:r>
                    </a:p>
                  </a:txBody>
                  <a:tcPr/>
                </a:tc>
                <a:tc>
                  <a:txBody>
                    <a:bodyPr/>
                    <a:lstStyle/>
                    <a:p>
                      <a:pPr marL="342900" indent="-342900">
                        <a:buFont typeface="+mj-lt"/>
                        <a:buAutoNum type="arabicPeriod"/>
                      </a:pPr>
                      <a:r>
                        <a:rPr lang="en-US" sz="1800" dirty="0"/>
                        <a:t>Only need to know the centroids for prediction</a:t>
                      </a:r>
                    </a:p>
                  </a:txBody>
                  <a:tcPr/>
                </a:tc>
                <a:tc>
                  <a:txBody>
                    <a:bodyPr/>
                    <a:lstStyle/>
                    <a:p>
                      <a:pPr marL="342900" indent="-342900">
                        <a:buFont typeface="+mj-lt"/>
                        <a:buAutoNum type="arabicPeriod"/>
                      </a:pPr>
                      <a:r>
                        <a:rPr lang="en-US" sz="1800" dirty="0"/>
                        <a:t>The predictions are reliable only if the number of clusters is correct.</a:t>
                      </a:r>
                    </a:p>
                    <a:p>
                      <a:pPr marL="342900" indent="-342900">
                        <a:buFont typeface="+mj-lt"/>
                        <a:buAutoNum type="arabicPeriod"/>
                      </a:pPr>
                      <a:r>
                        <a:rPr lang="en-US" sz="1800" dirty="0"/>
                        <a:t>Need to calculate the distance metric.</a:t>
                      </a:r>
                    </a:p>
                  </a:txBody>
                  <a:tcPr/>
                </a:tc>
                <a:extLst>
                  <a:ext uri="{0D108BD9-81ED-4DB2-BD59-A6C34878D82A}">
                    <a16:rowId xmlns:a16="http://schemas.microsoft.com/office/drawing/2014/main" val="3947295646"/>
                  </a:ext>
                </a:extLst>
              </a:tr>
              <a:tr h="370840">
                <a:tc>
                  <a:txBody>
                    <a:bodyPr/>
                    <a:lstStyle/>
                    <a:p>
                      <a:r>
                        <a:rPr lang="en-US" sz="1800" dirty="0"/>
                        <a:t>Nearest Neighbor</a:t>
                      </a:r>
                    </a:p>
                  </a:txBody>
                  <a:tcPr/>
                </a:tc>
                <a:tc>
                  <a:txBody>
                    <a:bodyPr/>
                    <a:lstStyle/>
                    <a:p>
                      <a:pPr marL="342900" indent="-342900">
                        <a:buFont typeface="+mj-lt"/>
                        <a:buAutoNum type="arabicPeriod"/>
                      </a:pPr>
                      <a:r>
                        <a:rPr lang="en-US" sz="1800" dirty="0"/>
                        <a:t>Only need to know the number of neighbors.</a:t>
                      </a:r>
                    </a:p>
                    <a:p>
                      <a:pPr marL="342900" indent="-342900">
                        <a:buFont typeface="+mj-lt"/>
                        <a:buAutoNum type="arabicPeriod"/>
                      </a:pPr>
                      <a:r>
                        <a:rPr lang="en-US" sz="1800" dirty="0"/>
                        <a:t>A instance/memory-based learning model</a:t>
                      </a:r>
                    </a:p>
                  </a:txBody>
                  <a:tcPr/>
                </a:tc>
                <a:tc>
                  <a:txBody>
                    <a:bodyPr/>
                    <a:lstStyle/>
                    <a:p>
                      <a:pPr marL="342900" indent="-342900">
                        <a:buFont typeface="+mj-lt"/>
                        <a:buAutoNum type="arabicPeriod"/>
                      </a:pPr>
                      <a:r>
                        <a:rPr lang="en-US" sz="1800" dirty="0"/>
                        <a:t>The predictions are reliable only if the number of neighbors is correct for every observation.</a:t>
                      </a:r>
                    </a:p>
                    <a:p>
                      <a:pPr marL="342900" indent="-342900">
                        <a:buFont typeface="+mj-lt"/>
                        <a:buAutoNum type="arabicPeriod"/>
                      </a:pPr>
                      <a:r>
                        <a:rPr lang="en-US" sz="1800" dirty="0"/>
                        <a:t>Need to calculate the distance metric.</a:t>
                      </a:r>
                    </a:p>
                    <a:p>
                      <a:pPr marL="342900" indent="-342900">
                        <a:buFont typeface="+mj-lt"/>
                        <a:buAutoNum type="arabicPeriod"/>
                      </a:pPr>
                      <a:r>
                        <a:rPr lang="en-US" sz="1800" dirty="0"/>
                        <a:t>Need to carry the whole training data for prediction.</a:t>
                      </a:r>
                    </a:p>
                  </a:txBody>
                  <a:tcPr/>
                </a:tc>
                <a:extLst>
                  <a:ext uri="{0D108BD9-81ED-4DB2-BD59-A6C34878D82A}">
                    <a16:rowId xmlns:a16="http://schemas.microsoft.com/office/drawing/2014/main" val="331645876"/>
                  </a:ext>
                </a:extLst>
              </a:tr>
              <a:tr h="370840">
                <a:tc>
                  <a:txBody>
                    <a:bodyPr/>
                    <a:lstStyle/>
                    <a:p>
                      <a:r>
                        <a:rPr lang="en-US" sz="1800" dirty="0"/>
                        <a:t>Multinomial Logistic</a:t>
                      </a:r>
                    </a:p>
                  </a:txBody>
                  <a:tcPr/>
                </a:tc>
                <a:tc>
                  <a:txBody>
                    <a:bodyPr/>
                    <a:lstStyle/>
                    <a:p>
                      <a:pPr marL="342900" indent="-342900">
                        <a:buFont typeface="+mj-lt"/>
                        <a:buAutoNum type="arabicPeriod"/>
                      </a:pPr>
                      <a:r>
                        <a:rPr lang="en-US" sz="1800" dirty="0"/>
                        <a:t>Only need to know the parameter estimates (i.e., the weights).</a:t>
                      </a:r>
                    </a:p>
                    <a:p>
                      <a:pPr marL="342900" indent="-342900">
                        <a:buFont typeface="+mj-lt"/>
                        <a:buAutoNum type="arabicPeriod"/>
                      </a:pPr>
                      <a:r>
                        <a:rPr lang="en-US" sz="1800" dirty="0"/>
                        <a:t>Allows us to visualize the impacts of the attributes on the predictions.</a:t>
                      </a:r>
                    </a:p>
                  </a:txBody>
                  <a:tcPr/>
                </a:tc>
                <a:tc>
                  <a:txBody>
                    <a:bodyPr/>
                    <a:lstStyle/>
                    <a:p>
                      <a:pPr marL="342900" indent="-342900">
                        <a:buFont typeface="+mj-lt"/>
                        <a:buAutoNum type="arabicPeriod"/>
                      </a:pPr>
                      <a:r>
                        <a:rPr lang="en-US" sz="1800" dirty="0"/>
                        <a:t>Correlations among attributes have to be explicitly specified in the model.</a:t>
                      </a:r>
                    </a:p>
                    <a:p>
                      <a:pPr marL="342900" indent="-342900">
                        <a:buFont typeface="+mj-lt"/>
                        <a:buAutoNum type="arabicPeriod"/>
                      </a:pPr>
                      <a:r>
                        <a:rPr lang="en-US" sz="1800" dirty="0"/>
                        <a:t>May suffer from non-convergence and floating-point numerical problems.</a:t>
                      </a:r>
                    </a:p>
                  </a:txBody>
                  <a:tcPr/>
                </a:tc>
                <a:extLst>
                  <a:ext uri="{0D108BD9-81ED-4DB2-BD59-A6C34878D82A}">
                    <a16:rowId xmlns:a16="http://schemas.microsoft.com/office/drawing/2014/main" val="486981230"/>
                  </a:ext>
                </a:extLst>
              </a:tr>
            </a:tbl>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32</a:t>
            </a:fld>
            <a:endParaRPr lang="en-US" dirty="0"/>
          </a:p>
        </p:txBody>
      </p:sp>
      <p:pic>
        <p:nvPicPr>
          <p:cNvPr id="6" name="Picture 5">
            <a:extLst>
              <a:ext uri="{FF2B5EF4-FFF2-40B4-BE49-F238E27FC236}">
                <a16:creationId xmlns:a16="http://schemas.microsoft.com/office/drawing/2014/main" id="{AC344A33-ED67-4699-8A6E-50D90958F9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703684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Draw-A-Line-In-The-Sand Prediction</a:t>
            </a:r>
          </a:p>
        </p:txBody>
      </p:sp>
      <p:sp>
        <p:nvSpPr>
          <p:cNvPr id="3" name="Content Placeholder 2"/>
          <p:cNvSpPr>
            <a:spLocks noGrp="1"/>
          </p:cNvSpPr>
          <p:nvPr>
            <p:ph idx="1"/>
          </p:nvPr>
        </p:nvSpPr>
        <p:spPr/>
        <p:txBody>
          <a:bodyPr>
            <a:normAutofit lnSpcReduction="10000"/>
          </a:bodyPr>
          <a:lstStyle/>
          <a:p>
            <a:r>
              <a:rPr lang="en-US" b="1" dirty="0"/>
              <a:t>Goal</a:t>
            </a:r>
            <a:r>
              <a:rPr lang="en-US" dirty="0"/>
              <a:t>: Correct classification of observations</a:t>
            </a:r>
          </a:p>
          <a:p>
            <a:r>
              <a:rPr lang="en-US" b="1" dirty="0"/>
              <a:t>Don’t</a:t>
            </a:r>
          </a:p>
          <a:p>
            <a:pPr lvl="1"/>
            <a:r>
              <a:rPr lang="en-US" dirty="0"/>
              <a:t>Need to know the characteristics (e.g., means ) of the populations</a:t>
            </a:r>
          </a:p>
          <a:p>
            <a:pPr lvl="1"/>
            <a:r>
              <a:rPr lang="en-US" dirty="0"/>
              <a:t>Need to know the likelihood of belonging to a population</a:t>
            </a:r>
          </a:p>
          <a:p>
            <a:pPr lvl="1"/>
            <a:r>
              <a:rPr lang="en-US" dirty="0"/>
              <a:t>Want to carry the training data everywhere for prediction</a:t>
            </a:r>
          </a:p>
          <a:p>
            <a:pPr lvl="1"/>
            <a:r>
              <a:rPr lang="en-US" dirty="0"/>
              <a:t>Want to calculate the distance metric or the logit</a:t>
            </a:r>
          </a:p>
          <a:p>
            <a:r>
              <a:rPr lang="en-US" b="1" dirty="0"/>
              <a:t>Do</a:t>
            </a:r>
          </a:p>
          <a:p>
            <a:pPr lvl="1"/>
            <a:r>
              <a:rPr lang="en-US" dirty="0"/>
              <a:t>Work well for future observations</a:t>
            </a:r>
          </a:p>
          <a:p>
            <a:pPr lvl="1"/>
            <a:r>
              <a:rPr lang="en-US" dirty="0"/>
              <a:t>Require only simple arithmetic calculations for prediction</a:t>
            </a:r>
          </a:p>
          <a:p>
            <a:r>
              <a:rPr lang="en-US" dirty="0"/>
              <a:t>Support Vector Machines (SVM) offer a “</a:t>
            </a:r>
            <a:r>
              <a:rPr lang="en-US" i="1" dirty="0"/>
              <a:t>Draw a Line in the Sand</a:t>
            </a:r>
            <a:r>
              <a:rPr lang="en-US" dirty="0"/>
              <a:t>” prediction</a:t>
            </a:r>
          </a:p>
        </p:txBody>
      </p:sp>
      <p:sp>
        <p:nvSpPr>
          <p:cNvPr id="7" name="Slide Number Placeholder 6"/>
          <p:cNvSpPr>
            <a:spLocks noGrp="1"/>
          </p:cNvSpPr>
          <p:nvPr>
            <p:ph type="sldNum" sz="quarter" idx="12"/>
          </p:nvPr>
        </p:nvSpPr>
        <p:spPr/>
        <p:txBody>
          <a:bodyPr/>
          <a:lstStyle/>
          <a:p>
            <a:fld id="{1C20BA80-1909-427C-B3BD-3DD8AEAFD5BE}" type="slidenum">
              <a:rPr lang="en-US" smtClean="0"/>
              <a:t>33</a:t>
            </a:fld>
            <a:endParaRPr lang="en-US" dirty="0"/>
          </a:p>
        </p:txBody>
      </p:sp>
      <p:pic>
        <p:nvPicPr>
          <p:cNvPr id="6" name="Picture 5">
            <a:extLst>
              <a:ext uri="{FF2B5EF4-FFF2-40B4-BE49-F238E27FC236}">
                <a16:creationId xmlns:a16="http://schemas.microsoft.com/office/drawing/2014/main" id="{AC344A33-ED67-4699-8A6E-50D90958F9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578203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History of Support Vector Machines</a:t>
            </a:r>
          </a:p>
        </p:txBody>
      </p:sp>
      <p:sp>
        <p:nvSpPr>
          <p:cNvPr id="3" name="Content Placeholder 2"/>
          <p:cNvSpPr>
            <a:spLocks noGrp="1"/>
          </p:cNvSpPr>
          <p:nvPr>
            <p:ph idx="1"/>
          </p:nvPr>
        </p:nvSpPr>
        <p:spPr/>
        <p:txBody>
          <a:bodyPr>
            <a:normAutofit/>
          </a:bodyPr>
          <a:lstStyle/>
          <a:p>
            <a:r>
              <a:rPr lang="en-US" dirty="0"/>
              <a:t>The original Support Vector Machines algorithm was invented in 1963 by Vladimir </a:t>
            </a:r>
            <a:r>
              <a:rPr lang="en-US" dirty="0" err="1"/>
              <a:t>Naumovich</a:t>
            </a:r>
            <a:r>
              <a:rPr lang="en-US" dirty="0"/>
              <a:t> </a:t>
            </a:r>
            <a:r>
              <a:rPr lang="en-US" dirty="0" err="1"/>
              <a:t>Vapnik</a:t>
            </a:r>
            <a:r>
              <a:rPr lang="en-US" dirty="0"/>
              <a:t> (1936-present) and Alexey </a:t>
            </a:r>
            <a:r>
              <a:rPr lang="en-US" dirty="0" err="1"/>
              <a:t>Yakovlevich</a:t>
            </a:r>
            <a:r>
              <a:rPr lang="en-US" dirty="0"/>
              <a:t> </a:t>
            </a:r>
            <a:r>
              <a:rPr lang="en-US" dirty="0" err="1"/>
              <a:t>Chervonenkis</a:t>
            </a:r>
            <a:r>
              <a:rPr lang="en-US" dirty="0"/>
              <a:t> (1938-2014) at the Institute of Control Sciences of the Russian Academy of Sciences, Moscow, Russia.</a:t>
            </a:r>
          </a:p>
          <a:p>
            <a:r>
              <a:rPr lang="en-US" dirty="0"/>
              <a:t>In 1992, Bernhard E. </a:t>
            </a:r>
            <a:r>
              <a:rPr lang="en-US" dirty="0" err="1"/>
              <a:t>Boser</a:t>
            </a:r>
            <a:r>
              <a:rPr lang="en-US" dirty="0"/>
              <a:t>, Isabelle M. Guyon, and Vladimir N. </a:t>
            </a:r>
            <a:r>
              <a:rPr lang="en-US" dirty="0" err="1"/>
              <a:t>Vapnik</a:t>
            </a:r>
            <a:r>
              <a:rPr lang="en-US" dirty="0"/>
              <a:t> suggested an improvement on the original support vector machine which allows for the creation of nonlinear classifiers.</a:t>
            </a:r>
          </a:p>
          <a:p>
            <a:r>
              <a:rPr lang="en-US" dirty="0">
                <a:hlinkClick r:id="rId3"/>
              </a:rPr>
              <a:t>https://www.kdnuggets.com/2016/07/guyon-data-mining-history-svm-support-vector-machines.html</a:t>
            </a:r>
            <a:endParaRPr lang="en-US" dirty="0"/>
          </a:p>
          <a:p>
            <a:r>
              <a:rPr lang="en-US" dirty="0">
                <a:hlinkClick r:id="rId4"/>
              </a:rPr>
              <a:t>https://link.springer.com/chapter/10.1007%2F978-3-642-41136-6_3</a:t>
            </a:r>
            <a:endParaRPr lang="en-US" dirty="0"/>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34</a:t>
            </a:fld>
            <a:endParaRPr lang="en-US" dirty="0"/>
          </a:p>
        </p:txBody>
      </p:sp>
      <p:pic>
        <p:nvPicPr>
          <p:cNvPr id="6" name="Picture 5">
            <a:extLst>
              <a:ext uri="{FF2B5EF4-FFF2-40B4-BE49-F238E27FC236}">
                <a16:creationId xmlns:a16="http://schemas.microsoft.com/office/drawing/2014/main" id="{AC344A33-ED67-4699-8A6E-50D90958F98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367116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Overview of Support Vector Machines</a:t>
            </a:r>
          </a:p>
        </p:txBody>
      </p:sp>
      <p:sp>
        <p:nvSpPr>
          <p:cNvPr id="3" name="Content Placeholder 2"/>
          <p:cNvSpPr>
            <a:spLocks noGrp="1"/>
          </p:cNvSpPr>
          <p:nvPr>
            <p:ph idx="1"/>
          </p:nvPr>
        </p:nvSpPr>
        <p:spPr/>
        <p:txBody>
          <a:bodyPr>
            <a:normAutofit/>
          </a:bodyPr>
          <a:lstStyle/>
          <a:p>
            <a:r>
              <a:rPr lang="en-US" dirty="0"/>
              <a:t>A Support Vector Machine is a discriminative classifier formally defined by a separating hyperplane.</a:t>
            </a:r>
          </a:p>
          <a:p>
            <a:r>
              <a:rPr lang="en-US" dirty="0"/>
              <a:t>A Support Vector Machine is a large-margin linear classifier.</a:t>
            </a:r>
          </a:p>
          <a:p>
            <a:r>
              <a:rPr lang="en-US" dirty="0"/>
              <a:t>Support Vector Machines become popular because it can successfully solve many classification problems.</a:t>
            </a:r>
          </a:p>
          <a:p>
            <a:r>
              <a:rPr lang="en-US" dirty="0"/>
              <a:t>A machine is a device or an algorithm that performs a particular task (classification in this case) with a definite goal.</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35</a:t>
            </a:fld>
            <a:endParaRPr lang="en-US" dirty="0"/>
          </a:p>
        </p:txBody>
      </p:sp>
      <p:pic>
        <p:nvPicPr>
          <p:cNvPr id="6" name="Picture 5">
            <a:extLst>
              <a:ext uri="{FF2B5EF4-FFF2-40B4-BE49-F238E27FC236}">
                <a16:creationId xmlns:a16="http://schemas.microsoft.com/office/drawing/2014/main" id="{AC344A33-ED67-4699-8A6E-50D90958F9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835828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is Hyperplane?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Let </a:t>
                </a:r>
                <a14:m>
                  <m:oMath xmlns:m="http://schemas.openxmlformats.org/officeDocument/2006/math">
                    <m:sSup>
                      <m:sSupPr>
                        <m:ctrlPr>
                          <a:rPr lang="en-US"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𝑡</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𝑝</m:t>
                            </m:r>
                          </m:sub>
                        </m:sSub>
                      </m:e>
                    </m:d>
                  </m:oMath>
                </a14:m>
                <a:r>
                  <a:rPr lang="en-US" dirty="0"/>
                  <a:t> be a given vector of scalars and at least one of them is not zero.</a:t>
                </a:r>
              </a:p>
              <a:p>
                <a:r>
                  <a:rPr lang="en-US" dirty="0"/>
                  <a:t>Let </a:t>
                </a:r>
                <a14:m>
                  <m:oMath xmlns:m="http://schemas.openxmlformats.org/officeDocument/2006/math">
                    <m:sSup>
                      <m:sSupPr>
                        <m:ctrlPr>
                          <a:rPr lang="en-US" i="1">
                            <a:latin typeface="Cambria Math" panose="02040503050406030204" pitchFamily="18" charset="0"/>
                          </a:rPr>
                        </m:ctrlPr>
                      </m:sSupPr>
                      <m:e>
                        <m:r>
                          <a:rPr lang="en-US" b="1" i="0" smtClean="0">
                            <a:latin typeface="Cambria Math" panose="02040503050406030204" pitchFamily="18" charset="0"/>
                          </a:rPr>
                          <m:t>𝐱</m:t>
                        </m:r>
                      </m:e>
                      <m:sup>
                        <m:r>
                          <a:rPr lang="en-US" i="1">
                            <a:latin typeface="Cambria Math" panose="02040503050406030204" pitchFamily="18" charset="0"/>
                          </a:rPr>
                          <m:t>𝑡</m:t>
                        </m:r>
                      </m:sup>
                    </m:sSup>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𝑝</m:t>
                            </m:r>
                          </m:sub>
                        </m:sSub>
                      </m:e>
                    </m:d>
                  </m:oMath>
                </a14:m>
                <a:r>
                  <a:rPr lang="en-US" dirty="0"/>
                  <a:t> be a general vector in the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rPr>
                          <m:t>𝑝</m:t>
                        </m:r>
                      </m:sup>
                    </m:sSup>
                  </m:oMath>
                </a14:m>
                <a:r>
                  <a:rPr lang="en-US" dirty="0"/>
                  <a:t> the </a:t>
                </a:r>
                <a:r>
                  <a:rPr lang="en-US" i="1" dirty="0"/>
                  <a:t>p</a:t>
                </a:r>
                <a:r>
                  <a:rPr lang="en-US" dirty="0"/>
                  <a:t>-dimensional space of real numbers.</a:t>
                </a:r>
              </a:p>
              <a:p>
                <a:r>
                  <a:rPr lang="en-US" dirty="0"/>
                  <a:t>The set </a:t>
                </a:r>
                <a14:m>
                  <m:oMath xmlns:m="http://schemas.openxmlformats.org/officeDocument/2006/math">
                    <m:d>
                      <m:dPr>
                        <m:begChr m:val="{"/>
                        <m:endChr m:val="}"/>
                        <m:ctrlPr>
                          <a:rPr lang="en-US" i="1" smtClean="0">
                            <a:latin typeface="Cambria Math" panose="02040503050406030204" pitchFamily="18" charset="0"/>
                          </a:rPr>
                        </m:ctrlPr>
                      </m:dPr>
                      <m:e>
                        <m:r>
                          <a:rPr lang="en-US" b="1" i="0" smtClean="0">
                            <a:latin typeface="Cambria Math" panose="02040503050406030204" pitchFamily="18" charset="0"/>
                          </a:rPr>
                          <m:t>𝐱</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rPr>
                              <m:t>𝑝</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𝑐</m:t>
                        </m:r>
                      </m:e>
                    </m:d>
                  </m:oMath>
                </a14:m>
                <a:r>
                  <a:rPr lang="en-US" dirty="0"/>
                  <a:t> for a constant </a:t>
                </a:r>
                <a14:m>
                  <m:oMath xmlns:m="http://schemas.openxmlformats.org/officeDocument/2006/math">
                    <m:r>
                      <a:rPr lang="en-US" i="1">
                        <a:latin typeface="Cambria Math" panose="02040503050406030204" pitchFamily="18" charset="0"/>
                      </a:rPr>
                      <m:t>𝑐</m:t>
                    </m:r>
                  </m:oMath>
                </a14:m>
                <a:r>
                  <a:rPr lang="en-US" dirty="0"/>
                  <a:t> is a hyperplane.  In other words, a hyperplane is a subspace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rPr>
                          <m:t>𝑝</m:t>
                        </m:r>
                      </m:sup>
                    </m:sSup>
                  </m:oMath>
                </a14:m>
                <a:r>
                  <a:rPr lang="en-US" dirty="0"/>
                  <a:t>.  </a:t>
                </a:r>
              </a:p>
              <a:p>
                <a:pPr lvl="1"/>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r>
                      <a:rPr lang="en-US" b="0" i="0"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e>
                    </m:nary>
                  </m:oMath>
                </a14:m>
                <a:r>
                  <a:rPr lang="en-US" dirty="0"/>
                  <a:t> is the inner product of the vectors </a:t>
                </a:r>
                <a14:m>
                  <m:oMath xmlns:m="http://schemas.openxmlformats.org/officeDocument/2006/math">
                    <m:r>
                      <a:rPr lang="en-US" b="1" i="0" smtClean="0">
                        <a:latin typeface="Cambria Math" panose="02040503050406030204" pitchFamily="18" charset="0"/>
                      </a:rPr>
                      <m:t>𝐰</m:t>
                    </m:r>
                  </m:oMath>
                </a14:m>
                <a:r>
                  <a:rPr lang="en-US" dirty="0"/>
                  <a:t> and </a:t>
                </a:r>
                <a14:m>
                  <m:oMath xmlns:m="http://schemas.openxmlformats.org/officeDocument/2006/math">
                    <m:r>
                      <a:rPr lang="en-US" b="1">
                        <a:latin typeface="Cambria Math" panose="02040503050406030204" pitchFamily="18" charset="0"/>
                      </a:rPr>
                      <m:t>𝐱</m:t>
                    </m:r>
                  </m:oMath>
                </a14:m>
                <a:r>
                  <a:rPr lang="en-US" dirty="0"/>
                  <a: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401" r="-232"/>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36</a:t>
            </a:fld>
            <a:endParaRPr lang="en-US" dirty="0"/>
          </a:p>
        </p:txBody>
      </p:sp>
      <p:pic>
        <p:nvPicPr>
          <p:cNvPr id="6" name="Picture 5">
            <a:extLst>
              <a:ext uri="{FF2B5EF4-FFF2-40B4-BE49-F238E27FC236}">
                <a16:creationId xmlns:a16="http://schemas.microsoft.com/office/drawing/2014/main" id="{AC344A33-ED67-4699-8A6E-50D90958F9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03711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Examples of a Hyperplane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If </a:t>
                </a:r>
                <a:r>
                  <a:rPr lang="en-US" i="1" dirty="0"/>
                  <a:t>p</a:t>
                </a:r>
                <a:r>
                  <a:rPr lang="en-US" dirty="0"/>
                  <a:t> = 1, then this point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𝑐</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den>
                    </m:f>
                  </m:oMath>
                </a14:m>
                <a:r>
                  <a:rPr lang="en-US" dirty="0"/>
                  <a:t> is a hyperplane.</a:t>
                </a:r>
              </a:p>
              <a:p>
                <a:r>
                  <a:rPr lang="en-US" dirty="0"/>
                  <a:t>If </a:t>
                </a:r>
                <a:r>
                  <a:rPr lang="en-US" i="1" dirty="0"/>
                  <a:t>p</a:t>
                </a:r>
                <a:r>
                  <a:rPr lang="en-US" dirty="0"/>
                  <a:t> = 2, then this line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𝑐</m:t>
                    </m:r>
                  </m:oMath>
                </a14:m>
                <a:r>
                  <a:rPr lang="en-US" dirty="0"/>
                  <a:t> is a hyperplane when both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≠0</m:t>
                    </m:r>
                  </m:oMath>
                </a14:m>
                <a:r>
                  <a:rPr lang="en-US" dirty="0"/>
                  <a:t>.</a:t>
                </a:r>
              </a:p>
              <a:p>
                <a:pPr lvl="1"/>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0</m:t>
                    </m:r>
                  </m:oMath>
                </a14:m>
                <a:r>
                  <a:rPr lang="en-US" dirty="0"/>
                  <a:t> 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0 </m:t>
                    </m:r>
                  </m:oMath>
                </a14:m>
                <a:r>
                  <a:rPr lang="en-US" dirty="0"/>
                  <a:t>(but not both), then this hyperplane reduces to a point.</a:t>
                </a:r>
              </a:p>
              <a:p>
                <a:r>
                  <a:rPr lang="en-US" dirty="0"/>
                  <a:t>If </a:t>
                </a:r>
                <a:r>
                  <a:rPr lang="en-US" i="1" dirty="0"/>
                  <a:t>p</a:t>
                </a:r>
                <a:r>
                  <a:rPr lang="en-US" dirty="0"/>
                  <a:t> = 3, then a plane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rPr>
                      <m:t>𝑐</m:t>
                    </m:r>
                  </m:oMath>
                </a14:m>
                <a:r>
                  <a:rPr lang="en-US" dirty="0"/>
                  <a:t> is a hyperplane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≠0</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≠0</m:t>
                    </m:r>
                  </m:oMath>
                </a14:m>
                <a:r>
                  <a:rPr lang="en-US" dirty="0"/>
                  <a:t>.</a:t>
                </a:r>
              </a:p>
              <a:p>
                <a:pPr lvl="1"/>
                <a:r>
                  <a:rPr lang="en-US" dirty="0"/>
                  <a:t>If one of the scalars is zero, then this hyperplane reduces to a line.</a:t>
                </a:r>
              </a:p>
              <a:p>
                <a:pPr lvl="1"/>
                <a:r>
                  <a:rPr lang="en-US" dirty="0"/>
                  <a:t>If two of the scalars are zero, then this hyperplane reduces to a point.</a:t>
                </a:r>
              </a:p>
              <a:p>
                <a:r>
                  <a:rPr lang="en-US" dirty="0"/>
                  <a:t>In general, a hyperplane lies in a subspace which is at least one dimension less than that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rPr>
                          <m:t>𝑝</m:t>
                        </m:r>
                      </m:sup>
                    </m:sSup>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522" b="-3782"/>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37</a:t>
            </a:fld>
            <a:endParaRPr lang="en-US" dirty="0"/>
          </a:p>
        </p:txBody>
      </p:sp>
      <p:pic>
        <p:nvPicPr>
          <p:cNvPr id="6" name="Picture 5">
            <a:extLst>
              <a:ext uri="{FF2B5EF4-FFF2-40B4-BE49-F238E27FC236}">
                <a16:creationId xmlns:a16="http://schemas.microsoft.com/office/drawing/2014/main" id="{AC344A33-ED67-4699-8A6E-50D90958F9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72573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are the Support Vectors?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Support vectors are observations which are nearest to the hyperplane.</a:t>
                </a:r>
              </a:p>
              <a:p>
                <a:pPr lvl="1"/>
                <a:r>
                  <a:rPr lang="en-US" dirty="0"/>
                  <a:t>Think of the hyperplane as the ground surface, the nearest observations (i.e., a vector in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rPr>
                          <m:t>𝑝</m:t>
                        </m:r>
                      </m:sup>
                    </m:sSup>
                  </m:oMath>
                </a14:m>
                <a:r>
                  <a:rPr lang="en-US" dirty="0"/>
                  <a:t> space) are like the pillars that support the rest of the observations in the subset.</a:t>
                </a:r>
              </a:p>
              <a:p>
                <a:r>
                  <a:rPr lang="en-US" dirty="0"/>
                  <a:t>They are the observations which are most difficult to classify.</a:t>
                </a:r>
              </a:p>
              <a:p>
                <a:r>
                  <a:rPr lang="en-US" dirty="0"/>
                  <a:t>They have direct and often the highest influence on the weights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𝑝</m:t>
                        </m:r>
                      </m:sub>
                    </m:sSub>
                  </m:oMath>
                </a14:m>
                <a:r>
                  <a:rPr lang="en-US" dirty="0"/>
                  <a:t>)  of the hyperplane.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29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38</a:t>
            </a:fld>
            <a:endParaRPr lang="en-US" dirty="0"/>
          </a:p>
        </p:txBody>
      </p:sp>
      <p:pic>
        <p:nvPicPr>
          <p:cNvPr id="6" name="Picture 5">
            <a:extLst>
              <a:ext uri="{FF2B5EF4-FFF2-40B4-BE49-F238E27FC236}">
                <a16:creationId xmlns:a16="http://schemas.microsoft.com/office/drawing/2014/main" id="{AC344A33-ED67-4699-8A6E-50D90958F9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67409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Perceptron Revisited: A Linear Separator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input to the hidden node is the weighted sum </a:t>
                </a:r>
                <a14:m>
                  <m:oMath xmlns:m="http://schemas.openxmlformats.org/officeDocument/2006/math">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nary>
                  </m:oMath>
                </a14:m>
                <a:endParaRPr lang="en-US" dirty="0"/>
              </a:p>
              <a:p>
                <a:r>
                  <a:rPr lang="en-US" dirty="0"/>
                  <a:t>If this weighted sum is greater than a </a:t>
                </a:r>
                <a:r>
                  <a:rPr lang="en-US" i="1" dirty="0"/>
                  <a:t>threshold value </a:t>
                </a:r>
                <a14:m>
                  <m:oMath xmlns:m="http://schemas.openxmlformats.org/officeDocument/2006/math">
                    <m:r>
                      <a:rPr lang="en-US" i="1">
                        <a:latin typeface="Cambria Math" panose="02040503050406030204" pitchFamily="18" charset="0"/>
                      </a:rPr>
                      <m:t>𝑐</m:t>
                    </m:r>
                  </m:oMath>
                </a14:m>
                <a:r>
                  <a:rPr lang="en-US" dirty="0"/>
                  <a:t>, then the output from the hidden node is 1.  Otherwise, the output value is 0.</a:t>
                </a:r>
              </a:p>
              <a:p>
                <a:r>
                  <a:rPr lang="en-US" dirty="0"/>
                  <a:t>The parameters of the perceptron are the weights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r>
                      <a:rPr lang="en-US"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𝑝</m:t>
                        </m:r>
                      </m:sub>
                    </m:sSub>
                  </m:oMath>
                </a14:m>
                <a:r>
                  <a:rPr lang="en-US" dirty="0"/>
                  <a:t> and the threshold value </a:t>
                </a:r>
                <a14:m>
                  <m:oMath xmlns:m="http://schemas.openxmlformats.org/officeDocument/2006/math">
                    <m:r>
                      <a:rPr lang="en-US" i="1">
                        <a:latin typeface="Cambria Math" panose="02040503050406030204" pitchFamily="18" charset="0"/>
                      </a:rPr>
                      <m:t>𝑐</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5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39</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03920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Mid-Term Test Review</a:t>
            </a:r>
          </a:p>
        </p:txBody>
      </p:sp>
      <p:graphicFrame>
        <p:nvGraphicFramePr>
          <p:cNvPr id="5" name="Content Placeholder 4">
            <a:extLst>
              <a:ext uri="{FF2B5EF4-FFF2-40B4-BE49-F238E27FC236}">
                <a16:creationId xmlns:a16="http://schemas.microsoft.com/office/drawing/2014/main" id="{4A8A4F45-22A2-42FF-9EEE-BEE8E7875E7A}"/>
              </a:ext>
            </a:extLst>
          </p:cNvPr>
          <p:cNvGraphicFramePr>
            <a:graphicFrameLocks noGrp="1"/>
          </p:cNvGraphicFramePr>
          <p:nvPr>
            <p:ph idx="1"/>
            <p:extLst>
              <p:ext uri="{D42A27DB-BD31-4B8C-83A1-F6EECF244321}">
                <p14:modId xmlns:p14="http://schemas.microsoft.com/office/powerpoint/2010/main" val="3614348465"/>
              </p:ext>
            </p:extLst>
          </p:nvPr>
        </p:nvGraphicFramePr>
        <p:xfrm>
          <a:off x="922175" y="1377755"/>
          <a:ext cx="10515600" cy="4820920"/>
        </p:xfrm>
        <a:graphic>
          <a:graphicData uri="http://schemas.openxmlformats.org/drawingml/2006/table">
            <a:tbl>
              <a:tblPr firstRow="1" bandRow="1">
                <a:tableStyleId>{5C22544A-7EE6-4342-B048-85BDC9FD1C3A}</a:tableStyleId>
              </a:tblPr>
              <a:tblGrid>
                <a:gridCol w="608045">
                  <a:extLst>
                    <a:ext uri="{9D8B030D-6E8A-4147-A177-3AD203B41FA5}">
                      <a16:colId xmlns:a16="http://schemas.microsoft.com/office/drawing/2014/main" val="4035043134"/>
                    </a:ext>
                  </a:extLst>
                </a:gridCol>
                <a:gridCol w="3965511">
                  <a:extLst>
                    <a:ext uri="{9D8B030D-6E8A-4147-A177-3AD203B41FA5}">
                      <a16:colId xmlns:a16="http://schemas.microsoft.com/office/drawing/2014/main" val="3974043391"/>
                    </a:ext>
                  </a:extLst>
                </a:gridCol>
                <a:gridCol w="1735804">
                  <a:extLst>
                    <a:ext uri="{9D8B030D-6E8A-4147-A177-3AD203B41FA5}">
                      <a16:colId xmlns:a16="http://schemas.microsoft.com/office/drawing/2014/main" val="2412350328"/>
                    </a:ext>
                  </a:extLst>
                </a:gridCol>
                <a:gridCol w="2103120">
                  <a:extLst>
                    <a:ext uri="{9D8B030D-6E8A-4147-A177-3AD203B41FA5}">
                      <a16:colId xmlns:a16="http://schemas.microsoft.com/office/drawing/2014/main" val="3465336183"/>
                    </a:ext>
                  </a:extLst>
                </a:gridCol>
                <a:gridCol w="2103120">
                  <a:extLst>
                    <a:ext uri="{9D8B030D-6E8A-4147-A177-3AD203B41FA5}">
                      <a16:colId xmlns:a16="http://schemas.microsoft.com/office/drawing/2014/main" val="4072057434"/>
                    </a:ext>
                  </a:extLst>
                </a:gridCol>
              </a:tblGrid>
              <a:tr h="370840">
                <a:tc>
                  <a:txBody>
                    <a:bodyPr/>
                    <a:lstStyle/>
                    <a:p>
                      <a:pPr algn="ctr" fontAlgn="b"/>
                      <a:r>
                        <a:rPr lang="en-US" sz="1600" b="1" i="0" u="none" strike="noStrike" dirty="0">
                          <a:solidFill>
                            <a:srgbClr val="000000"/>
                          </a:solidFill>
                          <a:effectLst/>
                          <a:latin typeface="Calibri" panose="020F0502020204030204" pitchFamily="34" charset="0"/>
                        </a:rPr>
                        <a:t>#</a:t>
                      </a:r>
                    </a:p>
                  </a:txBody>
                  <a:tcPr marL="9525" marR="9525" marT="9525" marB="0" anchor="ctr"/>
                </a:tc>
                <a:tc>
                  <a:txBody>
                    <a:bodyPr/>
                    <a:lstStyle/>
                    <a:p>
                      <a:pPr algn="l" fontAlgn="b"/>
                      <a:r>
                        <a:rPr lang="en-US" sz="1600" b="1" i="0" u="none" strike="noStrike" dirty="0">
                          <a:solidFill>
                            <a:srgbClr val="000000"/>
                          </a:solidFill>
                          <a:effectLst/>
                          <a:latin typeface="Calibri" panose="020F0502020204030204" pitchFamily="34" charset="0"/>
                        </a:rPr>
                        <a:t>Question</a:t>
                      </a:r>
                    </a:p>
                  </a:txBody>
                  <a:tcPr marL="9525" marR="9525" marT="9525" marB="0" anchor="ctr"/>
                </a:tc>
                <a:tc>
                  <a:txBody>
                    <a:bodyPr/>
                    <a:lstStyle/>
                    <a:p>
                      <a:pPr algn="ctr" fontAlgn="b"/>
                      <a:r>
                        <a:rPr lang="en-US" sz="1600" b="1" i="0" u="none" strike="noStrike" dirty="0">
                          <a:solidFill>
                            <a:srgbClr val="000000"/>
                          </a:solidFill>
                          <a:effectLst/>
                          <a:latin typeface="Calibri" panose="020F0502020204030204" pitchFamily="34" charset="0"/>
                        </a:rPr>
                        <a:t>Maximum Score</a:t>
                      </a:r>
                    </a:p>
                  </a:txBody>
                  <a:tcPr marL="9525" marR="9525" marT="9525" marB="0" anchor="ctr"/>
                </a:tc>
                <a:tc>
                  <a:txBody>
                    <a:bodyPr/>
                    <a:lstStyle/>
                    <a:p>
                      <a:pPr algn="ctr" fontAlgn="b"/>
                      <a:r>
                        <a:rPr lang="en-US" sz="1600" b="1" i="0" u="none" strike="noStrike" dirty="0">
                          <a:solidFill>
                            <a:srgbClr val="000000"/>
                          </a:solidFill>
                          <a:effectLst/>
                          <a:latin typeface="Calibri" panose="020F0502020204030204" pitchFamily="34" charset="0"/>
                        </a:rPr>
                        <a:t>Average Score</a:t>
                      </a:r>
                    </a:p>
                  </a:txBody>
                  <a:tcPr marL="9525" marR="9525" marT="9525" marB="0" anchor="ctr"/>
                </a:tc>
                <a:tc>
                  <a:txBody>
                    <a:bodyPr/>
                    <a:lstStyle/>
                    <a:p>
                      <a:pPr algn="ctr" fontAlgn="b"/>
                      <a:r>
                        <a:rPr lang="en-US" sz="1600" b="1" i="0" u="none" strike="noStrike" dirty="0">
                          <a:solidFill>
                            <a:srgbClr val="000000"/>
                          </a:solidFill>
                          <a:effectLst/>
                          <a:latin typeface="Calibri" panose="020F0502020204030204" pitchFamily="34" charset="0"/>
                        </a:rPr>
                        <a:t>Standard Deviation</a:t>
                      </a:r>
                    </a:p>
                  </a:txBody>
                  <a:tcPr marL="9525" marR="9525" marT="9525" marB="0" anchor="ctr"/>
                </a:tc>
                <a:extLst>
                  <a:ext uri="{0D108BD9-81ED-4DB2-BD59-A6C34878D82A}">
                    <a16:rowId xmlns:a16="http://schemas.microsoft.com/office/drawing/2014/main" val="2803788530"/>
                  </a:ext>
                </a:extLst>
              </a:tr>
              <a:tr h="370840">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ctr"/>
                </a:tc>
                <a:tc>
                  <a:txBody>
                    <a:bodyPr/>
                    <a:lstStyle/>
                    <a:p>
                      <a:pPr algn="l" fontAlgn="b"/>
                      <a:r>
                        <a:rPr lang="en-US" sz="1600" b="0" i="0" u="none" strike="noStrike" dirty="0">
                          <a:solidFill>
                            <a:srgbClr val="000000"/>
                          </a:solidFill>
                          <a:effectLst/>
                          <a:latin typeface="Calibri" panose="020F0502020204030204" pitchFamily="34" charset="0"/>
                        </a:rPr>
                        <a:t>Interquartile Range (IQR) ...</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628457902"/>
                  </a:ext>
                </a:extLst>
              </a:tr>
              <a:tr h="370840">
                <a:tc>
                  <a:txBody>
                    <a:bodyPr/>
                    <a:lstStyle/>
                    <a:p>
                      <a:pPr algn="ctr" fontAlgn="b"/>
                      <a:r>
                        <a:rPr lang="en-US" sz="16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fontAlgn="b"/>
                      <a:r>
                        <a:rPr lang="en-US" sz="1600" b="0" i="0" u="none" strike="noStrike">
                          <a:solidFill>
                            <a:srgbClr val="000000"/>
                          </a:solidFill>
                          <a:effectLst/>
                          <a:latin typeface="Calibri" panose="020F0502020204030204" pitchFamily="34" charset="0"/>
                        </a:rPr>
                        <a:t>Pearson Chi-Squared statistic and significance ...</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4.72</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1.01</a:t>
                      </a:r>
                    </a:p>
                  </a:txBody>
                  <a:tcPr marL="9525" marR="9525" marT="9525" marB="0" anchor="ctr"/>
                </a:tc>
                <a:extLst>
                  <a:ext uri="{0D108BD9-81ED-4DB2-BD59-A6C34878D82A}">
                    <a16:rowId xmlns:a16="http://schemas.microsoft.com/office/drawing/2014/main" val="2126431283"/>
                  </a:ext>
                </a:extLst>
              </a:tr>
              <a:tr h="370840">
                <a:tc>
                  <a:txBody>
                    <a:bodyPr/>
                    <a:lstStyle/>
                    <a:p>
                      <a:pPr algn="ctr" fontAlgn="b"/>
                      <a:r>
                        <a:rPr lang="en-US" sz="1600" b="0" i="0" u="none" strike="noStrike">
                          <a:solidFill>
                            <a:srgbClr val="000000"/>
                          </a:solidFill>
                          <a:effectLst/>
                          <a:latin typeface="Calibri" panose="020F0502020204030204" pitchFamily="34" charset="0"/>
                        </a:rPr>
                        <a:t>3</a:t>
                      </a:r>
                    </a:p>
                  </a:txBody>
                  <a:tcPr marL="9525" marR="9525" marT="9525" marB="0" anchor="ctr"/>
                </a:tc>
                <a:tc>
                  <a:txBody>
                    <a:bodyPr/>
                    <a:lstStyle/>
                    <a:p>
                      <a:pPr algn="l" fontAlgn="b"/>
                      <a:r>
                        <a:rPr lang="en-US" sz="1600" b="0" i="0" u="none" strike="noStrike">
                          <a:solidFill>
                            <a:srgbClr val="000000"/>
                          </a:solidFill>
                          <a:effectLst/>
                          <a:latin typeface="Calibri" panose="020F0502020204030204" pitchFamily="34" charset="0"/>
                        </a:rPr>
                        <a:t>Entropy of root node …</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4.93</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0.63</a:t>
                      </a:r>
                    </a:p>
                  </a:txBody>
                  <a:tcPr marL="9525" marR="9525" marT="9525" marB="0" anchor="ctr"/>
                </a:tc>
                <a:extLst>
                  <a:ext uri="{0D108BD9-81ED-4DB2-BD59-A6C34878D82A}">
                    <a16:rowId xmlns:a16="http://schemas.microsoft.com/office/drawing/2014/main" val="518589981"/>
                  </a:ext>
                </a:extLst>
              </a:tr>
              <a:tr h="370840">
                <a:tc>
                  <a:txBody>
                    <a:bodyPr/>
                    <a:lstStyle/>
                    <a:p>
                      <a:pPr algn="ctr" fontAlgn="b"/>
                      <a:r>
                        <a:rPr lang="en-US" sz="1600" b="0" i="0" u="none" strike="noStrike">
                          <a:solidFill>
                            <a:srgbClr val="000000"/>
                          </a:solidFill>
                          <a:effectLst/>
                          <a:latin typeface="Calibri" panose="020F0502020204030204" pitchFamily="34" charset="0"/>
                        </a:rPr>
                        <a:t>4</a:t>
                      </a:r>
                    </a:p>
                  </a:txBody>
                  <a:tcPr marL="9525" marR="9525" marT="9525" marB="0" anchor="ctr"/>
                </a:tc>
                <a:tc>
                  <a:txBody>
                    <a:bodyPr/>
                    <a:lstStyle/>
                    <a:p>
                      <a:pPr algn="l" fontAlgn="b"/>
                      <a:r>
                        <a:rPr lang="en-US" sz="1600" b="0" i="0" u="none" strike="noStrike">
                          <a:solidFill>
                            <a:srgbClr val="000000"/>
                          </a:solidFill>
                          <a:effectLst/>
                          <a:latin typeface="Calibri" panose="020F0502020204030204" pitchFamily="34" charset="0"/>
                        </a:rPr>
                        <a:t>Maximum Gini’s value ...</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768100451"/>
                  </a:ext>
                </a:extLst>
              </a:tr>
              <a:tr h="370840">
                <a:tc>
                  <a:txBody>
                    <a:bodyPr/>
                    <a:lstStyle/>
                    <a:p>
                      <a:pPr algn="ctr" fontAlgn="b"/>
                      <a:r>
                        <a:rPr lang="en-US" sz="1600" b="0" i="0" u="none" strike="noStrike">
                          <a:solidFill>
                            <a:srgbClr val="000000"/>
                          </a:solidFill>
                          <a:effectLst/>
                          <a:latin typeface="Calibri" panose="020F0502020204030204" pitchFamily="34" charset="0"/>
                        </a:rPr>
                        <a:t>5</a:t>
                      </a:r>
                    </a:p>
                  </a:txBody>
                  <a:tcPr marL="9525" marR="9525" marT="9525" marB="0" anchor="ctr"/>
                </a:tc>
                <a:tc>
                  <a:txBody>
                    <a:bodyPr/>
                    <a:lstStyle/>
                    <a:p>
                      <a:pPr algn="l" fontAlgn="b"/>
                      <a:r>
                        <a:rPr lang="en-US" sz="1600" b="0" i="0" u="none" strike="noStrike" dirty="0">
                          <a:solidFill>
                            <a:srgbClr val="000000"/>
                          </a:solidFill>
                          <a:effectLst/>
                          <a:latin typeface="Calibri" panose="020F0502020204030204" pitchFamily="34" charset="0"/>
                        </a:rPr>
                        <a:t>Prob(Burglary=T, Earthquake=F | Alarm=T) ...</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4.93</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0.63</a:t>
                      </a:r>
                    </a:p>
                  </a:txBody>
                  <a:tcPr marL="9525" marR="9525" marT="9525" marB="0" anchor="ctr"/>
                </a:tc>
                <a:extLst>
                  <a:ext uri="{0D108BD9-81ED-4DB2-BD59-A6C34878D82A}">
                    <a16:rowId xmlns:a16="http://schemas.microsoft.com/office/drawing/2014/main" val="746201245"/>
                  </a:ext>
                </a:extLst>
              </a:tr>
              <a:tr h="370840">
                <a:tc>
                  <a:txBody>
                    <a:bodyPr/>
                    <a:lstStyle/>
                    <a:p>
                      <a:pPr algn="ctr" fontAlgn="b"/>
                      <a:r>
                        <a:rPr lang="en-US" sz="1600" b="0" i="0" u="none" strike="noStrike">
                          <a:solidFill>
                            <a:srgbClr val="000000"/>
                          </a:solidFill>
                          <a:effectLst/>
                          <a:latin typeface="Calibri" panose="020F0502020204030204" pitchFamily="34" charset="0"/>
                        </a:rPr>
                        <a:t>6</a:t>
                      </a:r>
                    </a:p>
                  </a:txBody>
                  <a:tcPr marL="9525" marR="9525" marT="9525" marB="0" anchor="ctr"/>
                </a:tc>
                <a:tc>
                  <a:txBody>
                    <a:bodyPr/>
                    <a:lstStyle/>
                    <a:p>
                      <a:pPr algn="l" fontAlgn="b"/>
                      <a:r>
                        <a:rPr lang="en-US" sz="1600" b="0" i="0" u="none" strike="noStrike" dirty="0">
                          <a:solidFill>
                            <a:srgbClr val="000000"/>
                          </a:solidFill>
                          <a:effectLst/>
                          <a:latin typeface="Calibri" panose="020F0502020204030204" pitchFamily="34" charset="0"/>
                        </a:rPr>
                        <a:t>Intercept in Logistic …</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3254585574"/>
                  </a:ext>
                </a:extLst>
              </a:tr>
              <a:tr h="370840">
                <a:tc>
                  <a:txBody>
                    <a:bodyPr/>
                    <a:lstStyle/>
                    <a:p>
                      <a:pPr algn="ctr" fontAlgn="b"/>
                      <a:r>
                        <a:rPr lang="en-US" sz="1600" b="0" i="0" u="none" strike="noStrike">
                          <a:solidFill>
                            <a:srgbClr val="000000"/>
                          </a:solidFill>
                          <a:effectLst/>
                          <a:latin typeface="Calibri" panose="020F0502020204030204" pitchFamily="34" charset="0"/>
                        </a:rPr>
                        <a:t>7</a:t>
                      </a:r>
                    </a:p>
                  </a:txBody>
                  <a:tcPr marL="9525" marR="9525" marT="9525" marB="0" anchor="ctr"/>
                </a:tc>
                <a:tc>
                  <a:txBody>
                    <a:bodyPr/>
                    <a:lstStyle/>
                    <a:p>
                      <a:pPr algn="l" fontAlgn="b"/>
                      <a:r>
                        <a:rPr lang="en-US" sz="1600" b="0" i="0" u="none" strike="noStrike" dirty="0">
                          <a:solidFill>
                            <a:srgbClr val="000000"/>
                          </a:solidFill>
                          <a:effectLst/>
                          <a:latin typeface="Calibri" panose="020F0502020204030204" pitchFamily="34" charset="0"/>
                        </a:rPr>
                        <a:t>Area Under Curve …</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2260869908"/>
                  </a:ext>
                </a:extLst>
              </a:tr>
              <a:tr h="370840">
                <a:tc>
                  <a:txBody>
                    <a:bodyPr/>
                    <a:lstStyle/>
                    <a:p>
                      <a:pPr algn="ctr" fontAlgn="b"/>
                      <a:r>
                        <a:rPr lang="en-US" sz="1600" b="0" i="0" u="none" strike="noStrike">
                          <a:solidFill>
                            <a:srgbClr val="000000"/>
                          </a:solidFill>
                          <a:effectLst/>
                          <a:latin typeface="Calibri" panose="020F0502020204030204" pitchFamily="34" charset="0"/>
                        </a:rPr>
                        <a:t>8</a:t>
                      </a:r>
                    </a:p>
                  </a:txBody>
                  <a:tcPr marL="9525" marR="9525" marT="9525" marB="0" anchor="ctr"/>
                </a:tc>
                <a:tc>
                  <a:txBody>
                    <a:bodyPr/>
                    <a:lstStyle/>
                    <a:p>
                      <a:pPr algn="l" fontAlgn="b"/>
                      <a:r>
                        <a:rPr lang="en-US" sz="1600" b="0" i="0" u="none" strike="noStrike">
                          <a:solidFill>
                            <a:srgbClr val="000000"/>
                          </a:solidFill>
                          <a:effectLst/>
                          <a:latin typeface="Calibri" panose="020F0502020204030204" pitchFamily="34" charset="0"/>
                        </a:rPr>
                        <a:t>Misclassification Rate …</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3971245243"/>
                  </a:ext>
                </a:extLst>
              </a:tr>
              <a:tr h="370840">
                <a:tc>
                  <a:txBody>
                    <a:bodyPr/>
                    <a:lstStyle/>
                    <a:p>
                      <a:pPr algn="ctr" fontAlgn="b"/>
                      <a:r>
                        <a:rPr lang="en-US" sz="1600" b="0" i="0" u="none" strike="noStrike">
                          <a:solidFill>
                            <a:srgbClr val="000000"/>
                          </a:solidFill>
                          <a:effectLst/>
                          <a:latin typeface="Calibri" panose="020F0502020204030204" pitchFamily="34" charset="0"/>
                        </a:rPr>
                        <a:t>9</a:t>
                      </a:r>
                    </a:p>
                  </a:txBody>
                  <a:tcPr marL="9525" marR="9525" marT="9525" marB="0" anchor="ctr"/>
                </a:tc>
                <a:tc>
                  <a:txBody>
                    <a:bodyPr/>
                    <a:lstStyle/>
                    <a:p>
                      <a:pPr algn="l" fontAlgn="b"/>
                      <a:r>
                        <a:rPr lang="en-US" sz="1600" b="0" i="0" u="none" strike="noStrike">
                          <a:solidFill>
                            <a:srgbClr val="000000"/>
                          </a:solidFill>
                          <a:effectLst/>
                          <a:latin typeface="Calibri" panose="020F0502020204030204" pitchFamily="34" charset="0"/>
                        </a:rPr>
                        <a:t>Number of 4-itemset ...</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891976903"/>
                  </a:ext>
                </a:extLst>
              </a:tr>
              <a:tr h="370840">
                <a:tc>
                  <a:txBody>
                    <a:bodyPr/>
                    <a:lstStyle/>
                    <a:p>
                      <a:pPr algn="ctr" fontAlgn="b"/>
                      <a:r>
                        <a:rPr lang="en-US" sz="1600" b="0" i="0" u="none" strike="noStrike">
                          <a:solidFill>
                            <a:srgbClr val="000000"/>
                          </a:solidFill>
                          <a:effectLst/>
                          <a:latin typeface="Calibri" panose="020F0502020204030204" pitchFamily="34" charset="0"/>
                        </a:rPr>
                        <a:t>10</a:t>
                      </a:r>
                    </a:p>
                  </a:txBody>
                  <a:tcPr marL="9525" marR="9525" marT="9525" marB="0" anchor="ctr"/>
                </a:tc>
                <a:tc>
                  <a:txBody>
                    <a:bodyPr/>
                    <a:lstStyle/>
                    <a:p>
                      <a:pPr algn="l" fontAlgn="b"/>
                      <a:r>
                        <a:rPr lang="en-US" sz="1600" b="0" i="0" u="none" strike="noStrike" dirty="0">
                          <a:solidFill>
                            <a:srgbClr val="000000"/>
                          </a:solidFill>
                          <a:effectLst/>
                          <a:latin typeface="Calibri" panose="020F0502020204030204" pitchFamily="34" charset="0"/>
                        </a:rPr>
                        <a:t>Accumulated lift of decile 4 ...</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4.93</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0.63</a:t>
                      </a:r>
                    </a:p>
                  </a:txBody>
                  <a:tcPr marL="9525" marR="9525" marT="9525" marB="0" anchor="ctr"/>
                </a:tc>
                <a:extLst>
                  <a:ext uri="{0D108BD9-81ED-4DB2-BD59-A6C34878D82A}">
                    <a16:rowId xmlns:a16="http://schemas.microsoft.com/office/drawing/2014/main" val="697323725"/>
                  </a:ext>
                </a:extLst>
              </a:tr>
              <a:tr h="370840">
                <a:tc>
                  <a:txBody>
                    <a:bodyPr/>
                    <a:lstStyle/>
                    <a:p>
                      <a:pPr algn="ctr" fontAlgn="b"/>
                      <a:r>
                        <a:rPr lang="en-US" sz="1600" b="0" i="0" u="none" strike="noStrike">
                          <a:solidFill>
                            <a:srgbClr val="000000"/>
                          </a:solidFill>
                          <a:effectLst/>
                          <a:latin typeface="Calibri" panose="020F0502020204030204" pitchFamily="34" charset="0"/>
                        </a:rPr>
                        <a:t>11</a:t>
                      </a:r>
                    </a:p>
                  </a:txBody>
                  <a:tcPr marL="9525" marR="9525" marT="9525" marB="0" anchor="ctr"/>
                </a:tc>
                <a:tc>
                  <a:txBody>
                    <a:bodyPr/>
                    <a:lstStyle/>
                    <a:p>
                      <a:pPr algn="l" fontAlgn="b"/>
                      <a:r>
                        <a:rPr lang="en-US" sz="1600" b="0" i="0" u="none" strike="noStrike" dirty="0">
                          <a:solidFill>
                            <a:srgbClr val="000000"/>
                          </a:solidFill>
                          <a:effectLst/>
                          <a:latin typeface="Calibri" panose="020F0502020204030204" pitchFamily="34" charset="0"/>
                        </a:rPr>
                        <a:t>Cluster + Classification Tree ...</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25</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22.39</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4.35</a:t>
                      </a:r>
                    </a:p>
                  </a:txBody>
                  <a:tcPr marL="9525" marR="9525" marT="9525" marB="0" anchor="ctr"/>
                </a:tc>
                <a:extLst>
                  <a:ext uri="{0D108BD9-81ED-4DB2-BD59-A6C34878D82A}">
                    <a16:rowId xmlns:a16="http://schemas.microsoft.com/office/drawing/2014/main" val="1984552740"/>
                  </a:ext>
                </a:extLst>
              </a:tr>
              <a:tr h="370840">
                <a:tc>
                  <a:txBody>
                    <a:bodyPr/>
                    <a:lstStyle/>
                    <a:p>
                      <a:pPr algn="ctr" fontAlgn="b"/>
                      <a:r>
                        <a:rPr lang="en-US" sz="1600" b="0" i="0" u="none" strike="noStrike">
                          <a:solidFill>
                            <a:srgbClr val="000000"/>
                          </a:solidFill>
                          <a:effectLst/>
                          <a:latin typeface="Calibri" panose="020F0502020204030204" pitchFamily="34" charset="0"/>
                        </a:rPr>
                        <a:t>12</a:t>
                      </a:r>
                    </a:p>
                  </a:txBody>
                  <a:tcPr marL="9525" marR="9525" marT="9525" marB="0" anchor="ctr"/>
                </a:tc>
                <a:tc>
                  <a:txBody>
                    <a:bodyPr/>
                    <a:lstStyle/>
                    <a:p>
                      <a:pPr algn="l" fontAlgn="b"/>
                      <a:r>
                        <a:rPr lang="en-US" sz="1600" b="0" i="0" u="none" strike="noStrike" dirty="0">
                          <a:solidFill>
                            <a:srgbClr val="000000"/>
                          </a:solidFill>
                          <a:effectLst/>
                          <a:latin typeface="Calibri" panose="020F0502020204030204" pitchFamily="34" charset="0"/>
                        </a:rPr>
                        <a:t>Compare Classification Tree vs Logistic …</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25</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20.82</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4.67</a:t>
                      </a:r>
                    </a:p>
                  </a:txBody>
                  <a:tcPr marL="9525" marR="9525" marT="9525" marB="0" anchor="ctr"/>
                </a:tc>
                <a:extLst>
                  <a:ext uri="{0D108BD9-81ED-4DB2-BD59-A6C34878D82A}">
                    <a16:rowId xmlns:a16="http://schemas.microsoft.com/office/drawing/2014/main" val="39522346"/>
                  </a:ext>
                </a:extLst>
              </a:tr>
            </a:tbl>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4</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531918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Which Linear Separator?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4648200" cy="4351338"/>
              </a:xfrm>
            </p:spPr>
            <p:txBody>
              <a:bodyPr>
                <a:normAutofit/>
              </a:bodyPr>
              <a:lstStyle/>
              <a:p>
                <a:r>
                  <a:rPr lang="en-US" dirty="0"/>
                  <a:t>In the graph on the right, any separators that lie between the red dashed line and the blue dashed line can separate the two obvious groups of observations.</a:t>
                </a:r>
              </a:p>
              <a:p>
                <a:r>
                  <a:rPr lang="en-US" dirty="0"/>
                  <a:t>In other words, there are infinite choices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oMath>
                </a14:m>
                <a:r>
                  <a:rPr lang="en-US" dirty="0"/>
                  <a:t>, and </a:t>
                </a:r>
                <a14:m>
                  <m:oMath xmlns:m="http://schemas.openxmlformats.org/officeDocument/2006/math">
                    <m:r>
                      <a:rPr lang="en-US" i="1">
                        <a:latin typeface="Cambria Math" panose="02040503050406030204" pitchFamily="18" charset="0"/>
                      </a:rPr>
                      <m:t>𝑐</m:t>
                    </m:r>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4648200" cy="4351338"/>
              </a:xfrm>
              <a:blipFill>
                <a:blip r:embed="rId3"/>
                <a:stretch>
                  <a:fillRect l="-2362" t="-2241" r="-1969"/>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40</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B5AD5B00-1569-4E87-9ABE-DA93EF038513}"/>
              </a:ext>
            </a:extLst>
          </p:cNvPr>
          <p:cNvPicPr>
            <a:picLocks noChangeAspect="1"/>
          </p:cNvPicPr>
          <p:nvPr/>
        </p:nvPicPr>
        <p:blipFill>
          <a:blip r:embed="rId5"/>
          <a:stretch>
            <a:fillRect/>
          </a:stretch>
        </p:blipFill>
        <p:spPr>
          <a:xfrm>
            <a:off x="5715697" y="1644758"/>
            <a:ext cx="6096000" cy="4572000"/>
          </a:xfrm>
          <a:prstGeom prst="rect">
            <a:avLst/>
          </a:prstGeom>
        </p:spPr>
      </p:pic>
      <p:cxnSp>
        <p:nvCxnSpPr>
          <p:cNvPr id="8" name="Straight Connector 7">
            <a:extLst>
              <a:ext uri="{FF2B5EF4-FFF2-40B4-BE49-F238E27FC236}">
                <a16:creationId xmlns:a16="http://schemas.microsoft.com/office/drawing/2014/main" id="{BBA87C82-8F16-4143-96FF-306EA86EB0AA}"/>
              </a:ext>
            </a:extLst>
          </p:cNvPr>
          <p:cNvCxnSpPr/>
          <p:nvPr/>
        </p:nvCxnSpPr>
        <p:spPr>
          <a:xfrm>
            <a:off x="5859624" y="3816220"/>
            <a:ext cx="5756988" cy="83042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A653280-917F-4F63-B639-D9ED55667747}"/>
              </a:ext>
            </a:extLst>
          </p:cNvPr>
          <p:cNvCxnSpPr>
            <a:endCxn id="4" idx="2"/>
          </p:cNvCxnSpPr>
          <p:nvPr/>
        </p:nvCxnSpPr>
        <p:spPr>
          <a:xfrm>
            <a:off x="8557646" y="1865420"/>
            <a:ext cx="206051" cy="4351338"/>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16" name="Arrow: Circular 15">
            <a:extLst>
              <a:ext uri="{FF2B5EF4-FFF2-40B4-BE49-F238E27FC236}">
                <a16:creationId xmlns:a16="http://schemas.microsoft.com/office/drawing/2014/main" id="{57766F44-E9BC-4EA3-B124-74AC0EF5A7A6}"/>
              </a:ext>
            </a:extLst>
          </p:cNvPr>
          <p:cNvSpPr/>
          <p:nvPr/>
        </p:nvSpPr>
        <p:spPr>
          <a:xfrm rot="19064445">
            <a:off x="6584181" y="2526577"/>
            <a:ext cx="2052734" cy="1334540"/>
          </a:xfrm>
          <a:prstGeom prst="circular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Circular 16">
            <a:extLst>
              <a:ext uri="{FF2B5EF4-FFF2-40B4-BE49-F238E27FC236}">
                <a16:creationId xmlns:a16="http://schemas.microsoft.com/office/drawing/2014/main" id="{5E840699-DDEE-4D2C-9AA1-7412833B8A47}"/>
              </a:ext>
            </a:extLst>
          </p:cNvPr>
          <p:cNvSpPr/>
          <p:nvPr/>
        </p:nvSpPr>
        <p:spPr>
          <a:xfrm rot="8778807">
            <a:off x="9238391" y="4641534"/>
            <a:ext cx="2052734" cy="133454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53029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The Optimal Linear Separator</a:t>
            </a:r>
            <a:endParaRPr lang="en-US" b="1"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4648200" cy="4351338"/>
              </a:xfrm>
            </p:spPr>
            <p:txBody>
              <a:bodyPr>
                <a:normAutofit/>
              </a:bodyPr>
              <a:lstStyle/>
              <a:p>
                <a:r>
                  <a:rPr lang="en-US" dirty="0"/>
                  <a:t>SVM finds an optimal choice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oMath>
                </a14:m>
                <a:r>
                  <a:rPr lang="en-US" dirty="0"/>
                  <a:t>, and </a:t>
                </a:r>
                <a14:m>
                  <m:oMath xmlns:m="http://schemas.openxmlformats.org/officeDocument/2006/math">
                    <m:r>
                      <a:rPr lang="en-US" i="1">
                        <a:latin typeface="Cambria Math" panose="02040503050406030204" pitchFamily="18" charset="0"/>
                      </a:rPr>
                      <m:t>𝑐</m:t>
                    </m:r>
                  </m:oMath>
                </a14:m>
                <a:r>
                  <a:rPr lang="en-US" dirty="0"/>
                  <a:t> such that it maximizes the margin between the hyperplane and the support vectors.</a:t>
                </a:r>
              </a:p>
              <a:p>
                <a:r>
                  <a:rPr lang="en-US" dirty="0"/>
                  <a:t>As you can see, the hyperplane is fully specified by the support vectors and all other training observations are ignorable.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4648200" cy="4351338"/>
              </a:xfrm>
              <a:blipFill>
                <a:blip r:embed="rId3"/>
                <a:stretch>
                  <a:fillRect l="-2362" t="-2241" r="-315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41</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B5AD5B00-1569-4E87-9ABE-DA93EF038513}"/>
              </a:ext>
            </a:extLst>
          </p:cNvPr>
          <p:cNvPicPr>
            <a:picLocks noChangeAspect="1"/>
          </p:cNvPicPr>
          <p:nvPr/>
        </p:nvPicPr>
        <p:blipFill>
          <a:blip r:embed="rId5"/>
          <a:stretch>
            <a:fillRect/>
          </a:stretch>
        </p:blipFill>
        <p:spPr>
          <a:xfrm>
            <a:off x="5715697" y="1644758"/>
            <a:ext cx="6096000" cy="4572000"/>
          </a:xfrm>
          <a:prstGeom prst="rect">
            <a:avLst/>
          </a:prstGeom>
        </p:spPr>
      </p:pic>
      <p:cxnSp>
        <p:nvCxnSpPr>
          <p:cNvPr id="9" name="Straight Connector 8">
            <a:extLst>
              <a:ext uri="{FF2B5EF4-FFF2-40B4-BE49-F238E27FC236}">
                <a16:creationId xmlns:a16="http://schemas.microsoft.com/office/drawing/2014/main" id="{1C5E3F3F-9A49-4277-B649-F28016E45AB0}"/>
              </a:ext>
            </a:extLst>
          </p:cNvPr>
          <p:cNvCxnSpPr/>
          <p:nvPr/>
        </p:nvCxnSpPr>
        <p:spPr>
          <a:xfrm>
            <a:off x="5924939" y="2705878"/>
            <a:ext cx="3638939" cy="3377681"/>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03D7A9-28F8-4530-B04D-4215C0049967}"/>
              </a:ext>
            </a:extLst>
          </p:cNvPr>
          <p:cNvCxnSpPr>
            <a:cxnSpLocks/>
          </p:cNvCxnSpPr>
          <p:nvPr/>
        </p:nvCxnSpPr>
        <p:spPr>
          <a:xfrm>
            <a:off x="6466114" y="1825625"/>
            <a:ext cx="4609323" cy="4257934"/>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7DA03C-8EB4-4CED-A9AA-0A2AEF3840C5}"/>
              </a:ext>
            </a:extLst>
          </p:cNvPr>
          <p:cNvCxnSpPr>
            <a:cxnSpLocks/>
          </p:cNvCxnSpPr>
          <p:nvPr/>
        </p:nvCxnSpPr>
        <p:spPr>
          <a:xfrm>
            <a:off x="5924939" y="2055813"/>
            <a:ext cx="4438958" cy="40277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B977E59-38A5-443A-83D2-699BA5AA76D6}"/>
              </a:ext>
            </a:extLst>
          </p:cNvPr>
          <p:cNvSpPr txBox="1"/>
          <p:nvPr/>
        </p:nvSpPr>
        <p:spPr>
          <a:xfrm>
            <a:off x="10235682" y="4394718"/>
            <a:ext cx="1268963" cy="276999"/>
          </a:xfrm>
          <a:prstGeom prst="rect">
            <a:avLst/>
          </a:prstGeom>
          <a:noFill/>
        </p:spPr>
        <p:txBody>
          <a:bodyPr wrap="square" rtlCol="0">
            <a:spAutoFit/>
          </a:bodyPr>
          <a:lstStyle/>
          <a:p>
            <a:r>
              <a:rPr lang="en-US" sz="1200" dirty="0"/>
              <a:t>Support Vectors</a:t>
            </a:r>
          </a:p>
        </p:txBody>
      </p:sp>
      <p:cxnSp>
        <p:nvCxnSpPr>
          <p:cNvPr id="21" name="Straight Arrow Connector 20">
            <a:extLst>
              <a:ext uri="{FF2B5EF4-FFF2-40B4-BE49-F238E27FC236}">
                <a16:creationId xmlns:a16="http://schemas.microsoft.com/office/drawing/2014/main" id="{E31A6328-E3AB-4888-BA7D-7468E55398A4}"/>
              </a:ext>
            </a:extLst>
          </p:cNvPr>
          <p:cNvCxnSpPr/>
          <p:nvPr/>
        </p:nvCxnSpPr>
        <p:spPr>
          <a:xfrm flipH="1" flipV="1">
            <a:off x="8985380" y="4152122"/>
            <a:ext cx="1378517" cy="373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E789AC8-9E7E-4AE2-9679-7A9F2863F6C0}"/>
              </a:ext>
            </a:extLst>
          </p:cNvPr>
          <p:cNvCxnSpPr>
            <a:stCxn id="19" idx="1"/>
          </p:cNvCxnSpPr>
          <p:nvPr/>
        </p:nvCxnSpPr>
        <p:spPr>
          <a:xfrm flipH="1">
            <a:off x="8154955" y="4533218"/>
            <a:ext cx="2080727" cy="138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5CEEB2B-1591-4500-BC93-099E0E462E78}"/>
              </a:ext>
            </a:extLst>
          </p:cNvPr>
          <p:cNvCxnSpPr/>
          <p:nvPr/>
        </p:nvCxnSpPr>
        <p:spPr>
          <a:xfrm flipV="1">
            <a:off x="6466114" y="2453951"/>
            <a:ext cx="697383" cy="6997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650D9E1-3699-4E95-A3F4-EC1DC14FD833}"/>
              </a:ext>
            </a:extLst>
          </p:cNvPr>
          <p:cNvSpPr txBox="1"/>
          <p:nvPr/>
        </p:nvSpPr>
        <p:spPr>
          <a:xfrm>
            <a:off x="6466114" y="2147834"/>
            <a:ext cx="1965649" cy="338554"/>
          </a:xfrm>
          <a:prstGeom prst="rect">
            <a:avLst/>
          </a:prstGeom>
          <a:noFill/>
        </p:spPr>
        <p:txBody>
          <a:bodyPr wrap="square" rtlCol="0">
            <a:spAutoFit/>
          </a:bodyPr>
          <a:lstStyle/>
          <a:p>
            <a:r>
              <a:rPr lang="en-US" sz="1600" dirty="0"/>
              <a:t>Maximize Margin</a:t>
            </a:r>
            <a:endParaRPr lang="en-US" sz="2400" dirty="0"/>
          </a:p>
        </p:txBody>
      </p:sp>
    </p:spTree>
    <p:extLst>
      <p:ext uri="{BB962C8B-B14F-4D97-AF65-F5344CB8AC3E}">
        <p14:creationId xmlns:p14="http://schemas.microsoft.com/office/powerpoint/2010/main" val="239592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Distance from a Point to a Hyperplane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Suppose the support vector is </a:t>
                </a:r>
                <a14:m>
                  <m:oMath xmlns:m="http://schemas.openxmlformats.org/officeDocument/2006/math">
                    <m:sSub>
                      <m:sSubPr>
                        <m:ctrlPr>
                          <a:rPr lang="en-US"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𝑖</m:t>
                        </m:r>
                      </m:sub>
                    </m:sSub>
                  </m:oMath>
                </a14:m>
                <a:r>
                  <a:rPr lang="en-US" dirty="0"/>
                  <a:t>.</a:t>
                </a:r>
              </a:p>
              <a:p>
                <a:r>
                  <a:rPr lang="en-US" dirty="0"/>
                  <a:t>The hyperplane is originally represented as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𝑐</m:t>
                    </m:r>
                  </m:oMath>
                </a14:m>
                <a:r>
                  <a:rPr lang="en-US" dirty="0"/>
                  <a:t>.</a:t>
                </a:r>
              </a:p>
              <a:p>
                <a:pPr lvl="1"/>
                <a:r>
                  <a:rPr lang="en-US" dirty="0"/>
                  <a:t>By letting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𝑐</m:t>
                    </m:r>
                  </m:oMath>
                </a14:m>
                <a:r>
                  <a:rPr lang="en-US" dirty="0"/>
                  <a:t>, we can re-write the representation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r>
                      <a:rPr lang="en-US" i="1">
                        <a:latin typeface="Cambria Math" panose="02040503050406030204" pitchFamily="18" charset="0"/>
                      </a:rPr>
                      <m:t>=</m:t>
                    </m:r>
                    <m:r>
                      <a:rPr lang="en-US" b="0" i="1" smtClean="0">
                        <a:latin typeface="Cambria Math" panose="02040503050406030204" pitchFamily="18" charset="0"/>
                      </a:rPr>
                      <m:t>0</m:t>
                    </m:r>
                  </m:oMath>
                </a14:m>
                <a:r>
                  <a:rPr lang="en-US" dirty="0"/>
                  <a:t>.</a:t>
                </a:r>
              </a:p>
              <a:p>
                <a:r>
                  <a:rPr lang="en-US" dirty="0"/>
                  <a:t>The shortest distance from a point P to a hyperplane is along the normal vector </a:t>
                </a:r>
                <a14:m>
                  <m:oMath xmlns:m="http://schemas.openxmlformats.org/officeDocument/2006/math">
                    <m:acc>
                      <m:accPr>
                        <m:chr m:val="⃗"/>
                        <m:ctrlPr>
                          <a:rPr lang="en-US" i="1" smtClean="0">
                            <a:latin typeface="Cambria Math" panose="02040503050406030204" pitchFamily="18" charset="0"/>
                          </a:rPr>
                        </m:ctrlPr>
                      </m:accPr>
                      <m:e>
                        <m:r>
                          <a:rPr lang="en-US" b="1" i="0" smtClean="0">
                            <a:latin typeface="Cambria Math" panose="02040503050406030204" pitchFamily="18" charset="0"/>
                          </a:rPr>
                          <m:t>𝐧</m:t>
                        </m:r>
                      </m:e>
                    </m:acc>
                  </m:oMath>
                </a14:m>
                <a:r>
                  <a:rPr lang="en-US" dirty="0"/>
                  <a:t> which is perpendicular to the plane.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42</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AC803EC9-97E4-4EFA-BA49-A013514B2BDD}"/>
              </a:ext>
            </a:extLst>
          </p:cNvPr>
          <p:cNvPicPr>
            <a:picLocks noChangeAspect="1"/>
          </p:cNvPicPr>
          <p:nvPr/>
        </p:nvPicPr>
        <p:blipFill>
          <a:blip r:embed="rId5"/>
          <a:stretch>
            <a:fillRect/>
          </a:stretch>
        </p:blipFill>
        <p:spPr>
          <a:xfrm>
            <a:off x="1194295" y="4206875"/>
            <a:ext cx="3726179" cy="2286000"/>
          </a:xfrm>
          <a:prstGeom prst="rect">
            <a:avLst/>
          </a:prstGeom>
        </p:spPr>
      </p:pic>
      <p:sp>
        <p:nvSpPr>
          <p:cNvPr id="9" name="TextBox 8">
            <a:extLst>
              <a:ext uri="{FF2B5EF4-FFF2-40B4-BE49-F238E27FC236}">
                <a16:creationId xmlns:a16="http://schemas.microsoft.com/office/drawing/2014/main" id="{233D6D37-F009-49C8-9F91-82FB12F37462}"/>
              </a:ext>
            </a:extLst>
          </p:cNvPr>
          <p:cNvSpPr txBox="1"/>
          <p:nvPr/>
        </p:nvSpPr>
        <p:spPr>
          <a:xfrm>
            <a:off x="1194295" y="6485914"/>
            <a:ext cx="4589560" cy="307777"/>
          </a:xfrm>
          <a:prstGeom prst="rect">
            <a:avLst/>
          </a:prstGeom>
          <a:noFill/>
        </p:spPr>
        <p:txBody>
          <a:bodyPr wrap="square" rtlCol="0">
            <a:spAutoFit/>
          </a:bodyPr>
          <a:lstStyle/>
          <a:p>
            <a:r>
              <a:rPr lang="en-US" sz="1400" dirty="0"/>
              <a:t>Source: </a:t>
            </a:r>
            <a:r>
              <a:rPr lang="en-US" sz="1400" dirty="0">
                <a:hlinkClick r:id="rId6"/>
              </a:rPr>
              <a:t>https://www.ditutor.com/space/normal_vector.html</a:t>
            </a:r>
            <a:r>
              <a:rPr lang="en-US" sz="1400" dirty="0"/>
              <a:t> </a:t>
            </a:r>
          </a:p>
        </p:txBody>
      </p:sp>
    </p:spTree>
    <p:extLst>
      <p:ext uri="{BB962C8B-B14F-4D97-AF65-F5344CB8AC3E}">
        <p14:creationId xmlns:p14="http://schemas.microsoft.com/office/powerpoint/2010/main" val="2255500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Normal Vector of a Hyperplane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Let us consider this particular hyperplane</a:t>
                </a:r>
                <a14:m>
                  <m:oMath xmlns:m="http://schemas.openxmlformats.org/officeDocument/2006/math">
                    <m:r>
                      <a:rPr lang="en-US" b="0" i="0" smtClean="0">
                        <a:latin typeface="Cambria Math" panose="02040503050406030204" pitchFamily="18" charset="0"/>
                      </a:rPr>
                      <m:t> </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r>
                      <a:rPr lang="en-US" i="1">
                        <a:latin typeface="Cambria Math" panose="02040503050406030204" pitchFamily="18" charset="0"/>
                      </a:rPr>
                      <m:t>=0</m:t>
                    </m:r>
                  </m:oMath>
                </a14:m>
                <a:r>
                  <a:rPr lang="en-US" dirty="0"/>
                  <a:t>.</a:t>
                </a:r>
              </a:p>
              <a:p>
                <a:r>
                  <a:rPr lang="en-US" dirty="0"/>
                  <a:t>Obviously, the origin </a:t>
                </a:r>
                <a14:m>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𝐏</m:t>
                        </m:r>
                      </m:e>
                      <m:sup>
                        <m:r>
                          <a:rPr lang="en-US" b="0" i="1" smtClean="0">
                            <a:latin typeface="Cambria Math" panose="02040503050406030204" pitchFamily="18" charset="0"/>
                          </a:rPr>
                          <m:t>𝑡</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0,…,0</m:t>
                        </m:r>
                      </m:e>
                    </m:d>
                  </m:oMath>
                </a14:m>
                <a:r>
                  <a:rPr lang="en-US" dirty="0"/>
                  <a:t> is on this hyperplane because of this identity </a:t>
                </a:r>
                <a14:m>
                  <m:oMath xmlns:m="http://schemas.openxmlformats.org/officeDocument/2006/math">
                    <m:sSup>
                      <m:sSupPr>
                        <m:ctrlPr>
                          <a:rPr lang="en-US" i="1">
                            <a:latin typeface="Cambria Math" panose="02040503050406030204" pitchFamily="18" charset="0"/>
                          </a:rPr>
                        </m:ctrlPr>
                      </m:sSupPr>
                      <m:e>
                        <m:r>
                          <a:rPr lang="en-US" b="1" i="0" smtClean="0">
                            <a:latin typeface="Cambria Math" panose="02040503050406030204" pitchFamily="18" charset="0"/>
                          </a:rPr>
                          <m:t>𝐏</m:t>
                        </m:r>
                      </m:e>
                      <m:sup>
                        <m:r>
                          <a:rPr lang="en-US" i="1">
                            <a:latin typeface="Cambria Math" panose="02040503050406030204" pitchFamily="18" charset="0"/>
                          </a:rPr>
                          <m:t>𝑡</m:t>
                        </m:r>
                      </m:sup>
                    </m:sSup>
                    <m:r>
                      <a:rPr lang="en-US" b="1">
                        <a:latin typeface="Cambria Math" panose="02040503050406030204" pitchFamily="18" charset="0"/>
                      </a:rPr>
                      <m:t>𝐱</m:t>
                    </m:r>
                    <m:r>
                      <a:rPr lang="en-US" i="1">
                        <a:latin typeface="Cambria Math" panose="02040503050406030204" pitchFamily="18" charset="0"/>
                      </a:rPr>
                      <m:t>=0</m:t>
                    </m:r>
                  </m:oMath>
                </a14:m>
                <a:r>
                  <a:rPr lang="en-US" dirty="0"/>
                  <a:t>.</a:t>
                </a:r>
              </a:p>
              <a:p>
                <a:r>
                  <a:rPr lang="en-US" dirty="0"/>
                  <a:t>The vector </a:t>
                </a:r>
                <a14:m>
                  <m:oMath xmlns:m="http://schemas.openxmlformats.org/officeDocument/2006/math">
                    <m:acc>
                      <m:accPr>
                        <m:chr m:val="⃗"/>
                        <m:ctrlPr>
                          <a:rPr lang="en-US" i="1" smtClean="0">
                            <a:latin typeface="Cambria Math" panose="02040503050406030204" pitchFamily="18" charset="0"/>
                          </a:rPr>
                        </m:ctrlPr>
                      </m:accPr>
                      <m:e>
                        <m:r>
                          <a:rPr lang="en-US" b="1" i="0" smtClean="0">
                            <a:latin typeface="Cambria Math" panose="02040503050406030204" pitchFamily="18" charset="0"/>
                          </a:rPr>
                          <m:t>𝐏𝐗</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𝐏</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b="1">
                            <a:latin typeface="Cambria Math" panose="02040503050406030204" pitchFamily="18" charset="0"/>
                          </a:rPr>
                          <m:t>𝐱</m:t>
                        </m:r>
                      </m:e>
                    </m:acc>
                  </m:oMath>
                </a14:m>
                <a:r>
                  <a:rPr lang="en-US" dirty="0"/>
                  <a:t> is on the hyperplane.</a:t>
                </a:r>
              </a:p>
              <a:p>
                <a:r>
                  <a:rPr lang="en-US" dirty="0"/>
                  <a:t>If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𝐧</m:t>
                        </m:r>
                      </m:e>
                    </m:acc>
                  </m:oMath>
                </a14:m>
                <a:r>
                  <a:rPr lang="en-US" dirty="0"/>
                  <a:t> is the normal vector to the hyperplane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r>
                      <a:rPr lang="en-US" i="1">
                        <a:latin typeface="Cambria Math" panose="02040503050406030204" pitchFamily="18" charset="0"/>
                      </a:rPr>
                      <m:t>=0</m:t>
                    </m:r>
                  </m:oMath>
                </a14:m>
                <a:r>
                  <a:rPr lang="en-US" dirty="0"/>
                  <a:t>, then the inner product between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𝐧</m:t>
                        </m:r>
                      </m:e>
                    </m:acc>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𝐏𝐗</m:t>
                        </m:r>
                      </m:e>
                    </m:acc>
                    <m:r>
                      <a:rPr lang="en-US" b="1" i="1">
                        <a:latin typeface="Cambria Math" panose="02040503050406030204" pitchFamily="18" charset="0"/>
                      </a:rPr>
                      <m:t> </m:t>
                    </m:r>
                  </m:oMath>
                </a14:m>
                <a:r>
                  <a:rPr lang="en-US" dirty="0"/>
                  <a:t>has to be zero.</a:t>
                </a:r>
              </a:p>
              <a:p>
                <a:r>
                  <a:rPr lang="en-US" dirty="0"/>
                  <a:t>Mathematically speaking,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a:latin typeface="Cambria Math" panose="02040503050406030204" pitchFamily="18" charset="0"/>
                              </a:rPr>
                            </m:ctrlPr>
                          </m:accPr>
                          <m:e>
                            <m:r>
                              <a:rPr lang="en-US" b="1">
                                <a:latin typeface="Cambria Math" panose="02040503050406030204" pitchFamily="18" charset="0"/>
                              </a:rPr>
                              <m:t>𝐧</m:t>
                            </m:r>
                          </m:e>
                        </m:acc>
                        <m:r>
                          <m:rPr>
                            <m:nor/>
                          </m:rPr>
                          <a:rPr lang="en-US" b="0" i="0" smtClean="0">
                            <a:latin typeface="Cambria Math" panose="02040503050406030204" pitchFamily="18" charset="0"/>
                          </a:rPr>
                          <m:t>,</m:t>
                        </m:r>
                        <m:r>
                          <m:rPr>
                            <m:nor/>
                          </m:rPr>
                          <a:rPr lang="en-US" dirty="0"/>
                          <m:t>  </m:t>
                        </m:r>
                        <m:acc>
                          <m:accPr>
                            <m:chr m:val="⃗"/>
                            <m:ctrlPr>
                              <a:rPr lang="en-US" i="1">
                                <a:latin typeface="Cambria Math" panose="02040503050406030204" pitchFamily="18" charset="0"/>
                              </a:rPr>
                            </m:ctrlPr>
                          </m:accPr>
                          <m:e>
                            <m:r>
                              <a:rPr lang="en-US" b="1">
                                <a:latin typeface="Cambria Math" panose="02040503050406030204" pitchFamily="18" charset="0"/>
                              </a:rPr>
                              <m:t>𝐏𝐗</m:t>
                            </m:r>
                          </m:e>
                        </m:acc>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a:latin typeface="Cambria Math" panose="02040503050406030204" pitchFamily="18" charset="0"/>
                              </a:rPr>
                              <m:t>𝐧</m:t>
                            </m:r>
                          </m:e>
                        </m:acc>
                        <m:r>
                          <m:rPr>
                            <m:nor/>
                          </m:rPr>
                          <a:rPr lang="en-US">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 </m:t>
                            </m:r>
                            <m:r>
                              <a:rPr lang="en-US" b="1">
                                <a:latin typeface="Cambria Math" panose="02040503050406030204" pitchFamily="18" charset="0"/>
                              </a:rPr>
                              <m:t>𝐱</m:t>
                            </m:r>
                          </m:e>
                        </m:acc>
                      </m:e>
                    </m:d>
                    <m:r>
                      <a:rPr lang="en-US" b="1" i="1" smtClean="0">
                        <a:latin typeface="Cambria Math" panose="02040503050406030204" pitchFamily="18" charset="0"/>
                      </a:rPr>
                      <m:t>=</m:t>
                    </m:r>
                    <m:sSup>
                      <m:sSupPr>
                        <m:ctrlPr>
                          <a:rPr lang="en-US" i="1">
                            <a:latin typeface="Cambria Math" panose="02040503050406030204" pitchFamily="18" charset="0"/>
                          </a:rPr>
                        </m:ctrlPr>
                      </m:sSupPr>
                      <m:e>
                        <m:r>
                          <a:rPr lang="en-US" b="1" i="0" smtClean="0">
                            <a:latin typeface="Cambria Math" panose="02040503050406030204" pitchFamily="18" charset="0"/>
                          </a:rPr>
                          <m:t>𝐧</m:t>
                        </m:r>
                      </m:e>
                      <m:sup>
                        <m:r>
                          <a:rPr lang="en-US" i="1">
                            <a:latin typeface="Cambria Math" panose="02040503050406030204" pitchFamily="18" charset="0"/>
                          </a:rPr>
                          <m:t>𝑡</m:t>
                        </m:r>
                      </m:sup>
                    </m:sSup>
                    <m:r>
                      <a:rPr lang="en-US" b="1">
                        <a:latin typeface="Cambria Math" panose="02040503050406030204" pitchFamily="18" charset="0"/>
                      </a:rPr>
                      <m:t>𝐱</m:t>
                    </m:r>
                    <m:r>
                      <a:rPr lang="en-US" i="1">
                        <a:latin typeface="Cambria Math" panose="02040503050406030204" pitchFamily="18" charset="0"/>
                      </a:rPr>
                      <m:t>=0</m:t>
                    </m:r>
                  </m:oMath>
                </a14:m>
                <a:endParaRPr lang="en-US" b="0" dirty="0"/>
              </a:p>
              <a:p>
                <a:r>
                  <a:rPr lang="en-US" dirty="0"/>
                  <a:t>Therefore, </a:t>
                </a:r>
                <a14:m>
                  <m:oMath xmlns:m="http://schemas.openxmlformats.org/officeDocument/2006/math">
                    <m:acc>
                      <m:accPr>
                        <m:chr m:val="⃗"/>
                        <m:ctrlPr>
                          <a:rPr lang="en-US" i="1" smtClean="0">
                            <a:latin typeface="Cambria Math" panose="02040503050406030204" pitchFamily="18" charset="0"/>
                          </a:rPr>
                        </m:ctrlPr>
                      </m:accPr>
                      <m:e>
                        <m:r>
                          <a:rPr lang="en-US" b="1" i="0" smtClean="0">
                            <a:latin typeface="Cambria Math" panose="02040503050406030204" pitchFamily="18" charset="0"/>
                          </a:rPr>
                          <m:t>𝐧</m:t>
                        </m:r>
                      </m:e>
                    </m:acc>
                    <m:r>
                      <a:rPr lang="en-US" b="0"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𝐰</m:t>
                        </m:r>
                      </m:e>
                    </m:acc>
                  </m:oMath>
                </a14:m>
                <a:r>
                  <a:rPr lang="en-US" dirty="0"/>
                  <a:t>.  In other words, </a:t>
                </a:r>
                <a14:m>
                  <m:oMath xmlns:m="http://schemas.openxmlformats.org/officeDocument/2006/math">
                    <m:sSup>
                      <m:sSupPr>
                        <m:ctrlPr>
                          <a:rPr lang="en-US" i="1" smtClean="0">
                            <a:latin typeface="Cambria Math" panose="02040503050406030204" pitchFamily="18" charset="0"/>
                          </a:rPr>
                        </m:ctrlPr>
                      </m:sSupPr>
                      <m:e>
                        <m:r>
                          <a:rPr lang="en-US" b="1" i="0" smtClean="0">
                            <a:latin typeface="Cambria Math" panose="02040503050406030204" pitchFamily="18" charset="0"/>
                          </a:rPr>
                          <m:t>𝐧</m:t>
                        </m:r>
                      </m:e>
                      <m:sup>
                        <m:r>
                          <a:rPr lang="en-US" b="0" i="1" smtClean="0">
                            <a:latin typeface="Cambria Math" panose="02040503050406030204" pitchFamily="18" charset="0"/>
                          </a:rPr>
                          <m:t>𝑡</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𝑝</m:t>
                            </m:r>
                          </m:sub>
                        </m:sSub>
                      </m:e>
                    </m:d>
                  </m:oMath>
                </a14:m>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43</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10" name="Picture 9">
            <a:extLst>
              <a:ext uri="{FF2B5EF4-FFF2-40B4-BE49-F238E27FC236}">
                <a16:creationId xmlns:a16="http://schemas.microsoft.com/office/drawing/2014/main" id="{C9C4F0D8-8536-4705-8AEB-F3D8B649A7AB}"/>
              </a:ext>
            </a:extLst>
          </p:cNvPr>
          <p:cNvPicPr>
            <a:picLocks noChangeAspect="1"/>
          </p:cNvPicPr>
          <p:nvPr/>
        </p:nvPicPr>
        <p:blipFill>
          <a:blip r:embed="rId5"/>
          <a:stretch>
            <a:fillRect/>
          </a:stretch>
        </p:blipFill>
        <p:spPr>
          <a:xfrm>
            <a:off x="8707817" y="180975"/>
            <a:ext cx="2980944" cy="1828800"/>
          </a:xfrm>
          <a:prstGeom prst="rect">
            <a:avLst/>
          </a:prstGeom>
        </p:spPr>
      </p:pic>
    </p:spTree>
    <p:extLst>
      <p:ext uri="{BB962C8B-B14F-4D97-AF65-F5344CB8AC3E}">
        <p14:creationId xmlns:p14="http://schemas.microsoft.com/office/powerpoint/2010/main" val="20748926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Normal Vector of a Hyperplane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If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𝐧</m:t>
                        </m:r>
                      </m:e>
                    </m:acc>
                  </m:oMath>
                </a14:m>
                <a:r>
                  <a:rPr lang="en-US" dirty="0"/>
                  <a:t> is the normal vector to the hyperplane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r>
                      <a:rPr lang="en-US" i="1">
                        <a:latin typeface="Cambria Math" panose="02040503050406030204" pitchFamily="18" charset="0"/>
                      </a:rPr>
                      <m:t>=0</m:t>
                    </m:r>
                  </m:oMath>
                </a14:m>
                <a:r>
                  <a:rPr lang="en-US" dirty="0"/>
                  <a:t>, then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𝐧</m:t>
                        </m:r>
                      </m:e>
                    </m:acc>
                  </m:oMath>
                </a14:m>
                <a:r>
                  <a:rPr lang="en-US" dirty="0"/>
                  <a:t> is the also the normal vector to all hyperplanes which are parallel to this hyperplane.</a:t>
                </a:r>
              </a:p>
              <a:p>
                <a:r>
                  <a:rPr lang="en-US" dirty="0"/>
                  <a:t>Since a hyperplane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r>
                      <a:rPr lang="en-US" i="1">
                        <a:latin typeface="Cambria Math" panose="02040503050406030204" pitchFamily="18" charset="0"/>
                      </a:rPr>
                      <m:t>=0</m:t>
                    </m:r>
                  </m:oMath>
                </a14:m>
                <a:r>
                  <a:rPr lang="en-US" dirty="0"/>
                  <a:t> for any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oMath>
                </a14:m>
                <a:r>
                  <a:rPr lang="en-US" dirty="0"/>
                  <a:t> is parallel to the hyperplane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r>
                      <a:rPr lang="en-US" i="1">
                        <a:latin typeface="Cambria Math" panose="02040503050406030204" pitchFamily="18" charset="0"/>
                      </a:rPr>
                      <m:t>=0</m:t>
                    </m:r>
                  </m:oMath>
                </a14:m>
                <a:r>
                  <a:rPr lang="en-US" dirty="0"/>
                  <a:t>, we can conclude that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𝐧</m:t>
                        </m:r>
                      </m:e>
                    </m:acc>
                    <m:r>
                      <a:rPr lang="en-US" i="1">
                        <a:latin typeface="Cambria Math" panose="02040503050406030204" pitchFamily="18" charset="0"/>
                      </a:rPr>
                      <m:t>=</m:t>
                    </m:r>
                    <m:acc>
                      <m:accPr>
                        <m:chr m:val="⃗"/>
                        <m:ctrlPr>
                          <a:rPr lang="en-US" b="1" i="1">
                            <a:latin typeface="Cambria Math" panose="02040503050406030204" pitchFamily="18" charset="0"/>
                          </a:rPr>
                        </m:ctrlPr>
                      </m:accPr>
                      <m:e>
                        <m:r>
                          <a:rPr lang="en-US" b="1">
                            <a:latin typeface="Cambria Math" panose="02040503050406030204" pitchFamily="18" charset="0"/>
                          </a:rPr>
                          <m:t>𝐰</m:t>
                        </m:r>
                      </m:e>
                    </m:acc>
                  </m:oMath>
                </a14:m>
                <a:r>
                  <a:rPr lang="en-US" dirty="0"/>
                  <a:t> is also the normal vector to the hyperplane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r>
                      <a:rPr lang="en-US" i="1">
                        <a:latin typeface="Cambria Math" panose="02040503050406030204" pitchFamily="18" charset="0"/>
                      </a:rPr>
                      <m:t>=0</m:t>
                    </m:r>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29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44</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141758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Distance from the Support Vector to a Hyperplane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Suppose the support vector is </a:t>
                </a:r>
                <a14:m>
                  <m:oMath xmlns:m="http://schemas.openxmlformats.org/officeDocument/2006/math">
                    <m:sSub>
                      <m:sSubPr>
                        <m:ctrlPr>
                          <a:rPr lang="en-US"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𝑖</m:t>
                        </m:r>
                      </m:sub>
                    </m:sSub>
                  </m:oMath>
                </a14:m>
                <a:r>
                  <a:rPr lang="en-US" dirty="0"/>
                  <a:t>.</a:t>
                </a:r>
              </a:p>
              <a:p>
                <a:r>
                  <a:rPr lang="en-US" dirty="0"/>
                  <a:t>The vector from the support vector to a point </a:t>
                </a:r>
                <a14:m>
                  <m:oMath xmlns:m="http://schemas.openxmlformats.org/officeDocument/2006/math">
                    <m:r>
                      <a:rPr lang="en-US" b="1">
                        <a:latin typeface="Cambria Math" panose="02040503050406030204" pitchFamily="18" charset="0"/>
                      </a:rPr>
                      <m:t>𝐱</m:t>
                    </m:r>
                  </m:oMath>
                </a14:m>
                <a:r>
                  <a:rPr lang="en-US" dirty="0"/>
                  <a:t> on the hyperplane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r>
                      <a:rPr lang="en-US" i="1">
                        <a:latin typeface="Cambria Math" panose="02040503050406030204" pitchFamily="18" charset="0"/>
                      </a:rPr>
                      <m:t>=</m:t>
                    </m:r>
                    <m:r>
                      <a:rPr lang="en-US" b="0" i="1" smtClean="0">
                        <a:latin typeface="Cambria Math" panose="02040503050406030204" pitchFamily="18" charset="0"/>
                      </a:rPr>
                      <m:t>0</m:t>
                    </m:r>
                  </m:oMath>
                </a14:m>
                <a:r>
                  <a:rPr lang="en-US" dirty="0"/>
                  <a:t> is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oMath>
                </a14:m>
                <a:r>
                  <a:rPr lang="en-US" dirty="0"/>
                  <a:t>.</a:t>
                </a:r>
              </a:p>
              <a:p>
                <a:r>
                  <a:rPr lang="en-US" dirty="0"/>
                  <a:t>Projecting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b="1">
                            <a:latin typeface="Cambria Math" panose="02040503050406030204" pitchFamily="18" charset="0"/>
                          </a:rPr>
                          <m:t>𝐱</m:t>
                        </m:r>
                      </m:e>
                    </m:acc>
                  </m:oMath>
                </a14:m>
                <a:r>
                  <a:rPr lang="en-US" dirty="0"/>
                  <a:t> onto the normal vector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𝐧</m:t>
                        </m:r>
                      </m:e>
                    </m:acc>
                  </m:oMath>
                </a14:m>
                <a:r>
                  <a:rPr lang="en-US" dirty="0"/>
                  <a:t> can give the distance </a:t>
                </a:r>
                <a14:m>
                  <m:oMath xmlns:m="http://schemas.openxmlformats.org/officeDocument/2006/math">
                    <m:r>
                      <a:rPr lang="en-US" b="0" i="1" smtClean="0">
                        <a:latin typeface="Cambria Math" panose="02040503050406030204" pitchFamily="18" charset="0"/>
                      </a:rPr>
                      <m:t>𝐷</m:t>
                    </m:r>
                  </m:oMath>
                </a14:m>
                <a:r>
                  <a:rPr lang="en-US" dirty="0"/>
                  <a:t> from the support vector to the hyperplane.</a:t>
                </a:r>
              </a:p>
              <a:p>
                <a14:m>
                  <m:oMath xmlns:m="http://schemas.openxmlformats.org/officeDocument/2006/math">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a:latin typeface="Cambria Math" panose="02040503050406030204" pitchFamily="18" charset="0"/>
                          </a:rPr>
                          <m:t>, </m:t>
                        </m:r>
                        <m:acc>
                          <m:accPr>
                            <m:chr m:val="⃗"/>
                            <m:ctrlPr>
                              <a:rPr lang="en-US" i="1">
                                <a:latin typeface="Cambria Math" panose="02040503050406030204" pitchFamily="18" charset="0"/>
                              </a:rPr>
                            </m:ctrlPr>
                          </m:accPr>
                          <m:e>
                            <m:r>
                              <a:rPr lang="en-US" b="1">
                                <a:latin typeface="Cambria Math" panose="02040503050406030204" pitchFamily="18" charset="0"/>
                              </a:rPr>
                              <m:t>𝐧</m:t>
                            </m:r>
                          </m:e>
                        </m:acc>
                      </m:e>
                    </m:d>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b="1">
                                <a:latin typeface="Cambria Math" panose="02040503050406030204" pitchFamily="18" charset="0"/>
                              </a:rPr>
                              <m:t>𝐱</m:t>
                            </m:r>
                          </m:e>
                        </m:acc>
                      </m:e>
                    </m:d>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a:latin typeface="Cambria Math" panose="02040503050406030204" pitchFamily="18" charset="0"/>
                              </a:rPr>
                              <m:t>𝐧</m:t>
                            </m:r>
                          </m:e>
                        </m:acc>
                      </m:e>
                    </m:d>
                    <m:r>
                      <m:rPr>
                        <m:sty m:val="p"/>
                      </m:rPr>
                      <a:rPr lang="en-US" b="0" i="0"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oMath>
                </a14:m>
                <a:r>
                  <a:rPr lang="en-US" dirty="0"/>
                  <a:t> where</a:t>
                </a:r>
                <a:br>
                  <a:rPr lang="en-US" dirty="0"/>
                </a:b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is the angle between this vector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b="1">
                            <a:latin typeface="Cambria Math" panose="02040503050406030204" pitchFamily="18" charset="0"/>
                          </a:rPr>
                          <m:t>𝐱</m:t>
                        </m:r>
                      </m:e>
                    </m:acc>
                  </m:oMath>
                </a14:m>
                <a:r>
                  <a:rPr lang="en-US" dirty="0"/>
                  <a:t> and</a:t>
                </a:r>
                <a:br>
                  <a:rPr lang="en-US" dirty="0"/>
                </a:br>
                <a:r>
                  <a:rPr lang="en-US" dirty="0"/>
                  <a:t>the normal vector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𝐧</m:t>
                        </m:r>
                      </m:e>
                    </m:acc>
                  </m:oMath>
                </a14:m>
                <a:r>
                  <a:rPr lang="en-US" dirty="0"/>
                  <a:t>.</a:t>
                </a:r>
              </a:p>
              <a:p>
                <a14:m>
                  <m:oMath xmlns:m="http://schemas.openxmlformats.org/officeDocument/2006/math">
                    <m:d>
                      <m:dPr>
                        <m:begChr m:val="‖"/>
                        <m:endChr m:val="‖"/>
                        <m:ctrlPr>
                          <a:rPr lang="en-US" b="1"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b="1">
                                <a:latin typeface="Cambria Math" panose="02040503050406030204" pitchFamily="18" charset="0"/>
                              </a:rPr>
                              <m:t>𝐱</m:t>
                            </m:r>
                          </m:e>
                        </m:acc>
                      </m:e>
                    </m:d>
                    <m:r>
                      <m:rPr>
                        <m:sty m:val="p"/>
                      </m:rPr>
                      <a:rPr lang="en-US">
                        <a:latin typeface="Cambria Math" panose="02040503050406030204" pitchFamily="18" charset="0"/>
                      </a:rPr>
                      <m:t>cos</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 is the distance </a:t>
                </a:r>
                <a14:m>
                  <m:oMath xmlns:m="http://schemas.openxmlformats.org/officeDocument/2006/math">
                    <m:r>
                      <a:rPr lang="en-US" i="1">
                        <a:latin typeface="Cambria Math" panose="02040503050406030204" pitchFamily="18" charset="0"/>
                      </a:rPr>
                      <m:t>𝐷</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45</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10" name="Picture 9">
            <a:extLst>
              <a:ext uri="{FF2B5EF4-FFF2-40B4-BE49-F238E27FC236}">
                <a16:creationId xmlns:a16="http://schemas.microsoft.com/office/drawing/2014/main" id="{D125A542-A911-48B8-9A94-F62B644F35DB}"/>
              </a:ext>
            </a:extLst>
          </p:cNvPr>
          <p:cNvPicPr>
            <a:picLocks noChangeAspect="1"/>
          </p:cNvPicPr>
          <p:nvPr/>
        </p:nvPicPr>
        <p:blipFill>
          <a:blip r:embed="rId5"/>
          <a:stretch>
            <a:fillRect/>
          </a:stretch>
        </p:blipFill>
        <p:spPr>
          <a:xfrm>
            <a:off x="7958293" y="3890963"/>
            <a:ext cx="3726179" cy="22860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DF1B53F-814D-4485-9CCE-0A808E331D79}"/>
                  </a:ext>
                </a:extLst>
              </p:cNvPr>
              <p:cNvSpPr txBox="1"/>
              <p:nvPr/>
            </p:nvSpPr>
            <p:spPr>
              <a:xfrm>
                <a:off x="10730428" y="3890963"/>
                <a:ext cx="4186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oMath>
                  </m:oMathPara>
                </a14:m>
                <a:endParaRPr lang="en-US" dirty="0"/>
              </a:p>
            </p:txBody>
          </p:sp>
        </mc:Choice>
        <mc:Fallback xmlns="">
          <p:sp>
            <p:nvSpPr>
              <p:cNvPr id="4" name="TextBox 3">
                <a:extLst>
                  <a:ext uri="{FF2B5EF4-FFF2-40B4-BE49-F238E27FC236}">
                    <a16:creationId xmlns:a16="http://schemas.microsoft.com/office/drawing/2014/main" id="{7DF1B53F-814D-4485-9CCE-0A808E331D79}"/>
                  </a:ext>
                </a:extLst>
              </p:cNvPr>
              <p:cNvSpPr txBox="1">
                <a:spLocks noRot="1" noChangeAspect="1" noMove="1" noResize="1" noEditPoints="1" noAdjustHandles="1" noChangeArrowheads="1" noChangeShapeType="1" noTextEdit="1"/>
              </p:cNvSpPr>
              <p:nvPr/>
            </p:nvSpPr>
            <p:spPr>
              <a:xfrm>
                <a:off x="10730428" y="3890963"/>
                <a:ext cx="418641" cy="369332"/>
              </a:xfrm>
              <a:prstGeom prst="rect">
                <a:avLst/>
              </a:prstGeom>
              <a:blipFill>
                <a:blip r:embed="rId6"/>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7A0EDE42-0B89-4E63-9A06-1F2BB8CD57C3}"/>
              </a:ext>
            </a:extLst>
          </p:cNvPr>
          <p:cNvCxnSpPr>
            <a:cxnSpLocks/>
            <a:stCxn id="4" idx="2"/>
          </p:cNvCxnSpPr>
          <p:nvPr/>
        </p:nvCxnSpPr>
        <p:spPr>
          <a:xfrm>
            <a:off x="10939749" y="4260295"/>
            <a:ext cx="319490" cy="10057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1875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Distance from the Support Vector to a Hyperplane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There </a:t>
                </a:r>
                <a14:m>
                  <m:oMath xmlns:m="http://schemas.openxmlformats.org/officeDocument/2006/math">
                    <m:r>
                      <a:rPr lang="en-US" i="1">
                        <a:latin typeface="Cambria Math" panose="02040503050406030204" pitchFamily="18" charset="0"/>
                      </a:rPr>
                      <m:t>𝐷</m:t>
                    </m:r>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a:latin typeface="Cambria Math" panose="02040503050406030204" pitchFamily="18" charset="0"/>
                                  </a:rPr>
                                  <m:t>,   </m:t>
                                </m:r>
                                <m:acc>
                                  <m:accPr>
                                    <m:chr m:val="⃗"/>
                                    <m:ctrlPr>
                                      <a:rPr lang="en-US" i="1">
                                        <a:latin typeface="Cambria Math" panose="02040503050406030204" pitchFamily="18" charset="0"/>
                                      </a:rPr>
                                    </m:ctrlPr>
                                  </m:accPr>
                                  <m:e>
                                    <m:r>
                                      <a:rPr lang="en-US" b="1">
                                        <a:latin typeface="Cambria Math" panose="02040503050406030204" pitchFamily="18" charset="0"/>
                                      </a:rPr>
                                      <m:t>𝐧</m:t>
                                    </m:r>
                                  </m:e>
                                </m:acc>
                              </m:e>
                            </m:d>
                          </m:e>
                        </m:d>
                      </m:num>
                      <m:den>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a:latin typeface="Cambria Math" panose="02040503050406030204" pitchFamily="18" charset="0"/>
                                  </a:rPr>
                                  <m:t>𝐧</m:t>
                                </m:r>
                              </m:e>
                            </m:acc>
                          </m:e>
                        </m:d>
                      </m:den>
                    </m:f>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𝐧</m:t>
                                </m:r>
                              </m:e>
                              <m:sup>
                                <m:r>
                                  <a:rPr lang="en-US" i="1">
                                    <a:latin typeface="Cambria Math" panose="02040503050406030204" pitchFamily="18" charset="0"/>
                                  </a:rPr>
                                  <m:t>𝑡</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rPr>
                                  <m:t>−</m:t>
                                </m:r>
                                <m:r>
                                  <a:rPr lang="en-US" b="1">
                                    <a:latin typeface="Cambria Math" panose="02040503050406030204" pitchFamily="18" charset="0"/>
                                  </a:rPr>
                                  <m:t>𝐱</m:t>
                                </m:r>
                              </m:e>
                            </m:d>
                          </m:e>
                        </m:d>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b="1">
                                    <a:latin typeface="Cambria Math" panose="02040503050406030204" pitchFamily="18" charset="0"/>
                                  </a:rPr>
                                  <m:t>𝐧</m:t>
                                </m:r>
                              </m:e>
                              <m:sup>
                                <m:r>
                                  <a:rPr lang="en-US" i="1">
                                    <a:latin typeface="Cambria Math" panose="02040503050406030204" pitchFamily="18" charset="0"/>
                                  </a:rPr>
                                  <m:t>𝑡</m:t>
                                </m:r>
                              </m:sup>
                            </m:sSup>
                            <m:r>
                              <a:rPr lang="en-US" b="1">
                                <a:latin typeface="Cambria Math" panose="02040503050406030204" pitchFamily="18" charset="0"/>
                              </a:rPr>
                              <m:t>𝐧</m:t>
                            </m:r>
                          </m:e>
                        </m:rad>
                      </m:den>
                    </m:f>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rPr>
                                  <m:t>−</m:t>
                                </m:r>
                                <m:r>
                                  <a:rPr lang="en-US" b="1">
                                    <a:latin typeface="Cambria Math" panose="02040503050406030204" pitchFamily="18" charset="0"/>
                                  </a:rPr>
                                  <m:t>𝐱</m:t>
                                </m:r>
                              </m:e>
                            </m:d>
                          </m:e>
                        </m:d>
                      </m:num>
                      <m:den>
                        <m:rad>
                          <m:radPr>
                            <m:degHide m:val="on"/>
                            <m:ctrlPr>
                              <a:rPr lang="en-US" i="1">
                                <a:latin typeface="Cambria Math" panose="02040503050406030204" pitchFamily="18" charset="0"/>
                              </a:rPr>
                            </m:ctrlPr>
                          </m:radPr>
                          <m:deg/>
                          <m:e>
                            <m:sSup>
                              <m:sSupPr>
                                <m:ctrlPr>
                                  <a:rPr lang="en-US" b="1" i="1">
                                    <a:latin typeface="Cambria Math" panose="02040503050406030204" pitchFamily="18" charset="0"/>
                                  </a:rPr>
                                </m:ctrlPr>
                              </m:sSupPr>
                              <m:e>
                                <m:r>
                                  <a:rPr lang="en-US" b="1">
                                    <a:latin typeface="Cambria Math" panose="02040503050406030204" pitchFamily="18" charset="0"/>
                                  </a:rPr>
                                  <m:t>𝐰</m:t>
                                </m:r>
                              </m:e>
                              <m:sup>
                                <m:r>
                                  <a:rPr lang="en-US" b="1">
                                    <a:latin typeface="Cambria Math" panose="02040503050406030204" pitchFamily="18" charset="0"/>
                                  </a:rPr>
                                  <m:t>𝐭</m:t>
                                </m:r>
                              </m:sup>
                            </m:sSup>
                            <m:r>
                              <a:rPr lang="en-US" b="1">
                                <a:latin typeface="Cambria Math" panose="02040503050406030204" pitchFamily="18" charset="0"/>
                              </a:rPr>
                              <m:t>𝐰</m:t>
                            </m:r>
                          </m:e>
                        </m:rad>
                      </m:den>
                    </m:f>
                  </m:oMath>
                </a14:m>
                <a:endParaRPr lang="en-US" dirty="0"/>
              </a:p>
              <a:p>
                <a:r>
                  <a:rPr lang="en-US" dirty="0"/>
                  <a:t>Since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oMath>
                </a14:m>
                <a:r>
                  <a:rPr lang="en-US" dirty="0"/>
                  <a:t>,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rPr>
                          <m:t>−</m:t>
                        </m:r>
                        <m:r>
                          <a:rPr lang="en-US" b="1">
                            <a:latin typeface="Cambria Math" panose="02040503050406030204" pitchFamily="18" charset="0"/>
                          </a:rPr>
                          <m:t>𝐱</m:t>
                        </m:r>
                      </m:e>
                    </m:d>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oMath>
                </a14:m>
                <a:r>
                  <a:rPr lang="en-US" dirty="0"/>
                  <a:t>.</a:t>
                </a:r>
              </a:p>
              <a:p>
                <a:r>
                  <a:rPr lang="en-US" dirty="0"/>
                  <a:t>Thus, the distance from the support vector to the hyperplane is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num>
                        <m:den>
                          <m:rad>
                            <m:radPr>
                              <m:degHide m:val="on"/>
                              <m:ctrlPr>
                                <a:rPr lang="en-US" i="1">
                                  <a:latin typeface="Cambria Math" panose="02040503050406030204" pitchFamily="18" charset="0"/>
                                </a:rPr>
                              </m:ctrlPr>
                            </m:radPr>
                            <m:deg/>
                            <m:e>
                              <m:sSup>
                                <m:sSupPr>
                                  <m:ctrlPr>
                                    <a:rPr lang="en-US" b="1" i="1">
                                      <a:latin typeface="Cambria Math" panose="02040503050406030204" pitchFamily="18" charset="0"/>
                                    </a:rPr>
                                  </m:ctrlPr>
                                </m:sSupPr>
                                <m:e>
                                  <m:r>
                                    <a:rPr lang="en-US" b="1">
                                      <a:latin typeface="Cambria Math" panose="02040503050406030204" pitchFamily="18" charset="0"/>
                                    </a:rPr>
                                    <m:t>𝐰</m:t>
                                  </m:r>
                                </m:e>
                                <m:sup>
                                  <m:r>
                                    <a:rPr lang="en-US" b="1">
                                      <a:latin typeface="Cambria Math" panose="02040503050406030204" pitchFamily="18" charset="0"/>
                                    </a:rPr>
                                    <m:t>𝐭</m:t>
                                  </m:r>
                                </m:sup>
                              </m:sSup>
                              <m:r>
                                <a:rPr lang="en-US" b="1">
                                  <a:latin typeface="Cambria Math" panose="02040503050406030204" pitchFamily="18" charset="0"/>
                                </a:rPr>
                                <m:t>𝐰</m:t>
                              </m:r>
                            </m:e>
                          </m:rad>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46</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9" name="TextBox 8">
            <a:extLst>
              <a:ext uri="{FF2B5EF4-FFF2-40B4-BE49-F238E27FC236}">
                <a16:creationId xmlns:a16="http://schemas.microsoft.com/office/drawing/2014/main" id="{233D6D37-F009-49C8-9F91-82FB12F37462}"/>
              </a:ext>
            </a:extLst>
          </p:cNvPr>
          <p:cNvSpPr txBox="1"/>
          <p:nvPr/>
        </p:nvSpPr>
        <p:spPr>
          <a:xfrm>
            <a:off x="1194295" y="6485914"/>
            <a:ext cx="4589560" cy="307777"/>
          </a:xfrm>
          <a:prstGeom prst="rect">
            <a:avLst/>
          </a:prstGeom>
          <a:noFill/>
        </p:spPr>
        <p:txBody>
          <a:bodyPr wrap="square" rtlCol="0">
            <a:spAutoFit/>
          </a:bodyPr>
          <a:lstStyle/>
          <a:p>
            <a:r>
              <a:rPr lang="en-US" sz="1400" dirty="0"/>
              <a:t>Source: </a:t>
            </a:r>
            <a:r>
              <a:rPr lang="en-US" sz="1400" dirty="0">
                <a:hlinkClick r:id="rId5"/>
              </a:rPr>
              <a:t>https://www.ditutor.com/space/normal_vector.html</a:t>
            </a:r>
            <a:r>
              <a:rPr lang="en-US" sz="1400" dirty="0"/>
              <a:t> </a:t>
            </a:r>
          </a:p>
        </p:txBody>
      </p:sp>
    </p:spTree>
    <p:extLst>
      <p:ext uri="{BB962C8B-B14F-4D97-AF65-F5344CB8AC3E}">
        <p14:creationId xmlns:p14="http://schemas.microsoft.com/office/powerpoint/2010/main" val="2736915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From Perceptron to Support Vector Machines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 binary classification (i.e., the label or the target variable has only two distinct values) can be considered as the task of separating </a:t>
                </a:r>
                <a:r>
                  <a:rPr lang="en-US" i="1" dirty="0"/>
                  <a:t>p</a:t>
                </a:r>
                <a:r>
                  <a:rPr lang="en-US" dirty="0"/>
                  <a:t>-dimensional observations in a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rPr>
                          <m:t>𝑝</m:t>
                        </m:r>
                      </m:sup>
                    </m:sSup>
                  </m:oMath>
                </a14:m>
                <a:r>
                  <a:rPr lang="en-US" dirty="0"/>
                  <a:t> space.</a:t>
                </a:r>
              </a:p>
              <a:p>
                <a:r>
                  <a:rPr lang="en-US" dirty="0"/>
                  <a:t>Use this hyperplane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=0</m:t>
                        </m:r>
                      </m:e>
                    </m:nary>
                  </m:oMath>
                </a14:m>
                <a:r>
                  <a:rPr lang="en-US" dirty="0"/>
                  <a:t> as the “knife” that divides the observations in a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rPr>
                          <m:t>𝑝</m:t>
                        </m:r>
                      </m:sup>
                    </m:sSup>
                  </m:oMath>
                </a14:m>
                <a:r>
                  <a:rPr lang="en-US" dirty="0"/>
                  <a:t> space into two subsets.</a:t>
                </a:r>
              </a:p>
              <a:p>
                <a:r>
                  <a:rPr lang="en-US" dirty="0"/>
                  <a:t>Instead of values 0 or 1, the output from the classifier is -1 or 1.</a:t>
                </a:r>
              </a:p>
              <a:p>
                <a:pPr lvl="1"/>
                <a:r>
                  <a:rPr lang="en-US" dirty="0"/>
                  <a:t>Subset 0: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nary>
                  </m:oMath>
                </a14:m>
                <a:r>
                  <a:rPr lang="en-US" dirty="0"/>
                  <a:t>, output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m:t>
                    </m:r>
                  </m:oMath>
                </a14:m>
                <a:r>
                  <a:rPr lang="en-US" dirty="0"/>
                  <a:t>.</a:t>
                </a:r>
              </a:p>
              <a:p>
                <a:pPr lvl="1"/>
                <a:r>
                  <a:rPr lang="en-US" dirty="0"/>
                  <a:t>Subset 1: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nary>
                  </m:oMath>
                </a14:m>
                <a:r>
                  <a:rPr lang="en-US" dirty="0"/>
                  <a:t>, output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a:t>
                </a:r>
              </a:p>
              <a:p>
                <a:r>
                  <a:rPr lang="en-US" dirty="0"/>
                  <a:t>Collectively, </a:t>
                </a:r>
                <a14:m>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e>
                    </m:d>
                    <m:r>
                      <a:rPr lang="en-US" b="0" i="1" smtClean="0">
                        <a:latin typeface="Cambria Math" panose="02040503050406030204" pitchFamily="18" charset="0"/>
                        <a:ea typeface="Cambria Math" panose="02040503050406030204" pitchFamily="18" charset="0"/>
                      </a:rPr>
                      <m:t>≥+1</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b="-28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47</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502099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Maximizing the Margin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Since the support vectors must satisfy </a:t>
                </a:r>
                <a14:m>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e>
                    </m:d>
                    <m:r>
                      <a:rPr lang="en-US" i="1">
                        <a:latin typeface="Cambria Math" panose="02040503050406030204" pitchFamily="18" charset="0"/>
                        <a:ea typeface="Cambria Math" panose="02040503050406030204" pitchFamily="18" charset="0"/>
                      </a:rPr>
                      <m:t>≥+1</m:t>
                    </m:r>
                  </m:oMath>
                </a14:m>
                <a:r>
                  <a:rPr lang="en-US" dirty="0"/>
                  <a:t>, we can rewrite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𝑦</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oMath>
                </a14:m>
                <a:r>
                  <a:rPr lang="en-US" dirty="0"/>
                  <a:t>.  It is because</a:t>
                </a:r>
              </a:p>
              <a:p>
                <a:pPr lvl="1"/>
                <a:r>
                  <a:rPr lang="en-US" dirty="0"/>
                  <a:t>Subset 0: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output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a:t>
                </a:r>
              </a:p>
              <a:p>
                <a:pPr lvl="1"/>
                <a:r>
                  <a:rPr lang="en-US" dirty="0"/>
                  <a:t>Subset 1: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oMath>
                </a14:m>
                <a:r>
                  <a:rPr lang="en-US" dirty="0"/>
                  <a:t>, output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a:t>
                </a:r>
              </a:p>
              <a:p>
                <a:r>
                  <a:rPr lang="en-US" dirty="0"/>
                  <a:t>Our goal is to find the largest </a:t>
                </a:r>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&gt;1</m:t>
                    </m:r>
                  </m:oMath>
                </a14:m>
                <a:r>
                  <a:rPr lang="en-US" dirty="0"/>
                  <a:t> such that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𝑦</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i="0" smtClean="0">
                                <a:latin typeface="Cambria Math" panose="02040503050406030204" pitchFamily="18" charset="0"/>
                              </a:rPr>
                              <m:t>𝐱</m:t>
                            </m:r>
                          </m:e>
                        </m:d>
                      </m:num>
                      <m:den>
                        <m:rad>
                          <m:radPr>
                            <m:degHide m:val="on"/>
                            <m:ctrlPr>
                              <a:rPr lang="en-US" i="1">
                                <a:latin typeface="Cambria Math" panose="02040503050406030204" pitchFamily="18" charset="0"/>
                              </a:rPr>
                            </m:ctrlPr>
                          </m:radPr>
                          <m:deg/>
                          <m:e>
                            <m:sSup>
                              <m:sSupPr>
                                <m:ctrlPr>
                                  <a:rPr lang="en-US" b="1" i="1">
                                    <a:latin typeface="Cambria Math" panose="02040503050406030204" pitchFamily="18" charset="0"/>
                                  </a:rPr>
                                </m:ctrlPr>
                              </m:sSupPr>
                              <m:e>
                                <m:r>
                                  <a:rPr lang="en-US" b="1">
                                    <a:latin typeface="Cambria Math" panose="02040503050406030204" pitchFamily="18" charset="0"/>
                                  </a:rPr>
                                  <m:t>𝐰</m:t>
                                </m:r>
                              </m:e>
                              <m:sup>
                                <m:r>
                                  <a:rPr lang="en-US" b="1">
                                    <a:latin typeface="Cambria Math" panose="02040503050406030204" pitchFamily="18" charset="0"/>
                                  </a:rPr>
                                  <m:t>𝐭</m:t>
                                </m:r>
                              </m:sup>
                            </m:sSup>
                            <m:r>
                              <a:rPr lang="en-US" b="1">
                                <a:latin typeface="Cambria Math" panose="02040503050406030204" pitchFamily="18" charset="0"/>
                              </a:rPr>
                              <m:t>𝐰</m:t>
                            </m:r>
                          </m:e>
                        </m:rad>
                      </m:den>
                    </m:f>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𝜌</m:t>
                    </m:r>
                  </m:oMath>
                </a14:m>
                <a:r>
                  <a:rPr lang="en-US" dirty="0"/>
                  <a:t> for all observations </a:t>
                </a:r>
                <a14:m>
                  <m:oMath xmlns:m="http://schemas.openxmlformats.org/officeDocument/2006/math">
                    <m:r>
                      <a:rPr lang="en-US" b="1">
                        <a:latin typeface="Cambria Math" panose="02040503050406030204" pitchFamily="18" charset="0"/>
                      </a:rPr>
                      <m:t>𝐱</m:t>
                    </m:r>
                  </m:oMath>
                </a14:m>
                <a:r>
                  <a:rPr lang="en-US" dirty="0"/>
                  <a:t> in the training data.  In other words, we would like to maximize </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n-US" dirty="0"/>
                  <a:t> with respect to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oMath>
                </a14:m>
                <a:r>
                  <a:rPr lang="en-US" dirty="0"/>
                  <a:t> and </a:t>
                </a:r>
                <a14:m>
                  <m:oMath xmlns:m="http://schemas.openxmlformats.org/officeDocument/2006/math">
                    <m:r>
                      <a:rPr lang="en-US" b="1" i="0" smtClean="0">
                        <a:latin typeface="Cambria Math" panose="02040503050406030204" pitchFamily="18" charset="0"/>
                      </a:rPr>
                      <m:t>𝐰</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48</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235208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Minimizing the Norm of the Weights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However, we can rescale the weights either up or down, and we still can get the same </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n-US" dirty="0"/>
                  <a:t>.</a:t>
                </a:r>
              </a:p>
              <a:p>
                <a:pPr lvl="1"/>
                <a:r>
                  <a:rPr lang="en-US" dirty="0"/>
                  <a:t>For example,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𝑦</m:t>
                        </m:r>
                        <m:d>
                          <m:dPr>
                            <m:ctrlPr>
                              <a:rPr lang="en-US" i="1">
                                <a:latin typeface="Cambria Math" panose="02040503050406030204" pitchFamily="18" charset="0"/>
                              </a:rPr>
                            </m:ctrlPr>
                          </m:d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2</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e>
                        </m:d>
                      </m:num>
                      <m:den>
                        <m:rad>
                          <m:radPr>
                            <m:degHide m:val="on"/>
                            <m:ctrlPr>
                              <a:rPr lang="en-US" i="1">
                                <a:latin typeface="Cambria Math" panose="02040503050406030204" pitchFamily="18" charset="0"/>
                              </a:rPr>
                            </m:ctrlPr>
                          </m:radPr>
                          <m:deg/>
                          <m:e>
                            <m:sSup>
                              <m:sSupPr>
                                <m:ctrlPr>
                                  <a:rPr lang="en-US" b="1" i="1">
                                    <a:latin typeface="Cambria Math" panose="02040503050406030204" pitchFamily="18" charset="0"/>
                                  </a:rPr>
                                </m:ctrlPr>
                              </m:sSupPr>
                              <m:e>
                                <m:d>
                                  <m:dPr>
                                    <m:ctrlPr>
                                      <a:rPr lang="en-US" b="1" i="1" smtClean="0">
                                        <a:latin typeface="Cambria Math" panose="02040503050406030204" pitchFamily="18" charset="0"/>
                                      </a:rPr>
                                    </m:ctrlPr>
                                  </m:dPr>
                                  <m:e>
                                    <m:r>
                                      <a:rPr lang="en-US" b="1" i="0" smtClean="0">
                                        <a:latin typeface="Cambria Math" panose="02040503050406030204" pitchFamily="18" charset="0"/>
                                      </a:rPr>
                                      <m:t>𝟐</m:t>
                                    </m:r>
                                    <m:r>
                                      <a:rPr lang="en-US" b="1">
                                        <a:latin typeface="Cambria Math" panose="02040503050406030204" pitchFamily="18" charset="0"/>
                                      </a:rPr>
                                      <m:t>𝐰</m:t>
                                    </m:r>
                                  </m:e>
                                </m:d>
                              </m:e>
                              <m:sup>
                                <m:r>
                                  <a:rPr lang="en-US" b="1">
                                    <a:latin typeface="Cambria Math" panose="02040503050406030204" pitchFamily="18" charset="0"/>
                                  </a:rPr>
                                  <m:t>𝐭</m:t>
                                </m:r>
                              </m:sup>
                            </m:sSup>
                            <m:r>
                              <a:rPr lang="en-US" b="1" i="1" smtClean="0">
                                <a:latin typeface="Cambria Math" panose="02040503050406030204" pitchFamily="18" charset="0"/>
                              </a:rPr>
                              <m:t>(</m:t>
                            </m:r>
                            <m:r>
                              <a:rPr lang="en-US" b="1" i="1" smtClean="0">
                                <a:latin typeface="Cambria Math" panose="02040503050406030204" pitchFamily="18" charset="0"/>
                              </a:rPr>
                              <m:t>𝟐</m:t>
                            </m:r>
                            <m:r>
                              <a:rPr lang="en-US" b="1">
                                <a:latin typeface="Cambria Math" panose="02040503050406030204" pitchFamily="18" charset="0"/>
                              </a:rPr>
                              <m:t>𝐰</m:t>
                            </m:r>
                            <m:r>
                              <a:rPr lang="en-US" b="1" i="0" smtClean="0">
                                <a:latin typeface="Cambria Math" panose="02040503050406030204" pitchFamily="18" charset="0"/>
                              </a:rPr>
                              <m:t>)</m:t>
                            </m:r>
                          </m:e>
                        </m:rad>
                      </m:den>
                    </m:f>
                    <m:r>
                      <a:rPr lang="en-US"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𝑦</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e>
                        </m:d>
                      </m:num>
                      <m:den>
                        <m:rad>
                          <m:radPr>
                            <m:degHide m:val="on"/>
                            <m:ctrlPr>
                              <a:rPr lang="en-US" i="1">
                                <a:latin typeface="Cambria Math" panose="02040503050406030204" pitchFamily="18" charset="0"/>
                              </a:rPr>
                            </m:ctrlPr>
                          </m:radPr>
                          <m:deg/>
                          <m:e>
                            <m:sSup>
                              <m:sSupPr>
                                <m:ctrlPr>
                                  <a:rPr lang="en-US" b="1" i="1">
                                    <a:latin typeface="Cambria Math" panose="02040503050406030204" pitchFamily="18" charset="0"/>
                                  </a:rPr>
                                </m:ctrlPr>
                              </m:sSupPr>
                              <m:e>
                                <m:r>
                                  <a:rPr lang="en-US" b="1">
                                    <a:latin typeface="Cambria Math" panose="02040503050406030204" pitchFamily="18" charset="0"/>
                                  </a:rPr>
                                  <m:t>𝐰</m:t>
                                </m:r>
                              </m:e>
                              <m:sup>
                                <m:r>
                                  <a:rPr lang="en-US" b="1">
                                    <a:latin typeface="Cambria Math" panose="02040503050406030204" pitchFamily="18" charset="0"/>
                                  </a:rPr>
                                  <m:t>𝐭</m:t>
                                </m:r>
                              </m:sup>
                            </m:sSup>
                            <m:r>
                              <a:rPr lang="en-US" b="1">
                                <a:latin typeface="Cambria Math" panose="02040503050406030204" pitchFamily="18" charset="0"/>
                              </a:rPr>
                              <m:t>𝐰</m:t>
                            </m:r>
                          </m:e>
                        </m:rad>
                      </m:den>
                    </m:f>
                    <m:r>
                      <a:rPr lang="en-US"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𝑦</m:t>
                        </m:r>
                        <m:d>
                          <m:dPr>
                            <m:ctrlPr>
                              <a:rPr lang="en-US" i="1">
                                <a:latin typeface="Cambria Math" panose="02040503050406030204" pitchFamily="18" charset="0"/>
                              </a:rPr>
                            </m:ctrlPr>
                          </m:dPr>
                          <m:e>
                            <m:r>
                              <a:rPr lang="en-US" b="0" i="1" smtClean="0">
                                <a:latin typeface="Cambria Math" panose="02040503050406030204" pitchFamily="18" charset="0"/>
                              </a:rPr>
                              <m:t>0.5</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0.5</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e>
                        </m:d>
                      </m:num>
                      <m:den>
                        <m:rad>
                          <m:radPr>
                            <m:degHide m:val="on"/>
                            <m:ctrlPr>
                              <a:rPr lang="en-US" i="1">
                                <a:latin typeface="Cambria Math" panose="02040503050406030204" pitchFamily="18" charset="0"/>
                              </a:rPr>
                            </m:ctrlPr>
                          </m:radPr>
                          <m:deg/>
                          <m:e>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0" smtClean="0">
                                        <a:latin typeface="Cambria Math" panose="02040503050406030204" pitchFamily="18" charset="0"/>
                                      </a:rPr>
                                      <m:t>𝟎</m:t>
                                    </m:r>
                                    <m:r>
                                      <a:rPr lang="en-US" b="1" i="0" smtClean="0">
                                        <a:latin typeface="Cambria Math" panose="02040503050406030204" pitchFamily="18" charset="0"/>
                                      </a:rPr>
                                      <m:t>.</m:t>
                                    </m:r>
                                    <m:r>
                                      <a:rPr lang="en-US" b="1" i="0" smtClean="0">
                                        <a:latin typeface="Cambria Math" panose="02040503050406030204" pitchFamily="18" charset="0"/>
                                      </a:rPr>
                                      <m:t>𝟓𝐰</m:t>
                                    </m:r>
                                  </m:e>
                                </m:d>
                              </m:e>
                              <m:sup>
                                <m:r>
                                  <a:rPr lang="en-US" b="1">
                                    <a:latin typeface="Cambria Math" panose="02040503050406030204" pitchFamily="18" charset="0"/>
                                  </a:rPr>
                                  <m:t>𝐭</m:t>
                                </m:r>
                              </m:sup>
                            </m:sSup>
                            <m:r>
                              <a:rPr lang="en-US" b="1" i="1">
                                <a:latin typeface="Cambria Math" panose="02040503050406030204" pitchFamily="18" charset="0"/>
                              </a:rPr>
                              <m:t>(</m:t>
                            </m:r>
                            <m:r>
                              <a:rPr lang="en-US" b="1" i="0" smtClean="0">
                                <a:latin typeface="Cambria Math" panose="02040503050406030204" pitchFamily="18" charset="0"/>
                              </a:rPr>
                              <m:t>𝟎</m:t>
                            </m:r>
                            <m:r>
                              <a:rPr lang="en-US" b="1" i="0" smtClean="0">
                                <a:latin typeface="Cambria Math" panose="02040503050406030204" pitchFamily="18" charset="0"/>
                              </a:rPr>
                              <m:t>.</m:t>
                            </m:r>
                            <m:r>
                              <a:rPr lang="en-US" b="1" i="0" smtClean="0">
                                <a:latin typeface="Cambria Math" panose="02040503050406030204" pitchFamily="18" charset="0"/>
                              </a:rPr>
                              <m:t>𝟓𝐰</m:t>
                            </m:r>
                            <m:r>
                              <a:rPr lang="en-US" b="1">
                                <a:latin typeface="Cambria Math" panose="02040503050406030204" pitchFamily="18" charset="0"/>
                              </a:rPr>
                              <m:t>)</m:t>
                            </m:r>
                          </m:e>
                        </m:rad>
                      </m:den>
                    </m:f>
                  </m:oMath>
                </a14:m>
                <a:endParaRPr lang="en-US" dirty="0"/>
              </a:p>
              <a:p>
                <a:r>
                  <a:rPr lang="en-US" dirty="0"/>
                  <a:t>Therefore, we are only interested in the weights </a:t>
                </a:r>
                <a14:m>
                  <m:oMath xmlns:m="http://schemas.openxmlformats.org/officeDocument/2006/math">
                    <m:r>
                      <a:rPr lang="en-US" b="1">
                        <a:latin typeface="Cambria Math" panose="02040503050406030204" pitchFamily="18" charset="0"/>
                      </a:rPr>
                      <m:t>𝐰</m:t>
                    </m:r>
                  </m:oMath>
                </a14:m>
                <a:r>
                  <a:rPr lang="en-US" dirty="0"/>
                  <a:t> such that </a:t>
                </a:r>
                <a14:m>
                  <m:oMath xmlns:m="http://schemas.openxmlformats.org/officeDocument/2006/math">
                    <m:r>
                      <a:rPr lang="en-US" i="1" smtClean="0">
                        <a:latin typeface="Cambria Math" panose="02040503050406030204" pitchFamily="18" charset="0"/>
                        <a:ea typeface="Cambria Math" panose="02040503050406030204" pitchFamily="18" charset="0"/>
                      </a:rPr>
                      <m:t>𝜌</m:t>
                    </m:r>
                    <m:d>
                      <m:dPr>
                        <m:begChr m:val="‖"/>
                        <m:endChr m:val="‖"/>
                        <m:ctrlPr>
                          <a:rPr lang="en-US" i="1" smtClean="0">
                            <a:latin typeface="Cambria Math" panose="02040503050406030204" pitchFamily="18" charset="0"/>
                            <a:ea typeface="Cambria Math" panose="02040503050406030204" pitchFamily="18" charset="0"/>
                          </a:rPr>
                        </m:ctrlPr>
                      </m:dPr>
                      <m:e>
                        <m:r>
                          <a:rPr lang="en-US" b="1" i="0" smtClean="0">
                            <a:latin typeface="Cambria Math" panose="02040503050406030204" pitchFamily="18" charset="0"/>
                            <a:ea typeface="Cambria Math" panose="02040503050406030204" pitchFamily="18" charset="0"/>
                          </a:rPr>
                          <m:t>𝐰</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rad>
                      <m:radPr>
                        <m:degHide m:val="on"/>
                        <m:ctrlPr>
                          <a:rPr lang="en-US" b="0" i="1" smtClean="0">
                            <a:latin typeface="Cambria Math" panose="02040503050406030204" pitchFamily="18" charset="0"/>
                            <a:ea typeface="Cambria Math" panose="02040503050406030204" pitchFamily="18" charset="0"/>
                          </a:rPr>
                        </m:ctrlPr>
                      </m:radPr>
                      <m:deg/>
                      <m:e>
                        <m:sSup>
                          <m:sSupPr>
                            <m:ctrlPr>
                              <a:rPr lang="en-US" i="1">
                                <a:latin typeface="Cambria Math" panose="02040503050406030204" pitchFamily="18" charset="0"/>
                                <a:ea typeface="Cambria Math" panose="02040503050406030204" pitchFamily="18" charset="0"/>
                              </a:rPr>
                            </m:ctrlPr>
                          </m:sSupPr>
                          <m:e>
                            <m:r>
                              <a:rPr lang="en-US" b="1">
                                <a:latin typeface="Cambria Math" panose="02040503050406030204" pitchFamily="18" charset="0"/>
                                <a:ea typeface="Cambria Math" panose="02040503050406030204" pitchFamily="18" charset="0"/>
                              </a:rPr>
                              <m:t>𝐰</m:t>
                            </m:r>
                          </m:e>
                          <m:sup>
                            <m:r>
                              <a:rPr lang="en-US" i="1">
                                <a:latin typeface="Cambria Math" panose="02040503050406030204" pitchFamily="18" charset="0"/>
                                <a:ea typeface="Cambria Math" panose="02040503050406030204" pitchFamily="18" charset="0"/>
                              </a:rPr>
                              <m:t>𝑡</m:t>
                            </m:r>
                          </m:sup>
                        </m:sSup>
                        <m:r>
                          <a:rPr lang="en-US" b="1">
                            <a:latin typeface="Cambria Math" panose="02040503050406030204" pitchFamily="18" charset="0"/>
                            <a:ea typeface="Cambria Math" panose="02040503050406030204" pitchFamily="18" charset="0"/>
                          </a:rPr>
                          <m:t>𝐰</m:t>
                        </m:r>
                      </m:e>
                    </m:rad>
                    <m:r>
                      <a:rPr lang="en-US" b="0" i="1" smtClean="0">
                        <a:latin typeface="Cambria Math" panose="02040503050406030204" pitchFamily="18" charset="0"/>
                        <a:ea typeface="Cambria Math" panose="02040503050406030204" pitchFamily="18" charset="0"/>
                      </a:rPr>
                      <m:t>=1</m:t>
                    </m:r>
                  </m:oMath>
                </a14:m>
                <a:r>
                  <a:rPr lang="en-US" dirty="0"/>
                  <a:t>.</a:t>
                </a:r>
              </a:p>
              <a:p>
                <a:r>
                  <a:rPr lang="en-US" dirty="0"/>
                  <a:t>This transforms our original optimization task of maximizing </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n-US" dirty="0"/>
                  <a:t> to a new optimization task of minimizing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𝐰</m:t>
                        </m:r>
                      </m:e>
                    </m:d>
                  </m:oMath>
                </a14:m>
                <a:r>
                  <a:rPr lang="en-US" dirty="0"/>
                  <a:t>.</a:t>
                </a:r>
              </a:p>
              <a:p>
                <a:pPr lvl="1"/>
                <a:r>
                  <a:rPr lang="en-US" dirty="0"/>
                  <a:t>In practice, we will minimize </a:t>
                </a:r>
                <a14:m>
                  <m:oMath xmlns:m="http://schemas.openxmlformats.org/officeDocument/2006/math">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𝐰</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𝑡</m:t>
                        </m:r>
                      </m:sup>
                    </m:sSup>
                    <m:r>
                      <a:rPr lang="en-US" b="1" i="0" smtClean="0">
                        <a:latin typeface="Cambria Math" panose="02040503050406030204" pitchFamily="18" charset="0"/>
                      </a:rPr>
                      <m:t>𝐰</m:t>
                    </m:r>
                  </m:oMath>
                </a14:m>
                <a:r>
                  <a:rPr lang="en-US" dirty="0"/>
                  <a:t> indeed for ease of manipulation arithmetically.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49</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96667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Question 1</a:t>
            </a:r>
          </a:p>
        </p:txBody>
      </p:sp>
      <p:sp>
        <p:nvSpPr>
          <p:cNvPr id="3" name="Content Placeholder 2"/>
          <p:cNvSpPr>
            <a:spLocks noGrp="1"/>
          </p:cNvSpPr>
          <p:nvPr>
            <p:ph idx="1"/>
          </p:nvPr>
        </p:nvSpPr>
        <p:spPr/>
        <p:txBody>
          <a:bodyPr>
            <a:normAutofit/>
          </a:bodyPr>
          <a:lstStyle/>
          <a:p>
            <a:r>
              <a:rPr lang="en-US" dirty="0"/>
              <a:t>The first quartile is the 11*0.25 = 2.75-th observation and the third quartile is the 11*0.75 = 8.25-th observation.  The ambiguity is how to define where the fractionally-indexed observations are.</a:t>
            </a:r>
          </a:p>
          <a:p>
            <a:r>
              <a:rPr lang="en-US" dirty="0"/>
              <a:t>If you accept that the first quartile is the median of the lower half data and the third quartile is the median of the upper half data, then the first quartile Q1 = 0.0005 and the third quartile Q3 = 0.7305.  Therefore, the interquartile range IQR = 0.7305 – 0.0005 = 0.73. </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44482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Unconstrained Minimization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new optimization task is to minimize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𝐰</m:t>
                    </m:r>
                  </m:oMath>
                </a14:m>
                <a:r>
                  <a:rPr lang="en-US" dirty="0"/>
                  <a:t> subject to </a:t>
                </a:r>
                <a14:m>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e>
                    </m:d>
                    <m:r>
                      <a:rPr lang="en-US" i="1">
                        <a:latin typeface="Cambria Math" panose="02040503050406030204" pitchFamily="18" charset="0"/>
                        <a:ea typeface="Cambria Math" panose="02040503050406030204" pitchFamily="18" charset="0"/>
                      </a:rPr>
                      <m:t>≥+1</m:t>
                    </m:r>
                  </m:oMath>
                </a14:m>
                <a:r>
                  <a:rPr lang="en-US" dirty="0"/>
                  <a:t> for all observation </a:t>
                </a:r>
                <a14:m>
                  <m:oMath xmlns:m="http://schemas.openxmlformats.org/officeDocument/2006/math">
                    <m:r>
                      <a:rPr lang="en-US" b="1" i="0" smtClean="0">
                        <a:latin typeface="Cambria Math" panose="02040503050406030204" pitchFamily="18" charset="0"/>
                      </a:rPr>
                      <m:t>𝐱</m:t>
                    </m:r>
                  </m:oMath>
                </a14:m>
                <a:r>
                  <a:rPr lang="en-US" dirty="0"/>
                  <a:t>.</a:t>
                </a:r>
              </a:p>
              <a:p>
                <a:r>
                  <a:rPr lang="en-US" dirty="0"/>
                  <a:t>Let </a:t>
                </a:r>
                <a14:m>
                  <m:oMath xmlns:m="http://schemas.openxmlformats.org/officeDocument/2006/math">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r>
                  <a:rPr lang="en-US" dirty="0"/>
                  <a:t> denotes the pairs of the features and the target variable.</a:t>
                </a:r>
              </a:p>
              <a:p>
                <a:r>
                  <a:rPr lang="en-US" dirty="0"/>
                  <a:t>This constrained optimization task can be transformed into an unconstrained optimization task by using the Lagrange multipliers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r>
                  <a:rPr lang="en-US" dirty="0"/>
                  <a:t> as follows:</a:t>
                </a:r>
              </a:p>
              <a:p>
                <a:r>
                  <a:rPr lang="en-US" dirty="0"/>
                  <a:t>Minimize </a:t>
                </a:r>
                <a14:m>
                  <m:oMath xmlns:m="http://schemas.openxmlformats.org/officeDocument/2006/math">
                    <m:r>
                      <a:rPr lang="en-US" b="0" i="1" smtClean="0">
                        <a:latin typeface="Cambria Math" panose="02040503050406030204" pitchFamily="18" charset="0"/>
                      </a:rPr>
                      <m:t>𝐿</m:t>
                    </m:r>
                    <m:r>
                      <a:rPr lang="en-US" b="0" i="0"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𝑡</m:t>
                        </m:r>
                      </m:sup>
                    </m:sSup>
                    <m:r>
                      <a:rPr lang="en-US" b="1" i="0" smtClean="0">
                        <a:latin typeface="Cambria Math" panose="02040503050406030204" pitchFamily="18" charset="0"/>
                      </a:rPr>
                      <m:t>𝐰</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𝑡</m:t>
                                    </m:r>
                                  </m:sup>
                                </m:sSup>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𝑖</m:t>
                                    </m:r>
                                  </m:sub>
                                </m:sSub>
                              </m:e>
                            </m:d>
                            <m:r>
                              <a:rPr lang="en-US" b="0" i="1" smtClean="0">
                                <a:latin typeface="Cambria Math" panose="02040503050406030204" pitchFamily="18" charset="0"/>
                              </a:rPr>
                              <m:t>−1</m:t>
                            </m:r>
                          </m:e>
                        </m:d>
                      </m:e>
                    </m:nary>
                  </m:oMath>
                </a14:m>
                <a:r>
                  <a:rPr lang="en-US" dirty="0"/>
                  <a:t> with respect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oMath>
                </a14:m>
                <a:r>
                  <a:rPr lang="en-US" dirty="0"/>
                  <a:t>, </a:t>
                </a:r>
                <a14:m>
                  <m:oMath xmlns:m="http://schemas.openxmlformats.org/officeDocument/2006/math">
                    <m:r>
                      <a:rPr lang="en-US" b="1">
                        <a:latin typeface="Cambria Math" panose="02040503050406030204" pitchFamily="18" charset="0"/>
                      </a:rPr>
                      <m:t>𝐰</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𝑁</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50</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0771049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Unconstrained Minimization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Minimize </a:t>
                </a:r>
                <a14:m>
                  <m:oMath xmlns:m="http://schemas.openxmlformats.org/officeDocument/2006/math">
                    <m:r>
                      <a:rPr lang="en-US" b="0" i="1" smtClean="0">
                        <a:latin typeface="Cambria Math" panose="02040503050406030204" pitchFamily="18" charset="0"/>
                      </a:rPr>
                      <m:t>𝐿</m:t>
                    </m:r>
                    <m:r>
                      <a:rPr lang="en-US" b="0" i="0"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𝑡</m:t>
                        </m:r>
                      </m:sup>
                    </m:sSup>
                    <m:r>
                      <a:rPr lang="en-US" b="1" i="0" smtClean="0">
                        <a:latin typeface="Cambria Math" panose="02040503050406030204" pitchFamily="18" charset="0"/>
                      </a:rPr>
                      <m:t>𝐰</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𝑡</m:t>
                                    </m:r>
                                  </m:sup>
                                </m:sSup>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𝑖</m:t>
                                    </m:r>
                                  </m:sub>
                                </m:sSub>
                              </m:e>
                            </m:d>
                            <m:r>
                              <a:rPr lang="en-US" b="0" i="1" smtClean="0">
                                <a:latin typeface="Cambria Math" panose="02040503050406030204" pitchFamily="18" charset="0"/>
                              </a:rPr>
                              <m:t>−1</m:t>
                            </m:r>
                          </m:e>
                        </m:d>
                      </m:e>
                    </m:nary>
                  </m:oMath>
                </a14:m>
                <a:r>
                  <a:rPr lang="en-US" dirty="0"/>
                  <a:t> with respect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oMath>
                </a14:m>
                <a:r>
                  <a:rPr lang="en-US" dirty="0"/>
                  <a:t>, </a:t>
                </a:r>
                <a14:m>
                  <m:oMath xmlns:m="http://schemas.openxmlformats.org/officeDocument/2006/math">
                    <m:r>
                      <a:rPr lang="en-US" b="1">
                        <a:latin typeface="Cambria Math" panose="02040503050406030204" pitchFamily="18" charset="0"/>
                      </a:rPr>
                      <m:t>𝐰</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𝑁</m:t>
                        </m:r>
                      </m:sub>
                    </m:sSub>
                  </m:oMath>
                </a14:m>
                <a:r>
                  <a:rPr lang="en-US" dirty="0"/>
                  <a:t>.</a:t>
                </a:r>
              </a:p>
              <a:p>
                <a:r>
                  <a:rPr lang="en-US" dirty="0"/>
                  <a:t>Expand the objective function as</a:t>
                </a:r>
                <a:br>
                  <a:rPr lang="en-US" dirty="0"/>
                </a:br>
                <a14:m>
                  <m:oMath xmlns:m="http://schemas.openxmlformats.org/officeDocument/2006/math">
                    <m:r>
                      <a:rPr lang="en-US" i="1">
                        <a:latin typeface="Cambria Math" panose="02040503050406030204" pitchFamily="18" charset="0"/>
                      </a:rPr>
                      <m:t>𝐿</m:t>
                    </m:r>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𝐰</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𝑡</m:t>
                        </m:r>
                      </m:sup>
                    </m:sSup>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Sub>
                          <m:sSubPr>
                            <m:ctrlPr>
                              <a:rPr lang="en-US"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𝑖</m:t>
                            </m:r>
                          </m:sub>
                        </m:sSub>
                      </m:e>
                    </m:nary>
                  </m:oMath>
                </a14:m>
                <a:endParaRPr lang="en-US" dirty="0"/>
              </a:p>
              <a:p>
                <a:r>
                  <a:rPr lang="en-US" dirty="0"/>
                  <a:t>Set the partial derivatives to zero</a:t>
                </a:r>
              </a:p>
              <a:p>
                <a:pPr lvl="1"/>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r>
                          <a:rPr lang="en-US" b="0" i="1" smtClean="0">
                            <a:latin typeface="Cambria Math" panose="02040503050406030204" pitchFamily="18" charset="0"/>
                          </a:rPr>
                          <m:t>𝐿</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den>
                    </m:f>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=0</m:t>
                    </m:r>
                  </m:oMath>
                </a14:m>
                <a:r>
                  <a:rPr lang="en-US" b="0" dirty="0"/>
                  <a:t> or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r>
                      <a:rPr lang="en-US" i="1">
                        <a:latin typeface="Cambria Math" panose="02040503050406030204" pitchFamily="18" charset="0"/>
                      </a:rPr>
                      <m:t>=0</m:t>
                    </m:r>
                  </m:oMath>
                </a14:m>
                <a:r>
                  <a:rPr lang="en-US" dirty="0"/>
                  <a:t> </a:t>
                </a:r>
                <a:endParaRPr lang="en-US" b="0" dirty="0"/>
              </a:p>
              <a:p>
                <a:pPr lvl="1"/>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r>
                          <a:rPr lang="en-US" b="0" i="1" smtClean="0">
                            <a:latin typeface="Cambria Math" panose="02040503050406030204" pitchFamily="18" charset="0"/>
                          </a:rPr>
                          <m:t>𝐿</m:t>
                        </m:r>
                      </m:num>
                      <m:den>
                        <m:r>
                          <a:rPr lang="en-US" i="1" smtClean="0">
                            <a:latin typeface="Cambria Math" panose="02040503050406030204" pitchFamily="18" charset="0"/>
                          </a:rPr>
                          <m:t>𝜕</m:t>
                        </m:r>
                        <m:r>
                          <a:rPr lang="en-US" b="1" i="0" smtClean="0">
                            <a:latin typeface="Cambria Math" panose="02040503050406030204" pitchFamily="18" charset="0"/>
                          </a:rPr>
                          <m:t>𝐰</m:t>
                        </m:r>
                      </m:den>
                    </m:f>
                    <m:r>
                      <a:rPr lang="en-US" b="0" i="1" smtClean="0">
                        <a:latin typeface="Cambria Math" panose="02040503050406030204" pitchFamily="18" charset="0"/>
                      </a:rPr>
                      <m:t>=</m:t>
                    </m:r>
                    <m:r>
                      <a:rPr lang="en-US" b="1" i="0" smtClean="0">
                        <a:latin typeface="Cambria Math" panose="02040503050406030204" pitchFamily="18" charset="0"/>
                      </a:rPr>
                      <m:t>𝐰</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Sub>
                          <m:sSubPr>
                            <m:ctrlPr>
                              <a:rPr lang="en-US"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=0</m:t>
                    </m:r>
                  </m:oMath>
                </a14:m>
                <a:r>
                  <a:rPr lang="en-US" dirty="0"/>
                  <a:t> or</a:t>
                </a:r>
                <a:r>
                  <a:rPr lang="en-US" b="1" dirty="0"/>
                  <a:t> </a:t>
                </a:r>
                <a14:m>
                  <m:oMath xmlns:m="http://schemas.openxmlformats.org/officeDocument/2006/math">
                    <m:r>
                      <a:rPr lang="en-US" b="1">
                        <a:latin typeface="Cambria Math" panose="02040503050406030204" pitchFamily="18" charset="0"/>
                      </a:rPr>
                      <m:t>𝐰</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8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51</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1941770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Unconstrained Minimization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Applying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r>
                      <a:rPr lang="en-US" i="1">
                        <a:latin typeface="Cambria Math" panose="02040503050406030204" pitchFamily="18" charset="0"/>
                      </a:rPr>
                      <m:t>=0</m:t>
                    </m:r>
                  </m:oMath>
                </a14:m>
                <a:r>
                  <a:rPr lang="en-US" dirty="0"/>
                  <a:t> and </a:t>
                </a:r>
                <a14:m>
                  <m:oMath xmlns:m="http://schemas.openxmlformats.org/officeDocument/2006/math">
                    <m:r>
                      <a:rPr lang="en-US" b="1">
                        <a:latin typeface="Cambria Math" panose="02040503050406030204" pitchFamily="18" charset="0"/>
                      </a:rPr>
                      <m:t>𝐰</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nary>
                  </m:oMath>
                </a14:m>
                <a:r>
                  <a:rPr lang="en-US" dirty="0"/>
                  <a:t> into the objective function, we get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𝐰</m:t>
                      </m:r>
                      <m:r>
                        <a:rPr lang="en-US" i="1">
                          <a:latin typeface="Cambria Math" panose="02040503050406030204" pitchFamily="18" charset="0"/>
                        </a:rPr>
                        <m:t>−</m:t>
                      </m:r>
                      <m:r>
                        <a:rPr lang="en-US" i="1" smtClean="0">
                          <a:latin typeface="Cambria Math" panose="02040503050406030204" pitchFamily="18" charset="0"/>
                        </a:rPr>
                        <m:t>0</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𝑡</m:t>
                          </m:r>
                        </m:sup>
                      </m:sSup>
                      <m:r>
                        <a:rPr lang="en-US" b="1" i="0" smtClean="0">
                          <a:latin typeface="Cambria Math" panose="02040503050406030204" pitchFamily="18" charset="0"/>
                        </a:rPr>
                        <m:t>𝐰</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𝐰</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e>
                      </m:nary>
                    </m:oMath>
                  </m:oMathPara>
                </a14:m>
                <a:endParaRPr lang="en-US" dirty="0"/>
              </a:p>
              <a:p>
                <a:r>
                  <a:rPr lang="en-US" dirty="0"/>
                  <a:t>Expressing the objective function in term of the Lagrange multipliers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sSubSup>
                                <m:sSubSupPr>
                                  <m:ctrlPr>
                                    <a:rPr lang="en-US" b="0" i="1" smtClean="0">
                                      <a:latin typeface="Cambria Math" panose="02040503050406030204" pitchFamily="18" charset="0"/>
                                    </a:rPr>
                                  </m:ctrlPr>
                                </m:sSubSupPr>
                                <m:e>
                                  <m:r>
                                    <a:rPr lang="en-US" b="1" i="0" smtClean="0">
                                      <a:latin typeface="Cambria Math" panose="02040503050406030204" pitchFamily="18" charset="0"/>
                                    </a:rPr>
                                    <m:t>𝐱</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𝑗</m:t>
                                  </m:r>
                                </m:sub>
                              </m:sSub>
                            </m:e>
                          </m:nary>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82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52</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202693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Unconstrained Minimization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The final minimization problem is:</a:t>
                </a:r>
              </a:p>
              <a:p>
                <a:pPr lvl="1"/>
                <a:r>
                  <a:rPr lang="en-US" dirty="0"/>
                  <a:t>The objective function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sSubSup>
                              <m:sSubSupPr>
                                <m:ctrlPr>
                                  <a:rPr lang="en-US" b="0" i="1" smtClean="0">
                                    <a:latin typeface="Cambria Math" panose="02040503050406030204" pitchFamily="18" charset="0"/>
                                  </a:rPr>
                                </m:ctrlPr>
                              </m:sSubSupPr>
                              <m:e>
                                <m:r>
                                  <a:rPr lang="en-US" b="1" i="0" smtClean="0">
                                    <a:latin typeface="Cambria Math" panose="02040503050406030204" pitchFamily="18" charset="0"/>
                                  </a:rPr>
                                  <m:t>𝐱</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𝑗</m:t>
                                </m:r>
                              </m:sub>
                            </m:sSub>
                          </m:e>
                        </m:nary>
                      </m:e>
                    </m:nary>
                  </m:oMath>
                </a14:m>
                <a:endParaRPr lang="en-US" dirty="0"/>
              </a:p>
              <a:p>
                <a:pPr lvl="1"/>
                <a:r>
                  <a:rPr lang="en-US" dirty="0"/>
                  <a:t>With respect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endParaRPr lang="en-US" dirty="0"/>
              </a:p>
              <a:p>
                <a:pPr lvl="1"/>
                <a:r>
                  <a:rPr lang="en-US" dirty="0"/>
                  <a:t>Subject to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r>
                      <a:rPr lang="en-US" i="1">
                        <a:latin typeface="Cambria Math" panose="02040503050406030204" pitchFamily="18" charset="0"/>
                      </a:rPr>
                      <m:t>=0</m:t>
                    </m:r>
                  </m:oMath>
                </a14:m>
                <a:r>
                  <a:rPr lang="en-US" dirty="0"/>
                  <a:t>.</a:t>
                </a:r>
              </a:p>
              <a:p>
                <a:r>
                  <a:rPr lang="en-US" dirty="0"/>
                  <a:t>This can be solved using quadratic programming method. </a:t>
                </a:r>
              </a:p>
              <a:p>
                <a:pPr lvl="1"/>
                <a:r>
                  <a:rPr lang="en-US" dirty="0"/>
                  <a:t>This method minimizes or maximizes a quadratic function of variables subject to linear constraints on these variables.</a:t>
                </a:r>
              </a:p>
              <a:p>
                <a:pPr lvl="1"/>
                <a:r>
                  <a:rPr lang="en-US" dirty="0"/>
                  <a:t>The LIBLINEAR library (</a:t>
                </a:r>
                <a:r>
                  <a:rPr lang="en-US" dirty="0">
                    <a:hlinkClick r:id="rId3"/>
                  </a:rPr>
                  <a:t>https://www.csie.ntu.edu.tw/~cjlin/liblinear/</a:t>
                </a:r>
                <a:r>
                  <a:rPr lang="en-US" dirty="0"/>
                  <a:t>) which is used by </a:t>
                </a:r>
                <a:r>
                  <a:rPr lang="en-US" dirty="0" err="1"/>
                  <a:t>sklearn.svm.LinearSVR</a:t>
                </a:r>
                <a:r>
                  <a:rPr lang="en-US" dirty="0"/>
                  <a:t> and </a:t>
                </a:r>
                <a:r>
                  <a:rPr lang="en-US" dirty="0" err="1"/>
                  <a:t>sklearn.svm.LinearSVC</a:t>
                </a:r>
                <a:r>
                  <a:rPr lang="en-US" dirty="0"/>
                  <a:t> implemented the conjugate gradient algorithm.  This algorithm is for solving the quadratic programming problem.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3081" r="-696"/>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53</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4325367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Supervised Classification Problem</a:t>
            </a:r>
          </a:p>
        </p:txBody>
      </p:sp>
      <p:sp>
        <p:nvSpPr>
          <p:cNvPr id="3" name="Content Placeholder 2"/>
          <p:cNvSpPr>
            <a:spLocks noGrp="1"/>
          </p:cNvSpPr>
          <p:nvPr>
            <p:ph idx="1"/>
          </p:nvPr>
        </p:nvSpPr>
        <p:spPr>
          <a:xfrm>
            <a:off x="765110" y="1825625"/>
            <a:ext cx="7091266" cy="4351338"/>
          </a:xfrm>
        </p:spPr>
        <p:txBody>
          <a:bodyPr>
            <a:normAutofit fontScale="47500" lnSpcReduction="20000"/>
          </a:bodyPr>
          <a:lstStyle/>
          <a:p>
            <a:pPr marL="0" indent="0">
              <a:buNone/>
            </a:pPr>
            <a:r>
              <a:rPr lang="en-US" sz="6000" dirty="0"/>
              <a:t>Let us try the </a:t>
            </a:r>
            <a:r>
              <a:rPr lang="en-US" sz="6000" dirty="0" err="1"/>
              <a:t>sklearn.svm.LinearSVC</a:t>
            </a:r>
            <a:r>
              <a:rPr lang="en-US" sz="6000" dirty="0"/>
              <a:t> for classifying the toy data.</a:t>
            </a: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2300" dirty="0" err="1">
                <a:latin typeface="Courier New" panose="02070309020205020404" pitchFamily="49" charset="0"/>
                <a:cs typeface="Courier New" panose="02070309020205020404" pitchFamily="49" charset="0"/>
              </a:rPr>
              <a:t>trainData</a:t>
            </a:r>
            <a:r>
              <a:rPr lang="en-US" sz="2300" dirty="0">
                <a:latin typeface="Courier New" panose="02070309020205020404" pitchFamily="49" charset="0"/>
                <a:cs typeface="Courier New" panose="02070309020205020404" pitchFamily="49" charset="0"/>
              </a:rPr>
              <a:t> = </a:t>
            </a:r>
            <a:r>
              <a:rPr lang="en-US" sz="2300" dirty="0" err="1">
                <a:latin typeface="Courier New" panose="02070309020205020404" pitchFamily="49" charset="0"/>
                <a:cs typeface="Courier New" panose="02070309020205020404" pitchFamily="49" charset="0"/>
              </a:rPr>
              <a:t>pandas.DataFrame</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mvnData</a:t>
            </a:r>
            <a:r>
              <a:rPr lang="en-US" sz="2300" dirty="0">
                <a:latin typeface="Courier New" panose="02070309020205020404" pitchFamily="49" charset="0"/>
                <a:cs typeface="Courier New" panose="02070309020205020404" pitchFamily="49" charset="0"/>
              </a:rPr>
              <a:t>[:,[1,2]], columns = ['x', 'y'])</a:t>
            </a:r>
          </a:p>
          <a:p>
            <a:pPr marL="0" indent="0">
              <a:lnSpc>
                <a:spcPct val="120000"/>
              </a:lnSpc>
              <a:spcBef>
                <a:spcPts val="0"/>
              </a:spcBef>
              <a:buNone/>
            </a:pPr>
            <a:r>
              <a:rPr lang="en-US" sz="2300" dirty="0" err="1">
                <a:latin typeface="Courier New" panose="02070309020205020404" pitchFamily="49" charset="0"/>
                <a:cs typeface="Courier New" panose="02070309020205020404" pitchFamily="49" charset="0"/>
              </a:rPr>
              <a:t>yTrain</a:t>
            </a:r>
            <a:r>
              <a:rPr lang="en-US" sz="2300" dirty="0">
                <a:latin typeface="Courier New" panose="02070309020205020404" pitchFamily="49" charset="0"/>
                <a:cs typeface="Courier New" panose="02070309020205020404" pitchFamily="49" charset="0"/>
              </a:rPr>
              <a:t> = </a:t>
            </a:r>
            <a:r>
              <a:rPr lang="en-US" sz="2300" dirty="0" err="1">
                <a:latin typeface="Courier New" panose="02070309020205020404" pitchFamily="49" charset="0"/>
                <a:cs typeface="Courier New" panose="02070309020205020404" pitchFamily="49" charset="0"/>
              </a:rPr>
              <a:t>pandas.DataFrame</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mvnData</a:t>
            </a:r>
            <a:r>
              <a:rPr lang="en-US" sz="2300" dirty="0">
                <a:latin typeface="Courier New" panose="02070309020205020404" pitchFamily="49" charset="0"/>
                <a:cs typeface="Courier New" panose="02070309020205020404" pitchFamily="49" charset="0"/>
              </a:rPr>
              <a:t>[:,0], columns = ['group']).</a:t>
            </a:r>
            <a:r>
              <a:rPr lang="en-US" sz="2300" dirty="0" err="1">
                <a:latin typeface="Courier New" panose="02070309020205020404" pitchFamily="49" charset="0"/>
                <a:cs typeface="Courier New" panose="02070309020205020404" pitchFamily="49" charset="0"/>
              </a:rPr>
              <a:t>astype</a:t>
            </a:r>
            <a:r>
              <a:rPr lang="en-US" sz="2300" dirty="0">
                <a:latin typeface="Courier New" panose="02070309020205020404" pitchFamily="49" charset="0"/>
                <a:cs typeface="Courier New" panose="02070309020205020404" pitchFamily="49" charset="0"/>
              </a:rPr>
              <a:t>('category')</a:t>
            </a:r>
          </a:p>
          <a:p>
            <a:pPr marL="0" indent="0">
              <a:lnSpc>
                <a:spcPct val="120000"/>
              </a:lnSpc>
              <a:spcBef>
                <a:spcPts val="0"/>
              </a:spcBef>
              <a:buNone/>
            </a:pPr>
            <a:endParaRPr lang="en-US" sz="23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2300" dirty="0" err="1">
                <a:latin typeface="Courier New" panose="02070309020205020404" pitchFamily="49" charset="0"/>
                <a:cs typeface="Courier New" panose="02070309020205020404" pitchFamily="49" charset="0"/>
              </a:rPr>
              <a:t>svm_Model</a:t>
            </a:r>
            <a:r>
              <a:rPr lang="en-US" sz="2300" dirty="0">
                <a:latin typeface="Courier New" panose="02070309020205020404" pitchFamily="49" charset="0"/>
                <a:cs typeface="Courier New" panose="02070309020205020404" pitchFamily="49" charset="0"/>
              </a:rPr>
              <a:t> = </a:t>
            </a:r>
            <a:r>
              <a:rPr lang="en-US" sz="2300" dirty="0" err="1">
                <a:latin typeface="Courier New" panose="02070309020205020404" pitchFamily="49" charset="0"/>
                <a:cs typeface="Courier New" panose="02070309020205020404" pitchFamily="49" charset="0"/>
              </a:rPr>
              <a:t>svm.LinearSVC</a:t>
            </a:r>
            <a:r>
              <a:rPr lang="en-US" sz="2300" dirty="0">
                <a:latin typeface="Courier New" panose="02070309020205020404" pitchFamily="49" charset="0"/>
                <a:cs typeface="Courier New" panose="02070309020205020404" pitchFamily="49" charset="0"/>
              </a:rPr>
              <a:t>(verbose = 1, </a:t>
            </a:r>
            <a:r>
              <a:rPr lang="en-US" sz="2300" dirty="0" err="1">
                <a:latin typeface="Courier New" panose="02070309020205020404" pitchFamily="49" charset="0"/>
                <a:cs typeface="Courier New" panose="02070309020205020404" pitchFamily="49" charset="0"/>
              </a:rPr>
              <a:t>random_state</a:t>
            </a:r>
            <a:r>
              <a:rPr lang="en-US" sz="2300" dirty="0">
                <a:latin typeface="Courier New" panose="02070309020205020404" pitchFamily="49" charset="0"/>
                <a:cs typeface="Courier New" panose="02070309020205020404" pitchFamily="49" charset="0"/>
              </a:rPr>
              <a:t> = 20181107, </a:t>
            </a:r>
            <a:r>
              <a:rPr lang="en-US" sz="2300" dirty="0" err="1">
                <a:latin typeface="Courier New" panose="02070309020205020404" pitchFamily="49" charset="0"/>
                <a:cs typeface="Courier New" panose="02070309020205020404" pitchFamily="49" charset="0"/>
              </a:rPr>
              <a:t>max_iter</a:t>
            </a:r>
            <a:r>
              <a:rPr lang="en-US" sz="2300" dirty="0">
                <a:latin typeface="Courier New" panose="02070309020205020404" pitchFamily="49" charset="0"/>
                <a:cs typeface="Courier New" panose="02070309020205020404" pitchFamily="49" charset="0"/>
              </a:rPr>
              <a:t> = 1000)</a:t>
            </a:r>
          </a:p>
          <a:p>
            <a:pPr marL="0" indent="0">
              <a:lnSpc>
                <a:spcPct val="120000"/>
              </a:lnSpc>
              <a:spcBef>
                <a:spcPts val="0"/>
              </a:spcBef>
              <a:buNone/>
            </a:pPr>
            <a:r>
              <a:rPr lang="en-US" sz="2300" dirty="0" err="1">
                <a:latin typeface="Courier New" panose="02070309020205020404" pitchFamily="49" charset="0"/>
                <a:cs typeface="Courier New" panose="02070309020205020404" pitchFamily="49" charset="0"/>
              </a:rPr>
              <a:t>thisFit</a:t>
            </a:r>
            <a:r>
              <a:rPr lang="en-US" sz="2300" dirty="0">
                <a:latin typeface="Courier New" panose="02070309020205020404" pitchFamily="49" charset="0"/>
                <a:cs typeface="Courier New" panose="02070309020205020404" pitchFamily="49" charset="0"/>
              </a:rPr>
              <a:t> = </a:t>
            </a:r>
            <a:r>
              <a:rPr lang="en-US" sz="2300" dirty="0" err="1">
                <a:latin typeface="Courier New" panose="02070309020205020404" pitchFamily="49" charset="0"/>
                <a:cs typeface="Courier New" panose="02070309020205020404" pitchFamily="49" charset="0"/>
              </a:rPr>
              <a:t>svm_Model.fit</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trainData</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yTrain</a:t>
            </a:r>
            <a:r>
              <a:rPr lang="en-US" sz="2300"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23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2300" dirty="0">
                <a:latin typeface="Courier New" panose="02070309020205020404" pitchFamily="49" charset="0"/>
                <a:cs typeface="Courier New" panose="02070309020205020404" pitchFamily="49" charset="0"/>
              </a:rPr>
              <a:t>print('Intercept:\n', </a:t>
            </a:r>
            <a:r>
              <a:rPr lang="en-US" sz="2300" dirty="0" err="1">
                <a:latin typeface="Courier New" panose="02070309020205020404" pitchFamily="49" charset="0"/>
                <a:cs typeface="Courier New" panose="02070309020205020404" pitchFamily="49" charset="0"/>
              </a:rPr>
              <a:t>thisFit.intercept</a:t>
            </a:r>
            <a:r>
              <a:rPr lang="en-US" sz="2300" dirty="0">
                <a:latin typeface="Courier New" panose="02070309020205020404" pitchFamily="49" charset="0"/>
                <a:cs typeface="Courier New" panose="02070309020205020404" pitchFamily="49" charset="0"/>
              </a:rPr>
              <a:t>_)</a:t>
            </a:r>
          </a:p>
          <a:p>
            <a:pPr marL="0" indent="0">
              <a:lnSpc>
                <a:spcPct val="120000"/>
              </a:lnSpc>
              <a:spcBef>
                <a:spcPts val="0"/>
              </a:spcBef>
              <a:buNone/>
            </a:pPr>
            <a:r>
              <a:rPr lang="en-US" sz="2300" dirty="0">
                <a:latin typeface="Courier New" panose="02070309020205020404" pitchFamily="49" charset="0"/>
                <a:cs typeface="Courier New" panose="02070309020205020404" pitchFamily="49" charset="0"/>
              </a:rPr>
              <a:t>print('Weight Coefficients:\n', </a:t>
            </a:r>
            <a:r>
              <a:rPr lang="en-US" sz="2300" dirty="0" err="1">
                <a:latin typeface="Courier New" panose="02070309020205020404" pitchFamily="49" charset="0"/>
                <a:cs typeface="Courier New" panose="02070309020205020404" pitchFamily="49" charset="0"/>
              </a:rPr>
              <a:t>thisFit.coef</a:t>
            </a:r>
            <a:r>
              <a:rPr lang="en-US" sz="2300" dirty="0">
                <a:latin typeface="Courier New" panose="02070309020205020404" pitchFamily="49" charset="0"/>
                <a:cs typeface="Courier New" panose="02070309020205020404" pitchFamily="49" charset="0"/>
              </a:rPr>
              <a:t>_)</a:t>
            </a:r>
          </a:p>
          <a:p>
            <a:pPr marL="0" indent="0">
              <a:lnSpc>
                <a:spcPct val="120000"/>
              </a:lnSpc>
              <a:spcBef>
                <a:spcPts val="0"/>
              </a:spcBef>
              <a:buNone/>
            </a:pPr>
            <a:endParaRPr lang="en-US" sz="23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2300" dirty="0" err="1">
                <a:latin typeface="Courier New" panose="02070309020205020404" pitchFamily="49" charset="0"/>
                <a:cs typeface="Courier New" panose="02070309020205020404" pitchFamily="49" charset="0"/>
              </a:rPr>
              <a:t>y_predictClass</a:t>
            </a:r>
            <a:r>
              <a:rPr lang="en-US" sz="2300" dirty="0">
                <a:latin typeface="Courier New" panose="02070309020205020404" pitchFamily="49" charset="0"/>
                <a:cs typeface="Courier New" panose="02070309020205020404" pitchFamily="49" charset="0"/>
              </a:rPr>
              <a:t> = </a:t>
            </a:r>
            <a:r>
              <a:rPr lang="en-US" sz="2300" dirty="0" err="1">
                <a:latin typeface="Courier New" panose="02070309020205020404" pitchFamily="49" charset="0"/>
                <a:cs typeface="Courier New" panose="02070309020205020404" pitchFamily="49" charset="0"/>
              </a:rPr>
              <a:t>thisFit.predict</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trainData</a:t>
            </a:r>
            <a:r>
              <a:rPr lang="en-US" sz="2300"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23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2300" dirty="0">
                <a:latin typeface="Courier New" panose="02070309020205020404" pitchFamily="49" charset="0"/>
                <a:cs typeface="Courier New" panose="02070309020205020404" pitchFamily="49" charset="0"/>
              </a:rPr>
              <a:t>print('Mean Accuracy = ', </a:t>
            </a:r>
            <a:r>
              <a:rPr lang="en-US" sz="2300" dirty="0" err="1">
                <a:latin typeface="Courier New" panose="02070309020205020404" pitchFamily="49" charset="0"/>
                <a:cs typeface="Courier New" panose="02070309020205020404" pitchFamily="49" charset="0"/>
              </a:rPr>
              <a:t>metrics.accuracy_score</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yTrain</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y_predictClass</a:t>
            </a:r>
            <a:r>
              <a:rPr lang="en-US" sz="2300"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2300" dirty="0" err="1">
                <a:latin typeface="Courier New" panose="02070309020205020404" pitchFamily="49" charset="0"/>
                <a:cs typeface="Courier New" panose="02070309020205020404" pitchFamily="49" charset="0"/>
              </a:rPr>
              <a:t>trainData</a:t>
            </a:r>
            <a:r>
              <a:rPr lang="en-US" sz="2300" dirty="0">
                <a:latin typeface="Courier New" panose="02070309020205020404" pitchFamily="49" charset="0"/>
                <a:cs typeface="Courier New" panose="02070309020205020404" pitchFamily="49" charset="0"/>
              </a:rPr>
              <a:t>['_</a:t>
            </a:r>
            <a:r>
              <a:rPr lang="en-US" sz="2300" dirty="0" err="1">
                <a:latin typeface="Courier New" panose="02070309020205020404" pitchFamily="49" charset="0"/>
                <a:cs typeface="Courier New" panose="02070309020205020404" pitchFamily="49" charset="0"/>
              </a:rPr>
              <a:t>PredictedClass</a:t>
            </a:r>
            <a:r>
              <a:rPr lang="en-US" sz="2300" dirty="0">
                <a:latin typeface="Courier New" panose="02070309020205020404" pitchFamily="49" charset="0"/>
                <a:cs typeface="Courier New" panose="02070309020205020404" pitchFamily="49" charset="0"/>
              </a:rPr>
              <a:t>_'] = </a:t>
            </a:r>
            <a:r>
              <a:rPr lang="en-US" sz="2300" dirty="0" err="1">
                <a:latin typeface="Courier New" panose="02070309020205020404" pitchFamily="49" charset="0"/>
                <a:cs typeface="Courier New" panose="02070309020205020404" pitchFamily="49" charset="0"/>
              </a:rPr>
              <a:t>y_predictClass</a:t>
            </a:r>
            <a:endParaRPr lang="en-US" sz="2300"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sz="23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2300" dirty="0" err="1">
                <a:latin typeface="Courier New" panose="02070309020205020404" pitchFamily="49" charset="0"/>
                <a:cs typeface="Courier New" panose="02070309020205020404" pitchFamily="49" charset="0"/>
              </a:rPr>
              <a:t>svm_Mean</a:t>
            </a:r>
            <a:r>
              <a:rPr lang="en-US" sz="2300" dirty="0">
                <a:latin typeface="Courier New" panose="02070309020205020404" pitchFamily="49" charset="0"/>
                <a:cs typeface="Courier New" panose="02070309020205020404" pitchFamily="49" charset="0"/>
              </a:rPr>
              <a:t> = </a:t>
            </a:r>
            <a:r>
              <a:rPr lang="en-US" sz="2300" dirty="0" err="1">
                <a:latin typeface="Courier New" panose="02070309020205020404" pitchFamily="49" charset="0"/>
                <a:cs typeface="Courier New" panose="02070309020205020404" pitchFamily="49" charset="0"/>
              </a:rPr>
              <a:t>trainData.groupby</a:t>
            </a:r>
            <a:r>
              <a:rPr lang="en-US" sz="2300" dirty="0">
                <a:latin typeface="Courier New" panose="02070309020205020404" pitchFamily="49" charset="0"/>
                <a:cs typeface="Courier New" panose="02070309020205020404" pitchFamily="49" charset="0"/>
              </a:rPr>
              <a:t>('_</a:t>
            </a:r>
            <a:r>
              <a:rPr lang="en-US" sz="2300" dirty="0" err="1">
                <a:latin typeface="Courier New" panose="02070309020205020404" pitchFamily="49" charset="0"/>
                <a:cs typeface="Courier New" panose="02070309020205020404" pitchFamily="49" charset="0"/>
              </a:rPr>
              <a:t>PredictedClass</a:t>
            </a:r>
            <a:r>
              <a:rPr lang="en-US" sz="2300" dirty="0">
                <a:latin typeface="Courier New" panose="02070309020205020404" pitchFamily="49" charset="0"/>
                <a:cs typeface="Courier New" panose="02070309020205020404" pitchFamily="49" charset="0"/>
              </a:rPr>
              <a:t>_').mean()</a:t>
            </a:r>
          </a:p>
          <a:p>
            <a:pPr marL="0" indent="0">
              <a:lnSpc>
                <a:spcPct val="120000"/>
              </a:lnSpc>
              <a:spcBef>
                <a:spcPts val="0"/>
              </a:spcBef>
              <a:buNone/>
            </a:pPr>
            <a:r>
              <a:rPr lang="en-US" sz="2300" dirty="0">
                <a:latin typeface="Courier New" panose="02070309020205020404" pitchFamily="49" charset="0"/>
                <a:cs typeface="Courier New" panose="02070309020205020404" pitchFamily="49" charset="0"/>
              </a:rPr>
              <a:t>print(</a:t>
            </a:r>
            <a:r>
              <a:rPr lang="en-US" sz="2300" dirty="0" err="1">
                <a:latin typeface="Courier New" panose="02070309020205020404" pitchFamily="49" charset="0"/>
                <a:cs typeface="Courier New" panose="02070309020205020404" pitchFamily="49" charset="0"/>
              </a:rPr>
              <a:t>svm_Mean</a:t>
            </a:r>
            <a:r>
              <a:rPr lang="en-US" sz="2300"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54</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E7508F80-295E-493F-B609-7061C670A75D}"/>
              </a:ext>
            </a:extLst>
          </p:cNvPr>
          <p:cNvPicPr>
            <a:picLocks noChangeAspect="1"/>
          </p:cNvPicPr>
          <p:nvPr/>
        </p:nvPicPr>
        <p:blipFill>
          <a:blip r:embed="rId4"/>
          <a:stretch>
            <a:fillRect/>
          </a:stretch>
        </p:blipFill>
        <p:spPr>
          <a:xfrm>
            <a:off x="8189399" y="1782762"/>
            <a:ext cx="3237491" cy="3200400"/>
          </a:xfrm>
          <a:prstGeom prst="rect">
            <a:avLst/>
          </a:prstGeom>
        </p:spPr>
      </p:pic>
    </p:spTree>
    <p:extLst>
      <p:ext uri="{BB962C8B-B14F-4D97-AF65-F5344CB8AC3E}">
        <p14:creationId xmlns:p14="http://schemas.microsoft.com/office/powerpoint/2010/main" val="25877302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Supervised Classification Problem</a:t>
            </a:r>
          </a:p>
        </p:txBody>
      </p:sp>
      <p:sp>
        <p:nvSpPr>
          <p:cNvPr id="3" name="Content Placeholder 2"/>
          <p:cNvSpPr>
            <a:spLocks noGrp="1"/>
          </p:cNvSpPr>
          <p:nvPr>
            <p:ph idx="1"/>
          </p:nvPr>
        </p:nvSpPr>
        <p:spPr>
          <a:xfrm>
            <a:off x="838200" y="1825625"/>
            <a:ext cx="5739882" cy="4351338"/>
          </a:xfrm>
        </p:spPr>
        <p:txBody>
          <a:bodyPr>
            <a:normAutofit/>
          </a:bodyPr>
          <a:lstStyle/>
          <a:p>
            <a:r>
              <a:rPr lang="en-US" dirty="0"/>
              <a:t>Mean accuracy = 0.977</a:t>
            </a:r>
          </a:p>
          <a:p>
            <a:r>
              <a:rPr lang="en-US" dirty="0"/>
              <a:t>Intercept = -0.53415939</a:t>
            </a:r>
          </a:p>
          <a:p>
            <a:r>
              <a:rPr lang="en-US" dirty="0"/>
              <a:t>Weights coefficients</a:t>
            </a:r>
            <a:br>
              <a:rPr lang="en-US" dirty="0"/>
            </a:br>
            <a:r>
              <a:rPr lang="en-US" dirty="0"/>
              <a:t>= [[-0.92853733 -0.68382709]]</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55</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E7508F80-295E-493F-B609-7061C670A75D}"/>
              </a:ext>
            </a:extLst>
          </p:cNvPr>
          <p:cNvPicPr>
            <a:picLocks noChangeAspect="1"/>
          </p:cNvPicPr>
          <p:nvPr/>
        </p:nvPicPr>
        <p:blipFill>
          <a:blip r:embed="rId4"/>
          <a:stretch>
            <a:fillRect/>
          </a:stretch>
        </p:blipFill>
        <p:spPr>
          <a:xfrm>
            <a:off x="6965897" y="1604963"/>
            <a:ext cx="4624987" cy="4572000"/>
          </a:xfrm>
          <a:prstGeom prst="rect">
            <a:avLst/>
          </a:prstGeom>
        </p:spPr>
      </p:pic>
    </p:spTree>
    <p:extLst>
      <p:ext uri="{BB962C8B-B14F-4D97-AF65-F5344CB8AC3E}">
        <p14:creationId xmlns:p14="http://schemas.microsoft.com/office/powerpoint/2010/main" val="26799617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Supervised Classification Problem</a:t>
            </a:r>
          </a:p>
        </p:txBody>
      </p:sp>
      <p:sp>
        <p:nvSpPr>
          <p:cNvPr id="3" name="Content Placeholder 2"/>
          <p:cNvSpPr>
            <a:spLocks noGrp="1"/>
          </p:cNvSpPr>
          <p:nvPr>
            <p:ph idx="1"/>
          </p:nvPr>
        </p:nvSpPr>
        <p:spPr>
          <a:xfrm>
            <a:off x="838200" y="1825625"/>
            <a:ext cx="5739882" cy="4351338"/>
          </a:xfrm>
        </p:spPr>
        <p:txBody>
          <a:bodyPr>
            <a:normAutofit/>
          </a:bodyPr>
          <a:lstStyle/>
          <a:p>
            <a:r>
              <a:rPr lang="en-US" dirty="0"/>
              <a:t>The hyperplane (which is the dotted line in the graph on the right) is</a:t>
            </a:r>
            <a:br>
              <a:rPr lang="en-US" dirty="0"/>
            </a:br>
            <a:r>
              <a:rPr lang="en-US" dirty="0"/>
              <a:t>-0.92853733 * x -0.68382709 * y</a:t>
            </a:r>
            <a:br>
              <a:rPr lang="en-US" dirty="0"/>
            </a:br>
            <a:r>
              <a:rPr lang="en-US" dirty="0"/>
              <a:t>= -0.53415939</a:t>
            </a:r>
          </a:p>
          <a:p>
            <a:r>
              <a:rPr lang="en-US" dirty="0"/>
              <a:t>The means of the predicted class, marked </a:t>
            </a:r>
            <a:r>
              <a:rPr lang="en-US" b="1" dirty="0">
                <a:latin typeface="Courier New" panose="02070309020205020404" pitchFamily="49" charset="0"/>
                <a:cs typeface="Courier New" panose="02070309020205020404" pitchFamily="49" charset="0"/>
              </a:rPr>
              <a:t>X</a:t>
            </a:r>
            <a:r>
              <a:rPr lang="en-US" dirty="0"/>
              <a:t> in the chart, are:</a:t>
            </a:r>
            <a:br>
              <a:rPr lang="en-US" dirty="0"/>
            </a:br>
            <a:r>
              <a:rPr lang="en-US" sz="2000" dirty="0">
                <a:latin typeface="Courier New" panose="02070309020205020404" pitchFamily="49" charset="0"/>
                <a:cs typeface="Courier New" panose="02070309020205020404" pitchFamily="49" charset="0"/>
              </a:rPr>
              <a:t>[[ 1.374464  1.338855]</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[-1.272702 -1.280386]]</a:t>
            </a:r>
          </a:p>
          <a:p>
            <a:r>
              <a:rPr lang="en-US" dirty="0"/>
              <a:t>How successful do you think the hyperplane in dividing the two populations?</a:t>
            </a:r>
          </a:p>
        </p:txBody>
      </p:sp>
      <p:sp>
        <p:nvSpPr>
          <p:cNvPr id="7" name="Slide Number Placeholder 6"/>
          <p:cNvSpPr>
            <a:spLocks noGrp="1"/>
          </p:cNvSpPr>
          <p:nvPr>
            <p:ph type="sldNum" sz="quarter" idx="12"/>
          </p:nvPr>
        </p:nvSpPr>
        <p:spPr/>
        <p:txBody>
          <a:bodyPr/>
          <a:lstStyle/>
          <a:p>
            <a:fld id="{1C20BA80-1909-427C-B3BD-3DD8AEAFD5BE}" type="slidenum">
              <a:rPr lang="en-US" smtClean="0"/>
              <a:t>56</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BCBA9B03-DDC6-482D-9A3F-C70073CF5245}"/>
              </a:ext>
            </a:extLst>
          </p:cNvPr>
          <p:cNvPicPr>
            <a:picLocks noChangeAspect="1"/>
          </p:cNvPicPr>
          <p:nvPr/>
        </p:nvPicPr>
        <p:blipFill>
          <a:blip r:embed="rId4"/>
          <a:stretch>
            <a:fillRect/>
          </a:stretch>
        </p:blipFill>
        <p:spPr>
          <a:xfrm>
            <a:off x="6451516" y="1604963"/>
            <a:ext cx="5321384" cy="4572000"/>
          </a:xfrm>
          <a:prstGeom prst="rect">
            <a:avLst/>
          </a:prstGeom>
        </p:spPr>
      </p:pic>
    </p:spTree>
    <p:extLst>
      <p:ext uri="{BB962C8B-B14F-4D97-AF65-F5344CB8AC3E}">
        <p14:creationId xmlns:p14="http://schemas.microsoft.com/office/powerpoint/2010/main" val="15566789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Two Spirals Classification Problem</a:t>
            </a:r>
          </a:p>
        </p:txBody>
      </p:sp>
      <p:sp>
        <p:nvSpPr>
          <p:cNvPr id="3" name="Content Placeholder 2"/>
          <p:cNvSpPr>
            <a:spLocks noGrp="1"/>
          </p:cNvSpPr>
          <p:nvPr>
            <p:ph idx="1"/>
          </p:nvPr>
        </p:nvSpPr>
        <p:spPr>
          <a:xfrm>
            <a:off x="765109" y="1825625"/>
            <a:ext cx="6746033" cy="4351338"/>
          </a:xfrm>
        </p:spPr>
        <p:txBody>
          <a:bodyPr>
            <a:normAutofit fontScale="47500" lnSpcReduction="20000"/>
          </a:bodyPr>
          <a:lstStyle/>
          <a:p>
            <a:pPr marL="0" indent="0">
              <a:buNone/>
            </a:pPr>
            <a:r>
              <a:rPr lang="en-US" sz="6000" dirty="0"/>
              <a:t>Let us try the </a:t>
            </a:r>
            <a:r>
              <a:rPr lang="en-US" sz="6000" dirty="0" err="1"/>
              <a:t>sklearn.svm.LinearSVC</a:t>
            </a:r>
            <a:r>
              <a:rPr lang="en-US" sz="6000" dirty="0"/>
              <a:t> for classifying the toy data.</a:t>
            </a: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2300" dirty="0">
                <a:latin typeface="Courier New" panose="02070309020205020404" pitchFamily="49" charset="0"/>
                <a:cs typeface="Courier New" panose="02070309020205020404" pitchFamily="49" charset="0"/>
              </a:rPr>
              <a:t># Try the </a:t>
            </a:r>
            <a:r>
              <a:rPr lang="en-US" sz="2300" dirty="0" err="1">
                <a:latin typeface="Courier New" panose="02070309020205020404" pitchFamily="49" charset="0"/>
                <a:cs typeface="Courier New" panose="02070309020205020404" pitchFamily="49" charset="0"/>
              </a:rPr>
              <a:t>sklearn.svm.LinearSVC</a:t>
            </a:r>
            <a:endParaRPr lang="en-US" sz="23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2300" dirty="0" err="1">
                <a:latin typeface="Courier New" panose="02070309020205020404" pitchFamily="49" charset="0"/>
                <a:cs typeface="Courier New" panose="02070309020205020404" pitchFamily="49" charset="0"/>
              </a:rPr>
              <a:t>XTrain</a:t>
            </a:r>
            <a:r>
              <a:rPr lang="en-US" sz="2300" dirty="0">
                <a:latin typeface="Courier New" panose="02070309020205020404" pitchFamily="49" charset="0"/>
                <a:cs typeface="Courier New" panose="02070309020205020404" pitchFamily="49" charset="0"/>
              </a:rPr>
              <a:t> = Spiral[['x', 'y']]</a:t>
            </a:r>
          </a:p>
          <a:p>
            <a:pPr marL="0" indent="0">
              <a:lnSpc>
                <a:spcPct val="120000"/>
              </a:lnSpc>
              <a:spcBef>
                <a:spcPts val="0"/>
              </a:spcBef>
              <a:buNone/>
            </a:pPr>
            <a:r>
              <a:rPr lang="en-US" sz="2300" dirty="0" err="1">
                <a:latin typeface="Courier New" panose="02070309020205020404" pitchFamily="49" charset="0"/>
                <a:cs typeface="Courier New" panose="02070309020205020404" pitchFamily="49" charset="0"/>
              </a:rPr>
              <a:t>yTrain</a:t>
            </a:r>
            <a:r>
              <a:rPr lang="en-US" sz="2300" dirty="0">
                <a:latin typeface="Courier New" panose="02070309020205020404" pitchFamily="49" charset="0"/>
                <a:cs typeface="Courier New" panose="02070309020205020404" pitchFamily="49" charset="0"/>
              </a:rPr>
              <a:t> = Spiral['</a:t>
            </a:r>
            <a:r>
              <a:rPr lang="en-US" sz="2300" dirty="0" err="1">
                <a:latin typeface="Courier New" panose="02070309020205020404" pitchFamily="49" charset="0"/>
                <a:cs typeface="Courier New" panose="02070309020205020404" pitchFamily="49" charset="0"/>
              </a:rPr>
              <a:t>SpectralCluster</a:t>
            </a:r>
            <a:r>
              <a:rPr lang="en-US" sz="2300"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23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2300" dirty="0" err="1">
                <a:latin typeface="Courier New" panose="02070309020205020404" pitchFamily="49" charset="0"/>
                <a:cs typeface="Courier New" panose="02070309020205020404" pitchFamily="49" charset="0"/>
              </a:rPr>
              <a:t>svm_Model</a:t>
            </a:r>
            <a:r>
              <a:rPr lang="en-US" sz="2300" dirty="0">
                <a:latin typeface="Courier New" panose="02070309020205020404" pitchFamily="49" charset="0"/>
                <a:cs typeface="Courier New" panose="02070309020205020404" pitchFamily="49" charset="0"/>
              </a:rPr>
              <a:t> = </a:t>
            </a:r>
            <a:r>
              <a:rPr lang="en-US" sz="2300" dirty="0" err="1">
                <a:latin typeface="Courier New" panose="02070309020205020404" pitchFamily="49" charset="0"/>
                <a:cs typeface="Courier New" panose="02070309020205020404" pitchFamily="49" charset="0"/>
              </a:rPr>
              <a:t>svm.LinearSVC</a:t>
            </a:r>
            <a:r>
              <a:rPr lang="en-US" sz="2300" dirty="0">
                <a:latin typeface="Courier New" panose="02070309020205020404" pitchFamily="49" charset="0"/>
                <a:cs typeface="Courier New" panose="02070309020205020404" pitchFamily="49" charset="0"/>
              </a:rPr>
              <a:t>(verbose = 1, </a:t>
            </a:r>
            <a:r>
              <a:rPr lang="en-US" sz="2300" dirty="0" err="1">
                <a:latin typeface="Courier New" panose="02070309020205020404" pitchFamily="49" charset="0"/>
                <a:cs typeface="Courier New" panose="02070309020205020404" pitchFamily="49" charset="0"/>
              </a:rPr>
              <a:t>random_state</a:t>
            </a:r>
            <a:r>
              <a:rPr lang="en-US" sz="2300" dirty="0">
                <a:latin typeface="Courier New" panose="02070309020205020404" pitchFamily="49" charset="0"/>
                <a:cs typeface="Courier New" panose="02070309020205020404" pitchFamily="49" charset="0"/>
              </a:rPr>
              <a:t> = 20190410, </a:t>
            </a:r>
            <a:r>
              <a:rPr lang="en-US" sz="2300" dirty="0" err="1">
                <a:latin typeface="Courier New" panose="02070309020205020404" pitchFamily="49" charset="0"/>
                <a:cs typeface="Courier New" panose="02070309020205020404" pitchFamily="49" charset="0"/>
              </a:rPr>
              <a:t>max_iter</a:t>
            </a:r>
            <a:r>
              <a:rPr lang="en-US" sz="2300" dirty="0">
                <a:latin typeface="Courier New" panose="02070309020205020404" pitchFamily="49" charset="0"/>
                <a:cs typeface="Courier New" panose="02070309020205020404" pitchFamily="49" charset="0"/>
              </a:rPr>
              <a:t> = 1000)</a:t>
            </a:r>
          </a:p>
          <a:p>
            <a:pPr marL="0" indent="0">
              <a:lnSpc>
                <a:spcPct val="120000"/>
              </a:lnSpc>
              <a:spcBef>
                <a:spcPts val="0"/>
              </a:spcBef>
              <a:buNone/>
            </a:pPr>
            <a:r>
              <a:rPr lang="en-US" sz="2300" dirty="0" err="1">
                <a:latin typeface="Courier New" panose="02070309020205020404" pitchFamily="49" charset="0"/>
                <a:cs typeface="Courier New" panose="02070309020205020404" pitchFamily="49" charset="0"/>
              </a:rPr>
              <a:t>thisFit</a:t>
            </a:r>
            <a:r>
              <a:rPr lang="en-US" sz="2300" dirty="0">
                <a:latin typeface="Courier New" panose="02070309020205020404" pitchFamily="49" charset="0"/>
                <a:cs typeface="Courier New" panose="02070309020205020404" pitchFamily="49" charset="0"/>
              </a:rPr>
              <a:t> = </a:t>
            </a:r>
            <a:r>
              <a:rPr lang="en-US" sz="2300" dirty="0" err="1">
                <a:latin typeface="Courier New" panose="02070309020205020404" pitchFamily="49" charset="0"/>
                <a:cs typeface="Courier New" panose="02070309020205020404" pitchFamily="49" charset="0"/>
              </a:rPr>
              <a:t>svm_Model.fit</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XTrain</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yTrain</a:t>
            </a:r>
            <a:r>
              <a:rPr lang="en-US" sz="2300"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23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2300" dirty="0">
                <a:latin typeface="Courier New" panose="02070309020205020404" pitchFamily="49" charset="0"/>
                <a:cs typeface="Courier New" panose="02070309020205020404" pitchFamily="49" charset="0"/>
              </a:rPr>
              <a:t>print('Intercept:\n', </a:t>
            </a:r>
            <a:r>
              <a:rPr lang="en-US" sz="2300" dirty="0" err="1">
                <a:latin typeface="Courier New" panose="02070309020205020404" pitchFamily="49" charset="0"/>
                <a:cs typeface="Courier New" panose="02070309020205020404" pitchFamily="49" charset="0"/>
              </a:rPr>
              <a:t>thisFit.intercept</a:t>
            </a:r>
            <a:r>
              <a:rPr lang="en-US" sz="2300" dirty="0">
                <a:latin typeface="Courier New" panose="02070309020205020404" pitchFamily="49" charset="0"/>
                <a:cs typeface="Courier New" panose="02070309020205020404" pitchFamily="49" charset="0"/>
              </a:rPr>
              <a:t>_)</a:t>
            </a:r>
          </a:p>
          <a:p>
            <a:pPr marL="0" indent="0">
              <a:lnSpc>
                <a:spcPct val="120000"/>
              </a:lnSpc>
              <a:spcBef>
                <a:spcPts val="0"/>
              </a:spcBef>
              <a:buNone/>
            </a:pPr>
            <a:r>
              <a:rPr lang="en-US" sz="2300" dirty="0">
                <a:latin typeface="Courier New" panose="02070309020205020404" pitchFamily="49" charset="0"/>
                <a:cs typeface="Courier New" panose="02070309020205020404" pitchFamily="49" charset="0"/>
              </a:rPr>
              <a:t>print('Weight Coefficients:\n', </a:t>
            </a:r>
            <a:r>
              <a:rPr lang="en-US" sz="2300" dirty="0" err="1">
                <a:latin typeface="Courier New" panose="02070309020205020404" pitchFamily="49" charset="0"/>
                <a:cs typeface="Courier New" panose="02070309020205020404" pitchFamily="49" charset="0"/>
              </a:rPr>
              <a:t>thisFit.coef</a:t>
            </a:r>
            <a:r>
              <a:rPr lang="en-US" sz="2300" dirty="0">
                <a:latin typeface="Courier New" panose="02070309020205020404" pitchFamily="49" charset="0"/>
                <a:cs typeface="Courier New" panose="02070309020205020404" pitchFamily="49" charset="0"/>
              </a:rPr>
              <a:t>_)</a:t>
            </a:r>
          </a:p>
          <a:p>
            <a:pPr marL="0" indent="0">
              <a:lnSpc>
                <a:spcPct val="120000"/>
              </a:lnSpc>
              <a:spcBef>
                <a:spcPts val="0"/>
              </a:spcBef>
              <a:buNone/>
            </a:pPr>
            <a:endParaRPr lang="en-US" sz="23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2300" dirty="0" err="1">
                <a:latin typeface="Courier New" panose="02070309020205020404" pitchFamily="49" charset="0"/>
                <a:cs typeface="Courier New" panose="02070309020205020404" pitchFamily="49" charset="0"/>
              </a:rPr>
              <a:t>y_predictClass</a:t>
            </a:r>
            <a:r>
              <a:rPr lang="en-US" sz="2300" dirty="0">
                <a:latin typeface="Courier New" panose="02070309020205020404" pitchFamily="49" charset="0"/>
                <a:cs typeface="Courier New" panose="02070309020205020404" pitchFamily="49" charset="0"/>
              </a:rPr>
              <a:t> = </a:t>
            </a:r>
            <a:r>
              <a:rPr lang="en-US" sz="2300" dirty="0" err="1">
                <a:latin typeface="Courier New" panose="02070309020205020404" pitchFamily="49" charset="0"/>
                <a:cs typeface="Courier New" panose="02070309020205020404" pitchFamily="49" charset="0"/>
              </a:rPr>
              <a:t>thisFit.predict</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XTrain</a:t>
            </a:r>
            <a:r>
              <a:rPr lang="en-US" sz="2300"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23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2300" dirty="0">
                <a:latin typeface="Courier New" panose="02070309020205020404" pitchFamily="49" charset="0"/>
                <a:cs typeface="Courier New" panose="02070309020205020404" pitchFamily="49" charset="0"/>
              </a:rPr>
              <a:t>print('Mean Accuracy = ', </a:t>
            </a:r>
            <a:r>
              <a:rPr lang="en-US" sz="2300" dirty="0" err="1">
                <a:latin typeface="Courier New" panose="02070309020205020404" pitchFamily="49" charset="0"/>
                <a:cs typeface="Courier New" panose="02070309020205020404" pitchFamily="49" charset="0"/>
              </a:rPr>
              <a:t>metrics.accuracy_score</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yTrain</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y_predictClass</a:t>
            </a:r>
            <a:r>
              <a:rPr lang="en-US" sz="2300"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2300" dirty="0" err="1">
                <a:latin typeface="Courier New" panose="02070309020205020404" pitchFamily="49" charset="0"/>
                <a:cs typeface="Courier New" panose="02070309020205020404" pitchFamily="49" charset="0"/>
              </a:rPr>
              <a:t>XTrain</a:t>
            </a:r>
            <a:r>
              <a:rPr lang="en-US" sz="2300" dirty="0">
                <a:latin typeface="Courier New" panose="02070309020205020404" pitchFamily="49" charset="0"/>
                <a:cs typeface="Courier New" panose="02070309020205020404" pitchFamily="49" charset="0"/>
              </a:rPr>
              <a:t>['_</a:t>
            </a:r>
            <a:r>
              <a:rPr lang="en-US" sz="2300" dirty="0" err="1">
                <a:latin typeface="Courier New" panose="02070309020205020404" pitchFamily="49" charset="0"/>
                <a:cs typeface="Courier New" panose="02070309020205020404" pitchFamily="49" charset="0"/>
              </a:rPr>
              <a:t>PredictedClass</a:t>
            </a:r>
            <a:r>
              <a:rPr lang="en-US" sz="2300" dirty="0">
                <a:latin typeface="Courier New" panose="02070309020205020404" pitchFamily="49" charset="0"/>
                <a:cs typeface="Courier New" panose="02070309020205020404" pitchFamily="49" charset="0"/>
              </a:rPr>
              <a:t>_'] = </a:t>
            </a:r>
            <a:r>
              <a:rPr lang="en-US" sz="2300" dirty="0" err="1">
                <a:latin typeface="Courier New" panose="02070309020205020404" pitchFamily="49" charset="0"/>
                <a:cs typeface="Courier New" panose="02070309020205020404" pitchFamily="49" charset="0"/>
              </a:rPr>
              <a:t>y_predictClass</a:t>
            </a:r>
            <a:endParaRPr lang="en-US" sz="2300"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sz="23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2300" dirty="0" err="1">
                <a:latin typeface="Courier New" panose="02070309020205020404" pitchFamily="49" charset="0"/>
                <a:cs typeface="Courier New" panose="02070309020205020404" pitchFamily="49" charset="0"/>
              </a:rPr>
              <a:t>svm_Mean</a:t>
            </a:r>
            <a:r>
              <a:rPr lang="en-US" sz="2300" dirty="0">
                <a:latin typeface="Courier New" panose="02070309020205020404" pitchFamily="49" charset="0"/>
                <a:cs typeface="Courier New" panose="02070309020205020404" pitchFamily="49" charset="0"/>
              </a:rPr>
              <a:t> = </a:t>
            </a:r>
            <a:r>
              <a:rPr lang="en-US" sz="2300" dirty="0" err="1">
                <a:latin typeface="Courier New" panose="02070309020205020404" pitchFamily="49" charset="0"/>
                <a:cs typeface="Courier New" panose="02070309020205020404" pitchFamily="49" charset="0"/>
              </a:rPr>
              <a:t>XTrain.groupby</a:t>
            </a:r>
            <a:r>
              <a:rPr lang="en-US" sz="2300" dirty="0">
                <a:latin typeface="Courier New" panose="02070309020205020404" pitchFamily="49" charset="0"/>
                <a:cs typeface="Courier New" panose="02070309020205020404" pitchFamily="49" charset="0"/>
              </a:rPr>
              <a:t>('_</a:t>
            </a:r>
            <a:r>
              <a:rPr lang="en-US" sz="2300" dirty="0" err="1">
                <a:latin typeface="Courier New" panose="02070309020205020404" pitchFamily="49" charset="0"/>
                <a:cs typeface="Courier New" panose="02070309020205020404" pitchFamily="49" charset="0"/>
              </a:rPr>
              <a:t>PredictedClass</a:t>
            </a:r>
            <a:r>
              <a:rPr lang="en-US" sz="2300" dirty="0">
                <a:latin typeface="Courier New" panose="02070309020205020404" pitchFamily="49" charset="0"/>
                <a:cs typeface="Courier New" panose="02070309020205020404" pitchFamily="49" charset="0"/>
              </a:rPr>
              <a:t>_').mean()</a:t>
            </a:r>
          </a:p>
          <a:p>
            <a:pPr marL="0" indent="0">
              <a:lnSpc>
                <a:spcPct val="120000"/>
              </a:lnSpc>
              <a:spcBef>
                <a:spcPts val="0"/>
              </a:spcBef>
              <a:buNone/>
            </a:pPr>
            <a:r>
              <a:rPr lang="en-US" sz="2300" dirty="0">
                <a:latin typeface="Courier New" panose="02070309020205020404" pitchFamily="49" charset="0"/>
                <a:cs typeface="Courier New" panose="02070309020205020404" pitchFamily="49" charset="0"/>
              </a:rPr>
              <a:t>print(</a:t>
            </a:r>
            <a:r>
              <a:rPr lang="en-US" sz="2300" dirty="0" err="1">
                <a:latin typeface="Courier New" panose="02070309020205020404" pitchFamily="49" charset="0"/>
                <a:cs typeface="Courier New" panose="02070309020205020404" pitchFamily="49" charset="0"/>
              </a:rPr>
              <a:t>svm_Mean</a:t>
            </a:r>
            <a:r>
              <a:rPr lang="en-US" sz="2300"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57</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15332CCD-F4B1-4BF7-8CD3-AACCA0656BA0}"/>
              </a:ext>
            </a:extLst>
          </p:cNvPr>
          <p:cNvPicPr>
            <a:picLocks noChangeAspect="1"/>
          </p:cNvPicPr>
          <p:nvPr/>
        </p:nvPicPr>
        <p:blipFill>
          <a:blip r:embed="rId4"/>
          <a:stretch>
            <a:fillRect/>
          </a:stretch>
        </p:blipFill>
        <p:spPr>
          <a:xfrm>
            <a:off x="7771543" y="1690688"/>
            <a:ext cx="4001357" cy="2743200"/>
          </a:xfrm>
          <a:prstGeom prst="rect">
            <a:avLst/>
          </a:prstGeom>
        </p:spPr>
      </p:pic>
      <p:sp>
        <p:nvSpPr>
          <p:cNvPr id="5" name="Rectangle 4">
            <a:extLst>
              <a:ext uri="{FF2B5EF4-FFF2-40B4-BE49-F238E27FC236}">
                <a16:creationId xmlns:a16="http://schemas.microsoft.com/office/drawing/2014/main" id="{355AABCE-D33C-42AA-B867-10E76CD26137}"/>
              </a:ext>
            </a:extLst>
          </p:cNvPr>
          <p:cNvSpPr/>
          <p:nvPr/>
        </p:nvSpPr>
        <p:spPr>
          <a:xfrm>
            <a:off x="7873815" y="5992297"/>
            <a:ext cx="2343975" cy="369332"/>
          </a:xfrm>
          <a:prstGeom prst="rect">
            <a:avLst/>
          </a:prstGeom>
        </p:spPr>
        <p:txBody>
          <a:bodyPr wrap="none">
            <a:spAutoFit/>
          </a:bodyPr>
          <a:lstStyle/>
          <a:p>
            <a:r>
              <a:rPr lang="en-US" dirty="0"/>
              <a:t>Week 13 Spiral SVM.py</a:t>
            </a:r>
          </a:p>
        </p:txBody>
      </p:sp>
    </p:spTree>
    <p:extLst>
      <p:ext uri="{BB962C8B-B14F-4D97-AF65-F5344CB8AC3E}">
        <p14:creationId xmlns:p14="http://schemas.microsoft.com/office/powerpoint/2010/main" val="41161773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Supervised Classification Problem</a:t>
            </a:r>
          </a:p>
        </p:txBody>
      </p:sp>
      <p:sp>
        <p:nvSpPr>
          <p:cNvPr id="3" name="Content Placeholder 2"/>
          <p:cNvSpPr>
            <a:spLocks noGrp="1"/>
          </p:cNvSpPr>
          <p:nvPr>
            <p:ph idx="1"/>
          </p:nvPr>
        </p:nvSpPr>
        <p:spPr>
          <a:xfrm>
            <a:off x="838200" y="1825625"/>
            <a:ext cx="5739882" cy="4351338"/>
          </a:xfrm>
        </p:spPr>
        <p:txBody>
          <a:bodyPr>
            <a:normAutofit lnSpcReduction="10000"/>
          </a:bodyPr>
          <a:lstStyle/>
          <a:p>
            <a:r>
              <a:rPr lang="en-US" dirty="0"/>
              <a:t>Mean accuracy = 0.5</a:t>
            </a:r>
          </a:p>
          <a:p>
            <a:r>
              <a:rPr lang="en-US" dirty="0"/>
              <a:t>Intercept = 0.0015</a:t>
            </a:r>
          </a:p>
          <a:p>
            <a:r>
              <a:rPr lang="en-US" dirty="0"/>
              <a:t>Weights coefficients</a:t>
            </a:r>
            <a:br>
              <a:rPr lang="en-US" dirty="0"/>
            </a:br>
            <a:r>
              <a:rPr lang="en-US" dirty="0"/>
              <a:t>= [[-0.0272, 0.1182]]</a:t>
            </a:r>
          </a:p>
          <a:p>
            <a:r>
              <a:rPr lang="en-US" dirty="0"/>
              <a:t>The hyperplane (which is the dotted line in the graph on the right) is</a:t>
            </a:r>
            <a:br>
              <a:rPr lang="en-US" dirty="0"/>
            </a:br>
            <a:r>
              <a:rPr lang="en-US" dirty="0"/>
              <a:t>0.0272 * x + 0.1182 * y = -0.0015</a:t>
            </a:r>
          </a:p>
          <a:p>
            <a:r>
              <a:rPr lang="en-US" dirty="0"/>
              <a:t>How successful do you think the hyperplane in dividing the </a:t>
            </a:r>
            <a:r>
              <a:rPr lang="en-US"/>
              <a:t>two spirals?</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58</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5" name="Picture 4">
            <a:extLst>
              <a:ext uri="{FF2B5EF4-FFF2-40B4-BE49-F238E27FC236}">
                <a16:creationId xmlns:a16="http://schemas.microsoft.com/office/drawing/2014/main" id="{107EE28E-395B-4970-AA73-5911BE04C865}"/>
              </a:ext>
            </a:extLst>
          </p:cNvPr>
          <p:cNvPicPr>
            <a:picLocks noChangeAspect="1"/>
          </p:cNvPicPr>
          <p:nvPr/>
        </p:nvPicPr>
        <p:blipFill>
          <a:blip r:embed="rId4"/>
          <a:stretch>
            <a:fillRect/>
          </a:stretch>
        </p:blipFill>
        <p:spPr>
          <a:xfrm>
            <a:off x="6984438" y="1825625"/>
            <a:ext cx="4928723" cy="3531405"/>
          </a:xfrm>
          <a:prstGeom prst="rect">
            <a:avLst/>
          </a:prstGeom>
        </p:spPr>
      </p:pic>
    </p:spTree>
    <p:extLst>
      <p:ext uri="{BB962C8B-B14F-4D97-AF65-F5344CB8AC3E}">
        <p14:creationId xmlns:p14="http://schemas.microsoft.com/office/powerpoint/2010/main" val="2860750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Non-separable Case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As we saw in the last example, the data is not linearly separable.</a:t>
                </a:r>
              </a:p>
              <a:p>
                <a:pPr lvl="1"/>
                <a:r>
                  <a:rPr lang="en-US" dirty="0"/>
                  <a:t>There is no hyperplane to separate the two population.</a:t>
                </a:r>
              </a:p>
              <a:p>
                <a:pPr lvl="1"/>
                <a:r>
                  <a:rPr lang="en-US" dirty="0"/>
                  <a:t>If we follow the previous method, some observations will be misclassified.</a:t>
                </a:r>
              </a:p>
              <a:p>
                <a:r>
                  <a:rPr lang="en-US" dirty="0"/>
                  <a:t>We define the slack variables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𝜉</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r>
                  <a:rPr lang="en-US" dirty="0"/>
                  <a:t> which represent the deviation from the margin.  There are two types of deviations:</a:t>
                </a:r>
              </a:p>
              <a:p>
                <a:pPr marL="914400" lvl="1" indent="-457200">
                  <a:buFont typeface="+mj-lt"/>
                  <a:buAutoNum type="arabicPeriod"/>
                </a:pPr>
                <a:r>
                  <a:rPr lang="en-US" dirty="0"/>
                  <a:t>Lie on the wrong side of the hyperplane and is misclassified</a:t>
                </a:r>
              </a:p>
              <a:p>
                <a:pPr marL="914400" lvl="1" indent="-457200">
                  <a:buFont typeface="+mj-lt"/>
                  <a:buAutoNum type="arabicPeriod"/>
                </a:pPr>
                <a:r>
                  <a:rPr lang="en-US" dirty="0"/>
                  <a:t>Lie on the correct side but inside the margin area, i.e., not sufficiently away from the hyperplane.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348"/>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59</a:t>
            </a:fld>
            <a:endParaRPr lang="en-US" dirty="0"/>
          </a:p>
        </p:txBody>
      </p:sp>
      <p:pic>
        <p:nvPicPr>
          <p:cNvPr id="6" name="Picture 5">
            <a:extLst>
              <a:ext uri="{FF2B5EF4-FFF2-40B4-BE49-F238E27FC236}">
                <a16:creationId xmlns:a16="http://schemas.microsoft.com/office/drawing/2014/main" id="{AC344A33-ED67-4699-8A6E-50D90958F9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8345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Question 1</a:t>
            </a:r>
          </a:p>
        </p:txBody>
      </p:sp>
      <p:sp>
        <p:nvSpPr>
          <p:cNvPr id="3" name="Content Placeholder 2"/>
          <p:cNvSpPr>
            <a:spLocks noGrp="1"/>
          </p:cNvSpPr>
          <p:nvPr>
            <p:ph idx="1"/>
          </p:nvPr>
        </p:nvSpPr>
        <p:spPr/>
        <p:txBody>
          <a:bodyPr>
            <a:normAutofit lnSpcReduction="10000"/>
          </a:bodyPr>
          <a:lstStyle/>
          <a:p>
            <a:r>
              <a:rPr lang="en-US" dirty="0"/>
              <a:t>If you use the Percentile function in the </a:t>
            </a:r>
            <a:r>
              <a:rPr lang="en-US" dirty="0" err="1"/>
              <a:t>Numpy</a:t>
            </a:r>
            <a:r>
              <a:rPr lang="en-US" dirty="0"/>
              <a:t> package, then the first quartile Q1 = 0.0013 and the third quartile Q3 = 0.4558.  Therefore, the interquartile range IQR = Q3 – Q1 = 0.4558 – 0.0013 = 0.4545.</a:t>
            </a:r>
          </a:p>
          <a:p>
            <a:pPr marL="0" indent="0">
              <a:buNone/>
            </a:pPr>
            <a:endParaRPr lang="en-US" sz="12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q1Data = </a:t>
            </a:r>
            <a:r>
              <a:rPr lang="en-US" sz="1400" dirty="0" err="1">
                <a:latin typeface="Courier New" panose="02070309020205020404" pitchFamily="49" charset="0"/>
                <a:cs typeface="Courier New" panose="02070309020205020404" pitchFamily="49" charset="0"/>
              </a:rPr>
              <a:t>numpy.array</a:t>
            </a:r>
            <a:r>
              <a:rPr lang="en-US" sz="1400" dirty="0">
                <a:latin typeface="Courier New" panose="02070309020205020404" pitchFamily="49" charset="0"/>
                <a:cs typeface="Courier New" panose="02070309020205020404" pitchFamily="49" charset="0"/>
              </a:rPr>
              <a:t>([0.1811, 0.0775, 0.1279, 0.0045, 0.0001, 0.9457, 0.0021, 0.0000, 0.0005, 0.7305, 0.8936])</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q1Q1 = </a:t>
            </a:r>
            <a:r>
              <a:rPr lang="en-US" sz="1400" dirty="0" err="1">
                <a:latin typeface="Courier New" panose="02070309020205020404" pitchFamily="49" charset="0"/>
                <a:cs typeface="Courier New" panose="02070309020205020404" pitchFamily="49" charset="0"/>
              </a:rPr>
              <a:t>numpy.percentile</a:t>
            </a:r>
            <a:r>
              <a:rPr lang="en-US" sz="1400" dirty="0">
                <a:latin typeface="Courier New" panose="02070309020205020404" pitchFamily="49" charset="0"/>
                <a:cs typeface="Courier New" panose="02070309020205020404" pitchFamily="49" charset="0"/>
              </a:rPr>
              <a:t>(q1Data, 25)</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q1Q3 = </a:t>
            </a:r>
            <a:r>
              <a:rPr lang="en-US" sz="1400" dirty="0" err="1">
                <a:latin typeface="Courier New" panose="02070309020205020404" pitchFamily="49" charset="0"/>
                <a:cs typeface="Courier New" panose="02070309020205020404" pitchFamily="49" charset="0"/>
              </a:rPr>
              <a:t>numpy.percentile</a:t>
            </a:r>
            <a:r>
              <a:rPr lang="en-US" sz="1400" dirty="0">
                <a:latin typeface="Courier New" panose="02070309020205020404" pitchFamily="49" charset="0"/>
                <a:cs typeface="Courier New" panose="02070309020205020404" pitchFamily="49" charset="0"/>
              </a:rPr>
              <a:t>(q1Data, 75)</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q1IQR = q1Q3 - q1Q1</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print('Q1 = {:.4f} '.format(q1Q1))</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print('Q3 = {:.4f} '.format(q1Q3))</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print('Interquartile Range = {:.4f} '.format(q1IQR))</a:t>
            </a: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400" b="1" dirty="0">
                <a:latin typeface="Courier New" panose="02070309020205020404" pitchFamily="49" charset="0"/>
                <a:cs typeface="Courier New" panose="02070309020205020404" pitchFamily="49" charset="0"/>
              </a:rPr>
              <a:t>Q1 = 0.0013 </a:t>
            </a:r>
          </a:p>
          <a:p>
            <a:pPr marL="0" indent="0">
              <a:lnSpc>
                <a:spcPct val="110000"/>
              </a:lnSpc>
              <a:spcBef>
                <a:spcPts val="0"/>
              </a:spcBef>
              <a:buNone/>
            </a:pPr>
            <a:r>
              <a:rPr lang="en-US" sz="1400" b="1" dirty="0">
                <a:latin typeface="Courier New" panose="02070309020205020404" pitchFamily="49" charset="0"/>
                <a:cs typeface="Courier New" panose="02070309020205020404" pitchFamily="49" charset="0"/>
              </a:rPr>
              <a:t>Q3 = 0.4558 </a:t>
            </a:r>
          </a:p>
          <a:p>
            <a:pPr marL="0" indent="0">
              <a:lnSpc>
                <a:spcPct val="110000"/>
              </a:lnSpc>
              <a:spcBef>
                <a:spcPts val="0"/>
              </a:spcBef>
              <a:buNone/>
            </a:pPr>
            <a:r>
              <a:rPr lang="en-US" sz="1400" b="1" dirty="0">
                <a:latin typeface="Courier New" panose="02070309020205020404" pitchFamily="49" charset="0"/>
                <a:cs typeface="Courier New" panose="02070309020205020404" pitchFamily="49" charset="0"/>
              </a:rPr>
              <a:t>Interquartile Range = 0.4545 </a:t>
            </a:r>
          </a:p>
        </p:txBody>
      </p:sp>
      <p:sp>
        <p:nvSpPr>
          <p:cNvPr id="7" name="Slide Number Placeholder 6"/>
          <p:cNvSpPr>
            <a:spLocks noGrp="1"/>
          </p:cNvSpPr>
          <p:nvPr>
            <p:ph type="sldNum" sz="quarter" idx="12"/>
          </p:nvPr>
        </p:nvSpPr>
        <p:spPr/>
        <p:txBody>
          <a:bodyPr/>
          <a:lstStyle/>
          <a:p>
            <a:fld id="{1C20BA80-1909-427C-B3BD-3DD8AEAFD5BE}" type="slidenum">
              <a:rPr lang="en-US" smtClean="0"/>
              <a:t>6</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0393058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Non-separable Case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Instead of strictly requiring </a:t>
                </a:r>
                <a14:m>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e>
                    </m:d>
                    <m:r>
                      <a:rPr lang="en-US" i="1">
                        <a:latin typeface="Cambria Math" panose="02040503050406030204" pitchFamily="18" charset="0"/>
                        <a:ea typeface="Cambria Math" panose="02040503050406030204" pitchFamily="18" charset="0"/>
                      </a:rPr>
                      <m:t>≥+1</m:t>
                    </m:r>
                  </m:oMath>
                </a14:m>
                <a:r>
                  <a:rPr lang="en-US" dirty="0"/>
                  <a:t>, we relax it as </a:t>
                </a:r>
                <a14:m>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e>
                    </m:d>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𝜉</m:t>
                    </m:r>
                  </m:oMath>
                </a14:m>
                <a:r>
                  <a:rPr lang="en-US" dirty="0"/>
                  <a:t>.</a:t>
                </a:r>
              </a:p>
              <a:p>
                <a:r>
                  <a:rPr lang="en-US" dirty="0"/>
                  <a:t>Three scenarios: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𝜉</m:t>
                    </m:r>
                    <m:r>
                      <a:rPr lang="en-US" b="0" i="1" smtClean="0">
                        <a:latin typeface="Cambria Math" panose="02040503050406030204" pitchFamily="18" charset="0"/>
                        <a:ea typeface="Cambria Math" panose="02040503050406030204" pitchFamily="18" charset="0"/>
                      </a:rPr>
                      <m:t>=0</m:t>
                    </m:r>
                  </m:oMath>
                </a14:m>
                <a:r>
                  <a:rPr lang="en-US" dirty="0"/>
                  <a:t>.  The observation </a:t>
                </a:r>
                <a14:m>
                  <m:oMath xmlns:m="http://schemas.openxmlformats.org/officeDocument/2006/math">
                    <m:r>
                      <a:rPr lang="en-US" b="1">
                        <a:latin typeface="Cambria Math" panose="02040503050406030204" pitchFamily="18" charset="0"/>
                      </a:rPr>
                      <m:t>𝐱</m:t>
                    </m:r>
                  </m:oMath>
                </a14:m>
                <a:r>
                  <a:rPr lang="en-US" dirty="0"/>
                  <a:t> is on the correct side and lie within the margin.</a:t>
                </a: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0&lt;</m:t>
                    </m:r>
                    <m:r>
                      <a:rPr lang="en-US" i="1">
                        <a:latin typeface="Cambria Math" panose="02040503050406030204" pitchFamily="18" charset="0"/>
                        <a:ea typeface="Cambria Math" panose="02040503050406030204" pitchFamily="18" charset="0"/>
                      </a:rPr>
                      <m:t>𝜉</m:t>
                    </m:r>
                    <m:r>
                      <a:rPr lang="en-US" b="0" i="1" smtClean="0">
                        <a:latin typeface="Cambria Math" panose="02040503050406030204" pitchFamily="18" charset="0"/>
                        <a:ea typeface="Cambria Math" panose="02040503050406030204" pitchFamily="18" charset="0"/>
                      </a:rPr>
                      <m:t>&lt;1</m:t>
                    </m:r>
                  </m:oMath>
                </a14:m>
                <a:r>
                  <a:rPr lang="en-US" dirty="0"/>
                  <a:t>. The observation </a:t>
                </a:r>
                <a14:m>
                  <m:oMath xmlns:m="http://schemas.openxmlformats.org/officeDocument/2006/math">
                    <m:r>
                      <a:rPr lang="en-US" b="1">
                        <a:latin typeface="Cambria Math" panose="02040503050406030204" pitchFamily="18" charset="0"/>
                      </a:rPr>
                      <m:t>𝐱</m:t>
                    </m:r>
                  </m:oMath>
                </a14:m>
                <a:r>
                  <a:rPr lang="en-US" dirty="0"/>
                  <a:t> is on the correct side and lie outside the margin.  This observation is non-separable.</a:t>
                </a:r>
              </a:p>
              <a:p>
                <a:pPr lvl="1"/>
                <a14:m>
                  <m:oMath xmlns:m="http://schemas.openxmlformats.org/officeDocument/2006/math">
                    <m:r>
                      <a:rPr lang="en-US" i="1">
                        <a:latin typeface="Cambria Math" panose="02040503050406030204" pitchFamily="18" charset="0"/>
                        <a:ea typeface="Cambria Math" panose="02040503050406030204" pitchFamily="18" charset="0"/>
                      </a:rPr>
                      <m:t>𝜉</m:t>
                    </m:r>
                    <m:r>
                      <a:rPr lang="en-US" b="0" i="1" smtClean="0">
                        <a:latin typeface="Cambria Math" panose="02040503050406030204" pitchFamily="18" charset="0"/>
                        <a:ea typeface="Cambria Math" panose="02040503050406030204" pitchFamily="18" charset="0"/>
                      </a:rPr>
                      <m:t>&gt;1</m:t>
                    </m:r>
                  </m:oMath>
                </a14:m>
                <a:r>
                  <a:rPr lang="en-US" dirty="0"/>
                  <a:t>. The observation </a:t>
                </a:r>
                <a14:m>
                  <m:oMath xmlns:m="http://schemas.openxmlformats.org/officeDocument/2006/math">
                    <m:r>
                      <a:rPr lang="en-US" b="1">
                        <a:latin typeface="Cambria Math" panose="02040503050406030204" pitchFamily="18" charset="0"/>
                      </a:rPr>
                      <m:t>𝐱</m:t>
                    </m:r>
                  </m:oMath>
                </a14:m>
                <a:r>
                  <a:rPr lang="en-US" dirty="0"/>
                  <a:t> is on the wrong side.  This observation is misclassified.</a:t>
                </a:r>
              </a:p>
              <a:p>
                <a:r>
                  <a:rPr lang="en-US" dirty="0"/>
                  <a:t>Define the Soft Error as the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𝜉</m:t>
                            </m:r>
                          </m:e>
                          <m:sub>
                            <m:r>
                              <a:rPr lang="en-US" b="0" i="1" smtClean="0">
                                <a:latin typeface="Cambria Math" panose="02040503050406030204" pitchFamily="18" charset="0"/>
                              </a:rPr>
                              <m:t>𝑖</m:t>
                            </m:r>
                          </m:sub>
                        </m:sSub>
                      </m:e>
                    </m:nary>
                  </m:oMath>
                </a14:m>
                <a:r>
                  <a:rPr lang="en-US" dirty="0"/>
                  <a:t>.  We add this Soft Error as a penalty term to the objective function </a:t>
                </a:r>
                <a:r>
                  <a:rPr lang="en-US" i="1" dirty="0"/>
                  <a:t>L</a:t>
                </a:r>
                <a:r>
                  <a:rPr lang="en-US" dirty="0"/>
                  <a:t>.</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60</a:t>
            </a:fld>
            <a:endParaRPr lang="en-US" dirty="0"/>
          </a:p>
        </p:txBody>
      </p:sp>
      <p:pic>
        <p:nvPicPr>
          <p:cNvPr id="6" name="Picture 5">
            <a:extLst>
              <a:ext uri="{FF2B5EF4-FFF2-40B4-BE49-F238E27FC236}">
                <a16:creationId xmlns:a16="http://schemas.microsoft.com/office/drawing/2014/main" id="{AC344A33-ED67-4699-8A6E-50D90958F9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509477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Non-separable Case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Define the Hinge Loss as the estimated Soft Error.</a:t>
                </a:r>
              </a:p>
              <a:p>
                <a:pPr lvl="1"/>
                <a:r>
                  <a:rPr lang="en-US" b="0" dirty="0"/>
                  <a:t>It is zero if </a:t>
                </a:r>
                <a14:m>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e>
                    </m:d>
                    <m:r>
                      <a:rPr lang="en-US" i="1">
                        <a:latin typeface="Cambria Math" panose="02040503050406030204" pitchFamily="18" charset="0"/>
                        <a:ea typeface="Cambria Math" panose="02040503050406030204" pitchFamily="18" charset="0"/>
                      </a:rPr>
                      <m:t>≥+1</m:t>
                    </m:r>
                  </m:oMath>
                </a14:m>
                <a:r>
                  <a:rPr lang="en-US" b="0" dirty="0"/>
                  <a:t> (i.e., </a:t>
                </a:r>
                <a14:m>
                  <m:oMath xmlns:m="http://schemas.openxmlformats.org/officeDocument/2006/math">
                    <m:r>
                      <a:rPr lang="en-US" i="1">
                        <a:latin typeface="Cambria Math" panose="02040503050406030204" pitchFamily="18" charset="0"/>
                        <a:ea typeface="Cambria Math" panose="02040503050406030204" pitchFamily="18" charset="0"/>
                      </a:rPr>
                      <m:t>𝜉</m:t>
                    </m:r>
                    <m:r>
                      <a:rPr lang="en-US" i="1">
                        <a:latin typeface="Cambria Math" panose="02040503050406030204" pitchFamily="18" charset="0"/>
                        <a:ea typeface="Cambria Math" panose="02040503050406030204" pitchFamily="18" charset="0"/>
                      </a:rPr>
                      <m:t>=0</m:t>
                    </m:r>
                  </m:oMath>
                </a14:m>
                <a:r>
                  <a:rPr lang="en-US" b="0" dirty="0"/>
                  <a:t>)</a:t>
                </a:r>
              </a:p>
              <a:p>
                <a:pPr lvl="1"/>
                <a:r>
                  <a:rPr lang="en-US" b="0" dirty="0"/>
                  <a:t>It is </a:t>
                </a:r>
                <a14:m>
                  <m:oMath xmlns:m="http://schemas.openxmlformats.org/officeDocument/2006/math">
                    <m:r>
                      <a:rPr lang="en-US" b="0" i="1" smtClean="0">
                        <a:latin typeface="Cambria Math" panose="02040503050406030204" pitchFamily="18" charset="0"/>
                      </a:rPr>
                      <m:t>1−</m:t>
                    </m:r>
                    <m:r>
                      <a:rPr lang="en-US" i="1">
                        <a:latin typeface="Cambria Math" panose="02040503050406030204" pitchFamily="18" charset="0"/>
                      </a:rPr>
                      <m:t>𝑦</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𝑡</m:t>
                            </m:r>
                          </m:sup>
                        </m:sSup>
                        <m:r>
                          <a:rPr lang="en-US" b="1">
                            <a:latin typeface="Cambria Math" panose="02040503050406030204" pitchFamily="18" charset="0"/>
                          </a:rPr>
                          <m:t>𝐱</m:t>
                        </m:r>
                      </m:e>
                    </m:d>
                  </m:oMath>
                </a14:m>
                <a:r>
                  <a:rPr lang="en-US" dirty="0"/>
                  <a:t> otherwise (i.e., </a:t>
                </a:r>
                <a14:m>
                  <m:oMath xmlns:m="http://schemas.openxmlformats.org/officeDocument/2006/math">
                    <m:r>
                      <a:rPr lang="en-US" i="1">
                        <a:latin typeface="Cambria Math" panose="02040503050406030204" pitchFamily="18" charset="0"/>
                        <a:ea typeface="Cambria Math" panose="02040503050406030204" pitchFamily="18" charset="0"/>
                      </a:rPr>
                      <m:t>0&lt;</m:t>
                    </m:r>
                    <m:r>
                      <a:rPr lang="en-US" i="1">
                        <a:latin typeface="Cambria Math" panose="02040503050406030204" pitchFamily="18" charset="0"/>
                        <a:ea typeface="Cambria Math" panose="02040503050406030204" pitchFamily="18" charset="0"/>
                      </a:rPr>
                      <m:t>𝜉</m:t>
                    </m:r>
                    <m:r>
                      <a:rPr lang="en-US" i="1">
                        <a:latin typeface="Cambria Math" panose="02040503050406030204" pitchFamily="18" charset="0"/>
                        <a:ea typeface="Cambria Math" panose="02040503050406030204" pitchFamily="18" charset="0"/>
                      </a:rPr>
                      <m:t>&lt;1</m:t>
                    </m:r>
                  </m:oMath>
                </a14:m>
                <a:r>
                  <a:rPr lang="en-US" dirty="0"/>
                  <a:t> or </a:t>
                </a:r>
                <a14:m>
                  <m:oMath xmlns:m="http://schemas.openxmlformats.org/officeDocument/2006/math">
                    <m:r>
                      <a:rPr lang="en-US" i="1">
                        <a:latin typeface="Cambria Math" panose="02040503050406030204" pitchFamily="18" charset="0"/>
                        <a:ea typeface="Cambria Math" panose="02040503050406030204" pitchFamily="18" charset="0"/>
                      </a:rPr>
                      <m:t>𝜉</m:t>
                    </m:r>
                    <m:r>
                      <a:rPr lang="en-US" i="1">
                        <a:latin typeface="Cambria Math" panose="02040503050406030204" pitchFamily="18" charset="0"/>
                        <a:ea typeface="Cambria Math" panose="02040503050406030204" pitchFamily="18" charset="0"/>
                      </a:rPr>
                      <m:t>&gt;1</m:t>
                    </m:r>
                  </m:oMath>
                </a14:m>
                <a:r>
                  <a:rPr lang="en-US" dirty="0"/>
                  <a:t>)</a:t>
                </a:r>
              </a:p>
              <a:p>
                <a:r>
                  <a:rPr lang="en-US" dirty="0"/>
                  <a:t>Specifying the Hinge Loss will make the margin narrower than the optimal, and to re-position the hyperplane in the margin away from the support vectors.</a:t>
                </a:r>
              </a:p>
              <a:p>
                <a:pPr marL="457200" lvl="1" indent="0">
                  <a:buNone/>
                </a:pPr>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61</a:t>
            </a:fld>
            <a:endParaRPr lang="en-US" dirty="0"/>
          </a:p>
        </p:txBody>
      </p:sp>
      <p:pic>
        <p:nvPicPr>
          <p:cNvPr id="6" name="Picture 5">
            <a:extLst>
              <a:ext uri="{FF2B5EF4-FFF2-40B4-BE49-F238E27FC236}">
                <a16:creationId xmlns:a16="http://schemas.microsoft.com/office/drawing/2014/main" id="{AC344A33-ED67-4699-8A6E-50D90958F9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530103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Multi-Class Target Variable</a:t>
            </a:r>
          </a:p>
        </p:txBody>
      </p:sp>
      <p:sp>
        <p:nvSpPr>
          <p:cNvPr id="3" name="Content Placeholder 2"/>
          <p:cNvSpPr>
            <a:spLocks noGrp="1"/>
          </p:cNvSpPr>
          <p:nvPr>
            <p:ph idx="1"/>
          </p:nvPr>
        </p:nvSpPr>
        <p:spPr/>
        <p:txBody>
          <a:bodyPr>
            <a:normAutofit/>
          </a:bodyPr>
          <a:lstStyle/>
          <a:p>
            <a:r>
              <a:rPr lang="en-US" dirty="0"/>
              <a:t>If the label or the target variable has more than two categories, the classification can be done in:</a:t>
            </a:r>
          </a:p>
          <a:p>
            <a:pPr marL="914400" lvl="1" indent="-457200">
              <a:buFont typeface="+mj-lt"/>
              <a:buAutoNum type="arabicPeriod"/>
            </a:pPr>
            <a:r>
              <a:rPr lang="en-US" dirty="0"/>
              <a:t>One class versus another class.  One SVM classifier for each pair of classes.</a:t>
            </a:r>
          </a:p>
          <a:p>
            <a:pPr marL="914400" lvl="1" indent="-457200">
              <a:buFont typeface="+mj-lt"/>
              <a:buAutoNum type="arabicPeriod"/>
            </a:pPr>
            <a:r>
              <a:rPr lang="en-US" dirty="0"/>
              <a:t>One class versus all the other classes.  One SVM classifier for each pair of a class versus the otherwise.</a:t>
            </a:r>
          </a:p>
          <a:p>
            <a:pPr marL="914400" lvl="1" indent="-457200">
              <a:buFont typeface="+mj-lt"/>
              <a:buAutoNum type="arabicPeriod"/>
            </a:pPr>
            <a:r>
              <a:rPr lang="en-US" dirty="0"/>
              <a:t>Crammer-Singer method. Koby Crammer and Yoram Singer (2001). "On the Algorithmic Implementation of Multiclass Kernel-based Vector Machines". </a:t>
            </a:r>
            <a:r>
              <a:rPr lang="en-US" i="1" dirty="0"/>
              <a:t>Journal of Machine Learning Research</a:t>
            </a:r>
            <a:r>
              <a:rPr lang="en-US" dirty="0"/>
              <a:t>, 2, 265-292.</a:t>
            </a:r>
          </a:p>
          <a:p>
            <a:pPr marL="0" indent="0">
              <a:buNone/>
            </a:pPr>
            <a:endParaRPr lang="en-US" dirty="0"/>
          </a:p>
          <a:p>
            <a:pPr marL="457200" lvl="1" indent="0">
              <a:buNone/>
            </a:pPr>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62</a:t>
            </a:fld>
            <a:endParaRPr lang="en-US" dirty="0"/>
          </a:p>
        </p:txBody>
      </p:sp>
      <p:pic>
        <p:nvPicPr>
          <p:cNvPr id="6" name="Picture 5">
            <a:extLst>
              <a:ext uri="{FF2B5EF4-FFF2-40B4-BE49-F238E27FC236}">
                <a16:creationId xmlns:a16="http://schemas.microsoft.com/office/drawing/2014/main" id="{AC344A33-ED67-4699-8A6E-50D90958F9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7400952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Final Remarks</a:t>
            </a:r>
          </a:p>
        </p:txBody>
      </p:sp>
      <p:sp>
        <p:nvSpPr>
          <p:cNvPr id="3" name="Content Placeholder 2"/>
          <p:cNvSpPr>
            <a:spLocks noGrp="1"/>
          </p:cNvSpPr>
          <p:nvPr>
            <p:ph idx="1"/>
          </p:nvPr>
        </p:nvSpPr>
        <p:spPr/>
        <p:txBody>
          <a:bodyPr>
            <a:normAutofit/>
          </a:bodyPr>
          <a:lstStyle/>
          <a:p>
            <a:r>
              <a:rPr lang="en-US" dirty="0"/>
              <a:t>Support Vector Machines are primarily for classification of a binary target variable.</a:t>
            </a:r>
          </a:p>
          <a:p>
            <a:r>
              <a:rPr lang="en-US" dirty="0"/>
              <a:t>In addition to classification, Support Vector Machines provide the line in the sand.  The line ensures that the margin between the line and the support vectors are widest.  This helps the prediction of new data.</a:t>
            </a:r>
          </a:p>
          <a:p>
            <a:r>
              <a:rPr lang="en-US" dirty="0"/>
              <a:t>Support Vector Machines work well for groups of compact observations.  However, it is likely to fail for groups of connected observations.</a:t>
            </a:r>
          </a:p>
          <a:p>
            <a:pPr marL="0" indent="0">
              <a:buNone/>
            </a:pPr>
            <a:endParaRPr lang="en-US" dirty="0"/>
          </a:p>
          <a:p>
            <a:pPr marL="457200" lvl="1" indent="0">
              <a:buNone/>
            </a:pPr>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63</a:t>
            </a:fld>
            <a:endParaRPr lang="en-US" dirty="0"/>
          </a:p>
        </p:txBody>
      </p:sp>
      <p:pic>
        <p:nvPicPr>
          <p:cNvPr id="6" name="Picture 5">
            <a:extLst>
              <a:ext uri="{FF2B5EF4-FFF2-40B4-BE49-F238E27FC236}">
                <a16:creationId xmlns:a16="http://schemas.microsoft.com/office/drawing/2014/main" id="{AC344A33-ED67-4699-8A6E-50D90958F9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705520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Some Dates to be Noted</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Assignment 5</a:t>
            </a:r>
          </a:p>
          <a:p>
            <a:r>
              <a:rPr lang="en-US" dirty="0"/>
              <a:t>Will be posted before the end of Saturday, April 13, 2019</a:t>
            </a:r>
          </a:p>
          <a:p>
            <a:r>
              <a:rPr lang="en-US" dirty="0"/>
              <a:t>Due date is 11:59 pm on Saturday, April 27, 2019</a:t>
            </a:r>
          </a:p>
          <a:p>
            <a:pPr marL="0" indent="0">
              <a:buNone/>
            </a:pPr>
            <a:r>
              <a:rPr lang="en-US" b="1" dirty="0"/>
              <a:t>Take Home Final Exam</a:t>
            </a:r>
          </a:p>
          <a:p>
            <a:r>
              <a:rPr lang="en-US" dirty="0"/>
              <a:t>Will be posted at 12 Noon on Thursday, May 2, 2019</a:t>
            </a:r>
          </a:p>
          <a:p>
            <a:r>
              <a:rPr lang="en-US" dirty="0"/>
              <a:t>Due date is 12 Noon on Thursday, May 9, 2019</a:t>
            </a:r>
          </a:p>
          <a:p>
            <a:pPr marL="0" indent="0">
              <a:buNone/>
            </a:pPr>
            <a:r>
              <a:rPr lang="en-US" b="1" dirty="0"/>
              <a:t>Class Schedule</a:t>
            </a:r>
          </a:p>
          <a:p>
            <a:r>
              <a:rPr lang="en-US" dirty="0"/>
              <a:t>The last lecture is on Wednesday, April 24, 2019</a:t>
            </a:r>
          </a:p>
          <a:p>
            <a:r>
              <a:rPr lang="en-US" dirty="0"/>
              <a:t>No Instructor Office Hour on Monday, April 29</a:t>
            </a:r>
          </a:p>
          <a:p>
            <a:r>
              <a:rPr lang="en-US" dirty="0"/>
              <a:t>The last Instructor Office Hour is on Monday, May 6, 2019</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64</a:t>
            </a:fld>
            <a:endParaRPr lang="en-US" dirty="0"/>
          </a:p>
        </p:txBody>
      </p:sp>
      <p:pic>
        <p:nvPicPr>
          <p:cNvPr id="6" name="Picture 5">
            <a:extLst>
              <a:ext uri="{FF2B5EF4-FFF2-40B4-BE49-F238E27FC236}">
                <a16:creationId xmlns:a16="http://schemas.microsoft.com/office/drawing/2014/main" id="{AC344A33-ED67-4699-8A6E-50D90958F9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0207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Question 2</a:t>
            </a:r>
          </a:p>
        </p:txBody>
      </p:sp>
      <p:sp>
        <p:nvSpPr>
          <p:cNvPr id="3" name="Content Placeholder 2"/>
          <p:cNvSpPr>
            <a:spLocks noGrp="1"/>
          </p:cNvSpPr>
          <p:nvPr>
            <p:ph idx="1"/>
          </p:nvPr>
        </p:nvSpPr>
        <p:spPr/>
        <p:txBody>
          <a:bodyPr>
            <a:noAutofit/>
          </a:bodyPr>
          <a:lstStyle/>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q2Data = </a:t>
            </a:r>
            <a:r>
              <a:rPr lang="en-US" sz="1400" dirty="0" err="1">
                <a:latin typeface="Courier New" panose="02070309020205020404" pitchFamily="49" charset="0"/>
                <a:cs typeface="Courier New" panose="02070309020205020404" pitchFamily="49" charset="0"/>
              </a:rPr>
              <a:t>numpy.array</a:t>
            </a:r>
            <a:r>
              <a:rPr lang="en-US" sz="1400" dirty="0">
                <a:latin typeface="Courier New" panose="02070309020205020404" pitchFamily="49" charset="0"/>
                <a:cs typeface="Courier New" panose="02070309020205020404" pitchFamily="49" charset="0"/>
              </a:rPr>
              <a:t>([[6815, 2254],</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                      [492, 312],</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                      [212, 139],</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                      [37, 41]])</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q2Expected = </a:t>
            </a:r>
            <a:r>
              <a:rPr lang="en-US" sz="1400" dirty="0" err="1">
                <a:latin typeface="Courier New" panose="02070309020205020404" pitchFamily="49" charset="0"/>
                <a:cs typeface="Courier New" panose="02070309020205020404" pitchFamily="49" charset="0"/>
              </a:rPr>
              <a:t>numpy.outer</a:t>
            </a:r>
            <a:r>
              <a:rPr lang="en-US" sz="1400" dirty="0">
                <a:latin typeface="Courier New" panose="02070309020205020404" pitchFamily="49" charset="0"/>
                <a:cs typeface="Courier New" panose="02070309020205020404" pitchFamily="49" charset="0"/>
              </a:rPr>
              <a:t>(q2Data.sum(axis = 1), (q2Data.sum(axis = 0) / q2Data.sum(axis = None)))</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print('Expected Observations:')</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print(q2Expected)</a:t>
            </a: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Expected Observations:</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[[6651.6564 2417.3436]</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[ 589.6937  214.3063]</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[ 257.4409   93.5591]</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  57.2091   20.7909]]</a:t>
            </a: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q2Chi = (q2Data - q2Expected)**2 / q2Expected</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q2ChiSquare = q2Chi.sum(axis = None)</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q2ChiSig = scipy.stats.chi2.sf(q2ChiSquare, 3)</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print('   Chi-Squared Statistic = {:.4f} '.format(q2ChiSquare))</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print('Chi-Squared Significance = {:.4e} '.format(q2ChiSig))</a:t>
            </a: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Chi-Squared Statistic = 132.6414 </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Chi-Squared Significance = 1.4582e-28 </a:t>
            </a: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7</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9913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Question 2</a:t>
            </a:r>
          </a:p>
        </p:txBody>
      </p:sp>
      <p:sp>
        <p:nvSpPr>
          <p:cNvPr id="3" name="Content Placeholder 2"/>
          <p:cNvSpPr>
            <a:spLocks noGrp="1"/>
          </p:cNvSpPr>
          <p:nvPr>
            <p:ph idx="1"/>
          </p:nvPr>
        </p:nvSpPr>
        <p:spPr/>
        <p:txBody>
          <a:bodyPr>
            <a:noAutofit/>
          </a:bodyPr>
          <a:lstStyle/>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 Alternatively </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q2Data = </a:t>
            </a:r>
            <a:r>
              <a:rPr lang="en-US" sz="1400" dirty="0" err="1">
                <a:latin typeface="Courier New" panose="02070309020205020404" pitchFamily="49" charset="0"/>
                <a:cs typeface="Courier New" panose="02070309020205020404" pitchFamily="49" charset="0"/>
              </a:rPr>
              <a:t>numpy.array</a:t>
            </a:r>
            <a:r>
              <a:rPr lang="en-US" sz="1400" dirty="0">
                <a:latin typeface="Courier New" panose="02070309020205020404" pitchFamily="49" charset="0"/>
                <a:cs typeface="Courier New" panose="02070309020205020404" pitchFamily="49" charset="0"/>
              </a:rPr>
              <a:t>([[6815, 2254],</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                      [492, 312],</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                      [212, 139],</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                      [37, 41]])</a:t>
            </a: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q2ChiResult = scipy.stats.chi2_contingency(q2Data)</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print(q2ChiResult)</a:t>
            </a: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(132.64137110246577, 1.4581753275490453e-28, 3,</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array([[6651.6564, 2417.3436],</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[ 589.6937,  214.3063],</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[ 257.4409,   93.5591],</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  57.2091,   20.7909]]))</a:t>
            </a:r>
          </a:p>
        </p:txBody>
      </p:sp>
      <p:sp>
        <p:nvSpPr>
          <p:cNvPr id="7" name="Slide Number Placeholder 6"/>
          <p:cNvSpPr>
            <a:spLocks noGrp="1"/>
          </p:cNvSpPr>
          <p:nvPr>
            <p:ph type="sldNum" sz="quarter" idx="12"/>
          </p:nvPr>
        </p:nvSpPr>
        <p:spPr/>
        <p:txBody>
          <a:bodyPr/>
          <a:lstStyle/>
          <a:p>
            <a:fld id="{1C20BA80-1909-427C-B3BD-3DD8AEAFD5BE}" type="slidenum">
              <a:rPr lang="en-US" smtClean="0"/>
              <a:t>8</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09948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Question 3</a:t>
            </a:r>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q3Data = </a:t>
            </a:r>
            <a:r>
              <a:rPr lang="en-US" sz="1400" dirty="0" err="1">
                <a:latin typeface="Courier New" panose="02070309020205020404" pitchFamily="49" charset="0"/>
                <a:cs typeface="Courier New" panose="02070309020205020404" pitchFamily="49" charset="0"/>
              </a:rPr>
              <a:t>numpy.array</a:t>
            </a:r>
            <a:r>
              <a:rPr lang="en-US" sz="1400" dirty="0">
                <a:latin typeface="Courier New" panose="02070309020205020404" pitchFamily="49" charset="0"/>
                <a:cs typeface="Courier New" panose="02070309020205020404" pitchFamily="49" charset="0"/>
              </a:rPr>
              <a:t>([64, 250, 364, 259, 63])</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q3Prop = q3Data / q3Data.sum(axis = None)</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print('Observed Proportion\n')</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print(q3Prop)</a:t>
            </a: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Observed Proportion</a:t>
            </a:r>
          </a:p>
          <a:p>
            <a:pPr marL="0" indent="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[0.064 0.25  0.364 0.259 0.063]</a:t>
            </a: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q3E = q3Prop * numpy.log2(q3Prop)</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print(q3E)</a:t>
            </a: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[-0.2538 -0.5    -0.5307 -0.5048 -0.2513]</a:t>
            </a: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q3RootEntropy = - q3E.sum(axis = None)</a:t>
            </a:r>
          </a:p>
          <a:p>
            <a:pPr marL="0" indent="0">
              <a:lnSpc>
                <a:spcPct val="100000"/>
              </a:lnSpc>
              <a:spcBef>
                <a:spcPts val="0"/>
              </a:spcBef>
              <a:buNone/>
            </a:pPr>
            <a:r>
              <a:rPr lang="en-US" sz="1400" dirty="0">
                <a:latin typeface="Courier New" panose="02070309020205020404" pitchFamily="49" charset="0"/>
                <a:cs typeface="Courier New" panose="02070309020205020404" pitchFamily="49" charset="0"/>
              </a:rPr>
              <a:t>print('Root Entropy = {:.4f} '.format(q3RootEntropy))</a:t>
            </a:r>
          </a:p>
          <a:p>
            <a:pPr marL="0" indent="0">
              <a:lnSpc>
                <a:spcPct val="10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Root Entropy = 2.0406 </a:t>
            </a:r>
          </a:p>
          <a:p>
            <a:pPr marL="0" indent="0">
              <a:lnSpc>
                <a:spcPct val="100000"/>
              </a:lnSpc>
              <a:spcBef>
                <a:spcPts val="0"/>
              </a:spcBef>
              <a:buNone/>
            </a:pPr>
            <a:endParaRPr lang="en-US" sz="1200"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9</a:t>
            </a:fld>
            <a:endParaRPr lang="en-US"/>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212587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14117</TotalTime>
  <Words>5386</Words>
  <Application>Microsoft Office PowerPoint</Application>
  <PresentationFormat>Widescreen</PresentationFormat>
  <Paragraphs>888</Paragraphs>
  <Slides>64</Slides>
  <Notes>64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Calibri Light</vt:lpstr>
      <vt:lpstr>Cambria Math</vt:lpstr>
      <vt:lpstr>Courier New</vt:lpstr>
      <vt:lpstr>Times New Roman</vt:lpstr>
      <vt:lpstr>Office Theme</vt:lpstr>
      <vt:lpstr>   CS 584 Machine Learning</vt:lpstr>
      <vt:lpstr>Week 13 Agenda</vt:lpstr>
      <vt:lpstr>Mid-Term Test Review</vt:lpstr>
      <vt:lpstr>Mid-Term Test Review</vt:lpstr>
      <vt:lpstr>Question 1</vt:lpstr>
      <vt:lpstr>Question 1</vt:lpstr>
      <vt:lpstr>Question 2</vt:lpstr>
      <vt:lpstr>Question 2</vt:lpstr>
      <vt:lpstr>Question 3</vt:lpstr>
      <vt:lpstr>Question 4</vt:lpstr>
      <vt:lpstr>Question 5</vt:lpstr>
      <vt:lpstr>Question 6</vt:lpstr>
      <vt:lpstr>Question 7</vt:lpstr>
      <vt:lpstr>Question 8</vt:lpstr>
      <vt:lpstr>Question 9</vt:lpstr>
      <vt:lpstr>Question 10</vt:lpstr>
      <vt:lpstr>Question 11</vt:lpstr>
      <vt:lpstr>Question 11</vt:lpstr>
      <vt:lpstr>Question 11</vt:lpstr>
      <vt:lpstr>Question 11</vt:lpstr>
      <vt:lpstr>Question 12</vt:lpstr>
      <vt:lpstr>Question 12</vt:lpstr>
      <vt:lpstr>Python Codes</vt:lpstr>
      <vt:lpstr>A Few Remarks</vt:lpstr>
      <vt:lpstr>A Classification Problem</vt:lpstr>
      <vt:lpstr>K-Means Algorithm Revisited</vt:lpstr>
      <vt:lpstr>A Supervised Classification Problem</vt:lpstr>
      <vt:lpstr>Nearest Neighbor Algorithm Revisited</vt:lpstr>
      <vt:lpstr>Multinomial Logistic Algorithm Revisited</vt:lpstr>
      <vt:lpstr>True Populations Revealed</vt:lpstr>
      <vt:lpstr>Predictions of Algorithms</vt:lpstr>
      <vt:lpstr>Pros and Cons of Predictions of Algorithms</vt:lpstr>
      <vt:lpstr>Draw-A-Line-In-The-Sand Prediction</vt:lpstr>
      <vt:lpstr>History of Support Vector Machines</vt:lpstr>
      <vt:lpstr>Overview of Support Vector Machines</vt:lpstr>
      <vt:lpstr>What is Hyperplane?</vt:lpstr>
      <vt:lpstr>Examples of a Hyperplane</vt:lpstr>
      <vt:lpstr>What are the Support Vectors?</vt:lpstr>
      <vt:lpstr>Perceptron Revisited: A Linear Separator</vt:lpstr>
      <vt:lpstr>Which Linear Separator?</vt:lpstr>
      <vt:lpstr>The Optimal Linear Separator</vt:lpstr>
      <vt:lpstr>Distance from a Point to a Hyperplane</vt:lpstr>
      <vt:lpstr>Normal Vector of a Hyperplane</vt:lpstr>
      <vt:lpstr>Normal Vector of a Hyperplane</vt:lpstr>
      <vt:lpstr>Distance from the Support Vector to a Hyperplane</vt:lpstr>
      <vt:lpstr>Distance from the Support Vector to a Hyperplane</vt:lpstr>
      <vt:lpstr>From Perceptron to Support Vector Machines</vt:lpstr>
      <vt:lpstr>Maximizing the Margin</vt:lpstr>
      <vt:lpstr>Minimizing the Norm of the Weights</vt:lpstr>
      <vt:lpstr>The Unconstrained Minimization Problem</vt:lpstr>
      <vt:lpstr>The Unconstrained Minimization Problem</vt:lpstr>
      <vt:lpstr>The Unconstrained Minimization Problem</vt:lpstr>
      <vt:lpstr>The Unconstrained Minimization Problem</vt:lpstr>
      <vt:lpstr>A Supervised Classification Problem</vt:lpstr>
      <vt:lpstr>A Supervised Classification Problem</vt:lpstr>
      <vt:lpstr>A Supervised Classification Problem</vt:lpstr>
      <vt:lpstr>The Two Spirals Classification Problem</vt:lpstr>
      <vt:lpstr>A Supervised Classification Problem</vt:lpstr>
      <vt:lpstr>The Non-separable Case</vt:lpstr>
      <vt:lpstr>The Non-separable Case</vt:lpstr>
      <vt:lpstr>The Non-separable Case</vt:lpstr>
      <vt:lpstr>Multi-Class Target Variable</vt:lpstr>
      <vt:lpstr>Final Remarks</vt:lpstr>
      <vt:lpstr>Some Dates to be Noted</vt:lpstr>
    </vt:vector>
  </TitlesOfParts>
  <Company>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Workshop for MSc Analytics</dc:title>
  <dc:creator>Ming-Long Lam</dc:creator>
  <cp:lastModifiedBy>Ming-Long Lam</cp:lastModifiedBy>
  <cp:revision>2370</cp:revision>
  <cp:lastPrinted>2014-06-20T14:10:14Z</cp:lastPrinted>
  <dcterms:created xsi:type="dcterms:W3CDTF">2014-05-31T22:30:28Z</dcterms:created>
  <dcterms:modified xsi:type="dcterms:W3CDTF">2019-04-10T18:43:24Z</dcterms:modified>
</cp:coreProperties>
</file>