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621" r:id="rId2"/>
    <p:sldId id="258" r:id="rId3"/>
    <p:sldId id="497" r:id="rId4"/>
    <p:sldId id="577" r:id="rId5"/>
    <p:sldId id="570" r:id="rId6"/>
    <p:sldId id="571" r:id="rId7"/>
    <p:sldId id="573" r:id="rId8"/>
    <p:sldId id="574" r:id="rId9"/>
    <p:sldId id="575" r:id="rId10"/>
    <p:sldId id="576" r:id="rId11"/>
    <p:sldId id="572" r:id="rId12"/>
    <p:sldId id="622" r:id="rId13"/>
    <p:sldId id="578" r:id="rId14"/>
    <p:sldId id="618" r:id="rId15"/>
    <p:sldId id="619" r:id="rId16"/>
    <p:sldId id="580" r:id="rId17"/>
    <p:sldId id="581" r:id="rId18"/>
    <p:sldId id="582" r:id="rId19"/>
    <p:sldId id="583" r:id="rId20"/>
    <p:sldId id="584" r:id="rId21"/>
    <p:sldId id="623" r:id="rId22"/>
    <p:sldId id="624" r:id="rId23"/>
    <p:sldId id="586" r:id="rId24"/>
    <p:sldId id="625" r:id="rId25"/>
    <p:sldId id="626" r:id="rId26"/>
    <p:sldId id="569" r:id="rId27"/>
    <p:sldId id="589" r:id="rId28"/>
    <p:sldId id="591" r:id="rId29"/>
    <p:sldId id="592" r:id="rId30"/>
    <p:sldId id="605" r:id="rId31"/>
    <p:sldId id="628" r:id="rId32"/>
    <p:sldId id="606" r:id="rId33"/>
    <p:sldId id="629" r:id="rId34"/>
    <p:sldId id="627" r:id="rId35"/>
    <p:sldId id="630" r:id="rId36"/>
    <p:sldId id="631" r:id="rId37"/>
    <p:sldId id="593" r:id="rId38"/>
    <p:sldId id="615" r:id="rId39"/>
    <p:sldId id="632" r:id="rId40"/>
    <p:sldId id="637" r:id="rId41"/>
    <p:sldId id="611" r:id="rId42"/>
    <p:sldId id="594" r:id="rId43"/>
    <p:sldId id="595" r:id="rId44"/>
    <p:sldId id="635" r:id="rId45"/>
    <p:sldId id="636" r:id="rId46"/>
    <p:sldId id="596" r:id="rId47"/>
    <p:sldId id="597" r:id="rId48"/>
    <p:sldId id="598" r:id="rId49"/>
    <p:sldId id="633" r:id="rId50"/>
    <p:sldId id="634" r:id="rId51"/>
    <p:sldId id="603" r:id="rId52"/>
    <p:sldId id="604" r:id="rId53"/>
    <p:sldId id="638" r:id="rId54"/>
    <p:sldId id="608" r:id="rId55"/>
    <p:sldId id="639" r:id="rId56"/>
    <p:sldId id="640" r:id="rId57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1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65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53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02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9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33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76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58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04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37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31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12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10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58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6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42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75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347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024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694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66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1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397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272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728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2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596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809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701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815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926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129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712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147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149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592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483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928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66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45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575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5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615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72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895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453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169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208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958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92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33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1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49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5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tweb.stanford.edu/~ckirby/bra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nfluentialpoints.com/Training/standard_error_of_coefficient_of_variation.ht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4" y="2117627"/>
            <a:ext cx="8098971" cy="1885206"/>
          </a:xfrm>
          <a:noFill/>
        </p:spPr>
        <p:txBody>
          <a:bodyPr>
            <a:noAutofit/>
          </a:bodyPr>
          <a:lstStyle/>
          <a:p>
            <a:br>
              <a:rPr lang="en-US" sz="7000" b="1">
                <a:solidFill>
                  <a:schemeClr val="bg1"/>
                </a:solidFill>
              </a:rPr>
            </a:br>
            <a:br>
              <a:rPr lang="en-US" sz="7000" b="1">
                <a:solidFill>
                  <a:schemeClr val="bg1"/>
                </a:solidFill>
              </a:rPr>
            </a:br>
            <a:br>
              <a:rPr lang="en-US" sz="7000" b="1">
                <a:solidFill>
                  <a:schemeClr val="bg1"/>
                </a:solidFill>
              </a:rPr>
            </a:br>
            <a:r>
              <a:rPr lang="en-US" sz="7000" b="1">
                <a:solidFill>
                  <a:schemeClr val="accent5">
                    <a:lumMod val="50000"/>
                  </a:schemeClr>
                </a:solidFill>
              </a:rPr>
              <a:t>CS 584</a:t>
            </a:r>
            <a:br>
              <a:rPr lang="en-US" sz="7000" b="1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14</a:t>
            </a:r>
          </a:p>
          <a:p>
            <a:r>
              <a:rPr lang="en-US" sz="4000" dirty="0"/>
              <a:t>April 17,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E5C9E-5B35-47BB-8A82-326EB9820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192000" cy="1316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3378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 Brief History</a:t>
            </a:r>
          </a:p>
          <a:p>
            <a:r>
              <a:rPr lang="en-US" dirty="0"/>
              <a:t>The bootstrap method was first published by Bradley </a:t>
            </a:r>
            <a:r>
              <a:rPr lang="en-US" dirty="0" err="1"/>
              <a:t>Efron</a:t>
            </a:r>
            <a:r>
              <a:rPr lang="en-US" dirty="0"/>
              <a:t> in 1979</a:t>
            </a:r>
          </a:p>
          <a:p>
            <a:pPr lvl="1"/>
            <a:r>
              <a:rPr lang="en-US" dirty="0"/>
              <a:t>Professor of Statistics at Stanford, </a:t>
            </a:r>
            <a:r>
              <a:rPr lang="en-US" dirty="0">
                <a:hlinkClick r:id="rId3"/>
              </a:rPr>
              <a:t>http://statweb.stanford.edu/~ckirby/brad/</a:t>
            </a:r>
            <a:endParaRPr lang="en-US" dirty="0"/>
          </a:p>
          <a:p>
            <a:r>
              <a:rPr lang="en-US" i="1" dirty="0"/>
              <a:t>Bootstrap Methods: Another Look At The Jackknife</a:t>
            </a:r>
            <a:r>
              <a:rPr lang="en-US" dirty="0"/>
              <a:t>, The Annals of Statistics, 1979, Volume 7, Number 1, Pages 1-26</a:t>
            </a:r>
          </a:p>
          <a:p>
            <a:r>
              <a:rPr lang="en-US" i="1" dirty="0"/>
              <a:t>The Jackknife, the Bootstrap and Other Resampling Plans</a:t>
            </a:r>
            <a:r>
              <a:rPr lang="en-US" dirty="0"/>
              <a:t>, 1982, Society for Industrial and Applied Mathematics (SIAM), U.S.</a:t>
            </a:r>
          </a:p>
          <a:p>
            <a:r>
              <a:rPr lang="en-US" i="1" dirty="0"/>
              <a:t>An Introduction to the Bootstrap</a:t>
            </a:r>
            <a:r>
              <a:rPr lang="en-US" dirty="0"/>
              <a:t>, 1993, Chapman &amp; Hall, co-authored with R.J. </a:t>
            </a:r>
            <a:r>
              <a:rPr lang="en-US" dirty="0" err="1"/>
              <a:t>Tibshirani</a:t>
            </a:r>
            <a:r>
              <a:rPr lang="en-US" dirty="0"/>
              <a:t> (also at Stanford)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54C9C-7758-4C24-B237-9E8CFB5992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 Simple Algorithm: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Construct the empirical probability distribution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, assigning probability mass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to each observation.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the following two tasks as many times as you desire: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Draw a bootstrap sample which is a random sample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replacement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Compute the statistic: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based on the bootstrap sample.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Approximate the sampling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by the empirical distribution of the statistics based on the bootstrap samples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F7DF6-7F09-4E07-BE56-FC6BF10EFF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1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 the Original Theory: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 only use the bootstrap results to estimate the sampling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or the variation of the 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 DO NOT use any location estimates (e.g., mean, median and mode) of the sampling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to “re-estimate” the 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.  It is because the 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has already been estimated by the original sample data.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F7DF6-7F09-4E07-BE56-FC6BF10EFF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2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Sampling With Replacement Using Python:</a:t>
            </a:r>
            <a:endParaRPr lang="en-US" dirty="0"/>
          </a:p>
          <a:p>
            <a:pPr marL="0" indent="0">
              <a:buNone/>
            </a:pPr>
            <a:endParaRPr lang="en-US" sz="1800" dirty="0">
              <a:latin typeface="SAS Monospace" panose="020B0609020202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def </a:t>
            </a:r>
            <a:r>
              <a:rPr lang="en-US" sz="1800" dirty="0" err="1">
                <a:latin typeface="SAS Monospace" panose="020B0609020202020204" pitchFamily="49" charset="0"/>
              </a:rPr>
              <a:t>sample_wr</a:t>
            </a:r>
            <a:r>
              <a:rPr lang="en-US" sz="1800" dirty="0">
                <a:latin typeface="SAS Monospace" panose="020B0609020202020204" pitchFamily="49" charset="0"/>
              </a:rPr>
              <a:t> (</a:t>
            </a:r>
            <a:r>
              <a:rPr lang="en-US" sz="1800" dirty="0" err="1">
                <a:latin typeface="SAS Monospace" panose="020B0609020202020204" pitchFamily="49" charset="0"/>
              </a:rPr>
              <a:t>inData</a:t>
            </a:r>
            <a:r>
              <a:rPr lang="en-US" sz="1800" dirty="0">
                <a:latin typeface="SAS Monospace" panose="020B0609020202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n = </a:t>
            </a:r>
            <a:r>
              <a:rPr lang="en-US" sz="1800" dirty="0" err="1">
                <a:latin typeface="SAS Monospace" panose="020B0609020202020204" pitchFamily="49" charset="0"/>
              </a:rPr>
              <a:t>len</a:t>
            </a:r>
            <a:r>
              <a:rPr lang="en-US" sz="1800" dirty="0">
                <a:latin typeface="SAS Monospace" panose="020B0609020202020204" pitchFamily="49" charset="0"/>
              </a:rPr>
              <a:t>(</a:t>
            </a:r>
            <a:r>
              <a:rPr lang="en-US" sz="1800" dirty="0" err="1">
                <a:latin typeface="SAS Monospace" panose="020B0609020202020204" pitchFamily="49" charset="0"/>
              </a:rPr>
              <a:t>inData</a:t>
            </a:r>
            <a:r>
              <a:rPr lang="en-US" sz="18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</a:t>
            </a:r>
            <a:r>
              <a:rPr lang="en-US" sz="1800" dirty="0" err="1">
                <a:latin typeface="SAS Monospace" panose="020B0609020202020204" pitchFamily="49" charset="0"/>
              </a:rPr>
              <a:t>outData</a:t>
            </a:r>
            <a:r>
              <a:rPr lang="en-US" sz="1800" dirty="0">
                <a:latin typeface="SAS Monospace" panose="020B0609020202020204" pitchFamily="49" charset="0"/>
              </a:rPr>
              <a:t> = </a:t>
            </a:r>
            <a:r>
              <a:rPr lang="en-US" sz="1800" dirty="0" err="1">
                <a:latin typeface="SAS Monospace" panose="020B0609020202020204" pitchFamily="49" charset="0"/>
              </a:rPr>
              <a:t>numpy.empty</a:t>
            </a:r>
            <a:r>
              <a:rPr lang="en-US" sz="1800" dirty="0">
                <a:latin typeface="SAS Monospace" panose="020B0609020202020204" pitchFamily="49" charset="0"/>
              </a:rPr>
              <a:t>((n,1))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for </a:t>
            </a:r>
            <a:r>
              <a:rPr lang="en-US" sz="1800" dirty="0" err="1">
                <a:latin typeface="SAS Monospace" panose="020B0609020202020204" pitchFamily="49" charset="0"/>
              </a:rPr>
              <a:t>i</a:t>
            </a:r>
            <a:r>
              <a:rPr lang="en-US" sz="1800" dirty="0">
                <a:latin typeface="SAS Monospace" panose="020B0609020202020204" pitchFamily="49" charset="0"/>
              </a:rPr>
              <a:t> in range(n):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    j = </a:t>
            </a:r>
            <a:r>
              <a:rPr lang="en-US" sz="1800" dirty="0" err="1">
                <a:latin typeface="SAS Monospace" panose="020B0609020202020204" pitchFamily="49" charset="0"/>
              </a:rPr>
              <a:t>int</a:t>
            </a:r>
            <a:r>
              <a:rPr lang="en-US" sz="1800" dirty="0">
                <a:latin typeface="SAS Monospace" panose="020B0609020202020204" pitchFamily="49" charset="0"/>
              </a:rPr>
              <a:t>(</a:t>
            </a:r>
            <a:r>
              <a:rPr lang="en-US" sz="1800" dirty="0" err="1">
                <a:latin typeface="SAS Monospace" panose="020B0609020202020204" pitchFamily="49" charset="0"/>
              </a:rPr>
              <a:t>random.random</a:t>
            </a:r>
            <a:r>
              <a:rPr lang="en-US" sz="1800" dirty="0">
                <a:latin typeface="SAS Monospace" panose="020B0609020202020204" pitchFamily="49" charset="0"/>
              </a:rPr>
              <a:t>() * n)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    </a:t>
            </a:r>
            <a:r>
              <a:rPr lang="en-US" sz="1800" dirty="0" err="1">
                <a:latin typeface="SAS Monospace" panose="020B0609020202020204" pitchFamily="49" charset="0"/>
              </a:rPr>
              <a:t>outData</a:t>
            </a:r>
            <a:r>
              <a:rPr lang="en-US" sz="1800" dirty="0">
                <a:latin typeface="SAS Monospace" panose="020B0609020202020204" pitchFamily="49" charset="0"/>
              </a:rPr>
              <a:t>[</a:t>
            </a:r>
            <a:r>
              <a:rPr lang="en-US" sz="1800" dirty="0" err="1">
                <a:latin typeface="SAS Monospace" panose="020B0609020202020204" pitchFamily="49" charset="0"/>
              </a:rPr>
              <a:t>i</a:t>
            </a:r>
            <a:r>
              <a:rPr lang="en-US" sz="1800" dirty="0">
                <a:latin typeface="SAS Monospace" panose="020B0609020202020204" pitchFamily="49" charset="0"/>
              </a:rPr>
              <a:t>] = </a:t>
            </a:r>
            <a:r>
              <a:rPr lang="en-US" sz="1800" dirty="0" err="1">
                <a:latin typeface="SAS Monospace" panose="020B0609020202020204" pitchFamily="49" charset="0"/>
              </a:rPr>
              <a:t>inData</a:t>
            </a:r>
            <a:r>
              <a:rPr lang="en-US" sz="1800" dirty="0">
                <a:latin typeface="SAS Monospace" panose="020B0609020202020204" pitchFamily="49" charset="0"/>
              </a:rPr>
              <a:t>[j]</a:t>
            </a:r>
          </a:p>
          <a:p>
            <a:pPr marL="0" indent="0">
              <a:buNone/>
            </a:pPr>
            <a:r>
              <a:rPr lang="en-US" sz="1800" dirty="0">
                <a:latin typeface="SAS Monospace" panose="020B0609020202020204" pitchFamily="49" charset="0"/>
              </a:rPr>
              <a:t>    return </a:t>
            </a:r>
            <a:r>
              <a:rPr lang="en-US" sz="1800" dirty="0" err="1">
                <a:latin typeface="SAS Monospace" panose="020B0609020202020204" pitchFamily="49" charset="0"/>
              </a:rPr>
              <a:t>outData</a:t>
            </a:r>
            <a:endParaRPr lang="en-US" sz="1800" dirty="0">
              <a:latin typeface="SAS Monospace" panose="020B0609020202020204" pitchFamily="49" charset="0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4106436" y="3814974"/>
            <a:ext cx="356839" cy="3345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6028163" y="4168561"/>
            <a:ext cx="356839" cy="3345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5221326" y="4576974"/>
            <a:ext cx="356839" cy="3345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8148EC-5710-41CB-8C16-0372D81A7E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59CE3366-E466-4325-8753-E8C3CB0D3B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2602" y="2433210"/>
                <a:ext cx="4892363" cy="38052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bootstrap sample should have the same number of observations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as the original sample.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Draw a random integer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between 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Pull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observation from the original sample into the bootstrap sample.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59CE3366-E466-4325-8753-E8C3CB0D3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602" y="2433210"/>
                <a:ext cx="4892363" cy="3805238"/>
              </a:xfrm>
              <a:prstGeom prst="rect">
                <a:avLst/>
              </a:prstGeom>
              <a:blipFill>
                <a:blip r:embed="rId4"/>
                <a:stretch>
                  <a:fillRect l="-2615" t="-2885" r="-2989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64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7793" y="1476260"/>
            <a:ext cx="11105002" cy="4331372"/>
          </a:xfrm>
        </p:spPr>
        <p:txBody>
          <a:bodyPr numCol="2"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bootstrap sample from the population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numpy.empty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((n,1))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j = int(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outData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([1,2,3,4,5,6,7,8,10])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print('Original Sample:\n',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Check the bootstrap 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random.seed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(20190417)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sample1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(sample1,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print('Sample 1:\n',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sample2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(sample2,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print('Sample 2:\n',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sample3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(sample3,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print('Sample 3:\n',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sample4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unique, counts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numpy.unique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(sample4,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return_counts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print('Sample 4:\n',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numpy.asarray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((unique, counts)).transpose())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3BB7C-A28E-4A53-AB6D-C755FFC8338A}"/>
              </a:ext>
            </a:extLst>
          </p:cNvPr>
          <p:cNvSpPr/>
          <p:nvPr/>
        </p:nvSpPr>
        <p:spPr>
          <a:xfrm>
            <a:off x="8460401" y="5919550"/>
            <a:ext cx="37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14 Create Bootstrap Sample.py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067C00-66A3-47D7-A818-DBD60EA531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7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32A158-2055-48FA-B19C-E0D67B6F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5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Original Sample: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[[ 1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[ 2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[ 3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[ 4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[ 5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[ 6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[ 7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[ 8  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[10  1]]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1: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[[ 2. 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[ 6.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[ 7.  3.]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[ 8.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[10.  2.]]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2: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[[2.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[3.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[4. 3.]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[8. 3.]]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3: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[[ 1. 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[ 5. 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[ 6.  3.]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[ 8. 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[10.  1.]]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4: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[[1. 4.]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[3. 2.]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[7. 1.]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[8. 2.]]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5AD829-A27A-4E00-BB30-2667C9584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C6EF3F-F515-451F-B3EA-4E2271ED1662}"/>
              </a:ext>
            </a:extLst>
          </p:cNvPr>
          <p:cNvSpPr/>
          <p:nvPr/>
        </p:nvSpPr>
        <p:spPr>
          <a:xfrm>
            <a:off x="838200" y="1388825"/>
            <a:ext cx="2997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[data value, frequency count]</a:t>
            </a:r>
          </a:p>
        </p:txBody>
      </p:sp>
    </p:spTree>
    <p:extLst>
      <p:ext uri="{BB962C8B-B14F-4D97-AF65-F5344CB8AC3E}">
        <p14:creationId xmlns:p14="http://schemas.microsoft.com/office/powerpoint/2010/main" val="170131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Bootstrapping Using Python: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each bootstrap iteration: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Create a bootstrap sample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Calculate the statistic of interest accordingly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Append the statistic of interest to a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Derive the summary on the statistic of interest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Generate the empirical distribution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Find a pair of values that enclose 95% of values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Calculate the standard deviation of values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62933-820A-49FF-B9B9-FA39793B9F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0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Common Specifications</a:t>
            </a:r>
          </a:p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Number of observations is 100</a:t>
            </a:r>
          </a:p>
          <a:p>
            <a:pPr lvl="1"/>
            <a:r>
              <a:rPr lang="en-US" dirty="0"/>
              <a:t>Data are simulated from a particular distribution</a:t>
            </a:r>
          </a:p>
          <a:p>
            <a:pPr lvl="1"/>
            <a:r>
              <a:rPr lang="en-US" dirty="0"/>
              <a:t>Random seed is 20190417</a:t>
            </a:r>
          </a:p>
          <a:p>
            <a:pPr lvl="1"/>
            <a:r>
              <a:rPr lang="en-US" dirty="0"/>
              <a:t>The summary statistic is the Mean</a:t>
            </a:r>
          </a:p>
          <a:p>
            <a:r>
              <a:rPr lang="en-US" dirty="0"/>
              <a:t>Bootstrapping</a:t>
            </a:r>
          </a:p>
          <a:p>
            <a:pPr lvl="1"/>
            <a:r>
              <a:rPr lang="en-US" dirty="0"/>
              <a:t>Get the standard error and 95% confidence interval of the summary statistic</a:t>
            </a:r>
          </a:p>
          <a:p>
            <a:pPr lvl="1"/>
            <a:r>
              <a:rPr lang="en-US" dirty="0"/>
              <a:t>500 and 1000 times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8D68D-4028-4086-8564-3CAC73237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535221-9714-4785-BBA4-23DFC8AC4EE1}"/>
              </a:ext>
            </a:extLst>
          </p:cNvPr>
          <p:cNvSpPr/>
          <p:nvPr/>
        </p:nvSpPr>
        <p:spPr>
          <a:xfrm>
            <a:off x="8421224" y="5919550"/>
            <a:ext cx="3770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 panose="05050102010706020507" pitchFamily="18" charset="2"/>
              </a:rPr>
              <a:t>Week 14 Bootstrap Mean Example.py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5737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Simulated Distribution: Normal, mean = 10, standard deviation = 7</a:t>
            </a:r>
          </a:p>
          <a:p>
            <a:pPr lvl="1"/>
            <a:r>
              <a:rPr lang="en-US" dirty="0"/>
              <a:t>Observed Mean (</a:t>
            </a:r>
            <a:r>
              <a:rPr lang="en-US" dirty="0">
                <a:sym typeface="Symbol MT" panose="05050102010706020507" pitchFamily="18" charset="2"/>
              </a:rPr>
              <a:t> z-</a:t>
            </a:r>
            <a:r>
              <a:rPr lang="en-US" dirty="0"/>
              <a:t>Standard Error) is </a:t>
            </a:r>
            <a:r>
              <a:rPr lang="en-US" dirty="0">
                <a:solidFill>
                  <a:srgbClr val="FF0000"/>
                </a:solidFill>
              </a:rPr>
              <a:t>10.3963263</a:t>
            </a:r>
            <a:r>
              <a:rPr lang="en-US" dirty="0"/>
              <a:t> (</a:t>
            </a:r>
            <a:r>
              <a:rPr lang="en-US" dirty="0">
                <a:sym typeface="Symbol MT" panose="05050102010706020507" pitchFamily="18" charset="2"/>
              </a:rPr>
              <a:t> </a:t>
            </a:r>
            <a:r>
              <a:rPr lang="en-US" dirty="0">
                <a:solidFill>
                  <a:srgbClr val="7030A0"/>
                </a:solidFill>
              </a:rPr>
              <a:t>0.5944866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95% z-Confidence Interval is (</a:t>
            </a:r>
            <a:r>
              <a:rPr lang="en-US" dirty="0">
                <a:solidFill>
                  <a:srgbClr val="0070C0"/>
                </a:solidFill>
              </a:rPr>
              <a:t>9.2311540, 11.5614987</a:t>
            </a:r>
            <a:r>
              <a:rPr lang="en-US" dirty="0"/>
              <a:t>)</a:t>
            </a:r>
          </a:p>
          <a:p>
            <a:r>
              <a:rPr lang="en-US" dirty="0"/>
              <a:t>Bootstrapping 500 Times of the Mean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10.4351727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0.6010027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9.1998595, 11.6006601</a:t>
            </a:r>
            <a:r>
              <a:rPr lang="en-US" dirty="0"/>
              <a:t>)</a:t>
            </a:r>
          </a:p>
          <a:p>
            <a:r>
              <a:rPr lang="en-US" dirty="0"/>
              <a:t>Bootstrapping 1000 Times of the Mean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10.4133726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0.5786446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9.2904089, 11.5279419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42C6CB-F558-4504-B6E0-934268BD2F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3" name="Explosion: 8 Points 2">
            <a:extLst>
              <a:ext uri="{FF2B5EF4-FFF2-40B4-BE49-F238E27FC236}">
                <a16:creationId xmlns:a16="http://schemas.microsoft.com/office/drawing/2014/main" id="{3A561D56-405F-418D-9256-1FF5C58EC42B}"/>
              </a:ext>
            </a:extLst>
          </p:cNvPr>
          <p:cNvSpPr/>
          <p:nvPr/>
        </p:nvSpPr>
        <p:spPr>
          <a:xfrm>
            <a:off x="8971401" y="3429000"/>
            <a:ext cx="2514600" cy="251184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Confidence Intervals are Similar</a:t>
            </a:r>
          </a:p>
        </p:txBody>
      </p:sp>
    </p:spTree>
    <p:extLst>
      <p:ext uri="{BB962C8B-B14F-4D97-AF65-F5344CB8AC3E}">
        <p14:creationId xmlns:p14="http://schemas.microsoft.com/office/powerpoint/2010/main" val="3611815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Data</a:t>
                </a:r>
              </a:p>
              <a:p>
                <a:pPr lvl="1"/>
                <a:r>
                  <a:rPr lang="en-US" dirty="0"/>
                  <a:t>Simulated Distribution: Gamma, mean = 10.5, SD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10.5</m:t>
                        </m:r>
                      </m:e>
                    </m:rad>
                  </m:oMath>
                </a14:m>
                <a:r>
                  <a:rPr lang="en-US" dirty="0"/>
                  <a:t> = 3.2403703</a:t>
                </a:r>
              </a:p>
              <a:p>
                <a:pPr lvl="1"/>
                <a:r>
                  <a:rPr lang="en-US" dirty="0"/>
                  <a:t>Observed Mean (</a:t>
                </a:r>
                <a:r>
                  <a:rPr lang="en-US" dirty="0">
                    <a:sym typeface="Symbol MT" panose="05050102010706020507" pitchFamily="18" charset="2"/>
                  </a:rPr>
                  <a:t> z-</a:t>
                </a:r>
                <a:r>
                  <a:rPr lang="en-US" dirty="0"/>
                  <a:t>Standard Error) is </a:t>
                </a:r>
                <a:r>
                  <a:rPr lang="en-US" dirty="0">
                    <a:solidFill>
                      <a:srgbClr val="FF0000"/>
                    </a:solidFill>
                  </a:rPr>
                  <a:t>11.2349988</a:t>
                </a:r>
                <a:r>
                  <a:rPr lang="en-US" dirty="0"/>
                  <a:t> (</a:t>
                </a:r>
                <a:r>
                  <a:rPr lang="en-US" dirty="0">
                    <a:sym typeface="Symbol MT" panose="05050102010706020507" pitchFamily="18" charset="2"/>
                  </a:rPr>
                  <a:t> </a:t>
                </a:r>
                <a:r>
                  <a:rPr lang="en-US" dirty="0">
                    <a:solidFill>
                      <a:srgbClr val="7030A0"/>
                    </a:solidFill>
                  </a:rPr>
                  <a:t>0.3632567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95% z-Confidence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10.5230287, 11.9469689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Bootstrapping 500 Times of the Mean Statistic</a:t>
                </a:r>
              </a:p>
              <a:p>
                <a:pPr lvl="1"/>
                <a:r>
                  <a:rPr lang="en-US" dirty="0"/>
                  <a:t>Mean is </a:t>
                </a:r>
                <a:r>
                  <a:rPr lang="en-US" dirty="0">
                    <a:solidFill>
                      <a:srgbClr val="FF0000"/>
                    </a:solidFill>
                  </a:rPr>
                  <a:t>11.2511981</a:t>
                </a:r>
                <a:r>
                  <a:rPr lang="en-US" dirty="0"/>
                  <a:t> and Standard Deviation is </a:t>
                </a:r>
                <a:r>
                  <a:rPr lang="en-US" dirty="0">
                    <a:solidFill>
                      <a:srgbClr val="7030A0"/>
                    </a:solidFill>
                  </a:rPr>
                  <a:t>0.3680060</a:t>
                </a:r>
              </a:p>
              <a:p>
                <a:pPr lvl="1"/>
                <a:r>
                  <a:rPr lang="en-US" dirty="0"/>
                  <a:t>95% 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10.5195328, 11.9649289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Bootstrapping 1000 Times of the Mean Statistic</a:t>
                </a:r>
              </a:p>
              <a:p>
                <a:pPr lvl="1"/>
                <a:r>
                  <a:rPr lang="en-US" dirty="0"/>
                  <a:t>Mean is </a:t>
                </a:r>
                <a:r>
                  <a:rPr lang="en-US" dirty="0">
                    <a:solidFill>
                      <a:srgbClr val="FF0000"/>
                    </a:solidFill>
                  </a:rPr>
                  <a:t>11.2350443</a:t>
                </a:r>
                <a:r>
                  <a:rPr lang="en-US" dirty="0"/>
                  <a:t> and Standard Deviation is </a:t>
                </a:r>
                <a:r>
                  <a:rPr lang="en-US" dirty="0">
                    <a:solidFill>
                      <a:srgbClr val="7030A0"/>
                    </a:solidFill>
                  </a:rPr>
                  <a:t>0.3496548</a:t>
                </a:r>
              </a:p>
              <a:p>
                <a:pPr lvl="1"/>
                <a:r>
                  <a:rPr lang="en-US" dirty="0"/>
                  <a:t>95% 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10.5460303, 11.9266136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B3418DC-7F3E-4DF1-A6AB-35E744D216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Explosion: 8 Points 8">
            <a:extLst>
              <a:ext uri="{FF2B5EF4-FFF2-40B4-BE49-F238E27FC236}">
                <a16:creationId xmlns:a16="http://schemas.microsoft.com/office/drawing/2014/main" id="{18870877-0AA3-4D2B-ADAA-4125EBB8BB97}"/>
              </a:ext>
            </a:extLst>
          </p:cNvPr>
          <p:cNvSpPr/>
          <p:nvPr/>
        </p:nvSpPr>
        <p:spPr>
          <a:xfrm>
            <a:off x="8971401" y="3429000"/>
            <a:ext cx="2514600" cy="251184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Confidence Intervals are Similar</a:t>
            </a:r>
          </a:p>
        </p:txBody>
      </p:sp>
    </p:spTree>
    <p:extLst>
      <p:ext uri="{BB962C8B-B14F-4D97-AF65-F5344CB8AC3E}">
        <p14:creationId xmlns:p14="http://schemas.microsoft.com/office/powerpoint/2010/main" val="26692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14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Combining Multiple Learners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Bootstrap Method for Estimation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Ensemble Model for Improving Goodness-of-Fit</a:t>
            </a:r>
          </a:p>
          <a:p>
            <a:pPr lvl="1"/>
            <a:r>
              <a:rPr lang="en-US" dirty="0"/>
              <a:t>Bagging</a:t>
            </a:r>
          </a:p>
          <a:p>
            <a:pPr lvl="1"/>
            <a:r>
              <a:rPr lang="en-US" dirty="0"/>
              <a:t>Adaptive Boosting (i.e., AdaBoost)</a:t>
            </a:r>
          </a:p>
          <a:p>
            <a:pPr lvl="1"/>
            <a:r>
              <a:rPr lang="en-US" dirty="0"/>
              <a:t>Gradient Boosting (i.e., GBM) – next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B71F0-87AC-42FB-A236-60CB505C1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7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Mean Example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Simulated Distribution: </a:t>
            </a:r>
            <a:r>
              <a:rPr lang="en-US" dirty="0" err="1"/>
              <a:t>Pr</a:t>
            </a:r>
            <a:r>
              <a:rPr lang="en-US" dirty="0"/>
              <a:t>(X=1)=0.3, </a:t>
            </a:r>
            <a:r>
              <a:rPr lang="en-US" dirty="0" err="1"/>
              <a:t>Pr</a:t>
            </a:r>
            <a:r>
              <a:rPr lang="en-US" dirty="0"/>
              <a:t>(X=2)=0.1, </a:t>
            </a:r>
            <a:r>
              <a:rPr lang="en-US" dirty="0" err="1"/>
              <a:t>Pr</a:t>
            </a:r>
            <a:r>
              <a:rPr lang="en-US" dirty="0"/>
              <a:t>(X=3)=0.4, </a:t>
            </a:r>
            <a:r>
              <a:rPr lang="en-US" dirty="0" err="1"/>
              <a:t>Pr</a:t>
            </a:r>
            <a:r>
              <a:rPr lang="en-US" dirty="0"/>
              <a:t>(X=4)=0.2</a:t>
            </a:r>
          </a:p>
          <a:p>
            <a:pPr lvl="1"/>
            <a:r>
              <a:rPr lang="en-US" dirty="0"/>
              <a:t>E(X) = 2.5, Var(X) = 1.25, SD(X) = 1.1180340</a:t>
            </a:r>
          </a:p>
          <a:p>
            <a:pPr lvl="1"/>
            <a:r>
              <a:rPr lang="en-US" dirty="0"/>
              <a:t>Observed Mean (</a:t>
            </a:r>
            <a:r>
              <a:rPr lang="en-US" dirty="0">
                <a:sym typeface="Symbol MT" panose="05050102010706020507" pitchFamily="18" charset="2"/>
              </a:rPr>
              <a:t> z-</a:t>
            </a:r>
            <a:r>
              <a:rPr lang="en-US" dirty="0"/>
              <a:t>Standard Error) is </a:t>
            </a:r>
            <a:r>
              <a:rPr lang="en-US" dirty="0">
                <a:solidFill>
                  <a:srgbClr val="FF0000"/>
                </a:solidFill>
              </a:rPr>
              <a:t>2.3700000</a:t>
            </a:r>
            <a:r>
              <a:rPr lang="en-US" dirty="0"/>
              <a:t> (</a:t>
            </a:r>
            <a:r>
              <a:rPr lang="en-US" dirty="0">
                <a:sym typeface="Symbol MT" panose="05050102010706020507" pitchFamily="18" charset="2"/>
              </a:rPr>
              <a:t> </a:t>
            </a:r>
            <a:r>
              <a:rPr lang="en-US" dirty="0">
                <a:solidFill>
                  <a:srgbClr val="7030A0"/>
                </a:solidFill>
              </a:rPr>
              <a:t>0.1205446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95% z-Confidence Interval is (</a:t>
            </a:r>
            <a:r>
              <a:rPr lang="en-US" dirty="0">
                <a:solidFill>
                  <a:srgbClr val="0070C0"/>
                </a:solidFill>
              </a:rPr>
              <a:t>2.1337369, 2.6062631</a:t>
            </a:r>
            <a:r>
              <a:rPr lang="en-US" dirty="0"/>
              <a:t>)</a:t>
            </a:r>
          </a:p>
          <a:p>
            <a:r>
              <a:rPr lang="en-US" dirty="0"/>
              <a:t>Bootstrapping 500 Times of the Mean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2.3660000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0.1207626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2.1400000, 2.6000000</a:t>
            </a:r>
            <a:r>
              <a:rPr lang="en-US" dirty="0"/>
              <a:t>)</a:t>
            </a:r>
          </a:p>
          <a:p>
            <a:r>
              <a:rPr lang="en-US" dirty="0"/>
              <a:t>Bootstrapping 1000 Times of the Mean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2.3660900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0.1163461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2.1397500, 2.6000000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58882E-8C6C-41AA-A75E-933D1B0674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Explosion: 8 Points 8">
            <a:extLst>
              <a:ext uri="{FF2B5EF4-FFF2-40B4-BE49-F238E27FC236}">
                <a16:creationId xmlns:a16="http://schemas.microsoft.com/office/drawing/2014/main" id="{AD8F3402-BD75-46C4-8333-F85B4D72C365}"/>
              </a:ext>
            </a:extLst>
          </p:cNvPr>
          <p:cNvSpPr/>
          <p:nvPr/>
        </p:nvSpPr>
        <p:spPr>
          <a:xfrm>
            <a:off x="8971401" y="3429000"/>
            <a:ext cx="2514600" cy="251184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Confidence Intervals are Similar</a:t>
            </a:r>
          </a:p>
        </p:txBody>
      </p:sp>
    </p:spTree>
    <p:extLst>
      <p:ext uri="{BB962C8B-B14F-4D97-AF65-F5344CB8AC3E}">
        <p14:creationId xmlns:p14="http://schemas.microsoft.com/office/powerpoint/2010/main" val="2750213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Common Specifications</a:t>
            </a:r>
          </a:p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Number of observations is 100</a:t>
            </a:r>
          </a:p>
          <a:p>
            <a:pPr lvl="1"/>
            <a:r>
              <a:rPr lang="en-US" dirty="0"/>
              <a:t>Data are simulated from a particular distribution</a:t>
            </a:r>
          </a:p>
          <a:p>
            <a:pPr lvl="1"/>
            <a:r>
              <a:rPr lang="en-US" dirty="0"/>
              <a:t>Random seed is 20190417</a:t>
            </a:r>
          </a:p>
          <a:p>
            <a:pPr lvl="1"/>
            <a:r>
              <a:rPr lang="en-US" dirty="0"/>
              <a:t>The summary statistic is the Coefficient of Variation = SD / Mean (Note: this is a biased estimator of the population CV)</a:t>
            </a:r>
          </a:p>
          <a:p>
            <a:r>
              <a:rPr lang="en-US" dirty="0"/>
              <a:t>Bootstrapping</a:t>
            </a:r>
          </a:p>
          <a:p>
            <a:pPr lvl="1"/>
            <a:r>
              <a:rPr lang="en-US" dirty="0"/>
              <a:t>Get the standard error and 95% confidence interval of the summary statistic</a:t>
            </a:r>
          </a:p>
          <a:p>
            <a:pPr lvl="1"/>
            <a:r>
              <a:rPr lang="en-US" dirty="0"/>
              <a:t>500 and 1000 times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8D68D-4028-4086-8564-3CAC73237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535221-9714-4785-BBA4-23DFC8AC4EE1}"/>
              </a:ext>
            </a:extLst>
          </p:cNvPr>
          <p:cNvSpPr/>
          <p:nvPr/>
        </p:nvSpPr>
        <p:spPr>
          <a:xfrm>
            <a:off x="8460401" y="5919550"/>
            <a:ext cx="3474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 panose="05050102010706020507" pitchFamily="18" charset="2"/>
              </a:rPr>
              <a:t>Week 14 Bootstrap CV Example.py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3725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Standard Error of the Coefficient of Variation</a:t>
                </a:r>
              </a:p>
              <a:p>
                <a:pPr lvl="1"/>
                <a:r>
                  <a:rPr lang="en-US" dirty="0"/>
                  <a:t>This website </a:t>
                </a:r>
                <a:r>
                  <a:rPr lang="en-US" sz="1800" dirty="0">
                    <a:hlinkClick r:id="rId3"/>
                  </a:rPr>
                  <a:t>http://influentialpoints.com/Training/standard_error_of_coefficient_of_variation.htm</a:t>
                </a:r>
                <a:r>
                  <a:rPr lang="en-US" dirty="0"/>
                  <a:t> gives a formula for the asymptotic standard error for normal distribution data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𝐶𝑉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CV is expressed in percentages</a:t>
                </a:r>
              </a:p>
              <a:p>
                <a:pPr lvl="1"/>
                <a:r>
                  <a:rPr lang="en-US" dirty="0"/>
                  <a:t>We can check this asymptotic standard error against the bootstrap results.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158D68D-4028-4086-8564-3CAC73237B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535221-9714-4785-BBA4-23DFC8AC4EE1}"/>
              </a:ext>
            </a:extLst>
          </p:cNvPr>
          <p:cNvSpPr/>
          <p:nvPr/>
        </p:nvSpPr>
        <p:spPr>
          <a:xfrm>
            <a:off x="8460401" y="5919550"/>
            <a:ext cx="3474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Symbol" panose="05050102010706020507" pitchFamily="18" charset="2"/>
              </a:rPr>
              <a:t>Week 14 Bootstrap CV Example.py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5994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Simulated Distribution: Normal, mean = 10, standard deviation = 7, CV = 70%</a:t>
            </a:r>
          </a:p>
          <a:p>
            <a:pPr lvl="1"/>
            <a:r>
              <a:rPr lang="en-US" dirty="0"/>
              <a:t>Observed CV (</a:t>
            </a:r>
            <a:r>
              <a:rPr lang="en-US" dirty="0">
                <a:sym typeface="Symbol MT" panose="05050102010706020507" pitchFamily="18" charset="2"/>
              </a:rPr>
              <a:t> z-</a:t>
            </a:r>
            <a:r>
              <a:rPr lang="en-US" dirty="0"/>
              <a:t>Standard Error) is </a:t>
            </a:r>
            <a:r>
              <a:rPr lang="en-US" dirty="0">
                <a:solidFill>
                  <a:srgbClr val="FF0000"/>
                </a:solidFill>
              </a:rPr>
              <a:t>57.1823729%</a:t>
            </a:r>
            <a:r>
              <a:rPr lang="en-US" dirty="0"/>
              <a:t> (</a:t>
            </a:r>
            <a:r>
              <a:rPr lang="en-US" dirty="0">
                <a:sym typeface="Symbol MT" panose="05050102010706020507" pitchFamily="18" charset="2"/>
              </a:rPr>
              <a:t> </a:t>
            </a:r>
            <a:r>
              <a:rPr lang="en-US" dirty="0">
                <a:solidFill>
                  <a:srgbClr val="7030A0"/>
                </a:solidFill>
                <a:sym typeface="Symbol MT" panose="05050102010706020507" pitchFamily="18" charset="2"/>
              </a:rPr>
              <a:t>5.2000833%</a:t>
            </a:r>
            <a:r>
              <a:rPr lang="en-US" dirty="0">
                <a:sym typeface="Symbol MT" panose="05050102010706020507" pitchFamily="18" charset="2"/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95% z-Confidence Interval is (</a:t>
            </a:r>
            <a:r>
              <a:rPr lang="en-US" dirty="0">
                <a:solidFill>
                  <a:srgbClr val="0070C0"/>
                </a:solidFill>
              </a:rPr>
              <a:t>46.9903969%, 67.3743489%</a:t>
            </a:r>
            <a:r>
              <a:rPr lang="en-US" dirty="0"/>
              <a:t>) </a:t>
            </a:r>
          </a:p>
          <a:p>
            <a:r>
              <a:rPr lang="en-US" dirty="0"/>
              <a:t>Bootstrapping 500 Times of the CV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56.9358445%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5.7869214%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46.6012757%, 68.8002313%</a:t>
            </a:r>
            <a:r>
              <a:rPr lang="en-US" dirty="0"/>
              <a:t>)</a:t>
            </a:r>
          </a:p>
          <a:p>
            <a:r>
              <a:rPr lang="en-US" dirty="0"/>
              <a:t>Bootstrapping 1000 Times of the CV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57.0239971%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5.7025104%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46.6397576%, 68.4436737%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972265-523D-4F60-B4D4-DA1733D34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31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Data</a:t>
                </a:r>
              </a:p>
              <a:p>
                <a:pPr lvl="1"/>
                <a:r>
                  <a:rPr lang="en-US" dirty="0"/>
                  <a:t>Simulated Distribution: Gamma, mean = 10.5, CV =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10.5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= 30.86%</a:t>
                </a:r>
              </a:p>
              <a:p>
                <a:pPr lvl="1"/>
                <a:r>
                  <a:rPr lang="en-US" dirty="0"/>
                  <a:t>Observed CV (</a:t>
                </a:r>
                <a:r>
                  <a:rPr lang="en-US" dirty="0">
                    <a:sym typeface="Symbol MT" panose="05050102010706020507" pitchFamily="18" charset="2"/>
                  </a:rPr>
                  <a:t> z-</a:t>
                </a:r>
                <a:r>
                  <a:rPr lang="en-US" dirty="0"/>
                  <a:t>Standard Error) is </a:t>
                </a:r>
                <a:r>
                  <a:rPr lang="en-US" dirty="0">
                    <a:solidFill>
                      <a:srgbClr val="FF0000"/>
                    </a:solidFill>
                  </a:rPr>
                  <a:t>32.3325992%</a:t>
                </a:r>
                <a:r>
                  <a:rPr lang="en-US" dirty="0"/>
                  <a:t> (</a:t>
                </a:r>
                <a:r>
                  <a:rPr lang="en-US" dirty="0">
                    <a:sym typeface="Symbol MT" panose="05050102010706020507" pitchFamily="18" charset="2"/>
                  </a:rPr>
                  <a:t> </a:t>
                </a:r>
                <a:r>
                  <a:rPr lang="en-US" dirty="0">
                    <a:solidFill>
                      <a:srgbClr val="7030A0"/>
                    </a:solidFill>
                    <a:sym typeface="Symbol MT" panose="05050102010706020507" pitchFamily="18" charset="2"/>
                  </a:rPr>
                  <a:t>2.5139291%</a:t>
                </a:r>
                <a:r>
                  <a:rPr lang="en-US" dirty="0">
                    <a:sym typeface="Symbol MT" panose="05050102010706020507" pitchFamily="18" charset="2"/>
                  </a:rPr>
                  <a:t>)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95% z-Confidence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27.4053886%, 37.2598098%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Bootstrapping 500 Times of the CV Statistic</a:t>
                </a:r>
              </a:p>
              <a:p>
                <a:pPr lvl="1"/>
                <a:r>
                  <a:rPr lang="en-US" dirty="0"/>
                  <a:t>Mean is </a:t>
                </a:r>
                <a:r>
                  <a:rPr lang="en-US" dirty="0">
                    <a:solidFill>
                      <a:srgbClr val="FF0000"/>
                    </a:solidFill>
                  </a:rPr>
                  <a:t>32.2069973%</a:t>
                </a:r>
                <a:r>
                  <a:rPr lang="en-US" dirty="0"/>
                  <a:t> and Standard Deviation is </a:t>
                </a:r>
                <a:r>
                  <a:rPr lang="en-US" dirty="0">
                    <a:solidFill>
                      <a:srgbClr val="7030A0"/>
                    </a:solidFill>
                  </a:rPr>
                  <a:t>1.9984223%</a:t>
                </a:r>
              </a:p>
              <a:p>
                <a:pPr lvl="1"/>
                <a:r>
                  <a:rPr lang="en-US" dirty="0"/>
                  <a:t>95% 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28.6180784%, 36.2891213%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Bootstrapping 1000 Times of the CV Statistic</a:t>
                </a:r>
              </a:p>
              <a:p>
                <a:pPr lvl="1"/>
                <a:r>
                  <a:rPr lang="en-US" dirty="0"/>
                  <a:t>Mean is </a:t>
                </a:r>
                <a:r>
                  <a:rPr lang="en-US" dirty="0">
                    <a:solidFill>
                      <a:srgbClr val="FF0000"/>
                    </a:solidFill>
                  </a:rPr>
                  <a:t>32.3239131%</a:t>
                </a:r>
                <a:r>
                  <a:rPr lang="en-US" dirty="0"/>
                  <a:t> and Standard Deviation is </a:t>
                </a:r>
                <a:r>
                  <a:rPr lang="en-US" dirty="0">
                    <a:solidFill>
                      <a:srgbClr val="7030A0"/>
                    </a:solidFill>
                  </a:rPr>
                  <a:t>1.9458185%</a:t>
                </a:r>
              </a:p>
              <a:p>
                <a:pPr lvl="1"/>
                <a:r>
                  <a:rPr lang="en-US" dirty="0"/>
                  <a:t>95% Confidence Interval is (</a:t>
                </a:r>
                <a:r>
                  <a:rPr lang="en-US" dirty="0">
                    <a:solidFill>
                      <a:srgbClr val="0070C0"/>
                    </a:solidFill>
                  </a:rPr>
                  <a:t>28.5757410%, 36.2875310%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D972265-523D-4F60-B4D4-DA1733D34D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04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Method: CV Example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Simulated Distribution: </a:t>
            </a:r>
            <a:r>
              <a:rPr lang="en-US" dirty="0" err="1"/>
              <a:t>Pr</a:t>
            </a:r>
            <a:r>
              <a:rPr lang="en-US" dirty="0"/>
              <a:t>(X=1)=0.3, </a:t>
            </a:r>
            <a:r>
              <a:rPr lang="en-US" dirty="0" err="1"/>
              <a:t>Pr</a:t>
            </a:r>
            <a:r>
              <a:rPr lang="en-US" dirty="0"/>
              <a:t>(X=2)=0.1, </a:t>
            </a:r>
            <a:r>
              <a:rPr lang="en-US" dirty="0" err="1"/>
              <a:t>Pr</a:t>
            </a:r>
            <a:r>
              <a:rPr lang="en-US" dirty="0"/>
              <a:t>(X=3)=0.4, </a:t>
            </a:r>
            <a:r>
              <a:rPr lang="en-US" dirty="0" err="1"/>
              <a:t>Pr</a:t>
            </a:r>
            <a:r>
              <a:rPr lang="en-US" dirty="0"/>
              <a:t>(X=4)=0.2</a:t>
            </a:r>
          </a:p>
          <a:p>
            <a:pPr lvl="1"/>
            <a:r>
              <a:rPr lang="en-US" dirty="0"/>
              <a:t>E(X) = 2.5, Var(X) = 1.25, theoretical CV is 25.82%</a:t>
            </a:r>
          </a:p>
          <a:p>
            <a:pPr lvl="1"/>
            <a:r>
              <a:rPr lang="en-US" dirty="0"/>
              <a:t>Observed CV (</a:t>
            </a:r>
            <a:r>
              <a:rPr lang="en-US" dirty="0">
                <a:sym typeface="Symbol MT" panose="05050102010706020507" pitchFamily="18" charset="2"/>
              </a:rPr>
              <a:t> z-</a:t>
            </a:r>
            <a:r>
              <a:rPr lang="en-US" dirty="0"/>
              <a:t>Standard Error) is </a:t>
            </a:r>
            <a:r>
              <a:rPr lang="en-US" dirty="0">
                <a:solidFill>
                  <a:srgbClr val="FF0000"/>
                </a:solidFill>
              </a:rPr>
              <a:t>50.8626994%</a:t>
            </a:r>
            <a:r>
              <a:rPr lang="en-US" dirty="0"/>
              <a:t> (</a:t>
            </a:r>
            <a:r>
              <a:rPr lang="en-US" dirty="0">
                <a:sym typeface="Symbol MT" panose="05050102010706020507" pitchFamily="18" charset="2"/>
              </a:rPr>
              <a:t> </a:t>
            </a:r>
            <a:r>
              <a:rPr lang="en-US" dirty="0">
                <a:solidFill>
                  <a:srgbClr val="7030A0"/>
                </a:solidFill>
                <a:sym typeface="Symbol MT" panose="05050102010706020507" pitchFamily="18" charset="2"/>
              </a:rPr>
              <a:t>4.4303175%</a:t>
            </a:r>
            <a:r>
              <a:rPr lang="en-US" dirty="0">
                <a:sym typeface="Symbol MT" panose="05050102010706020507" pitchFamily="18" charset="2"/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95% z-Confidence Interval is (</a:t>
            </a:r>
            <a:r>
              <a:rPr lang="en-US" dirty="0">
                <a:solidFill>
                  <a:srgbClr val="0070C0"/>
                </a:solidFill>
              </a:rPr>
              <a:t>42.1794366%, 59.5459622%</a:t>
            </a:r>
            <a:r>
              <a:rPr lang="en-US" dirty="0"/>
              <a:t>) </a:t>
            </a:r>
          </a:p>
          <a:p>
            <a:r>
              <a:rPr lang="en-US" dirty="0"/>
              <a:t>Bootstrapping 500 Times of the CV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51.0474285%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3.0114898%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44.9350052%, 56.6917786%</a:t>
            </a:r>
            <a:r>
              <a:rPr lang="en-US" dirty="0"/>
              <a:t>)</a:t>
            </a:r>
          </a:p>
          <a:p>
            <a:r>
              <a:rPr lang="en-US" dirty="0"/>
              <a:t>Bootstrapping 1000 Times of the CV Statistic</a:t>
            </a:r>
          </a:p>
          <a:p>
            <a:pPr lvl="1"/>
            <a:r>
              <a:rPr lang="en-US" dirty="0"/>
              <a:t>Mean is </a:t>
            </a:r>
            <a:r>
              <a:rPr lang="en-US" dirty="0">
                <a:solidFill>
                  <a:srgbClr val="FF0000"/>
                </a:solidFill>
              </a:rPr>
              <a:t>51.1596938%</a:t>
            </a:r>
            <a:r>
              <a:rPr lang="en-US" dirty="0"/>
              <a:t> and Standard Deviation is </a:t>
            </a:r>
            <a:r>
              <a:rPr lang="en-US" dirty="0">
                <a:solidFill>
                  <a:srgbClr val="7030A0"/>
                </a:solidFill>
              </a:rPr>
              <a:t>3.0467660%</a:t>
            </a:r>
          </a:p>
          <a:p>
            <a:pPr lvl="1"/>
            <a:r>
              <a:rPr lang="en-US" dirty="0"/>
              <a:t>95% Confidence Interval is (</a:t>
            </a:r>
            <a:r>
              <a:rPr lang="en-US" dirty="0">
                <a:solidFill>
                  <a:srgbClr val="0070C0"/>
                </a:solidFill>
              </a:rPr>
              <a:t>45.1091378%, 57.2086309%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972265-523D-4F60-B4D4-DA1733D34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97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Closing Remarks</a:t>
            </a:r>
            <a:r>
              <a:rPr lang="en-US" dirty="0"/>
              <a:t>:</a:t>
            </a:r>
          </a:p>
          <a:p>
            <a:r>
              <a:rPr lang="en-US" dirty="0"/>
              <a:t>The Confidence Interval is simple to use, but actual probability coverage may be less than the nominal value, e.g., 95%.</a:t>
            </a:r>
          </a:p>
          <a:p>
            <a:r>
              <a:rPr lang="en-US" dirty="0"/>
              <a:t>The bootstrap method depends on the sample being representative.  Otherwise, the re-sampling results will be inappropriate.</a:t>
            </a:r>
          </a:p>
          <a:p>
            <a:r>
              <a:rPr lang="en-US" dirty="0"/>
              <a:t>If the sample statistic of interest (e.g., the Coefficient of Variation) is already a biased estimate of the population statistic, then the bootstrap method will not correct the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99040-FAE7-4E3A-B230-E268A145D4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Ensemble Methods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Ensemble Method is a Machine Learning concept in which the idea is to train multiple models using the same learning algorithm.</a:t>
            </a:r>
          </a:p>
          <a:p>
            <a:r>
              <a:rPr lang="en-US" dirty="0"/>
              <a:t>The objective is to combine a set of models and create a stronger model that delivers better performance.</a:t>
            </a:r>
          </a:p>
          <a:p>
            <a:r>
              <a:rPr lang="en-US" dirty="0"/>
              <a:t>There are many ways to ensemble models. Among the most widely used techniques are Bagging and Boosting.</a:t>
            </a:r>
          </a:p>
          <a:p>
            <a:r>
              <a:rPr lang="en-US" dirty="0"/>
              <a:t>Bagging allows multiple similar models with high variance are averaged to decrease variance.</a:t>
            </a:r>
          </a:p>
          <a:p>
            <a:r>
              <a:rPr lang="en-US" dirty="0"/>
              <a:t>Boosting builds multiple incremental models to decrease the bias, while keeping variance small.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4AEA4-E508-4BED-9BB3-41C84BA0E0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23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or Boosting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Overview Procedure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 on a model of interest, i.e., select a supervised learner algorithm with desired specifications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the model of interest multiple times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u="sng" dirty="0"/>
              <a:t>Bagging:</a:t>
            </a:r>
            <a:r>
              <a:rPr lang="en-US" dirty="0"/>
              <a:t> In parallel on different training samples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u="sng" dirty="0"/>
              <a:t>Boosting:</a:t>
            </a:r>
            <a:r>
              <a:rPr lang="en-US" dirty="0"/>
              <a:t> Sequentially with different weights on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Assemble the predictions from the models, with or without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ensemble prediction is the outcome of the Ensemble 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15879-402F-4225-B40D-C706E85BAF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33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Bagging is </a:t>
            </a:r>
            <a:r>
              <a:rPr lang="en-US" b="1" u="sng" dirty="0"/>
              <a:t>B</a:t>
            </a:r>
            <a:r>
              <a:rPr lang="en-US" b="1" dirty="0"/>
              <a:t>ootstrap </a:t>
            </a:r>
            <a:r>
              <a:rPr lang="en-US" b="1" u="sng" dirty="0"/>
              <a:t>Agg</a:t>
            </a:r>
            <a:r>
              <a:rPr lang="en-US" b="1" dirty="0"/>
              <a:t>regat</a:t>
            </a:r>
            <a:r>
              <a:rPr lang="en-US" b="1" u="sng" dirty="0"/>
              <a:t>ing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bootstrap sample from the training partition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model is trained individually on each bootstrap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Observations in a bootstrap sample are not weighted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Models’ predicted target values are summarized (without weights) to produce the ensemble prediction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Mean of the predicted values for an interval target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Mean of the predicted probabilities for a category of a categorical target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Mode of the predicted outcome of a categorical target (majority vote)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35794-2E75-40ED-B504-55F820C178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1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4619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Bootstrap, the Dictionary Meaning</a:t>
            </a:r>
          </a:p>
          <a:p>
            <a:r>
              <a:rPr lang="en-US" dirty="0"/>
              <a:t>(</a:t>
            </a:r>
            <a:r>
              <a:rPr lang="en-US" i="1" dirty="0"/>
              <a:t>noun</a:t>
            </a:r>
            <a:r>
              <a:rPr lang="en-US" dirty="0"/>
              <a:t>) A looped strap sewed at the side or the rear top of a boot to help in pulling it on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i="1" dirty="0"/>
              <a:t>Idiom</a:t>
            </a:r>
            <a:r>
              <a:rPr lang="en-US" dirty="0"/>
              <a:t>) </a:t>
            </a:r>
            <a:r>
              <a:rPr lang="en-US" i="1" dirty="0"/>
              <a:t>To pull oneself up by one's bootstraps</a:t>
            </a:r>
            <a:r>
              <a:rPr lang="en-US" dirty="0"/>
              <a:t> – To </a:t>
            </a:r>
            <a:r>
              <a:rPr lang="en-US" dirty="0">
                <a:solidFill>
                  <a:srgbClr val="FF0000"/>
                </a:solidFill>
              </a:rPr>
              <a:t>succeed only on one’s own effort or abilities</a:t>
            </a:r>
            <a:r>
              <a:rPr lang="en-US" dirty="0"/>
              <a:t>, despite limited resources, or to function independently without outside assistance 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44895" y="1690688"/>
            <a:ext cx="2286000" cy="22860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544895" y="4057650"/>
            <a:ext cx="2286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D3B9B4-597D-4401-8869-9C8FA03CC0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63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predictors: DELINQ and DEBTINC</a:t>
            </a:r>
          </a:p>
          <a:p>
            <a:r>
              <a:rPr lang="en-US" dirty="0"/>
              <a:t>Binary target: BAD (1 = Event, 0 = Non-Event)</a:t>
            </a:r>
          </a:p>
          <a:p>
            <a:r>
              <a:rPr lang="en-US" dirty="0"/>
              <a:t>5960 observations read</a:t>
            </a:r>
          </a:p>
          <a:p>
            <a:pPr lvl="1"/>
            <a:r>
              <a:rPr lang="en-US" dirty="0"/>
              <a:t>4,217 observations used after removing missing values in the predictors and the target variable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Assign the observations into the Training and the Testing partitions, stratified by the target variable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70% for Training, actually has 2,951 observations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30% for Testing, actually has 1,266 observations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E62FF-3B6C-43C5-92BD-ACAC83234A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B9C27B-5BFE-4D6D-97B2-B55EC8032F0D}"/>
              </a:ext>
            </a:extLst>
          </p:cNvPr>
          <p:cNvSpPr/>
          <p:nvPr/>
        </p:nvSpPr>
        <p:spPr>
          <a:xfrm>
            <a:off x="7920193" y="5992297"/>
            <a:ext cx="3914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14 Bagging </a:t>
            </a:r>
            <a:r>
              <a:rPr lang="en-US" b="1" dirty="0" err="1"/>
              <a:t>ClassTree</a:t>
            </a:r>
            <a:r>
              <a:rPr lang="en-US" b="1" dirty="0"/>
              <a:t> Example.py</a:t>
            </a:r>
          </a:p>
        </p:txBody>
      </p:sp>
    </p:spTree>
    <p:extLst>
      <p:ext uri="{BB962C8B-B14F-4D97-AF65-F5344CB8AC3E}">
        <p14:creationId xmlns:p14="http://schemas.microsoft.com/office/powerpoint/2010/main" val="1315729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Classification of Observations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Classify an observation as an Event if the predicted probability is greater than or equal to a threshold value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threshold is the fraction of BAD = 1 observations in the Training partition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threshold value is 0.09115554049474754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Classification Tree Specifications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Criterion is Entropy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Maximum depth is two (i.e., the tree has three layers including the root node)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Random seed is 60616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E62FF-3B6C-43C5-92BD-ACAC83234A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30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Classification Tree Without Bagging</a:t>
            </a:r>
            <a:r>
              <a:rPr lang="en-US" dirty="0"/>
              <a:t>:</a:t>
            </a:r>
          </a:p>
          <a:p>
            <a:r>
              <a:rPr lang="en-US" dirty="0"/>
              <a:t>Metrics are calculated on the Testing partition</a:t>
            </a:r>
          </a:p>
          <a:p>
            <a:r>
              <a:rPr lang="en-US" dirty="0"/>
              <a:t>Area Under Curve = 0.6562460</a:t>
            </a:r>
          </a:p>
          <a:p>
            <a:r>
              <a:rPr lang="en-US" dirty="0"/>
              <a:t>Misclassification Rate = 0.1074250</a:t>
            </a:r>
          </a:p>
          <a:p>
            <a:r>
              <a:rPr lang="en-US" dirty="0"/>
              <a:t>Root Average Squared Error = 0.2584909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Comments</a:t>
            </a:r>
          </a:p>
          <a:p>
            <a:r>
              <a:rPr lang="en-US" dirty="0"/>
              <a:t>The classification tree result is fairly good</a:t>
            </a:r>
          </a:p>
          <a:p>
            <a:r>
              <a:rPr lang="en-US" dirty="0"/>
              <a:t>Can we improve further?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79A3E-F520-48AC-9F8C-C78EEC6AA7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31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Classification Tree With Bagging</a:t>
            </a:r>
            <a:r>
              <a:rPr lang="en-US" dirty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bootstrap_classTree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x_train.index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numpy.zeros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((nT,2))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random.seed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(20181114)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sample_wr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x_train_boot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x_train.loc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[:,0]]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y_train_boot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y_train.loc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[:,0]]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x_train_boot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y_train_boot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['BAD'])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outProb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79A3E-F520-48AC-9F8C-C78EEC6AA7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99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79A3E-F520-48AC-9F8C-C78EEC6AA7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1D040-A537-438D-9D00-D8BF5631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79492"/>
              </p:ext>
            </p:extLst>
          </p:nvPr>
        </p:nvGraphicFramePr>
        <p:xfrm>
          <a:off x="990600" y="1574165"/>
          <a:ext cx="102774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526">
                  <a:extLst>
                    <a:ext uri="{9D8B030D-6E8A-4147-A177-3AD203B41FA5}">
                      <a16:colId xmlns:a16="http://schemas.microsoft.com/office/drawing/2014/main" val="996766252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251801687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40280775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332253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Bootstraps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 Under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Misclassification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 Average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4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(No Bagging)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0.6562460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0.1074250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0.2584909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37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0.7003135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0.1082148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0.2553437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0.7007442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0.1082148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0.2553244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9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0.7004911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0.1082148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0.2553433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0.7065199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0.1082148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0.2554015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0.7065841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0.1097946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0.2553846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486645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D164AF-7A49-478C-AE8A-A850D54CA1AC}"/>
              </a:ext>
            </a:extLst>
          </p:cNvPr>
          <p:cNvSpPr txBox="1">
            <a:spLocks/>
          </p:cNvSpPr>
          <p:nvPr/>
        </p:nvSpPr>
        <p:spPr>
          <a:xfrm>
            <a:off x="990600" y="4332605"/>
            <a:ext cx="10515600" cy="199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Comments</a:t>
            </a:r>
          </a:p>
          <a:p>
            <a:r>
              <a:rPr lang="en-US" dirty="0"/>
              <a:t>The more number of bootstraps, the higher the AUC metric and the lower the RASE </a:t>
            </a:r>
          </a:p>
          <a:p>
            <a:r>
              <a:rPr lang="en-US" dirty="0"/>
              <a:t>However, why do the Misclassification Rates go up on the contrary? </a:t>
            </a:r>
          </a:p>
        </p:txBody>
      </p:sp>
    </p:spTree>
    <p:extLst>
      <p:ext uri="{BB962C8B-B14F-4D97-AF65-F5344CB8AC3E}">
        <p14:creationId xmlns:p14="http://schemas.microsoft.com/office/powerpoint/2010/main" val="3653330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79A3E-F520-48AC-9F8C-C78EEC6AA7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1D040-A537-438D-9D00-D8BF5631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837792"/>
              </p:ext>
            </p:extLst>
          </p:nvPr>
        </p:nvGraphicFramePr>
        <p:xfrm>
          <a:off x="990600" y="1574165"/>
          <a:ext cx="99726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175">
                  <a:extLst>
                    <a:ext uri="{9D8B030D-6E8A-4147-A177-3AD203B41FA5}">
                      <a16:colId xmlns:a16="http://schemas.microsoft.com/office/drawing/2014/main" val="996766252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3640280775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332253311"/>
                    </a:ext>
                  </a:extLst>
                </a:gridCol>
                <a:gridCol w="2562226">
                  <a:extLst>
                    <a:ext uri="{9D8B030D-6E8A-4147-A177-3AD203B41FA5}">
                      <a16:colId xmlns:a16="http://schemas.microsoft.com/office/drawing/2014/main" val="2664045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Bootstraps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Misclassification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S.D. Threshold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4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(No Bagging)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0.1074250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0.0911555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37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0.1082148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0.0905117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0.0065891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0.1082148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0.0915215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0.0060572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9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0.1082148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0.0915588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0.0059124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0.1082148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0.0913975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0.0056231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0.1097946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0.0915161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0.0056149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486645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D164AF-7A49-478C-AE8A-A850D54CA1AC}"/>
              </a:ext>
            </a:extLst>
          </p:cNvPr>
          <p:cNvSpPr txBox="1">
            <a:spLocks/>
          </p:cNvSpPr>
          <p:nvPr/>
        </p:nvSpPr>
        <p:spPr>
          <a:xfrm>
            <a:off x="990600" y="4332605"/>
            <a:ext cx="10515600" cy="199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Comments</a:t>
            </a:r>
          </a:p>
          <a:p>
            <a:r>
              <a:rPr lang="en-US" dirty="0"/>
              <a:t>Since the threshold actually vary within the bootstrap samples, using a threshold that depends on the original training partition is actually a bad idea.  This is another moving target situation.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62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Example: HMEQ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79A3E-F520-48AC-9F8C-C78EEC6AA7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1D040-A537-438D-9D00-D8BF5631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9328"/>
              </p:ext>
            </p:extLst>
          </p:nvPr>
        </p:nvGraphicFramePr>
        <p:xfrm>
          <a:off x="990600" y="1574165"/>
          <a:ext cx="102774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526">
                  <a:extLst>
                    <a:ext uri="{9D8B030D-6E8A-4147-A177-3AD203B41FA5}">
                      <a16:colId xmlns:a16="http://schemas.microsoft.com/office/drawing/2014/main" val="996766252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251801687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40280775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332253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Bootstraps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 Under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Misclassification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 Average 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4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(No Bagging)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0.6562460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0.0742496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0.2584909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37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0.7003135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0.0734597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0.2553437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0.7007442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0.0726698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0.2553244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9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0.7004911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0.0734597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0.2553433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0.7065199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0.0734597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0.2554015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0.7065841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0.0734597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0.2553846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486645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D164AF-7A49-478C-AE8A-A850D54CA1AC}"/>
              </a:ext>
            </a:extLst>
          </p:cNvPr>
          <p:cNvSpPr txBox="1">
            <a:spLocks/>
          </p:cNvSpPr>
          <p:nvPr/>
        </p:nvSpPr>
        <p:spPr>
          <a:xfrm>
            <a:off x="990600" y="4332605"/>
            <a:ext cx="10515600" cy="1996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What if we use the uninformative threshold of 0.5?</a:t>
            </a:r>
          </a:p>
          <a:p>
            <a:r>
              <a:rPr lang="en-US" dirty="0"/>
              <a:t>New finding! The Misclassification Rates go down with bagging.  However, the Misclassification Rates do seem to stay flat after 100 bootstrap samples.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39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Bagging: Number of Bootstrap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Question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Will more bootstrap samples give me a better model?</a:t>
            </a:r>
          </a:p>
          <a:p>
            <a:endParaRPr lang="en-US" dirty="0"/>
          </a:p>
          <a:p>
            <a:r>
              <a:rPr lang="en-US" b="1" dirty="0"/>
              <a:t>Answer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Not Necessary, it depends on the metrics that you used</a:t>
            </a:r>
          </a:p>
          <a:p>
            <a:pPr lvl="1"/>
            <a:r>
              <a:rPr lang="en-US" dirty="0"/>
              <a:t>But you can increase your chance of getting a better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63854-8D58-4F93-BA06-10CAA73001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09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Bagging: Should I Do It?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of Bagging is straightforward</a:t>
            </a:r>
          </a:p>
          <a:p>
            <a:r>
              <a:rPr lang="en-US" dirty="0"/>
              <a:t>Bagging can be applied to any supervised predictive models</a:t>
            </a:r>
          </a:p>
          <a:p>
            <a:r>
              <a:rPr lang="en-US" dirty="0"/>
              <a:t>Bagging will, in general, improve model goodness-of-fit, but for a price of model interpretation</a:t>
            </a:r>
          </a:p>
          <a:p>
            <a:pPr lvl="1"/>
            <a:r>
              <a:rPr lang="en-US" dirty="0"/>
              <a:t>Because the bagging actually build the same model on multiple training data</a:t>
            </a:r>
          </a:p>
          <a:p>
            <a:pPr lvl="1"/>
            <a:r>
              <a:rPr lang="en-US" dirty="0"/>
              <a:t>Then aggregate the multiple outcomes (e.g., predicted probabilities).</a:t>
            </a:r>
          </a:p>
          <a:p>
            <a:r>
              <a:rPr lang="en-US" dirty="0"/>
              <a:t>Bagging will consume more machine computing cycles and resources</a:t>
            </a:r>
          </a:p>
          <a:p>
            <a:pPr lvl="1"/>
            <a:r>
              <a:rPr lang="en-US" dirty="0"/>
              <a:t>Specify your number of bootstrap samples based on how long you can wait for the results.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D500E-EF6A-4B77-849D-F8AFBF9BE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51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Bagging in Python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can, of course, implement your own Bagging function</a:t>
            </a:r>
          </a:p>
          <a:p>
            <a:r>
              <a:rPr lang="en-US" dirty="0"/>
              <a:t>Python offers efficient ways to perform Bagging</a:t>
            </a:r>
          </a:p>
          <a:p>
            <a:pPr lvl="1"/>
            <a:r>
              <a:rPr lang="en-US" dirty="0" err="1"/>
              <a:t>sklearn.ensemble.BaggingClassifier</a:t>
            </a:r>
            <a:endParaRPr lang="en-US" dirty="0"/>
          </a:p>
          <a:p>
            <a:pPr lvl="1"/>
            <a:r>
              <a:rPr lang="en-US" dirty="0" err="1"/>
              <a:t>sklearn.ensemble.BaggingRegressor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D500E-EF6A-4B77-849D-F8AFBF9BE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7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 General Statistical Problem: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Given an independently and identically distributed (i.i.d.) random sample: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a probability distribution </a:t>
                </a:r>
                <a:r>
                  <a:rPr lang="en-US" i="1" dirty="0"/>
                  <a:t>F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a statistic: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based on the observed sample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Estimate the sampling distribution, the 95% confidence interval, or the standard error of the statistic: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EEEA3-2A83-478D-965F-C59AD98388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20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Application of Bagging – Random Forest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 decision tree on bootstrap samples</a:t>
            </a:r>
          </a:p>
          <a:p>
            <a:r>
              <a:rPr lang="en-US" dirty="0"/>
              <a:t>Make available a random subset of predictors for building the decision tree (in other words, give all the predictors their chances to enter into the tree model)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D500E-EF6A-4B77-849D-F8AFBF9BE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34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Adaptive Boosting (AdaBoost)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Boosting adaptively weighs observations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model is trained on the training partition (without weights)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Poorly predicted observations are assigned larger weights, such that subsequent model will try to improve their prediction accuracies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Iterate Step 2 until the overall model performance is desirable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Outcomes from the models (e.g., predicted probabilities) are aggregated with weights to produce the ensemble prediction</a:t>
            </a:r>
          </a:p>
          <a:p>
            <a:pPr lvl="1"/>
            <a:r>
              <a:rPr lang="en-US" dirty="0"/>
              <a:t>A model with poor model performance is given less weight</a:t>
            </a:r>
          </a:p>
          <a:p>
            <a:pPr lvl="1"/>
            <a:r>
              <a:rPr lang="en-US" dirty="0"/>
              <a:t>A model with good model performance is given more weight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71456-5097-428F-A7E9-25F7DBF6D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76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Ten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Two interval predictors: X1 and X2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binary target: Y (1 = Event, 0 = Non-Event)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97314"/>
              </p:ext>
            </p:extLst>
          </p:nvPr>
        </p:nvGraphicFramePr>
        <p:xfrm>
          <a:off x="8505825" y="1690688"/>
          <a:ext cx="3333752" cy="3119437"/>
        </p:xfrm>
        <a:graphic>
          <a:graphicData uri="http://schemas.openxmlformats.org/drawingml/2006/table">
            <a:tbl>
              <a:tblPr/>
              <a:tblGrid>
                <a:gridCol w="833438">
                  <a:extLst>
                    <a:ext uri="{9D8B030D-6E8A-4147-A177-3AD203B41FA5}">
                      <a16:colId xmlns:a16="http://schemas.microsoft.com/office/drawing/2014/main" val="2741248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1404597796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1740928799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4229136095"/>
                    </a:ext>
                  </a:extLst>
                </a:gridCol>
              </a:tblGrid>
              <a:tr h="293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284634"/>
                  </a:ext>
                </a:extLst>
              </a:tr>
              <a:tr h="293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013245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612736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409830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516419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49995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122513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225384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99503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229527"/>
                  </a:ext>
                </a:extLst>
              </a:tr>
              <a:tr h="293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80788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23BEAE1-6C8F-4577-A1B8-86365C387E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4E8E06-5B9E-4240-8D27-095DBC9FF3B0}"/>
              </a:ext>
            </a:extLst>
          </p:cNvPr>
          <p:cNvSpPr/>
          <p:nvPr/>
        </p:nvSpPr>
        <p:spPr>
          <a:xfrm>
            <a:off x="7901829" y="5951022"/>
            <a:ext cx="3523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14 Toy AdaBoost Example.py</a:t>
            </a:r>
          </a:p>
        </p:txBody>
      </p:sp>
    </p:spTree>
    <p:extLst>
      <p:ext uri="{BB962C8B-B14F-4D97-AF65-F5344CB8AC3E}">
        <p14:creationId xmlns:p14="http://schemas.microsoft.com/office/powerpoint/2010/main" val="2021501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5867"/>
              </p:ext>
            </p:extLst>
          </p:nvPr>
        </p:nvGraphicFramePr>
        <p:xfrm>
          <a:off x="7958293" y="1488283"/>
          <a:ext cx="3333752" cy="3119437"/>
        </p:xfrm>
        <a:graphic>
          <a:graphicData uri="http://schemas.openxmlformats.org/drawingml/2006/table">
            <a:tbl>
              <a:tblPr/>
              <a:tblGrid>
                <a:gridCol w="833438">
                  <a:extLst>
                    <a:ext uri="{9D8B030D-6E8A-4147-A177-3AD203B41FA5}">
                      <a16:colId xmlns:a16="http://schemas.microsoft.com/office/drawing/2014/main" val="2741248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1404597796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1740928799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4229136095"/>
                    </a:ext>
                  </a:extLst>
                </a:gridCol>
              </a:tblGrid>
              <a:tr h="293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284634"/>
                  </a:ext>
                </a:extLst>
              </a:tr>
              <a:tr h="293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013245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612736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409830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516419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49995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122513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225384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99503"/>
                  </a:ext>
                </a:extLst>
              </a:tr>
              <a:tr h="279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229527"/>
                  </a:ext>
                </a:extLst>
              </a:tr>
              <a:tr h="293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80788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250D6D0-902F-4098-B5A3-134FD70B68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F5BA0C-9F79-43FD-969B-5C4AEC667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08" y="1601296"/>
            <a:ext cx="6858000" cy="38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83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Strong Learner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accuracy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classTree.score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Accuracy is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71456-5097-428F-A7E9-25F7DBF6D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7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Strong Learner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71456-5097-428F-A7E9-25F7DBF6D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41667D-C147-40E6-9B34-18D9D915F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493" y="1597025"/>
            <a:ext cx="3319307" cy="4355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2B7CE-77F4-490F-AAFB-D73FDD658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508" y="1597025"/>
            <a:ext cx="6858000" cy="38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97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A Weak Learner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([[0.1, 0.3],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[0.2, 0.2],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[0.3, 0.1],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[0.4, 0.4],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[0.5, 0.7],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[0.6, 0.5],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[0.7, 0.9],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[0.8, 0.8],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[0.8, 0.2],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[0.9, 0.8]],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([1, 1, 0, 0, 1, 0, 1, 1, 0, 0],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([1, 1, 1, 1, 1, 1, 1, 1, 1, 1],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(criterion='entropy',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=60616)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classTree.predict_proba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AUC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metrics.roc_auc_score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treePredProb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[:,1])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print('Area Under Curve = ', AUC)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65E56-1471-41BE-82A6-CC04622748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129844A-0754-4F6C-A396-0F5B2B1242E3}"/>
              </a:ext>
            </a:extLst>
          </p:cNvPr>
          <p:cNvSpPr/>
          <p:nvPr/>
        </p:nvSpPr>
        <p:spPr>
          <a:xfrm>
            <a:off x="7958293" y="3429000"/>
            <a:ext cx="2419350" cy="866775"/>
          </a:xfrm>
          <a:prstGeom prst="wedgeRoundRectCallout">
            <a:avLst>
              <a:gd name="adj1" fmla="val -51647"/>
              <a:gd name="adj2" fmla="val 1084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Suppose the maximum number of depths is restricted to  1</a:t>
            </a:r>
          </a:p>
        </p:txBody>
      </p:sp>
    </p:spTree>
    <p:extLst>
      <p:ext uri="{BB962C8B-B14F-4D97-AF65-F5344CB8AC3E}">
        <p14:creationId xmlns:p14="http://schemas.microsoft.com/office/powerpoint/2010/main" val="2280244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Iteration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827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Iteration 1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SAS Monospace" panose="020B0609020202020204" pitchFamily="49" charset="0"/>
              </a:rPr>
              <a:t>eventError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numpy.empty</a:t>
            </a:r>
            <a:r>
              <a:rPr lang="en-US" sz="1600" dirty="0">
                <a:latin typeface="SAS Monospace" panose="020B0609020202020204" pitchFamily="49" charset="0"/>
              </a:rPr>
              <a:t>((10, 1))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SAS Monospace" panose="020B0609020202020204" pitchFamily="49" charset="0"/>
              </a:rPr>
              <a:t>predClass</a:t>
            </a:r>
            <a:r>
              <a:rPr lang="en-US" sz="1600" dirty="0">
                <a:latin typeface="SAS Monospace" panose="020B0609020202020204" pitchFamily="49" charset="0"/>
              </a:rPr>
              <a:t> = </a:t>
            </a:r>
            <a:r>
              <a:rPr lang="en-US" sz="1600" dirty="0" err="1">
                <a:latin typeface="SAS Monospace" panose="020B0609020202020204" pitchFamily="49" charset="0"/>
              </a:rPr>
              <a:t>numpy.empty</a:t>
            </a:r>
            <a:r>
              <a:rPr lang="en-US" sz="1600" dirty="0">
                <a:latin typeface="SAS Monospace" panose="020B0609020202020204" pitchFamily="49" charset="0"/>
              </a:rPr>
              <a:t>((10, 1))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for 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 in range(10):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if (</a:t>
            </a:r>
            <a:r>
              <a:rPr lang="en-US" sz="1600" dirty="0" err="1">
                <a:latin typeface="SAS Monospace" panose="020B0609020202020204" pitchFamily="49" charset="0"/>
              </a:rPr>
              <a:t>y_train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== 0):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     </a:t>
            </a:r>
            <a:r>
              <a:rPr lang="en-US" sz="1600" dirty="0" err="1">
                <a:latin typeface="SAS Monospace" panose="020B0609020202020204" pitchFamily="49" charset="0"/>
              </a:rPr>
              <a:t>eventError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= 0 - </a:t>
            </a:r>
            <a:r>
              <a:rPr lang="en-US" sz="1600" dirty="0" err="1">
                <a:latin typeface="SAS Monospace" panose="020B0609020202020204" pitchFamily="49" charset="0"/>
              </a:rPr>
              <a:t>treePredProb</a:t>
            </a:r>
            <a:r>
              <a:rPr lang="en-US" sz="1600" dirty="0">
                <a:latin typeface="SAS Monospace" panose="020B0609020202020204" pitchFamily="49" charset="0"/>
              </a:rPr>
              <a:t>[i,1]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     </a:t>
            </a:r>
            <a:r>
              <a:rPr lang="en-US" sz="1600" dirty="0" err="1">
                <a:latin typeface="SAS Monospace" panose="020B0609020202020204" pitchFamily="49" charset="0"/>
              </a:rPr>
              <a:t>eventError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= 1 - </a:t>
            </a:r>
            <a:r>
              <a:rPr lang="en-US" sz="1600" dirty="0" err="1">
                <a:latin typeface="SAS Monospace" panose="020B0609020202020204" pitchFamily="49" charset="0"/>
              </a:rPr>
              <a:t>treePredProb</a:t>
            </a:r>
            <a:r>
              <a:rPr lang="en-US" sz="1600" dirty="0">
                <a:latin typeface="SAS Monospace" panose="020B0609020202020204" pitchFamily="49" charset="0"/>
              </a:rPr>
              <a:t>[i,1]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if (</a:t>
            </a:r>
            <a:r>
              <a:rPr lang="en-US" sz="1600" dirty="0" err="1">
                <a:latin typeface="SAS Monospace" panose="020B0609020202020204" pitchFamily="49" charset="0"/>
              </a:rPr>
              <a:t>treePredProb</a:t>
            </a:r>
            <a:r>
              <a:rPr lang="en-US" sz="1600" dirty="0">
                <a:latin typeface="SAS Monospace" panose="020B0609020202020204" pitchFamily="49" charset="0"/>
              </a:rPr>
              <a:t>[i,1] &gt;= </a:t>
            </a:r>
            <a:r>
              <a:rPr lang="en-US" sz="1600" dirty="0" err="1">
                <a:latin typeface="SAS Monospace" panose="020B0609020202020204" pitchFamily="49" charset="0"/>
              </a:rPr>
              <a:t>treePredProb</a:t>
            </a:r>
            <a:r>
              <a:rPr lang="en-US" sz="1600" dirty="0">
                <a:latin typeface="SAS Monospace" panose="020B0609020202020204" pitchFamily="49" charset="0"/>
              </a:rPr>
              <a:t>[i,0]):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     </a:t>
            </a:r>
            <a:r>
              <a:rPr lang="en-US" sz="1600" dirty="0" err="1">
                <a:latin typeface="SAS Monospace" panose="020B0609020202020204" pitchFamily="49" charset="0"/>
              </a:rPr>
              <a:t>predClass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     </a:t>
            </a:r>
            <a:r>
              <a:rPr lang="en-US" sz="1600" dirty="0" err="1">
                <a:latin typeface="SAS Monospace" panose="020B0609020202020204" pitchFamily="49" charset="0"/>
              </a:rPr>
              <a:t>predClass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if (</a:t>
            </a:r>
            <a:r>
              <a:rPr lang="en-US" sz="1600" dirty="0" err="1">
                <a:latin typeface="SAS Monospace" panose="020B0609020202020204" pitchFamily="49" charset="0"/>
              </a:rPr>
              <a:t>predClass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!= </a:t>
            </a:r>
            <a:r>
              <a:rPr lang="en-US" sz="1600" dirty="0" err="1">
                <a:latin typeface="SAS Monospace" panose="020B0609020202020204" pitchFamily="49" charset="0"/>
              </a:rPr>
              <a:t>y_train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     </a:t>
            </a:r>
            <a:r>
              <a:rPr lang="en-US" sz="1600" dirty="0" err="1">
                <a:latin typeface="SAS Monospace" panose="020B0609020202020204" pitchFamily="49" charset="0"/>
              </a:rPr>
              <a:t>w_train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= 1 + </a:t>
            </a:r>
            <a:r>
              <a:rPr lang="en-US" sz="1600" dirty="0" err="1">
                <a:latin typeface="SAS Monospace" panose="020B0609020202020204" pitchFamily="49" charset="0"/>
              </a:rPr>
              <a:t>numpy.abs</a:t>
            </a:r>
            <a:r>
              <a:rPr lang="en-US" sz="1600" dirty="0">
                <a:latin typeface="SAS Monospace" panose="020B0609020202020204" pitchFamily="49" charset="0"/>
              </a:rPr>
              <a:t>(</a:t>
            </a:r>
            <a:r>
              <a:rPr lang="en-US" sz="1600" dirty="0" err="1">
                <a:latin typeface="SAS Monospace" panose="020B0609020202020204" pitchFamily="49" charset="0"/>
              </a:rPr>
              <a:t>eventError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SAS Monospace" panose="020B0609020202020204" pitchFamily="49" charset="0"/>
              </a:rPr>
              <a:t>         </a:t>
            </a:r>
            <a:r>
              <a:rPr lang="en-US" sz="1600" dirty="0" err="1">
                <a:latin typeface="SAS Monospace" panose="020B0609020202020204" pitchFamily="49" charset="0"/>
              </a:rPr>
              <a:t>w_train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 = </a:t>
            </a:r>
            <a:r>
              <a:rPr lang="en-US" sz="1600" dirty="0" err="1">
                <a:latin typeface="SAS Monospace" panose="020B0609020202020204" pitchFamily="49" charset="0"/>
              </a:rPr>
              <a:t>numpy.abs</a:t>
            </a:r>
            <a:r>
              <a:rPr lang="en-US" sz="1600" dirty="0">
                <a:latin typeface="SAS Monospace" panose="020B0609020202020204" pitchFamily="49" charset="0"/>
              </a:rPr>
              <a:t>(</a:t>
            </a:r>
            <a:r>
              <a:rPr lang="en-US" sz="1600" dirty="0" err="1">
                <a:latin typeface="SAS Monospace" panose="020B0609020202020204" pitchFamily="49" charset="0"/>
              </a:rPr>
              <a:t>eventError</a:t>
            </a:r>
            <a:r>
              <a:rPr lang="en-US" sz="1600" dirty="0">
                <a:latin typeface="SAS Monospace" panose="020B0609020202020204" pitchFamily="49" charset="0"/>
              </a:rPr>
              <a:t>[</a:t>
            </a:r>
            <a:r>
              <a:rPr lang="en-US" sz="1600" dirty="0" err="1">
                <a:latin typeface="SAS Monospace" panose="020B0609020202020204" pitchFamily="49" charset="0"/>
              </a:rPr>
              <a:t>i</a:t>
            </a:r>
            <a:r>
              <a:rPr lang="en-US" sz="1600" dirty="0">
                <a:latin typeface="SAS Monospace" panose="020B0609020202020204" pitchFamily="49" charset="0"/>
              </a:rPr>
              <a:t>])</a:t>
            </a:r>
          </a:p>
          <a:p>
            <a:pPr marL="0" indent="0">
              <a:buNone/>
            </a:pPr>
            <a:endParaRPr lang="en-US" sz="1600" dirty="0">
              <a:latin typeface="SAS Monospace" panose="020B060902020202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86474" y="1825625"/>
            <a:ext cx="5267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Grow one level deep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Weighted by </a:t>
            </a:r>
            <a:r>
              <a:rPr lang="en-US" dirty="0" err="1"/>
              <a:t>Oweight</a:t>
            </a:r>
            <a:r>
              <a:rPr lang="en-US" dirty="0"/>
              <a:t> (equals 1 at Iteration 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Score the training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Misclassified observations are weighted by 1 + ABS(Error), otherwise weight by ABS(Error)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9C4227-BCC5-44F1-9176-FC49165B51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89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2C66D2-5054-426E-BA5B-6D445781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0.7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Iteration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43617"/>
              </p:ext>
            </p:extLst>
          </p:nvPr>
        </p:nvGraphicFramePr>
        <p:xfrm>
          <a:off x="838200" y="2539206"/>
          <a:ext cx="10115552" cy="3637758"/>
        </p:xfrm>
        <a:graphic>
          <a:graphicData uri="http://schemas.openxmlformats.org/drawingml/2006/table">
            <a:tbl>
              <a:tblPr/>
              <a:tblGrid>
                <a:gridCol w="1264444">
                  <a:extLst>
                    <a:ext uri="{9D8B030D-6E8A-4147-A177-3AD203B41FA5}">
                      <a16:colId xmlns:a16="http://schemas.microsoft.com/office/drawing/2014/main" val="62469629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762479516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4115850072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2696030002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2139879204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3499830505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1067766714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635645676"/>
                    </a:ext>
                  </a:extLst>
                </a:gridCol>
              </a:tblGrid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Pred. Class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01069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5427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04435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37014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7226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693699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77971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543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7101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66303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2134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4665A84-5E17-495D-9E5A-106408CA0C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93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2C66D2-5054-426E-BA5B-6D445781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1 – (0.375/6.75) = 0.9444444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Iteration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401626"/>
              </p:ext>
            </p:extLst>
          </p:nvPr>
        </p:nvGraphicFramePr>
        <p:xfrm>
          <a:off x="838199" y="2539206"/>
          <a:ext cx="10201272" cy="3980328"/>
        </p:xfrm>
        <a:graphic>
          <a:graphicData uri="http://schemas.openxmlformats.org/drawingml/2006/table">
            <a:tbl>
              <a:tblPr/>
              <a:tblGrid>
                <a:gridCol w="1275159">
                  <a:extLst>
                    <a:ext uri="{9D8B030D-6E8A-4147-A177-3AD203B41FA5}">
                      <a16:colId xmlns:a16="http://schemas.microsoft.com/office/drawing/2014/main" val="62469629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762479516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1406219378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2696030002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2139879204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3499830505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1067766714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1374871583"/>
                    </a:ext>
                  </a:extLst>
                </a:gridCol>
              </a:tblGrid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Pred. Class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01069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5427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04435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37014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7226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693699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77971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543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7101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66303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-0.928571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1.92857143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21348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770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4665A84-5E17-495D-9E5A-106408CA0C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 Typical Textbook Problem:</a:t>
                </a:r>
              </a:p>
              <a:p>
                <a:r>
                  <a:rPr lang="en-US" dirty="0"/>
                  <a:t>The probability distribution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i.e., </a:t>
                </a:r>
                <a:r>
                  <a:rPr lang="en-US" i="1" dirty="0"/>
                  <a:t>F</a:t>
                </a:r>
                <a:r>
                  <a:rPr lang="en-US" dirty="0"/>
                  <a:t> is the Normal distribution of 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0" dirty="0"/>
                  <a:t>The statistic: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the sample mean</a:t>
                </a:r>
              </a:p>
              <a:p>
                <a:r>
                  <a:rPr lang="en-US" dirty="0"/>
                  <a:t>The sampling distribution of mean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The 95% confidence interval is: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−1.96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1.96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/>
                  <a:t> is the sample standard deviation</a:t>
                </a:r>
              </a:p>
              <a:p>
                <a:r>
                  <a:rPr lang="en-US" dirty="0"/>
                  <a:t>The standard error of the mean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F4A85-9AA8-4762-A7B0-23BAD7D625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7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2C66D2-5054-426E-BA5B-6D445781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1 – (0 / 6.1428568) = 1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Iteration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68149"/>
              </p:ext>
            </p:extLst>
          </p:nvPr>
        </p:nvGraphicFramePr>
        <p:xfrm>
          <a:off x="838199" y="2539206"/>
          <a:ext cx="10125072" cy="3637758"/>
        </p:xfrm>
        <a:graphic>
          <a:graphicData uri="http://schemas.openxmlformats.org/drawingml/2006/table">
            <a:tbl>
              <a:tblPr/>
              <a:tblGrid>
                <a:gridCol w="1265634">
                  <a:extLst>
                    <a:ext uri="{9D8B030D-6E8A-4147-A177-3AD203B41FA5}">
                      <a16:colId xmlns:a16="http://schemas.microsoft.com/office/drawing/2014/main" val="62469629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762479516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2971194720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2696030002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2139879204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3499830505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1067766714"/>
                    </a:ext>
                  </a:extLst>
                </a:gridCol>
                <a:gridCol w="1265634">
                  <a:extLst>
                    <a:ext uri="{9D8B030D-6E8A-4147-A177-3AD203B41FA5}">
                      <a16:colId xmlns:a16="http://schemas.microsoft.com/office/drawing/2014/main" val="3492319222"/>
                    </a:ext>
                  </a:extLst>
                </a:gridCol>
              </a:tblGrid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 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(y=1)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Pred. Class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OWeight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01069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5427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04435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37014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7226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693699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577971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5436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0.07142857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71013"/>
                  </a:ext>
                </a:extLst>
              </a:tr>
              <a:tr h="326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66303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1.92857143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2134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4665A84-5E17-495D-9E5A-106408CA0C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326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453019"/>
              </p:ext>
            </p:extLst>
          </p:nvPr>
        </p:nvGraphicFramePr>
        <p:xfrm>
          <a:off x="962024" y="1446232"/>
          <a:ext cx="48101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62">
                  <a:extLst>
                    <a:ext uri="{9D8B030D-6E8A-4147-A177-3AD203B41FA5}">
                      <a16:colId xmlns:a16="http://schemas.microsoft.com/office/drawing/2014/main" val="2653476326"/>
                    </a:ext>
                  </a:extLst>
                </a:gridCol>
                <a:gridCol w="3146764">
                  <a:extLst>
                    <a:ext uri="{9D8B030D-6E8A-4147-A177-3AD203B41FA5}">
                      <a16:colId xmlns:a16="http://schemas.microsoft.com/office/drawing/2014/main" val="923215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Ensemble</a:t>
                      </a:r>
                      <a:r>
                        <a:rPr lang="en-US" baseline="0" dirty="0"/>
                        <a:t> Weight (Accuracy)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7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0.944444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4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584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4010699"/>
            <a:ext cx="1018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Ensemble Prediction: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Boost_P_Y1 =</a:t>
            </a:r>
            <a:br>
              <a:rPr lang="en-US" dirty="0"/>
            </a:br>
            <a:r>
              <a:rPr lang="en-US" dirty="0"/>
              <a:t>(0.7 * P_Y1_Iteration1 + 0.9444444 * P_Y1_Iteration2 + 1 * P_Y1_Iteration3) / (0.7 + 0.944444 + 1)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Boost_P_Y0 = 1 – Boost_P_Y1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CEE17-0CCA-46A7-AE8D-668DCFAC1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D774BCC-3CBA-43C8-AA87-18C8130D0F95}"/>
              </a:ext>
            </a:extLst>
          </p:cNvPr>
          <p:cNvSpPr/>
          <p:nvPr/>
        </p:nvSpPr>
        <p:spPr>
          <a:xfrm>
            <a:off x="7958292" y="1702921"/>
            <a:ext cx="2576357" cy="1226671"/>
          </a:xfrm>
          <a:prstGeom prst="wedgeRoundRectCallout">
            <a:avLst>
              <a:gd name="adj1" fmla="val -130731"/>
              <a:gd name="adj2" fmla="val 34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 stops since the Weighted Accuracy has reached 1 </a:t>
            </a:r>
          </a:p>
        </p:txBody>
      </p:sp>
    </p:spTree>
    <p:extLst>
      <p:ext uri="{BB962C8B-B14F-4D97-AF65-F5344CB8AC3E}">
        <p14:creationId xmlns:p14="http://schemas.microsoft.com/office/powerpoint/2010/main" val="3373322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Boosting: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930266"/>
              </p:ext>
            </p:extLst>
          </p:nvPr>
        </p:nvGraphicFramePr>
        <p:xfrm>
          <a:off x="1019173" y="1483553"/>
          <a:ext cx="9486900" cy="4212398"/>
        </p:xfrm>
        <a:graphic>
          <a:graphicData uri="http://schemas.openxmlformats.org/drawingml/2006/table">
            <a:tbl>
              <a:tblPr/>
              <a:tblGrid>
                <a:gridCol w="862446">
                  <a:extLst>
                    <a:ext uri="{9D8B030D-6E8A-4147-A177-3AD203B41FA5}">
                      <a16:colId xmlns:a16="http://schemas.microsoft.com/office/drawing/2014/main" val="2027356583"/>
                    </a:ext>
                  </a:extLst>
                </a:gridCol>
                <a:gridCol w="862446">
                  <a:extLst>
                    <a:ext uri="{9D8B030D-6E8A-4147-A177-3AD203B41FA5}">
                      <a16:colId xmlns:a16="http://schemas.microsoft.com/office/drawing/2014/main" val="3607517647"/>
                    </a:ext>
                  </a:extLst>
                </a:gridCol>
                <a:gridCol w="862446">
                  <a:extLst>
                    <a:ext uri="{9D8B030D-6E8A-4147-A177-3AD203B41FA5}">
                      <a16:colId xmlns:a16="http://schemas.microsoft.com/office/drawing/2014/main" val="1798008544"/>
                    </a:ext>
                  </a:extLst>
                </a:gridCol>
                <a:gridCol w="862446">
                  <a:extLst>
                    <a:ext uri="{9D8B030D-6E8A-4147-A177-3AD203B41FA5}">
                      <a16:colId xmlns:a16="http://schemas.microsoft.com/office/drawing/2014/main" val="643200769"/>
                    </a:ext>
                  </a:extLst>
                </a:gridCol>
                <a:gridCol w="1509279">
                  <a:extLst>
                    <a:ext uri="{9D8B030D-6E8A-4147-A177-3AD203B41FA5}">
                      <a16:colId xmlns:a16="http://schemas.microsoft.com/office/drawing/2014/main" val="280187219"/>
                    </a:ext>
                  </a:extLst>
                </a:gridCol>
                <a:gridCol w="1509279">
                  <a:extLst>
                    <a:ext uri="{9D8B030D-6E8A-4147-A177-3AD203B41FA5}">
                      <a16:colId xmlns:a16="http://schemas.microsoft.com/office/drawing/2014/main" val="3037534289"/>
                    </a:ext>
                  </a:extLst>
                </a:gridCol>
                <a:gridCol w="1509279">
                  <a:extLst>
                    <a:ext uri="{9D8B030D-6E8A-4147-A177-3AD203B41FA5}">
                      <a16:colId xmlns:a16="http://schemas.microsoft.com/office/drawing/2014/main" val="2131159788"/>
                    </a:ext>
                  </a:extLst>
                </a:gridCol>
                <a:gridCol w="1509279">
                  <a:extLst>
                    <a:ext uri="{9D8B030D-6E8A-4147-A177-3AD203B41FA5}">
                      <a16:colId xmlns:a16="http://schemas.microsoft.com/office/drawing/2014/main" val="1448767703"/>
                    </a:ext>
                  </a:extLst>
                </a:gridCol>
              </a:tblGrid>
              <a:tr h="396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Boost_P_Y0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Boost_P_Y1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Boost_Pred_Y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Misclassify?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925530"/>
                  </a:ext>
                </a:extLst>
              </a:tr>
              <a:tr h="396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0.35713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0.64287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871467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0.35713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0.64287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132313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0.52258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0.47742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704508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0.52258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0.47742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801985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0.19095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0.80905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833530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0.52258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0.47742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436456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0.19095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0.80905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103365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0.19095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0.80905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861892"/>
                  </a:ext>
                </a:extLst>
              </a:tr>
              <a:tr h="377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0.52258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0.47742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520189"/>
                  </a:ext>
                </a:extLst>
              </a:tr>
              <a:tr h="396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0.56911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0.43089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5723" marR="5723" marT="57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15992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A4FE3AC-208D-44B7-A95A-538FD1D01A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883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Adaptive Boosting in Python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can, of course, implement your own Adaptive Boosting function</a:t>
            </a:r>
          </a:p>
          <a:p>
            <a:r>
              <a:rPr lang="en-US" dirty="0"/>
              <a:t>Python offers efficient ways to perform Adaptive Boosting</a:t>
            </a:r>
          </a:p>
          <a:p>
            <a:pPr lvl="1"/>
            <a:r>
              <a:rPr lang="en-US" dirty="0" err="1"/>
              <a:t>sklearn.ensemble.AdaBoostClassifier</a:t>
            </a:r>
            <a:endParaRPr lang="en-US" dirty="0"/>
          </a:p>
          <a:p>
            <a:pPr lvl="1"/>
            <a:r>
              <a:rPr lang="en-US" dirty="0" err="1"/>
              <a:t>sklearn.ensemble.AdaBoostRegressor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D500E-EF6A-4B77-849D-F8AFBF9BE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31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Ensemble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Closing Remarks</a:t>
            </a:r>
            <a:r>
              <a:rPr lang="en-US" dirty="0"/>
              <a:t>:</a:t>
            </a:r>
          </a:p>
          <a:p>
            <a:r>
              <a:rPr lang="en-US" dirty="0"/>
              <a:t>Bagging or Boosting often improves model performance</a:t>
            </a:r>
          </a:p>
          <a:p>
            <a:r>
              <a:rPr lang="en-US" dirty="0"/>
              <a:t>The algorithm is not difficult to implement</a:t>
            </a:r>
          </a:p>
          <a:p>
            <a:r>
              <a:rPr lang="en-US" dirty="0"/>
              <a:t>However, we do not have one single model and thus cannot represent all the models altogether (e.g., in a single tree diagram or equation)</a:t>
            </a:r>
          </a:p>
          <a:p>
            <a:r>
              <a:rPr lang="en-US" dirty="0"/>
              <a:t>The execution time is longer, and special attention in avoiding a run-away iterative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E035B-3E20-4F0D-BE68-B170332588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214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Other Ensemble Methods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Gradient Boosting Machine (GBM)</a:t>
            </a:r>
          </a:p>
          <a:p>
            <a:pPr lvl="1"/>
            <a:r>
              <a:rPr lang="en-US" dirty="0"/>
              <a:t>The principle idea behind the GBM algorithm is to construct the new base-learners to be maximally correlated with the negative gradient of the loss function associated with the whole ensemble.</a:t>
            </a:r>
          </a:p>
          <a:p>
            <a:pPr lvl="1"/>
            <a:r>
              <a:rPr lang="en-US" dirty="0"/>
              <a:t>Hastie, T. J., </a:t>
            </a:r>
            <a:r>
              <a:rPr lang="en-US" dirty="0" err="1"/>
              <a:t>Tibshirani</a:t>
            </a:r>
            <a:r>
              <a:rPr lang="en-US" dirty="0"/>
              <a:t>, R. J., and Friedman, J. H. (2001). </a:t>
            </a:r>
            <a:r>
              <a:rPr lang="en-US" i="1" dirty="0"/>
              <a:t>The Elements of Statistical Learning: Data Mining, Inference, and Prediction</a:t>
            </a:r>
            <a:r>
              <a:rPr lang="en-US" dirty="0"/>
              <a:t>. New York: Springer-Verlag.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E035B-3E20-4F0D-BE68-B170332588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22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Assignment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5 has been posted</a:t>
            </a:r>
          </a:p>
          <a:p>
            <a:r>
              <a:rPr lang="en-US" dirty="0"/>
              <a:t>Due date is 11:59 pm on Tuesday, April 30, 2019</a:t>
            </a:r>
          </a:p>
          <a:p>
            <a:r>
              <a:rPr lang="en-US" dirty="0"/>
              <a:t>Maximum score is 200</a:t>
            </a:r>
          </a:p>
          <a:p>
            <a:r>
              <a:rPr lang="en-US" dirty="0"/>
              <a:t>Maximum two attempts, only the most recent attempt is graded</a:t>
            </a:r>
          </a:p>
          <a:p>
            <a:r>
              <a:rPr lang="en-US" dirty="0"/>
              <a:t>Must submit Python codes with the assignment. </a:t>
            </a:r>
            <a:r>
              <a:rPr lang="en-US"/>
              <a:t>Otherwise, </a:t>
            </a:r>
            <a:r>
              <a:rPr lang="en-US" dirty="0"/>
              <a:t>the teaching assistant may deduct 50% of your question score</a:t>
            </a:r>
          </a:p>
          <a:p>
            <a:r>
              <a:rPr lang="en-US" dirty="0"/>
              <a:t>Name your Python codes or </a:t>
            </a:r>
            <a:r>
              <a:rPr lang="en-US" dirty="0" err="1"/>
              <a:t>Jupyter</a:t>
            </a:r>
            <a:r>
              <a:rPr lang="en-US" dirty="0"/>
              <a:t> notebooks as Q1.py or Q1.ipynb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D8BD4-E22E-4BBC-ADDC-890042EE1A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9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Deviation from this Typical Textbook Problem:</a:t>
            </a:r>
          </a:p>
          <a:p>
            <a:r>
              <a:rPr lang="en-US" dirty="0"/>
              <a:t>The Central Limit Theorem asserts that the sample mean will distribute asymptotically as a Normal distribution although the probability distribution </a:t>
            </a:r>
            <a:r>
              <a:rPr lang="en-US" i="1" dirty="0"/>
              <a:t>F</a:t>
            </a:r>
            <a:r>
              <a:rPr lang="en-US" dirty="0"/>
              <a:t> is not Normal.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What if the sample size is not that big, say, </a:t>
            </a:r>
            <a:r>
              <a:rPr lang="en-US" i="1" dirty="0"/>
              <a:t>n</a:t>
            </a:r>
            <a:r>
              <a:rPr lang="en-US" dirty="0"/>
              <a:t> = 10?</a:t>
            </a:r>
          </a:p>
          <a:p>
            <a:pPr lvl="1"/>
            <a:r>
              <a:rPr lang="en-US" dirty="0"/>
              <a:t>What if the statistic is not the sample mean, say the median, the standard deviation, or the range?</a:t>
            </a:r>
          </a:p>
          <a:p>
            <a:pPr lvl="1"/>
            <a:r>
              <a:rPr lang="en-US" dirty="0"/>
              <a:t>What if the distribution </a:t>
            </a:r>
            <a:r>
              <a:rPr lang="en-US" i="1" dirty="0"/>
              <a:t>F</a:t>
            </a:r>
            <a:r>
              <a:rPr lang="en-US" dirty="0"/>
              <a:t> is multivariate and the statistic is the Pearson correlation coefficient?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905C8-91F1-45BF-8E3C-28053EBD78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7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 Hypothetical Approach:</a:t>
                </a:r>
              </a:p>
              <a:p>
                <a:r>
                  <a:rPr lang="en-US" dirty="0"/>
                  <a:t>Suppose if we can: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Have full access to the original population,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Repeatedly draw a random sample of size </a:t>
                </a:r>
                <a:r>
                  <a:rPr lang="en-US" i="1" dirty="0"/>
                  <a:t>n</a:t>
                </a:r>
                <a:r>
                  <a:rPr lang="en-US" dirty="0"/>
                  <a:t>, and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Compute the statistic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</m:t>
                    </m:r>
                  </m:oMath>
                </a14:m>
                <a:r>
                  <a:rPr lang="en-US" dirty="0"/>
                  <a:t> are indices to the draws</a:t>
                </a:r>
              </a:p>
              <a:p>
                <a:r>
                  <a:rPr lang="en-US" dirty="0"/>
                  <a:t>Then we can: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Produce a histogram of the array of these statistics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Find out an interval which covers 95% of these statistics (this is the original definition of a 95% confidence interval)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Obtain the standard deviation of these statistics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36AF27-2171-4819-9928-B8829FD197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2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reality is that the original population may be not available for various reasons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original population cannot be directly observed</a:t>
            </a:r>
          </a:p>
          <a:p>
            <a:pPr lvl="1"/>
            <a:r>
              <a:rPr lang="en-US" dirty="0"/>
              <a:t>We may not locate all patients, who were </a:t>
            </a:r>
            <a:r>
              <a:rPr lang="en-US" u="sng" dirty="0"/>
              <a:t>not</a:t>
            </a:r>
            <a:r>
              <a:rPr lang="en-US" dirty="0"/>
              <a:t> diagnosed with a deadly disease (e.g., Severe Sepsis) but have passed away due to the disease, to calculate the mortality rate of the disease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logistically infeasible to observe the original population</a:t>
            </a:r>
          </a:p>
          <a:p>
            <a:pPr lvl="1"/>
            <a:r>
              <a:rPr lang="en-US" dirty="0"/>
              <a:t>Even the U.S. Census cannot contact and observe all the residents in the US who have an earned income to calculate the U.S. Median Income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56CD8-1BCD-4D84-A62B-DD9EB638F0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Bootstrap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alternative solution is to look at the sample multiple times</a:t>
            </a:r>
          </a:p>
          <a:p>
            <a:r>
              <a:rPr lang="en-US" dirty="0"/>
              <a:t>Since the sample comes from the population, the sample carries the genes of the population.</a:t>
            </a:r>
          </a:p>
          <a:p>
            <a:r>
              <a:rPr lang="en-US" dirty="0"/>
              <a:t>If we </a:t>
            </a:r>
            <a:r>
              <a:rPr lang="en-US" b="1" i="1" dirty="0">
                <a:solidFill>
                  <a:srgbClr val="FF0000"/>
                </a:solidFill>
              </a:rPr>
              <a:t>can introduce</a:t>
            </a:r>
            <a:r>
              <a:rPr lang="en-US" dirty="0"/>
              <a:t> variations into the sample, then we may create another sample that represents the population.</a:t>
            </a:r>
          </a:p>
          <a:p>
            <a:pPr lvl="1"/>
            <a:r>
              <a:rPr lang="en-US" dirty="0"/>
              <a:t>Variations are in the form of the relative frequencies of the individual values.</a:t>
            </a:r>
          </a:p>
          <a:p>
            <a:pPr lvl="1"/>
            <a:r>
              <a:rPr lang="en-US" dirty="0"/>
              <a:t>Signs and magnitudes of the individual values remain unchanged.  </a:t>
            </a:r>
          </a:p>
          <a:p>
            <a:r>
              <a:rPr lang="en-US" dirty="0"/>
              <a:t>We will draw or re-sample observations from the sample with replacement, and thus simulate as many “samples” as we can handle from the population.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E21B1F-4B1E-4897-ABD9-33D0720C4D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7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9245</TotalTime>
  <Words>5130</Words>
  <Application>Microsoft Office PowerPoint</Application>
  <PresentationFormat>Widescreen</PresentationFormat>
  <Paragraphs>1142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Courier New</vt:lpstr>
      <vt:lpstr>SAS Monospace</vt:lpstr>
      <vt:lpstr>Symbol</vt:lpstr>
      <vt:lpstr>Symbol MT</vt:lpstr>
      <vt:lpstr>Office Theme</vt:lpstr>
      <vt:lpstr>   CS 584 Machine Learning</vt:lpstr>
      <vt:lpstr>Week 14 Agenda</vt:lpstr>
      <vt:lpstr>Bootstrap Method</vt:lpstr>
      <vt:lpstr>Bootstrap Method</vt:lpstr>
      <vt:lpstr>Bootstrap Method</vt:lpstr>
      <vt:lpstr>Bootstrap Method</vt:lpstr>
      <vt:lpstr>Bootstrap Method</vt:lpstr>
      <vt:lpstr>Bootstrap Method</vt:lpstr>
      <vt:lpstr>Bootstrap Method</vt:lpstr>
      <vt:lpstr>Bootstrap Method</vt:lpstr>
      <vt:lpstr>Bootstrap Method</vt:lpstr>
      <vt:lpstr>Bootstrap Method</vt:lpstr>
      <vt:lpstr>Bootstrap Method</vt:lpstr>
      <vt:lpstr>Bootstrap Method</vt:lpstr>
      <vt:lpstr>Bootstrap Method</vt:lpstr>
      <vt:lpstr>Bootstrap Method</vt:lpstr>
      <vt:lpstr>Bootstrap Method: Mean Examples</vt:lpstr>
      <vt:lpstr>Bootstrap Method: Mean Example 1</vt:lpstr>
      <vt:lpstr>Bootstrap Method: Mean Example 2</vt:lpstr>
      <vt:lpstr>Bootstrap Method: Mean Example 3</vt:lpstr>
      <vt:lpstr>Bootstrap Method: CV Examples</vt:lpstr>
      <vt:lpstr>Bootstrap Method: CV Examples</vt:lpstr>
      <vt:lpstr>Bootstrap Method: CV Example 1</vt:lpstr>
      <vt:lpstr>Bootstrap Method: CV Example 2</vt:lpstr>
      <vt:lpstr>Bootstrap Method: CV Example 3</vt:lpstr>
      <vt:lpstr>Bootstrap Method</vt:lpstr>
      <vt:lpstr>Ensemble Methods</vt:lpstr>
      <vt:lpstr>Bagging or Boosting</vt:lpstr>
      <vt:lpstr>Bagging</vt:lpstr>
      <vt:lpstr>Bagging Example: HMEQ</vt:lpstr>
      <vt:lpstr>Bagging Example: HMEQ</vt:lpstr>
      <vt:lpstr>Bagging Example: HMEQ</vt:lpstr>
      <vt:lpstr>Bagging Example: HMEQ</vt:lpstr>
      <vt:lpstr>Bagging Example: HMEQ</vt:lpstr>
      <vt:lpstr>Bagging Example: HMEQ</vt:lpstr>
      <vt:lpstr>Bagging Example: HMEQ</vt:lpstr>
      <vt:lpstr>Bagging: Number of Bootstrap Samples</vt:lpstr>
      <vt:lpstr>Bagging: Should I Do It?</vt:lpstr>
      <vt:lpstr>Bagging in Python</vt:lpstr>
      <vt:lpstr>Application of Bagging – Random Forest</vt:lpstr>
      <vt:lpstr>Adaptive Boosting (AdaBoost)</vt:lpstr>
      <vt:lpstr>Boosting: Toy Example</vt:lpstr>
      <vt:lpstr>Boosting: Toy Example</vt:lpstr>
      <vt:lpstr>Boosting: A Strong Learner Toy Example</vt:lpstr>
      <vt:lpstr>Boosting: A Strong Learner Toy Example</vt:lpstr>
      <vt:lpstr>Boosting: A Weak Learner Toy Example</vt:lpstr>
      <vt:lpstr>Boosting: Iteration 1</vt:lpstr>
      <vt:lpstr>Boosting: Iteration 1</vt:lpstr>
      <vt:lpstr>Boosting: Iteration 2</vt:lpstr>
      <vt:lpstr>Boosting: Iteration 3</vt:lpstr>
      <vt:lpstr>Boosting: Toy Example</vt:lpstr>
      <vt:lpstr>Boosting: Toy Example</vt:lpstr>
      <vt:lpstr>Adaptive Boosting in Python</vt:lpstr>
      <vt:lpstr>Ensemble Method</vt:lpstr>
      <vt:lpstr>Other Ensemble Methods</vt:lpstr>
      <vt:lpstr>Assignment 5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1708</cp:revision>
  <cp:lastPrinted>2014-06-20T14:10:14Z</cp:lastPrinted>
  <dcterms:created xsi:type="dcterms:W3CDTF">2014-05-31T22:30:28Z</dcterms:created>
  <dcterms:modified xsi:type="dcterms:W3CDTF">2019-04-17T16:58:39Z</dcterms:modified>
</cp:coreProperties>
</file>