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621" r:id="rId2"/>
    <p:sldId id="258" r:id="rId3"/>
    <p:sldId id="577" r:id="rId4"/>
    <p:sldId id="622" r:id="rId5"/>
    <p:sldId id="664" r:id="rId6"/>
    <p:sldId id="624" r:id="rId7"/>
    <p:sldId id="665" r:id="rId8"/>
    <p:sldId id="623" r:id="rId9"/>
    <p:sldId id="625" r:id="rId10"/>
    <p:sldId id="626" r:id="rId11"/>
    <p:sldId id="627" r:id="rId12"/>
    <p:sldId id="628" r:id="rId13"/>
    <p:sldId id="666" r:id="rId14"/>
    <p:sldId id="629" r:id="rId15"/>
    <p:sldId id="630" r:id="rId16"/>
    <p:sldId id="631" r:id="rId17"/>
    <p:sldId id="632" r:id="rId18"/>
    <p:sldId id="633" r:id="rId19"/>
    <p:sldId id="635" r:id="rId20"/>
    <p:sldId id="634" r:id="rId21"/>
    <p:sldId id="636" r:id="rId22"/>
    <p:sldId id="637" r:id="rId23"/>
    <p:sldId id="638" r:id="rId24"/>
    <p:sldId id="639" r:id="rId25"/>
    <p:sldId id="640" r:id="rId26"/>
    <p:sldId id="642" r:id="rId27"/>
    <p:sldId id="641" r:id="rId28"/>
    <p:sldId id="644" r:id="rId29"/>
    <p:sldId id="643" r:id="rId30"/>
    <p:sldId id="645" r:id="rId31"/>
    <p:sldId id="646" r:id="rId32"/>
    <p:sldId id="647" r:id="rId33"/>
    <p:sldId id="648" r:id="rId34"/>
    <p:sldId id="649" r:id="rId35"/>
    <p:sldId id="650" r:id="rId36"/>
    <p:sldId id="651" r:id="rId37"/>
    <p:sldId id="652" r:id="rId38"/>
    <p:sldId id="653" r:id="rId39"/>
    <p:sldId id="654" r:id="rId40"/>
    <p:sldId id="656" r:id="rId41"/>
    <p:sldId id="655" r:id="rId42"/>
    <p:sldId id="657" r:id="rId43"/>
    <p:sldId id="658" r:id="rId44"/>
    <p:sldId id="620" r:id="rId45"/>
    <p:sldId id="660" r:id="rId46"/>
    <p:sldId id="667" r:id="rId47"/>
    <p:sldId id="669" r:id="rId48"/>
    <p:sldId id="670" r:id="rId49"/>
    <p:sldId id="672" r:id="rId50"/>
    <p:sldId id="673" r:id="rId51"/>
    <p:sldId id="661" r:id="rId52"/>
    <p:sldId id="662" r:id="rId53"/>
    <p:sldId id="663" r:id="rId54"/>
    <p:sldId id="659" r:id="rId55"/>
    <p:sldId id="674" r:id="rId56"/>
    <p:sldId id="675" r:id="rId57"/>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60" autoAdjust="0"/>
    <p:restoredTop sz="94660"/>
  </p:normalViewPr>
  <p:slideViewPr>
    <p:cSldViewPr snapToGrid="0">
      <p:cViewPr varScale="1">
        <p:scale>
          <a:sx n="107" d="100"/>
          <a:sy n="107" d="100"/>
        </p:scale>
        <p:origin x="1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4/24/2019</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a:p>
        </p:txBody>
      </p:sp>
    </p:spTree>
    <p:extLst>
      <p:ext uri="{BB962C8B-B14F-4D97-AF65-F5344CB8AC3E}">
        <p14:creationId xmlns:p14="http://schemas.microsoft.com/office/powerpoint/2010/main" val="2990365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3338479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923887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2371383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687273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2616653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1015840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2980808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2014919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3937121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139806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3025912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3011691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1736683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2852917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2613912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3962351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3416017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3969380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3734502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4285726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266274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1767512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3564139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4077865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31933681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2934520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1446664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1771324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3492641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1624675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4039122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331270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12888694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2856185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3084408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15863620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37753753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25531690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24840445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37593859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2868405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33566186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2084937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37522260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3988695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3309748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6990024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31732140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39579046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36842003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a:p>
        </p:txBody>
      </p:sp>
    </p:spTree>
    <p:extLst>
      <p:ext uri="{BB962C8B-B14F-4D97-AF65-F5344CB8AC3E}">
        <p14:creationId xmlns:p14="http://schemas.microsoft.com/office/powerpoint/2010/main" val="1637935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3657765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743912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246579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4111859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4/24/2019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4/24/2019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4/24/2019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jpeg"/><Relationship Id="rId7"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dmlc/xgboost"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dl.acm.org/citation.cfm?id=2939785"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jpeg"/><Relationship Id="rId7"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researchgate.net/publication/45882061_Feature-Weighted_Linear_Stacking"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rasbt.github.io/mlxtend/user_guide/classifier/StackingClassifier/" TargetMode="External"/><Relationship Id="rId4" Type="http://schemas.openxmlformats.org/officeDocument/2006/relationships/hyperlink" Target="https://support.sas.com/resources/papers/proceedings17/SAS0437-2017.pdf"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sas.com/en_us/events/sas-global-forum/virtual.htm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mailto:mlam5@iit.edu" TargetMode="External"/><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ailto:ming-long.lam@sas.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dirty="0">
                <a:solidFill>
                  <a:schemeClr val="bg1"/>
                </a:solidFill>
              </a:rPr>
            </a:br>
            <a:br>
              <a:rPr lang="en-US" sz="7000" b="1" dirty="0">
                <a:solidFill>
                  <a:schemeClr val="bg1"/>
                </a:solidFill>
              </a:rPr>
            </a:br>
            <a:br>
              <a:rPr lang="en-US" sz="7000" b="1" dirty="0">
                <a:solidFill>
                  <a:schemeClr val="bg1"/>
                </a:solidFill>
              </a:rPr>
            </a:br>
            <a:r>
              <a:rPr lang="en-US" sz="7000" b="1" dirty="0">
                <a:solidFill>
                  <a:schemeClr val="accent5">
                    <a:lumMod val="50000"/>
                  </a:schemeClr>
                </a:solidFill>
              </a:rPr>
              <a:t>CS 584</a:t>
            </a:r>
            <a:br>
              <a:rPr lang="en-US" sz="7000" b="1" dirty="0">
                <a:solidFill>
                  <a:schemeClr val="accent5">
                    <a:lumMod val="50000"/>
                  </a:schemeClr>
                </a:solidFill>
              </a:rPr>
            </a:br>
            <a:r>
              <a:rPr lang="en-US" sz="7000" b="1" dirty="0">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15</a:t>
            </a:r>
          </a:p>
          <a:p>
            <a:r>
              <a:rPr lang="en-US" sz="4000" dirty="0"/>
              <a:t>April 24, 2019</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633785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D3FDF0-556F-49B2-9D86-BCAF5590A4B0}"/>
                  </a:ext>
                </a:extLst>
              </p:cNvPr>
              <p:cNvSpPr>
                <a:spLocks noGrp="1"/>
              </p:cNvSpPr>
              <p:nvPr>
                <p:ph idx="1"/>
              </p:nvPr>
            </p:nvSpPr>
            <p:spPr>
              <a:xfrm>
                <a:off x="8815828" y="1484565"/>
                <a:ext cx="2957072" cy="4351338"/>
              </a:xfrm>
            </p:spPr>
            <p:txBody>
              <a:bodyPr>
                <a:normAutofit/>
              </a:bodyPr>
              <a:lstStyle/>
              <a:p>
                <a:r>
                  <a:rPr lang="en-US" dirty="0"/>
                  <a:t>Regression Line (in red):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m:rPr>
                          <m:nor/>
                        </m:rPr>
                        <a:rPr lang="en-US" b="0" i="0" smtClean="0">
                          <a:latin typeface="Cambria Math" panose="02040503050406030204" pitchFamily="18" charset="0"/>
                        </a:rPr>
                        <m:t> = </m:t>
                      </m:r>
                      <m:r>
                        <m:rPr>
                          <m:nor/>
                        </m:rPr>
                        <a:rPr lang="en-US" dirty="0"/>
                        <m:t>49.75046254</m:t>
                      </m:r>
                      <m:r>
                        <a:rPr lang="en-US" i="1">
                          <a:latin typeface="Cambria Math" panose="02040503050406030204" pitchFamily="18" charset="0"/>
                        </a:rPr>
                        <m:t>+</m:t>
                      </m:r>
                      <m:r>
                        <m:rPr>
                          <m:nor/>
                        </m:rPr>
                        <a:rPr lang="en-US" dirty="0"/>
                        <m:t>0.08855597</m:t>
                      </m:r>
                      <m:r>
                        <a:rPr lang="en-US" i="1">
                          <a:latin typeface="Cambria Math" panose="02040503050406030204" pitchFamily="18" charset="0"/>
                        </a:rPr>
                        <m:t>𝑥</m:t>
                      </m:r>
                    </m:oMath>
                  </m:oMathPara>
                </a14:m>
                <a:endParaRPr lang="en-US" dirty="0"/>
              </a:p>
              <a:p>
                <a:r>
                  <a:rPr lang="en-US" dirty="0"/>
                  <a:t>The R-squared statistic is 0.00259829</a:t>
                </a:r>
              </a:p>
            </p:txBody>
          </p:sp>
        </mc:Choice>
        <mc:Fallback xmlns="">
          <p:sp>
            <p:nvSpPr>
              <p:cNvPr id="8" name="Content Placeholder 7">
                <a:extLst>
                  <a:ext uri="{FF2B5EF4-FFF2-40B4-BE49-F238E27FC236}">
                    <a16:creationId xmlns:a16="http://schemas.microsoft.com/office/drawing/2014/main" id="{54D3FDF0-556F-49B2-9D86-BCAF5590A4B0}"/>
                  </a:ext>
                </a:extLst>
              </p:cNvPr>
              <p:cNvSpPr>
                <a:spLocks noGrp="1" noRot="1" noChangeAspect="1" noMove="1" noResize="1" noEditPoints="1" noAdjustHandles="1" noChangeArrowheads="1" noChangeShapeType="1" noTextEdit="1"/>
              </p:cNvSpPr>
              <p:nvPr>
                <p:ph idx="1"/>
              </p:nvPr>
            </p:nvSpPr>
            <p:spPr>
              <a:xfrm>
                <a:off x="8815828" y="1484565"/>
                <a:ext cx="2957072" cy="4351338"/>
              </a:xfrm>
              <a:blipFill>
                <a:blip r:embed="rId3"/>
                <a:stretch>
                  <a:fillRect l="-3711" t="-2384"/>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a:solidFill>
                  <a:schemeClr val="bg1"/>
                </a:solidFill>
              </a:rPr>
              <a:t>The Regression Line of Y on X</a:t>
            </a:r>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3" name="Picture 2">
            <a:extLst>
              <a:ext uri="{FF2B5EF4-FFF2-40B4-BE49-F238E27FC236}">
                <a16:creationId xmlns:a16="http://schemas.microsoft.com/office/drawing/2014/main" id="{9FB1D820-984B-463D-8767-9A8166E461ED}"/>
              </a:ext>
            </a:extLst>
          </p:cNvPr>
          <p:cNvPicPr>
            <a:picLocks noChangeAspect="1"/>
          </p:cNvPicPr>
          <p:nvPr/>
        </p:nvPicPr>
        <p:blipFill>
          <a:blip r:embed="rId5"/>
          <a:stretch>
            <a:fillRect/>
          </a:stretch>
        </p:blipFill>
        <p:spPr>
          <a:xfrm>
            <a:off x="838200" y="1438653"/>
            <a:ext cx="7736062" cy="4763585"/>
          </a:xfrm>
          <a:prstGeom prst="rect">
            <a:avLst/>
          </a:prstGeom>
        </p:spPr>
      </p:pic>
      <p:sp>
        <p:nvSpPr>
          <p:cNvPr id="4" name="Rectangle 3">
            <a:extLst>
              <a:ext uri="{FF2B5EF4-FFF2-40B4-BE49-F238E27FC236}">
                <a16:creationId xmlns:a16="http://schemas.microsoft.com/office/drawing/2014/main" id="{399B1C89-F858-4092-B23B-C773B72A2F3C}"/>
              </a:ext>
            </a:extLst>
          </p:cNvPr>
          <p:cNvSpPr/>
          <p:nvPr/>
        </p:nvSpPr>
        <p:spPr>
          <a:xfrm>
            <a:off x="738656" y="6400800"/>
            <a:ext cx="4939365" cy="369332"/>
          </a:xfrm>
          <a:prstGeom prst="rect">
            <a:avLst/>
          </a:prstGeom>
        </p:spPr>
        <p:txBody>
          <a:bodyPr wrap="none">
            <a:spAutoFit/>
          </a:bodyPr>
          <a:lstStyle/>
          <a:p>
            <a:r>
              <a:rPr lang="en-US" dirty="0"/>
              <a:t>Week 15 Gradient Boosting Regression Example.py</a:t>
            </a:r>
          </a:p>
        </p:txBody>
      </p:sp>
    </p:spTree>
    <p:extLst>
      <p:ext uri="{BB962C8B-B14F-4D97-AF65-F5344CB8AC3E}">
        <p14:creationId xmlns:p14="http://schemas.microsoft.com/office/powerpoint/2010/main" val="212665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are the Residuals?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This particular regression line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minimizes the squared error </a:t>
                </a:r>
                <a14:m>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oMath>
                </a14:m>
                <a:r>
                  <a:rPr lang="en-US" dirty="0"/>
                  <a:t>.</a:t>
                </a:r>
              </a:p>
              <a:p>
                <a:r>
                  <a:rPr lang="en-US" dirty="0"/>
                  <a:t>Let us define an objective function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𝐿</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oMath>
                </a14:m>
                <a:endParaRPr lang="en-US" dirty="0"/>
              </a:p>
              <a:p>
                <a:r>
                  <a:rPr lang="en-US" dirty="0"/>
                  <a:t>The derivative of the objective function with respect to the predicted value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𝑑</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oMath>
                </a14:m>
                <a:r>
                  <a:rPr lang="en-US" dirty="0"/>
                  <a:t>.  Alternatively,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m:t>
                        </m:r>
                        <m:r>
                          <a:rPr lang="en-US" i="1">
                            <a:latin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oMath>
                </a14:m>
                <a:r>
                  <a:rPr lang="en-US" dirty="0"/>
                  <a:t> . </a:t>
                </a:r>
              </a:p>
              <a:p>
                <a:r>
                  <a:rPr lang="en-US" dirty="0"/>
                  <a:t>In other words, we can interpret the residual as the negative gradient of the objective function with respect to the predicted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87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42098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Motivation of Gradient Boosting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Suppose we have built this model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𝑎</m:t>
                    </m:r>
                  </m:oMath>
                </a14:m>
                <a:r>
                  <a:rPr lang="en-US" dirty="0"/>
                  <a:t> to approximate the actual linear regression model </a:t>
                </a:r>
                <a14:m>
                  <m:oMath xmlns:m="http://schemas.openxmlformats.org/officeDocument/2006/math">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0" smtClean="0">
                        <a:latin typeface="Cambria Math" panose="02040503050406030204" pitchFamily="18" charset="0"/>
                      </a:rPr>
                      <m:t>.</m:t>
                    </m:r>
                  </m:oMath>
                </a14:m>
                <a:endParaRPr lang="en-US" dirty="0"/>
              </a:p>
              <a:p>
                <a:r>
                  <a:rPr lang="en-US" dirty="0"/>
                  <a:t>Rewrite </a:t>
                </a:r>
                <a14:m>
                  <m:oMath xmlns:m="http://schemas.openxmlformats.org/officeDocument/2006/math">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e>
                    </m:d>
                  </m:oMath>
                </a14:m>
                <a:r>
                  <a:rPr lang="en-US" dirty="0"/>
                  <a:t>.  This means that we extracted information from the residual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e>
                    </m:d>
                  </m:oMath>
                </a14:m>
                <a:r>
                  <a:rPr lang="en-US" dirty="0"/>
                  <a:t> and used the additional information to boost the weaker 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oMath>
                </a14:m>
                <a:r>
                  <a:rPr lang="en-US" dirty="0"/>
                  <a:t>.</a:t>
                </a:r>
              </a:p>
              <a:p>
                <a:r>
                  <a:rPr lang="en-US" dirty="0"/>
                  <a:t>Define the objective function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𝐿</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e>
                        </m:d>
                      </m:e>
                      <m:sup>
                        <m:r>
                          <a:rPr lang="en-US" i="1">
                            <a:latin typeface="Cambria Math" panose="02040503050406030204" pitchFamily="18" charset="0"/>
                          </a:rPr>
                          <m:t>2</m:t>
                        </m:r>
                      </m:sup>
                    </m:sSup>
                  </m:oMath>
                </a14:m>
                <a:endParaRPr lang="en-US" dirty="0"/>
              </a:p>
              <a:p>
                <a:r>
                  <a:rPr lang="en-US" dirty="0"/>
                  <a:t>The derivative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𝑑𝐿</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en>
                    </m:f>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e>
                    </m:d>
                  </m:oMath>
                </a14:m>
                <a:endParaRPr lang="en-US" dirty="0"/>
              </a:p>
              <a:p>
                <a:endParaRPr lang="en-US" dirty="0"/>
              </a:p>
              <a:p>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8761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Motivation of Gradient Boosting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Using the relation between the residual and the gradient, we have </a:t>
                </a:r>
                <a14:m>
                  <m:oMath xmlns:m="http://schemas.openxmlformats.org/officeDocument/2006/math">
                    <m:r>
                      <a:rPr lang="en-US" b="0" i="1" smtClean="0">
                        <a:latin typeface="Cambria Math" panose="02040503050406030204" pitchFamily="18" charset="0"/>
                      </a:rPr>
                      <m:t>𝑦</m:t>
                    </m:r>
                    <m:r>
                      <a:rPr lang="en-US" b="0" i="0" smtClean="0">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𝑑𝐿</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en>
                    </m:f>
                  </m:oMath>
                </a14:m>
                <a:r>
                  <a:rPr lang="en-US" dirty="0"/>
                  <a:t>.</a:t>
                </a:r>
              </a:p>
              <a:p>
                <a:r>
                  <a:rPr lang="en-US" dirty="0"/>
                  <a:t>This equation above looks like the gradient descent formula.  Here we have Gradient Boosting.</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39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63579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History of Boosting Algorithms</a:t>
            </a:r>
          </a:p>
        </p:txBody>
      </p:sp>
      <p:sp>
        <p:nvSpPr>
          <p:cNvPr id="3" name="Content Placeholder 2"/>
          <p:cNvSpPr>
            <a:spLocks noGrp="1"/>
          </p:cNvSpPr>
          <p:nvPr>
            <p:ph idx="1"/>
          </p:nvPr>
        </p:nvSpPr>
        <p:spPr/>
        <p:txBody>
          <a:bodyPr>
            <a:normAutofit fontScale="92500" lnSpcReduction="10000"/>
          </a:bodyPr>
          <a:lstStyle/>
          <a:p>
            <a:r>
              <a:rPr lang="en-US" b="1" dirty="0"/>
              <a:t>AdaBoost</a:t>
            </a:r>
            <a:r>
              <a:rPr lang="en-US" dirty="0"/>
              <a:t>. Yoav Freund and Robert E. </a:t>
            </a:r>
            <a:r>
              <a:rPr lang="en-US" dirty="0" err="1"/>
              <a:t>Schapire</a:t>
            </a:r>
            <a:r>
              <a:rPr lang="en-US" dirty="0"/>
              <a:t> (1997). A decision-theoretic generalization of on-line learning and an application to boosting. </a:t>
            </a:r>
            <a:r>
              <a:rPr lang="en-US" i="1" dirty="0"/>
              <a:t>Journal of Computer and System Sciences</a:t>
            </a:r>
            <a:r>
              <a:rPr lang="en-US" dirty="0"/>
              <a:t>, </a:t>
            </a:r>
            <a:r>
              <a:rPr lang="en-US" b="1" dirty="0"/>
              <a:t>55</a:t>
            </a:r>
            <a:r>
              <a:rPr lang="en-US" dirty="0"/>
              <a:t>(1): 119-139.</a:t>
            </a:r>
          </a:p>
          <a:p>
            <a:pPr lvl="1"/>
            <a:r>
              <a:rPr lang="en-US" dirty="0"/>
              <a:t>A preliminary version appeared in the </a:t>
            </a:r>
            <a:r>
              <a:rPr lang="en-US" i="1" dirty="0"/>
              <a:t>Proceedings of the Second European Conference on Computational Learning Theory</a:t>
            </a:r>
            <a:r>
              <a:rPr lang="en-US" dirty="0"/>
              <a:t>, 1995. pages 23-37</a:t>
            </a:r>
          </a:p>
          <a:p>
            <a:pPr lvl="1"/>
            <a:r>
              <a:rPr lang="en-US" dirty="0"/>
              <a:t>Yoav Freund (1961 -), Professor of Computer Science and Engineering, University of California San Diego.</a:t>
            </a:r>
          </a:p>
          <a:p>
            <a:pPr lvl="1"/>
            <a:r>
              <a:rPr lang="en-US" dirty="0"/>
              <a:t>Robert E. </a:t>
            </a:r>
            <a:r>
              <a:rPr lang="en-US" dirty="0" err="1"/>
              <a:t>Schapire</a:t>
            </a:r>
            <a:r>
              <a:rPr lang="en-US" dirty="0"/>
              <a:t> (1963 - ), Principal Researcher, Microsoft Research in New York City.</a:t>
            </a:r>
          </a:p>
          <a:p>
            <a:r>
              <a:rPr lang="en-US" b="1" dirty="0"/>
              <a:t>Formulate AdaBoost as gradient descent with a special loss function</a:t>
            </a:r>
            <a:r>
              <a:rPr lang="en-US" dirty="0"/>
              <a:t>. Leo </a:t>
            </a:r>
            <a:r>
              <a:rPr lang="en-US" dirty="0" err="1"/>
              <a:t>Breiman</a:t>
            </a:r>
            <a:r>
              <a:rPr lang="en-US" dirty="0"/>
              <a:t> (1998). Arcing Classifiers. </a:t>
            </a:r>
            <a:r>
              <a:rPr lang="en-US" i="1" dirty="0"/>
              <a:t>The Annals of Statistics</a:t>
            </a:r>
            <a:r>
              <a:rPr lang="en-US" dirty="0"/>
              <a:t>, </a:t>
            </a:r>
            <a:r>
              <a:rPr lang="en-US" b="1" dirty="0"/>
              <a:t>26</a:t>
            </a:r>
            <a:r>
              <a:rPr lang="en-US" dirty="0"/>
              <a:t>(3): 801-849.</a:t>
            </a:r>
          </a:p>
          <a:p>
            <a:pPr lvl="1"/>
            <a:r>
              <a:rPr lang="en-US" dirty="0"/>
              <a:t>Leo </a:t>
            </a:r>
            <a:r>
              <a:rPr lang="en-US" dirty="0" err="1"/>
              <a:t>Breiman</a:t>
            </a:r>
            <a:r>
              <a:rPr lang="en-US" dirty="0"/>
              <a:t> (1928 – 2005), Professor Emeritus of Statistics at the University of California, Berkeley.</a:t>
            </a:r>
          </a:p>
          <a:p>
            <a:endParaRPr lang="en-US" dirty="0"/>
          </a:p>
          <a:p>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18755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History of Boosting Algorithms</a:t>
            </a:r>
          </a:p>
        </p:txBody>
      </p:sp>
      <p:sp>
        <p:nvSpPr>
          <p:cNvPr id="3" name="Content Placeholder 2"/>
          <p:cNvSpPr>
            <a:spLocks noGrp="1"/>
          </p:cNvSpPr>
          <p:nvPr>
            <p:ph idx="1"/>
          </p:nvPr>
        </p:nvSpPr>
        <p:spPr/>
        <p:txBody>
          <a:bodyPr>
            <a:normAutofit/>
          </a:bodyPr>
          <a:lstStyle/>
          <a:p>
            <a:r>
              <a:rPr lang="en-US" b="1" dirty="0"/>
              <a:t>Generalize AdaBoost to Gradient Boosting with a general loss function</a:t>
            </a:r>
            <a:r>
              <a:rPr lang="en-US" dirty="0"/>
              <a:t>. Jerome H. Friedman (2001). Greedy Function Approximation: A Gradient Boosting Machine. </a:t>
            </a:r>
            <a:r>
              <a:rPr lang="en-US" i="1" dirty="0"/>
              <a:t>The Annals of Statistics</a:t>
            </a:r>
            <a:r>
              <a:rPr lang="en-US" dirty="0"/>
              <a:t>, </a:t>
            </a:r>
            <a:r>
              <a:rPr lang="en-US" b="1" dirty="0"/>
              <a:t>29</a:t>
            </a:r>
            <a:r>
              <a:rPr lang="en-US" dirty="0"/>
              <a:t>(5): 1189-1232.</a:t>
            </a:r>
          </a:p>
          <a:p>
            <a:pPr lvl="1"/>
            <a:r>
              <a:rPr lang="en-US" dirty="0"/>
              <a:t>Jerome H. Friedman (1939 - ), Professor Emeritus of Statistics, Stanford University.</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82380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Gradient Boosting (Friedman, 2001)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Using a training sample </a:t>
                </a:r>
                <a14:m>
                  <m:oMath xmlns:m="http://schemas.openxmlformats.org/officeDocument/2006/math">
                    <m:d>
                      <m:dPr>
                        <m:begChr m:val="{"/>
                        <m:endChr m:val="}"/>
                        <m:ctrlPr>
                          <a:rPr lang="en-US" i="1" smtClean="0">
                            <a:latin typeface="Cambria Math" panose="02040503050406030204" pitchFamily="18" charset="0"/>
                          </a:rPr>
                        </m:ctrlPr>
                      </m:d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are arrays of values of the predictors and target variable respectively.</a:t>
                </a:r>
              </a:p>
              <a:p>
                <a:r>
                  <a:rPr lang="en-US" dirty="0"/>
                  <a:t>The model assumes that there is a function </a:t>
                </a:r>
                <a14:m>
                  <m:oMath xmlns:m="http://schemas.openxmlformats.org/officeDocument/2006/math">
                    <m:r>
                      <a:rPr lang="en-US" i="1">
                        <a:latin typeface="Cambria Math" panose="02040503050406030204" pitchFamily="18" charset="0"/>
                      </a:rPr>
                      <m:t>𝐹</m:t>
                    </m:r>
                  </m:oMath>
                </a14:m>
                <a:r>
                  <a:rPr lang="en-US" dirty="0"/>
                  <a:t> that maps the predictors to the target variable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𝑖</m:t>
                            </m:r>
                          </m:sub>
                        </m:sSub>
                      </m:e>
                    </m:d>
                  </m:oMath>
                </a14:m>
                <a:r>
                  <a:rPr lang="en-US" dirty="0"/>
                  <a:t>.</a:t>
                </a:r>
              </a:p>
              <a:p>
                <a:r>
                  <a:rPr lang="en-US" dirty="0"/>
                  <a:t>Our goal is to estimate the function </a:t>
                </a:r>
                <a14:m>
                  <m:oMath xmlns:m="http://schemas.openxmlformats.org/officeDocument/2006/math">
                    <m:r>
                      <a:rPr lang="en-US" i="1">
                        <a:latin typeface="Cambria Math" panose="02040503050406030204" pitchFamily="18" charset="0"/>
                      </a:rPr>
                      <m:t>𝐹</m:t>
                    </m:r>
                  </m:oMath>
                </a14:m>
                <a:r>
                  <a:rPr lang="en-US" dirty="0"/>
                  <a:t> that minimize some loss function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e>
                    </m:d>
                  </m:oMath>
                </a14:m>
                <a:r>
                  <a:rPr lang="en-US" dirty="0"/>
                  <a:t> over the training sample </a:t>
                </a:r>
                <a14:m>
                  <m:oMath xmlns:m="http://schemas.openxmlformats.org/officeDocument/2006/math">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𝑛</m:t>
                        </m:r>
                      </m:e>
                    </m:d>
                  </m:oMath>
                </a14:m>
                <a:r>
                  <a:rPr lang="en-US"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1028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Gradient Boosting (Friedman, 2001)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Instead of finding one single solution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m:t>
                        </m:r>
                      </m:e>
                    </m:acc>
                  </m:oMath>
                </a14:m>
                <a:r>
                  <a:rPr lang="en-US" dirty="0"/>
                  <a:t> to estimate </a:t>
                </a:r>
                <a14:m>
                  <m:oMath xmlns:m="http://schemas.openxmlformats.org/officeDocument/2006/math">
                    <m:r>
                      <a:rPr lang="en-US" i="1">
                        <a:latin typeface="Cambria Math" panose="02040503050406030204" pitchFamily="18" charset="0"/>
                      </a:rPr>
                      <m:t>𝐹</m:t>
                    </m:r>
                  </m:oMath>
                </a14:m>
                <a:r>
                  <a:rPr lang="en-US" dirty="0"/>
                  <a:t>, we iteratively update the solution as a sum of estimates</a:t>
                </a:r>
              </a:p>
              <a:p>
                <a:pPr marL="0" indent="0" algn="ctr">
                  <a:buNone/>
                </a:pP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b="0" i="1" smtClean="0">
                            <a:latin typeface="Cambria Math" panose="02040503050406030204" pitchFamily="18" charset="0"/>
                          </a:rPr>
                          <m:t>𝑀</m:t>
                        </m:r>
                      </m:sub>
                    </m:sSub>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=0</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𝑚</m:t>
                            </m:r>
                          </m:sub>
                        </m:sSub>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1" i="0" smtClean="0">
                                    <a:latin typeface="Cambria Math" panose="02040503050406030204" pitchFamily="18" charset="0"/>
                                  </a:rPr>
                                  <m:t>𝐚</m:t>
                                </m:r>
                              </m:e>
                              <m:sub>
                                <m:r>
                                  <a:rPr lang="en-US" b="0" i="1" smtClean="0">
                                    <a:latin typeface="Cambria Math" panose="02040503050406030204" pitchFamily="18" charset="0"/>
                                  </a:rPr>
                                  <m:t>𝑚</m:t>
                                </m:r>
                              </m:sub>
                            </m:sSub>
                          </m:e>
                        </m:d>
                      </m:e>
                    </m:nary>
                  </m:oMath>
                </a14:m>
                <a:r>
                  <a:rPr lang="en-US" sz="3200" dirty="0"/>
                  <a:t> </a:t>
                </a:r>
              </a:p>
              <a:p>
                <a:r>
                  <a:rPr lang="en-US" dirty="0"/>
                  <a:t>The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b="0" i="1" smtClean="0">
                                <a:latin typeface="Cambria Math" panose="02040503050406030204" pitchFamily="18" charset="0"/>
                              </a:rPr>
                              <m:t>0</m:t>
                            </m:r>
                          </m:sub>
                        </m:sSub>
                      </m:e>
                    </m:d>
                  </m:oMath>
                </a14:m>
                <a:r>
                  <a:rPr lang="en-US" dirty="0"/>
                  <a:t> is the initial estimate</a:t>
                </a:r>
              </a:p>
              <a:p>
                <a:r>
                  <a:rPr lang="en-US" dirty="0"/>
                  <a:t>The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r>
                      <a:rPr lang="en-US" b="0" i="1" smtClean="0">
                        <a:latin typeface="Cambria Math" panose="02040503050406030204" pitchFamily="18" charset="0"/>
                      </a:rPr>
                      <m:t>𝑀</m:t>
                    </m:r>
                  </m:oMath>
                </a14:m>
                <a:r>
                  <a:rPr lang="en-US" dirty="0"/>
                  <a:t> are incremental estimates (“boosts”)</a:t>
                </a:r>
              </a:p>
              <a:p>
                <a:r>
                  <a:rPr lang="en-US" dirty="0"/>
                  <a:t>The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oMath>
                </a14:m>
                <a:r>
                  <a:rPr lang="en-US" dirty="0"/>
                  <a:t> are called the “weak learners” or the “base learners” with parameters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oMath>
                </a14:m>
                <a:r>
                  <a:rPr lang="en-US" dirty="0"/>
                  <a:t>.</a:t>
                </a:r>
              </a:p>
              <a:p>
                <a:r>
                  <a:rPr lang="en-US" dirty="0"/>
                  <a:t>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oMath>
                </a14:m>
                <a:r>
                  <a:rPr lang="en-US" dirty="0"/>
                  <a:t> are usually simple models such as linear regression models with one predictor or a shallow classification trees.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961" b="-15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2474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Gradient Boosting (Friedman, 2001)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For gradient descent, we ideally want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smtClean="0">
                            <a:latin typeface="Cambria Math" panose="02040503050406030204" pitchFamily="18" charset="0"/>
                          </a:rPr>
                          <m:t>𝐱</m:t>
                        </m:r>
                        <m:r>
                          <a:rPr lang="en-US">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𝑚</m:t>
                        </m:r>
                      </m:sub>
                    </m:sSub>
                    <m:d>
                      <m:dPr>
                        <m:ctrlPr>
                          <a:rPr lang="en-US"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where</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smtClean="0">
                                              <a:latin typeface="Cambria Math" panose="02040503050406030204" pitchFamily="18" charset="0"/>
                                            </a:rPr>
                                            <m:t>𝐱</m:t>
                                          </m:r>
                                        </m:e>
                                      </m:d>
                                    </m:e>
                                  </m:d>
                                </m:num>
                                <m:den>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den>
                              </m:f>
                            </m:e>
                          </m:d>
                        </m:e>
                        <m:sub>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r>
                            <a:rPr lang="en-US" b="1"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b="0" i="1" smtClean="0">
                                  <a:latin typeface="Cambria Math" panose="02040503050406030204" pitchFamily="18" charset="0"/>
                                </a:rPr>
                                <m:t>𝑚</m:t>
                              </m:r>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sub>
                      </m:sSub>
                    </m:oMath>
                  </m:oMathPara>
                </a14:m>
                <a:endParaRPr lang="en-US" b="0" dirty="0"/>
              </a:p>
              <a:p>
                <a:r>
                  <a:rPr lang="en-US" dirty="0"/>
                  <a:t>The “weak learners” are built by estimating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oMath>
                </a14:m>
                <a:r>
                  <a:rPr lang="en-US" dirty="0"/>
                  <a:t> using the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oMath>
                </a14:m>
                <a:r>
                  <a:rPr lang="en-US" dirty="0"/>
                  <a:t> as the target values.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87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2951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Gradient Boosting Algorithm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Calculate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argmin</m:t>
                        </m:r>
                      </m:e>
                      <m:sub>
                        <m:r>
                          <a:rPr lang="en-US" b="0" i="1" smtClean="0">
                            <a:latin typeface="Cambria Math" panose="02040503050406030204" pitchFamily="18" charset="0"/>
                            <a:ea typeface="Cambria Math" panose="02040503050406030204" pitchFamily="18" charset="0"/>
                          </a:rPr>
                          <m:t>𝜌</m:t>
                        </m:r>
                      </m:sub>
                    </m:sSub>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e>
                        </m:d>
                      </m:e>
                    </m:nary>
                  </m:oMath>
                </a14:m>
                <a:endParaRPr lang="en-US" dirty="0"/>
              </a:p>
              <a:p>
                <a:pPr marL="514350" indent="-514350">
                  <a:buFont typeface="+mj-lt"/>
                  <a:buAutoNum type="arabicPeriod"/>
                </a:pPr>
                <a:r>
                  <a:rPr lang="en-US" dirty="0"/>
                  <a:t>For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r>
                      <a:rPr lang="en-US" b="0" i="1" smtClean="0">
                        <a:latin typeface="Cambria Math" panose="02040503050406030204" pitchFamily="18" charset="0"/>
                      </a:rPr>
                      <m:t>𝑀</m:t>
                    </m:r>
                  </m:oMath>
                </a14:m>
                <a:endParaRPr lang="en-US" dirty="0"/>
              </a:p>
              <a:p>
                <a:pPr marL="971550" lvl="1" indent="-514350">
                  <a:spcBef>
                    <a:spcPts val="1000"/>
                  </a:spcBef>
                  <a:spcAft>
                    <a:spcPts val="1000"/>
                  </a:spcAft>
                  <a:buFont typeface="+mj-lt"/>
                  <a:buAutoNum type="romanLcPeriod"/>
                </a:pPr>
                <a:r>
                  <a:rPr lang="en-US" dirty="0"/>
                  <a:t>Calculate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b="1"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num>
                              <m:den>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den>
                            </m:f>
                          </m:e>
                        </m:d>
                      </m:e>
                      <m:sub>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sub>
                    </m:sSub>
                  </m:oMath>
                </a14:m>
                <a:r>
                  <a:rPr lang="en-US" dirty="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endParaRPr lang="en-US" dirty="0"/>
              </a:p>
              <a:p>
                <a:pPr marL="971550" lvl="1" indent="-514350">
                  <a:spcBef>
                    <a:spcPts val="1000"/>
                  </a:spcBef>
                  <a:spcAft>
                    <a:spcPts val="1000"/>
                  </a:spcAft>
                  <a:buFont typeface="+mj-lt"/>
                  <a:buAutoNum type="romanLcPeriod"/>
                </a:pPr>
                <a:r>
                  <a:rPr lang="en-US" dirty="0"/>
                  <a:t>Calculate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b="1"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oMath>
                </a14:m>
                <a:endParaRPr lang="en-US" dirty="0"/>
              </a:p>
              <a:p>
                <a:pPr marL="971550" lvl="1" indent="-514350">
                  <a:spcBef>
                    <a:spcPts val="1000"/>
                  </a:spcBef>
                  <a:spcAft>
                    <a:spcPts val="1000"/>
                  </a:spcAft>
                  <a:buFont typeface="+mj-lt"/>
                  <a:buAutoNum type="romanLcPeriod"/>
                </a:pPr>
                <a:r>
                  <a:rPr lang="en-US" dirty="0"/>
                  <a:t>Build a weak learner model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argmin</m:t>
                        </m:r>
                      </m:e>
                      <m:sub>
                        <m:r>
                          <a:rPr lang="en-US" b="1" i="0" smtClean="0">
                            <a:latin typeface="Cambria Math" panose="02040503050406030204" pitchFamily="18" charset="0"/>
                            <a:ea typeface="Cambria Math" panose="02040503050406030204" pitchFamily="18" charset="0"/>
                          </a:rPr>
                          <m:t>𝐚</m:t>
                        </m:r>
                      </m:sub>
                    </m:sSub>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i="1">
                                            <a:latin typeface="Cambria Math" panose="02040503050406030204" pitchFamily="18" charset="0"/>
                                          </a:rPr>
                                          <m:t>𝑦</m:t>
                                        </m:r>
                                      </m:e>
                                    </m:acc>
                                  </m:e>
                                  <m:sub>
                                    <m:r>
                                      <a:rPr lang="en-US" b="1" i="1">
                                        <a:latin typeface="Cambria Math" panose="02040503050406030204" pitchFamily="18" charset="0"/>
                                      </a:rPr>
                                      <m:t>𝒊</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r>
                                      <a:rPr lang="en-US" b="1" i="0" smtClean="0">
                                        <a:latin typeface="Cambria Math" panose="02040503050406030204" pitchFamily="18" charset="0"/>
                                      </a:rPr>
                                      <m:t>𝐚</m:t>
                                    </m:r>
                                  </m:e>
                                </m:d>
                              </m:e>
                            </m:d>
                          </m:e>
                          <m:sup>
                            <m:r>
                              <a:rPr lang="en-US" b="0" i="1" smtClean="0">
                                <a:latin typeface="Cambria Math" panose="02040503050406030204" pitchFamily="18" charset="0"/>
                              </a:rPr>
                              <m:t>2</m:t>
                            </m:r>
                          </m:sup>
                        </m:sSup>
                      </m:e>
                    </m:nary>
                  </m:oMath>
                </a14:m>
                <a:endParaRPr lang="en-US" dirty="0"/>
              </a:p>
              <a:p>
                <a:pPr marL="971550" lvl="1" indent="-514350">
                  <a:spcBef>
                    <a:spcPts val="1000"/>
                  </a:spcBef>
                  <a:spcAft>
                    <a:spcPts val="1000"/>
                  </a:spcAft>
                  <a:buFont typeface="+mj-lt"/>
                  <a:buAutoNum type="romanLcPeriod"/>
                </a:pPr>
                <a:r>
                  <a:rPr lang="en-US" dirty="0"/>
                  <a:t>Use the line search method to determine the step-size (i.e., the learning rate)</a:t>
                </a:r>
                <a:br>
                  <a:rPr lang="en-US" dirty="0"/>
                </a:b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𝑚</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argmin</m:t>
                        </m:r>
                      </m:e>
                      <m:sub>
                        <m:r>
                          <a:rPr lang="en-US" i="1">
                            <a:latin typeface="Cambria Math" panose="02040503050406030204" pitchFamily="18" charset="0"/>
                            <a:ea typeface="Cambria Math" panose="02040503050406030204" pitchFamily="18" charset="0"/>
                          </a:rPr>
                          <m:t>𝜌</m:t>
                        </m:r>
                      </m:sub>
                    </m:sSub>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smtClean="0">
                                        <a:latin typeface="Cambria Math" panose="02040503050406030204" pitchFamily="18" charset="0"/>
                                      </a:rPr>
                                    </m:ctrlPr>
                                  </m:sSubPr>
                                  <m:e>
                                    <m:r>
                                      <a:rPr lang="en-US" b="1" i="0" smtClean="0">
                                        <a:latin typeface="Cambria Math" panose="02040503050406030204" pitchFamily="18" charset="0"/>
                                      </a:rPr>
                                      <m:t>𝐚</m:t>
                                    </m:r>
                                  </m:e>
                                  <m:sub>
                                    <m:r>
                                      <a:rPr lang="en-US" b="0" i="1" smtClean="0">
                                        <a:latin typeface="Cambria Math" panose="02040503050406030204" pitchFamily="18" charset="0"/>
                                      </a:rPr>
                                      <m:t>𝑚</m:t>
                                    </m:r>
                                  </m:sub>
                                </m:sSub>
                              </m:e>
                            </m:d>
                          </m:e>
                        </m:d>
                      </m:e>
                    </m:nary>
                  </m:oMath>
                </a14:m>
                <a:endParaRPr lang="en-US" dirty="0"/>
              </a:p>
              <a:p>
                <a:pPr marL="971550" lvl="1" indent="-514350">
                  <a:spcBef>
                    <a:spcPts val="1000"/>
                  </a:spcBef>
                  <a:spcAft>
                    <a:spcPts val="1000"/>
                  </a:spcAft>
                  <a:buFont typeface="+mj-lt"/>
                  <a:buAutoNum type="romanLcPeriod"/>
                </a:pPr>
                <a:r>
                  <a:rPr lang="en-US" dirty="0"/>
                  <a:t>Set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01" t="-3361" b="-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8718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15 Agenda</a:t>
            </a:r>
          </a:p>
        </p:txBody>
      </p:sp>
      <p:sp>
        <p:nvSpPr>
          <p:cNvPr id="3" name="Content Placeholder 2"/>
          <p:cNvSpPr>
            <a:spLocks noGrp="1"/>
          </p:cNvSpPr>
          <p:nvPr>
            <p:ph idx="1"/>
          </p:nvPr>
        </p:nvSpPr>
        <p:spPr/>
        <p:txBody>
          <a:bodyPr>
            <a:normAutofit/>
          </a:bodyPr>
          <a:lstStyle/>
          <a:p>
            <a:pPr marL="0" indent="0">
              <a:buNone/>
            </a:pPr>
            <a:r>
              <a:rPr lang="en-US" sz="3200" b="1" dirty="0"/>
              <a:t>Ensemble Model for Improving Goodness-of-Fit</a:t>
            </a:r>
            <a:endParaRPr lang="en-US" b="1" dirty="0"/>
          </a:p>
          <a:p>
            <a:r>
              <a:rPr lang="en-US" dirty="0"/>
              <a:t>Gradient Boosting Machine (GBM)</a:t>
            </a:r>
          </a:p>
          <a:p>
            <a:r>
              <a:rPr lang="en-US" dirty="0" err="1"/>
              <a:t>XGBoost</a:t>
            </a:r>
            <a:endParaRPr lang="en-US" dirty="0"/>
          </a:p>
          <a:p>
            <a:r>
              <a:rPr lang="en-US" dirty="0"/>
              <a:t>Model Stacking</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pic>
        <p:nvPicPr>
          <p:cNvPr id="6" name="Picture 5">
            <a:extLst>
              <a:ext uri="{FF2B5EF4-FFF2-40B4-BE49-F238E27FC236}">
                <a16:creationId xmlns:a16="http://schemas.microsoft.com/office/drawing/2014/main" id="{754B71F0-87AC-42FB-A236-60CB505C16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9567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Least Squares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objective function is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e>
                      <m:sup>
                        <m:r>
                          <a:rPr lang="en-US" b="0" i="1" smtClean="0">
                            <a:latin typeface="Cambria Math" panose="02040503050406030204" pitchFamily="18" charset="0"/>
                          </a:rPr>
                          <m:t>2</m:t>
                        </m:r>
                      </m:sup>
                    </m:sSup>
                  </m:oMath>
                </a14:m>
                <a:endParaRPr lang="en-US" dirty="0"/>
              </a:p>
              <a:p>
                <a:r>
                  <a:rPr lang="en-US" dirty="0"/>
                  <a:t>The gradient is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oMath>
                </a14:m>
                <a:endParaRPr lang="en-US" dirty="0"/>
              </a:p>
              <a:p>
                <a:r>
                  <a:rPr lang="en-US" dirty="0"/>
                  <a:t>The common initial model is the Intercept-only 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a:p>
                <a:pPr lvl="1"/>
                <a:r>
                  <a:rPr lang="en-US" dirty="0"/>
                  <a:t>If the initial model does not include the Intercept term,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r>
                      <a:rPr lang="en-US" b="0" i="1" smtClean="0">
                        <a:latin typeface="Cambria Math" panose="02040503050406030204" pitchFamily="18" charset="0"/>
                      </a:rPr>
                      <m:t>0</m:t>
                    </m:r>
                  </m:oMath>
                </a14:m>
                <a:endParaRPr lang="en-US" dirty="0"/>
              </a:p>
              <a:p>
                <a:r>
                  <a:rPr lang="en-US" dirty="0"/>
                  <a:t>Each subsequent models may enter only one additional predictor</a:t>
                </a:r>
              </a:p>
              <a:p>
                <a:pPr lvl="1"/>
                <a:r>
                  <a:rPr lang="en-US" dirty="0"/>
                  <a:t>The regression model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 </m:t>
                    </m:r>
                  </m:oMath>
                </a14:m>
                <a:r>
                  <a:rPr lang="en-US" dirty="0"/>
                  <a:t>of residual from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e>
                    </m:d>
                  </m:oMath>
                </a14:m>
                <a:r>
                  <a:rPr lang="en-US" dirty="0"/>
                  <a:t> on the first predictor</a:t>
                </a:r>
              </a:p>
              <a:p>
                <a:pPr lvl="1"/>
                <a:r>
                  <a:rPr lang="en-US" dirty="0"/>
                  <a:t>The regression model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 </m:t>
                    </m:r>
                  </m:oMath>
                </a14:m>
                <a:r>
                  <a:rPr lang="en-US" dirty="0"/>
                  <a:t>of residual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𝑚</m:t>
                        </m:r>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b="1">
                            <a:latin typeface="Cambria Math" panose="02040503050406030204" pitchFamily="18" charset="0"/>
                          </a:rPr>
                          <m:t>𝐱</m:t>
                        </m:r>
                      </m:e>
                    </m:d>
                  </m:oMath>
                </a14:m>
                <a:r>
                  <a:rPr lang="en-US" dirty="0"/>
                  <a:t> on the </a:t>
                </a:r>
                <a14:m>
                  <m:oMath xmlns:m="http://schemas.openxmlformats.org/officeDocument/2006/math">
                    <m:r>
                      <a:rPr lang="en-US" i="1">
                        <a:latin typeface="Cambria Math" panose="02040503050406030204" pitchFamily="18" charset="0"/>
                      </a:rPr>
                      <m:t>𝑚</m:t>
                    </m:r>
                  </m:oMath>
                </a14:m>
                <a:r>
                  <a:rPr lang="en-US" baseline="30000" dirty="0"/>
                  <a:t>th</a:t>
                </a:r>
                <a:r>
                  <a:rPr lang="en-US" dirty="0"/>
                  <a:t> predictor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16934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Least Absolute Deviation (LAD)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 objective function is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oMath>
                </a14:m>
                <a:endParaRPr lang="en-US" dirty="0"/>
              </a:p>
              <a:p>
                <a:r>
                  <a:rPr lang="en-US" dirty="0"/>
                  <a:t>The gradient is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0" i="1" smtClean="0">
                        <a:latin typeface="Cambria Math" panose="02040503050406030204" pitchFamily="18" charset="0"/>
                      </a:rPr>
                      <m:t>=−</m:t>
                    </m:r>
                    <m:r>
                      <a:rPr lang="en-US" b="0" i="0" smtClean="0">
                        <a:latin typeface="Cambria Math" panose="02040503050406030204" pitchFamily="18" charset="0"/>
                      </a:rPr>
                      <m:t> </m:t>
                    </m:r>
                    <m:r>
                      <m:rPr>
                        <m:sty m:val="p"/>
                      </m:rPr>
                      <a:rPr lang="en-US" b="0" i="0" smtClean="0">
                        <a:latin typeface="Cambria Math" panose="02040503050406030204" pitchFamily="18" charset="0"/>
                      </a:rPr>
                      <m:t>sign</m:t>
                    </m:r>
                    <m:d>
                      <m:dPr>
                        <m:ctrlPr>
                          <a:rPr lang="en-US" b="0" i="1" smtClean="0">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oMath>
                </a14:m>
                <a:r>
                  <a:rPr lang="en-US" dirty="0"/>
                  <a:t> where</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sign</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−&amp;1,  </m:t>
                              </m:r>
                              <m:r>
                                <a:rPr lang="en-US" b="0" i="1" smtClean="0">
                                  <a:latin typeface="Cambria Math" panose="02040503050406030204" pitchFamily="18" charset="0"/>
                                </a:rPr>
                                <m:t>𝑢</m:t>
                              </m:r>
                              <m:r>
                                <a:rPr lang="en-US" b="0" i="1" smtClean="0">
                                  <a:latin typeface="Cambria Math" panose="02040503050406030204" pitchFamily="18" charset="0"/>
                                </a:rPr>
                                <m:t>&lt;0</m:t>
                              </m:r>
                            </m:e>
                            <m:e>
                              <m:r>
                                <a:rPr lang="en-US" b="0" i="1" smtClean="0">
                                  <a:latin typeface="Cambria Math" panose="02040503050406030204" pitchFamily="18" charset="0"/>
                                </a:rPr>
                                <m:t>   0</m:t>
                              </m:r>
                              <m:r>
                                <a:rPr lang="en-US" i="1">
                                  <a:latin typeface="Cambria Math" panose="02040503050406030204" pitchFamily="18" charset="0"/>
                                </a:rPr>
                                <m:t>,  </m:t>
                              </m:r>
                              <m:r>
                                <a:rPr lang="en-US" i="1">
                                  <a:latin typeface="Cambria Math" panose="02040503050406030204" pitchFamily="18" charset="0"/>
                                </a:rPr>
                                <m:t>𝑢</m:t>
                              </m:r>
                              <m:r>
                                <a:rPr lang="en-US" b="0" i="1" smtClean="0">
                                  <a:latin typeface="Cambria Math" panose="02040503050406030204" pitchFamily="18" charset="0"/>
                                </a:rPr>
                                <m:t>=</m:t>
                              </m:r>
                              <m:r>
                                <a:rPr lang="en-US" i="1">
                                  <a:latin typeface="Cambria Math" panose="02040503050406030204" pitchFamily="18" charset="0"/>
                                </a:rPr>
                                <m:t>0</m:t>
                              </m:r>
                            </m:e>
                            <m:e>
                              <m:r>
                                <a:rPr lang="en-US" b="0" i="1" smtClean="0">
                                  <a:latin typeface="Cambria Math" panose="02040503050406030204" pitchFamily="18" charset="0"/>
                                </a:rPr>
                                <m:t>+1,  </m:t>
                              </m:r>
                              <m:r>
                                <a:rPr lang="en-US" b="0" i="1" smtClean="0">
                                  <a:latin typeface="Cambria Math" panose="02040503050406030204" pitchFamily="18" charset="0"/>
                                </a:rPr>
                                <m:t>𝑢</m:t>
                              </m:r>
                              <m:r>
                                <a:rPr lang="en-US" b="0" i="1" smtClean="0">
                                  <a:latin typeface="Cambria Math" panose="02040503050406030204" pitchFamily="18" charset="0"/>
                                </a:rPr>
                                <m:t>&gt;0</m:t>
                              </m:r>
                            </m:e>
                          </m:eqArr>
                        </m:e>
                      </m:d>
                    </m:oMath>
                  </m:oMathPara>
                </a14:m>
                <a:endParaRPr lang="en-US" dirty="0"/>
              </a:p>
              <a:p>
                <a:r>
                  <a:rPr lang="en-US" dirty="0"/>
                  <a:t>The common initial model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r>
                      <m:rPr>
                        <m:sty m:val="p"/>
                      </m:rPr>
                      <a:rPr lang="en-US" b="0" i="0" smtClean="0">
                        <a:latin typeface="Cambria Math" panose="02040503050406030204" pitchFamily="18" charset="0"/>
                      </a:rPr>
                      <m:t>median</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oMath>
                </a14:m>
                <a:endParaRPr lang="en-US" b="0" dirty="0"/>
              </a:p>
              <a:p>
                <a:r>
                  <a:rPr lang="en-US" dirty="0"/>
                  <a:t>Each subsequent models may enter only one additional predictor</a:t>
                </a:r>
              </a:p>
              <a:p>
                <a:pPr lvl="1"/>
                <a:r>
                  <a:rPr lang="en-US" dirty="0"/>
                  <a:t>The regression model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 </m:t>
                    </m:r>
                  </m:oMath>
                </a14:m>
                <a:r>
                  <a:rPr lang="en-US" dirty="0"/>
                  <a:t>of the signs from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b="1">
                            <a:latin typeface="Cambria Math" panose="02040503050406030204" pitchFamily="18" charset="0"/>
                          </a:rPr>
                          <m:t>𝐱</m:t>
                        </m:r>
                      </m:e>
                    </m:d>
                  </m:oMath>
                </a14:m>
                <a:r>
                  <a:rPr lang="en-US" dirty="0"/>
                  <a:t> on the first predictor</a:t>
                </a:r>
              </a:p>
              <a:p>
                <a:pPr lvl="1"/>
                <a:r>
                  <a:rPr lang="en-US" dirty="0"/>
                  <a:t>The regression model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 </m:t>
                    </m:r>
                  </m:oMath>
                </a14:m>
                <a:r>
                  <a:rPr lang="en-US" dirty="0"/>
                  <a:t>of the signs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𝑚</m:t>
                        </m:r>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b="1">
                            <a:latin typeface="Cambria Math" panose="02040503050406030204" pitchFamily="18" charset="0"/>
                          </a:rPr>
                          <m:t>𝐱</m:t>
                        </m:r>
                      </m:e>
                    </m:d>
                  </m:oMath>
                </a14:m>
                <a:r>
                  <a:rPr lang="en-US" dirty="0"/>
                  <a:t> on the </a:t>
                </a:r>
                <a:r>
                  <a:rPr lang="en-US" i="1" dirty="0" err="1"/>
                  <a:t>m</a:t>
                </a:r>
                <a:r>
                  <a:rPr lang="en-US" baseline="30000" dirty="0" err="1"/>
                  <a:t>th</a:t>
                </a:r>
                <a:r>
                  <a:rPr lang="en-US" dirty="0"/>
                  <a:t> predictor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201414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Regression Tree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The number of terminal nodes are fixed at </a:t>
                </a:r>
                <a14:m>
                  <m:oMath xmlns:m="http://schemas.openxmlformats.org/officeDocument/2006/math">
                    <m:r>
                      <a:rPr lang="en-US" i="1">
                        <a:latin typeface="Cambria Math" panose="02040503050406030204" pitchFamily="18" charset="0"/>
                      </a:rPr>
                      <m:t>𝐽</m:t>
                    </m:r>
                  </m:oMath>
                </a14:m>
                <a:r>
                  <a:rPr lang="en-US" dirty="0"/>
                  <a:t>.</a:t>
                </a:r>
              </a:p>
              <a:p>
                <a:r>
                  <a:rPr lang="en-US" dirty="0"/>
                  <a:t>The objective function is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e>
                      <m:sup>
                        <m:r>
                          <a:rPr lang="en-US" i="1">
                            <a:latin typeface="Cambria Math" panose="02040503050406030204" pitchFamily="18" charset="0"/>
                          </a:rPr>
                          <m:t>2</m:t>
                        </m:r>
                      </m:sup>
                    </m:sSup>
                  </m:oMath>
                </a14:m>
                <a:r>
                  <a:rPr lang="en-US" dirty="0"/>
                  <a:t> or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oMath>
                </a14:m>
                <a:endParaRPr lang="en-US" dirty="0"/>
              </a:p>
              <a:p>
                <a:r>
                  <a:rPr lang="en-US" dirty="0"/>
                  <a:t>The gradient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i="1">
                        <a:latin typeface="Cambria Math" panose="02040503050406030204" pitchFamily="18" charset="0"/>
                      </a:rPr>
                      <m:t> </m:t>
                    </m:r>
                  </m:oMath>
                </a14:m>
                <a:r>
                  <a:rPr lang="en-US" dirty="0"/>
                  <a:t>or </a:t>
                </a:r>
                <a14:m>
                  <m:oMath xmlns:m="http://schemas.openxmlformats.org/officeDocument/2006/math">
                    <m:r>
                      <a:rPr lang="en-US" i="1">
                        <a:latin typeface="Cambria Math" panose="02040503050406030204" pitchFamily="18" charset="0"/>
                      </a:rPr>
                      <m:t>−</m:t>
                    </m:r>
                    <m:r>
                      <a:rPr lang="en-US">
                        <a:latin typeface="Cambria Math" panose="02040503050406030204" pitchFamily="18" charset="0"/>
                      </a:rPr>
                      <m:t> </m:t>
                    </m:r>
                    <m:r>
                      <m:rPr>
                        <m:sty m:val="p"/>
                      </m:rPr>
                      <a:rPr lang="en-US">
                        <a:latin typeface="Cambria Math" panose="02040503050406030204" pitchFamily="18" charset="0"/>
                      </a:rPr>
                      <m:t>sign</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oMath>
                </a14:m>
                <a:endParaRPr lang="en-US" dirty="0"/>
              </a:p>
              <a:p>
                <a:r>
                  <a:rPr lang="en-US" dirty="0"/>
                  <a:t>The base learners are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𝑗𝑚</m:t>
                            </m:r>
                          </m:sub>
                        </m:sSub>
                        <m:r>
                          <a:rPr lang="en-US" b="0" i="1" smtClean="0">
                            <a:latin typeface="Cambria Math" panose="02040503050406030204" pitchFamily="18" charset="0"/>
                          </a:rPr>
                          <m:t>𝐼</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𝑗𝑚</m:t>
                                </m:r>
                              </m:sub>
                            </m:sSub>
                          </m:e>
                        </m:d>
                      </m:e>
                    </m:nary>
                  </m:oMath>
                </a14:m>
                <a:r>
                  <a:rPr lang="en-US" dirty="0"/>
                  <a:t> where the indicator function </a:t>
                </a:r>
                <a14:m>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𝑚</m:t>
                            </m:r>
                          </m:sub>
                        </m:sSub>
                      </m:e>
                    </m:d>
                    <m:r>
                      <a:rPr lang="en-US" b="0" i="1" smtClean="0">
                        <a:latin typeface="Cambria Math" panose="02040503050406030204" pitchFamily="18" charset="0"/>
                        <a:ea typeface="Cambria Math" panose="02040503050406030204" pitchFamily="18" charset="0"/>
                      </a:rPr>
                      <m:t>=1</m:t>
                    </m:r>
                  </m:oMath>
                </a14:m>
                <a:r>
                  <a:rPr lang="en-US" dirty="0"/>
                  <a:t> if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oMath>
                </a14:m>
                <a:r>
                  <a:rPr lang="en-US" dirty="0"/>
                  <a:t> lies within the region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𝑚</m:t>
                        </m:r>
                      </m:sub>
                    </m:sSub>
                  </m:oMath>
                </a14:m>
                <a:r>
                  <a:rPr lang="en-US" dirty="0"/>
                  <a:t> in the </a:t>
                </a:r>
                <a:r>
                  <a:rPr lang="en-US" i="1" dirty="0" err="1"/>
                  <a:t>j</a:t>
                </a:r>
                <a:r>
                  <a:rPr lang="en-US" baseline="30000" dirty="0" err="1"/>
                  <a:t>th</a:t>
                </a:r>
                <a:r>
                  <a:rPr lang="en-US" dirty="0"/>
                  <a:t> node, and 0 otherwise.</a:t>
                </a:r>
              </a:p>
              <a:p>
                <a:r>
                  <a:rPr lang="en-US" dirty="0"/>
                  <a:t>Here, both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r>
                          <a:rPr lang="en-US" b="0" i="1" smtClean="0">
                            <a:latin typeface="Cambria Math" panose="02040503050406030204" pitchFamily="18" charset="0"/>
                          </a:rPr>
                          <m:t>𝑚</m:t>
                        </m:r>
                      </m:sub>
                    </m:sSub>
                  </m:oMath>
                </a14:m>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𝑚</m:t>
                        </m:r>
                      </m:sub>
                    </m:sSub>
                  </m:oMath>
                </a14:m>
                <a:r>
                  <a:rPr lang="en-US" dirty="0"/>
                  <a:t> constitute the vector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522"/>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17542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Regression Tree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r>
                  <a:rPr lang="en-US" dirty="0"/>
                  <a:t>The update formula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oMath>
                </a14:m>
                <a:br>
                  <a:rPr lang="en-US" i="1" dirty="0">
                    <a:latin typeface="Cambria Math" panose="02040503050406030204" pitchFamily="18" charset="0"/>
                  </a:rPr>
                </a:br>
                <a14:m>
                  <m:oMath xmlns:m="http://schemas.openxmlformats.org/officeDocument/2006/math">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𝑚</m:t>
                        </m:r>
                        <m:r>
                          <a:rPr lang="en-US" sz="2400" i="1">
                            <a:latin typeface="Cambria Math" panose="02040503050406030204" pitchFamily="18" charset="0"/>
                          </a:rPr>
                          <m:t>−1</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𝑖</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𝜌</m:t>
                        </m:r>
                      </m:e>
                      <m:sub>
                        <m:r>
                          <a:rPr lang="en-US" sz="2400" i="1">
                            <a:latin typeface="Cambria Math" panose="02040503050406030204" pitchFamily="18" charset="0"/>
                          </a:rPr>
                          <m:t>𝑚</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𝐽</m:t>
                        </m:r>
                      </m:sup>
                      <m:e>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𝑗𝑚</m:t>
                            </m:r>
                          </m:sub>
                        </m:sSub>
                        <m:r>
                          <a:rPr lang="en-US" sz="2400" i="1">
                            <a:latin typeface="Cambria Math" panose="02040503050406030204" pitchFamily="18" charset="0"/>
                          </a:rPr>
                          <m:t>𝐼</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ea typeface="Cambria Math" panose="02040503050406030204" pitchFamily="18" charset="0"/>
                                  </a:rPr>
                                  <m:t>𝑗𝑚</m:t>
                                </m:r>
                              </m:sub>
                            </m:sSub>
                          </m:e>
                        </m:d>
                      </m:e>
                    </m:nary>
                  </m:oMath>
                </a14:m>
                <a:br>
                  <a:rPr lang="en-US" sz="2400" i="1" dirty="0">
                    <a:latin typeface="Cambria Math" panose="02040503050406030204" pitchFamily="18" charset="0"/>
                    <a:ea typeface="Cambria Math" panose="02040503050406030204" pitchFamily="18" charset="0"/>
                  </a:rPr>
                </a:br>
                <a14:m>
                  <m:oMath xmlns:m="http://schemas.openxmlformats.org/officeDocument/2006/math">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𝑚</m:t>
                        </m:r>
                        <m:r>
                          <a:rPr lang="en-US" sz="2400" i="1">
                            <a:latin typeface="Cambria Math" panose="02040503050406030204" pitchFamily="18" charset="0"/>
                          </a:rPr>
                          <m:t>−1</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𝑖</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𝐽</m:t>
                        </m:r>
                      </m:sup>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𝜌</m:t>
                            </m:r>
                          </m:e>
                          <m:sub>
                            <m:r>
                              <a:rPr lang="en-US" sz="2400" i="1">
                                <a:latin typeface="Cambria Math" panose="02040503050406030204" pitchFamily="18" charset="0"/>
                              </a:rPr>
                              <m:t>𝑚</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𝑗𝑚</m:t>
                            </m:r>
                          </m:sub>
                        </m:sSub>
                        <m:r>
                          <a:rPr lang="en-US" sz="2400" i="1">
                            <a:latin typeface="Cambria Math" panose="02040503050406030204" pitchFamily="18" charset="0"/>
                          </a:rPr>
                          <m:t>𝐼</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ea typeface="Cambria Math" panose="02040503050406030204" pitchFamily="18" charset="0"/>
                                  </a:rPr>
                                  <m:t>𝑗𝑚</m:t>
                                </m:r>
                              </m:sub>
                            </m:sSub>
                          </m:e>
                        </m:d>
                      </m:e>
                    </m:nary>
                  </m:oMath>
                </a14:m>
                <a:endParaRPr lang="en-US" sz="2400" dirty="0"/>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𝑗𝑚</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𝑗𝑚</m:t>
                        </m:r>
                      </m:sub>
                    </m:sSub>
                  </m:oMath>
                </a14:m>
                <a:r>
                  <a:rPr lang="en-US" dirty="0"/>
                  <a:t>, then</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𝐽</m:t>
                        </m:r>
                      </m:sup>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e>
                        </m:d>
                      </m:e>
                    </m:nary>
                  </m:oMath>
                </a14:m>
                <a:br>
                  <a:rPr lang="en-US" i="1" dirty="0">
                    <a:latin typeface="Cambria Math" panose="02040503050406030204" pitchFamily="18" charset="0"/>
                    <a:ea typeface="Cambria Math" panose="02040503050406030204" pitchFamily="18" charset="0"/>
                  </a:rPr>
                </a:b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sub>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e>
                    </m:nary>
                    <m:r>
                      <a:rPr lang="en-US" b="0" i="1" smtClean="0">
                        <a:latin typeface="Cambria Math" panose="02040503050406030204" pitchFamily="18" charset="0"/>
                      </a:rPr>
                      <m:t>=</m:t>
                    </m:r>
                    <m:r>
                      <a:rPr lang="en-US" b="0" i="0" smtClean="0">
                        <a:latin typeface="Cambria Math" panose="02040503050406030204" pitchFamily="18" charset="0"/>
                      </a:rPr>
                      <m:t> </m:t>
                    </m:r>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sub>
                      <m:sup/>
                      <m:e>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𝑗𝑚</m:t>
                                </m:r>
                              </m:sub>
                            </m:sSub>
                          </m:e>
                        </m:d>
                      </m:e>
                    </m:nary>
                  </m:oMath>
                </a14:m>
                <a:endParaRPr lang="en-US" dirty="0"/>
              </a:p>
              <a:p>
                <a:endParaRPr lang="en-US" dirty="0"/>
              </a:p>
              <a:p>
                <a:r>
                  <a:rPr lang="en-US" dirty="0"/>
                  <a:t>Therefore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argmin</m:t>
                        </m:r>
                      </m:e>
                      <m:sub>
                        <m:r>
                          <a:rPr lang="en-US" i="1">
                            <a:latin typeface="Cambria Math" panose="02040503050406030204" pitchFamily="18" charset="0"/>
                            <a:ea typeface="Cambria Math" panose="02040503050406030204" pitchFamily="18" charset="0"/>
                          </a:rPr>
                          <m:t>𝛾</m:t>
                        </m:r>
                      </m:sub>
                    </m:sSub>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sub>
                      <m:sup/>
                      <m:e>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e>
                        </m:d>
                      </m:e>
                    </m:nary>
                  </m:oMath>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296297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Regression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If </a:t>
                </a:r>
                <a14:m>
                  <m:oMath xmlns:m="http://schemas.openxmlformats.org/officeDocument/2006/math">
                    <m:r>
                      <a:rPr lang="en-US" i="1">
                        <a:latin typeface="Cambria Math" panose="02040503050406030204" pitchFamily="18" charset="0"/>
                        <a:ea typeface="Cambria Math" panose="02040503050406030204" pitchFamily="18" charset="0"/>
                      </a:rPr>
                      <m:t>𝐿</m:t>
                    </m:r>
                  </m:oMath>
                </a14:m>
                <a:r>
                  <a:rPr lang="en-US" dirty="0"/>
                  <a:t> is the least squares function,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oMath>
                </a14:m>
                <a:r>
                  <a:rPr lang="en-US" dirty="0"/>
                  <a:t> is the mean of the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i="1">
                                <a:latin typeface="Cambria Math" panose="02040503050406030204" pitchFamily="18" charset="0"/>
                              </a:rPr>
                              <m:t>𝑦</m:t>
                            </m:r>
                          </m:e>
                        </m:acc>
                      </m:e>
                      <m:sub>
                        <m:r>
                          <a:rPr lang="en-US" b="1" i="1">
                            <a:latin typeface="Cambria Math" panose="02040503050406030204" pitchFamily="18" charset="0"/>
                          </a:rPr>
                          <m:t>𝒊</m:t>
                        </m:r>
                      </m:sub>
                    </m:sSub>
                  </m:oMath>
                </a14:m>
                <a:r>
                  <a:rPr lang="en-US" dirty="0"/>
                  <a:t> in the region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oMath>
                </a14:m>
                <a:r>
                  <a:rPr lang="en-US" dirty="0"/>
                  <a:t> or the </a:t>
                </a:r>
                <a14:m>
                  <m:oMath xmlns:m="http://schemas.openxmlformats.org/officeDocument/2006/math">
                    <m:r>
                      <a:rPr lang="en-US" i="1">
                        <a:latin typeface="Cambria Math" panose="02040503050406030204" pitchFamily="18" charset="0"/>
                        <a:ea typeface="Cambria Math" panose="02040503050406030204" pitchFamily="18" charset="0"/>
                      </a:rPr>
                      <m:t>𝑗</m:t>
                    </m:r>
                  </m:oMath>
                </a14:m>
                <a:r>
                  <a:rPr lang="en-US" baseline="30000" dirty="0" err="1"/>
                  <a:t>th</a:t>
                </a:r>
                <a:r>
                  <a:rPr lang="en-US" dirty="0"/>
                  <a:t> terminal node in the </a:t>
                </a:r>
                <a14:m>
                  <m:oMath xmlns:m="http://schemas.openxmlformats.org/officeDocument/2006/math">
                    <m:r>
                      <a:rPr lang="en-US" i="1">
                        <a:latin typeface="Cambria Math" panose="02040503050406030204" pitchFamily="18" charset="0"/>
                      </a:rPr>
                      <m:t>𝑚</m:t>
                    </m:r>
                  </m:oMath>
                </a14:m>
                <a:r>
                  <a:rPr lang="en-US" baseline="30000" dirty="0" err="1"/>
                  <a:t>th</a:t>
                </a:r>
                <a:r>
                  <a:rPr lang="en-US" dirty="0"/>
                  <a:t> iteration.</a:t>
                </a:r>
              </a:p>
              <a:p>
                <a:r>
                  <a:rPr lang="en-US" dirty="0"/>
                  <a:t>If </a:t>
                </a:r>
                <a14:m>
                  <m:oMath xmlns:m="http://schemas.openxmlformats.org/officeDocument/2006/math">
                    <m:r>
                      <a:rPr lang="en-US" i="1">
                        <a:latin typeface="Cambria Math" panose="02040503050406030204" pitchFamily="18" charset="0"/>
                        <a:ea typeface="Cambria Math" panose="02040503050406030204" pitchFamily="18" charset="0"/>
                      </a:rPr>
                      <m:t>𝐿</m:t>
                    </m:r>
                  </m:oMath>
                </a14:m>
                <a:r>
                  <a:rPr lang="en-US" dirty="0"/>
                  <a:t> is the least absolute deviation function,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oMath>
                </a14:m>
                <a:r>
                  <a:rPr lang="en-US" dirty="0"/>
                  <a:t> is the median of the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i="1">
                                <a:latin typeface="Cambria Math" panose="02040503050406030204" pitchFamily="18" charset="0"/>
                              </a:rPr>
                              <m:t>𝑦</m:t>
                            </m:r>
                          </m:e>
                        </m:acc>
                      </m:e>
                      <m:sub>
                        <m:r>
                          <a:rPr lang="en-US" b="1" i="1">
                            <a:latin typeface="Cambria Math" panose="02040503050406030204" pitchFamily="18" charset="0"/>
                          </a:rPr>
                          <m:t>𝒊</m:t>
                        </m:r>
                      </m:sub>
                    </m:sSub>
                  </m:oMath>
                </a14:m>
                <a:r>
                  <a:rPr lang="en-US" dirty="0"/>
                  <a:t> in the region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oMath>
                </a14:m>
                <a:r>
                  <a:rPr lang="en-US" dirty="0"/>
                  <a:t> or the </a:t>
                </a:r>
                <a14:m>
                  <m:oMath xmlns:m="http://schemas.openxmlformats.org/officeDocument/2006/math">
                    <m:r>
                      <a:rPr lang="en-US" i="1">
                        <a:latin typeface="Cambria Math" panose="02040503050406030204" pitchFamily="18" charset="0"/>
                        <a:ea typeface="Cambria Math" panose="02040503050406030204" pitchFamily="18" charset="0"/>
                      </a:rPr>
                      <m:t>𝑗</m:t>
                    </m:r>
                  </m:oMath>
                </a14:m>
                <a:r>
                  <a:rPr lang="en-US" baseline="30000" dirty="0" err="1"/>
                  <a:t>th</a:t>
                </a:r>
                <a:r>
                  <a:rPr lang="en-US" dirty="0"/>
                  <a:t> terminal node in the </a:t>
                </a:r>
                <a14:m>
                  <m:oMath xmlns:m="http://schemas.openxmlformats.org/officeDocument/2006/math">
                    <m:r>
                      <a:rPr lang="en-US" i="1">
                        <a:latin typeface="Cambria Math" panose="02040503050406030204" pitchFamily="18" charset="0"/>
                      </a:rPr>
                      <m:t>𝑚</m:t>
                    </m:r>
                  </m:oMath>
                </a14:m>
                <a:r>
                  <a:rPr lang="en-US" baseline="30000" dirty="0" err="1"/>
                  <a:t>th</a:t>
                </a:r>
                <a:r>
                  <a:rPr lang="en-US" dirty="0"/>
                  <a:t> iteration.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961" r="-139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52389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Logistic Classification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Following Friedman (2001), we let the two target values as -1 and 1.</a:t>
                </a:r>
              </a:p>
              <a:p>
                <a:r>
                  <a:rPr lang="en-US" dirty="0"/>
                  <a:t>Furthermore, 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Pr</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=−1|</m:t>
                        </m:r>
                        <m:r>
                          <a:rPr lang="en-US" b="1" i="0" smtClean="0">
                            <a:latin typeface="Cambria Math" panose="02040503050406030204" pitchFamily="18" charset="0"/>
                          </a:rPr>
                          <m:t>𝐱</m:t>
                        </m:r>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r>
                      <m:rPr>
                        <m:sty m:val="p"/>
                      </m:rPr>
                      <a:rPr lang="en-US">
                        <a:latin typeface="Cambria Math" panose="02040503050406030204" pitchFamily="18" charset="0"/>
                      </a:rPr>
                      <m:t>Pr</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=1|</m:t>
                        </m:r>
                        <m:r>
                          <a:rPr lang="en-US" b="1">
                            <a:latin typeface="Cambria Math" panose="02040503050406030204" pitchFamily="18" charset="0"/>
                          </a:rPr>
                          <m:t>𝐱</m:t>
                        </m:r>
                      </m:e>
                    </m:d>
                  </m:oMath>
                </a14:m>
                <a:r>
                  <a:rPr lang="en-US" dirty="0"/>
                  <a:t>.</a:t>
                </a:r>
              </a:p>
              <a:p>
                <a:r>
                  <a:rPr lang="en-US" dirty="0"/>
                  <a:t>It follows from the definition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=1</m:t>
                    </m:r>
                  </m:oMath>
                </a14:m>
                <a:r>
                  <a:rPr lang="en-US" dirty="0"/>
                  <a:t>.</a:t>
                </a:r>
              </a:p>
              <a:p>
                <a:r>
                  <a:rPr lang="en-US" dirty="0"/>
                  <a:t>For binary logistic classification, we build models to study the log-odds </a:t>
                </a:r>
                <a14:m>
                  <m:oMath xmlns:m="http://schemas.openxmlformats.org/officeDocument/2006/math">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r>
                              <m:rPr>
                                <m:sty m:val="p"/>
                              </m:rPr>
                              <a:rPr lang="en-US">
                                <a:latin typeface="Cambria Math" panose="02040503050406030204" pitchFamily="18" charset="0"/>
                              </a:rPr>
                              <m:t>Pr</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=1|</m:t>
                                </m:r>
                                <m:r>
                                  <a:rPr lang="en-US" b="1">
                                    <a:latin typeface="Cambria Math" panose="02040503050406030204" pitchFamily="18" charset="0"/>
                                  </a:rPr>
                                  <m:t>𝐱</m:t>
                                </m:r>
                              </m:e>
                            </m:d>
                            <m:r>
                              <a:rPr lang="en-US" b="1" i="1" smtClean="0">
                                <a:latin typeface="Cambria Math" panose="02040503050406030204" pitchFamily="18" charset="0"/>
                              </a:rPr>
                              <m:t> </m:t>
                            </m:r>
                          </m:num>
                          <m:den>
                            <m:r>
                              <a:rPr lang="en-US" b="1" i="1" smtClean="0">
                                <a:latin typeface="Cambria Math" panose="02040503050406030204" pitchFamily="18" charset="0"/>
                              </a:rPr>
                              <m:t> </m:t>
                            </m:r>
                            <m:r>
                              <m:rPr>
                                <m:sty m:val="p"/>
                              </m:rPr>
                              <a:rPr lang="en-US">
                                <a:latin typeface="Cambria Math" panose="02040503050406030204" pitchFamily="18" charset="0"/>
                              </a:rPr>
                              <m:t>Pr</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=−1|</m:t>
                                </m:r>
                                <m:r>
                                  <a:rPr lang="en-US" b="1">
                                    <a:latin typeface="Cambria Math" panose="02040503050406030204" pitchFamily="18" charset="0"/>
                                  </a:rPr>
                                  <m:t>𝐱</m:t>
                                </m:r>
                              </m:e>
                            </m:d>
                          </m:den>
                        </m:f>
                      </m:e>
                    </m:d>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98259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Logistic Classification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The likelihood function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 when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 when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a:t>
                </a:r>
              </a:p>
              <a:p>
                <a:r>
                  <a:rPr lang="en-US" dirty="0"/>
                  <a:t>Alternatively, the likelihood function can be written as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m:t>
                                        </m:r>
                                        <m:r>
                                          <a:rPr lang="en-US" i="1">
                                            <a:latin typeface="Cambria Math" panose="02040503050406030204" pitchFamily="18" charset="0"/>
                                          </a:rPr>
                                          <m:t>1</m:t>
                                        </m:r>
                                      </m:sub>
                                    </m:sSub>
                                  </m:den>
                                </m:f>
                              </m:e>
                            </m:d>
                          </m:e>
                          <m:sup>
                            <m:r>
                              <a:rPr lang="en-US" b="0" i="1" smtClean="0">
                                <a:latin typeface="Cambria Math" panose="02040503050406030204" pitchFamily="18" charset="0"/>
                              </a:rPr>
                              <m:t>−</m:t>
                            </m:r>
                            <m:r>
                              <a:rPr lang="en-US" b="0" i="1" smtClean="0">
                                <a:latin typeface="Cambria Math" panose="02040503050406030204" pitchFamily="18" charset="0"/>
                              </a:rPr>
                              <m:t>𝑦</m:t>
                            </m:r>
                          </m:sup>
                        </m:sSup>
                      </m:den>
                    </m:f>
                  </m:oMath>
                </a14:m>
                <a:endParaRPr lang="en-US" dirty="0"/>
              </a:p>
              <a:p>
                <a:pPr marL="0" indent="0">
                  <a:buNone/>
                </a:pPr>
                <a:endParaRPr lang="en-US" dirty="0"/>
              </a:p>
              <a:p>
                <a:pPr marL="914400" lvl="1" indent="-457200">
                  <a:buFont typeface="+mj-lt"/>
                  <a:buAutoNum type="arabicPeriod"/>
                </a:pPr>
                <a:r>
                  <a:rPr lang="en-US" dirty="0"/>
                  <a:t>When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e>
                            </m:d>
                          </m:e>
                          <m:sup>
                            <m:r>
                              <a:rPr lang="en-US" i="1">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−1</m:t>
                                </m:r>
                              </m:e>
                            </m:d>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e>
                            </m:d>
                          </m:e>
                          <m:sup>
                            <m:r>
                              <a:rPr lang="en-US" b="0" i="1" smtClean="0">
                                <a:latin typeface="Cambria Math" panose="02040503050406030204" pitchFamily="18" charset="0"/>
                              </a:rPr>
                              <m:t>1</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sub>
                                </m:sSub>
                              </m:e>
                            </m:d>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r>
                          <a:rPr lang="en-US" b="0" i="1" smtClean="0">
                            <a:latin typeface="Cambria Math" panose="02040503050406030204" pitchFamily="18" charset="0"/>
                          </a:rPr>
                          <m:t>1</m:t>
                        </m:r>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endParaRPr lang="en-US" dirty="0"/>
              </a:p>
              <a:p>
                <a:pPr marL="914400" lvl="1" indent="-457200">
                  <a:buFont typeface="+mj-lt"/>
                  <a:buAutoNum type="arabicPeriod"/>
                </a:pPr>
                <a:endParaRPr lang="en-US" dirty="0"/>
              </a:p>
              <a:p>
                <a:pPr marL="914400" lvl="1" indent="-457200">
                  <a:buFont typeface="+mj-lt"/>
                  <a:buAutoNum type="arabicPeriod"/>
                </a:pPr>
                <a:r>
                  <a:rPr lang="en-US" dirty="0"/>
                  <a:t>When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e>
                            </m:d>
                          </m:e>
                          <m:sup>
                            <m:r>
                              <a:rPr lang="en-US" i="1">
                                <a:latin typeface="Cambria Math" panose="02040503050406030204" pitchFamily="18" charset="0"/>
                              </a:rPr>
                              <m:t>−</m:t>
                            </m:r>
                            <m:r>
                              <a:rPr lang="en-US" b="0" i="1" smtClean="0">
                                <a:latin typeface="Cambria Math" panose="02040503050406030204" pitchFamily="18" charset="0"/>
                              </a:rPr>
                              <m:t>1</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m:t>
                                        </m:r>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sub>
                                    </m:sSub>
                                  </m:den>
                                </m:f>
                              </m:e>
                            </m:d>
                          </m:e>
                          <m:sup>
                            <m:r>
                              <a:rPr lang="en-US" i="1">
                                <a:latin typeface="Cambria Math" panose="02040503050406030204" pitchFamily="18" charset="0"/>
                              </a:rPr>
                              <m:t>1</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f>
                          <m:fPr>
                            <m:ctrlPr>
                              <a:rPr lang="en-US" i="1">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r>
                          <a:rPr lang="en-US" b="0" i="1" smtClean="0">
                            <a:latin typeface="Cambria Math" panose="02040503050406030204" pitchFamily="18" charset="0"/>
                          </a:rPr>
                          <m:t>1</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85233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Logistic Classification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The log-likelihood function is </a:t>
                </a:r>
                <a14:m>
                  <m:oMath xmlns:m="http://schemas.openxmlformats.org/officeDocument/2006/math">
                    <m:r>
                      <a:rPr lang="en-US" b="0" i="0" smtClean="0">
                        <a:latin typeface="Cambria Math" panose="02040503050406030204" pitchFamily="18" charset="0"/>
                      </a:rPr>
                      <m:t>− </m:t>
                    </m:r>
                    <m:r>
                      <m:rPr>
                        <m:sty m:val="p"/>
                      </m:rPr>
                      <a:rPr lang="en-US">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e>
                            </m:d>
                          </m:e>
                          <m:sup>
                            <m:r>
                              <a:rPr lang="en-US" i="1">
                                <a:latin typeface="Cambria Math" panose="02040503050406030204" pitchFamily="18" charset="0"/>
                              </a:rPr>
                              <m:t>−</m:t>
                            </m:r>
                            <m:r>
                              <a:rPr lang="en-US" i="1">
                                <a:latin typeface="Cambria Math" panose="02040503050406030204" pitchFamily="18" charset="0"/>
                              </a:rPr>
                              <m:t>𝑦</m:t>
                            </m:r>
                          </m:sup>
                        </m:sSup>
                      </m:e>
                    </m:d>
                  </m:oMath>
                </a14:m>
                <a:endParaRPr lang="en-US" dirty="0"/>
              </a:p>
              <a:p>
                <a:r>
                  <a:rPr lang="en-US" dirty="0"/>
                  <a:t>The objective function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oMath>
                </a14:m>
                <a:r>
                  <a:rPr lang="en-US" dirty="0"/>
                  <a:t> is the negative log-likelihood function. Then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b="0" i="1" smtClean="0">
                        <a:latin typeface="Cambria Math" panose="02040503050406030204" pitchFamily="18" charset="0"/>
                      </a:rPr>
                      <m:t>=</m:t>
                    </m:r>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e>
                            </m:d>
                          </m:e>
                          <m:sup>
                            <m:r>
                              <a:rPr lang="en-US" i="1">
                                <a:latin typeface="Cambria Math" panose="02040503050406030204" pitchFamily="18" charset="0"/>
                              </a:rPr>
                              <m:t>−</m:t>
                            </m:r>
                            <m:r>
                              <a:rPr lang="en-US" i="1">
                                <a:latin typeface="Cambria Math" panose="02040503050406030204" pitchFamily="18" charset="0"/>
                              </a:rPr>
                              <m:t>𝑦</m:t>
                            </m:r>
                          </m:sup>
                        </m:sSup>
                      </m:e>
                    </m:d>
                  </m:oMath>
                </a14:m>
                <a:endParaRPr lang="en-US" dirty="0"/>
              </a:p>
              <a:p>
                <a:r>
                  <a:rPr lang="en-US" dirty="0"/>
                  <a:t>Define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m:rPr>
                                <m:sty m:val="p"/>
                              </m:rPr>
                              <a:rPr lang="en-US">
                                <a:latin typeface="Cambria Math" panose="02040503050406030204" pitchFamily="18" charset="0"/>
                              </a:rPr>
                              <m:t>Pr</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=1|</m:t>
                                </m:r>
                                <m:r>
                                  <a:rPr lang="en-US" b="1">
                                    <a:latin typeface="Cambria Math" panose="02040503050406030204" pitchFamily="18" charset="0"/>
                                  </a:rPr>
                                  <m:t>𝐱</m:t>
                                </m:r>
                              </m:e>
                            </m:d>
                          </m:num>
                          <m:den>
                            <m:r>
                              <m:rPr>
                                <m:sty m:val="p"/>
                              </m:rPr>
                              <a:rPr lang="en-US">
                                <a:latin typeface="Cambria Math" panose="02040503050406030204" pitchFamily="18" charset="0"/>
                              </a:rPr>
                              <m:t>Pr</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=−1|</m:t>
                                </m:r>
                                <m:r>
                                  <a:rPr lang="en-US" b="1">
                                    <a:latin typeface="Cambria Math" panose="02040503050406030204" pitchFamily="18" charset="0"/>
                                  </a:rPr>
                                  <m:t>𝐱</m:t>
                                </m:r>
                              </m:e>
                            </m:d>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𝑒</m:t>
                            </m:r>
                          </m:sub>
                        </m:sSub>
                      </m:fName>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e>
                        </m:d>
                      </m:e>
                    </m:func>
                  </m:oMath>
                </a14:m>
                <a:endParaRPr lang="en-US" dirty="0"/>
              </a:p>
              <a:p>
                <a:r>
                  <a:rPr lang="en-US" dirty="0"/>
                  <a:t>Thus,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i="1">
                        <a:latin typeface="Cambria Math" panose="02040503050406030204" pitchFamily="18" charset="0"/>
                      </a:rPr>
                      <m:t>=</m:t>
                    </m:r>
                    <m:r>
                      <m:rPr>
                        <m:sty m:val="p"/>
                      </m:rPr>
                      <a:rPr lang="en-US">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1+</m:t>
                        </m:r>
                        <m:r>
                          <m:rPr>
                            <m:sty m:val="p"/>
                          </m:rPr>
                          <a:rPr lang="en-US" b="0" i="0" smtClean="0">
                            <a:latin typeface="Cambria Math" panose="02040503050406030204" pitchFamily="18" charset="0"/>
                          </a:rPr>
                          <m:t>exp</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𝑦𝐹</m:t>
                            </m:r>
                            <m:d>
                              <m:dPr>
                                <m:ctrlPr>
                                  <a:rPr lang="en-US" i="1">
                                    <a:latin typeface="Cambria Math" panose="02040503050406030204" pitchFamily="18" charset="0"/>
                                  </a:rPr>
                                </m:ctrlPr>
                              </m:dPr>
                              <m:e>
                                <m:r>
                                  <a:rPr lang="en-US" b="1">
                                    <a:latin typeface="Cambria Math" panose="02040503050406030204" pitchFamily="18" charset="0"/>
                                  </a:rPr>
                                  <m:t>𝐱</m:t>
                                </m:r>
                              </m:e>
                            </m:d>
                          </m:e>
                        </m:d>
                      </m:e>
                    </m: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33949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Logistic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As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r>
                      <a:rPr lang="en-US" i="1">
                        <a:latin typeface="Cambria Math" panose="02040503050406030204" pitchFamily="18" charset="0"/>
                      </a:rPr>
                      <m:t>=</m:t>
                    </m:r>
                    <m:r>
                      <m:rPr>
                        <m:sty m:val="p"/>
                      </m:rPr>
                      <a:rPr lang="en-US">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1+</m:t>
                        </m:r>
                        <m:r>
                          <m:rPr>
                            <m:sty m:val="p"/>
                          </m:rPr>
                          <a:rPr lang="en-US" b="0" i="0" smtClean="0">
                            <a:latin typeface="Cambria Math" panose="02040503050406030204" pitchFamily="18" charset="0"/>
                          </a:rPr>
                          <m:t>exp</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𝑦𝐹</m:t>
                            </m:r>
                            <m:d>
                              <m:dPr>
                                <m:ctrlPr>
                                  <a:rPr lang="en-US" i="1">
                                    <a:latin typeface="Cambria Math" panose="02040503050406030204" pitchFamily="18" charset="0"/>
                                  </a:rPr>
                                </m:ctrlPr>
                              </m:dPr>
                              <m:e>
                                <m:r>
                                  <a:rPr lang="en-US" b="1">
                                    <a:latin typeface="Cambria Math" panose="02040503050406030204" pitchFamily="18" charset="0"/>
                                  </a:rPr>
                                  <m:t>𝐱</m:t>
                                </m:r>
                              </m:e>
                            </m:d>
                          </m:e>
                        </m:d>
                      </m:e>
                    </m:d>
                  </m:oMath>
                </a14:m>
                <a:r>
                  <a:rPr lang="en-US" dirty="0"/>
                  <a:t>, the gradient with respect to </a:t>
                </a:r>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oMath>
                </a14:m>
                <a:r>
                  <a:rPr lang="en-US" dirty="0"/>
                  <a:t> is</a:t>
                </a:r>
              </a:p>
              <a:p>
                <a:pPr marL="0" indent="0" algn="ctr">
                  <a:buNone/>
                </a:pP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num>
                      <m:den>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𝑦</m:t>
                        </m:r>
                      </m:num>
                      <m:den>
                        <m:r>
                          <a:rPr lang="en-US" i="1">
                            <a:latin typeface="Cambria Math" panose="02040503050406030204" pitchFamily="18" charset="0"/>
                          </a:rPr>
                          <m:t>1+</m:t>
                        </m:r>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𝑦𝐹</m:t>
                            </m:r>
                            <m:d>
                              <m:dPr>
                                <m:ctrlPr>
                                  <a:rPr lang="en-US" i="1">
                                    <a:latin typeface="Cambria Math" panose="02040503050406030204" pitchFamily="18" charset="0"/>
                                  </a:rPr>
                                </m:ctrlPr>
                              </m:dPr>
                              <m:e>
                                <m:r>
                                  <a:rPr lang="en-US" b="1">
                                    <a:latin typeface="Cambria Math" panose="02040503050406030204" pitchFamily="18" charset="0"/>
                                  </a:rPr>
                                  <m:t>𝐱</m:t>
                                </m:r>
                              </m:e>
                            </m:d>
                          </m:e>
                        </m:d>
                      </m:den>
                    </m:f>
                  </m:oMath>
                </a14:m>
                <a:r>
                  <a:rPr lang="en-US" dirty="0"/>
                  <a:t>.</a:t>
                </a:r>
              </a:p>
              <a:p>
                <a:r>
                  <a:rPr lang="en-US" dirty="0"/>
                  <a:t>The pseudo-response is</a:t>
                </a:r>
              </a:p>
              <a:p>
                <a:pPr marL="0" indent="0" algn="ctr">
                  <a:buNone/>
                </a:pPr>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a:latin typeface="Cambria Math" panose="02040503050406030204" pitchFamily="18" charset="0"/>
                              </a:rPr>
                              <m:t>𝑦</m:t>
                            </m:r>
                          </m:e>
                        </m:acc>
                      </m:e>
                      <m:sub>
                        <m:r>
                          <a:rPr lang="en-US" b="0" i="1">
                            <a:latin typeface="Cambria Math" panose="02040503050406030204" pitchFamily="18" charset="0"/>
                          </a:rPr>
                          <m:t>𝑖</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e>
                                </m:d>
                              </m:num>
                              <m:den>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den>
                            </m:f>
                          </m:e>
                        </m:d>
                      </m:e>
                      <m:sub>
                        <m:r>
                          <a:rPr lang="en-US" i="1">
                            <a:latin typeface="Cambria Math" panose="02040503050406030204" pitchFamily="18" charset="0"/>
                          </a:rPr>
                          <m:t>𝐹</m:t>
                        </m:r>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sub>
                    </m:sSub>
                    <m:r>
                      <a:rPr lang="en-US" b="0" i="1" smtClean="0">
                        <a:latin typeface="Cambria Math" panose="02040503050406030204" pitchFamily="18" charset="0"/>
                      </a:rPr>
                      <m:t>=</m:t>
                    </m:r>
                    <m:f>
                      <m:fPr>
                        <m:ctrlPr>
                          <a:rPr lang="en-US" b="1" i="1">
                            <a:latin typeface="Cambria Math" panose="02040503050406030204" pitchFamily="18" charset="0"/>
                          </a:rPr>
                        </m:ctrlPr>
                      </m:fPr>
                      <m:num>
                        <m:r>
                          <a:rPr lang="en-US" i="1">
                            <a:latin typeface="Cambria Math" panose="02040503050406030204" pitchFamily="18" charset="0"/>
                          </a:rPr>
                          <m:t>2</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num>
                      <m:den>
                        <m:r>
                          <a:rPr lang="en-US" i="1">
                            <a:latin typeface="Cambria Math" panose="02040503050406030204" pitchFamily="18" charset="0"/>
                          </a:rPr>
                          <m:t>1+</m:t>
                        </m:r>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e>
                        </m:d>
                      </m:den>
                    </m:f>
                  </m:oMath>
                </a14:m>
                <a:endParaRPr lang="en-US" dirty="0"/>
              </a:p>
              <a:p>
                <a:r>
                  <a:rPr lang="en-US" dirty="0"/>
                  <a:t>The weak learner is a regression tree with a fixed number, say </a:t>
                </a:r>
                <a:r>
                  <a:rPr lang="en-US" i="1" dirty="0"/>
                  <a:t>J</a:t>
                </a:r>
                <a:r>
                  <a:rPr lang="en-US" dirty="0"/>
                  <a:t>, of terminal nodes.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r="-870" b="-14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53213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Logistic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line search becomes </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argmin</m:t>
                        </m:r>
                      </m:e>
                      <m:sub>
                        <m:r>
                          <a:rPr lang="en-US" i="1">
                            <a:latin typeface="Cambria Math" panose="02040503050406030204" pitchFamily="18" charset="0"/>
                            <a:ea typeface="Cambria Math" panose="02040503050406030204" pitchFamily="18" charset="0"/>
                          </a:rPr>
                          <m:t>𝜌</m:t>
                        </m:r>
                      </m:sub>
                    </m:sSub>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r>
                          <m:rPr>
                            <m:sty m:val="p"/>
                          </m:rPr>
                          <a:rPr lang="en-US">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1+</m:t>
                            </m:r>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e>
                                </m:d>
                              </m:e>
                            </m:d>
                          </m:e>
                        </m:d>
                      </m:e>
                    </m:nary>
                  </m:oMath>
                </a14:m>
                <a:endParaRPr lang="en-US" dirty="0"/>
              </a:p>
              <a:p>
                <a:r>
                  <a:rPr lang="en-US" dirty="0"/>
                  <a:t>The base learners are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𝑚</m:t>
                            </m:r>
                          </m:sub>
                        </m:sSub>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𝐽</m:t>
                        </m:r>
                      </m:sup>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𝑗𝑚</m:t>
                            </m:r>
                          </m:sub>
                        </m:sSub>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e>
                        </m:d>
                      </m:e>
                    </m:nary>
                  </m:oMath>
                </a14:m>
                <a:endParaRPr lang="en-US" dirty="0"/>
              </a:p>
              <a:p>
                <a:r>
                  <a:rPr lang="en-US" dirty="0"/>
                  <a:t>Using the strategy of separate updates in each terminal node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oMath>
                </a14:m>
                <a:r>
                  <a:rPr lang="en-US" dirty="0"/>
                  <a:t> of the regression tree and by setting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𝑗𝑚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𝑗𝑚</m:t>
                        </m:r>
                      </m:sub>
                    </m:sSub>
                  </m:oMath>
                </a14:m>
                <a:r>
                  <a:rPr lang="en-US" dirty="0"/>
                  <a:t>, we can instead find </a:t>
                </a:r>
                <a:br>
                  <a:rPr lang="en-US" dirty="0"/>
                </a:b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𝑗</m:t>
                        </m:r>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argmin</m:t>
                        </m:r>
                      </m:e>
                      <m:sub>
                        <m:r>
                          <a:rPr lang="en-US" i="1" smtClean="0">
                            <a:latin typeface="Cambria Math" panose="02040503050406030204" pitchFamily="18" charset="0"/>
                            <a:ea typeface="Cambria Math" panose="02040503050406030204" pitchFamily="18" charset="0"/>
                          </a:rPr>
                          <m:t>𝛾</m:t>
                        </m:r>
                      </m:sub>
                    </m:sSub>
                    <m:nary>
                      <m:naryPr>
                        <m:chr m:val="∑"/>
                        <m:supHide m:val="on"/>
                        <m:ctrlPr>
                          <a:rPr lang="en-US" i="1" smtClean="0">
                            <a:latin typeface="Cambria Math" panose="02040503050406030204" pitchFamily="18" charset="0"/>
                            <a:ea typeface="Cambria Math" panose="02040503050406030204" pitchFamily="18" charset="0"/>
                          </a:rPr>
                        </m:ctrlPr>
                      </m:naryPr>
                      <m: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sub>
                      <m:sup/>
                      <m:e>
                        <m:r>
                          <m:rPr>
                            <m:sty m:val="p"/>
                          </m:rPr>
                          <a:rPr lang="en-US">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1+</m:t>
                            </m:r>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d>
                                    <m:r>
                                      <a:rPr lang="en-US" i="1">
                                        <a:latin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γ</m:t>
                                    </m:r>
                                  </m:e>
                                </m:d>
                              </m:e>
                            </m:d>
                          </m:e>
                        </m:d>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0054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487DA2-14C0-4CE7-891C-139318AB267F}"/>
              </a:ext>
            </a:extLst>
          </p:cNvPr>
          <p:cNvPicPr>
            <a:picLocks noChangeAspect="1"/>
          </p:cNvPicPr>
          <p:nvPr/>
        </p:nvPicPr>
        <p:blipFill>
          <a:blip r:embed="rId3"/>
          <a:stretch>
            <a:fillRect/>
          </a:stretch>
        </p:blipFill>
        <p:spPr>
          <a:xfrm>
            <a:off x="1009650" y="1417297"/>
            <a:ext cx="7315200" cy="4504435"/>
          </a:xfrm>
          <a:prstGeom prst="rect">
            <a:avLst/>
          </a:prstGeom>
        </p:spPr>
      </p:pic>
      <p:sp>
        <p:nvSpPr>
          <p:cNvPr id="8" name="Content Placeholder 7">
            <a:extLst>
              <a:ext uri="{FF2B5EF4-FFF2-40B4-BE49-F238E27FC236}">
                <a16:creationId xmlns:a16="http://schemas.microsoft.com/office/drawing/2014/main" id="{54D3FDF0-556F-49B2-9D86-BCAF5590A4B0}"/>
              </a:ext>
            </a:extLst>
          </p:cNvPr>
          <p:cNvSpPr>
            <a:spLocks noGrp="1"/>
          </p:cNvSpPr>
          <p:nvPr>
            <p:ph idx="1"/>
          </p:nvPr>
        </p:nvSpPr>
        <p:spPr>
          <a:xfrm>
            <a:off x="8815828" y="1484565"/>
            <a:ext cx="2957072" cy="4351338"/>
          </a:xfrm>
        </p:spPr>
        <p:txBody>
          <a:bodyPr/>
          <a:lstStyle/>
          <a:p>
            <a:pPr marL="0" indent="0">
              <a:buNone/>
            </a:pPr>
            <a:r>
              <a:rPr lang="en-US" dirty="0"/>
              <a:t>Mean of:</a:t>
            </a:r>
          </a:p>
          <a:p>
            <a:r>
              <a:rPr lang="en-US" dirty="0"/>
              <a:t>X = 3</a:t>
            </a:r>
          </a:p>
          <a:p>
            <a:r>
              <a:rPr lang="en-US" dirty="0"/>
              <a:t>Y = 50.0161</a:t>
            </a:r>
          </a:p>
        </p:txBody>
      </p:sp>
      <p:sp>
        <p:nvSpPr>
          <p:cNvPr id="2" name="Title 1"/>
          <p:cNvSpPr>
            <a:spLocks noGrp="1"/>
          </p:cNvSpPr>
          <p:nvPr>
            <p:ph type="title"/>
          </p:nvPr>
        </p:nvSpPr>
        <p:spPr/>
        <p:txBody>
          <a:bodyPr/>
          <a:lstStyle/>
          <a:p>
            <a:r>
              <a:rPr lang="en-US" b="1" dirty="0">
                <a:solidFill>
                  <a:schemeClr val="bg1"/>
                </a:solidFill>
              </a:rPr>
              <a:t>What is the Regression Line of Y on X?</a:t>
            </a:r>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3" name="Rectangle 2">
            <a:extLst>
              <a:ext uri="{FF2B5EF4-FFF2-40B4-BE49-F238E27FC236}">
                <a16:creationId xmlns:a16="http://schemas.microsoft.com/office/drawing/2014/main" id="{83255734-7661-45FB-BC50-51DBBB6A31BF}"/>
              </a:ext>
            </a:extLst>
          </p:cNvPr>
          <p:cNvSpPr/>
          <p:nvPr/>
        </p:nvSpPr>
        <p:spPr>
          <a:xfrm>
            <a:off x="7290735" y="5976600"/>
            <a:ext cx="5029069" cy="369332"/>
          </a:xfrm>
          <a:prstGeom prst="rect">
            <a:avLst/>
          </a:prstGeom>
        </p:spPr>
        <p:txBody>
          <a:bodyPr wrap="none">
            <a:spAutoFit/>
          </a:bodyPr>
          <a:lstStyle/>
          <a:p>
            <a:r>
              <a:rPr lang="en-US" b="1" dirty="0"/>
              <a:t>Week 15 Gradient Boosting Regression Example.py</a:t>
            </a:r>
          </a:p>
        </p:txBody>
      </p:sp>
    </p:spTree>
    <p:extLst>
      <p:ext uri="{BB962C8B-B14F-4D97-AF65-F5344CB8AC3E}">
        <p14:creationId xmlns:p14="http://schemas.microsoft.com/office/powerpoint/2010/main" val="2835420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Binary Logistic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In Friedman (2001), he approximates the minimum point by </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rPr>
                          <m:t>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pHide m:val="on"/>
                            <m:ctrlPr>
                              <a:rPr lang="en-US" b="0" i="1" smtClean="0">
                                <a:latin typeface="Cambria Math" panose="02040503050406030204" pitchFamily="18" charset="0"/>
                              </a:rPr>
                            </m:ctrlPr>
                          </m:naryPr>
                          <m: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sub>
                          <m:sup/>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nary>
                      </m:num>
                      <m:den>
                        <m:nary>
                          <m:naryPr>
                            <m:chr m:val="∑"/>
                            <m:supHide m:val="on"/>
                            <m:ctrlPr>
                              <a:rPr lang="en-US" b="0" i="1" smtClean="0">
                                <a:latin typeface="Cambria Math" panose="02040503050406030204" pitchFamily="18" charset="0"/>
                              </a:rPr>
                            </m:ctrlPr>
                          </m:naryPr>
                          <m:sub>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𝑗𝑚</m:t>
                                </m:r>
                              </m:sub>
                            </m:sSub>
                          </m:sub>
                          <m:sup/>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d>
                          </m:e>
                        </m:nary>
                      </m:den>
                    </m:f>
                  </m:oMath>
                </a14:m>
                <a:endParaRPr lang="en-US" i="1" dirty="0">
                  <a:latin typeface="Cambria Math" panose="02040503050406030204" pitchFamily="18" charset="0"/>
                </a:endParaRPr>
              </a:p>
              <a:p>
                <a:r>
                  <a:rPr lang="en-US"/>
                  <a:t>Addition reference: </a:t>
                </a:r>
                <a:r>
                  <a:rPr lang="en-US" dirty="0"/>
                  <a:t>Jerome Friedman, Trevor Hastie, and Robert </a:t>
                </a:r>
                <a:r>
                  <a:rPr lang="en-US" dirty="0" err="1"/>
                  <a:t>Tibshirani</a:t>
                </a:r>
                <a:r>
                  <a:rPr lang="en-US" dirty="0"/>
                  <a:t> (2000). Additive Logistic Regression: A Statistical View of Boosting, </a:t>
                </a:r>
                <a:r>
                  <a:rPr lang="en-US" i="1" dirty="0"/>
                  <a:t>The Annals of Statistics</a:t>
                </a:r>
                <a:r>
                  <a:rPr lang="en-US" dirty="0"/>
                  <a:t>, </a:t>
                </a:r>
                <a:r>
                  <a:rPr lang="en-US" b="1" dirty="0"/>
                  <a:t>28</a:t>
                </a:r>
                <a:r>
                  <a:rPr lang="en-US" dirty="0"/>
                  <a:t>(2): 337-407.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24359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Generate 1001 observations for two variables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a:t>
                </a:r>
              </a:p>
              <a:p>
                <a:r>
                  <a:rPr lang="en-US" dirty="0"/>
                  <a:t>The variable </a:t>
                </a:r>
                <a14:m>
                  <m:oMath xmlns:m="http://schemas.openxmlformats.org/officeDocument/2006/math">
                    <m:r>
                      <a:rPr lang="en-US" i="1">
                        <a:latin typeface="Cambria Math" panose="02040503050406030204" pitchFamily="18" charset="0"/>
                      </a:rPr>
                      <m:t>𝑥</m:t>
                    </m:r>
                  </m:oMath>
                </a14:m>
                <a:r>
                  <a:rPr lang="en-US" dirty="0"/>
                  <a:t> takes values from -1 to 1 with an increment of 0.002.</a:t>
                </a:r>
              </a:p>
              <a:p>
                <a:r>
                  <a:rPr lang="en-US" dirty="0"/>
                  <a:t>The variable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=1 −3</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d>
                      </m:e>
                    </m:func>
                    <m:r>
                      <a:rPr lang="en-US" b="0" i="1" smtClean="0">
                        <a:latin typeface="Cambria Math" panose="02040503050406030204" pitchFamily="18" charset="0"/>
                      </a:rPr>
                      <m:t>+5</m:t>
                    </m:r>
                    <m:r>
                      <m:rPr>
                        <m:sty m:val="p"/>
                      </m:rPr>
                      <a:rPr lang="en-US" b="0" i="0" smtClean="0">
                        <a:latin typeface="Cambria Math" panose="02040503050406030204" pitchFamily="18" charset="0"/>
                      </a:rPr>
                      <m:t>sin</m:t>
                    </m:r>
                    <m:r>
                      <a:rPr lang="en-US" b="0" i="1" smtClean="0">
                        <a:latin typeface="Cambria Math" panose="02040503050406030204" pitchFamily="18" charset="0"/>
                      </a:rPr>
                      <m:t>⁡(20</m:t>
                    </m:r>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a:t>
                </a:r>
              </a:p>
              <a:p>
                <a:r>
                  <a:rPr lang="en-US" dirty="0"/>
                  <a:t>We tried Neural Networks but the</a:t>
                </a:r>
                <a:br>
                  <a:rPr lang="en-US" dirty="0"/>
                </a:br>
                <a:r>
                  <a:rPr lang="en-US" dirty="0"/>
                  <a:t>Python module does not offer any</a:t>
                </a:r>
                <a:br>
                  <a:rPr lang="en-US" dirty="0"/>
                </a:br>
                <a:r>
                  <a:rPr lang="en-US" dirty="0"/>
                  <a:t>trigonometrical activation function</a:t>
                </a:r>
                <a:br>
                  <a:rPr lang="en-US" dirty="0"/>
                </a:br>
                <a:r>
                  <a:rPr lang="en-US" dirty="0"/>
                  <a:t>such as SINE or COSINE.</a:t>
                </a:r>
              </a:p>
              <a:p>
                <a:r>
                  <a:rPr lang="en-US" dirty="0"/>
                  <a:t>Let try Gradient Boosting!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E7AC0630-3588-469D-9560-F4905DCCD0D2}"/>
              </a:ext>
            </a:extLst>
          </p:cNvPr>
          <p:cNvPicPr>
            <a:picLocks noChangeAspect="1"/>
          </p:cNvPicPr>
          <p:nvPr/>
        </p:nvPicPr>
        <p:blipFill>
          <a:blip r:embed="rId5"/>
          <a:stretch>
            <a:fillRect/>
          </a:stretch>
        </p:blipFill>
        <p:spPr>
          <a:xfrm>
            <a:off x="6586241" y="3362802"/>
            <a:ext cx="4767559" cy="2926080"/>
          </a:xfrm>
          <a:prstGeom prst="rect">
            <a:avLst/>
          </a:prstGeom>
        </p:spPr>
      </p:pic>
    </p:spTree>
    <p:extLst>
      <p:ext uri="{BB962C8B-B14F-4D97-AF65-F5344CB8AC3E}">
        <p14:creationId xmlns:p14="http://schemas.microsoft.com/office/powerpoint/2010/main" val="28225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3" name="Content Placeholder 2"/>
          <p:cNvSpPr>
            <a:spLocks noGrp="1"/>
          </p:cNvSpPr>
          <p:nvPr>
            <p:ph idx="1"/>
          </p:nvPr>
        </p:nvSpPr>
        <p:spPr/>
        <p:txBody>
          <a:bodyPr>
            <a:normAutofit/>
          </a:bodyPr>
          <a:lstStyle/>
          <a:p>
            <a:r>
              <a:rPr lang="en-US" dirty="0"/>
              <a:t>Gradient Boosting Regressor specifications</a:t>
            </a:r>
          </a:p>
          <a:p>
            <a:pPr lvl="1"/>
            <a:r>
              <a:rPr lang="en-US" dirty="0"/>
              <a:t>The loss function (L) is the Least Squares</a:t>
            </a:r>
          </a:p>
          <a:p>
            <a:pPr lvl="1"/>
            <a:r>
              <a:rPr lang="en-US" dirty="0"/>
              <a:t>The number of boosting step (M) is 1, 5, 10, 20, 40, 80, 100, 500, and 1000</a:t>
            </a:r>
          </a:p>
          <a:p>
            <a:pPr lvl="1"/>
            <a:r>
              <a:rPr lang="en-US" dirty="0"/>
              <a:t>The tree splitting criterion is the Mean Squared Error</a:t>
            </a:r>
          </a:p>
          <a:p>
            <a:pPr lvl="1"/>
            <a:r>
              <a:rPr lang="en-US" dirty="0"/>
              <a:t>The maximum number of tree terminal nodes is 14</a:t>
            </a:r>
          </a:p>
          <a:p>
            <a:r>
              <a:rPr lang="en-US" dirty="0"/>
              <a:t>Use the R-squared statistic to measure the goodness-of-fit between the observed and the predicted target values.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5B52FEFE-6A01-4270-A65F-B9838DE461C4}"/>
              </a:ext>
            </a:extLst>
          </p:cNvPr>
          <p:cNvSpPr/>
          <p:nvPr/>
        </p:nvSpPr>
        <p:spPr>
          <a:xfrm>
            <a:off x="7958293" y="5942568"/>
            <a:ext cx="4073616" cy="369332"/>
          </a:xfrm>
          <a:prstGeom prst="rect">
            <a:avLst/>
          </a:prstGeom>
        </p:spPr>
        <p:txBody>
          <a:bodyPr wrap="none">
            <a:spAutoFit/>
          </a:bodyPr>
          <a:lstStyle/>
          <a:p>
            <a:r>
              <a:rPr lang="en-US" dirty="0"/>
              <a:t>Week 15 Gradient Boosting Sine Curve.py</a:t>
            </a:r>
          </a:p>
        </p:txBody>
      </p:sp>
    </p:spTree>
    <p:extLst>
      <p:ext uri="{BB962C8B-B14F-4D97-AF65-F5344CB8AC3E}">
        <p14:creationId xmlns:p14="http://schemas.microsoft.com/office/powerpoint/2010/main" val="194732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graphicFrame>
        <p:nvGraphicFramePr>
          <p:cNvPr id="4" name="Content Placeholder 3">
            <a:extLst>
              <a:ext uri="{FF2B5EF4-FFF2-40B4-BE49-F238E27FC236}">
                <a16:creationId xmlns:a16="http://schemas.microsoft.com/office/drawing/2014/main" id="{B878B60C-4E96-4595-A378-A348D6FA12CC}"/>
              </a:ext>
            </a:extLst>
          </p:cNvPr>
          <p:cNvGraphicFramePr>
            <a:graphicFrameLocks noGrp="1"/>
          </p:cNvGraphicFramePr>
          <p:nvPr>
            <p:ph idx="1"/>
            <p:extLst>
              <p:ext uri="{D42A27DB-BD31-4B8C-83A1-F6EECF244321}">
                <p14:modId xmlns:p14="http://schemas.microsoft.com/office/powerpoint/2010/main" val="896534796"/>
              </p:ext>
            </p:extLst>
          </p:nvPr>
        </p:nvGraphicFramePr>
        <p:xfrm>
          <a:off x="1008530" y="1690688"/>
          <a:ext cx="5428129" cy="4079240"/>
        </p:xfrm>
        <a:graphic>
          <a:graphicData uri="http://schemas.openxmlformats.org/drawingml/2006/table">
            <a:tbl>
              <a:tblPr firstRow="1" bandRow="1">
                <a:tableStyleId>{5C22544A-7EE6-4342-B048-85BDC9FD1C3A}</a:tableStyleId>
              </a:tblPr>
              <a:tblGrid>
                <a:gridCol w="3253175">
                  <a:extLst>
                    <a:ext uri="{9D8B030D-6E8A-4147-A177-3AD203B41FA5}">
                      <a16:colId xmlns:a16="http://schemas.microsoft.com/office/drawing/2014/main" val="1861163638"/>
                    </a:ext>
                  </a:extLst>
                </a:gridCol>
                <a:gridCol w="2174954">
                  <a:extLst>
                    <a:ext uri="{9D8B030D-6E8A-4147-A177-3AD203B41FA5}">
                      <a16:colId xmlns:a16="http://schemas.microsoft.com/office/drawing/2014/main" val="28388745"/>
                    </a:ext>
                  </a:extLst>
                </a:gridCol>
              </a:tblGrid>
              <a:tr h="370840">
                <a:tc>
                  <a:txBody>
                    <a:bodyPr/>
                    <a:lstStyle/>
                    <a:p>
                      <a:pPr algn="ctr"/>
                      <a:r>
                        <a:rPr lang="en-US" dirty="0"/>
                        <a:t>Number of Boosting Steps (M)</a:t>
                      </a:r>
                    </a:p>
                  </a:txBody>
                  <a:tcPr/>
                </a:tc>
                <a:tc>
                  <a:txBody>
                    <a:bodyPr/>
                    <a:lstStyle/>
                    <a:p>
                      <a:pPr algn="ctr"/>
                      <a:r>
                        <a:rPr lang="en-US" dirty="0"/>
                        <a:t>R-Square Statistic</a:t>
                      </a:r>
                    </a:p>
                  </a:txBody>
                  <a:tcPr/>
                </a:tc>
                <a:extLst>
                  <a:ext uri="{0D108BD9-81ED-4DB2-BD59-A6C34878D82A}">
                    <a16:rowId xmlns:a16="http://schemas.microsoft.com/office/drawing/2014/main" val="2473202851"/>
                  </a:ext>
                </a:extLst>
              </a:tr>
              <a:tr h="370840">
                <a:tc>
                  <a:txBody>
                    <a:bodyPr/>
                    <a:lstStyle/>
                    <a:p>
                      <a:pPr algn="ctr"/>
                      <a:r>
                        <a:rPr lang="en-US" dirty="0"/>
                        <a:t>1</a:t>
                      </a:r>
                    </a:p>
                  </a:txBody>
                  <a:tcPr/>
                </a:tc>
                <a:tc>
                  <a:txBody>
                    <a:bodyPr/>
                    <a:lstStyle/>
                    <a:p>
                      <a:pPr algn="ctr"/>
                      <a:r>
                        <a:rPr lang="en-US" dirty="0"/>
                        <a:t>0.11354091</a:t>
                      </a:r>
                    </a:p>
                  </a:txBody>
                  <a:tcPr/>
                </a:tc>
                <a:extLst>
                  <a:ext uri="{0D108BD9-81ED-4DB2-BD59-A6C34878D82A}">
                    <a16:rowId xmlns:a16="http://schemas.microsoft.com/office/drawing/2014/main" val="4241565239"/>
                  </a:ext>
                </a:extLst>
              </a:tr>
              <a:tr h="370840">
                <a:tc>
                  <a:txBody>
                    <a:bodyPr/>
                    <a:lstStyle/>
                    <a:p>
                      <a:pPr algn="ctr"/>
                      <a:r>
                        <a:rPr lang="en-US" dirty="0"/>
                        <a:t>5</a:t>
                      </a:r>
                    </a:p>
                  </a:txBody>
                  <a:tcPr/>
                </a:tc>
                <a:tc>
                  <a:txBody>
                    <a:bodyPr/>
                    <a:lstStyle/>
                    <a:p>
                      <a:pPr algn="ctr"/>
                      <a:r>
                        <a:rPr lang="en-US" dirty="0"/>
                        <a:t>0.41408476</a:t>
                      </a:r>
                    </a:p>
                  </a:txBody>
                  <a:tcPr/>
                </a:tc>
                <a:extLst>
                  <a:ext uri="{0D108BD9-81ED-4DB2-BD59-A6C34878D82A}">
                    <a16:rowId xmlns:a16="http://schemas.microsoft.com/office/drawing/2014/main" val="3250956935"/>
                  </a:ext>
                </a:extLst>
              </a:tr>
              <a:tr h="370840">
                <a:tc>
                  <a:txBody>
                    <a:bodyPr/>
                    <a:lstStyle/>
                    <a:p>
                      <a:pPr algn="ctr"/>
                      <a:r>
                        <a:rPr lang="en-US" dirty="0"/>
                        <a:t>10</a:t>
                      </a:r>
                    </a:p>
                  </a:txBody>
                  <a:tcPr/>
                </a:tc>
                <a:tc>
                  <a:txBody>
                    <a:bodyPr/>
                    <a:lstStyle/>
                    <a:p>
                      <a:pPr algn="ctr"/>
                      <a:r>
                        <a:rPr lang="en-US" dirty="0"/>
                        <a:t>0.64476808</a:t>
                      </a:r>
                    </a:p>
                  </a:txBody>
                  <a:tcPr/>
                </a:tc>
                <a:extLst>
                  <a:ext uri="{0D108BD9-81ED-4DB2-BD59-A6C34878D82A}">
                    <a16:rowId xmlns:a16="http://schemas.microsoft.com/office/drawing/2014/main" val="3051572154"/>
                  </a:ext>
                </a:extLst>
              </a:tr>
              <a:tr h="370840">
                <a:tc>
                  <a:txBody>
                    <a:bodyPr/>
                    <a:lstStyle/>
                    <a:p>
                      <a:pPr algn="ctr"/>
                      <a:r>
                        <a:rPr lang="en-US" dirty="0"/>
                        <a:t>20</a:t>
                      </a:r>
                    </a:p>
                  </a:txBody>
                  <a:tcPr/>
                </a:tc>
                <a:tc>
                  <a:txBody>
                    <a:bodyPr/>
                    <a:lstStyle/>
                    <a:p>
                      <a:pPr algn="ctr"/>
                      <a:r>
                        <a:rPr lang="en-US" dirty="0"/>
                        <a:t>0.81391791</a:t>
                      </a:r>
                    </a:p>
                  </a:txBody>
                  <a:tcPr/>
                </a:tc>
                <a:extLst>
                  <a:ext uri="{0D108BD9-81ED-4DB2-BD59-A6C34878D82A}">
                    <a16:rowId xmlns:a16="http://schemas.microsoft.com/office/drawing/2014/main" val="281261336"/>
                  </a:ext>
                </a:extLst>
              </a:tr>
              <a:tr h="370840">
                <a:tc>
                  <a:txBody>
                    <a:bodyPr/>
                    <a:lstStyle/>
                    <a:p>
                      <a:pPr algn="ctr"/>
                      <a:r>
                        <a:rPr lang="en-US" dirty="0"/>
                        <a:t>40</a:t>
                      </a:r>
                    </a:p>
                  </a:txBody>
                  <a:tcPr/>
                </a:tc>
                <a:tc>
                  <a:txBody>
                    <a:bodyPr/>
                    <a:lstStyle/>
                    <a:p>
                      <a:pPr algn="ctr"/>
                      <a:r>
                        <a:rPr lang="en-US" dirty="0"/>
                        <a:t>0.95127976</a:t>
                      </a:r>
                    </a:p>
                  </a:txBody>
                  <a:tcPr/>
                </a:tc>
                <a:extLst>
                  <a:ext uri="{0D108BD9-81ED-4DB2-BD59-A6C34878D82A}">
                    <a16:rowId xmlns:a16="http://schemas.microsoft.com/office/drawing/2014/main" val="2311670549"/>
                  </a:ext>
                </a:extLst>
              </a:tr>
              <a:tr h="370840">
                <a:tc>
                  <a:txBody>
                    <a:bodyPr/>
                    <a:lstStyle/>
                    <a:p>
                      <a:pPr algn="ctr"/>
                      <a:r>
                        <a:rPr lang="en-US" dirty="0"/>
                        <a:t>60</a:t>
                      </a:r>
                    </a:p>
                  </a:txBody>
                  <a:tcPr/>
                </a:tc>
                <a:tc>
                  <a:txBody>
                    <a:bodyPr/>
                    <a:lstStyle/>
                    <a:p>
                      <a:pPr algn="ctr"/>
                      <a:r>
                        <a:rPr lang="en-US" dirty="0"/>
                        <a:t>0.98595782</a:t>
                      </a:r>
                    </a:p>
                  </a:txBody>
                  <a:tcPr/>
                </a:tc>
                <a:extLst>
                  <a:ext uri="{0D108BD9-81ED-4DB2-BD59-A6C34878D82A}">
                    <a16:rowId xmlns:a16="http://schemas.microsoft.com/office/drawing/2014/main" val="1766754693"/>
                  </a:ext>
                </a:extLst>
              </a:tr>
              <a:tr h="370840">
                <a:tc>
                  <a:txBody>
                    <a:bodyPr/>
                    <a:lstStyle/>
                    <a:p>
                      <a:pPr algn="ctr"/>
                      <a:r>
                        <a:rPr lang="en-US" dirty="0"/>
                        <a:t>80</a:t>
                      </a:r>
                    </a:p>
                  </a:txBody>
                  <a:tcPr/>
                </a:tc>
                <a:tc>
                  <a:txBody>
                    <a:bodyPr/>
                    <a:lstStyle/>
                    <a:p>
                      <a:pPr algn="ctr"/>
                      <a:r>
                        <a:rPr lang="en-US" dirty="0"/>
                        <a:t>0.99553327</a:t>
                      </a:r>
                    </a:p>
                  </a:txBody>
                  <a:tcPr/>
                </a:tc>
                <a:extLst>
                  <a:ext uri="{0D108BD9-81ED-4DB2-BD59-A6C34878D82A}">
                    <a16:rowId xmlns:a16="http://schemas.microsoft.com/office/drawing/2014/main" val="1382167482"/>
                  </a:ext>
                </a:extLst>
              </a:tr>
              <a:tr h="370840">
                <a:tc>
                  <a:txBody>
                    <a:bodyPr/>
                    <a:lstStyle/>
                    <a:p>
                      <a:pPr algn="ctr"/>
                      <a:r>
                        <a:rPr lang="en-US" dirty="0"/>
                        <a:t>100</a:t>
                      </a:r>
                    </a:p>
                  </a:txBody>
                  <a:tcPr/>
                </a:tc>
                <a:tc>
                  <a:txBody>
                    <a:bodyPr/>
                    <a:lstStyle/>
                    <a:p>
                      <a:pPr algn="ctr"/>
                      <a:r>
                        <a:rPr lang="en-US" dirty="0"/>
                        <a:t>0.99833336</a:t>
                      </a:r>
                    </a:p>
                  </a:txBody>
                  <a:tcPr/>
                </a:tc>
                <a:extLst>
                  <a:ext uri="{0D108BD9-81ED-4DB2-BD59-A6C34878D82A}">
                    <a16:rowId xmlns:a16="http://schemas.microsoft.com/office/drawing/2014/main" val="1244238398"/>
                  </a:ext>
                </a:extLst>
              </a:tr>
              <a:tr h="370840">
                <a:tc>
                  <a:txBody>
                    <a:bodyPr/>
                    <a:lstStyle/>
                    <a:p>
                      <a:pPr algn="ctr"/>
                      <a:r>
                        <a:rPr lang="en-US" dirty="0"/>
                        <a:t>500</a:t>
                      </a:r>
                    </a:p>
                  </a:txBody>
                  <a:tcPr/>
                </a:tc>
                <a:tc>
                  <a:txBody>
                    <a:bodyPr/>
                    <a:lstStyle/>
                    <a:p>
                      <a:pPr algn="ctr"/>
                      <a:r>
                        <a:rPr lang="en-US" dirty="0"/>
                        <a:t>0.99995400</a:t>
                      </a:r>
                    </a:p>
                  </a:txBody>
                  <a:tcPr/>
                </a:tc>
                <a:extLst>
                  <a:ext uri="{0D108BD9-81ED-4DB2-BD59-A6C34878D82A}">
                    <a16:rowId xmlns:a16="http://schemas.microsoft.com/office/drawing/2014/main" val="980860849"/>
                  </a:ext>
                </a:extLst>
              </a:tr>
              <a:tr h="370840">
                <a:tc>
                  <a:txBody>
                    <a:bodyPr/>
                    <a:lstStyle/>
                    <a:p>
                      <a:pPr algn="ctr"/>
                      <a:r>
                        <a:rPr lang="en-US" dirty="0"/>
                        <a:t>1000</a:t>
                      </a:r>
                    </a:p>
                  </a:txBody>
                  <a:tcPr/>
                </a:tc>
                <a:tc>
                  <a:txBody>
                    <a:bodyPr/>
                    <a:lstStyle/>
                    <a:p>
                      <a:pPr algn="ctr"/>
                      <a:r>
                        <a:rPr lang="en-US" dirty="0"/>
                        <a:t>0.99999360</a:t>
                      </a:r>
                    </a:p>
                  </a:txBody>
                  <a:tcPr/>
                </a:tc>
                <a:extLst>
                  <a:ext uri="{0D108BD9-81ED-4DB2-BD59-A6C34878D82A}">
                    <a16:rowId xmlns:a16="http://schemas.microsoft.com/office/drawing/2014/main" val="1011361433"/>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5" name="Rectangle 4">
            <a:extLst>
              <a:ext uri="{FF2B5EF4-FFF2-40B4-BE49-F238E27FC236}">
                <a16:creationId xmlns:a16="http://schemas.microsoft.com/office/drawing/2014/main" id="{BF095211-EF70-4618-A549-179FBDDF2614}"/>
              </a:ext>
            </a:extLst>
          </p:cNvPr>
          <p:cNvSpPr/>
          <p:nvPr/>
        </p:nvSpPr>
        <p:spPr>
          <a:xfrm>
            <a:off x="6974557" y="1690688"/>
            <a:ext cx="2927404" cy="1477328"/>
          </a:xfrm>
          <a:prstGeom prst="rect">
            <a:avLst/>
          </a:prstGeom>
        </p:spPr>
        <p:txBody>
          <a:bodyPr wrap="none">
            <a:spAutoFit/>
          </a:bodyPr>
          <a:lstStyle/>
          <a:p>
            <a:r>
              <a:rPr lang="en-US" b="1" dirty="0"/>
              <a:t>Linear Regression Reference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R-Square = 0.09396008</a:t>
            </a:r>
          </a:p>
          <a:p>
            <a:pPr marL="285750" indent="-285750">
              <a:buFont typeface="Arial" panose="020B0604020202020204" pitchFamily="34" charset="0"/>
              <a:buChar char="•"/>
            </a:pPr>
            <a:r>
              <a:rPr lang="en-US" dirty="0"/>
              <a:t>Intercept = -0.35467673</a:t>
            </a:r>
          </a:p>
          <a:p>
            <a:pPr marL="285750" indent="-285750">
              <a:buFont typeface="Arial" panose="020B0604020202020204" pitchFamily="34" charset="0"/>
              <a:buChar char="•"/>
            </a:pPr>
            <a:r>
              <a:rPr lang="en-US" dirty="0"/>
              <a:t>Slope = -2.00820904</a:t>
            </a:r>
          </a:p>
        </p:txBody>
      </p:sp>
    </p:spTree>
    <p:extLst>
      <p:ext uri="{BB962C8B-B14F-4D97-AF65-F5344CB8AC3E}">
        <p14:creationId xmlns:p14="http://schemas.microsoft.com/office/powerpoint/2010/main" val="3718520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10" name="Picture 9">
            <a:extLst>
              <a:ext uri="{FF2B5EF4-FFF2-40B4-BE49-F238E27FC236}">
                <a16:creationId xmlns:a16="http://schemas.microsoft.com/office/drawing/2014/main" id="{A2CFA9DE-3A49-4605-80BA-306335D7067A}"/>
              </a:ext>
            </a:extLst>
          </p:cNvPr>
          <p:cNvPicPr>
            <a:picLocks noChangeAspect="1"/>
          </p:cNvPicPr>
          <p:nvPr/>
        </p:nvPicPr>
        <p:blipFill>
          <a:blip r:embed="rId4"/>
          <a:stretch>
            <a:fillRect/>
          </a:stretch>
        </p:blipFill>
        <p:spPr>
          <a:xfrm>
            <a:off x="951242" y="2055813"/>
            <a:ext cx="5029200" cy="3086661"/>
          </a:xfrm>
          <a:prstGeom prst="rect">
            <a:avLst/>
          </a:prstGeom>
        </p:spPr>
      </p:pic>
      <p:pic>
        <p:nvPicPr>
          <p:cNvPr id="11" name="Picture 10">
            <a:extLst>
              <a:ext uri="{FF2B5EF4-FFF2-40B4-BE49-F238E27FC236}">
                <a16:creationId xmlns:a16="http://schemas.microsoft.com/office/drawing/2014/main" id="{C109AE68-2E76-4A96-9F38-56681F73EAC1}"/>
              </a:ext>
            </a:extLst>
          </p:cNvPr>
          <p:cNvPicPr>
            <a:picLocks noChangeAspect="1"/>
          </p:cNvPicPr>
          <p:nvPr/>
        </p:nvPicPr>
        <p:blipFill>
          <a:blip r:embed="rId5"/>
          <a:stretch>
            <a:fillRect/>
          </a:stretch>
        </p:blipFill>
        <p:spPr>
          <a:xfrm>
            <a:off x="6427695" y="2055812"/>
            <a:ext cx="5029200" cy="3086662"/>
          </a:xfrm>
          <a:prstGeom prst="rect">
            <a:avLst/>
          </a:prstGeom>
        </p:spPr>
      </p:pic>
      <p:sp>
        <p:nvSpPr>
          <p:cNvPr id="12" name="TextBox 11">
            <a:extLst>
              <a:ext uri="{FF2B5EF4-FFF2-40B4-BE49-F238E27FC236}">
                <a16:creationId xmlns:a16="http://schemas.microsoft.com/office/drawing/2014/main" id="{BB879D54-030D-4AC4-B4F3-6294CC626E61}"/>
              </a:ext>
            </a:extLst>
          </p:cNvPr>
          <p:cNvSpPr txBox="1"/>
          <p:nvPr/>
        </p:nvSpPr>
        <p:spPr>
          <a:xfrm>
            <a:off x="6427695" y="5396753"/>
            <a:ext cx="5127811" cy="369332"/>
          </a:xfrm>
          <a:prstGeom prst="rect">
            <a:avLst/>
          </a:prstGeom>
          <a:noFill/>
        </p:spPr>
        <p:txBody>
          <a:bodyPr wrap="square" rtlCol="0">
            <a:spAutoFit/>
          </a:bodyPr>
          <a:lstStyle/>
          <a:p>
            <a:r>
              <a:rPr lang="en-US" dirty="0"/>
              <a:t>Already picked up some cyclic patterns!</a:t>
            </a:r>
          </a:p>
        </p:txBody>
      </p:sp>
    </p:spTree>
    <p:extLst>
      <p:ext uri="{BB962C8B-B14F-4D97-AF65-F5344CB8AC3E}">
        <p14:creationId xmlns:p14="http://schemas.microsoft.com/office/powerpoint/2010/main" val="134231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10" name="Picture 9">
            <a:extLst>
              <a:ext uri="{FF2B5EF4-FFF2-40B4-BE49-F238E27FC236}">
                <a16:creationId xmlns:a16="http://schemas.microsoft.com/office/drawing/2014/main" id="{A2CFA9DE-3A49-4605-80BA-306335D7067A}"/>
              </a:ext>
            </a:extLst>
          </p:cNvPr>
          <p:cNvPicPr>
            <a:picLocks noChangeAspect="1"/>
          </p:cNvPicPr>
          <p:nvPr/>
        </p:nvPicPr>
        <p:blipFill>
          <a:blip r:embed="rId4"/>
          <a:stretch>
            <a:fillRect/>
          </a:stretch>
        </p:blipFill>
        <p:spPr>
          <a:xfrm>
            <a:off x="565759" y="1458073"/>
            <a:ext cx="3657600" cy="2244844"/>
          </a:xfrm>
          <a:prstGeom prst="rect">
            <a:avLst/>
          </a:prstGeom>
        </p:spPr>
      </p:pic>
      <p:pic>
        <p:nvPicPr>
          <p:cNvPr id="11" name="Picture 10">
            <a:extLst>
              <a:ext uri="{FF2B5EF4-FFF2-40B4-BE49-F238E27FC236}">
                <a16:creationId xmlns:a16="http://schemas.microsoft.com/office/drawing/2014/main" id="{C109AE68-2E76-4A96-9F38-56681F73EAC1}"/>
              </a:ext>
            </a:extLst>
          </p:cNvPr>
          <p:cNvPicPr>
            <a:picLocks noChangeAspect="1"/>
          </p:cNvPicPr>
          <p:nvPr/>
        </p:nvPicPr>
        <p:blipFill>
          <a:blip r:embed="rId5"/>
          <a:stretch>
            <a:fillRect/>
          </a:stretch>
        </p:blipFill>
        <p:spPr>
          <a:xfrm>
            <a:off x="4406052" y="1458072"/>
            <a:ext cx="3657600" cy="2244845"/>
          </a:xfrm>
          <a:prstGeom prst="rect">
            <a:avLst/>
          </a:prstGeom>
        </p:spPr>
      </p:pic>
      <p:pic>
        <p:nvPicPr>
          <p:cNvPr id="3" name="Picture 2">
            <a:extLst>
              <a:ext uri="{FF2B5EF4-FFF2-40B4-BE49-F238E27FC236}">
                <a16:creationId xmlns:a16="http://schemas.microsoft.com/office/drawing/2014/main" id="{9F8B1A52-0207-4950-ABB2-C1167644FFE5}"/>
              </a:ext>
            </a:extLst>
          </p:cNvPr>
          <p:cNvPicPr>
            <a:picLocks noChangeAspect="1"/>
          </p:cNvPicPr>
          <p:nvPr/>
        </p:nvPicPr>
        <p:blipFill>
          <a:blip r:embed="rId6"/>
          <a:stretch>
            <a:fillRect/>
          </a:stretch>
        </p:blipFill>
        <p:spPr>
          <a:xfrm>
            <a:off x="8246346" y="1458072"/>
            <a:ext cx="3657600" cy="2244844"/>
          </a:xfrm>
          <a:prstGeom prst="rect">
            <a:avLst/>
          </a:prstGeom>
        </p:spPr>
      </p:pic>
      <p:pic>
        <p:nvPicPr>
          <p:cNvPr id="4" name="Picture 3">
            <a:extLst>
              <a:ext uri="{FF2B5EF4-FFF2-40B4-BE49-F238E27FC236}">
                <a16:creationId xmlns:a16="http://schemas.microsoft.com/office/drawing/2014/main" id="{30BD18D8-EE99-4AF4-B8E1-F6805FEC968B}"/>
              </a:ext>
            </a:extLst>
          </p:cNvPr>
          <p:cNvPicPr>
            <a:picLocks noChangeAspect="1"/>
          </p:cNvPicPr>
          <p:nvPr/>
        </p:nvPicPr>
        <p:blipFill>
          <a:blip r:embed="rId7"/>
          <a:stretch>
            <a:fillRect/>
          </a:stretch>
        </p:blipFill>
        <p:spPr>
          <a:xfrm>
            <a:off x="565759" y="3844195"/>
            <a:ext cx="3657600" cy="2244844"/>
          </a:xfrm>
          <a:prstGeom prst="rect">
            <a:avLst/>
          </a:prstGeom>
        </p:spPr>
      </p:pic>
      <p:pic>
        <p:nvPicPr>
          <p:cNvPr id="5" name="Picture 4">
            <a:extLst>
              <a:ext uri="{FF2B5EF4-FFF2-40B4-BE49-F238E27FC236}">
                <a16:creationId xmlns:a16="http://schemas.microsoft.com/office/drawing/2014/main" id="{4BC69282-6136-4BB6-8B13-73C8A442438C}"/>
              </a:ext>
            </a:extLst>
          </p:cNvPr>
          <p:cNvPicPr>
            <a:picLocks noChangeAspect="1"/>
          </p:cNvPicPr>
          <p:nvPr/>
        </p:nvPicPr>
        <p:blipFill>
          <a:blip r:embed="rId8"/>
          <a:stretch>
            <a:fillRect/>
          </a:stretch>
        </p:blipFill>
        <p:spPr>
          <a:xfrm>
            <a:off x="4406052" y="3844195"/>
            <a:ext cx="3657600" cy="2244844"/>
          </a:xfrm>
          <a:prstGeom prst="rect">
            <a:avLst/>
          </a:prstGeom>
        </p:spPr>
      </p:pic>
      <p:pic>
        <p:nvPicPr>
          <p:cNvPr id="8" name="Picture 7">
            <a:extLst>
              <a:ext uri="{FF2B5EF4-FFF2-40B4-BE49-F238E27FC236}">
                <a16:creationId xmlns:a16="http://schemas.microsoft.com/office/drawing/2014/main" id="{0E96AEF2-8077-48D5-95F5-1980DC3D95AD}"/>
              </a:ext>
            </a:extLst>
          </p:cNvPr>
          <p:cNvPicPr>
            <a:picLocks noChangeAspect="1"/>
          </p:cNvPicPr>
          <p:nvPr/>
        </p:nvPicPr>
        <p:blipFill>
          <a:blip r:embed="rId9"/>
          <a:stretch>
            <a:fillRect/>
          </a:stretch>
        </p:blipFill>
        <p:spPr>
          <a:xfrm>
            <a:off x="8246346" y="3844195"/>
            <a:ext cx="3657600" cy="2244844"/>
          </a:xfrm>
          <a:prstGeom prst="rect">
            <a:avLst/>
          </a:prstGeom>
        </p:spPr>
      </p:pic>
    </p:spTree>
    <p:extLst>
      <p:ext uri="{BB962C8B-B14F-4D97-AF65-F5344CB8AC3E}">
        <p14:creationId xmlns:p14="http://schemas.microsoft.com/office/powerpoint/2010/main" val="869343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3" name="Picture 2">
            <a:extLst>
              <a:ext uri="{FF2B5EF4-FFF2-40B4-BE49-F238E27FC236}">
                <a16:creationId xmlns:a16="http://schemas.microsoft.com/office/drawing/2014/main" id="{E001984F-B842-41B9-93F7-09B5080FC801}"/>
              </a:ext>
            </a:extLst>
          </p:cNvPr>
          <p:cNvPicPr>
            <a:picLocks noChangeAspect="1"/>
          </p:cNvPicPr>
          <p:nvPr/>
        </p:nvPicPr>
        <p:blipFill>
          <a:blip r:embed="rId4"/>
          <a:stretch>
            <a:fillRect/>
          </a:stretch>
        </p:blipFill>
        <p:spPr>
          <a:xfrm>
            <a:off x="906419" y="1755418"/>
            <a:ext cx="5029200" cy="3086661"/>
          </a:xfrm>
          <a:prstGeom prst="rect">
            <a:avLst/>
          </a:prstGeom>
        </p:spPr>
      </p:pic>
      <p:pic>
        <p:nvPicPr>
          <p:cNvPr id="4" name="Picture 3">
            <a:extLst>
              <a:ext uri="{FF2B5EF4-FFF2-40B4-BE49-F238E27FC236}">
                <a16:creationId xmlns:a16="http://schemas.microsoft.com/office/drawing/2014/main" id="{F58088E1-55D4-4D64-98E2-E24FD721A404}"/>
              </a:ext>
            </a:extLst>
          </p:cNvPr>
          <p:cNvPicPr>
            <a:picLocks noChangeAspect="1"/>
          </p:cNvPicPr>
          <p:nvPr/>
        </p:nvPicPr>
        <p:blipFill>
          <a:blip r:embed="rId5"/>
          <a:stretch>
            <a:fillRect/>
          </a:stretch>
        </p:blipFill>
        <p:spPr>
          <a:xfrm>
            <a:off x="6096000" y="1720819"/>
            <a:ext cx="5029200" cy="3086661"/>
          </a:xfrm>
          <a:prstGeom prst="rect">
            <a:avLst/>
          </a:prstGeom>
        </p:spPr>
      </p:pic>
    </p:spTree>
    <p:extLst>
      <p:ext uri="{BB962C8B-B14F-4D97-AF65-F5344CB8AC3E}">
        <p14:creationId xmlns:p14="http://schemas.microsoft.com/office/powerpoint/2010/main" val="804590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167BFEF8-2EF5-47C4-9DDB-81764CF2ADB3}"/>
              </a:ext>
            </a:extLst>
          </p:cNvPr>
          <p:cNvPicPr>
            <a:picLocks noChangeAspect="1"/>
          </p:cNvPicPr>
          <p:nvPr/>
        </p:nvPicPr>
        <p:blipFill>
          <a:blip r:embed="rId4"/>
          <a:stretch>
            <a:fillRect/>
          </a:stretch>
        </p:blipFill>
        <p:spPr>
          <a:xfrm>
            <a:off x="987101" y="1414760"/>
            <a:ext cx="7761468" cy="4763585"/>
          </a:xfrm>
          <a:prstGeom prst="rect">
            <a:avLst/>
          </a:prstGeom>
        </p:spPr>
      </p:pic>
      <p:sp>
        <p:nvSpPr>
          <p:cNvPr id="8" name="Rectangle 7">
            <a:extLst>
              <a:ext uri="{FF2B5EF4-FFF2-40B4-BE49-F238E27FC236}">
                <a16:creationId xmlns:a16="http://schemas.microsoft.com/office/drawing/2014/main" id="{06A6ABC8-5EDA-446F-803C-C4BB6ABE75E8}"/>
              </a:ext>
            </a:extLst>
          </p:cNvPr>
          <p:cNvSpPr/>
          <p:nvPr/>
        </p:nvSpPr>
        <p:spPr>
          <a:xfrm>
            <a:off x="8563660" y="1414760"/>
            <a:ext cx="3628340" cy="3785652"/>
          </a:xfrm>
          <a:prstGeom prst="rect">
            <a:avLst/>
          </a:prstGeom>
        </p:spPr>
        <p:txBody>
          <a:bodyPr wrap="square">
            <a:spAutoFit/>
          </a:bodyPr>
          <a:lstStyle/>
          <a:p>
            <a:r>
              <a:rPr lang="en-US" sz="1000" dirty="0"/>
              <a:t>               </a:t>
            </a:r>
            <a:r>
              <a:rPr lang="en-US" sz="1000" b="1" dirty="0" err="1">
                <a:latin typeface="Courier New" panose="02070309020205020404" pitchFamily="49" charset="0"/>
                <a:cs typeface="Courier New" panose="02070309020205020404" pitchFamily="49" charset="0"/>
              </a:rPr>
              <a:t>Iter</a:t>
            </a:r>
            <a:r>
              <a:rPr lang="en-US" sz="1000" b="1" dirty="0">
                <a:latin typeface="Courier New" panose="02070309020205020404" pitchFamily="49" charset="0"/>
                <a:cs typeface="Courier New" panose="02070309020205020404" pitchFamily="49" charset="0"/>
              </a:rPr>
              <a:t>       Train Loss   Remaining Time </a:t>
            </a:r>
          </a:p>
          <a:p>
            <a:r>
              <a:rPr lang="en-US" sz="1000" b="1" dirty="0">
                <a:latin typeface="Courier New" panose="02070309020205020404" pitchFamily="49" charset="0"/>
                <a:cs typeface="Courier New" panose="02070309020205020404" pitchFamily="49" charset="0"/>
              </a:rPr>
              <a:t>         1          12.7081            0.25s</a:t>
            </a:r>
          </a:p>
          <a:p>
            <a:r>
              <a:rPr lang="en-US" sz="1000" b="1" dirty="0">
                <a:latin typeface="Courier New" panose="02070309020205020404" pitchFamily="49" charset="0"/>
                <a:cs typeface="Courier New" panose="02070309020205020404" pitchFamily="49" charset="0"/>
              </a:rPr>
              <a:t>         2          11.4178            0.37s</a:t>
            </a:r>
          </a:p>
          <a:p>
            <a:r>
              <a:rPr lang="en-US" sz="1000" b="1" dirty="0">
                <a:latin typeface="Courier New" panose="02070309020205020404" pitchFamily="49" charset="0"/>
                <a:cs typeface="Courier New" panose="02070309020205020404" pitchFamily="49" charset="0"/>
              </a:rPr>
              <a:t>         3          10.2209            0.33s</a:t>
            </a:r>
          </a:p>
          <a:p>
            <a:r>
              <a:rPr lang="en-US" sz="1000" b="1" dirty="0">
                <a:latin typeface="Courier New" panose="02070309020205020404" pitchFamily="49" charset="0"/>
                <a:cs typeface="Courier New" panose="02070309020205020404" pitchFamily="49" charset="0"/>
              </a:rPr>
              <a:t>         4           9.2899            0.31s</a:t>
            </a:r>
          </a:p>
          <a:p>
            <a:r>
              <a:rPr lang="en-US" sz="1000" b="1" dirty="0">
                <a:latin typeface="Courier New" panose="02070309020205020404" pitchFamily="49" charset="0"/>
                <a:cs typeface="Courier New" panose="02070309020205020404" pitchFamily="49" charset="0"/>
              </a:rPr>
              <a:t>         5           8.3995            0.35s</a:t>
            </a:r>
          </a:p>
          <a:p>
            <a:r>
              <a:rPr lang="en-US" sz="1000" b="1" dirty="0">
                <a:latin typeface="Courier New" panose="02070309020205020404" pitchFamily="49" charset="0"/>
                <a:cs typeface="Courier New" panose="02070309020205020404" pitchFamily="49" charset="0"/>
              </a:rPr>
              <a:t>         6           7.7258            0.35s</a:t>
            </a:r>
          </a:p>
          <a:p>
            <a:r>
              <a:rPr lang="en-US" sz="1000" b="1" dirty="0">
                <a:latin typeface="Courier New" panose="02070309020205020404" pitchFamily="49" charset="0"/>
                <a:cs typeface="Courier New" panose="02070309020205020404" pitchFamily="49" charset="0"/>
              </a:rPr>
              <a:t>         7           6.8859            0.33s</a:t>
            </a:r>
          </a:p>
          <a:p>
            <a:r>
              <a:rPr lang="en-US" sz="1000" b="1" dirty="0">
                <a:latin typeface="Courier New" panose="02070309020205020404" pitchFamily="49" charset="0"/>
                <a:cs typeface="Courier New" panose="02070309020205020404" pitchFamily="49" charset="0"/>
              </a:rPr>
              <a:t>         8           6.1916            0.32s</a:t>
            </a:r>
          </a:p>
          <a:p>
            <a:r>
              <a:rPr lang="en-US" sz="1000" b="1" dirty="0">
                <a:latin typeface="Courier New" panose="02070309020205020404" pitchFamily="49" charset="0"/>
                <a:cs typeface="Courier New" panose="02070309020205020404" pitchFamily="49" charset="0"/>
              </a:rPr>
              <a:t>         9           5.6236            0.31s</a:t>
            </a:r>
          </a:p>
          <a:p>
            <a:r>
              <a:rPr lang="en-US" sz="1000" b="1" dirty="0">
                <a:latin typeface="Courier New" panose="02070309020205020404" pitchFamily="49" charset="0"/>
                <a:cs typeface="Courier New" panose="02070309020205020404" pitchFamily="49" charset="0"/>
              </a:rPr>
              <a:t>        10           5.0925            0.33s</a:t>
            </a:r>
          </a:p>
          <a:p>
            <a:r>
              <a:rPr lang="en-US" sz="1000" b="1" dirty="0">
                <a:latin typeface="Courier New" panose="02070309020205020404" pitchFamily="49" charset="0"/>
                <a:cs typeface="Courier New" panose="02070309020205020404" pitchFamily="49" charset="0"/>
              </a:rPr>
              <a:t>        20           2.6676            0.24s</a:t>
            </a:r>
          </a:p>
          <a:p>
            <a:r>
              <a:rPr lang="en-US" sz="1000" b="1" dirty="0">
                <a:latin typeface="Courier New" panose="02070309020205020404" pitchFamily="49" charset="0"/>
                <a:cs typeface="Courier New" panose="02070309020205020404" pitchFamily="49" charset="0"/>
              </a:rPr>
              <a:t>        30           1.2962            0.21s</a:t>
            </a:r>
          </a:p>
          <a:p>
            <a:r>
              <a:rPr lang="en-US" sz="1000" b="1" dirty="0">
                <a:latin typeface="Courier New" panose="02070309020205020404" pitchFamily="49" charset="0"/>
                <a:cs typeface="Courier New" panose="02070309020205020404" pitchFamily="49" charset="0"/>
              </a:rPr>
              <a:t>        40           0.6984            0.20s</a:t>
            </a:r>
          </a:p>
          <a:p>
            <a:r>
              <a:rPr lang="en-US" sz="1000" b="1" dirty="0">
                <a:latin typeface="Courier New" panose="02070309020205020404" pitchFamily="49" charset="0"/>
                <a:cs typeface="Courier New" panose="02070309020205020404" pitchFamily="49" charset="0"/>
              </a:rPr>
              <a:t>        50           0.3625            0.19s</a:t>
            </a:r>
          </a:p>
          <a:p>
            <a:r>
              <a:rPr lang="en-US" sz="1000" b="1" dirty="0">
                <a:latin typeface="Courier New" panose="02070309020205020404" pitchFamily="49" charset="0"/>
                <a:cs typeface="Courier New" panose="02070309020205020404" pitchFamily="49" charset="0"/>
              </a:rPr>
              <a:t>        60           0.2013            0.17s</a:t>
            </a:r>
          </a:p>
          <a:p>
            <a:r>
              <a:rPr lang="en-US" sz="1000" b="1" dirty="0">
                <a:latin typeface="Courier New" panose="02070309020205020404" pitchFamily="49" charset="0"/>
                <a:cs typeface="Courier New" panose="02070309020205020404" pitchFamily="49" charset="0"/>
              </a:rPr>
              <a:t>        70           0.1150            0.17s</a:t>
            </a:r>
          </a:p>
          <a:p>
            <a:r>
              <a:rPr lang="en-US" sz="1000" b="1" dirty="0">
                <a:latin typeface="Courier New" panose="02070309020205020404" pitchFamily="49" charset="0"/>
                <a:cs typeface="Courier New" panose="02070309020205020404" pitchFamily="49" charset="0"/>
              </a:rPr>
              <a:t>        80           0.0640            0.16s</a:t>
            </a:r>
          </a:p>
          <a:p>
            <a:r>
              <a:rPr lang="en-US" sz="1000" b="1" dirty="0">
                <a:latin typeface="Courier New" panose="02070309020205020404" pitchFamily="49" charset="0"/>
                <a:cs typeface="Courier New" panose="02070309020205020404" pitchFamily="49" charset="0"/>
              </a:rPr>
              <a:t>        90           0.0397            0.16s</a:t>
            </a:r>
          </a:p>
          <a:p>
            <a:r>
              <a:rPr lang="en-US" sz="1000" b="1" dirty="0">
                <a:latin typeface="Courier New" panose="02070309020205020404" pitchFamily="49" charset="0"/>
                <a:cs typeface="Courier New" panose="02070309020205020404" pitchFamily="49" charset="0"/>
              </a:rPr>
              <a:t>       100           0.0239            0.15s</a:t>
            </a:r>
          </a:p>
          <a:p>
            <a:r>
              <a:rPr lang="en-US" sz="1000" b="1" dirty="0">
                <a:latin typeface="Courier New" panose="02070309020205020404" pitchFamily="49" charset="0"/>
                <a:cs typeface="Courier New" panose="02070309020205020404" pitchFamily="49" charset="0"/>
              </a:rPr>
              <a:t>       200           0.0033            0.10s</a:t>
            </a:r>
          </a:p>
          <a:p>
            <a:r>
              <a:rPr lang="en-US" sz="1000" b="1" dirty="0">
                <a:latin typeface="Courier New" panose="02070309020205020404" pitchFamily="49" charset="0"/>
                <a:cs typeface="Courier New" panose="02070309020205020404" pitchFamily="49" charset="0"/>
              </a:rPr>
              <a:t>       300           0.0017            0.07s</a:t>
            </a:r>
          </a:p>
          <a:p>
            <a:r>
              <a:rPr lang="en-US" sz="1000" b="1" dirty="0">
                <a:latin typeface="Courier New" panose="02070309020205020404" pitchFamily="49" charset="0"/>
                <a:cs typeface="Courier New" panose="02070309020205020404" pitchFamily="49" charset="0"/>
              </a:rPr>
              <a:t>       400           0.0010            0.03s</a:t>
            </a:r>
          </a:p>
          <a:p>
            <a:r>
              <a:rPr lang="en-US" sz="1000" b="1" dirty="0">
                <a:latin typeface="Courier New" panose="02070309020205020404" pitchFamily="49" charset="0"/>
                <a:cs typeface="Courier New" panose="02070309020205020404" pitchFamily="49" charset="0"/>
              </a:rPr>
              <a:t>       500           0.0007            0.00s</a:t>
            </a:r>
          </a:p>
        </p:txBody>
      </p:sp>
    </p:spTree>
    <p:extLst>
      <p:ext uri="{BB962C8B-B14F-4D97-AF65-F5344CB8AC3E}">
        <p14:creationId xmlns:p14="http://schemas.microsoft.com/office/powerpoint/2010/main" val="2071549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Wine Quality Classification Example</a:t>
            </a:r>
          </a:p>
        </p:txBody>
      </p:sp>
      <p:sp>
        <p:nvSpPr>
          <p:cNvPr id="3" name="Content Placeholder 2"/>
          <p:cNvSpPr>
            <a:spLocks noGrp="1"/>
          </p:cNvSpPr>
          <p:nvPr>
            <p:ph idx="1"/>
          </p:nvPr>
        </p:nvSpPr>
        <p:spPr/>
        <p:txBody>
          <a:bodyPr>
            <a:normAutofit/>
          </a:bodyPr>
          <a:lstStyle/>
          <a:p>
            <a:r>
              <a:rPr lang="en-US" dirty="0"/>
              <a:t>There are 6,497 observations.</a:t>
            </a:r>
          </a:p>
          <a:p>
            <a:r>
              <a:rPr lang="en-US" dirty="0"/>
              <a:t>The binary target variable is </a:t>
            </a:r>
            <a:r>
              <a:rPr lang="en-US" dirty="0" err="1"/>
              <a:t>quality_grp</a:t>
            </a:r>
            <a:endParaRPr lang="en-US" dirty="0"/>
          </a:p>
          <a:p>
            <a:r>
              <a:rPr lang="en-US" dirty="0"/>
              <a:t>Consider these seven interval predictors:</a:t>
            </a:r>
          </a:p>
          <a:p>
            <a:pPr lvl="1"/>
            <a:r>
              <a:rPr lang="en-US" dirty="0" err="1"/>
              <a:t>fixed_acidity</a:t>
            </a:r>
            <a:endParaRPr lang="en-US" dirty="0"/>
          </a:p>
          <a:p>
            <a:pPr lvl="1"/>
            <a:r>
              <a:rPr lang="en-US" dirty="0" err="1"/>
              <a:t>citric_acid</a:t>
            </a:r>
            <a:endParaRPr lang="en-US" dirty="0"/>
          </a:p>
          <a:p>
            <a:pPr lvl="1"/>
            <a:r>
              <a:rPr lang="en-US" dirty="0" err="1"/>
              <a:t>residual_sugar</a:t>
            </a:r>
            <a:endParaRPr lang="en-US" dirty="0"/>
          </a:p>
          <a:p>
            <a:pPr lvl="1"/>
            <a:r>
              <a:rPr lang="en-US" dirty="0" err="1"/>
              <a:t>free_sulfur_dioxide</a:t>
            </a:r>
            <a:endParaRPr lang="en-US" dirty="0"/>
          </a:p>
          <a:p>
            <a:pPr lvl="1"/>
            <a:r>
              <a:rPr lang="en-US" dirty="0" err="1"/>
              <a:t>total_sulfur_dioxide</a:t>
            </a:r>
            <a:endParaRPr lang="en-US" dirty="0"/>
          </a:p>
          <a:p>
            <a:pPr lvl="1"/>
            <a:r>
              <a:rPr lang="en-US" dirty="0"/>
              <a:t>pH</a:t>
            </a:r>
          </a:p>
          <a:p>
            <a:pPr lvl="1"/>
            <a:r>
              <a:rPr lang="en-US" dirty="0" err="1"/>
              <a:t>sulphates</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5B52FEFE-6A01-4270-A65F-B9838DE461C4}"/>
              </a:ext>
            </a:extLst>
          </p:cNvPr>
          <p:cNvSpPr/>
          <p:nvPr/>
        </p:nvSpPr>
        <p:spPr>
          <a:xfrm>
            <a:off x="7958293" y="5942568"/>
            <a:ext cx="3575209" cy="369332"/>
          </a:xfrm>
          <a:prstGeom prst="rect">
            <a:avLst/>
          </a:prstGeom>
        </p:spPr>
        <p:txBody>
          <a:bodyPr wrap="none">
            <a:spAutoFit/>
          </a:bodyPr>
          <a:lstStyle/>
          <a:p>
            <a:r>
              <a:rPr lang="en-US" dirty="0"/>
              <a:t>Week 15 Gradient Boosting Wine.py</a:t>
            </a:r>
          </a:p>
        </p:txBody>
      </p:sp>
      <p:graphicFrame>
        <p:nvGraphicFramePr>
          <p:cNvPr id="4" name="Table 3">
            <a:extLst>
              <a:ext uri="{FF2B5EF4-FFF2-40B4-BE49-F238E27FC236}">
                <a16:creationId xmlns:a16="http://schemas.microsoft.com/office/drawing/2014/main" id="{EF3D4231-1162-4028-BFA4-9C84851F2B2D}"/>
              </a:ext>
            </a:extLst>
          </p:cNvPr>
          <p:cNvGraphicFramePr>
            <a:graphicFrameLocks noGrp="1"/>
          </p:cNvGraphicFramePr>
          <p:nvPr>
            <p:extLst>
              <p:ext uri="{D42A27DB-BD31-4B8C-83A1-F6EECF244321}">
                <p14:modId xmlns:p14="http://schemas.microsoft.com/office/powerpoint/2010/main" val="1936939194"/>
              </p:ext>
            </p:extLst>
          </p:nvPr>
        </p:nvGraphicFramePr>
        <p:xfrm>
          <a:off x="7416799" y="1601788"/>
          <a:ext cx="4064001"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818846143"/>
                    </a:ext>
                  </a:extLst>
                </a:gridCol>
                <a:gridCol w="1354667">
                  <a:extLst>
                    <a:ext uri="{9D8B030D-6E8A-4147-A177-3AD203B41FA5}">
                      <a16:colId xmlns:a16="http://schemas.microsoft.com/office/drawing/2014/main" val="1765617456"/>
                    </a:ext>
                  </a:extLst>
                </a:gridCol>
                <a:gridCol w="1354667">
                  <a:extLst>
                    <a:ext uri="{9D8B030D-6E8A-4147-A177-3AD203B41FA5}">
                      <a16:colId xmlns:a16="http://schemas.microsoft.com/office/drawing/2014/main" val="1623269717"/>
                    </a:ext>
                  </a:extLst>
                </a:gridCol>
              </a:tblGrid>
              <a:tr h="370840">
                <a:tc>
                  <a:txBody>
                    <a:bodyPr/>
                    <a:lstStyle/>
                    <a:p>
                      <a:pPr algn="ctr"/>
                      <a:r>
                        <a:rPr lang="en-US" dirty="0" err="1"/>
                        <a:t>quality_grp</a:t>
                      </a:r>
                      <a:endParaRPr lang="en-US" dirty="0"/>
                    </a:p>
                  </a:txBody>
                  <a:tcPr/>
                </a:tc>
                <a:tc>
                  <a:txBody>
                    <a:bodyPr/>
                    <a:lstStyle/>
                    <a:p>
                      <a:pPr algn="ctr"/>
                      <a:r>
                        <a:rPr lang="en-US" dirty="0"/>
                        <a:t>Frequency</a:t>
                      </a:r>
                    </a:p>
                  </a:txBody>
                  <a:tcPr/>
                </a:tc>
                <a:tc>
                  <a:txBody>
                    <a:bodyPr/>
                    <a:lstStyle/>
                    <a:p>
                      <a:pPr algn="ctr"/>
                      <a:r>
                        <a:rPr lang="en-US" dirty="0"/>
                        <a:t>Percent</a:t>
                      </a:r>
                    </a:p>
                  </a:txBody>
                  <a:tcPr/>
                </a:tc>
                <a:extLst>
                  <a:ext uri="{0D108BD9-81ED-4DB2-BD59-A6C34878D82A}">
                    <a16:rowId xmlns:a16="http://schemas.microsoft.com/office/drawing/2014/main" val="2313223968"/>
                  </a:ext>
                </a:extLst>
              </a:tr>
              <a:tr h="370840">
                <a:tc>
                  <a:txBody>
                    <a:bodyPr/>
                    <a:lstStyle/>
                    <a:p>
                      <a:pPr algn="ctr"/>
                      <a:r>
                        <a:rPr lang="en-US" dirty="0"/>
                        <a:t>0</a:t>
                      </a:r>
                    </a:p>
                  </a:txBody>
                  <a:tcPr/>
                </a:tc>
                <a:tc>
                  <a:txBody>
                    <a:bodyPr/>
                    <a:lstStyle/>
                    <a:p>
                      <a:pPr algn="ctr"/>
                      <a:r>
                        <a:rPr lang="en-US" dirty="0"/>
                        <a:t>5,220</a:t>
                      </a:r>
                    </a:p>
                  </a:txBody>
                  <a:tcPr/>
                </a:tc>
                <a:tc>
                  <a:txBody>
                    <a:bodyPr/>
                    <a:lstStyle/>
                    <a:p>
                      <a:pPr algn="ctr"/>
                      <a:r>
                        <a:rPr lang="en-US" dirty="0"/>
                        <a:t>80.3%</a:t>
                      </a:r>
                    </a:p>
                  </a:txBody>
                  <a:tcPr/>
                </a:tc>
                <a:extLst>
                  <a:ext uri="{0D108BD9-81ED-4DB2-BD59-A6C34878D82A}">
                    <a16:rowId xmlns:a16="http://schemas.microsoft.com/office/drawing/2014/main" val="1856484049"/>
                  </a:ext>
                </a:extLst>
              </a:tr>
              <a:tr h="370840">
                <a:tc>
                  <a:txBody>
                    <a:bodyPr/>
                    <a:lstStyle/>
                    <a:p>
                      <a:pPr algn="ctr"/>
                      <a:r>
                        <a:rPr lang="en-US" dirty="0"/>
                        <a:t>1</a:t>
                      </a:r>
                    </a:p>
                  </a:txBody>
                  <a:tcPr/>
                </a:tc>
                <a:tc>
                  <a:txBody>
                    <a:bodyPr/>
                    <a:lstStyle/>
                    <a:p>
                      <a:pPr algn="ctr"/>
                      <a:r>
                        <a:rPr lang="en-US" dirty="0"/>
                        <a:t>1,277</a:t>
                      </a:r>
                    </a:p>
                  </a:txBody>
                  <a:tcPr/>
                </a:tc>
                <a:tc>
                  <a:txBody>
                    <a:bodyPr/>
                    <a:lstStyle/>
                    <a:p>
                      <a:pPr algn="ctr"/>
                      <a:r>
                        <a:rPr lang="en-US" dirty="0"/>
                        <a:t>19.7%</a:t>
                      </a:r>
                    </a:p>
                  </a:txBody>
                  <a:tcPr/>
                </a:tc>
                <a:extLst>
                  <a:ext uri="{0D108BD9-81ED-4DB2-BD59-A6C34878D82A}">
                    <a16:rowId xmlns:a16="http://schemas.microsoft.com/office/drawing/2014/main" val="3955874578"/>
                  </a:ext>
                </a:extLst>
              </a:tr>
            </a:tbl>
          </a:graphicData>
        </a:graphic>
      </p:graphicFrame>
      <p:sp>
        <p:nvSpPr>
          <p:cNvPr id="5" name="Speech Bubble: Rectangle 4">
            <a:extLst>
              <a:ext uri="{FF2B5EF4-FFF2-40B4-BE49-F238E27FC236}">
                <a16:creationId xmlns:a16="http://schemas.microsoft.com/office/drawing/2014/main" id="{ED745CDA-E656-4AB4-9ABA-B396FEAE75AC}"/>
              </a:ext>
            </a:extLst>
          </p:cNvPr>
          <p:cNvSpPr/>
          <p:nvPr/>
        </p:nvSpPr>
        <p:spPr>
          <a:xfrm>
            <a:off x="6006354" y="4032670"/>
            <a:ext cx="3074894" cy="1344706"/>
          </a:xfrm>
          <a:prstGeom prst="wedgeRectCallout">
            <a:avLst>
              <a:gd name="adj1" fmla="val -110833"/>
              <a:gd name="adj2" fmla="val -15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intentionally hold back the four most predictive variables: </a:t>
            </a:r>
            <a:r>
              <a:rPr lang="en-US" dirty="0" err="1"/>
              <a:t>volatile_acidity</a:t>
            </a:r>
            <a:r>
              <a:rPr lang="en-US" dirty="0"/>
              <a:t>, chlorides, density, and alcohol</a:t>
            </a:r>
          </a:p>
        </p:txBody>
      </p:sp>
    </p:spTree>
    <p:extLst>
      <p:ext uri="{BB962C8B-B14F-4D97-AF65-F5344CB8AC3E}">
        <p14:creationId xmlns:p14="http://schemas.microsoft.com/office/powerpoint/2010/main" val="2484526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Wine Quality Classification Example</a:t>
            </a:r>
          </a:p>
        </p:txBody>
      </p:sp>
      <p:sp>
        <p:nvSpPr>
          <p:cNvPr id="3" name="Content Placeholder 2"/>
          <p:cNvSpPr>
            <a:spLocks noGrp="1"/>
          </p:cNvSpPr>
          <p:nvPr>
            <p:ph idx="1"/>
          </p:nvPr>
        </p:nvSpPr>
        <p:spPr/>
        <p:txBody>
          <a:bodyPr>
            <a:normAutofit/>
          </a:bodyPr>
          <a:lstStyle/>
          <a:p>
            <a:r>
              <a:rPr lang="en-US" dirty="0"/>
              <a:t>A Binary Logistic model</a:t>
            </a:r>
          </a:p>
          <a:p>
            <a:r>
              <a:rPr lang="en-US" dirty="0"/>
              <a:t>The Confusion Matrix is</a:t>
            </a:r>
          </a:p>
          <a:p>
            <a:endParaRPr lang="en-US" dirty="0"/>
          </a:p>
          <a:p>
            <a:endParaRPr lang="en-US" dirty="0"/>
          </a:p>
          <a:p>
            <a:endParaRPr lang="en-US" dirty="0"/>
          </a:p>
          <a:p>
            <a:endParaRPr lang="en-US" dirty="0"/>
          </a:p>
          <a:p>
            <a:r>
              <a:rPr lang="en-US" dirty="0"/>
              <a:t>The accuracy rate is 80.28%</a:t>
            </a:r>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5B52FEFE-6A01-4270-A65F-B9838DE461C4}"/>
              </a:ext>
            </a:extLst>
          </p:cNvPr>
          <p:cNvSpPr/>
          <p:nvPr/>
        </p:nvSpPr>
        <p:spPr>
          <a:xfrm>
            <a:off x="7958293" y="5942568"/>
            <a:ext cx="3575209" cy="369332"/>
          </a:xfrm>
          <a:prstGeom prst="rect">
            <a:avLst/>
          </a:prstGeom>
        </p:spPr>
        <p:txBody>
          <a:bodyPr wrap="none">
            <a:spAutoFit/>
          </a:bodyPr>
          <a:lstStyle/>
          <a:p>
            <a:r>
              <a:rPr lang="en-US" dirty="0"/>
              <a:t>Week 15 Gradient Boosting Wine.py</a:t>
            </a:r>
          </a:p>
        </p:txBody>
      </p:sp>
      <p:graphicFrame>
        <p:nvGraphicFramePr>
          <p:cNvPr id="9" name="Table 8">
            <a:extLst>
              <a:ext uri="{FF2B5EF4-FFF2-40B4-BE49-F238E27FC236}">
                <a16:creationId xmlns:a16="http://schemas.microsoft.com/office/drawing/2014/main" id="{2FB25C0B-A238-4706-8AF3-1C5975C6A5C9}"/>
              </a:ext>
            </a:extLst>
          </p:cNvPr>
          <p:cNvGraphicFramePr>
            <a:graphicFrameLocks noGrp="1"/>
          </p:cNvGraphicFramePr>
          <p:nvPr>
            <p:extLst>
              <p:ext uri="{D42A27DB-BD31-4B8C-83A1-F6EECF244321}">
                <p14:modId xmlns:p14="http://schemas.microsoft.com/office/powerpoint/2010/main" val="346666639"/>
              </p:ext>
            </p:extLst>
          </p:nvPr>
        </p:nvGraphicFramePr>
        <p:xfrm>
          <a:off x="7815712" y="1825625"/>
          <a:ext cx="3575209" cy="2280285"/>
        </p:xfrm>
        <a:graphic>
          <a:graphicData uri="http://schemas.openxmlformats.org/drawingml/2006/table">
            <a:tbl>
              <a:tblPr/>
              <a:tblGrid>
                <a:gridCol w="1884977">
                  <a:extLst>
                    <a:ext uri="{9D8B030D-6E8A-4147-A177-3AD203B41FA5}">
                      <a16:colId xmlns:a16="http://schemas.microsoft.com/office/drawing/2014/main" val="863065948"/>
                    </a:ext>
                  </a:extLst>
                </a:gridCol>
                <a:gridCol w="1690232">
                  <a:extLst>
                    <a:ext uri="{9D8B030D-6E8A-4147-A177-3AD203B41FA5}">
                      <a16:colId xmlns:a16="http://schemas.microsoft.com/office/drawing/2014/main" val="3024762084"/>
                    </a:ext>
                  </a:extLst>
                </a:gridCol>
              </a:tblGrid>
              <a:tr h="229534">
                <a:tc>
                  <a:txBody>
                    <a:bodyPr/>
                    <a:lstStyle/>
                    <a:p>
                      <a:pPr algn="l" fontAlgn="b"/>
                      <a:r>
                        <a:rPr lang="en-US" sz="1600" b="0" i="0" u="none" strike="noStrike" dirty="0">
                          <a:solidFill>
                            <a:srgbClr val="000000"/>
                          </a:solidFill>
                          <a:effectLst/>
                          <a:latin typeface="Calibri" panose="020F0502020204030204" pitchFamily="34" charset="0"/>
                        </a:rPr>
                        <a:t>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Parameter Estimate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222788886"/>
                  </a:ext>
                </a:extLst>
              </a:tr>
              <a:tr h="200025">
                <a:tc>
                  <a:txBody>
                    <a:bodyPr/>
                    <a:lstStyle/>
                    <a:p>
                      <a:pPr algn="l" fontAlgn="b"/>
                      <a:r>
                        <a:rPr lang="en-US" sz="1600" b="0" i="0" u="none" strike="noStrike" dirty="0" err="1">
                          <a:solidFill>
                            <a:srgbClr val="000000"/>
                          </a:solidFill>
                          <a:effectLst/>
                          <a:latin typeface="Calibri" panose="020F0502020204030204" pitchFamily="34" charset="0"/>
                        </a:rPr>
                        <a:t>const</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0.480926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4882895"/>
                  </a:ext>
                </a:extLst>
              </a:tr>
              <a:tr h="190500">
                <a:tc>
                  <a:txBody>
                    <a:bodyPr/>
                    <a:lstStyle/>
                    <a:p>
                      <a:pPr algn="l" fontAlgn="b"/>
                      <a:r>
                        <a:rPr lang="en-US" sz="1600" b="0" i="0" u="none" strike="noStrike">
                          <a:solidFill>
                            <a:srgbClr val="000000"/>
                          </a:solidFill>
                          <a:effectLst/>
                          <a:latin typeface="Calibri" panose="020F0502020204030204" pitchFamily="34" charset="0"/>
                        </a:rPr>
                        <a:t>fixed_acidity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-0.253305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652950"/>
                  </a:ext>
                </a:extLst>
              </a:tr>
              <a:tr h="190500">
                <a:tc>
                  <a:txBody>
                    <a:bodyPr/>
                    <a:lstStyle/>
                    <a:p>
                      <a:pPr algn="l" fontAlgn="b"/>
                      <a:r>
                        <a:rPr lang="en-US" sz="1600" b="0" i="0" u="none" strike="noStrike">
                          <a:solidFill>
                            <a:srgbClr val="000000"/>
                          </a:solidFill>
                          <a:effectLst/>
                          <a:latin typeface="Calibri" panose="020F0502020204030204" pitchFamily="34" charset="0"/>
                        </a:rPr>
                        <a:t>citric_acid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1.970866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204702"/>
                  </a:ext>
                </a:extLst>
              </a:tr>
              <a:tr h="190500">
                <a:tc>
                  <a:txBody>
                    <a:bodyPr/>
                    <a:lstStyle/>
                    <a:p>
                      <a:pPr algn="l" fontAlgn="b"/>
                      <a:r>
                        <a:rPr lang="en-US" sz="1600" b="0" i="0" u="none" strike="noStrike">
                          <a:solidFill>
                            <a:srgbClr val="000000"/>
                          </a:solidFill>
                          <a:effectLst/>
                          <a:latin typeface="Calibri" panose="020F0502020204030204" pitchFamily="34" charset="0"/>
                        </a:rPr>
                        <a:t>residual_sugar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-0.030953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457289"/>
                  </a:ext>
                </a:extLst>
              </a:tr>
              <a:tr h="190500">
                <a:tc>
                  <a:txBody>
                    <a:bodyPr/>
                    <a:lstStyle/>
                    <a:p>
                      <a:pPr algn="l" fontAlgn="b"/>
                      <a:r>
                        <a:rPr lang="en-US" sz="1600" b="0" i="0" u="none" strike="noStrike">
                          <a:solidFill>
                            <a:srgbClr val="000000"/>
                          </a:solidFill>
                          <a:effectLst/>
                          <a:latin typeface="Calibri" panose="020F0502020204030204" pitchFamily="34" charset="0"/>
                        </a:rPr>
                        <a:t>free_sulfur_dioxide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0.015142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287816"/>
                  </a:ext>
                </a:extLst>
              </a:tr>
              <a:tr h="190500">
                <a:tc>
                  <a:txBody>
                    <a:bodyPr/>
                    <a:lstStyle/>
                    <a:p>
                      <a:pPr algn="l" fontAlgn="b"/>
                      <a:r>
                        <a:rPr lang="en-US" sz="1600" b="0" i="0" u="none" strike="noStrike">
                          <a:solidFill>
                            <a:srgbClr val="000000"/>
                          </a:solidFill>
                          <a:effectLst/>
                          <a:latin typeface="Calibri" panose="020F0502020204030204" pitchFamily="34" charset="0"/>
                        </a:rPr>
                        <a:t>total_sulfur_dioxide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-0.007365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665262"/>
                  </a:ext>
                </a:extLst>
              </a:tr>
              <a:tr h="190500">
                <a:tc>
                  <a:txBody>
                    <a:bodyPr/>
                    <a:lstStyle/>
                    <a:p>
                      <a:pPr algn="l" fontAlgn="b"/>
                      <a:r>
                        <a:rPr lang="en-US" sz="1600" b="0" i="0" u="none" strike="noStrike">
                          <a:solidFill>
                            <a:srgbClr val="000000"/>
                          </a:solidFill>
                          <a:effectLst/>
                          <a:latin typeface="Calibri" panose="020F0502020204030204" pitchFamily="34" charset="0"/>
                        </a:rPr>
                        <a:t>pH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-0.139795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5439247"/>
                  </a:ext>
                </a:extLst>
              </a:tr>
              <a:tr h="190500">
                <a:tc>
                  <a:txBody>
                    <a:bodyPr/>
                    <a:lstStyle/>
                    <a:p>
                      <a:pPr algn="l" fontAlgn="b"/>
                      <a:r>
                        <a:rPr lang="en-US" sz="1600" b="0" i="0" u="none" strike="noStrike">
                          <a:solidFill>
                            <a:srgbClr val="000000"/>
                          </a:solidFill>
                          <a:effectLst/>
                          <a:latin typeface="Calibri" panose="020F0502020204030204" pitchFamily="34" charset="0"/>
                        </a:rPr>
                        <a:t>sulphates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0.503669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7633175"/>
                  </a:ext>
                </a:extLst>
              </a:tr>
            </a:tbl>
          </a:graphicData>
        </a:graphic>
      </p:graphicFrame>
      <p:graphicFrame>
        <p:nvGraphicFramePr>
          <p:cNvPr id="10" name="Table 9">
            <a:extLst>
              <a:ext uri="{FF2B5EF4-FFF2-40B4-BE49-F238E27FC236}">
                <a16:creationId xmlns:a16="http://schemas.microsoft.com/office/drawing/2014/main" id="{EE1B91A3-9563-43DA-9C0E-FECB0CE3AEC1}"/>
              </a:ext>
            </a:extLst>
          </p:cNvPr>
          <p:cNvGraphicFramePr>
            <a:graphicFrameLocks noGrp="1"/>
          </p:cNvGraphicFramePr>
          <p:nvPr>
            <p:extLst>
              <p:ext uri="{D42A27DB-BD31-4B8C-83A1-F6EECF244321}">
                <p14:modId xmlns:p14="http://schemas.microsoft.com/office/powerpoint/2010/main" val="1206872765"/>
              </p:ext>
            </p:extLst>
          </p:nvPr>
        </p:nvGraphicFramePr>
        <p:xfrm>
          <a:off x="1154972" y="2965767"/>
          <a:ext cx="5103906" cy="1483360"/>
        </p:xfrm>
        <a:graphic>
          <a:graphicData uri="http://schemas.openxmlformats.org/drawingml/2006/table">
            <a:tbl>
              <a:tblPr firstRow="1" bandRow="1">
                <a:tableStyleId>{5C22544A-7EE6-4342-B048-85BDC9FD1C3A}</a:tableStyleId>
              </a:tblPr>
              <a:tblGrid>
                <a:gridCol w="1701302">
                  <a:extLst>
                    <a:ext uri="{9D8B030D-6E8A-4147-A177-3AD203B41FA5}">
                      <a16:colId xmlns:a16="http://schemas.microsoft.com/office/drawing/2014/main" val="3971925123"/>
                    </a:ext>
                  </a:extLst>
                </a:gridCol>
                <a:gridCol w="1701302">
                  <a:extLst>
                    <a:ext uri="{9D8B030D-6E8A-4147-A177-3AD203B41FA5}">
                      <a16:colId xmlns:a16="http://schemas.microsoft.com/office/drawing/2014/main" val="777589973"/>
                    </a:ext>
                  </a:extLst>
                </a:gridCol>
                <a:gridCol w="1701302">
                  <a:extLst>
                    <a:ext uri="{9D8B030D-6E8A-4147-A177-3AD203B41FA5}">
                      <a16:colId xmlns:a16="http://schemas.microsoft.com/office/drawing/2014/main" val="3812577752"/>
                    </a:ext>
                  </a:extLst>
                </a:gridCol>
              </a:tblGrid>
              <a:tr h="370840">
                <a:tc>
                  <a:txBody>
                    <a:bodyPr/>
                    <a:lstStyle/>
                    <a:p>
                      <a:endParaRPr lang="en-US" dirty="0"/>
                    </a:p>
                  </a:txBody>
                  <a:tcPr/>
                </a:tc>
                <a:tc gridSpan="2">
                  <a:txBody>
                    <a:bodyPr/>
                    <a:lstStyle/>
                    <a:p>
                      <a:pPr algn="ctr"/>
                      <a:r>
                        <a:rPr lang="en-US" dirty="0"/>
                        <a:t>Predicted Class</a:t>
                      </a:r>
                    </a:p>
                  </a:txBody>
                  <a:tcPr/>
                </a:tc>
                <a:tc hMerge="1">
                  <a:txBody>
                    <a:bodyPr/>
                    <a:lstStyle/>
                    <a:p>
                      <a:endParaRPr lang="en-US" dirty="0"/>
                    </a:p>
                  </a:txBody>
                  <a:tcPr/>
                </a:tc>
                <a:extLst>
                  <a:ext uri="{0D108BD9-81ED-4DB2-BD59-A6C34878D82A}">
                    <a16:rowId xmlns:a16="http://schemas.microsoft.com/office/drawing/2014/main" val="3747784899"/>
                  </a:ext>
                </a:extLst>
              </a:tr>
              <a:tr h="370840">
                <a:tc>
                  <a:txBody>
                    <a:bodyPr/>
                    <a:lstStyle/>
                    <a:p>
                      <a:pPr algn="ctr"/>
                      <a:r>
                        <a:rPr lang="en-US" dirty="0" err="1"/>
                        <a:t>quality_grp</a:t>
                      </a:r>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144109266"/>
                  </a:ext>
                </a:extLst>
              </a:tr>
              <a:tr h="370840">
                <a:tc>
                  <a:txBody>
                    <a:bodyPr/>
                    <a:lstStyle/>
                    <a:p>
                      <a:pPr algn="ctr"/>
                      <a:r>
                        <a:rPr lang="en-US" dirty="0"/>
                        <a:t>0</a:t>
                      </a:r>
                    </a:p>
                  </a:txBody>
                  <a:tcPr/>
                </a:tc>
                <a:tc>
                  <a:txBody>
                    <a:bodyPr/>
                    <a:lstStyle/>
                    <a:p>
                      <a:pPr algn="ctr"/>
                      <a:r>
                        <a:rPr lang="en-US" dirty="0"/>
                        <a:t>5,214</a:t>
                      </a:r>
                    </a:p>
                  </a:txBody>
                  <a:tcPr/>
                </a:tc>
                <a:tc>
                  <a:txBody>
                    <a:bodyPr/>
                    <a:lstStyle/>
                    <a:p>
                      <a:pPr algn="ctr"/>
                      <a:r>
                        <a:rPr lang="en-US" dirty="0"/>
                        <a:t>6</a:t>
                      </a:r>
                    </a:p>
                  </a:txBody>
                  <a:tcPr/>
                </a:tc>
                <a:extLst>
                  <a:ext uri="{0D108BD9-81ED-4DB2-BD59-A6C34878D82A}">
                    <a16:rowId xmlns:a16="http://schemas.microsoft.com/office/drawing/2014/main" val="1446674863"/>
                  </a:ext>
                </a:extLst>
              </a:tr>
              <a:tr h="370840">
                <a:tc>
                  <a:txBody>
                    <a:bodyPr/>
                    <a:lstStyle/>
                    <a:p>
                      <a:pPr algn="ctr"/>
                      <a:r>
                        <a:rPr lang="en-US" dirty="0"/>
                        <a:t>1</a:t>
                      </a:r>
                    </a:p>
                  </a:txBody>
                  <a:tcPr/>
                </a:tc>
                <a:tc>
                  <a:txBody>
                    <a:bodyPr/>
                    <a:lstStyle/>
                    <a:p>
                      <a:pPr algn="ctr"/>
                      <a:r>
                        <a:rPr lang="en-US" dirty="0"/>
                        <a:t>1,275</a:t>
                      </a:r>
                    </a:p>
                  </a:txBody>
                  <a:tcPr/>
                </a:tc>
                <a:tc>
                  <a:txBody>
                    <a:bodyPr/>
                    <a:lstStyle/>
                    <a:p>
                      <a:pPr algn="ctr"/>
                      <a:r>
                        <a:rPr lang="en-US" dirty="0"/>
                        <a:t>2</a:t>
                      </a:r>
                    </a:p>
                  </a:txBody>
                  <a:tcPr/>
                </a:tc>
                <a:extLst>
                  <a:ext uri="{0D108BD9-81ED-4DB2-BD59-A6C34878D82A}">
                    <a16:rowId xmlns:a16="http://schemas.microsoft.com/office/drawing/2014/main" val="3434696500"/>
                  </a:ext>
                </a:extLst>
              </a:tr>
            </a:tbl>
          </a:graphicData>
        </a:graphic>
      </p:graphicFrame>
    </p:spTree>
    <p:extLst>
      <p:ext uri="{BB962C8B-B14F-4D97-AF65-F5344CB8AC3E}">
        <p14:creationId xmlns:p14="http://schemas.microsoft.com/office/powerpoint/2010/main" val="65504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the Regression Line of Y on X?</a:t>
            </a:r>
          </a:p>
        </p:txBody>
      </p:sp>
      <p:sp>
        <p:nvSpPr>
          <p:cNvPr id="3" name="Content Placeholder 2"/>
          <p:cNvSpPr>
            <a:spLocks noGrp="1"/>
          </p:cNvSpPr>
          <p:nvPr>
            <p:ph idx="1"/>
          </p:nvPr>
        </p:nvSpPr>
        <p:spPr/>
        <p:txBody>
          <a:bodyPr>
            <a:normAutofit/>
          </a:bodyPr>
          <a:lstStyle/>
          <a:p>
            <a:pPr marL="0" indent="0">
              <a:buNone/>
            </a:pPr>
            <a:r>
              <a:rPr lang="en-US" b="1" dirty="0"/>
              <a:t>An Unintentional Mistake:</a:t>
            </a:r>
          </a:p>
          <a:p>
            <a:r>
              <a:rPr lang="en-US" dirty="0"/>
              <a:t>You asked a new intern to work on this problem, and then give you the regression line and save the residuals on a file.</a:t>
            </a:r>
          </a:p>
          <a:p>
            <a:r>
              <a:rPr lang="en-US" dirty="0"/>
              <a:t>Since the intern saw no visual relationship between Y and X, the intern decided to build a regression line with only the Intercept term.  In other words, the regression coefficient of X is fixed at zero.</a:t>
            </a:r>
          </a:p>
          <a:p>
            <a:r>
              <a:rPr lang="en-US" dirty="0"/>
              <a:t>After calculating the residuals, the intern saved the residuals and the predictor X on a file.  Unintentionally, the intern forgot to copy the original target variable Y to the file.</a:t>
            </a: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90515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Wine Quality Classification Example</a:t>
            </a:r>
          </a:p>
        </p:txBody>
      </p:sp>
      <p:sp>
        <p:nvSpPr>
          <p:cNvPr id="3" name="Content Placeholder 2"/>
          <p:cNvSpPr>
            <a:spLocks noGrp="1"/>
          </p:cNvSpPr>
          <p:nvPr>
            <p:ph idx="1"/>
          </p:nvPr>
        </p:nvSpPr>
        <p:spPr/>
        <p:txBody>
          <a:bodyPr>
            <a:normAutofit/>
          </a:bodyPr>
          <a:lstStyle/>
          <a:p>
            <a:r>
              <a:rPr lang="en-US" dirty="0"/>
              <a:t>Gradient Boosting Regressor specifications</a:t>
            </a:r>
          </a:p>
          <a:p>
            <a:pPr lvl="1"/>
            <a:r>
              <a:rPr lang="en-US" dirty="0"/>
              <a:t>The loss function (L) is the Deviance (i.e., the log-likelihood)</a:t>
            </a:r>
          </a:p>
          <a:p>
            <a:pPr lvl="1"/>
            <a:r>
              <a:rPr lang="en-US" dirty="0"/>
              <a:t>The number of boosting step (M) is 1, 5, 10, 20, 40, 80, 100, 500, and 1000</a:t>
            </a:r>
          </a:p>
          <a:p>
            <a:pPr lvl="1"/>
            <a:r>
              <a:rPr lang="en-US" dirty="0"/>
              <a:t>The tree splitting criterion is the Mean Squared Error</a:t>
            </a:r>
          </a:p>
          <a:p>
            <a:pPr lvl="1"/>
            <a:r>
              <a:rPr lang="en-US" dirty="0"/>
              <a:t>The maximum number of tree terminal nodes is 10</a:t>
            </a:r>
          </a:p>
          <a:p>
            <a:r>
              <a:rPr lang="en-US" dirty="0"/>
              <a:t>Use the Accuracy statistic to measure the goodness-of-fit between the observed and the predicted target values.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5B52FEFE-6A01-4270-A65F-B9838DE461C4}"/>
              </a:ext>
            </a:extLst>
          </p:cNvPr>
          <p:cNvSpPr/>
          <p:nvPr/>
        </p:nvSpPr>
        <p:spPr>
          <a:xfrm>
            <a:off x="7958293" y="5942568"/>
            <a:ext cx="4073616" cy="369332"/>
          </a:xfrm>
          <a:prstGeom prst="rect">
            <a:avLst/>
          </a:prstGeom>
        </p:spPr>
        <p:txBody>
          <a:bodyPr wrap="none">
            <a:spAutoFit/>
          </a:bodyPr>
          <a:lstStyle/>
          <a:p>
            <a:r>
              <a:rPr lang="en-US" dirty="0"/>
              <a:t>Week 15 Gradient Boosting Sine Curve.py</a:t>
            </a:r>
          </a:p>
        </p:txBody>
      </p:sp>
    </p:spTree>
    <p:extLst>
      <p:ext uri="{BB962C8B-B14F-4D97-AF65-F5344CB8AC3E}">
        <p14:creationId xmlns:p14="http://schemas.microsoft.com/office/powerpoint/2010/main" val="3010720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Wine Quality Classification Example</a:t>
            </a:r>
          </a:p>
        </p:txBody>
      </p:sp>
      <p:graphicFrame>
        <p:nvGraphicFramePr>
          <p:cNvPr id="4" name="Content Placeholder 3">
            <a:extLst>
              <a:ext uri="{FF2B5EF4-FFF2-40B4-BE49-F238E27FC236}">
                <a16:creationId xmlns:a16="http://schemas.microsoft.com/office/drawing/2014/main" id="{B878B60C-4E96-4595-A378-A348D6FA12CC}"/>
              </a:ext>
            </a:extLst>
          </p:cNvPr>
          <p:cNvGraphicFramePr>
            <a:graphicFrameLocks noGrp="1"/>
          </p:cNvGraphicFramePr>
          <p:nvPr>
            <p:ph idx="1"/>
            <p:extLst>
              <p:ext uri="{D42A27DB-BD31-4B8C-83A1-F6EECF244321}">
                <p14:modId xmlns:p14="http://schemas.microsoft.com/office/powerpoint/2010/main" val="2677083641"/>
              </p:ext>
            </p:extLst>
          </p:nvPr>
        </p:nvGraphicFramePr>
        <p:xfrm>
          <a:off x="1008530" y="1690688"/>
          <a:ext cx="5428129" cy="4079240"/>
        </p:xfrm>
        <a:graphic>
          <a:graphicData uri="http://schemas.openxmlformats.org/drawingml/2006/table">
            <a:tbl>
              <a:tblPr firstRow="1" bandRow="1">
                <a:tableStyleId>{5C22544A-7EE6-4342-B048-85BDC9FD1C3A}</a:tableStyleId>
              </a:tblPr>
              <a:tblGrid>
                <a:gridCol w="3253175">
                  <a:extLst>
                    <a:ext uri="{9D8B030D-6E8A-4147-A177-3AD203B41FA5}">
                      <a16:colId xmlns:a16="http://schemas.microsoft.com/office/drawing/2014/main" val="1861163638"/>
                    </a:ext>
                  </a:extLst>
                </a:gridCol>
                <a:gridCol w="2174954">
                  <a:extLst>
                    <a:ext uri="{9D8B030D-6E8A-4147-A177-3AD203B41FA5}">
                      <a16:colId xmlns:a16="http://schemas.microsoft.com/office/drawing/2014/main" val="28388745"/>
                    </a:ext>
                  </a:extLst>
                </a:gridCol>
              </a:tblGrid>
              <a:tr h="370840">
                <a:tc>
                  <a:txBody>
                    <a:bodyPr/>
                    <a:lstStyle/>
                    <a:p>
                      <a:pPr algn="ctr"/>
                      <a:r>
                        <a:rPr lang="en-US" dirty="0"/>
                        <a:t>Number of Boosting Steps (M)</a:t>
                      </a:r>
                    </a:p>
                  </a:txBody>
                  <a:tcPr/>
                </a:tc>
                <a:tc>
                  <a:txBody>
                    <a:bodyPr/>
                    <a:lstStyle/>
                    <a:p>
                      <a:pPr algn="ctr"/>
                      <a:r>
                        <a:rPr lang="en-US" dirty="0"/>
                        <a:t>Accuracy Statistic</a:t>
                      </a:r>
                    </a:p>
                  </a:txBody>
                  <a:tcPr/>
                </a:tc>
                <a:extLst>
                  <a:ext uri="{0D108BD9-81ED-4DB2-BD59-A6C34878D82A}">
                    <a16:rowId xmlns:a16="http://schemas.microsoft.com/office/drawing/2014/main" val="2473202851"/>
                  </a:ext>
                </a:extLst>
              </a:tr>
              <a:tr h="370840">
                <a:tc>
                  <a:txBody>
                    <a:bodyPr/>
                    <a:lstStyle/>
                    <a:p>
                      <a:pPr algn="ctr"/>
                      <a:r>
                        <a:rPr lang="en-US" dirty="0"/>
                        <a:t>1</a:t>
                      </a:r>
                    </a:p>
                  </a:txBody>
                  <a:tcPr/>
                </a:tc>
                <a:tc>
                  <a:txBody>
                    <a:bodyPr/>
                    <a:lstStyle/>
                    <a:p>
                      <a:pPr algn="ctr"/>
                      <a:r>
                        <a:rPr lang="en-US" dirty="0"/>
                        <a:t>80.34%</a:t>
                      </a:r>
                    </a:p>
                  </a:txBody>
                  <a:tcPr/>
                </a:tc>
                <a:extLst>
                  <a:ext uri="{0D108BD9-81ED-4DB2-BD59-A6C34878D82A}">
                    <a16:rowId xmlns:a16="http://schemas.microsoft.com/office/drawing/2014/main" val="4241565239"/>
                  </a:ext>
                </a:extLst>
              </a:tr>
              <a:tr h="370840">
                <a:tc>
                  <a:txBody>
                    <a:bodyPr/>
                    <a:lstStyle/>
                    <a:p>
                      <a:pPr algn="ctr"/>
                      <a:r>
                        <a:rPr lang="en-US" dirty="0"/>
                        <a:t>5</a:t>
                      </a:r>
                    </a:p>
                  </a:txBody>
                  <a:tcPr/>
                </a:tc>
                <a:tc>
                  <a:txBody>
                    <a:bodyPr/>
                    <a:lstStyle/>
                    <a:p>
                      <a:pPr algn="ctr"/>
                      <a:r>
                        <a:rPr lang="en-US" dirty="0"/>
                        <a:t>80.34%</a:t>
                      </a:r>
                    </a:p>
                  </a:txBody>
                  <a:tcPr/>
                </a:tc>
                <a:extLst>
                  <a:ext uri="{0D108BD9-81ED-4DB2-BD59-A6C34878D82A}">
                    <a16:rowId xmlns:a16="http://schemas.microsoft.com/office/drawing/2014/main" val="3250956935"/>
                  </a:ext>
                </a:extLst>
              </a:tr>
              <a:tr h="370840">
                <a:tc>
                  <a:txBody>
                    <a:bodyPr/>
                    <a:lstStyle/>
                    <a:p>
                      <a:pPr algn="ctr"/>
                      <a:r>
                        <a:rPr lang="en-US" dirty="0"/>
                        <a:t>10</a:t>
                      </a:r>
                    </a:p>
                  </a:txBody>
                  <a:tcPr/>
                </a:tc>
                <a:tc>
                  <a:txBody>
                    <a:bodyPr/>
                    <a:lstStyle/>
                    <a:p>
                      <a:pPr algn="ctr"/>
                      <a:r>
                        <a:rPr lang="en-US" dirty="0"/>
                        <a:t>80.54%</a:t>
                      </a:r>
                    </a:p>
                  </a:txBody>
                  <a:tcPr/>
                </a:tc>
                <a:extLst>
                  <a:ext uri="{0D108BD9-81ED-4DB2-BD59-A6C34878D82A}">
                    <a16:rowId xmlns:a16="http://schemas.microsoft.com/office/drawing/2014/main" val="3051572154"/>
                  </a:ext>
                </a:extLst>
              </a:tr>
              <a:tr h="370840">
                <a:tc>
                  <a:txBody>
                    <a:bodyPr/>
                    <a:lstStyle/>
                    <a:p>
                      <a:pPr algn="ctr"/>
                      <a:r>
                        <a:rPr lang="en-US" dirty="0"/>
                        <a:t>20</a:t>
                      </a:r>
                    </a:p>
                  </a:txBody>
                  <a:tcPr/>
                </a:tc>
                <a:tc>
                  <a:txBody>
                    <a:bodyPr/>
                    <a:lstStyle/>
                    <a:p>
                      <a:pPr algn="ctr"/>
                      <a:r>
                        <a:rPr lang="en-US" dirty="0"/>
                        <a:t>80.85%</a:t>
                      </a:r>
                    </a:p>
                  </a:txBody>
                  <a:tcPr/>
                </a:tc>
                <a:extLst>
                  <a:ext uri="{0D108BD9-81ED-4DB2-BD59-A6C34878D82A}">
                    <a16:rowId xmlns:a16="http://schemas.microsoft.com/office/drawing/2014/main" val="281261336"/>
                  </a:ext>
                </a:extLst>
              </a:tr>
              <a:tr h="370840">
                <a:tc>
                  <a:txBody>
                    <a:bodyPr/>
                    <a:lstStyle/>
                    <a:p>
                      <a:pPr algn="ctr"/>
                      <a:r>
                        <a:rPr lang="en-US" dirty="0"/>
                        <a:t>40</a:t>
                      </a:r>
                    </a:p>
                  </a:txBody>
                  <a:tcPr/>
                </a:tc>
                <a:tc>
                  <a:txBody>
                    <a:bodyPr/>
                    <a:lstStyle/>
                    <a:p>
                      <a:pPr algn="ctr"/>
                      <a:r>
                        <a:rPr lang="en-US" dirty="0"/>
                        <a:t>81.78%</a:t>
                      </a:r>
                    </a:p>
                  </a:txBody>
                  <a:tcPr/>
                </a:tc>
                <a:extLst>
                  <a:ext uri="{0D108BD9-81ED-4DB2-BD59-A6C34878D82A}">
                    <a16:rowId xmlns:a16="http://schemas.microsoft.com/office/drawing/2014/main" val="2311670549"/>
                  </a:ext>
                </a:extLst>
              </a:tr>
              <a:tr h="370840">
                <a:tc>
                  <a:txBody>
                    <a:bodyPr/>
                    <a:lstStyle/>
                    <a:p>
                      <a:pPr algn="ctr"/>
                      <a:r>
                        <a:rPr lang="en-US" dirty="0"/>
                        <a:t>60</a:t>
                      </a:r>
                    </a:p>
                  </a:txBody>
                  <a:tcPr/>
                </a:tc>
                <a:tc>
                  <a:txBody>
                    <a:bodyPr/>
                    <a:lstStyle/>
                    <a:p>
                      <a:pPr algn="ctr"/>
                      <a:r>
                        <a:rPr lang="en-US" dirty="0"/>
                        <a:t>83.02%</a:t>
                      </a:r>
                    </a:p>
                  </a:txBody>
                  <a:tcPr/>
                </a:tc>
                <a:extLst>
                  <a:ext uri="{0D108BD9-81ED-4DB2-BD59-A6C34878D82A}">
                    <a16:rowId xmlns:a16="http://schemas.microsoft.com/office/drawing/2014/main" val="1766754693"/>
                  </a:ext>
                </a:extLst>
              </a:tr>
              <a:tr h="370840">
                <a:tc>
                  <a:txBody>
                    <a:bodyPr/>
                    <a:lstStyle/>
                    <a:p>
                      <a:pPr algn="ctr"/>
                      <a:r>
                        <a:rPr lang="en-US" dirty="0"/>
                        <a:t>80</a:t>
                      </a:r>
                    </a:p>
                  </a:txBody>
                  <a:tcPr/>
                </a:tc>
                <a:tc>
                  <a:txBody>
                    <a:bodyPr/>
                    <a:lstStyle/>
                    <a:p>
                      <a:pPr algn="ctr"/>
                      <a:r>
                        <a:rPr lang="en-US" dirty="0"/>
                        <a:t>83.68%</a:t>
                      </a:r>
                    </a:p>
                  </a:txBody>
                  <a:tcPr/>
                </a:tc>
                <a:extLst>
                  <a:ext uri="{0D108BD9-81ED-4DB2-BD59-A6C34878D82A}">
                    <a16:rowId xmlns:a16="http://schemas.microsoft.com/office/drawing/2014/main" val="1382167482"/>
                  </a:ext>
                </a:extLst>
              </a:tr>
              <a:tr h="370840">
                <a:tc>
                  <a:txBody>
                    <a:bodyPr/>
                    <a:lstStyle/>
                    <a:p>
                      <a:pPr algn="ctr"/>
                      <a:r>
                        <a:rPr lang="en-US" dirty="0"/>
                        <a:t>100</a:t>
                      </a:r>
                    </a:p>
                  </a:txBody>
                  <a:tcPr/>
                </a:tc>
                <a:tc>
                  <a:txBody>
                    <a:bodyPr/>
                    <a:lstStyle/>
                    <a:p>
                      <a:pPr algn="ctr"/>
                      <a:r>
                        <a:rPr lang="en-US" dirty="0"/>
                        <a:t>84.41%</a:t>
                      </a:r>
                    </a:p>
                  </a:txBody>
                  <a:tcPr/>
                </a:tc>
                <a:extLst>
                  <a:ext uri="{0D108BD9-81ED-4DB2-BD59-A6C34878D82A}">
                    <a16:rowId xmlns:a16="http://schemas.microsoft.com/office/drawing/2014/main" val="1244238398"/>
                  </a:ext>
                </a:extLst>
              </a:tr>
              <a:tr h="370840">
                <a:tc>
                  <a:txBody>
                    <a:bodyPr/>
                    <a:lstStyle/>
                    <a:p>
                      <a:pPr algn="ctr"/>
                      <a:r>
                        <a:rPr lang="en-US" dirty="0"/>
                        <a:t>500</a:t>
                      </a:r>
                    </a:p>
                  </a:txBody>
                  <a:tcPr/>
                </a:tc>
                <a:tc>
                  <a:txBody>
                    <a:bodyPr/>
                    <a:lstStyle/>
                    <a:p>
                      <a:pPr algn="ctr"/>
                      <a:r>
                        <a:rPr lang="en-US" dirty="0"/>
                        <a:t>92.27%</a:t>
                      </a:r>
                    </a:p>
                  </a:txBody>
                  <a:tcPr/>
                </a:tc>
                <a:extLst>
                  <a:ext uri="{0D108BD9-81ED-4DB2-BD59-A6C34878D82A}">
                    <a16:rowId xmlns:a16="http://schemas.microsoft.com/office/drawing/2014/main" val="980860849"/>
                  </a:ext>
                </a:extLst>
              </a:tr>
              <a:tr h="370840">
                <a:tc>
                  <a:txBody>
                    <a:bodyPr/>
                    <a:lstStyle/>
                    <a:p>
                      <a:pPr algn="ctr"/>
                      <a:r>
                        <a:rPr lang="en-US" dirty="0"/>
                        <a:t>1000</a:t>
                      </a:r>
                    </a:p>
                  </a:txBody>
                  <a:tcPr/>
                </a:tc>
                <a:tc>
                  <a:txBody>
                    <a:bodyPr/>
                    <a:lstStyle/>
                    <a:p>
                      <a:pPr algn="ctr"/>
                      <a:r>
                        <a:rPr lang="en-US" dirty="0"/>
                        <a:t>96.95%</a:t>
                      </a:r>
                    </a:p>
                  </a:txBody>
                  <a:tcPr/>
                </a:tc>
                <a:extLst>
                  <a:ext uri="{0D108BD9-81ED-4DB2-BD59-A6C34878D82A}">
                    <a16:rowId xmlns:a16="http://schemas.microsoft.com/office/drawing/2014/main" val="1011361433"/>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5" name="Rectangle 4">
            <a:extLst>
              <a:ext uri="{FF2B5EF4-FFF2-40B4-BE49-F238E27FC236}">
                <a16:creationId xmlns:a16="http://schemas.microsoft.com/office/drawing/2014/main" id="{BF095211-EF70-4618-A549-179FBDDF2614}"/>
              </a:ext>
            </a:extLst>
          </p:cNvPr>
          <p:cNvSpPr/>
          <p:nvPr/>
        </p:nvSpPr>
        <p:spPr>
          <a:xfrm>
            <a:off x="6974557" y="1690688"/>
            <a:ext cx="3046668" cy="923330"/>
          </a:xfrm>
          <a:prstGeom prst="rect">
            <a:avLst/>
          </a:prstGeom>
        </p:spPr>
        <p:txBody>
          <a:bodyPr wrap="none">
            <a:spAutoFit/>
          </a:bodyPr>
          <a:lstStyle/>
          <a:p>
            <a:r>
              <a:rPr lang="en-US" b="1" dirty="0"/>
              <a:t>Logistic Regression Reference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Accuracy = 80.28%</a:t>
            </a:r>
          </a:p>
        </p:txBody>
      </p:sp>
    </p:spTree>
    <p:extLst>
      <p:ext uri="{BB962C8B-B14F-4D97-AF65-F5344CB8AC3E}">
        <p14:creationId xmlns:p14="http://schemas.microsoft.com/office/powerpoint/2010/main" val="4097243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Wine Quality Classification Confusion Matrix</a:t>
            </a:r>
          </a:p>
        </p:txBody>
      </p:sp>
      <p:graphicFrame>
        <p:nvGraphicFramePr>
          <p:cNvPr id="4" name="Content Placeholder 3">
            <a:extLst>
              <a:ext uri="{FF2B5EF4-FFF2-40B4-BE49-F238E27FC236}">
                <a16:creationId xmlns:a16="http://schemas.microsoft.com/office/drawing/2014/main" id="{6BE17832-361E-478A-B125-52F9E5A682B0}"/>
              </a:ext>
            </a:extLst>
          </p:cNvPr>
          <p:cNvGraphicFramePr>
            <a:graphicFrameLocks noGrp="1"/>
          </p:cNvGraphicFramePr>
          <p:nvPr>
            <p:ph idx="1"/>
            <p:extLst>
              <p:ext uri="{D42A27DB-BD31-4B8C-83A1-F6EECF244321}">
                <p14:modId xmlns:p14="http://schemas.microsoft.com/office/powerpoint/2010/main" val="171413731"/>
              </p:ext>
            </p:extLst>
          </p:nvPr>
        </p:nvGraphicFramePr>
        <p:xfrm>
          <a:off x="685799" y="145489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r>
                        <a:rPr lang="en-US" sz="1400" dirty="0"/>
                        <a:t>Logistic Regression</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5,214</a:t>
                      </a:r>
                    </a:p>
                  </a:txBody>
                  <a:tcPr/>
                </a:tc>
                <a:tc>
                  <a:txBody>
                    <a:bodyPr/>
                    <a:lstStyle/>
                    <a:p>
                      <a:pPr algn="ctr"/>
                      <a:r>
                        <a:rPr lang="en-US" sz="1400" dirty="0"/>
                        <a:t>6</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1,275</a:t>
                      </a:r>
                    </a:p>
                  </a:txBody>
                  <a:tcPr/>
                </a:tc>
                <a:tc>
                  <a:txBody>
                    <a:bodyPr/>
                    <a:lstStyle/>
                    <a:p>
                      <a:pPr algn="ctr"/>
                      <a:r>
                        <a:rPr lang="en-US" sz="1400" dirty="0"/>
                        <a:t>2</a:t>
                      </a:r>
                    </a:p>
                  </a:txBody>
                  <a:tcPr/>
                </a:tc>
                <a:extLst>
                  <a:ext uri="{0D108BD9-81ED-4DB2-BD59-A6C34878D82A}">
                    <a16:rowId xmlns:a16="http://schemas.microsoft.com/office/drawing/2014/main" val="2826965067"/>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9" name="Content Placeholder 3">
            <a:extLst>
              <a:ext uri="{FF2B5EF4-FFF2-40B4-BE49-F238E27FC236}">
                <a16:creationId xmlns:a16="http://schemas.microsoft.com/office/drawing/2014/main" id="{82DE2EF5-A859-4835-B302-33E0EB9C6F2C}"/>
              </a:ext>
            </a:extLst>
          </p:cNvPr>
          <p:cNvGraphicFramePr>
            <a:graphicFrameLocks/>
          </p:cNvGraphicFramePr>
          <p:nvPr>
            <p:extLst>
              <p:ext uri="{D42A27DB-BD31-4B8C-83A1-F6EECF244321}">
                <p14:modId xmlns:p14="http://schemas.microsoft.com/office/powerpoint/2010/main" val="2024349114"/>
              </p:ext>
            </p:extLst>
          </p:nvPr>
        </p:nvGraphicFramePr>
        <p:xfrm>
          <a:off x="4231341" y="1457514"/>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1</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5,220</a:t>
                      </a:r>
                    </a:p>
                  </a:txBody>
                  <a:tcPr/>
                </a:tc>
                <a:tc>
                  <a:txBody>
                    <a:bodyPr/>
                    <a:lstStyle/>
                    <a:p>
                      <a:pPr algn="ctr"/>
                      <a:r>
                        <a:rPr lang="en-US" sz="1400" dirty="0"/>
                        <a:t>0</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1,277</a:t>
                      </a:r>
                    </a:p>
                  </a:txBody>
                  <a:tcPr/>
                </a:tc>
                <a:tc>
                  <a:txBody>
                    <a:bodyPr/>
                    <a:lstStyle/>
                    <a:p>
                      <a:pPr algn="ctr"/>
                      <a:r>
                        <a:rPr lang="en-US" sz="1400" dirty="0"/>
                        <a:t>0</a:t>
                      </a:r>
                    </a:p>
                  </a:txBody>
                  <a:tcPr/>
                </a:tc>
                <a:extLst>
                  <a:ext uri="{0D108BD9-81ED-4DB2-BD59-A6C34878D82A}">
                    <a16:rowId xmlns:a16="http://schemas.microsoft.com/office/drawing/2014/main" val="2826965067"/>
                  </a:ext>
                </a:extLst>
              </a:tr>
            </a:tbl>
          </a:graphicData>
        </a:graphic>
      </p:graphicFrame>
      <p:graphicFrame>
        <p:nvGraphicFramePr>
          <p:cNvPr id="10" name="Content Placeholder 3">
            <a:extLst>
              <a:ext uri="{FF2B5EF4-FFF2-40B4-BE49-F238E27FC236}">
                <a16:creationId xmlns:a16="http://schemas.microsoft.com/office/drawing/2014/main" id="{71225427-5D55-4631-A37C-6127BC17C7C5}"/>
              </a:ext>
            </a:extLst>
          </p:cNvPr>
          <p:cNvGraphicFramePr>
            <a:graphicFrameLocks/>
          </p:cNvGraphicFramePr>
          <p:nvPr>
            <p:extLst>
              <p:ext uri="{D42A27DB-BD31-4B8C-83A1-F6EECF244321}">
                <p14:modId xmlns:p14="http://schemas.microsoft.com/office/powerpoint/2010/main" val="1933437351"/>
              </p:ext>
            </p:extLst>
          </p:nvPr>
        </p:nvGraphicFramePr>
        <p:xfrm>
          <a:off x="7792570" y="145489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5</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5,220</a:t>
                      </a:r>
                    </a:p>
                  </a:txBody>
                  <a:tcPr/>
                </a:tc>
                <a:tc>
                  <a:txBody>
                    <a:bodyPr/>
                    <a:lstStyle/>
                    <a:p>
                      <a:pPr algn="ctr"/>
                      <a:r>
                        <a:rPr lang="en-US" sz="1400" dirty="0"/>
                        <a:t>0</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1,277</a:t>
                      </a:r>
                    </a:p>
                  </a:txBody>
                  <a:tcPr/>
                </a:tc>
                <a:tc>
                  <a:txBody>
                    <a:bodyPr/>
                    <a:lstStyle/>
                    <a:p>
                      <a:pPr algn="ctr"/>
                      <a:r>
                        <a:rPr lang="en-US" sz="1400" dirty="0"/>
                        <a:t>0</a:t>
                      </a:r>
                    </a:p>
                  </a:txBody>
                  <a:tcPr/>
                </a:tc>
                <a:extLst>
                  <a:ext uri="{0D108BD9-81ED-4DB2-BD59-A6C34878D82A}">
                    <a16:rowId xmlns:a16="http://schemas.microsoft.com/office/drawing/2014/main" val="2826965067"/>
                  </a:ext>
                </a:extLst>
              </a:tr>
            </a:tbl>
          </a:graphicData>
        </a:graphic>
      </p:graphicFrame>
      <p:graphicFrame>
        <p:nvGraphicFramePr>
          <p:cNvPr id="11" name="Content Placeholder 3">
            <a:extLst>
              <a:ext uri="{FF2B5EF4-FFF2-40B4-BE49-F238E27FC236}">
                <a16:creationId xmlns:a16="http://schemas.microsoft.com/office/drawing/2014/main" id="{9DB02C02-653E-4DBC-A272-6ADBEAD6169C}"/>
              </a:ext>
            </a:extLst>
          </p:cNvPr>
          <p:cNvGraphicFramePr>
            <a:graphicFrameLocks/>
          </p:cNvGraphicFramePr>
          <p:nvPr>
            <p:extLst>
              <p:ext uri="{D42A27DB-BD31-4B8C-83A1-F6EECF244321}">
                <p14:modId xmlns:p14="http://schemas.microsoft.com/office/powerpoint/2010/main" val="504479044"/>
              </p:ext>
            </p:extLst>
          </p:nvPr>
        </p:nvGraphicFramePr>
        <p:xfrm>
          <a:off x="685799" y="307494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10</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5,220</a:t>
                      </a:r>
                    </a:p>
                  </a:txBody>
                  <a:tcPr/>
                </a:tc>
                <a:tc>
                  <a:txBody>
                    <a:bodyPr/>
                    <a:lstStyle/>
                    <a:p>
                      <a:pPr algn="ctr"/>
                      <a:r>
                        <a:rPr lang="en-US" sz="1400" dirty="0"/>
                        <a:t>0</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1,264</a:t>
                      </a:r>
                    </a:p>
                  </a:txBody>
                  <a:tcPr/>
                </a:tc>
                <a:tc>
                  <a:txBody>
                    <a:bodyPr/>
                    <a:lstStyle/>
                    <a:p>
                      <a:pPr algn="ctr"/>
                      <a:r>
                        <a:rPr lang="en-US" sz="1400" dirty="0"/>
                        <a:t>13</a:t>
                      </a:r>
                    </a:p>
                  </a:txBody>
                  <a:tcPr/>
                </a:tc>
                <a:extLst>
                  <a:ext uri="{0D108BD9-81ED-4DB2-BD59-A6C34878D82A}">
                    <a16:rowId xmlns:a16="http://schemas.microsoft.com/office/drawing/2014/main" val="2826965067"/>
                  </a:ext>
                </a:extLst>
              </a:tr>
            </a:tbl>
          </a:graphicData>
        </a:graphic>
      </p:graphicFrame>
      <p:graphicFrame>
        <p:nvGraphicFramePr>
          <p:cNvPr id="12" name="Content Placeholder 3">
            <a:extLst>
              <a:ext uri="{FF2B5EF4-FFF2-40B4-BE49-F238E27FC236}">
                <a16:creationId xmlns:a16="http://schemas.microsoft.com/office/drawing/2014/main" id="{BDC6C7A0-0AF6-4F48-B41D-3816527256D3}"/>
              </a:ext>
            </a:extLst>
          </p:cNvPr>
          <p:cNvGraphicFramePr>
            <a:graphicFrameLocks/>
          </p:cNvGraphicFramePr>
          <p:nvPr>
            <p:extLst>
              <p:ext uri="{D42A27DB-BD31-4B8C-83A1-F6EECF244321}">
                <p14:modId xmlns:p14="http://schemas.microsoft.com/office/powerpoint/2010/main" val="4183020681"/>
              </p:ext>
            </p:extLst>
          </p:nvPr>
        </p:nvGraphicFramePr>
        <p:xfrm>
          <a:off x="4240306" y="307494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20</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5,220</a:t>
                      </a:r>
                    </a:p>
                  </a:txBody>
                  <a:tcPr/>
                </a:tc>
                <a:tc>
                  <a:txBody>
                    <a:bodyPr/>
                    <a:lstStyle/>
                    <a:p>
                      <a:pPr algn="ctr"/>
                      <a:r>
                        <a:rPr lang="en-US" sz="1400" dirty="0"/>
                        <a:t>0</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1,244</a:t>
                      </a:r>
                    </a:p>
                  </a:txBody>
                  <a:tcPr/>
                </a:tc>
                <a:tc>
                  <a:txBody>
                    <a:bodyPr/>
                    <a:lstStyle/>
                    <a:p>
                      <a:pPr algn="ctr"/>
                      <a:r>
                        <a:rPr lang="en-US" sz="1400" dirty="0"/>
                        <a:t>33</a:t>
                      </a:r>
                    </a:p>
                  </a:txBody>
                  <a:tcPr/>
                </a:tc>
                <a:extLst>
                  <a:ext uri="{0D108BD9-81ED-4DB2-BD59-A6C34878D82A}">
                    <a16:rowId xmlns:a16="http://schemas.microsoft.com/office/drawing/2014/main" val="2826965067"/>
                  </a:ext>
                </a:extLst>
              </a:tr>
            </a:tbl>
          </a:graphicData>
        </a:graphic>
      </p:graphicFrame>
      <p:graphicFrame>
        <p:nvGraphicFramePr>
          <p:cNvPr id="13" name="Content Placeholder 3">
            <a:extLst>
              <a:ext uri="{FF2B5EF4-FFF2-40B4-BE49-F238E27FC236}">
                <a16:creationId xmlns:a16="http://schemas.microsoft.com/office/drawing/2014/main" id="{DD7BB74F-9689-4884-8152-5A6CFE9932D5}"/>
              </a:ext>
            </a:extLst>
          </p:cNvPr>
          <p:cNvGraphicFramePr>
            <a:graphicFrameLocks/>
          </p:cNvGraphicFramePr>
          <p:nvPr>
            <p:extLst>
              <p:ext uri="{D42A27DB-BD31-4B8C-83A1-F6EECF244321}">
                <p14:modId xmlns:p14="http://schemas.microsoft.com/office/powerpoint/2010/main" val="3336185967"/>
              </p:ext>
            </p:extLst>
          </p:nvPr>
        </p:nvGraphicFramePr>
        <p:xfrm>
          <a:off x="7792570" y="3079911"/>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40</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5,200</a:t>
                      </a:r>
                    </a:p>
                  </a:txBody>
                  <a:tcPr/>
                </a:tc>
                <a:tc>
                  <a:txBody>
                    <a:bodyPr/>
                    <a:lstStyle/>
                    <a:p>
                      <a:pPr algn="ctr"/>
                      <a:r>
                        <a:rPr lang="en-US" sz="1400" dirty="0"/>
                        <a:t>20</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1,164</a:t>
                      </a:r>
                    </a:p>
                  </a:txBody>
                  <a:tcPr/>
                </a:tc>
                <a:tc>
                  <a:txBody>
                    <a:bodyPr/>
                    <a:lstStyle/>
                    <a:p>
                      <a:pPr algn="ctr"/>
                      <a:r>
                        <a:rPr lang="en-US" sz="1400" dirty="0"/>
                        <a:t>113</a:t>
                      </a:r>
                    </a:p>
                  </a:txBody>
                  <a:tcPr/>
                </a:tc>
                <a:extLst>
                  <a:ext uri="{0D108BD9-81ED-4DB2-BD59-A6C34878D82A}">
                    <a16:rowId xmlns:a16="http://schemas.microsoft.com/office/drawing/2014/main" val="2826965067"/>
                  </a:ext>
                </a:extLst>
              </a:tr>
            </a:tbl>
          </a:graphicData>
        </a:graphic>
      </p:graphicFrame>
      <p:graphicFrame>
        <p:nvGraphicFramePr>
          <p:cNvPr id="14" name="Content Placeholder 3">
            <a:extLst>
              <a:ext uri="{FF2B5EF4-FFF2-40B4-BE49-F238E27FC236}">
                <a16:creationId xmlns:a16="http://schemas.microsoft.com/office/drawing/2014/main" id="{DA7A67F2-217E-4EC1-8F2C-774837C79AA2}"/>
              </a:ext>
            </a:extLst>
          </p:cNvPr>
          <p:cNvGraphicFramePr>
            <a:graphicFrameLocks/>
          </p:cNvGraphicFramePr>
          <p:nvPr>
            <p:extLst>
              <p:ext uri="{D42A27DB-BD31-4B8C-83A1-F6EECF244321}">
                <p14:modId xmlns:p14="http://schemas.microsoft.com/office/powerpoint/2010/main" val="4255749893"/>
              </p:ext>
            </p:extLst>
          </p:nvPr>
        </p:nvGraphicFramePr>
        <p:xfrm>
          <a:off x="685799" y="469499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60</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5,275</a:t>
                      </a:r>
                    </a:p>
                  </a:txBody>
                  <a:tcPr/>
                </a:tc>
                <a:tc>
                  <a:txBody>
                    <a:bodyPr/>
                    <a:lstStyle/>
                    <a:p>
                      <a:pPr algn="ctr"/>
                      <a:r>
                        <a:rPr lang="en-US" sz="1400" dirty="0"/>
                        <a:t>45</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1,058</a:t>
                      </a:r>
                    </a:p>
                  </a:txBody>
                  <a:tcPr/>
                </a:tc>
                <a:tc>
                  <a:txBody>
                    <a:bodyPr/>
                    <a:lstStyle/>
                    <a:p>
                      <a:pPr algn="ctr"/>
                      <a:r>
                        <a:rPr lang="en-US" sz="1400" dirty="0"/>
                        <a:t>219</a:t>
                      </a:r>
                    </a:p>
                  </a:txBody>
                  <a:tcPr/>
                </a:tc>
                <a:extLst>
                  <a:ext uri="{0D108BD9-81ED-4DB2-BD59-A6C34878D82A}">
                    <a16:rowId xmlns:a16="http://schemas.microsoft.com/office/drawing/2014/main" val="2826965067"/>
                  </a:ext>
                </a:extLst>
              </a:tr>
            </a:tbl>
          </a:graphicData>
        </a:graphic>
      </p:graphicFrame>
      <p:graphicFrame>
        <p:nvGraphicFramePr>
          <p:cNvPr id="15" name="Content Placeholder 3">
            <a:extLst>
              <a:ext uri="{FF2B5EF4-FFF2-40B4-BE49-F238E27FC236}">
                <a16:creationId xmlns:a16="http://schemas.microsoft.com/office/drawing/2014/main" id="{53D0BD89-2ED5-4A16-8B2C-1E35DEDD90F6}"/>
              </a:ext>
            </a:extLst>
          </p:cNvPr>
          <p:cNvGraphicFramePr>
            <a:graphicFrameLocks/>
          </p:cNvGraphicFramePr>
          <p:nvPr>
            <p:extLst>
              <p:ext uri="{D42A27DB-BD31-4B8C-83A1-F6EECF244321}">
                <p14:modId xmlns:p14="http://schemas.microsoft.com/office/powerpoint/2010/main" val="2164657403"/>
              </p:ext>
            </p:extLst>
          </p:nvPr>
        </p:nvGraphicFramePr>
        <p:xfrm>
          <a:off x="4240306" y="469499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80</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5,161</a:t>
                      </a:r>
                    </a:p>
                  </a:txBody>
                  <a:tcPr/>
                </a:tc>
                <a:tc>
                  <a:txBody>
                    <a:bodyPr/>
                    <a:lstStyle/>
                    <a:p>
                      <a:pPr algn="ctr"/>
                      <a:r>
                        <a:rPr lang="en-US" sz="1400" dirty="0"/>
                        <a:t>59</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1,001</a:t>
                      </a:r>
                    </a:p>
                  </a:txBody>
                  <a:tcPr/>
                </a:tc>
                <a:tc>
                  <a:txBody>
                    <a:bodyPr/>
                    <a:lstStyle/>
                    <a:p>
                      <a:pPr algn="ctr"/>
                      <a:r>
                        <a:rPr lang="en-US" sz="1400" dirty="0"/>
                        <a:t>276</a:t>
                      </a:r>
                    </a:p>
                  </a:txBody>
                  <a:tcPr/>
                </a:tc>
                <a:extLst>
                  <a:ext uri="{0D108BD9-81ED-4DB2-BD59-A6C34878D82A}">
                    <a16:rowId xmlns:a16="http://schemas.microsoft.com/office/drawing/2014/main" val="2826965067"/>
                  </a:ext>
                </a:extLst>
              </a:tr>
            </a:tbl>
          </a:graphicData>
        </a:graphic>
      </p:graphicFrame>
      <p:graphicFrame>
        <p:nvGraphicFramePr>
          <p:cNvPr id="16" name="Content Placeholder 3">
            <a:extLst>
              <a:ext uri="{FF2B5EF4-FFF2-40B4-BE49-F238E27FC236}">
                <a16:creationId xmlns:a16="http://schemas.microsoft.com/office/drawing/2014/main" id="{2492A190-9709-4E8E-915C-244DD05B7889}"/>
              </a:ext>
            </a:extLst>
          </p:cNvPr>
          <p:cNvGraphicFramePr>
            <a:graphicFrameLocks/>
          </p:cNvGraphicFramePr>
          <p:nvPr>
            <p:extLst>
              <p:ext uri="{D42A27DB-BD31-4B8C-83A1-F6EECF244321}">
                <p14:modId xmlns:p14="http://schemas.microsoft.com/office/powerpoint/2010/main" val="4177933702"/>
              </p:ext>
            </p:extLst>
          </p:nvPr>
        </p:nvGraphicFramePr>
        <p:xfrm>
          <a:off x="7792570" y="4694998"/>
          <a:ext cx="3393141" cy="1483360"/>
        </p:xfrm>
        <a:graphic>
          <a:graphicData uri="http://schemas.openxmlformats.org/drawingml/2006/table">
            <a:tbl>
              <a:tblPr firstRow="1" bandRow="1">
                <a:tableStyleId>{5C22544A-7EE6-4342-B048-85BDC9FD1C3A}</a:tableStyleId>
              </a:tblPr>
              <a:tblGrid>
                <a:gridCol w="1609166">
                  <a:extLst>
                    <a:ext uri="{9D8B030D-6E8A-4147-A177-3AD203B41FA5}">
                      <a16:colId xmlns:a16="http://schemas.microsoft.com/office/drawing/2014/main" val="1221437405"/>
                    </a:ext>
                  </a:extLst>
                </a:gridCol>
                <a:gridCol w="878541">
                  <a:extLst>
                    <a:ext uri="{9D8B030D-6E8A-4147-A177-3AD203B41FA5}">
                      <a16:colId xmlns:a16="http://schemas.microsoft.com/office/drawing/2014/main" val="2656758605"/>
                    </a:ext>
                  </a:extLst>
                </a:gridCol>
                <a:gridCol w="905434">
                  <a:extLst>
                    <a:ext uri="{9D8B030D-6E8A-4147-A177-3AD203B41FA5}">
                      <a16:colId xmlns:a16="http://schemas.microsoft.com/office/drawing/2014/main" val="3482338975"/>
                    </a:ext>
                  </a:extLst>
                </a:gridCol>
              </a:tblGrid>
              <a:tr h="370840">
                <a:tc>
                  <a:txBody>
                    <a:bodyPr/>
                    <a:lstStyle/>
                    <a:p>
                      <a:pPr algn="ctr"/>
                      <a:r>
                        <a:rPr lang="en-US" sz="1400" dirty="0"/>
                        <a:t>GBM 100</a:t>
                      </a:r>
                    </a:p>
                  </a:txBody>
                  <a:tcPr/>
                </a:tc>
                <a:tc gridSpan="2">
                  <a:txBody>
                    <a:bodyPr/>
                    <a:lstStyle/>
                    <a:p>
                      <a:pPr algn="ctr"/>
                      <a:r>
                        <a:rPr lang="en-US" sz="1400" dirty="0"/>
                        <a:t>Predicted Class</a:t>
                      </a:r>
                    </a:p>
                  </a:txBody>
                  <a:tcPr/>
                </a:tc>
                <a:tc hMerge="1">
                  <a:txBody>
                    <a:bodyPr/>
                    <a:lstStyle/>
                    <a:p>
                      <a:endParaRPr lang="en-US" dirty="0"/>
                    </a:p>
                  </a:txBody>
                  <a:tcPr/>
                </a:tc>
                <a:extLst>
                  <a:ext uri="{0D108BD9-81ED-4DB2-BD59-A6C34878D82A}">
                    <a16:rowId xmlns:a16="http://schemas.microsoft.com/office/drawing/2014/main" val="3666197481"/>
                  </a:ext>
                </a:extLst>
              </a:tr>
              <a:tr h="370840">
                <a:tc>
                  <a:txBody>
                    <a:bodyPr/>
                    <a:lstStyle/>
                    <a:p>
                      <a:pPr algn="ctr"/>
                      <a:r>
                        <a:rPr lang="en-US" sz="1400" dirty="0" err="1">
                          <a:solidFill>
                            <a:schemeClr val="tx1"/>
                          </a:solidFill>
                        </a:rPr>
                        <a:t>quality_grp</a:t>
                      </a:r>
                      <a:endParaRPr lang="en-US" sz="1400" dirty="0">
                        <a:solidFill>
                          <a:schemeClr val="tx1"/>
                        </a:solidFill>
                      </a:endParaRPr>
                    </a:p>
                  </a:txBody>
                  <a:tcPr/>
                </a:tc>
                <a:tc>
                  <a:txBody>
                    <a:bodyPr/>
                    <a:lstStyle/>
                    <a:p>
                      <a:pPr algn="ctr"/>
                      <a:r>
                        <a:rPr lang="en-US" sz="1400" dirty="0">
                          <a:solidFill>
                            <a:srgbClr val="FF0000"/>
                          </a:solidFill>
                        </a:rPr>
                        <a:t>0</a:t>
                      </a:r>
                    </a:p>
                  </a:txBody>
                  <a:tcPr/>
                </a:tc>
                <a:tc>
                  <a:txBody>
                    <a:bodyPr/>
                    <a:lstStyle/>
                    <a:p>
                      <a:pPr algn="ctr"/>
                      <a:r>
                        <a:rPr lang="en-US" sz="1400" dirty="0">
                          <a:solidFill>
                            <a:srgbClr val="FF0000"/>
                          </a:solidFill>
                        </a:rPr>
                        <a:t>1</a:t>
                      </a:r>
                    </a:p>
                  </a:txBody>
                  <a:tcPr/>
                </a:tc>
                <a:extLst>
                  <a:ext uri="{0D108BD9-81ED-4DB2-BD59-A6C34878D82A}">
                    <a16:rowId xmlns:a16="http://schemas.microsoft.com/office/drawing/2014/main" val="1722652962"/>
                  </a:ext>
                </a:extLst>
              </a:tr>
              <a:tr h="370840">
                <a:tc>
                  <a:txBody>
                    <a:bodyPr/>
                    <a:lstStyle/>
                    <a:p>
                      <a:pPr algn="ctr"/>
                      <a:r>
                        <a:rPr lang="en-US" sz="1400" dirty="0">
                          <a:solidFill>
                            <a:schemeClr val="tx1"/>
                          </a:solidFill>
                        </a:rPr>
                        <a:t>0</a:t>
                      </a:r>
                    </a:p>
                  </a:txBody>
                  <a:tcPr/>
                </a:tc>
                <a:tc>
                  <a:txBody>
                    <a:bodyPr/>
                    <a:lstStyle/>
                    <a:p>
                      <a:pPr algn="ctr"/>
                      <a:r>
                        <a:rPr lang="en-US" sz="1400" dirty="0"/>
                        <a:t>5,148</a:t>
                      </a:r>
                    </a:p>
                  </a:txBody>
                  <a:tcPr/>
                </a:tc>
                <a:tc>
                  <a:txBody>
                    <a:bodyPr/>
                    <a:lstStyle/>
                    <a:p>
                      <a:pPr algn="ctr"/>
                      <a:r>
                        <a:rPr lang="en-US" sz="1400" dirty="0"/>
                        <a:t>72</a:t>
                      </a:r>
                    </a:p>
                  </a:txBody>
                  <a:tcPr/>
                </a:tc>
                <a:extLst>
                  <a:ext uri="{0D108BD9-81ED-4DB2-BD59-A6C34878D82A}">
                    <a16:rowId xmlns:a16="http://schemas.microsoft.com/office/drawing/2014/main" val="742877646"/>
                  </a:ext>
                </a:extLst>
              </a:tr>
              <a:tr h="370840">
                <a:tc>
                  <a:txBody>
                    <a:bodyPr/>
                    <a:lstStyle/>
                    <a:p>
                      <a:pPr algn="ctr"/>
                      <a:r>
                        <a:rPr lang="en-US" sz="1400" dirty="0">
                          <a:solidFill>
                            <a:schemeClr val="tx1"/>
                          </a:solidFill>
                        </a:rPr>
                        <a:t>1</a:t>
                      </a:r>
                    </a:p>
                  </a:txBody>
                  <a:tcPr/>
                </a:tc>
                <a:tc>
                  <a:txBody>
                    <a:bodyPr/>
                    <a:lstStyle/>
                    <a:p>
                      <a:pPr algn="ctr"/>
                      <a:r>
                        <a:rPr lang="en-US" sz="1400" dirty="0"/>
                        <a:t>941</a:t>
                      </a:r>
                    </a:p>
                  </a:txBody>
                  <a:tcPr/>
                </a:tc>
                <a:tc>
                  <a:txBody>
                    <a:bodyPr/>
                    <a:lstStyle/>
                    <a:p>
                      <a:pPr algn="ctr"/>
                      <a:r>
                        <a:rPr lang="en-US" sz="1400" dirty="0"/>
                        <a:t>336</a:t>
                      </a:r>
                    </a:p>
                  </a:txBody>
                  <a:tcPr/>
                </a:tc>
                <a:extLst>
                  <a:ext uri="{0D108BD9-81ED-4DB2-BD59-A6C34878D82A}">
                    <a16:rowId xmlns:a16="http://schemas.microsoft.com/office/drawing/2014/main" val="2826965067"/>
                  </a:ext>
                </a:extLst>
              </a:tr>
            </a:tbl>
          </a:graphicData>
        </a:graphic>
      </p:graphicFrame>
    </p:spTree>
    <p:extLst>
      <p:ext uri="{BB962C8B-B14F-4D97-AF65-F5344CB8AC3E}">
        <p14:creationId xmlns:p14="http://schemas.microsoft.com/office/powerpoint/2010/main" val="2354275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9B6B68-6AF3-4DF2-9E34-D649F5437B1A}"/>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More boosting steps will increase the accuracy rate</a:t>
            </a:r>
          </a:p>
          <a:p>
            <a:r>
              <a:rPr lang="en-US" dirty="0"/>
              <a:t>Can we achieve a 100% accuracy rate? Let’s try 2,500 boosting steps.</a:t>
            </a:r>
          </a:p>
        </p:txBody>
      </p:sp>
      <p:sp>
        <p:nvSpPr>
          <p:cNvPr id="2" name="Title 1"/>
          <p:cNvSpPr>
            <a:spLocks noGrp="1"/>
          </p:cNvSpPr>
          <p:nvPr>
            <p:ph type="title"/>
          </p:nvPr>
        </p:nvSpPr>
        <p:spPr/>
        <p:txBody>
          <a:bodyPr/>
          <a:lstStyle/>
          <a:p>
            <a:r>
              <a:rPr lang="en-US" b="1" dirty="0">
                <a:solidFill>
                  <a:schemeClr val="bg1"/>
                </a:solidFill>
              </a:rPr>
              <a:t>Wine Quality Classification Confusion Matrix</a:t>
            </a:r>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15" name="Content Placeholder 3">
            <a:extLst>
              <a:ext uri="{FF2B5EF4-FFF2-40B4-BE49-F238E27FC236}">
                <a16:creationId xmlns:a16="http://schemas.microsoft.com/office/drawing/2014/main" id="{53D0BD89-2ED5-4A16-8B2C-1E35DEDD90F6}"/>
              </a:ext>
            </a:extLst>
          </p:cNvPr>
          <p:cNvGraphicFramePr>
            <a:graphicFrameLocks/>
          </p:cNvGraphicFramePr>
          <p:nvPr>
            <p:extLst>
              <p:ext uri="{D42A27DB-BD31-4B8C-83A1-F6EECF244321}">
                <p14:modId xmlns:p14="http://schemas.microsoft.com/office/powerpoint/2010/main" val="2112055819"/>
              </p:ext>
            </p:extLst>
          </p:nvPr>
        </p:nvGraphicFramePr>
        <p:xfrm>
          <a:off x="950261" y="1813766"/>
          <a:ext cx="4168587" cy="1738312"/>
        </p:xfrm>
        <a:graphic>
          <a:graphicData uri="http://schemas.openxmlformats.org/drawingml/2006/table">
            <a:tbl>
              <a:tblPr firstRow="1" bandRow="1">
                <a:tableStyleId>{5C22544A-7EE6-4342-B048-85BDC9FD1C3A}</a:tableStyleId>
              </a:tblPr>
              <a:tblGrid>
                <a:gridCol w="1976914">
                  <a:extLst>
                    <a:ext uri="{9D8B030D-6E8A-4147-A177-3AD203B41FA5}">
                      <a16:colId xmlns:a16="http://schemas.microsoft.com/office/drawing/2014/main" val="1221437405"/>
                    </a:ext>
                  </a:extLst>
                </a:gridCol>
                <a:gridCol w="1079317">
                  <a:extLst>
                    <a:ext uri="{9D8B030D-6E8A-4147-A177-3AD203B41FA5}">
                      <a16:colId xmlns:a16="http://schemas.microsoft.com/office/drawing/2014/main" val="2656758605"/>
                    </a:ext>
                  </a:extLst>
                </a:gridCol>
                <a:gridCol w="1112356">
                  <a:extLst>
                    <a:ext uri="{9D8B030D-6E8A-4147-A177-3AD203B41FA5}">
                      <a16:colId xmlns:a16="http://schemas.microsoft.com/office/drawing/2014/main" val="3482338975"/>
                    </a:ext>
                  </a:extLst>
                </a:gridCol>
              </a:tblGrid>
              <a:tr h="434578">
                <a:tc>
                  <a:txBody>
                    <a:bodyPr/>
                    <a:lstStyle/>
                    <a:p>
                      <a:pPr algn="ctr"/>
                      <a:r>
                        <a:rPr lang="en-US" sz="1400" dirty="0"/>
                        <a:t>GBM 500</a:t>
                      </a:r>
                    </a:p>
                  </a:txBody>
                  <a:tcPr anchor="ctr"/>
                </a:tc>
                <a:tc gridSpan="2">
                  <a:txBody>
                    <a:bodyPr/>
                    <a:lstStyle/>
                    <a:p>
                      <a:pPr algn="ctr"/>
                      <a:r>
                        <a:rPr lang="en-US" sz="1400" dirty="0"/>
                        <a:t>Predicted Class</a:t>
                      </a:r>
                    </a:p>
                  </a:txBody>
                  <a:tcPr anchor="ctr"/>
                </a:tc>
                <a:tc hMerge="1">
                  <a:txBody>
                    <a:bodyPr/>
                    <a:lstStyle/>
                    <a:p>
                      <a:endParaRPr lang="en-US" dirty="0"/>
                    </a:p>
                  </a:txBody>
                  <a:tcPr/>
                </a:tc>
                <a:extLst>
                  <a:ext uri="{0D108BD9-81ED-4DB2-BD59-A6C34878D82A}">
                    <a16:rowId xmlns:a16="http://schemas.microsoft.com/office/drawing/2014/main" val="3666197481"/>
                  </a:ext>
                </a:extLst>
              </a:tr>
              <a:tr h="434578">
                <a:tc>
                  <a:txBody>
                    <a:bodyPr/>
                    <a:lstStyle/>
                    <a:p>
                      <a:pPr algn="ctr"/>
                      <a:r>
                        <a:rPr lang="en-US" sz="1400" dirty="0" err="1">
                          <a:solidFill>
                            <a:schemeClr val="tx1"/>
                          </a:solidFill>
                        </a:rPr>
                        <a:t>quality_grp</a:t>
                      </a:r>
                      <a:endParaRPr lang="en-US" sz="1400" dirty="0">
                        <a:solidFill>
                          <a:schemeClr val="tx1"/>
                        </a:solidFill>
                      </a:endParaRPr>
                    </a:p>
                  </a:txBody>
                  <a:tcPr anchor="ctr"/>
                </a:tc>
                <a:tc>
                  <a:txBody>
                    <a:bodyPr/>
                    <a:lstStyle/>
                    <a:p>
                      <a:pPr algn="ctr"/>
                      <a:r>
                        <a:rPr lang="en-US" sz="1400" dirty="0">
                          <a:solidFill>
                            <a:srgbClr val="FF0000"/>
                          </a:solidFill>
                        </a:rPr>
                        <a:t>0</a:t>
                      </a:r>
                    </a:p>
                  </a:txBody>
                  <a:tcPr anchor="ctr"/>
                </a:tc>
                <a:tc>
                  <a:txBody>
                    <a:bodyPr/>
                    <a:lstStyle/>
                    <a:p>
                      <a:pPr algn="ctr"/>
                      <a:r>
                        <a:rPr lang="en-US" sz="1400" dirty="0">
                          <a:solidFill>
                            <a:srgbClr val="FF0000"/>
                          </a:solidFill>
                        </a:rPr>
                        <a:t>1</a:t>
                      </a:r>
                    </a:p>
                  </a:txBody>
                  <a:tcPr anchor="ctr"/>
                </a:tc>
                <a:extLst>
                  <a:ext uri="{0D108BD9-81ED-4DB2-BD59-A6C34878D82A}">
                    <a16:rowId xmlns:a16="http://schemas.microsoft.com/office/drawing/2014/main" val="1722652962"/>
                  </a:ext>
                </a:extLst>
              </a:tr>
              <a:tr h="434578">
                <a:tc>
                  <a:txBody>
                    <a:bodyPr/>
                    <a:lstStyle/>
                    <a:p>
                      <a:pPr algn="ctr"/>
                      <a:r>
                        <a:rPr lang="en-US" sz="1400" dirty="0">
                          <a:solidFill>
                            <a:schemeClr val="tx1"/>
                          </a:solidFill>
                        </a:rPr>
                        <a:t>0</a:t>
                      </a:r>
                    </a:p>
                  </a:txBody>
                  <a:tcPr anchor="ctr"/>
                </a:tc>
                <a:tc>
                  <a:txBody>
                    <a:bodyPr/>
                    <a:lstStyle/>
                    <a:p>
                      <a:pPr algn="ctr"/>
                      <a:r>
                        <a:rPr lang="en-US" sz="1400" dirty="0"/>
                        <a:t>5,161</a:t>
                      </a:r>
                    </a:p>
                  </a:txBody>
                  <a:tcPr anchor="ctr"/>
                </a:tc>
                <a:tc>
                  <a:txBody>
                    <a:bodyPr/>
                    <a:lstStyle/>
                    <a:p>
                      <a:pPr algn="ctr"/>
                      <a:r>
                        <a:rPr lang="en-US" sz="1400" dirty="0"/>
                        <a:t>59</a:t>
                      </a:r>
                    </a:p>
                  </a:txBody>
                  <a:tcPr anchor="ctr"/>
                </a:tc>
                <a:extLst>
                  <a:ext uri="{0D108BD9-81ED-4DB2-BD59-A6C34878D82A}">
                    <a16:rowId xmlns:a16="http://schemas.microsoft.com/office/drawing/2014/main" val="742877646"/>
                  </a:ext>
                </a:extLst>
              </a:tr>
              <a:tr h="434578">
                <a:tc>
                  <a:txBody>
                    <a:bodyPr/>
                    <a:lstStyle/>
                    <a:p>
                      <a:pPr algn="ctr"/>
                      <a:r>
                        <a:rPr lang="en-US" sz="1400" dirty="0">
                          <a:solidFill>
                            <a:schemeClr val="tx1"/>
                          </a:solidFill>
                        </a:rPr>
                        <a:t>1</a:t>
                      </a:r>
                    </a:p>
                  </a:txBody>
                  <a:tcPr anchor="ctr"/>
                </a:tc>
                <a:tc>
                  <a:txBody>
                    <a:bodyPr/>
                    <a:lstStyle/>
                    <a:p>
                      <a:pPr algn="ctr"/>
                      <a:r>
                        <a:rPr lang="en-US" sz="1400" dirty="0"/>
                        <a:t>443</a:t>
                      </a:r>
                    </a:p>
                  </a:txBody>
                  <a:tcPr anchor="ctr"/>
                </a:tc>
                <a:tc>
                  <a:txBody>
                    <a:bodyPr/>
                    <a:lstStyle/>
                    <a:p>
                      <a:pPr algn="ctr"/>
                      <a:r>
                        <a:rPr lang="en-US" sz="1400" dirty="0"/>
                        <a:t>834</a:t>
                      </a:r>
                    </a:p>
                  </a:txBody>
                  <a:tcPr anchor="ctr"/>
                </a:tc>
                <a:extLst>
                  <a:ext uri="{0D108BD9-81ED-4DB2-BD59-A6C34878D82A}">
                    <a16:rowId xmlns:a16="http://schemas.microsoft.com/office/drawing/2014/main" val="2826965067"/>
                  </a:ext>
                </a:extLst>
              </a:tr>
            </a:tbl>
          </a:graphicData>
        </a:graphic>
      </p:graphicFrame>
      <p:graphicFrame>
        <p:nvGraphicFramePr>
          <p:cNvPr id="17" name="Content Placeholder 3">
            <a:extLst>
              <a:ext uri="{FF2B5EF4-FFF2-40B4-BE49-F238E27FC236}">
                <a16:creationId xmlns:a16="http://schemas.microsoft.com/office/drawing/2014/main" id="{4B284F62-12D8-4747-B1AB-91848A22BA58}"/>
              </a:ext>
            </a:extLst>
          </p:cNvPr>
          <p:cNvGraphicFramePr>
            <a:graphicFrameLocks/>
          </p:cNvGraphicFramePr>
          <p:nvPr>
            <p:extLst>
              <p:ext uri="{D42A27DB-BD31-4B8C-83A1-F6EECF244321}">
                <p14:modId xmlns:p14="http://schemas.microsoft.com/office/powerpoint/2010/main" val="3936110463"/>
              </p:ext>
            </p:extLst>
          </p:nvPr>
        </p:nvGraphicFramePr>
        <p:xfrm>
          <a:off x="5430373" y="1825625"/>
          <a:ext cx="4168587" cy="1738312"/>
        </p:xfrm>
        <a:graphic>
          <a:graphicData uri="http://schemas.openxmlformats.org/drawingml/2006/table">
            <a:tbl>
              <a:tblPr firstRow="1" bandRow="1">
                <a:tableStyleId>{5C22544A-7EE6-4342-B048-85BDC9FD1C3A}</a:tableStyleId>
              </a:tblPr>
              <a:tblGrid>
                <a:gridCol w="1976914">
                  <a:extLst>
                    <a:ext uri="{9D8B030D-6E8A-4147-A177-3AD203B41FA5}">
                      <a16:colId xmlns:a16="http://schemas.microsoft.com/office/drawing/2014/main" val="1221437405"/>
                    </a:ext>
                  </a:extLst>
                </a:gridCol>
                <a:gridCol w="1079317">
                  <a:extLst>
                    <a:ext uri="{9D8B030D-6E8A-4147-A177-3AD203B41FA5}">
                      <a16:colId xmlns:a16="http://schemas.microsoft.com/office/drawing/2014/main" val="2656758605"/>
                    </a:ext>
                  </a:extLst>
                </a:gridCol>
                <a:gridCol w="1112356">
                  <a:extLst>
                    <a:ext uri="{9D8B030D-6E8A-4147-A177-3AD203B41FA5}">
                      <a16:colId xmlns:a16="http://schemas.microsoft.com/office/drawing/2014/main" val="3482338975"/>
                    </a:ext>
                  </a:extLst>
                </a:gridCol>
              </a:tblGrid>
              <a:tr h="434578">
                <a:tc>
                  <a:txBody>
                    <a:bodyPr/>
                    <a:lstStyle/>
                    <a:p>
                      <a:pPr algn="ctr"/>
                      <a:r>
                        <a:rPr lang="en-US" sz="1400" dirty="0"/>
                        <a:t>GBM 1000</a:t>
                      </a:r>
                    </a:p>
                  </a:txBody>
                  <a:tcPr anchor="ctr"/>
                </a:tc>
                <a:tc gridSpan="2">
                  <a:txBody>
                    <a:bodyPr/>
                    <a:lstStyle/>
                    <a:p>
                      <a:pPr algn="ctr"/>
                      <a:r>
                        <a:rPr lang="en-US" sz="1400" dirty="0"/>
                        <a:t>Predicted Class</a:t>
                      </a:r>
                    </a:p>
                  </a:txBody>
                  <a:tcPr anchor="ctr"/>
                </a:tc>
                <a:tc hMerge="1">
                  <a:txBody>
                    <a:bodyPr/>
                    <a:lstStyle/>
                    <a:p>
                      <a:endParaRPr lang="en-US" dirty="0"/>
                    </a:p>
                  </a:txBody>
                  <a:tcPr/>
                </a:tc>
                <a:extLst>
                  <a:ext uri="{0D108BD9-81ED-4DB2-BD59-A6C34878D82A}">
                    <a16:rowId xmlns:a16="http://schemas.microsoft.com/office/drawing/2014/main" val="3666197481"/>
                  </a:ext>
                </a:extLst>
              </a:tr>
              <a:tr h="434578">
                <a:tc>
                  <a:txBody>
                    <a:bodyPr/>
                    <a:lstStyle/>
                    <a:p>
                      <a:pPr algn="ctr"/>
                      <a:r>
                        <a:rPr lang="en-US" sz="1400" dirty="0" err="1">
                          <a:solidFill>
                            <a:schemeClr val="tx1"/>
                          </a:solidFill>
                        </a:rPr>
                        <a:t>quality_grp</a:t>
                      </a:r>
                      <a:endParaRPr lang="en-US" sz="1400" dirty="0">
                        <a:solidFill>
                          <a:schemeClr val="tx1"/>
                        </a:solidFill>
                      </a:endParaRPr>
                    </a:p>
                  </a:txBody>
                  <a:tcPr anchor="ctr"/>
                </a:tc>
                <a:tc>
                  <a:txBody>
                    <a:bodyPr/>
                    <a:lstStyle/>
                    <a:p>
                      <a:pPr algn="ctr"/>
                      <a:r>
                        <a:rPr lang="en-US" sz="1400" dirty="0">
                          <a:solidFill>
                            <a:srgbClr val="FF0000"/>
                          </a:solidFill>
                        </a:rPr>
                        <a:t>0</a:t>
                      </a:r>
                    </a:p>
                  </a:txBody>
                  <a:tcPr anchor="ctr"/>
                </a:tc>
                <a:tc>
                  <a:txBody>
                    <a:bodyPr/>
                    <a:lstStyle/>
                    <a:p>
                      <a:pPr algn="ctr"/>
                      <a:r>
                        <a:rPr lang="en-US" sz="1400" dirty="0">
                          <a:solidFill>
                            <a:srgbClr val="FF0000"/>
                          </a:solidFill>
                        </a:rPr>
                        <a:t>1</a:t>
                      </a:r>
                    </a:p>
                  </a:txBody>
                  <a:tcPr anchor="ctr"/>
                </a:tc>
                <a:extLst>
                  <a:ext uri="{0D108BD9-81ED-4DB2-BD59-A6C34878D82A}">
                    <a16:rowId xmlns:a16="http://schemas.microsoft.com/office/drawing/2014/main" val="1722652962"/>
                  </a:ext>
                </a:extLst>
              </a:tr>
              <a:tr h="434578">
                <a:tc>
                  <a:txBody>
                    <a:bodyPr/>
                    <a:lstStyle/>
                    <a:p>
                      <a:pPr algn="ctr"/>
                      <a:r>
                        <a:rPr lang="en-US" sz="1400" dirty="0">
                          <a:solidFill>
                            <a:schemeClr val="tx1"/>
                          </a:solidFill>
                        </a:rPr>
                        <a:t>0</a:t>
                      </a:r>
                    </a:p>
                  </a:txBody>
                  <a:tcPr anchor="ctr"/>
                </a:tc>
                <a:tc>
                  <a:txBody>
                    <a:bodyPr/>
                    <a:lstStyle/>
                    <a:p>
                      <a:pPr algn="ctr"/>
                      <a:r>
                        <a:rPr lang="en-US" sz="1400" dirty="0"/>
                        <a:t>5,200</a:t>
                      </a:r>
                    </a:p>
                  </a:txBody>
                  <a:tcPr anchor="ctr"/>
                </a:tc>
                <a:tc>
                  <a:txBody>
                    <a:bodyPr/>
                    <a:lstStyle/>
                    <a:p>
                      <a:pPr algn="ctr"/>
                      <a:r>
                        <a:rPr lang="en-US" sz="1400" dirty="0"/>
                        <a:t>20</a:t>
                      </a:r>
                    </a:p>
                  </a:txBody>
                  <a:tcPr anchor="ctr"/>
                </a:tc>
                <a:extLst>
                  <a:ext uri="{0D108BD9-81ED-4DB2-BD59-A6C34878D82A}">
                    <a16:rowId xmlns:a16="http://schemas.microsoft.com/office/drawing/2014/main" val="742877646"/>
                  </a:ext>
                </a:extLst>
              </a:tr>
              <a:tr h="434578">
                <a:tc>
                  <a:txBody>
                    <a:bodyPr/>
                    <a:lstStyle/>
                    <a:p>
                      <a:pPr algn="ctr"/>
                      <a:r>
                        <a:rPr lang="en-US" sz="1400" dirty="0">
                          <a:solidFill>
                            <a:schemeClr val="tx1"/>
                          </a:solidFill>
                        </a:rPr>
                        <a:t>1</a:t>
                      </a:r>
                    </a:p>
                  </a:txBody>
                  <a:tcPr anchor="ctr"/>
                </a:tc>
                <a:tc>
                  <a:txBody>
                    <a:bodyPr/>
                    <a:lstStyle/>
                    <a:p>
                      <a:pPr algn="ctr"/>
                      <a:r>
                        <a:rPr lang="en-US" sz="1400" dirty="0"/>
                        <a:t>178</a:t>
                      </a:r>
                    </a:p>
                  </a:txBody>
                  <a:tcPr anchor="ctr"/>
                </a:tc>
                <a:tc>
                  <a:txBody>
                    <a:bodyPr/>
                    <a:lstStyle/>
                    <a:p>
                      <a:pPr algn="ctr"/>
                      <a:r>
                        <a:rPr lang="en-US" sz="1400" dirty="0"/>
                        <a:t>1,099</a:t>
                      </a:r>
                    </a:p>
                  </a:txBody>
                  <a:tcPr anchor="ctr"/>
                </a:tc>
                <a:extLst>
                  <a:ext uri="{0D108BD9-81ED-4DB2-BD59-A6C34878D82A}">
                    <a16:rowId xmlns:a16="http://schemas.microsoft.com/office/drawing/2014/main" val="2826965067"/>
                  </a:ext>
                </a:extLst>
              </a:tr>
            </a:tbl>
          </a:graphicData>
        </a:graphic>
      </p:graphicFrame>
      <p:graphicFrame>
        <p:nvGraphicFramePr>
          <p:cNvPr id="18" name="Content Placeholder 3">
            <a:extLst>
              <a:ext uri="{FF2B5EF4-FFF2-40B4-BE49-F238E27FC236}">
                <a16:creationId xmlns:a16="http://schemas.microsoft.com/office/drawing/2014/main" id="{3B92C63F-0DB1-4833-91D5-6D9CB2295C28}"/>
              </a:ext>
            </a:extLst>
          </p:cNvPr>
          <p:cNvGraphicFramePr>
            <a:graphicFrameLocks/>
          </p:cNvGraphicFramePr>
          <p:nvPr>
            <p:extLst>
              <p:ext uri="{D42A27DB-BD31-4B8C-83A1-F6EECF244321}">
                <p14:modId xmlns:p14="http://schemas.microsoft.com/office/powerpoint/2010/main" val="1634272145"/>
              </p:ext>
            </p:extLst>
          </p:nvPr>
        </p:nvGraphicFramePr>
        <p:xfrm>
          <a:off x="950261" y="4981202"/>
          <a:ext cx="4168587" cy="1738312"/>
        </p:xfrm>
        <a:graphic>
          <a:graphicData uri="http://schemas.openxmlformats.org/drawingml/2006/table">
            <a:tbl>
              <a:tblPr firstRow="1" bandRow="1">
                <a:tableStyleId>{5C22544A-7EE6-4342-B048-85BDC9FD1C3A}</a:tableStyleId>
              </a:tblPr>
              <a:tblGrid>
                <a:gridCol w="1976914">
                  <a:extLst>
                    <a:ext uri="{9D8B030D-6E8A-4147-A177-3AD203B41FA5}">
                      <a16:colId xmlns:a16="http://schemas.microsoft.com/office/drawing/2014/main" val="1221437405"/>
                    </a:ext>
                  </a:extLst>
                </a:gridCol>
                <a:gridCol w="1079317">
                  <a:extLst>
                    <a:ext uri="{9D8B030D-6E8A-4147-A177-3AD203B41FA5}">
                      <a16:colId xmlns:a16="http://schemas.microsoft.com/office/drawing/2014/main" val="2656758605"/>
                    </a:ext>
                  </a:extLst>
                </a:gridCol>
                <a:gridCol w="1112356">
                  <a:extLst>
                    <a:ext uri="{9D8B030D-6E8A-4147-A177-3AD203B41FA5}">
                      <a16:colId xmlns:a16="http://schemas.microsoft.com/office/drawing/2014/main" val="3482338975"/>
                    </a:ext>
                  </a:extLst>
                </a:gridCol>
              </a:tblGrid>
              <a:tr h="434578">
                <a:tc>
                  <a:txBody>
                    <a:bodyPr/>
                    <a:lstStyle/>
                    <a:p>
                      <a:pPr algn="ctr"/>
                      <a:r>
                        <a:rPr lang="en-US" sz="1400" dirty="0"/>
                        <a:t>GBM 2500</a:t>
                      </a:r>
                    </a:p>
                  </a:txBody>
                  <a:tcPr anchor="ctr"/>
                </a:tc>
                <a:tc gridSpan="2">
                  <a:txBody>
                    <a:bodyPr/>
                    <a:lstStyle/>
                    <a:p>
                      <a:pPr algn="ctr"/>
                      <a:r>
                        <a:rPr lang="en-US" sz="1400" dirty="0"/>
                        <a:t>Predicted Class</a:t>
                      </a:r>
                    </a:p>
                  </a:txBody>
                  <a:tcPr anchor="ctr"/>
                </a:tc>
                <a:tc hMerge="1">
                  <a:txBody>
                    <a:bodyPr/>
                    <a:lstStyle/>
                    <a:p>
                      <a:endParaRPr lang="en-US" dirty="0"/>
                    </a:p>
                  </a:txBody>
                  <a:tcPr/>
                </a:tc>
                <a:extLst>
                  <a:ext uri="{0D108BD9-81ED-4DB2-BD59-A6C34878D82A}">
                    <a16:rowId xmlns:a16="http://schemas.microsoft.com/office/drawing/2014/main" val="3666197481"/>
                  </a:ext>
                </a:extLst>
              </a:tr>
              <a:tr h="434578">
                <a:tc>
                  <a:txBody>
                    <a:bodyPr/>
                    <a:lstStyle/>
                    <a:p>
                      <a:pPr algn="ctr"/>
                      <a:r>
                        <a:rPr lang="en-US" sz="1400" dirty="0" err="1">
                          <a:solidFill>
                            <a:schemeClr val="tx1"/>
                          </a:solidFill>
                        </a:rPr>
                        <a:t>quality_grp</a:t>
                      </a:r>
                      <a:endParaRPr lang="en-US" sz="1400" dirty="0">
                        <a:solidFill>
                          <a:schemeClr val="tx1"/>
                        </a:solidFill>
                      </a:endParaRPr>
                    </a:p>
                  </a:txBody>
                  <a:tcPr anchor="ctr"/>
                </a:tc>
                <a:tc>
                  <a:txBody>
                    <a:bodyPr/>
                    <a:lstStyle/>
                    <a:p>
                      <a:pPr algn="ctr"/>
                      <a:r>
                        <a:rPr lang="en-US" sz="1400" dirty="0">
                          <a:solidFill>
                            <a:srgbClr val="FF0000"/>
                          </a:solidFill>
                        </a:rPr>
                        <a:t>0</a:t>
                      </a:r>
                    </a:p>
                  </a:txBody>
                  <a:tcPr anchor="ctr"/>
                </a:tc>
                <a:tc>
                  <a:txBody>
                    <a:bodyPr/>
                    <a:lstStyle/>
                    <a:p>
                      <a:pPr algn="ctr"/>
                      <a:r>
                        <a:rPr lang="en-US" sz="1400" dirty="0">
                          <a:solidFill>
                            <a:srgbClr val="FF0000"/>
                          </a:solidFill>
                        </a:rPr>
                        <a:t>1</a:t>
                      </a:r>
                    </a:p>
                  </a:txBody>
                  <a:tcPr anchor="ctr"/>
                </a:tc>
                <a:extLst>
                  <a:ext uri="{0D108BD9-81ED-4DB2-BD59-A6C34878D82A}">
                    <a16:rowId xmlns:a16="http://schemas.microsoft.com/office/drawing/2014/main" val="1722652962"/>
                  </a:ext>
                </a:extLst>
              </a:tr>
              <a:tr h="434578">
                <a:tc>
                  <a:txBody>
                    <a:bodyPr/>
                    <a:lstStyle/>
                    <a:p>
                      <a:pPr algn="ctr"/>
                      <a:r>
                        <a:rPr lang="en-US" sz="1400" dirty="0">
                          <a:solidFill>
                            <a:schemeClr val="tx1"/>
                          </a:solidFill>
                        </a:rPr>
                        <a:t>0</a:t>
                      </a:r>
                    </a:p>
                  </a:txBody>
                  <a:tcPr anchor="ctr"/>
                </a:tc>
                <a:tc>
                  <a:txBody>
                    <a:bodyPr/>
                    <a:lstStyle/>
                    <a:p>
                      <a:pPr algn="ctr"/>
                      <a:r>
                        <a:rPr lang="en-US" sz="1400" dirty="0"/>
                        <a:t>5,219</a:t>
                      </a:r>
                    </a:p>
                  </a:txBody>
                  <a:tcPr anchor="ctr"/>
                </a:tc>
                <a:tc>
                  <a:txBody>
                    <a:bodyPr/>
                    <a:lstStyle/>
                    <a:p>
                      <a:pPr algn="ctr"/>
                      <a:r>
                        <a:rPr lang="en-US" sz="1400" dirty="0"/>
                        <a:t>1</a:t>
                      </a:r>
                    </a:p>
                  </a:txBody>
                  <a:tcPr anchor="ctr"/>
                </a:tc>
                <a:extLst>
                  <a:ext uri="{0D108BD9-81ED-4DB2-BD59-A6C34878D82A}">
                    <a16:rowId xmlns:a16="http://schemas.microsoft.com/office/drawing/2014/main" val="742877646"/>
                  </a:ext>
                </a:extLst>
              </a:tr>
              <a:tr h="434578">
                <a:tc>
                  <a:txBody>
                    <a:bodyPr/>
                    <a:lstStyle/>
                    <a:p>
                      <a:pPr algn="ctr"/>
                      <a:r>
                        <a:rPr lang="en-US" sz="1400" dirty="0">
                          <a:solidFill>
                            <a:schemeClr val="tx1"/>
                          </a:solidFill>
                        </a:rPr>
                        <a:t>1</a:t>
                      </a:r>
                    </a:p>
                  </a:txBody>
                  <a:tcPr anchor="ctr"/>
                </a:tc>
                <a:tc>
                  <a:txBody>
                    <a:bodyPr/>
                    <a:lstStyle/>
                    <a:p>
                      <a:pPr algn="ctr"/>
                      <a:r>
                        <a:rPr lang="en-US" sz="1400" dirty="0"/>
                        <a:t>1</a:t>
                      </a:r>
                    </a:p>
                  </a:txBody>
                  <a:tcPr anchor="ctr"/>
                </a:tc>
                <a:tc>
                  <a:txBody>
                    <a:bodyPr/>
                    <a:lstStyle/>
                    <a:p>
                      <a:pPr algn="ctr"/>
                      <a:r>
                        <a:rPr lang="en-US" sz="1400" dirty="0"/>
                        <a:t>1,276</a:t>
                      </a:r>
                    </a:p>
                  </a:txBody>
                  <a:tcPr anchor="ctr"/>
                </a:tc>
                <a:extLst>
                  <a:ext uri="{0D108BD9-81ED-4DB2-BD59-A6C34878D82A}">
                    <a16:rowId xmlns:a16="http://schemas.microsoft.com/office/drawing/2014/main" val="2826965067"/>
                  </a:ext>
                </a:extLst>
              </a:tr>
            </a:tbl>
          </a:graphicData>
        </a:graphic>
      </p:graphicFrame>
    </p:spTree>
    <p:extLst>
      <p:ext uri="{BB962C8B-B14F-4D97-AF65-F5344CB8AC3E}">
        <p14:creationId xmlns:p14="http://schemas.microsoft.com/office/powerpoint/2010/main" val="1970453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Gradient Boosting: Pros</a:t>
            </a:r>
          </a:p>
        </p:txBody>
      </p:sp>
      <p:sp>
        <p:nvSpPr>
          <p:cNvPr id="3" name="Content Placeholder 2"/>
          <p:cNvSpPr>
            <a:spLocks noGrp="1"/>
          </p:cNvSpPr>
          <p:nvPr>
            <p:ph idx="1"/>
          </p:nvPr>
        </p:nvSpPr>
        <p:spPr/>
        <p:txBody>
          <a:bodyPr>
            <a:normAutofit lnSpcReduction="10000"/>
          </a:bodyPr>
          <a:lstStyle/>
          <a:p>
            <a:r>
              <a:rPr lang="en-US" dirty="0"/>
              <a:t>The gradient boosting algorithm is really easy to use, and it runs fast.</a:t>
            </a:r>
          </a:p>
          <a:p>
            <a:pPr lvl="1"/>
            <a:r>
              <a:rPr lang="en-US" dirty="0"/>
              <a:t>The algorithm works, in theory, with any base learners</a:t>
            </a:r>
          </a:p>
          <a:p>
            <a:pPr lvl="1"/>
            <a:r>
              <a:rPr lang="en-US" dirty="0"/>
              <a:t>Avoids the often confusing choices of convergence criteria (because, it basically have none, except the number of boosting steps)</a:t>
            </a:r>
          </a:p>
          <a:p>
            <a:pPr lvl="1"/>
            <a:r>
              <a:rPr lang="en-US" dirty="0"/>
              <a:t>It does not need to know the original learning algorithm (e.g., neural network or support vector machine)</a:t>
            </a:r>
          </a:p>
          <a:p>
            <a:r>
              <a:rPr lang="en-US" dirty="0"/>
              <a:t>The decision tree base learner inherits the favorable merits of tree</a:t>
            </a:r>
          </a:p>
          <a:p>
            <a:pPr lvl="1"/>
            <a:r>
              <a:rPr lang="en-US" dirty="0"/>
              <a:t>Robustness against outliers and extreme values</a:t>
            </a:r>
          </a:p>
          <a:p>
            <a:pPr lvl="1"/>
            <a:r>
              <a:rPr lang="en-US" dirty="0"/>
              <a:t>Unnecessary to transform input variables</a:t>
            </a:r>
          </a:p>
          <a:p>
            <a:pPr lvl="1"/>
            <a:r>
              <a:rPr lang="en-US" dirty="0"/>
              <a:t>A built-in mechanism to select input variables</a:t>
            </a:r>
          </a:p>
          <a:p>
            <a:pPr lvl="1"/>
            <a:r>
              <a:rPr lang="en-US" dirty="0"/>
              <a:t>Ability to handle missing values in input variables</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3319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Gradient Boosting: Cons</a:t>
            </a:r>
          </a:p>
        </p:txBody>
      </p:sp>
      <p:sp>
        <p:nvSpPr>
          <p:cNvPr id="3" name="Content Placeholder 2"/>
          <p:cNvSpPr>
            <a:spLocks noGrp="1"/>
          </p:cNvSpPr>
          <p:nvPr>
            <p:ph idx="1"/>
          </p:nvPr>
        </p:nvSpPr>
        <p:spPr/>
        <p:txBody>
          <a:bodyPr>
            <a:normAutofit/>
          </a:bodyPr>
          <a:lstStyle/>
          <a:p>
            <a:r>
              <a:rPr lang="en-US" dirty="0"/>
              <a:t>The gradient boosting algorithm is difficult to deploy.</a:t>
            </a:r>
          </a:p>
          <a:p>
            <a:pPr lvl="1"/>
            <a:r>
              <a:rPr lang="en-US" dirty="0"/>
              <a:t>Because it actually produced many base learners like most Bagging and the AdaBoost algorithm</a:t>
            </a:r>
          </a:p>
          <a:p>
            <a:pPr lvl="1"/>
            <a:r>
              <a:rPr lang="en-US" dirty="0"/>
              <a:t>Special attention is needed to ensure all base learners return valid scores</a:t>
            </a:r>
          </a:p>
          <a:p>
            <a:r>
              <a:rPr lang="en-US" dirty="0"/>
              <a:t>The decision tree base learner inherits the unfavorable characteristics of the tree algorithm</a:t>
            </a:r>
          </a:p>
          <a:p>
            <a:pPr lvl="1"/>
            <a:r>
              <a:rPr lang="en-US" dirty="0"/>
              <a:t>Inaccuracy due to not enough terminal nodes for smaller trees</a:t>
            </a:r>
          </a:p>
          <a:p>
            <a:pPr lvl="1"/>
            <a:r>
              <a:rPr lang="en-US" dirty="0"/>
              <a:t>Instability due to overfitting for larger trees</a:t>
            </a:r>
          </a:p>
          <a:p>
            <a:pPr lvl="1"/>
            <a:r>
              <a:rPr lang="en-US" dirty="0"/>
              <a:t>Often confusing choices of specifying a tree, e.g., maximum number of nodes, maximum number of depths, minimum observations in a node, etc.</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568969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XGBoost: </a:t>
            </a:r>
            <a:r>
              <a:rPr lang="en-US" b="1" dirty="0" err="1">
                <a:solidFill>
                  <a:schemeClr val="bg1"/>
                </a:solidFill>
              </a:rPr>
              <a:t>eXtreme</a:t>
            </a:r>
            <a:r>
              <a:rPr lang="en-US" b="1" dirty="0">
                <a:solidFill>
                  <a:schemeClr val="bg1"/>
                </a:solidFill>
              </a:rPr>
              <a:t> Gradient Boosting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According to </a:t>
            </a:r>
            <a:r>
              <a:rPr lang="en-US" dirty="0">
                <a:hlinkClick r:id="rId3"/>
              </a:rPr>
              <a:t>https://github.com/dmlc/xgboost</a:t>
            </a:r>
            <a:endParaRPr lang="en-US" dirty="0"/>
          </a:p>
          <a:p>
            <a:r>
              <a:rPr lang="en-US" dirty="0" err="1"/>
              <a:t>XGBoost</a:t>
            </a:r>
            <a:r>
              <a:rPr lang="en-US" dirty="0"/>
              <a:t> is an optimized distributed gradient boosting library designed to be highly efficient, flexible and portable.</a:t>
            </a:r>
          </a:p>
          <a:p>
            <a:r>
              <a:rPr lang="en-US" dirty="0" err="1"/>
              <a:t>XGBoost</a:t>
            </a:r>
            <a:r>
              <a:rPr lang="en-US" dirty="0"/>
              <a:t> implements machine learning algorithms under the Gradient Boosting framework.</a:t>
            </a:r>
          </a:p>
          <a:p>
            <a:r>
              <a:rPr lang="en-US" dirty="0" err="1"/>
              <a:t>XGBoost</a:t>
            </a:r>
            <a:r>
              <a:rPr lang="en-US" dirty="0"/>
              <a:t> provides a parallel tree boosting that solve many data science problems in a fast and accurate way.</a:t>
            </a:r>
          </a:p>
          <a:p>
            <a:r>
              <a:rPr lang="en-US" dirty="0"/>
              <a:t>Chen, </a:t>
            </a:r>
            <a:r>
              <a:rPr lang="en-US" dirty="0" err="1"/>
              <a:t>Tianqi</a:t>
            </a:r>
            <a:r>
              <a:rPr lang="en-US" dirty="0"/>
              <a:t> and </a:t>
            </a:r>
            <a:r>
              <a:rPr lang="en-US" dirty="0" err="1"/>
              <a:t>Guestrin</a:t>
            </a:r>
            <a:r>
              <a:rPr lang="en-US" dirty="0"/>
              <a:t>, Carlos (2016). </a:t>
            </a:r>
            <a:r>
              <a:rPr lang="en-US" dirty="0" err="1"/>
              <a:t>XGBoost</a:t>
            </a:r>
            <a:r>
              <a:rPr lang="en-US" dirty="0"/>
              <a:t>: A Scalable Tree Boosting System, </a:t>
            </a:r>
            <a:r>
              <a:rPr lang="en-US" i="1" dirty="0"/>
              <a:t>Proceedings of the 22</a:t>
            </a:r>
            <a:r>
              <a:rPr lang="en-US" i="1" baseline="30000" dirty="0"/>
              <a:t>nd</a:t>
            </a:r>
            <a:r>
              <a:rPr lang="en-US" i="1" dirty="0"/>
              <a:t> ACM SIGKDD Conference on Knowledge Discovery and Data Mining, 2016</a:t>
            </a:r>
            <a:r>
              <a:rPr lang="en-US" dirty="0"/>
              <a:t>, San Francisco. pp. 785-794</a:t>
            </a:r>
            <a:br>
              <a:rPr lang="en-US" dirty="0"/>
            </a:br>
            <a:r>
              <a:rPr lang="en-US" dirty="0">
                <a:hlinkClick r:id="rId4"/>
              </a:rPr>
              <a:t>https://dl.acm.org/citation.cfm?id=2939785</a:t>
            </a:r>
            <a:r>
              <a:rPr lang="en-US" dirty="0"/>
              <a:t>  </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87322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3" name="Content Placeholder 2"/>
          <p:cNvSpPr>
            <a:spLocks noGrp="1"/>
          </p:cNvSpPr>
          <p:nvPr>
            <p:ph idx="1"/>
          </p:nvPr>
        </p:nvSpPr>
        <p:spPr/>
        <p:txBody>
          <a:bodyPr>
            <a:normAutofit/>
          </a:bodyPr>
          <a:lstStyle/>
          <a:p>
            <a:r>
              <a:rPr lang="en-US" dirty="0"/>
              <a:t>Extreme Gradient Boosting Regressor specifications</a:t>
            </a:r>
          </a:p>
          <a:p>
            <a:pPr lvl="1"/>
            <a:r>
              <a:rPr lang="en-US" dirty="0"/>
              <a:t>The number of boosting step (M) is 1, 5, 10, 20, 40, 80, 100, 500, and 1000</a:t>
            </a:r>
          </a:p>
          <a:p>
            <a:pPr lvl="1"/>
            <a:r>
              <a:rPr lang="en-US" dirty="0"/>
              <a:t>The tree maximum depth is 3</a:t>
            </a:r>
          </a:p>
          <a:p>
            <a:pPr lvl="1"/>
            <a:r>
              <a:rPr lang="en-US" dirty="0"/>
              <a:t>The random state value is 60616</a:t>
            </a:r>
          </a:p>
          <a:p>
            <a:r>
              <a:rPr lang="en-US" dirty="0"/>
              <a:t>Use the R-squared statistic to measure the goodness-of-fit between the observed and the predicted target values.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5B52FEFE-6A01-4270-A65F-B9838DE461C4}"/>
              </a:ext>
            </a:extLst>
          </p:cNvPr>
          <p:cNvSpPr/>
          <p:nvPr/>
        </p:nvSpPr>
        <p:spPr>
          <a:xfrm>
            <a:off x="7958293" y="5942568"/>
            <a:ext cx="3460819" cy="369332"/>
          </a:xfrm>
          <a:prstGeom prst="rect">
            <a:avLst/>
          </a:prstGeom>
        </p:spPr>
        <p:txBody>
          <a:bodyPr wrap="none">
            <a:spAutoFit/>
          </a:bodyPr>
          <a:lstStyle/>
          <a:p>
            <a:r>
              <a:rPr lang="en-US" dirty="0"/>
              <a:t>Week 15 </a:t>
            </a:r>
            <a:r>
              <a:rPr lang="en-US" dirty="0" err="1"/>
              <a:t>XGBoosting</a:t>
            </a:r>
            <a:r>
              <a:rPr lang="en-US" dirty="0"/>
              <a:t> Sine Curve.py</a:t>
            </a:r>
          </a:p>
        </p:txBody>
      </p:sp>
    </p:spTree>
    <p:extLst>
      <p:ext uri="{BB962C8B-B14F-4D97-AF65-F5344CB8AC3E}">
        <p14:creationId xmlns:p14="http://schemas.microsoft.com/office/powerpoint/2010/main" val="2446379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graphicFrame>
        <p:nvGraphicFramePr>
          <p:cNvPr id="4" name="Content Placeholder 3">
            <a:extLst>
              <a:ext uri="{FF2B5EF4-FFF2-40B4-BE49-F238E27FC236}">
                <a16:creationId xmlns:a16="http://schemas.microsoft.com/office/drawing/2014/main" id="{B878B60C-4E96-4595-A378-A348D6FA12CC}"/>
              </a:ext>
            </a:extLst>
          </p:cNvPr>
          <p:cNvGraphicFramePr>
            <a:graphicFrameLocks noGrp="1"/>
          </p:cNvGraphicFramePr>
          <p:nvPr>
            <p:ph idx="1"/>
            <p:extLst>
              <p:ext uri="{D42A27DB-BD31-4B8C-83A1-F6EECF244321}">
                <p14:modId xmlns:p14="http://schemas.microsoft.com/office/powerpoint/2010/main" val="3109757383"/>
              </p:ext>
            </p:extLst>
          </p:nvPr>
        </p:nvGraphicFramePr>
        <p:xfrm>
          <a:off x="1013012" y="1690688"/>
          <a:ext cx="5423648" cy="4079240"/>
        </p:xfrm>
        <a:graphic>
          <a:graphicData uri="http://schemas.openxmlformats.org/drawingml/2006/table">
            <a:tbl>
              <a:tblPr firstRow="1" bandRow="1">
                <a:tableStyleId>{5C22544A-7EE6-4342-B048-85BDC9FD1C3A}</a:tableStyleId>
              </a:tblPr>
              <a:tblGrid>
                <a:gridCol w="3250490">
                  <a:extLst>
                    <a:ext uri="{9D8B030D-6E8A-4147-A177-3AD203B41FA5}">
                      <a16:colId xmlns:a16="http://schemas.microsoft.com/office/drawing/2014/main" val="1861163638"/>
                    </a:ext>
                  </a:extLst>
                </a:gridCol>
                <a:gridCol w="2173158">
                  <a:extLst>
                    <a:ext uri="{9D8B030D-6E8A-4147-A177-3AD203B41FA5}">
                      <a16:colId xmlns:a16="http://schemas.microsoft.com/office/drawing/2014/main" val="28388745"/>
                    </a:ext>
                  </a:extLst>
                </a:gridCol>
              </a:tblGrid>
              <a:tr h="370840">
                <a:tc>
                  <a:txBody>
                    <a:bodyPr/>
                    <a:lstStyle/>
                    <a:p>
                      <a:pPr algn="ctr"/>
                      <a:r>
                        <a:rPr lang="en-US" dirty="0"/>
                        <a:t>Number of </a:t>
                      </a:r>
                      <a:r>
                        <a:rPr lang="en-US" dirty="0" err="1"/>
                        <a:t>XGBoosting</a:t>
                      </a:r>
                      <a:r>
                        <a:rPr lang="en-US" dirty="0"/>
                        <a:t> Steps</a:t>
                      </a:r>
                    </a:p>
                  </a:txBody>
                  <a:tcPr/>
                </a:tc>
                <a:tc>
                  <a:txBody>
                    <a:bodyPr/>
                    <a:lstStyle/>
                    <a:p>
                      <a:pPr algn="ctr"/>
                      <a:r>
                        <a:rPr lang="en-US" dirty="0"/>
                        <a:t>R-Square Statistic</a:t>
                      </a:r>
                    </a:p>
                  </a:txBody>
                  <a:tcPr/>
                </a:tc>
                <a:extLst>
                  <a:ext uri="{0D108BD9-81ED-4DB2-BD59-A6C34878D82A}">
                    <a16:rowId xmlns:a16="http://schemas.microsoft.com/office/drawing/2014/main" val="2473202851"/>
                  </a:ext>
                </a:extLst>
              </a:tr>
              <a:tr h="370840">
                <a:tc>
                  <a:txBody>
                    <a:bodyPr/>
                    <a:lstStyle/>
                    <a:p>
                      <a:pPr algn="ctr"/>
                      <a:r>
                        <a:rPr lang="en-US" dirty="0"/>
                        <a:t>1</a:t>
                      </a:r>
                    </a:p>
                  </a:txBody>
                  <a:tcPr/>
                </a:tc>
                <a:tc>
                  <a:txBody>
                    <a:bodyPr/>
                    <a:lstStyle/>
                    <a:p>
                      <a:pPr algn="ctr"/>
                      <a:r>
                        <a:rPr lang="en-US" dirty="0"/>
                        <a:t>0.04252874</a:t>
                      </a:r>
                    </a:p>
                  </a:txBody>
                  <a:tcPr/>
                </a:tc>
                <a:extLst>
                  <a:ext uri="{0D108BD9-81ED-4DB2-BD59-A6C34878D82A}">
                    <a16:rowId xmlns:a16="http://schemas.microsoft.com/office/drawing/2014/main" val="4241565239"/>
                  </a:ext>
                </a:extLst>
              </a:tr>
              <a:tr h="370840">
                <a:tc>
                  <a:txBody>
                    <a:bodyPr/>
                    <a:lstStyle/>
                    <a:p>
                      <a:pPr algn="ctr"/>
                      <a:r>
                        <a:rPr lang="en-US" dirty="0"/>
                        <a:t>5</a:t>
                      </a:r>
                    </a:p>
                  </a:txBody>
                  <a:tcPr/>
                </a:tc>
                <a:tc>
                  <a:txBody>
                    <a:bodyPr/>
                    <a:lstStyle/>
                    <a:p>
                      <a:pPr algn="ctr"/>
                      <a:r>
                        <a:rPr lang="en-US" dirty="0"/>
                        <a:t>0.29202585</a:t>
                      </a:r>
                    </a:p>
                  </a:txBody>
                  <a:tcPr/>
                </a:tc>
                <a:extLst>
                  <a:ext uri="{0D108BD9-81ED-4DB2-BD59-A6C34878D82A}">
                    <a16:rowId xmlns:a16="http://schemas.microsoft.com/office/drawing/2014/main" val="3250956935"/>
                  </a:ext>
                </a:extLst>
              </a:tr>
              <a:tr h="370840">
                <a:tc>
                  <a:txBody>
                    <a:bodyPr/>
                    <a:lstStyle/>
                    <a:p>
                      <a:pPr algn="ctr"/>
                      <a:r>
                        <a:rPr lang="en-US" dirty="0"/>
                        <a:t>10</a:t>
                      </a:r>
                    </a:p>
                  </a:txBody>
                  <a:tcPr/>
                </a:tc>
                <a:tc>
                  <a:txBody>
                    <a:bodyPr/>
                    <a:lstStyle/>
                    <a:p>
                      <a:pPr algn="ctr"/>
                      <a:r>
                        <a:rPr lang="en-US" dirty="0"/>
                        <a:t>0.49145709</a:t>
                      </a:r>
                    </a:p>
                  </a:txBody>
                  <a:tcPr/>
                </a:tc>
                <a:extLst>
                  <a:ext uri="{0D108BD9-81ED-4DB2-BD59-A6C34878D82A}">
                    <a16:rowId xmlns:a16="http://schemas.microsoft.com/office/drawing/2014/main" val="3051572154"/>
                  </a:ext>
                </a:extLst>
              </a:tr>
              <a:tr h="370840">
                <a:tc>
                  <a:txBody>
                    <a:bodyPr/>
                    <a:lstStyle/>
                    <a:p>
                      <a:pPr algn="ctr"/>
                      <a:r>
                        <a:rPr lang="en-US" dirty="0"/>
                        <a:t>20</a:t>
                      </a:r>
                    </a:p>
                  </a:txBody>
                  <a:tcPr/>
                </a:tc>
                <a:tc>
                  <a:txBody>
                    <a:bodyPr/>
                    <a:lstStyle/>
                    <a:p>
                      <a:pPr algn="ctr"/>
                      <a:r>
                        <a:rPr lang="en-US" dirty="0"/>
                        <a:t>0.67836862</a:t>
                      </a:r>
                    </a:p>
                  </a:txBody>
                  <a:tcPr/>
                </a:tc>
                <a:extLst>
                  <a:ext uri="{0D108BD9-81ED-4DB2-BD59-A6C34878D82A}">
                    <a16:rowId xmlns:a16="http://schemas.microsoft.com/office/drawing/2014/main" val="281261336"/>
                  </a:ext>
                </a:extLst>
              </a:tr>
              <a:tr h="370840">
                <a:tc>
                  <a:txBody>
                    <a:bodyPr/>
                    <a:lstStyle/>
                    <a:p>
                      <a:pPr algn="ctr"/>
                      <a:r>
                        <a:rPr lang="en-US" dirty="0"/>
                        <a:t>40</a:t>
                      </a:r>
                    </a:p>
                  </a:txBody>
                  <a:tcPr/>
                </a:tc>
                <a:tc>
                  <a:txBody>
                    <a:bodyPr/>
                    <a:lstStyle/>
                    <a:p>
                      <a:pPr algn="ctr"/>
                      <a:r>
                        <a:rPr lang="en-US" dirty="0"/>
                        <a:t>0.86551065</a:t>
                      </a:r>
                    </a:p>
                  </a:txBody>
                  <a:tcPr/>
                </a:tc>
                <a:extLst>
                  <a:ext uri="{0D108BD9-81ED-4DB2-BD59-A6C34878D82A}">
                    <a16:rowId xmlns:a16="http://schemas.microsoft.com/office/drawing/2014/main" val="2311670549"/>
                  </a:ext>
                </a:extLst>
              </a:tr>
              <a:tr h="370840">
                <a:tc>
                  <a:txBody>
                    <a:bodyPr/>
                    <a:lstStyle/>
                    <a:p>
                      <a:pPr algn="ctr"/>
                      <a:r>
                        <a:rPr lang="en-US" dirty="0"/>
                        <a:t>60</a:t>
                      </a:r>
                    </a:p>
                  </a:txBody>
                  <a:tcPr/>
                </a:tc>
                <a:tc>
                  <a:txBody>
                    <a:bodyPr/>
                    <a:lstStyle/>
                    <a:p>
                      <a:pPr algn="ctr"/>
                      <a:r>
                        <a:rPr lang="en-US" dirty="0"/>
                        <a:t>0.93214265</a:t>
                      </a:r>
                    </a:p>
                  </a:txBody>
                  <a:tcPr/>
                </a:tc>
                <a:extLst>
                  <a:ext uri="{0D108BD9-81ED-4DB2-BD59-A6C34878D82A}">
                    <a16:rowId xmlns:a16="http://schemas.microsoft.com/office/drawing/2014/main" val="1766754693"/>
                  </a:ext>
                </a:extLst>
              </a:tr>
              <a:tr h="370840">
                <a:tc>
                  <a:txBody>
                    <a:bodyPr/>
                    <a:lstStyle/>
                    <a:p>
                      <a:pPr algn="ctr"/>
                      <a:r>
                        <a:rPr lang="en-US" dirty="0"/>
                        <a:t>80</a:t>
                      </a:r>
                    </a:p>
                  </a:txBody>
                  <a:tcPr/>
                </a:tc>
                <a:tc>
                  <a:txBody>
                    <a:bodyPr/>
                    <a:lstStyle/>
                    <a:p>
                      <a:pPr algn="ctr"/>
                      <a:r>
                        <a:rPr lang="en-US" dirty="0"/>
                        <a:t>0.96489772</a:t>
                      </a:r>
                    </a:p>
                  </a:txBody>
                  <a:tcPr/>
                </a:tc>
                <a:extLst>
                  <a:ext uri="{0D108BD9-81ED-4DB2-BD59-A6C34878D82A}">
                    <a16:rowId xmlns:a16="http://schemas.microsoft.com/office/drawing/2014/main" val="1382167482"/>
                  </a:ext>
                </a:extLst>
              </a:tr>
              <a:tr h="370840">
                <a:tc>
                  <a:txBody>
                    <a:bodyPr/>
                    <a:lstStyle/>
                    <a:p>
                      <a:pPr algn="ctr"/>
                      <a:r>
                        <a:rPr lang="en-US" dirty="0"/>
                        <a:t>100</a:t>
                      </a:r>
                    </a:p>
                  </a:txBody>
                  <a:tcPr/>
                </a:tc>
                <a:tc>
                  <a:txBody>
                    <a:bodyPr/>
                    <a:lstStyle/>
                    <a:p>
                      <a:pPr algn="ctr"/>
                      <a:r>
                        <a:rPr lang="en-US" dirty="0"/>
                        <a:t>0.98313266</a:t>
                      </a:r>
                    </a:p>
                  </a:txBody>
                  <a:tcPr/>
                </a:tc>
                <a:extLst>
                  <a:ext uri="{0D108BD9-81ED-4DB2-BD59-A6C34878D82A}">
                    <a16:rowId xmlns:a16="http://schemas.microsoft.com/office/drawing/2014/main" val="1244238398"/>
                  </a:ext>
                </a:extLst>
              </a:tr>
              <a:tr h="370840">
                <a:tc>
                  <a:txBody>
                    <a:bodyPr/>
                    <a:lstStyle/>
                    <a:p>
                      <a:pPr algn="ctr"/>
                      <a:r>
                        <a:rPr lang="en-US" dirty="0"/>
                        <a:t>500</a:t>
                      </a:r>
                    </a:p>
                  </a:txBody>
                  <a:tcPr/>
                </a:tc>
                <a:tc>
                  <a:txBody>
                    <a:bodyPr/>
                    <a:lstStyle/>
                    <a:p>
                      <a:pPr algn="ctr"/>
                      <a:r>
                        <a:rPr lang="en-US" dirty="0"/>
                        <a:t>0.99977819</a:t>
                      </a:r>
                    </a:p>
                  </a:txBody>
                  <a:tcPr/>
                </a:tc>
                <a:extLst>
                  <a:ext uri="{0D108BD9-81ED-4DB2-BD59-A6C34878D82A}">
                    <a16:rowId xmlns:a16="http://schemas.microsoft.com/office/drawing/2014/main" val="980860849"/>
                  </a:ext>
                </a:extLst>
              </a:tr>
              <a:tr h="370840">
                <a:tc>
                  <a:txBody>
                    <a:bodyPr/>
                    <a:lstStyle/>
                    <a:p>
                      <a:pPr algn="ctr"/>
                      <a:r>
                        <a:rPr lang="en-US" dirty="0"/>
                        <a:t>1000</a:t>
                      </a:r>
                    </a:p>
                  </a:txBody>
                  <a:tcPr/>
                </a:tc>
                <a:tc>
                  <a:txBody>
                    <a:bodyPr/>
                    <a:lstStyle/>
                    <a:p>
                      <a:pPr algn="ctr"/>
                      <a:r>
                        <a:rPr lang="en-US" dirty="0"/>
                        <a:t>0.99990370</a:t>
                      </a:r>
                    </a:p>
                  </a:txBody>
                  <a:tcPr/>
                </a:tc>
                <a:extLst>
                  <a:ext uri="{0D108BD9-81ED-4DB2-BD59-A6C34878D82A}">
                    <a16:rowId xmlns:a16="http://schemas.microsoft.com/office/drawing/2014/main" val="1011361433"/>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5" name="Rectangle 4">
            <a:extLst>
              <a:ext uri="{FF2B5EF4-FFF2-40B4-BE49-F238E27FC236}">
                <a16:creationId xmlns:a16="http://schemas.microsoft.com/office/drawing/2014/main" id="{BF095211-EF70-4618-A549-179FBDDF2614}"/>
              </a:ext>
            </a:extLst>
          </p:cNvPr>
          <p:cNvSpPr/>
          <p:nvPr/>
        </p:nvSpPr>
        <p:spPr>
          <a:xfrm>
            <a:off x="6974557" y="1690688"/>
            <a:ext cx="2927404" cy="1477328"/>
          </a:xfrm>
          <a:prstGeom prst="rect">
            <a:avLst/>
          </a:prstGeom>
        </p:spPr>
        <p:txBody>
          <a:bodyPr wrap="none">
            <a:spAutoFit/>
          </a:bodyPr>
          <a:lstStyle/>
          <a:p>
            <a:r>
              <a:rPr lang="en-US" b="1" dirty="0"/>
              <a:t>Linear Regression Reference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R-Square = 0.09396008</a:t>
            </a:r>
          </a:p>
          <a:p>
            <a:pPr marL="285750" indent="-285750">
              <a:buFont typeface="Arial" panose="020B0604020202020204" pitchFamily="34" charset="0"/>
              <a:buChar char="•"/>
            </a:pPr>
            <a:r>
              <a:rPr lang="en-US" dirty="0"/>
              <a:t>Intercept = -0.35467673</a:t>
            </a:r>
          </a:p>
          <a:p>
            <a:pPr marL="285750" indent="-285750">
              <a:buFont typeface="Arial" panose="020B0604020202020204" pitchFamily="34" charset="0"/>
              <a:buChar char="•"/>
            </a:pPr>
            <a:r>
              <a:rPr lang="en-US" dirty="0"/>
              <a:t>Slope = -2.00820904</a:t>
            </a:r>
          </a:p>
        </p:txBody>
      </p:sp>
    </p:spTree>
    <p:extLst>
      <p:ext uri="{BB962C8B-B14F-4D97-AF65-F5344CB8AC3E}">
        <p14:creationId xmlns:p14="http://schemas.microsoft.com/office/powerpoint/2010/main" val="495706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24" name="Picture 23">
            <a:extLst>
              <a:ext uri="{FF2B5EF4-FFF2-40B4-BE49-F238E27FC236}">
                <a16:creationId xmlns:a16="http://schemas.microsoft.com/office/drawing/2014/main" id="{A88B4B3B-6917-4C9C-B682-8AD13D713DBB}"/>
              </a:ext>
            </a:extLst>
          </p:cNvPr>
          <p:cNvPicPr>
            <a:picLocks noChangeAspect="1"/>
          </p:cNvPicPr>
          <p:nvPr/>
        </p:nvPicPr>
        <p:blipFill>
          <a:blip r:embed="rId4"/>
          <a:stretch>
            <a:fillRect/>
          </a:stretch>
        </p:blipFill>
        <p:spPr>
          <a:xfrm>
            <a:off x="440254" y="1414760"/>
            <a:ext cx="3657600" cy="2244844"/>
          </a:xfrm>
          <a:prstGeom prst="rect">
            <a:avLst/>
          </a:prstGeom>
        </p:spPr>
      </p:pic>
      <p:pic>
        <p:nvPicPr>
          <p:cNvPr id="25" name="Picture 24">
            <a:extLst>
              <a:ext uri="{FF2B5EF4-FFF2-40B4-BE49-F238E27FC236}">
                <a16:creationId xmlns:a16="http://schemas.microsoft.com/office/drawing/2014/main" id="{A50C5932-1563-4705-8440-CAF43C8F3E79}"/>
              </a:ext>
            </a:extLst>
          </p:cNvPr>
          <p:cNvPicPr>
            <a:picLocks noChangeAspect="1"/>
          </p:cNvPicPr>
          <p:nvPr/>
        </p:nvPicPr>
        <p:blipFill>
          <a:blip r:embed="rId5"/>
          <a:stretch>
            <a:fillRect/>
          </a:stretch>
        </p:blipFill>
        <p:spPr>
          <a:xfrm>
            <a:off x="4300693" y="1414760"/>
            <a:ext cx="3657600" cy="2244844"/>
          </a:xfrm>
          <a:prstGeom prst="rect">
            <a:avLst/>
          </a:prstGeom>
        </p:spPr>
      </p:pic>
      <p:pic>
        <p:nvPicPr>
          <p:cNvPr id="26" name="Picture 25">
            <a:extLst>
              <a:ext uri="{FF2B5EF4-FFF2-40B4-BE49-F238E27FC236}">
                <a16:creationId xmlns:a16="http://schemas.microsoft.com/office/drawing/2014/main" id="{3F032282-C2E8-4FC8-9807-9F96E047710F}"/>
              </a:ext>
            </a:extLst>
          </p:cNvPr>
          <p:cNvPicPr>
            <a:picLocks noChangeAspect="1"/>
          </p:cNvPicPr>
          <p:nvPr/>
        </p:nvPicPr>
        <p:blipFill>
          <a:blip r:embed="rId6"/>
          <a:stretch>
            <a:fillRect/>
          </a:stretch>
        </p:blipFill>
        <p:spPr>
          <a:xfrm>
            <a:off x="8161132" y="1414760"/>
            <a:ext cx="3657600" cy="2244844"/>
          </a:xfrm>
          <a:prstGeom prst="rect">
            <a:avLst/>
          </a:prstGeom>
        </p:spPr>
      </p:pic>
      <p:pic>
        <p:nvPicPr>
          <p:cNvPr id="27" name="Picture 26">
            <a:extLst>
              <a:ext uri="{FF2B5EF4-FFF2-40B4-BE49-F238E27FC236}">
                <a16:creationId xmlns:a16="http://schemas.microsoft.com/office/drawing/2014/main" id="{237C648B-670C-4316-ADD8-DEFAE41890F7}"/>
              </a:ext>
            </a:extLst>
          </p:cNvPr>
          <p:cNvPicPr>
            <a:picLocks noChangeAspect="1"/>
          </p:cNvPicPr>
          <p:nvPr/>
        </p:nvPicPr>
        <p:blipFill>
          <a:blip r:embed="rId7"/>
          <a:stretch>
            <a:fillRect/>
          </a:stretch>
        </p:blipFill>
        <p:spPr>
          <a:xfrm>
            <a:off x="440254" y="3871089"/>
            <a:ext cx="3657600" cy="2244844"/>
          </a:xfrm>
          <a:prstGeom prst="rect">
            <a:avLst/>
          </a:prstGeom>
        </p:spPr>
      </p:pic>
      <p:pic>
        <p:nvPicPr>
          <p:cNvPr id="28" name="Picture 27">
            <a:extLst>
              <a:ext uri="{FF2B5EF4-FFF2-40B4-BE49-F238E27FC236}">
                <a16:creationId xmlns:a16="http://schemas.microsoft.com/office/drawing/2014/main" id="{20A2E560-2D8D-4590-92D9-6ECEE2A7FCF5}"/>
              </a:ext>
            </a:extLst>
          </p:cNvPr>
          <p:cNvPicPr>
            <a:picLocks noChangeAspect="1"/>
          </p:cNvPicPr>
          <p:nvPr/>
        </p:nvPicPr>
        <p:blipFill>
          <a:blip r:embed="rId8"/>
          <a:stretch>
            <a:fillRect/>
          </a:stretch>
        </p:blipFill>
        <p:spPr>
          <a:xfrm>
            <a:off x="4300693" y="3871089"/>
            <a:ext cx="3657600" cy="2244844"/>
          </a:xfrm>
          <a:prstGeom prst="rect">
            <a:avLst/>
          </a:prstGeom>
        </p:spPr>
      </p:pic>
      <p:pic>
        <p:nvPicPr>
          <p:cNvPr id="29" name="Picture 28">
            <a:extLst>
              <a:ext uri="{FF2B5EF4-FFF2-40B4-BE49-F238E27FC236}">
                <a16:creationId xmlns:a16="http://schemas.microsoft.com/office/drawing/2014/main" id="{C7374BCF-E407-44D9-B371-4302889519F2}"/>
              </a:ext>
            </a:extLst>
          </p:cNvPr>
          <p:cNvPicPr>
            <a:picLocks noChangeAspect="1"/>
          </p:cNvPicPr>
          <p:nvPr/>
        </p:nvPicPr>
        <p:blipFill>
          <a:blip r:embed="rId9"/>
          <a:stretch>
            <a:fillRect/>
          </a:stretch>
        </p:blipFill>
        <p:spPr>
          <a:xfrm>
            <a:off x="8161132" y="3871089"/>
            <a:ext cx="3657600" cy="2244844"/>
          </a:xfrm>
          <a:prstGeom prst="rect">
            <a:avLst/>
          </a:prstGeom>
        </p:spPr>
      </p:pic>
    </p:spTree>
    <p:extLst>
      <p:ext uri="{BB962C8B-B14F-4D97-AF65-F5344CB8AC3E}">
        <p14:creationId xmlns:p14="http://schemas.microsoft.com/office/powerpoint/2010/main" val="245449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4D3FDF0-556F-49B2-9D86-BCAF5590A4B0}"/>
              </a:ext>
            </a:extLst>
          </p:cNvPr>
          <p:cNvSpPr>
            <a:spLocks noGrp="1"/>
          </p:cNvSpPr>
          <p:nvPr>
            <p:ph idx="1"/>
          </p:nvPr>
        </p:nvSpPr>
        <p:spPr>
          <a:xfrm>
            <a:off x="8815828" y="1484565"/>
            <a:ext cx="2957072" cy="4351338"/>
          </a:xfrm>
        </p:spPr>
        <p:txBody>
          <a:bodyPr/>
          <a:lstStyle/>
          <a:p>
            <a:pPr marL="0" indent="0">
              <a:buNone/>
            </a:pPr>
            <a:r>
              <a:rPr lang="en-US" dirty="0"/>
              <a:t>Regression Line:</a:t>
            </a:r>
          </a:p>
          <a:p>
            <a:r>
              <a:rPr lang="en-US" dirty="0"/>
              <a:t>Y = 50.01613046</a:t>
            </a:r>
          </a:p>
          <a:p>
            <a:r>
              <a:rPr lang="en-US" dirty="0"/>
              <a:t>R</a:t>
            </a:r>
            <a:r>
              <a:rPr lang="en-US" baseline="30000" dirty="0"/>
              <a:t>2</a:t>
            </a:r>
            <a:r>
              <a:rPr lang="en-US" dirty="0"/>
              <a:t> = 0.0</a:t>
            </a:r>
          </a:p>
        </p:txBody>
      </p:sp>
      <p:sp>
        <p:nvSpPr>
          <p:cNvPr id="2" name="Title 1"/>
          <p:cNvSpPr>
            <a:spLocks noGrp="1"/>
          </p:cNvSpPr>
          <p:nvPr>
            <p:ph type="title"/>
          </p:nvPr>
        </p:nvSpPr>
        <p:spPr/>
        <p:txBody>
          <a:bodyPr/>
          <a:lstStyle/>
          <a:p>
            <a:r>
              <a:rPr lang="en-US" b="1" dirty="0">
                <a:solidFill>
                  <a:schemeClr val="bg1"/>
                </a:solidFill>
              </a:rPr>
              <a:t>The Intercept-Only Regression</a:t>
            </a:r>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943AB08C-05C3-4148-A727-A854EC81E70B}"/>
              </a:ext>
            </a:extLst>
          </p:cNvPr>
          <p:cNvPicPr>
            <a:picLocks noChangeAspect="1"/>
          </p:cNvPicPr>
          <p:nvPr/>
        </p:nvPicPr>
        <p:blipFill>
          <a:blip r:embed="rId4"/>
          <a:stretch>
            <a:fillRect/>
          </a:stretch>
        </p:blipFill>
        <p:spPr>
          <a:xfrm>
            <a:off x="838200" y="1417297"/>
            <a:ext cx="7315200" cy="4504435"/>
          </a:xfrm>
          <a:prstGeom prst="rect">
            <a:avLst/>
          </a:prstGeom>
        </p:spPr>
      </p:pic>
    </p:spTree>
    <p:extLst>
      <p:ext uri="{BB962C8B-B14F-4D97-AF65-F5344CB8AC3E}">
        <p14:creationId xmlns:p14="http://schemas.microsoft.com/office/powerpoint/2010/main" val="316021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Composite Sine Data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C43B9625-2E5E-4B94-A82F-6E63D8651E36}"/>
              </a:ext>
            </a:extLst>
          </p:cNvPr>
          <p:cNvPicPr>
            <a:picLocks noChangeAspect="1"/>
          </p:cNvPicPr>
          <p:nvPr/>
        </p:nvPicPr>
        <p:blipFill>
          <a:blip r:embed="rId4"/>
          <a:stretch>
            <a:fillRect/>
          </a:stretch>
        </p:blipFill>
        <p:spPr>
          <a:xfrm>
            <a:off x="876026" y="1459583"/>
            <a:ext cx="3657600" cy="2244844"/>
          </a:xfrm>
          <a:prstGeom prst="rect">
            <a:avLst/>
          </a:prstGeom>
        </p:spPr>
      </p:pic>
      <p:pic>
        <p:nvPicPr>
          <p:cNvPr id="8" name="Picture 7">
            <a:extLst>
              <a:ext uri="{FF2B5EF4-FFF2-40B4-BE49-F238E27FC236}">
                <a16:creationId xmlns:a16="http://schemas.microsoft.com/office/drawing/2014/main" id="{048C2151-E51E-4684-AAF2-E67339BC9E1A}"/>
              </a:ext>
            </a:extLst>
          </p:cNvPr>
          <p:cNvPicPr>
            <a:picLocks noChangeAspect="1"/>
          </p:cNvPicPr>
          <p:nvPr/>
        </p:nvPicPr>
        <p:blipFill>
          <a:blip r:embed="rId5"/>
          <a:stretch>
            <a:fillRect/>
          </a:stretch>
        </p:blipFill>
        <p:spPr>
          <a:xfrm>
            <a:off x="4985360" y="1459583"/>
            <a:ext cx="3657600" cy="2244844"/>
          </a:xfrm>
          <a:prstGeom prst="rect">
            <a:avLst/>
          </a:prstGeom>
        </p:spPr>
      </p:pic>
      <p:pic>
        <p:nvPicPr>
          <p:cNvPr id="9" name="Picture 8">
            <a:extLst>
              <a:ext uri="{FF2B5EF4-FFF2-40B4-BE49-F238E27FC236}">
                <a16:creationId xmlns:a16="http://schemas.microsoft.com/office/drawing/2014/main" id="{8F87A609-9DE0-47AF-82D9-032E1836E754}"/>
              </a:ext>
            </a:extLst>
          </p:cNvPr>
          <p:cNvPicPr>
            <a:picLocks noChangeAspect="1"/>
          </p:cNvPicPr>
          <p:nvPr/>
        </p:nvPicPr>
        <p:blipFill>
          <a:blip r:embed="rId6"/>
          <a:stretch>
            <a:fillRect/>
          </a:stretch>
        </p:blipFill>
        <p:spPr>
          <a:xfrm>
            <a:off x="876026" y="3996595"/>
            <a:ext cx="3657600" cy="2244844"/>
          </a:xfrm>
          <a:prstGeom prst="rect">
            <a:avLst/>
          </a:prstGeom>
        </p:spPr>
      </p:pic>
      <p:pic>
        <p:nvPicPr>
          <p:cNvPr id="10" name="Picture 9">
            <a:extLst>
              <a:ext uri="{FF2B5EF4-FFF2-40B4-BE49-F238E27FC236}">
                <a16:creationId xmlns:a16="http://schemas.microsoft.com/office/drawing/2014/main" id="{56749F29-9C65-4117-B6DD-7F2124C6A908}"/>
              </a:ext>
            </a:extLst>
          </p:cNvPr>
          <p:cNvPicPr>
            <a:picLocks noChangeAspect="1"/>
          </p:cNvPicPr>
          <p:nvPr/>
        </p:nvPicPr>
        <p:blipFill>
          <a:blip r:embed="rId7"/>
          <a:stretch>
            <a:fillRect/>
          </a:stretch>
        </p:blipFill>
        <p:spPr>
          <a:xfrm>
            <a:off x="4985360" y="3996595"/>
            <a:ext cx="3657600" cy="2244844"/>
          </a:xfrm>
          <a:prstGeom prst="rect">
            <a:avLst/>
          </a:prstGeom>
        </p:spPr>
      </p:pic>
    </p:spTree>
    <p:extLst>
      <p:ext uri="{BB962C8B-B14F-4D97-AF65-F5344CB8AC3E}">
        <p14:creationId xmlns:p14="http://schemas.microsoft.com/office/powerpoint/2010/main" val="2463591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Stacking: Overview</a:t>
            </a:r>
          </a:p>
        </p:txBody>
      </p:sp>
      <p:sp>
        <p:nvSpPr>
          <p:cNvPr id="3" name="Content Placeholder 2"/>
          <p:cNvSpPr>
            <a:spLocks noGrp="1"/>
          </p:cNvSpPr>
          <p:nvPr>
            <p:ph idx="1"/>
          </p:nvPr>
        </p:nvSpPr>
        <p:spPr/>
        <p:txBody>
          <a:bodyPr>
            <a:normAutofit/>
          </a:bodyPr>
          <a:lstStyle/>
          <a:p>
            <a:r>
              <a:rPr lang="en-US" dirty="0"/>
              <a:t>Model stacking is a meta-ensemble method. It contains two levels.</a:t>
            </a:r>
          </a:p>
          <a:p>
            <a:r>
              <a:rPr lang="en-US" dirty="0"/>
              <a:t>In the first level, several models are built by using different learning algorithms (e.g., logistic regression, naïve Bayes, neural networks, and support vector machines).  Each model generates its own predictions (whether predicted probabilities or predicted class)</a:t>
            </a:r>
          </a:p>
          <a:p>
            <a:r>
              <a:rPr lang="en-US" dirty="0"/>
              <a:t>In the second level, the compatible predictions are combined optimally by yet another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09330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Stacking: Second Level</a:t>
            </a:r>
          </a:p>
        </p:txBody>
      </p:sp>
      <p:sp>
        <p:nvSpPr>
          <p:cNvPr id="3" name="Content Placeholder 2"/>
          <p:cNvSpPr>
            <a:spLocks noGrp="1"/>
          </p:cNvSpPr>
          <p:nvPr>
            <p:ph idx="1"/>
          </p:nvPr>
        </p:nvSpPr>
        <p:spPr/>
        <p:txBody>
          <a:bodyPr>
            <a:normAutofit/>
          </a:bodyPr>
          <a:lstStyle/>
          <a:p>
            <a:r>
              <a:rPr lang="en-US" dirty="0"/>
              <a:t>Interval Target Variable</a:t>
            </a:r>
          </a:p>
          <a:p>
            <a:pPr lvl="1"/>
            <a:r>
              <a:rPr lang="en-US" dirty="0"/>
              <a:t>The predicted values from the first level models are inputs to a regression model.</a:t>
            </a:r>
          </a:p>
          <a:p>
            <a:pPr lvl="1"/>
            <a:r>
              <a:rPr lang="en-US" dirty="0"/>
              <a:t>The original target values are the dependent values of that regression.</a:t>
            </a:r>
          </a:p>
          <a:p>
            <a:r>
              <a:rPr lang="en-US" dirty="0"/>
              <a:t>Categorial Target Variable</a:t>
            </a:r>
          </a:p>
          <a:p>
            <a:pPr lvl="1"/>
            <a:r>
              <a:rPr lang="en-US" dirty="0"/>
              <a:t>The predicted values from the first level models are inputs to a logistic regression model.</a:t>
            </a:r>
          </a:p>
          <a:p>
            <a:pPr lvl="1"/>
            <a:r>
              <a:rPr lang="en-US" dirty="0"/>
              <a:t>The original target categories are the dependent values of that logistic regression.</a:t>
            </a:r>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60554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Stacking: References</a:t>
            </a:r>
          </a:p>
        </p:txBody>
      </p:sp>
      <p:sp>
        <p:nvSpPr>
          <p:cNvPr id="3" name="Content Placeholder 2"/>
          <p:cNvSpPr>
            <a:spLocks noGrp="1"/>
          </p:cNvSpPr>
          <p:nvPr>
            <p:ph idx="1"/>
          </p:nvPr>
        </p:nvSpPr>
        <p:spPr/>
        <p:txBody>
          <a:bodyPr>
            <a:normAutofit lnSpcReduction="10000"/>
          </a:bodyPr>
          <a:lstStyle/>
          <a:p>
            <a:r>
              <a:rPr lang="en-US" dirty="0"/>
              <a:t>Joseph Sill, Gabor </a:t>
            </a:r>
            <a:r>
              <a:rPr lang="en-US" dirty="0" err="1"/>
              <a:t>Takacs</a:t>
            </a:r>
            <a:r>
              <a:rPr lang="en-US" dirty="0"/>
              <a:t>, Lester Mackey, and David Lin (2009). </a:t>
            </a:r>
            <a:r>
              <a:rPr lang="en-US" dirty="0">
                <a:hlinkClick r:id="rId3"/>
              </a:rPr>
              <a:t>https://www.researchgate.net/publication/45882061_Feature-Weighted_Linear_Stacking</a:t>
            </a:r>
            <a:r>
              <a:rPr lang="en-US" dirty="0"/>
              <a:t> </a:t>
            </a:r>
          </a:p>
          <a:p>
            <a:r>
              <a:rPr lang="en-US" dirty="0" err="1"/>
              <a:t>Funda</a:t>
            </a:r>
            <a:r>
              <a:rPr lang="en-US" dirty="0"/>
              <a:t> </a:t>
            </a:r>
            <a:r>
              <a:rPr lang="en-US" dirty="0" err="1"/>
              <a:t>Gunes</a:t>
            </a:r>
            <a:r>
              <a:rPr lang="en-US" dirty="0"/>
              <a:t>, Russ Wolfinger, and Pei-Yi Tan (2017). Stacked Ensemble Models for Improved Prediction Accuracy, Proceedings of the SAS Global Forum 2017, Orlando, Florida. </a:t>
            </a:r>
            <a:r>
              <a:rPr lang="en-US" dirty="0">
                <a:hlinkClick r:id="rId4"/>
              </a:rPr>
              <a:t>https://support.sas.com/resources/papers/proceedings17/SAS0437-2017.pdf</a:t>
            </a:r>
            <a:r>
              <a:rPr lang="en-US" dirty="0"/>
              <a:t> </a:t>
            </a:r>
          </a:p>
          <a:p>
            <a:r>
              <a:rPr lang="en-US" dirty="0"/>
              <a:t>The Python </a:t>
            </a:r>
            <a:r>
              <a:rPr lang="en-US" dirty="0" err="1"/>
              <a:t>mlxtend</a:t>
            </a:r>
            <a:r>
              <a:rPr lang="en-US" dirty="0"/>
              <a:t> module. (We used </a:t>
            </a:r>
            <a:r>
              <a:rPr lang="en-US" dirty="0" err="1"/>
              <a:t>mlxtend</a:t>
            </a:r>
            <a:r>
              <a:rPr lang="en-US" dirty="0"/>
              <a:t> for Association Rule) </a:t>
            </a:r>
            <a:r>
              <a:rPr lang="en-US" dirty="0">
                <a:hlinkClick r:id="rId5"/>
              </a:rPr>
              <a:t>http://rasbt.github.io/mlxtend/user_guide/classifier/StackingClassifier/</a:t>
            </a:r>
            <a:r>
              <a:rPr lang="en-US" dirty="0"/>
              <a:t> </a:t>
            </a:r>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84842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Special Announcements		</a:t>
            </a:r>
          </a:p>
        </p:txBody>
      </p:sp>
      <p:sp>
        <p:nvSpPr>
          <p:cNvPr id="3" name="Content Placeholder 2"/>
          <p:cNvSpPr>
            <a:spLocks noGrp="1"/>
          </p:cNvSpPr>
          <p:nvPr>
            <p:ph idx="1"/>
          </p:nvPr>
        </p:nvSpPr>
        <p:spPr/>
        <p:txBody>
          <a:bodyPr>
            <a:normAutofit/>
          </a:bodyPr>
          <a:lstStyle/>
          <a:p>
            <a:r>
              <a:rPr lang="en-US" dirty="0"/>
              <a:t>I am going to attend the SAS® Global Forum 2019 from April 28 to May 1 at Dallas, Texas</a:t>
            </a:r>
          </a:p>
          <a:p>
            <a:pPr lvl="1"/>
            <a:r>
              <a:rPr lang="en-US" dirty="0"/>
              <a:t>You can watch selected live sessions at </a:t>
            </a:r>
            <a:r>
              <a:rPr lang="en-US" dirty="0">
                <a:hlinkClick r:id="rId3"/>
              </a:rPr>
              <a:t>https://www.sas.com/en_us/events/sas-global-forum/virtual.html</a:t>
            </a:r>
            <a:r>
              <a:rPr lang="en-US" dirty="0"/>
              <a:t> </a:t>
            </a:r>
          </a:p>
          <a:p>
            <a:pPr lvl="1"/>
            <a:r>
              <a:rPr lang="en-US" dirty="0"/>
              <a:t>I will present a paper titled </a:t>
            </a:r>
            <a:r>
              <a:rPr lang="en-US" i="1" dirty="0"/>
              <a:t>Monitoring the Relevance of Predictors for a Model Over Time</a:t>
            </a:r>
            <a:r>
              <a:rPr lang="en-US" dirty="0"/>
              <a:t> (SAS3448-2019) on May 1.</a:t>
            </a:r>
          </a:p>
          <a:p>
            <a:r>
              <a:rPr lang="en-US" dirty="0"/>
              <a:t>No Instructor Office Hour on next Monday, April 29, 2019</a:t>
            </a:r>
          </a:p>
          <a:p>
            <a:r>
              <a:rPr lang="en-US" dirty="0"/>
              <a:t>No Class on next Wednesday, May 1, 2019</a:t>
            </a:r>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02492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Final Exam</a:t>
            </a:r>
          </a:p>
        </p:txBody>
      </p:sp>
      <p:sp>
        <p:nvSpPr>
          <p:cNvPr id="3" name="Content Placeholder 2"/>
          <p:cNvSpPr>
            <a:spLocks noGrp="1"/>
          </p:cNvSpPr>
          <p:nvPr>
            <p:ph idx="1"/>
          </p:nvPr>
        </p:nvSpPr>
        <p:spPr/>
        <p:txBody>
          <a:bodyPr>
            <a:normAutofit lnSpcReduction="10000"/>
          </a:bodyPr>
          <a:lstStyle/>
          <a:p>
            <a:r>
              <a:rPr lang="en-US" dirty="0"/>
              <a:t>The Final Exam has 20 short questions.</a:t>
            </a:r>
          </a:p>
          <a:p>
            <a:r>
              <a:rPr lang="en-US" dirty="0"/>
              <a:t>Each question carries 5 points.</a:t>
            </a:r>
          </a:p>
          <a:p>
            <a:r>
              <a:rPr lang="en-US" dirty="0"/>
              <a:t>The exam will be available online starting 12:01 AM on May 2, 2019.</a:t>
            </a:r>
          </a:p>
          <a:p>
            <a:r>
              <a:rPr lang="en-US" dirty="0"/>
              <a:t>You will complete the exam online within 300 minutes.</a:t>
            </a:r>
          </a:p>
          <a:p>
            <a:r>
              <a:rPr lang="en-US" dirty="0"/>
              <a:t>You can choose when to start the exam but you must complete the exam in a single attempt.  </a:t>
            </a:r>
          </a:p>
          <a:p>
            <a:r>
              <a:rPr lang="en-US" dirty="0"/>
              <a:t>You can submit your answers only once.</a:t>
            </a:r>
          </a:p>
          <a:p>
            <a:r>
              <a:rPr lang="en-US" dirty="0"/>
              <a:t>Deadline to submit your answers is 11:59 PM on May 8, 2019</a:t>
            </a:r>
          </a:p>
          <a:p>
            <a:r>
              <a:rPr lang="en-US" dirty="0"/>
              <a:t>Last Instructor Office Hour 4 – 6 PM on May 6, 2019.</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pic>
        <p:nvPicPr>
          <p:cNvPr id="6" name="Picture 5">
            <a:extLst>
              <a:ext uri="{FF2B5EF4-FFF2-40B4-BE49-F238E27FC236}">
                <a16:creationId xmlns:a16="http://schemas.microsoft.com/office/drawing/2014/main" id="{8BECA593-D717-47A0-9B2E-F413D3220B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221634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6"/>
            <a:ext cx="8098971" cy="1997173"/>
          </a:xfrm>
          <a:noFill/>
        </p:spPr>
        <p:txBody>
          <a:bodyPr anchor="b">
            <a:noAutofit/>
          </a:bodyPr>
          <a:lstStyle/>
          <a:p>
            <a:r>
              <a:rPr lang="en-US" sz="5400" b="1" dirty="0">
                <a:solidFill>
                  <a:schemeClr val="accent5">
                    <a:lumMod val="50000"/>
                  </a:schemeClr>
                </a:solidFill>
              </a:rPr>
              <a:t>Thank You for Attending the Machine Learning Class!</a:t>
            </a:r>
            <a:endParaRPr lang="en-US" sz="7000" b="1" dirty="0">
              <a:solidFill>
                <a:schemeClr val="accent5">
                  <a:lumMod val="50000"/>
                </a:schemeClr>
              </a:solidFill>
            </a:endParaRPr>
          </a:p>
        </p:txBody>
      </p:sp>
      <p:sp>
        <p:nvSpPr>
          <p:cNvPr id="3" name="Subtitle 2"/>
          <p:cNvSpPr>
            <a:spLocks noGrp="1"/>
          </p:cNvSpPr>
          <p:nvPr>
            <p:ph type="subTitle" idx="1"/>
          </p:nvPr>
        </p:nvSpPr>
        <p:spPr>
          <a:xfrm>
            <a:off x="1524000" y="4740373"/>
            <a:ext cx="9144000" cy="1655762"/>
          </a:xfrm>
        </p:spPr>
        <p:txBody>
          <a:bodyPr anchor="ctr">
            <a:normAutofit lnSpcReduction="10000"/>
          </a:bodyPr>
          <a:lstStyle/>
          <a:p>
            <a:r>
              <a:rPr lang="en-US" sz="4000" dirty="0"/>
              <a:t>Contact Information</a:t>
            </a:r>
            <a:br>
              <a:rPr lang="en-US" sz="4000" dirty="0"/>
            </a:br>
            <a:r>
              <a:rPr lang="en-US" sz="4000" dirty="0">
                <a:hlinkClick r:id="rId3"/>
              </a:rPr>
              <a:t>mlam5@iit.edu</a:t>
            </a:r>
            <a:br>
              <a:rPr lang="en-US" sz="4000" dirty="0"/>
            </a:br>
            <a:r>
              <a:rPr lang="en-US" sz="4000" dirty="0">
                <a:hlinkClick r:id="rId4"/>
              </a:rPr>
              <a:t>ming-long.lam@sas.com</a:t>
            </a:r>
            <a:r>
              <a:rPr lang="en-US" sz="4000" dirty="0"/>
              <a:t> </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56</a:t>
            </a:fld>
            <a:endParaRPr lang="en-US">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084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the Regression Line of Y on X?</a:t>
            </a:r>
          </a:p>
        </p:txBody>
      </p:sp>
      <p:sp>
        <p:nvSpPr>
          <p:cNvPr id="3" name="Content Placeholder 2"/>
          <p:cNvSpPr>
            <a:spLocks noGrp="1"/>
          </p:cNvSpPr>
          <p:nvPr>
            <p:ph idx="1"/>
          </p:nvPr>
        </p:nvSpPr>
        <p:spPr/>
        <p:txBody>
          <a:bodyPr>
            <a:normAutofit/>
          </a:bodyPr>
          <a:lstStyle/>
          <a:p>
            <a:pPr marL="0" indent="0">
              <a:buNone/>
            </a:pPr>
            <a:r>
              <a:rPr lang="en-US" b="1" dirty="0"/>
              <a:t>An Impossible Mission?</a:t>
            </a:r>
          </a:p>
          <a:p>
            <a:r>
              <a:rPr lang="en-US" dirty="0"/>
              <a:t>However, you </a:t>
            </a:r>
            <a:r>
              <a:rPr lang="en-US" b="1" dirty="0"/>
              <a:t>do</a:t>
            </a:r>
            <a:r>
              <a:rPr lang="en-US" dirty="0"/>
              <a:t> believe that there is a weak relationship between X and Y.  Therefore, you want to recover the original regression line.</a:t>
            </a:r>
          </a:p>
          <a:p>
            <a:r>
              <a:rPr lang="en-US" dirty="0"/>
              <a:t>How can you build the original regression line without the original target variable Y?</a:t>
            </a:r>
          </a:p>
          <a:p>
            <a:r>
              <a:rPr lang="en-US" dirty="0"/>
              <a:t>The solution is to build a regression line of the residuals on X.</a:t>
            </a:r>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5847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4D3FDF0-556F-49B2-9D86-BCAF5590A4B0}"/>
              </a:ext>
            </a:extLst>
          </p:cNvPr>
          <p:cNvSpPr>
            <a:spLocks noGrp="1"/>
          </p:cNvSpPr>
          <p:nvPr>
            <p:ph idx="1"/>
          </p:nvPr>
        </p:nvSpPr>
        <p:spPr>
          <a:xfrm>
            <a:off x="8815828" y="1484565"/>
            <a:ext cx="2957072" cy="4351338"/>
          </a:xfrm>
        </p:spPr>
        <p:txBody>
          <a:bodyPr/>
          <a:lstStyle/>
          <a:p>
            <a:pPr marL="0" indent="0">
              <a:buNone/>
            </a:pPr>
            <a:r>
              <a:rPr lang="en-US" dirty="0"/>
              <a:t>Mean of:</a:t>
            </a:r>
          </a:p>
          <a:p>
            <a:r>
              <a:rPr lang="en-US" dirty="0"/>
              <a:t>X = 3</a:t>
            </a:r>
          </a:p>
          <a:p>
            <a:r>
              <a:rPr lang="en-US" dirty="0"/>
              <a:t>Residual = 0</a:t>
            </a:r>
          </a:p>
          <a:p>
            <a:pPr marL="0" indent="0">
              <a:buNone/>
            </a:pPr>
            <a:r>
              <a:rPr lang="en-US" dirty="0"/>
              <a:t>Except for the mean of the residual, these observations look exactly like the original data</a:t>
            </a:r>
          </a:p>
        </p:txBody>
      </p:sp>
      <p:sp>
        <p:nvSpPr>
          <p:cNvPr id="2" name="Title 1"/>
          <p:cNvSpPr>
            <a:spLocks noGrp="1"/>
          </p:cNvSpPr>
          <p:nvPr>
            <p:ph type="title"/>
          </p:nvPr>
        </p:nvSpPr>
        <p:spPr/>
        <p:txBody>
          <a:bodyPr/>
          <a:lstStyle/>
          <a:p>
            <a:r>
              <a:rPr lang="en-US" b="1" dirty="0">
                <a:solidFill>
                  <a:schemeClr val="bg1"/>
                </a:solidFill>
              </a:rPr>
              <a:t>Residuals from the Intercept-Only Regression</a:t>
            </a:r>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6160C40D-0595-4B93-A464-41FA4A2A182C}"/>
              </a:ext>
            </a:extLst>
          </p:cNvPr>
          <p:cNvPicPr>
            <a:picLocks noChangeAspect="1"/>
          </p:cNvPicPr>
          <p:nvPr/>
        </p:nvPicPr>
        <p:blipFill>
          <a:blip r:embed="rId4"/>
          <a:stretch>
            <a:fillRect/>
          </a:stretch>
        </p:blipFill>
        <p:spPr>
          <a:xfrm>
            <a:off x="945776" y="1397066"/>
            <a:ext cx="7315200" cy="4438837"/>
          </a:xfrm>
          <a:prstGeom prst="rect">
            <a:avLst/>
          </a:prstGeom>
        </p:spPr>
      </p:pic>
    </p:spTree>
    <p:extLst>
      <p:ext uri="{BB962C8B-B14F-4D97-AF65-F5344CB8AC3E}">
        <p14:creationId xmlns:p14="http://schemas.microsoft.com/office/powerpoint/2010/main" val="105601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the Regression Line of Y on 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The original regression line is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𝑥</m:t>
                    </m:r>
                  </m:oMath>
                </a14:m>
                <a:r>
                  <a:rPr lang="en-US" dirty="0"/>
                  <a:t>.</a:t>
                </a:r>
              </a:p>
              <a:p>
                <a:r>
                  <a:rPr lang="en-US" dirty="0"/>
                  <a:t>The intern gave you this regression line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a:t>
                </a:r>
              </a:p>
              <a:p>
                <a:r>
                  <a:rPr lang="en-US" dirty="0"/>
                  <a:t>Rewrite the original regression line as</a:t>
                </a:r>
              </a:p>
              <a:p>
                <a:pPr marL="0" indent="0">
                  <a:buNone/>
                </a:pPr>
                <a:r>
                  <a:rPr lang="en-US" dirty="0"/>
                  <a: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𝑏</m:t>
                        </m:r>
                      </m:e>
                    </m:acc>
                    <m:r>
                      <a:rPr lang="en-US" i="1">
                        <a:latin typeface="Cambria Math" panose="02040503050406030204" pitchFamily="18" charset="0"/>
                      </a:rPr>
                      <m:t>𝑥</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𝑏</m:t>
                        </m:r>
                      </m:e>
                    </m:acc>
                    <m:r>
                      <a:rPr lang="en-US" i="1">
                        <a:latin typeface="Cambria Math" panose="02040503050406030204" pitchFamily="18" charset="0"/>
                      </a:rPr>
                      <m:t>𝑥</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𝑏</m:t>
                            </m:r>
                          </m:e>
                        </m:acc>
                        <m:r>
                          <a:rPr lang="en-US" i="1">
                            <a:latin typeface="Cambria Math" panose="02040503050406030204" pitchFamily="18" charset="0"/>
                          </a:rPr>
                          <m:t>𝑥</m:t>
                        </m:r>
                      </m:e>
                    </m:d>
                  </m:oMath>
                </a14:m>
                <a:r>
                  <a:rPr lang="en-US" dirty="0"/>
                  <a:t>.</a:t>
                </a:r>
              </a:p>
              <a:p>
                <a:r>
                  <a:rPr lang="en-US" dirty="0"/>
                  <a:t>Thus,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𝑏</m:t>
                        </m:r>
                      </m:e>
                    </m:acc>
                    <m:r>
                      <a:rPr lang="en-US" i="1">
                        <a:latin typeface="Cambria Math" panose="02040503050406030204" pitchFamily="18" charset="0"/>
                      </a:rPr>
                      <m:t>𝑥</m:t>
                    </m:r>
                  </m:oMath>
                </a14:m>
                <a:r>
                  <a:rPr lang="en-US" dirty="0"/>
                  <a:t> where the term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are residuals.</a:t>
                </a:r>
              </a:p>
              <a:p>
                <a:r>
                  <a:rPr lang="en-US" dirty="0"/>
                  <a:t>If we build a regression line of the residual on X, then we may get the coefficients of the original regression line.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821" r="-58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2108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the Regression Line of Y on 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We built a regression line of the residual on X, the coefficients of that regression line are Intercept = -0.26566792 and Slope = 0.08855597.</a:t>
                </a:r>
              </a:p>
              <a:p>
                <a:r>
                  <a:rPr lang="en-US" dirty="0"/>
                  <a:t>That residual regression line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m:rPr>
                          <m:nor/>
                        </m:rPr>
                        <a:rPr lang="en-US" dirty="0"/>
                        <m:t>50.01613046</m:t>
                      </m:r>
                      <m:r>
                        <a:rPr lang="en-US" i="1">
                          <a:latin typeface="Cambria Math" panose="02040503050406030204" pitchFamily="18" charset="0"/>
                        </a:rPr>
                        <m:t>=</m:t>
                      </m:r>
                      <m:r>
                        <m:rPr>
                          <m:nor/>
                        </m:rPr>
                        <a:rPr lang="en-US" dirty="0"/>
                        <m:t>−0.26566792</m:t>
                      </m:r>
                      <m:r>
                        <a:rPr lang="en-US" i="1">
                          <a:latin typeface="Cambria Math" panose="02040503050406030204" pitchFamily="18" charset="0"/>
                        </a:rPr>
                        <m:t>+</m:t>
                      </m:r>
                      <m:r>
                        <m:rPr>
                          <m:nor/>
                        </m:rPr>
                        <a:rPr lang="en-US" dirty="0"/>
                        <m:t>0.08855597</m:t>
                      </m:r>
                      <m:r>
                        <a:rPr lang="en-US" i="1">
                          <a:latin typeface="Cambria Math" panose="02040503050406030204" pitchFamily="18" charset="0"/>
                        </a:rPr>
                        <m:t>𝑥</m:t>
                      </m:r>
                    </m:oMath>
                  </m:oMathPara>
                </a14:m>
                <a:endParaRPr lang="en-US" dirty="0"/>
              </a:p>
              <a:p>
                <a:r>
                  <a:rPr lang="en-US" dirty="0"/>
                  <a:t>The original regression line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m:rPr>
                          <m:nor/>
                        </m:rPr>
                        <a:rPr lang="en-US" b="0" i="0" smtClean="0">
                          <a:latin typeface="Cambria Math" panose="02040503050406030204" pitchFamily="18" charset="0"/>
                        </a:rPr>
                        <m:t>+ </m:t>
                      </m:r>
                      <m:r>
                        <m:rPr>
                          <m:nor/>
                        </m:rPr>
                        <a:rPr lang="en-US" dirty="0"/>
                        <m:t>50.01613046</m:t>
                      </m:r>
                      <m:r>
                        <m:rPr>
                          <m:nor/>
                        </m:rPr>
                        <a:rPr lang="en-US" b="0" i="0" dirty="0" smtClean="0"/>
                        <m:t> − </m:t>
                      </m:r>
                      <m:r>
                        <m:rPr>
                          <m:nor/>
                        </m:rPr>
                        <a:rPr lang="en-US" dirty="0"/>
                        <m:t>0.26566792</m:t>
                      </m:r>
                      <m:r>
                        <a:rPr lang="en-US" i="1">
                          <a:latin typeface="Cambria Math" panose="02040503050406030204" pitchFamily="18" charset="0"/>
                        </a:rPr>
                        <m:t>+</m:t>
                      </m:r>
                      <m:r>
                        <m:rPr>
                          <m:nor/>
                        </m:rPr>
                        <a:rPr lang="en-US" dirty="0"/>
                        <m:t>0.08855597</m:t>
                      </m:r>
                      <m:r>
                        <a:rPr lang="en-US" i="1">
                          <a:latin typeface="Cambria Math" panose="02040503050406030204" pitchFamily="18" charset="0"/>
                        </a:rPr>
                        <m:t>𝑥</m:t>
                      </m:r>
                      <m:r>
                        <a:rPr lang="en-US" b="0" i="1" smtClean="0">
                          <a:latin typeface="Cambria Math" panose="02040503050406030204" pitchFamily="18" charset="0"/>
                        </a:rPr>
                        <m:t>=</m:t>
                      </m:r>
                      <m:r>
                        <m:rPr>
                          <m:nor/>
                        </m:rPr>
                        <a:rPr lang="en-US" dirty="0"/>
                        <m:t>49.75046254</m:t>
                      </m:r>
                      <m:r>
                        <a:rPr lang="en-US" i="1">
                          <a:latin typeface="Cambria Math" panose="02040503050406030204" pitchFamily="18" charset="0"/>
                        </a:rPr>
                        <m:t>+</m:t>
                      </m:r>
                      <m:r>
                        <m:rPr>
                          <m:nor/>
                        </m:rPr>
                        <a:rPr lang="en-US" dirty="0"/>
                        <m:t>0.08855597</m:t>
                      </m:r>
                      <m:r>
                        <a:rPr lang="en-US" i="1">
                          <a:latin typeface="Cambria Math" panose="02040503050406030204" pitchFamily="18" charset="0"/>
                        </a:rPr>
                        <m:t>𝑥</m:t>
                      </m:r>
                    </m:oMath>
                  </m:oMathPara>
                </a14:m>
                <a:endParaRPr lang="en-US" dirty="0"/>
              </a:p>
              <a:p>
                <a:r>
                  <a:rPr lang="en-US" dirty="0"/>
                  <a:t>The R-squared of that residual regression is also the R-square of the original regression line which is 0.00259829. It is because R-square measures the strength of the relation between Y and X.</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638" b="-29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pic>
        <p:nvPicPr>
          <p:cNvPr id="6" name="Picture 5">
            <a:extLst>
              <a:ext uri="{FF2B5EF4-FFF2-40B4-BE49-F238E27FC236}">
                <a16:creationId xmlns:a16="http://schemas.microsoft.com/office/drawing/2014/main" id="{BD6EEEA3-2A83-478D-965F-C59AD98388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22972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10260</TotalTime>
  <Words>3436</Words>
  <Application>Microsoft Office PowerPoint</Application>
  <PresentationFormat>Widescreen</PresentationFormat>
  <Paragraphs>668</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Cambria Math</vt:lpstr>
      <vt:lpstr>Courier New</vt:lpstr>
      <vt:lpstr>Office Theme</vt:lpstr>
      <vt:lpstr>   CS 584 Machine Learning</vt:lpstr>
      <vt:lpstr>Week 15 Agenda</vt:lpstr>
      <vt:lpstr>What is the Regression Line of Y on X?</vt:lpstr>
      <vt:lpstr>What is the Regression Line of Y on X?</vt:lpstr>
      <vt:lpstr>The Intercept-Only Regression</vt:lpstr>
      <vt:lpstr>What is the Regression Line of Y on X?</vt:lpstr>
      <vt:lpstr>Residuals from the Intercept-Only Regression</vt:lpstr>
      <vt:lpstr>What is the Regression Line of Y on X?</vt:lpstr>
      <vt:lpstr>What is the Regression Line of Y on X?</vt:lpstr>
      <vt:lpstr>The Regression Line of Y on X</vt:lpstr>
      <vt:lpstr>What are the Residuals?</vt:lpstr>
      <vt:lpstr>The Motivation of Gradient Boosting</vt:lpstr>
      <vt:lpstr>The Motivation of Gradient Boosting</vt:lpstr>
      <vt:lpstr>History of Boosting Algorithms</vt:lpstr>
      <vt:lpstr>History of Boosting Algorithms</vt:lpstr>
      <vt:lpstr>Gradient Boosting (Friedman, 2001)</vt:lpstr>
      <vt:lpstr>Gradient Boosting (Friedman, 2001)</vt:lpstr>
      <vt:lpstr>Gradient Boosting (Friedman, 2001)</vt:lpstr>
      <vt:lpstr>Gradient Boosting Algorithm</vt:lpstr>
      <vt:lpstr>Least Squares Regression</vt:lpstr>
      <vt:lpstr>Least Absolute Deviation (LAD) Regression</vt:lpstr>
      <vt:lpstr>Regression Tree</vt:lpstr>
      <vt:lpstr>Regression Tree</vt:lpstr>
      <vt:lpstr>Regression Tree</vt:lpstr>
      <vt:lpstr>Binary Logistic Classification</vt:lpstr>
      <vt:lpstr>Binary Logistic Classification</vt:lpstr>
      <vt:lpstr>Binary Logistic Classification</vt:lpstr>
      <vt:lpstr>Binary Logistic Classification</vt:lpstr>
      <vt:lpstr>Binary Logistic Classification</vt:lpstr>
      <vt:lpstr>Binary Logistic Classification</vt:lpstr>
      <vt:lpstr>Composite Sine Data Example</vt:lpstr>
      <vt:lpstr>Composite Sine Data Example</vt:lpstr>
      <vt:lpstr>Composite Sine Data Example</vt:lpstr>
      <vt:lpstr>Composite Sine Data Example</vt:lpstr>
      <vt:lpstr>Composite Sine Data Example</vt:lpstr>
      <vt:lpstr>Composite Sine Data Example</vt:lpstr>
      <vt:lpstr>Composite Sine Data Example</vt:lpstr>
      <vt:lpstr>Wine Quality Classification Example</vt:lpstr>
      <vt:lpstr>Wine Quality Classification Example</vt:lpstr>
      <vt:lpstr>Wine Quality Classification Example</vt:lpstr>
      <vt:lpstr>Wine Quality Classification Example</vt:lpstr>
      <vt:lpstr>Wine Quality Classification Confusion Matrix</vt:lpstr>
      <vt:lpstr>Wine Quality Classification Confusion Matrix</vt:lpstr>
      <vt:lpstr>Gradient Boosting: Pros</vt:lpstr>
      <vt:lpstr>Gradient Boosting: Cons</vt:lpstr>
      <vt:lpstr>XGBoost: eXtreme Gradient Boosting</vt:lpstr>
      <vt:lpstr>Composite Sine Data Example</vt:lpstr>
      <vt:lpstr>Composite Sine Data Example</vt:lpstr>
      <vt:lpstr>Composite Sine Data Example</vt:lpstr>
      <vt:lpstr>Composite Sine Data Example</vt:lpstr>
      <vt:lpstr>Model Stacking: Overview</vt:lpstr>
      <vt:lpstr>Model Stacking: Second Level</vt:lpstr>
      <vt:lpstr>Model Stacking: References</vt:lpstr>
      <vt:lpstr>Special Announcements  </vt:lpstr>
      <vt:lpstr>Final Exam</vt:lpstr>
      <vt:lpstr>Thank You for Attending the Machine Learning Class!</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1821</cp:revision>
  <cp:lastPrinted>2014-06-20T14:10:14Z</cp:lastPrinted>
  <dcterms:created xsi:type="dcterms:W3CDTF">2014-05-31T22:30:28Z</dcterms:created>
  <dcterms:modified xsi:type="dcterms:W3CDTF">2019-04-24T19:04:03Z</dcterms:modified>
</cp:coreProperties>
</file>