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360" r:id="rId3"/>
    <p:sldId id="494" r:id="rId4"/>
    <p:sldId id="490" r:id="rId5"/>
    <p:sldId id="491" r:id="rId6"/>
    <p:sldId id="492" r:id="rId7"/>
    <p:sldId id="493" r:id="rId8"/>
    <p:sldId id="495" r:id="rId9"/>
    <p:sldId id="496" r:id="rId10"/>
    <p:sldId id="499" r:id="rId11"/>
    <p:sldId id="497" r:id="rId12"/>
    <p:sldId id="500" r:id="rId13"/>
    <p:sldId id="501" r:id="rId14"/>
    <p:sldId id="498" r:id="rId15"/>
    <p:sldId id="569" r:id="rId16"/>
    <p:sldId id="502" r:id="rId17"/>
    <p:sldId id="504" r:id="rId18"/>
    <p:sldId id="505" r:id="rId19"/>
    <p:sldId id="503" r:id="rId20"/>
    <p:sldId id="507" r:id="rId21"/>
    <p:sldId id="517" r:id="rId22"/>
    <p:sldId id="518" r:id="rId23"/>
    <p:sldId id="519" r:id="rId24"/>
    <p:sldId id="520" r:id="rId25"/>
    <p:sldId id="521" r:id="rId26"/>
    <p:sldId id="522" r:id="rId27"/>
    <p:sldId id="523" r:id="rId28"/>
    <p:sldId id="524" r:id="rId29"/>
    <p:sldId id="525" r:id="rId30"/>
    <p:sldId id="568" r:id="rId31"/>
    <p:sldId id="570" r:id="rId32"/>
    <p:sldId id="571" r:id="rId33"/>
    <p:sldId id="527" r:id="rId34"/>
    <p:sldId id="528" r:id="rId35"/>
    <p:sldId id="529" r:id="rId36"/>
    <p:sldId id="530" r:id="rId37"/>
    <p:sldId id="531" r:id="rId38"/>
    <p:sldId id="532" r:id="rId39"/>
    <p:sldId id="533" r:id="rId40"/>
    <p:sldId id="534" r:id="rId41"/>
    <p:sldId id="535" r:id="rId42"/>
    <p:sldId id="536" r:id="rId43"/>
    <p:sldId id="537" r:id="rId44"/>
    <p:sldId id="572" r:id="rId45"/>
    <p:sldId id="573" r:id="rId46"/>
    <p:sldId id="574" r:id="rId47"/>
    <p:sldId id="577" r:id="rId48"/>
    <p:sldId id="582" r:id="rId49"/>
    <p:sldId id="575" r:id="rId50"/>
    <p:sldId id="583" r:id="rId51"/>
    <p:sldId id="585" r:id="rId52"/>
    <p:sldId id="584" r:id="rId53"/>
    <p:sldId id="586" r:id="rId54"/>
    <p:sldId id="587" r:id="rId55"/>
    <p:sldId id="580" r:id="rId56"/>
    <p:sldId id="588" r:id="rId57"/>
    <p:sldId id="581" r:id="rId58"/>
    <p:sldId id="567" r:id="rId59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9237F10-8943-4457-A61F-7A2A0E202088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83394041-AB16-4FF7-A9C5-62D99BEC9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6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49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00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04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306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34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992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56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63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351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07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25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268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600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573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654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66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579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495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419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3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472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41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339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603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760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479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84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698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210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7437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343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966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02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468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6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9039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146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8737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309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2086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102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037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4574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04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558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856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250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6793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252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4650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0845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58395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4136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684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76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71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52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54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25F-65ED-4B73-85C5-202F4C738597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6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1023-42B8-48D6-8759-38078A4B79CC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1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C69A-F500-4A9D-B61C-F5091DD2C727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077-5ADA-4D53-9C31-27E136949202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1C20BA80-1909-427C-B3BD-3DD8AEAFD5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2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D5EF-D3AA-4DDB-99C8-497F8A27F6F0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4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69DA-F0BE-48C2-9E54-DD6F731B072E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9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D457-FAAA-480B-BC00-0D6A59C1AA3D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1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34F5-3FB1-4F32-836D-B57BA95CBC29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3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F2E3-AE90-488D-8146-868293815B65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1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40AA-A86E-4197-8C83-723554E81E00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5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A70-A184-4158-8A37-ADCD1DFAD00B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7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accent1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F0BB-8B56-4A48-9893-D90F7549EB85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neighbors.html#unsupervised-neighbors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6514" y="2117627"/>
            <a:ext cx="8098971" cy="1885206"/>
          </a:xfrm>
          <a:noFill/>
        </p:spPr>
        <p:txBody>
          <a:bodyPr>
            <a:noAutofit/>
          </a:bodyPr>
          <a:lstStyle/>
          <a:p>
            <a:br>
              <a:rPr lang="en-US" sz="7000" b="1" dirty="0">
                <a:solidFill>
                  <a:schemeClr val="bg1"/>
                </a:solidFill>
              </a:rPr>
            </a:br>
            <a:br>
              <a:rPr lang="en-US" sz="7000" b="1" dirty="0">
                <a:solidFill>
                  <a:schemeClr val="bg1"/>
                </a:solidFill>
              </a:rPr>
            </a:br>
            <a:br>
              <a:rPr lang="en-US" sz="7000" b="1" dirty="0">
                <a:solidFill>
                  <a:schemeClr val="bg1"/>
                </a:solidFill>
              </a:rPr>
            </a:br>
            <a: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  <a:t>CS 584</a:t>
            </a:r>
            <a:b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7000" b="1" dirty="0">
                <a:solidFill>
                  <a:schemeClr val="accent5">
                    <a:lumMod val="50000"/>
                  </a:schemeClr>
                </a:solidFill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40373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Week 2</a:t>
            </a:r>
          </a:p>
          <a:p>
            <a:r>
              <a:rPr lang="en-US" sz="4000" dirty="0"/>
              <a:t>January 23,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1C20BA80-1909-427C-B3BD-3DD8AEAFD5BE}" type="slidenum">
              <a:rPr lang="en-US" smtClean="0">
                <a:solidFill>
                  <a:srgbClr val="FFFF00"/>
                </a:solidFill>
              </a:rPr>
              <a:t>1</a:t>
            </a:fld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1E5C9E-5B35-47BB-8A82-326EB9820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"/>
            <a:ext cx="12192000" cy="13166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31395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a Histogram to Estimate the Density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</a:t>
            </a:r>
            <a:r>
              <a:rPr lang="en-US" i="1" dirty="0"/>
              <a:t>h</a:t>
            </a:r>
            <a:r>
              <a:rPr lang="en-US" dirty="0"/>
              <a:t> be the bin-width.</a:t>
            </a:r>
          </a:p>
          <a:p>
            <a:r>
              <a:rPr lang="en-US" dirty="0"/>
              <a:t>Let </a:t>
            </a:r>
            <a:r>
              <a:rPr lang="en-US" i="1" dirty="0"/>
              <a:t>m</a:t>
            </a:r>
            <a:r>
              <a:rPr lang="en-US" i="1" baseline="-25000" dirty="0"/>
              <a:t>i</a:t>
            </a:r>
            <a:r>
              <a:rPr lang="en-US" dirty="0"/>
              <a:t> be the mid-point of the </a:t>
            </a:r>
            <a:r>
              <a:rPr lang="en-US" i="1" dirty="0" err="1"/>
              <a:t>i</a:t>
            </a:r>
            <a:r>
              <a:rPr lang="en-US" dirty="0" err="1"/>
              <a:t>-th</a:t>
            </a:r>
            <a:r>
              <a:rPr lang="en-US" dirty="0"/>
              <a:t> bin. Let us represent the bin by this interval (</a:t>
            </a:r>
            <a:r>
              <a:rPr lang="en-US" i="1" dirty="0"/>
              <a:t>m</a:t>
            </a:r>
            <a:r>
              <a:rPr lang="en-US" i="1" baseline="-25000" dirty="0"/>
              <a:t>i</a:t>
            </a:r>
            <a:r>
              <a:rPr lang="en-US" dirty="0"/>
              <a:t> – </a:t>
            </a:r>
            <a:r>
              <a:rPr lang="en-US" i="1" dirty="0"/>
              <a:t>h</a:t>
            </a:r>
            <a:r>
              <a:rPr lang="en-US" dirty="0"/>
              <a:t>/2, </a:t>
            </a:r>
            <a:r>
              <a:rPr lang="en-US" i="1" dirty="0"/>
              <a:t>m</a:t>
            </a:r>
            <a:r>
              <a:rPr lang="en-US" i="1" baseline="-25000" dirty="0"/>
              <a:t>i</a:t>
            </a:r>
            <a:r>
              <a:rPr lang="en-US" dirty="0"/>
              <a:t> + </a:t>
            </a:r>
            <a:r>
              <a:rPr lang="en-US" i="1" dirty="0"/>
              <a:t>h</a:t>
            </a:r>
            <a:r>
              <a:rPr lang="en-US" dirty="0"/>
              <a:t>/2]</a:t>
            </a:r>
            <a:r>
              <a:rPr lang="en-US" i="1" dirty="0"/>
              <a:t>.</a:t>
            </a:r>
            <a:endParaRPr lang="en-US" dirty="0"/>
          </a:p>
          <a:p>
            <a:r>
              <a:rPr lang="en-US" dirty="0"/>
              <a:t>Let 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dirty="0"/>
              <a:t> be the number of observations in the </a:t>
            </a:r>
            <a:r>
              <a:rPr lang="en-US" i="1" dirty="0" err="1"/>
              <a:t>i</a:t>
            </a:r>
            <a:r>
              <a:rPr lang="en-US" dirty="0" err="1"/>
              <a:t>-th</a:t>
            </a:r>
            <a:r>
              <a:rPr lang="en-US" dirty="0"/>
              <a:t> bin. Let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l-GR" dirty="0"/>
              <a:t>Σ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i="1" dirty="0"/>
              <a:t>.</a:t>
            </a:r>
            <a:r>
              <a:rPr lang="en-US" dirty="0"/>
              <a:t> </a:t>
            </a:r>
          </a:p>
          <a:p>
            <a:r>
              <a:rPr lang="en-US" dirty="0"/>
              <a:t>Thus, the area of the rectangle that represents the </a:t>
            </a:r>
            <a:r>
              <a:rPr lang="en-US" i="1" dirty="0" err="1"/>
              <a:t>i</a:t>
            </a:r>
            <a:r>
              <a:rPr lang="en-US" dirty="0" err="1"/>
              <a:t>-th</a:t>
            </a:r>
            <a:r>
              <a:rPr lang="en-US" dirty="0"/>
              <a:t> bin is </a:t>
            </a:r>
            <a:r>
              <a:rPr lang="en-US" i="1" dirty="0"/>
              <a:t>h</a:t>
            </a:r>
            <a:r>
              <a:rPr lang="en-US" dirty="0"/>
              <a:t> * 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dirty="0"/>
              <a:t> .</a:t>
            </a:r>
          </a:p>
          <a:p>
            <a:r>
              <a:rPr lang="en-US" dirty="0"/>
              <a:t>The total area of all the rectangles is </a:t>
            </a:r>
            <a:r>
              <a:rPr lang="el-GR" dirty="0"/>
              <a:t>Σ</a:t>
            </a:r>
            <a:r>
              <a:rPr lang="en-US" baseline="-25000" dirty="0" err="1"/>
              <a:t>i</a:t>
            </a:r>
            <a:r>
              <a:rPr lang="en-US" dirty="0"/>
              <a:t> (</a:t>
            </a:r>
            <a:r>
              <a:rPr lang="en-US" i="1" dirty="0"/>
              <a:t>h</a:t>
            </a:r>
            <a:r>
              <a:rPr lang="en-US" dirty="0"/>
              <a:t> * 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dirty="0"/>
              <a:t>) = h * </a:t>
            </a:r>
            <a:r>
              <a:rPr lang="el-GR" dirty="0"/>
              <a:t>Σ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dirty="0"/>
              <a:t> = h * </a:t>
            </a:r>
            <a:r>
              <a:rPr lang="en-US" i="1" dirty="0"/>
              <a:t>N.</a:t>
            </a:r>
            <a:endParaRPr lang="en-US" dirty="0"/>
          </a:p>
          <a:p>
            <a:r>
              <a:rPr lang="en-US" dirty="0"/>
              <a:t>Since the area of a density must be one, we need to divide the area of each rectangle by </a:t>
            </a:r>
            <a:r>
              <a:rPr lang="en-US" i="1" dirty="0"/>
              <a:t>Nh</a:t>
            </a:r>
            <a:r>
              <a:rPr lang="en-US" dirty="0"/>
              <a:t>.</a:t>
            </a:r>
          </a:p>
          <a:p>
            <a:r>
              <a:rPr lang="en-US" dirty="0"/>
              <a:t>Since the base of the rectangle is always </a:t>
            </a:r>
            <a:r>
              <a:rPr lang="en-US" i="1" dirty="0"/>
              <a:t>h</a:t>
            </a:r>
            <a:r>
              <a:rPr lang="en-US" dirty="0"/>
              <a:t>, therefore, the height of the </a:t>
            </a:r>
            <a:r>
              <a:rPr lang="en-US" i="1" dirty="0" err="1"/>
              <a:t>i</a:t>
            </a:r>
            <a:r>
              <a:rPr lang="en-US" dirty="0" err="1"/>
              <a:t>-th</a:t>
            </a:r>
            <a:r>
              <a:rPr lang="en-US" dirty="0"/>
              <a:t> rectangle in the density estimator is 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dirty="0"/>
              <a:t> / </a:t>
            </a:r>
            <a:r>
              <a:rPr lang="en-US" i="1" dirty="0"/>
              <a:t>Nh</a:t>
            </a:r>
            <a:r>
              <a:rPr lang="en-US" dirty="0"/>
              <a:t>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49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 a Histogram to Estimate the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density estimate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𝑁h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Alternatively,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𝑁h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are the observations and the weight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otherwise.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18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Density Estimation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</a:t>
                </a:r>
                <a:r>
                  <a:rPr lang="en-US" i="1" dirty="0"/>
                  <a:t>N</a:t>
                </a:r>
                <a:r>
                  <a:rPr lang="en-US" dirty="0"/>
                  <a:t> = 8 and the observations are 0.4, 0.6, 0.7, 1.9, 2.4,	6.1, 6.2, and 7.3</a:t>
                </a:r>
              </a:p>
              <a:p>
                <a:r>
                  <a:rPr lang="en-US" dirty="0"/>
                  <a:t>For </a:t>
                </a:r>
                <a:r>
                  <a:rPr lang="en-US" i="1" dirty="0"/>
                  <a:t>h</a:t>
                </a:r>
                <a:r>
                  <a:rPr lang="en-US" dirty="0"/>
                  <a:t> = 2,  choose mid-points as 1, 3, 5, and 7. Consider </a:t>
                </a:r>
                <a:r>
                  <a:rPr lang="en-US" i="1" dirty="0"/>
                  <a:t>m</a:t>
                </a:r>
                <a:r>
                  <a:rPr lang="en-US" i="1" baseline="-25000" dirty="0"/>
                  <a:t>1</a:t>
                </a:r>
                <a:r>
                  <a:rPr lang="en-US" dirty="0"/>
                  <a:t> = 1.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density estimate for </a:t>
                </a:r>
                <a:r>
                  <a:rPr lang="en-US" i="1" dirty="0"/>
                  <a:t>m</a:t>
                </a:r>
                <a:r>
                  <a:rPr lang="en-US" i="1" baseline="-25000" dirty="0"/>
                  <a:t>1</a:t>
                </a:r>
                <a:r>
                  <a:rPr lang="en-US" dirty="0"/>
                  <a:t> = 1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:r>
                  <a:rPr lang="el-GR" dirty="0"/>
                  <a:t>Σ</a:t>
                </a:r>
                <a:r>
                  <a:rPr lang="en-US" dirty="0"/>
                  <a:t> </a:t>
                </a:r>
                <a:r>
                  <a:rPr lang="en-US" i="1" dirty="0"/>
                  <a:t>w</a:t>
                </a:r>
                <a:r>
                  <a:rPr lang="en-US" dirty="0"/>
                  <a:t>(</a:t>
                </a:r>
                <a:r>
                  <a:rPr lang="en-US" i="1" dirty="0"/>
                  <a:t>u</a:t>
                </a:r>
                <a:r>
                  <a:rPr lang="en-US" dirty="0"/>
                  <a:t>) / (</a:t>
                </a:r>
                <a:r>
                  <a:rPr lang="en-US" i="1" dirty="0"/>
                  <a:t>Nh</a:t>
                </a:r>
                <a:r>
                  <a:rPr lang="en-US" dirty="0"/>
                  <a:t>) = 4 / (8*2) = 0.25.</a:t>
                </a:r>
              </a:p>
              <a:p>
                <a:r>
                  <a:rPr lang="en-US" dirty="0"/>
                  <a:t>The density estimates are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= 0.25,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/>
                  <a:t> = 0.0625,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dirty="0"/>
                  <a:t> = 0,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r>
                  <a:rPr lang="en-US" dirty="0"/>
                  <a:t> = 0.1875.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r="-168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C28AEBB-8591-4EC9-A36F-CCC6B256F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485331"/>
              </p:ext>
            </p:extLst>
          </p:nvPr>
        </p:nvGraphicFramePr>
        <p:xfrm>
          <a:off x="1207774" y="3131820"/>
          <a:ext cx="10146026" cy="1308735"/>
        </p:xfrm>
        <a:graphic>
          <a:graphicData uri="http://schemas.openxmlformats.org/drawingml/2006/table">
            <a:tbl>
              <a:tblPr/>
              <a:tblGrid>
                <a:gridCol w="2275170">
                  <a:extLst>
                    <a:ext uri="{9D8B030D-6E8A-4147-A177-3AD203B41FA5}">
                      <a16:colId xmlns:a16="http://schemas.microsoft.com/office/drawing/2014/main" val="1353959852"/>
                    </a:ext>
                  </a:extLst>
                </a:gridCol>
                <a:gridCol w="983857">
                  <a:extLst>
                    <a:ext uri="{9D8B030D-6E8A-4147-A177-3AD203B41FA5}">
                      <a16:colId xmlns:a16="http://schemas.microsoft.com/office/drawing/2014/main" val="4205889433"/>
                    </a:ext>
                  </a:extLst>
                </a:gridCol>
                <a:gridCol w="983857">
                  <a:extLst>
                    <a:ext uri="{9D8B030D-6E8A-4147-A177-3AD203B41FA5}">
                      <a16:colId xmlns:a16="http://schemas.microsoft.com/office/drawing/2014/main" val="339864498"/>
                    </a:ext>
                  </a:extLst>
                </a:gridCol>
                <a:gridCol w="983857">
                  <a:extLst>
                    <a:ext uri="{9D8B030D-6E8A-4147-A177-3AD203B41FA5}">
                      <a16:colId xmlns:a16="http://schemas.microsoft.com/office/drawing/2014/main" val="1403211240"/>
                    </a:ext>
                  </a:extLst>
                </a:gridCol>
                <a:gridCol w="983857">
                  <a:extLst>
                    <a:ext uri="{9D8B030D-6E8A-4147-A177-3AD203B41FA5}">
                      <a16:colId xmlns:a16="http://schemas.microsoft.com/office/drawing/2014/main" val="2059088655"/>
                    </a:ext>
                  </a:extLst>
                </a:gridCol>
                <a:gridCol w="983857">
                  <a:extLst>
                    <a:ext uri="{9D8B030D-6E8A-4147-A177-3AD203B41FA5}">
                      <a16:colId xmlns:a16="http://schemas.microsoft.com/office/drawing/2014/main" val="2070125105"/>
                    </a:ext>
                  </a:extLst>
                </a:gridCol>
                <a:gridCol w="983857">
                  <a:extLst>
                    <a:ext uri="{9D8B030D-6E8A-4147-A177-3AD203B41FA5}">
                      <a16:colId xmlns:a16="http://schemas.microsoft.com/office/drawing/2014/main" val="2341543698"/>
                    </a:ext>
                  </a:extLst>
                </a:gridCol>
                <a:gridCol w="983857">
                  <a:extLst>
                    <a:ext uri="{9D8B030D-6E8A-4147-A177-3AD203B41FA5}">
                      <a16:colId xmlns:a16="http://schemas.microsoft.com/office/drawing/2014/main" val="3678627601"/>
                    </a:ext>
                  </a:extLst>
                </a:gridCol>
                <a:gridCol w="983857">
                  <a:extLst>
                    <a:ext uri="{9D8B030D-6E8A-4147-A177-3AD203B41FA5}">
                      <a16:colId xmlns:a16="http://schemas.microsoft.com/office/drawing/2014/main" val="2618030372"/>
                    </a:ext>
                  </a:extLst>
                </a:gridCol>
              </a:tblGrid>
              <a:tr h="35025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28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436598"/>
                  </a:ext>
                </a:extLst>
              </a:tr>
              <a:tr h="35025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(</a:t>
                      </a:r>
                      <a:r>
                        <a:rPr lang="en-US" sz="2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r>
                        <a:rPr lang="en-US" sz="28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r>
                        <a:rPr lang="en-US" sz="2800" i="1" dirty="0"/>
                        <a:t>m</a:t>
                      </a:r>
                      <a:r>
                        <a:rPr lang="en-US" sz="2800" i="1" baseline="-25000" dirty="0"/>
                        <a:t>1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)/2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962608"/>
                  </a:ext>
                </a:extLst>
              </a:tr>
              <a:tr h="350255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2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854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417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Density Estimation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14A0AB-7A00-4F4F-9249-B869F7640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985193"/>
              </p:ext>
            </p:extLst>
          </p:nvPr>
        </p:nvGraphicFramePr>
        <p:xfrm>
          <a:off x="7783032" y="1027906"/>
          <a:ext cx="1908810" cy="1703070"/>
        </p:xfrm>
        <a:graphic>
          <a:graphicData uri="http://schemas.openxmlformats.org/drawingml/2006/table">
            <a:tbl>
              <a:tblPr/>
              <a:tblGrid>
                <a:gridCol w="954405">
                  <a:extLst>
                    <a:ext uri="{9D8B030D-6E8A-4147-A177-3AD203B41FA5}">
                      <a16:colId xmlns:a16="http://schemas.microsoft.com/office/drawing/2014/main" val="3753118604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187067502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h=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4117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p(m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067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734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1329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171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8163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C30508-FF6E-46F9-877C-AC39493CF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864697"/>
              </p:ext>
            </p:extLst>
          </p:nvPr>
        </p:nvGraphicFramePr>
        <p:xfrm>
          <a:off x="7783032" y="3298666"/>
          <a:ext cx="1908810" cy="2838450"/>
        </p:xfrm>
        <a:graphic>
          <a:graphicData uri="http://schemas.openxmlformats.org/drawingml/2006/table">
            <a:tbl>
              <a:tblPr/>
              <a:tblGrid>
                <a:gridCol w="954405">
                  <a:extLst>
                    <a:ext uri="{9D8B030D-6E8A-4147-A177-3AD203B41FA5}">
                      <a16:colId xmlns:a16="http://schemas.microsoft.com/office/drawing/2014/main" val="88962056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4162620000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 =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403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p(m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9401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753488"/>
                  </a:ext>
                </a:extLst>
              </a:tr>
              <a:tr h="15811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532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2622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5861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536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400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6846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625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25308A9-B37A-4BE6-B111-2B34ADBAC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736493"/>
              </p:ext>
            </p:extLst>
          </p:nvPr>
        </p:nvGraphicFramePr>
        <p:xfrm>
          <a:off x="10075146" y="1027906"/>
          <a:ext cx="1825788" cy="5109210"/>
        </p:xfrm>
        <a:graphic>
          <a:graphicData uri="http://schemas.openxmlformats.org/drawingml/2006/table">
            <a:tbl>
              <a:tblPr/>
              <a:tblGrid>
                <a:gridCol w="912894">
                  <a:extLst>
                    <a:ext uri="{9D8B030D-6E8A-4147-A177-3AD203B41FA5}">
                      <a16:colId xmlns:a16="http://schemas.microsoft.com/office/drawing/2014/main" val="2907499562"/>
                    </a:ext>
                  </a:extLst>
                </a:gridCol>
                <a:gridCol w="912894">
                  <a:extLst>
                    <a:ext uri="{9D8B030D-6E8A-4147-A177-3AD203B41FA5}">
                      <a16:colId xmlns:a16="http://schemas.microsoft.com/office/drawing/2014/main" val="2997866743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 = 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8913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p(m</a:t>
                      </a:r>
                      <a:r>
                        <a:rPr lang="en-US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6711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8166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7544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3048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9288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1004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2555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1931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1326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629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3707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1371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4973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6535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8851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5252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708001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281B3BB-70AA-4072-9240-95ADC03AA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40" y="1508760"/>
            <a:ext cx="7406640" cy="462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86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 to Specify the Bin-Width?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Specify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𝐼𝑄𝑅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−1/3</m:t>
                        </m:r>
                      </m:sup>
                    </m:sSup>
                  </m:oMath>
                </a14:m>
                <a:r>
                  <a:rPr lang="en-US" dirty="0"/>
                  <a:t> where IQR is the Interquartile Range</a:t>
                </a:r>
              </a:p>
              <a:p>
                <a:r>
                  <a:rPr lang="en-US" dirty="0"/>
                  <a:t>Suggested by </a:t>
                </a:r>
                <a:r>
                  <a:rPr lang="en-US" dirty="0" err="1"/>
                  <a:t>Izenman</a:t>
                </a:r>
                <a:r>
                  <a:rPr lang="en-US" dirty="0"/>
                  <a:t>, A. J. (1991). Recent developments in nonparametric density estimation. </a:t>
                </a:r>
                <a:r>
                  <a:rPr lang="en-US" i="1" dirty="0"/>
                  <a:t>Journal of the American Statistical Association</a:t>
                </a:r>
                <a:r>
                  <a:rPr lang="en-US" dirty="0"/>
                  <a:t>, v.86, no.413: pp.205-224.</a:t>
                </a:r>
              </a:p>
              <a:p>
                <a:r>
                  <a:rPr lang="en-US" dirty="0"/>
                  <a:t>In practice, we will round </a:t>
                </a:r>
                <a:r>
                  <a:rPr lang="en-US" i="1" dirty="0"/>
                  <a:t>h</a:t>
                </a:r>
                <a:r>
                  <a:rPr lang="en-US" dirty="0"/>
                  <a:t> to some nice value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Calculate </a:t>
                </a:r>
                <a:r>
                  <a:rPr lang="en-US" i="1" dirty="0"/>
                  <a:t>u</a:t>
                </a:r>
                <a:r>
                  <a:rPr lang="en-US" dirty="0"/>
                  <a:t> = log</a:t>
                </a:r>
                <a:r>
                  <a:rPr lang="en-US" baseline="-25000" dirty="0"/>
                  <a:t>10</a:t>
                </a:r>
                <a:r>
                  <a:rPr lang="en-US" dirty="0"/>
                  <a:t>(</a:t>
                </a:r>
                <a:r>
                  <a:rPr lang="en-US" i="1" dirty="0"/>
                  <a:t>h</a:t>
                </a:r>
                <a:r>
                  <a:rPr lang="en-US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Calculate </a:t>
                </a:r>
                <a:r>
                  <a:rPr lang="en-US" i="1" dirty="0"/>
                  <a:t>v</a:t>
                </a:r>
                <a:r>
                  <a:rPr lang="en-US" dirty="0"/>
                  <a:t> = sign(u) * ceil(abs(</a:t>
                </a:r>
                <a:r>
                  <a:rPr lang="en-US" i="1" dirty="0"/>
                  <a:t>u</a:t>
                </a:r>
                <a:r>
                  <a:rPr lang="en-US" dirty="0"/>
                  <a:t>)) which round </a:t>
                </a:r>
                <a:r>
                  <a:rPr lang="en-US" i="1" dirty="0"/>
                  <a:t>u</a:t>
                </a:r>
                <a:r>
                  <a:rPr lang="en-US" dirty="0"/>
                  <a:t> to the next larger integer (e.g., -2.456 to -3 and 4.567 to 5)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Calculate the beautified </a:t>
                </a:r>
                <a:r>
                  <a:rPr lang="en-US" i="1" dirty="0"/>
                  <a:t>h</a:t>
                </a:r>
                <a:r>
                  <a:rPr lang="en-US" dirty="0"/>
                  <a:t> = 10^</a:t>
                </a:r>
                <a:r>
                  <a:rPr lang="en-US" i="1" dirty="0"/>
                  <a:t>v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96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37F249-7DAE-4CAE-AF5F-D4EF9033539C}"/>
              </a:ext>
            </a:extLst>
          </p:cNvPr>
          <p:cNvSpPr txBox="1"/>
          <p:nvPr/>
        </p:nvSpPr>
        <p:spPr>
          <a:xfrm>
            <a:off x="9344070" y="59195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Week 2 NiceBinWidth.py</a:t>
            </a:r>
          </a:p>
        </p:txBody>
      </p:sp>
    </p:spTree>
    <p:extLst>
      <p:ext uri="{BB962C8B-B14F-4D97-AF65-F5344CB8AC3E}">
        <p14:creationId xmlns:p14="http://schemas.microsoft.com/office/powerpoint/2010/main" val="3101518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 to Specify the Bin-Width?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 our previous example, Q3 = 6.15 and Q1 = 0.65.  Thus IQR = 6.15 – 0.65 = 5.5.  The suggested bin-width is h = 2 * 5.5 * 8</a:t>
                </a:r>
                <a:r>
                  <a:rPr lang="en-US" baseline="30000" dirty="0"/>
                  <a:t>-1/3</a:t>
                </a:r>
                <a:r>
                  <a:rPr lang="en-US" dirty="0"/>
                  <a:t> =  5.5.</a:t>
                </a:r>
              </a:p>
              <a:p>
                <a:r>
                  <a:rPr lang="en-US" dirty="0"/>
                  <a:t>The </a:t>
                </a:r>
                <a:r>
                  <a:rPr lang="en-US" i="1" dirty="0"/>
                  <a:t>nice</a:t>
                </a:r>
                <a:r>
                  <a:rPr lang="en-US" dirty="0"/>
                  <a:t> bin-width is 10 which is larger than the range of the values, so the original bin-width is used.</a:t>
                </a:r>
              </a:p>
              <a:p>
                <a:r>
                  <a:rPr lang="en-US" dirty="0"/>
                  <a:t>The density will have two rectangles,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2.75</m:t>
                        </m:r>
                      </m:e>
                    </m:d>
                  </m:oMath>
                </a14:m>
                <a:r>
                  <a:rPr lang="en-US" dirty="0"/>
                  <a:t> = 0.223636,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8.25</m:t>
                        </m:r>
                      </m:e>
                    </m:d>
                  </m:oMath>
                </a14:m>
                <a:r>
                  <a:rPr lang="en-US" dirty="0"/>
                  <a:t> = 0.068182.</a:t>
                </a:r>
              </a:p>
              <a:p>
                <a:r>
                  <a:rPr lang="en-US" dirty="0"/>
                  <a:t>This </a:t>
                </a:r>
                <a:r>
                  <a:rPr lang="en-US"/>
                  <a:t>may be a </a:t>
                </a:r>
                <a:r>
                  <a:rPr lang="en-US" dirty="0"/>
                  <a:t>good choice as the observations seem to form two groups {0.4, 0.6, 0.7, 1.9, 2.4} and {6.1, 6.2, 7.3}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15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 to Specify the Bins’ Mid-points?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First mid-point is the minimum value + bin-width / 2.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Second mid-point is the first mid-point + bin-width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Recursively, the current mid-point is the previous mid-point + bin-width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Stop when the current mid-point has exceeded the maximum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 beautify the mid-points, e.g., round the mid-points to the least number of significant digits such that the mid-points are still visually different.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26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Procedure for Constructing a Box-Plot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five-number summary which is the minimum, the first quartile, the median, the third quartile, and the maximum.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The first quartile (Q1) is the 25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The median (Q2) is the 50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The third quartile (Q3) is the 75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a box, either horizontally or vertically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The center line represents the median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The left or the lower box boundary represents the first quartile.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The right or the upper box boundary represents the third quartile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C55590-44C2-4A41-B544-D7A63E454B69}"/>
              </a:ext>
            </a:extLst>
          </p:cNvPr>
          <p:cNvSpPr/>
          <p:nvPr/>
        </p:nvSpPr>
        <p:spPr>
          <a:xfrm>
            <a:off x="3073706" y="5684704"/>
            <a:ext cx="2787267" cy="4627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05B1DE-1D60-4E37-8E31-7A87A20C8EF0}"/>
              </a:ext>
            </a:extLst>
          </p:cNvPr>
          <p:cNvCxnSpPr/>
          <p:nvPr/>
        </p:nvCxnSpPr>
        <p:spPr>
          <a:xfrm>
            <a:off x="4054207" y="5684704"/>
            <a:ext cx="0" cy="4627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7F7B613-F989-40BA-B57B-A49B14E21634}"/>
              </a:ext>
            </a:extLst>
          </p:cNvPr>
          <p:cNvSpPr/>
          <p:nvPr/>
        </p:nvSpPr>
        <p:spPr>
          <a:xfrm>
            <a:off x="2768072" y="6147412"/>
            <a:ext cx="6112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03AD1-400F-47E0-A753-7505BBDBA472}"/>
              </a:ext>
            </a:extLst>
          </p:cNvPr>
          <p:cNvSpPr/>
          <p:nvPr/>
        </p:nvSpPr>
        <p:spPr>
          <a:xfrm>
            <a:off x="3748573" y="6147411"/>
            <a:ext cx="6112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E0BCB9-C87A-4A80-B5ED-4CB1B45CD986}"/>
              </a:ext>
            </a:extLst>
          </p:cNvPr>
          <p:cNvSpPr/>
          <p:nvPr/>
        </p:nvSpPr>
        <p:spPr>
          <a:xfrm>
            <a:off x="5523291" y="6147410"/>
            <a:ext cx="6112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038848-7DE1-4920-97E7-E9246ADA34D8}"/>
              </a:ext>
            </a:extLst>
          </p:cNvPr>
          <p:cNvSpPr/>
          <p:nvPr/>
        </p:nvSpPr>
        <p:spPr>
          <a:xfrm>
            <a:off x="3234699" y="5694955"/>
            <a:ext cx="8195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25%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444FFB-C2EC-40B8-A821-8FBF6933F2E5}"/>
              </a:ext>
            </a:extLst>
          </p:cNvPr>
          <p:cNvSpPr/>
          <p:nvPr/>
        </p:nvSpPr>
        <p:spPr>
          <a:xfrm>
            <a:off x="4467339" y="5694954"/>
            <a:ext cx="8195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267778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Procedure for Constructing a Box-Plot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Interquartile Range IQR = Q3 – Q1.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two whiskers which extend from the ends of the box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The left or the lower whisker extends to the </a:t>
            </a:r>
            <a:r>
              <a:rPr lang="en-US" b="1" dirty="0"/>
              <a:t>larger</a:t>
            </a:r>
            <a:r>
              <a:rPr lang="en-US" dirty="0"/>
              <a:t> of Q1 – 1.5 * IQR and the minimum.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The right or the upper whisker extends to the </a:t>
            </a:r>
            <a:r>
              <a:rPr lang="en-US" b="1" dirty="0"/>
              <a:t>smaller</a:t>
            </a:r>
            <a:r>
              <a:rPr lang="en-US" dirty="0"/>
              <a:t> of Q3 + 1.5 * IQR and the maximum.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C55590-44C2-4A41-B544-D7A63E454B69}"/>
              </a:ext>
            </a:extLst>
          </p:cNvPr>
          <p:cNvSpPr/>
          <p:nvPr/>
        </p:nvSpPr>
        <p:spPr>
          <a:xfrm>
            <a:off x="3366732" y="4658926"/>
            <a:ext cx="2787267" cy="4627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05B1DE-1D60-4E37-8E31-7A87A20C8EF0}"/>
              </a:ext>
            </a:extLst>
          </p:cNvPr>
          <p:cNvCxnSpPr/>
          <p:nvPr/>
        </p:nvCxnSpPr>
        <p:spPr>
          <a:xfrm>
            <a:off x="4355333" y="4658926"/>
            <a:ext cx="0" cy="4627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7F7B613-F989-40BA-B57B-A49B14E21634}"/>
              </a:ext>
            </a:extLst>
          </p:cNvPr>
          <p:cNvSpPr/>
          <p:nvPr/>
        </p:nvSpPr>
        <p:spPr>
          <a:xfrm>
            <a:off x="3061098" y="5161176"/>
            <a:ext cx="6112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03AD1-400F-47E0-A753-7505BBDBA472}"/>
              </a:ext>
            </a:extLst>
          </p:cNvPr>
          <p:cNvSpPr/>
          <p:nvPr/>
        </p:nvSpPr>
        <p:spPr>
          <a:xfrm>
            <a:off x="4049699" y="5161177"/>
            <a:ext cx="6112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E0BCB9-C87A-4A80-B5ED-4CB1B45CD986}"/>
              </a:ext>
            </a:extLst>
          </p:cNvPr>
          <p:cNvSpPr/>
          <p:nvPr/>
        </p:nvSpPr>
        <p:spPr>
          <a:xfrm>
            <a:off x="5848365" y="5121634"/>
            <a:ext cx="6112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038848-7DE1-4920-97E7-E9246ADA34D8}"/>
              </a:ext>
            </a:extLst>
          </p:cNvPr>
          <p:cNvSpPr/>
          <p:nvPr/>
        </p:nvSpPr>
        <p:spPr>
          <a:xfrm>
            <a:off x="3451281" y="4673276"/>
            <a:ext cx="8195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25%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444FFB-C2EC-40B8-A821-8FBF6933F2E5}"/>
              </a:ext>
            </a:extLst>
          </p:cNvPr>
          <p:cNvSpPr/>
          <p:nvPr/>
        </p:nvSpPr>
        <p:spPr>
          <a:xfrm>
            <a:off x="4703787" y="4666622"/>
            <a:ext cx="8195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25%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978D00-28B4-49F6-B8DC-E2E38DED20FD}"/>
              </a:ext>
            </a:extLst>
          </p:cNvPr>
          <p:cNvCxnSpPr>
            <a:stCxn id="4" idx="3"/>
          </p:cNvCxnSpPr>
          <p:nvPr/>
        </p:nvCxnSpPr>
        <p:spPr>
          <a:xfrm>
            <a:off x="6153999" y="4890280"/>
            <a:ext cx="16679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79199F-F8DA-4D40-BD2C-42D187CEF341}"/>
              </a:ext>
            </a:extLst>
          </p:cNvPr>
          <p:cNvCxnSpPr>
            <a:cxnSpLocks/>
          </p:cNvCxnSpPr>
          <p:nvPr/>
        </p:nvCxnSpPr>
        <p:spPr>
          <a:xfrm>
            <a:off x="2071171" y="4890280"/>
            <a:ext cx="1295560" cy="71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494627-51F3-46E4-9581-BE3FBD377B36}"/>
              </a:ext>
            </a:extLst>
          </p:cNvPr>
          <p:cNvCxnSpPr/>
          <p:nvPr/>
        </p:nvCxnSpPr>
        <p:spPr>
          <a:xfrm>
            <a:off x="2071171" y="4759287"/>
            <a:ext cx="0" cy="2533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C969B7-1798-4730-8061-8BC80A74C9C4}"/>
              </a:ext>
            </a:extLst>
          </p:cNvPr>
          <p:cNvCxnSpPr/>
          <p:nvPr/>
        </p:nvCxnSpPr>
        <p:spPr>
          <a:xfrm>
            <a:off x="7821976" y="4774806"/>
            <a:ext cx="0" cy="2533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7249943-B93D-493A-B95C-EAFBB6CC0C94}"/>
              </a:ext>
            </a:extLst>
          </p:cNvPr>
          <p:cNvSpPr/>
          <p:nvPr/>
        </p:nvSpPr>
        <p:spPr>
          <a:xfrm>
            <a:off x="1035387" y="4265887"/>
            <a:ext cx="19215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Q1 -1.5*IQR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FEBB9D-A942-4FBF-A1EE-F13D86D5C9FF}"/>
              </a:ext>
            </a:extLst>
          </p:cNvPr>
          <p:cNvSpPr/>
          <p:nvPr/>
        </p:nvSpPr>
        <p:spPr>
          <a:xfrm>
            <a:off x="6843194" y="4218449"/>
            <a:ext cx="19215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Q3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1.5*IQR</a:t>
            </a:r>
          </a:p>
        </p:txBody>
      </p:sp>
    </p:spTree>
    <p:extLst>
      <p:ext uri="{BB962C8B-B14F-4D97-AF65-F5344CB8AC3E}">
        <p14:creationId xmlns:p14="http://schemas.microsoft.com/office/powerpoint/2010/main" val="2894331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Why 1.5 Times of the IQR?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 a standard normal distribution (i.e., mean = 0 and standard deviation = 1)</a:t>
            </a:r>
          </a:p>
          <a:p>
            <a:r>
              <a:rPr lang="en-US" dirty="0"/>
              <a:t>Q1 = -0.67449, Q2 = 0, and Q3 = 0.67449.</a:t>
            </a:r>
          </a:p>
          <a:p>
            <a:r>
              <a:rPr lang="en-US" dirty="0"/>
              <a:t>Therefore IQR = Q3 – Q1 = 1.34898 and 1.5*IQR = 2.02347.</a:t>
            </a:r>
          </a:p>
          <a:p>
            <a:r>
              <a:rPr lang="en-US" dirty="0"/>
              <a:t>The lower whisker is Q1 – 1.5*IQR = -2.69796 and the upper whisker is Q3 + 1.5*IQR = 2.69796.</a:t>
            </a:r>
          </a:p>
          <a:p>
            <a:r>
              <a:rPr lang="en-US" dirty="0"/>
              <a:t>The standard normal curve area left of the lower whisker</a:t>
            </a:r>
            <a:br>
              <a:rPr lang="en-US" dirty="0"/>
            </a:br>
            <a:r>
              <a:rPr lang="en-US" dirty="0" err="1"/>
              <a:t>Prob</a:t>
            </a:r>
            <a:r>
              <a:rPr lang="en-US" dirty="0"/>
              <a:t>(Z &lt; -2.69796) = 0.00349 = 0.3488%</a:t>
            </a:r>
          </a:p>
          <a:p>
            <a:r>
              <a:rPr lang="en-US" dirty="0"/>
              <a:t>The standard normal curve area right of the upper whisker</a:t>
            </a:r>
            <a:br>
              <a:rPr lang="en-US" dirty="0"/>
            </a:br>
            <a:r>
              <a:rPr lang="en-US" dirty="0" err="1"/>
              <a:t>Prob</a:t>
            </a:r>
            <a:r>
              <a:rPr lang="en-US" dirty="0"/>
              <a:t>(Z &gt; 2.69796) = 0.00349 = 0.3488%</a:t>
            </a:r>
          </a:p>
          <a:p>
            <a:r>
              <a:rPr lang="en-US" dirty="0"/>
              <a:t>If the multiplier is 2, then the upper whisker is 3.37245 &gt; 3.</a:t>
            </a:r>
          </a:p>
          <a:p>
            <a:r>
              <a:rPr lang="en-US" dirty="0"/>
              <a:t>If the multiplier is 1, then the upper whisker is 2.02347 &lt;&lt; 3.</a:t>
            </a:r>
          </a:p>
          <a:p>
            <a:r>
              <a:rPr lang="en-US" dirty="0"/>
              <a:t>The 1.5 multiplier is sort of the compromise.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F1B712-948A-4E2C-A297-ADA658A6F967}"/>
              </a:ext>
            </a:extLst>
          </p:cNvPr>
          <p:cNvSpPr txBox="1"/>
          <p:nvPr/>
        </p:nvSpPr>
        <p:spPr>
          <a:xfrm>
            <a:off x="8173039" y="5919550"/>
            <a:ext cx="401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Week 2 NormalProbability4BoxPlot.py</a:t>
            </a:r>
          </a:p>
        </p:txBody>
      </p:sp>
    </p:spTree>
    <p:extLst>
      <p:ext uri="{BB962C8B-B14F-4D97-AF65-F5344CB8AC3E}">
        <p14:creationId xmlns:p14="http://schemas.microsoft.com/office/powerpoint/2010/main" val="408616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Instructor’s Office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In-Person Office Hour</a:t>
            </a:r>
          </a:p>
          <a:p>
            <a:r>
              <a:rPr lang="en-US" dirty="0"/>
              <a:t>Mondays, except 1/21 (MLK Day) and 3/18 (Spring Break Week)</a:t>
            </a:r>
          </a:p>
          <a:p>
            <a:r>
              <a:rPr lang="en-US" dirty="0"/>
              <a:t>Time: 4 PM to 5:30 PM</a:t>
            </a:r>
            <a:endParaRPr lang="en-US" i="1" dirty="0"/>
          </a:p>
          <a:p>
            <a:r>
              <a:rPr lang="en-US" dirty="0"/>
              <a:t>Location:  Room 228A, Stuart Building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2D6F7-19DE-4CEF-B7C8-8D8D8DAFD3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61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Detect Outliers Using a Box-Plot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Observations whose values lie outside the whiskers Q1 – 1.5*IQR and Q3 + 1.5*IQR are considered </a:t>
            </a:r>
            <a:r>
              <a:rPr lang="en-US" b="1" dirty="0"/>
              <a:t>outliers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Actually, there are another set of whiskers which are Q1 – 3*IQR and Q3 + 3*IQR.  Observations whose values lie outside these whiskers are considered </a:t>
            </a:r>
            <a:r>
              <a:rPr lang="en-US" b="1" dirty="0"/>
              <a:t>extreme values</a:t>
            </a:r>
            <a:r>
              <a:rPr lang="en-US" dirty="0"/>
              <a:t>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C55590-44C2-4A41-B544-D7A63E454B69}"/>
              </a:ext>
            </a:extLst>
          </p:cNvPr>
          <p:cNvSpPr/>
          <p:nvPr/>
        </p:nvSpPr>
        <p:spPr>
          <a:xfrm>
            <a:off x="3366732" y="4658926"/>
            <a:ext cx="2787267" cy="4627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05B1DE-1D60-4E37-8E31-7A87A20C8EF0}"/>
              </a:ext>
            </a:extLst>
          </p:cNvPr>
          <p:cNvCxnSpPr/>
          <p:nvPr/>
        </p:nvCxnSpPr>
        <p:spPr>
          <a:xfrm>
            <a:off x="4355333" y="4658926"/>
            <a:ext cx="0" cy="4627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7F7B613-F989-40BA-B57B-A49B14E21634}"/>
              </a:ext>
            </a:extLst>
          </p:cNvPr>
          <p:cNvSpPr/>
          <p:nvPr/>
        </p:nvSpPr>
        <p:spPr>
          <a:xfrm>
            <a:off x="3061098" y="5161176"/>
            <a:ext cx="6112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03AD1-400F-47E0-A753-7505BBDBA472}"/>
              </a:ext>
            </a:extLst>
          </p:cNvPr>
          <p:cNvSpPr/>
          <p:nvPr/>
        </p:nvSpPr>
        <p:spPr>
          <a:xfrm>
            <a:off x="4049699" y="5161177"/>
            <a:ext cx="6112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E0BCB9-C87A-4A80-B5ED-4CB1B45CD986}"/>
              </a:ext>
            </a:extLst>
          </p:cNvPr>
          <p:cNvSpPr/>
          <p:nvPr/>
        </p:nvSpPr>
        <p:spPr>
          <a:xfrm>
            <a:off x="5848365" y="5121634"/>
            <a:ext cx="61126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038848-7DE1-4920-97E7-E9246ADA34D8}"/>
              </a:ext>
            </a:extLst>
          </p:cNvPr>
          <p:cNvSpPr/>
          <p:nvPr/>
        </p:nvSpPr>
        <p:spPr>
          <a:xfrm>
            <a:off x="3451281" y="4673276"/>
            <a:ext cx="8195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25%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444FFB-C2EC-40B8-A821-8FBF6933F2E5}"/>
              </a:ext>
            </a:extLst>
          </p:cNvPr>
          <p:cNvSpPr/>
          <p:nvPr/>
        </p:nvSpPr>
        <p:spPr>
          <a:xfrm>
            <a:off x="4703787" y="4666622"/>
            <a:ext cx="8195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25%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978D00-28B4-49F6-B8DC-E2E38DED20FD}"/>
              </a:ext>
            </a:extLst>
          </p:cNvPr>
          <p:cNvCxnSpPr>
            <a:stCxn id="4" idx="3"/>
          </p:cNvCxnSpPr>
          <p:nvPr/>
        </p:nvCxnSpPr>
        <p:spPr>
          <a:xfrm>
            <a:off x="6153999" y="4890280"/>
            <a:ext cx="16679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79199F-F8DA-4D40-BD2C-42D187CEF341}"/>
              </a:ext>
            </a:extLst>
          </p:cNvPr>
          <p:cNvCxnSpPr>
            <a:cxnSpLocks/>
          </p:cNvCxnSpPr>
          <p:nvPr/>
        </p:nvCxnSpPr>
        <p:spPr>
          <a:xfrm>
            <a:off x="2071171" y="4890280"/>
            <a:ext cx="1295560" cy="71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494627-51F3-46E4-9581-BE3FBD377B36}"/>
              </a:ext>
            </a:extLst>
          </p:cNvPr>
          <p:cNvCxnSpPr/>
          <p:nvPr/>
        </p:nvCxnSpPr>
        <p:spPr>
          <a:xfrm>
            <a:off x="2071171" y="4759287"/>
            <a:ext cx="0" cy="2533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C969B7-1798-4730-8061-8BC80A74C9C4}"/>
              </a:ext>
            </a:extLst>
          </p:cNvPr>
          <p:cNvCxnSpPr/>
          <p:nvPr/>
        </p:nvCxnSpPr>
        <p:spPr>
          <a:xfrm>
            <a:off x="7821976" y="4774806"/>
            <a:ext cx="0" cy="2533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7249943-B93D-493A-B95C-EAFBB6CC0C94}"/>
              </a:ext>
            </a:extLst>
          </p:cNvPr>
          <p:cNvSpPr/>
          <p:nvPr/>
        </p:nvSpPr>
        <p:spPr>
          <a:xfrm>
            <a:off x="1035387" y="4265887"/>
            <a:ext cx="19215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Q1 -1.5*IQR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FEBB9D-A942-4FBF-A1EE-F13D86D5C9FF}"/>
              </a:ext>
            </a:extLst>
          </p:cNvPr>
          <p:cNvSpPr/>
          <p:nvPr/>
        </p:nvSpPr>
        <p:spPr>
          <a:xfrm>
            <a:off x="6843194" y="4218449"/>
            <a:ext cx="19215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Q3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1.5*IQR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03439DD-DEA2-41C5-90A2-CA7913AE198A}"/>
              </a:ext>
            </a:extLst>
          </p:cNvPr>
          <p:cNvCxnSpPr/>
          <p:nvPr/>
        </p:nvCxnSpPr>
        <p:spPr>
          <a:xfrm>
            <a:off x="7821976" y="4887235"/>
            <a:ext cx="16679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71B360-7536-48A3-9D37-DDAFAA018B1E}"/>
              </a:ext>
            </a:extLst>
          </p:cNvPr>
          <p:cNvCxnSpPr/>
          <p:nvPr/>
        </p:nvCxnSpPr>
        <p:spPr>
          <a:xfrm>
            <a:off x="9489953" y="4760541"/>
            <a:ext cx="0" cy="2533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E1C96FF-40C1-4F64-AEA7-112DDBD4FF73}"/>
              </a:ext>
            </a:extLst>
          </p:cNvPr>
          <p:cNvSpPr/>
          <p:nvPr/>
        </p:nvSpPr>
        <p:spPr>
          <a:xfrm>
            <a:off x="8509045" y="5075237"/>
            <a:ext cx="19215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Q3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+3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*IQR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696B33-53A3-4723-A3FD-EC038EF670D1}"/>
              </a:ext>
            </a:extLst>
          </p:cNvPr>
          <p:cNvCxnSpPr>
            <a:cxnSpLocks/>
          </p:cNvCxnSpPr>
          <p:nvPr/>
        </p:nvCxnSpPr>
        <p:spPr>
          <a:xfrm>
            <a:off x="764632" y="4878807"/>
            <a:ext cx="1295560" cy="71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5DEF3DE-C7CC-46AA-803F-B6E06042A1BA}"/>
              </a:ext>
            </a:extLst>
          </p:cNvPr>
          <p:cNvCxnSpPr/>
          <p:nvPr/>
        </p:nvCxnSpPr>
        <p:spPr>
          <a:xfrm>
            <a:off x="764632" y="4752113"/>
            <a:ext cx="0" cy="2533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C1DF165-46CB-4048-A791-022C6FBD5912}"/>
              </a:ext>
            </a:extLst>
          </p:cNvPr>
          <p:cNvSpPr/>
          <p:nvPr/>
        </p:nvSpPr>
        <p:spPr>
          <a:xfrm>
            <a:off x="-134852" y="5037236"/>
            <a:ext cx="19215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Q1 -3*IQR</a:t>
            </a:r>
          </a:p>
        </p:txBody>
      </p:sp>
    </p:spTree>
    <p:extLst>
      <p:ext uri="{BB962C8B-B14F-4D97-AF65-F5344CB8AC3E}">
        <p14:creationId xmlns:p14="http://schemas.microsoft.com/office/powerpoint/2010/main" val="1183591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Memory-Based Learning (MBL)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Nearest Neighbors Algorithm</a:t>
            </a:r>
            <a:r>
              <a:rPr lang="en-US" dirty="0"/>
              <a:t>:</a:t>
            </a:r>
          </a:p>
          <a:p>
            <a:r>
              <a:rPr lang="en-US" dirty="0"/>
              <a:t>A memorization technique based on similarity</a:t>
            </a:r>
          </a:p>
          <a:p>
            <a:r>
              <a:rPr lang="en-US" dirty="0"/>
              <a:t>Memorizes a </a:t>
            </a:r>
            <a:r>
              <a:rPr lang="en-US" u="sng" dirty="0"/>
              <a:t>fixed number</a:t>
            </a:r>
            <a:r>
              <a:rPr lang="en-US" dirty="0"/>
              <a:t> of observations in training data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can I determine that fixed number?</a:t>
            </a:r>
          </a:p>
          <a:p>
            <a:r>
              <a:rPr lang="en-US" dirty="0"/>
              <a:t>Identify the observations (i.e., neighbors) that </a:t>
            </a:r>
            <a:r>
              <a:rPr lang="en-US" u="sng" dirty="0"/>
              <a:t>most resemble</a:t>
            </a:r>
            <a:r>
              <a:rPr lang="en-US" dirty="0"/>
              <a:t> attributes of the probe</a:t>
            </a:r>
          </a:p>
          <a:p>
            <a:r>
              <a:rPr lang="en-US" dirty="0"/>
              <a:t>Summarize neighbors using central tendency statistics</a:t>
            </a:r>
          </a:p>
          <a:p>
            <a:pPr lvl="1"/>
            <a:r>
              <a:rPr lang="en-US" dirty="0"/>
              <a:t>Mode of neighbors for classification</a:t>
            </a:r>
          </a:p>
          <a:p>
            <a:pPr lvl="1"/>
            <a:r>
              <a:rPr lang="en-US" dirty="0"/>
              <a:t>Mean or median of neighbors for prediction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3CD523-46DA-4A4D-A917-7F16C1B185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03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Nearest Neighbors Basic Idea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creature </a:t>
            </a:r>
            <a:r>
              <a:rPr lang="en-US" u="sng" dirty="0"/>
              <a:t>walks</a:t>
            </a:r>
            <a:r>
              <a:rPr lang="en-US" dirty="0"/>
              <a:t> like a dog, </a:t>
            </a:r>
            <a:r>
              <a:rPr lang="en-US" u="sng" dirty="0"/>
              <a:t>looks</a:t>
            </a:r>
            <a:r>
              <a:rPr lang="en-US" dirty="0"/>
              <a:t> like a dog, </a:t>
            </a:r>
            <a:r>
              <a:rPr lang="en-US" u="sng" dirty="0"/>
              <a:t>sits</a:t>
            </a:r>
            <a:r>
              <a:rPr lang="en-US" dirty="0"/>
              <a:t> like a dog, and </a:t>
            </a:r>
            <a:r>
              <a:rPr lang="en-US" u="sng" dirty="0"/>
              <a:t>eats</a:t>
            </a:r>
            <a:r>
              <a:rPr lang="en-US" dirty="0"/>
              <a:t> like a dog then it is </a:t>
            </a:r>
            <a:r>
              <a:rPr lang="en-US" i="1" dirty="0"/>
              <a:t>probably</a:t>
            </a:r>
            <a:r>
              <a:rPr lang="en-US" dirty="0"/>
              <a:t> a dog.</a:t>
            </a:r>
          </a:p>
          <a:p>
            <a:r>
              <a:rPr lang="en-US" dirty="0"/>
              <a:t>Well, it may not </a:t>
            </a:r>
            <a:r>
              <a:rPr lang="en-US" u="sng" dirty="0"/>
              <a:t>bark</a:t>
            </a:r>
            <a:r>
              <a:rPr lang="en-US" dirty="0"/>
              <a:t> and </a:t>
            </a:r>
            <a:r>
              <a:rPr lang="en-US" u="sng" dirty="0"/>
              <a:t>be obedient</a:t>
            </a:r>
            <a:r>
              <a:rPr lang="en-US" dirty="0"/>
              <a:t> as a dog.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231842" y="3496697"/>
            <a:ext cx="2743200" cy="2743200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091237" y="3517107"/>
            <a:ext cx="2743200" cy="274320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2447" y="3496697"/>
            <a:ext cx="2743200" cy="2743200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974059" y="3496697"/>
            <a:ext cx="2743200" cy="2743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25852" y="5870565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Fox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49017" y="5870565"/>
            <a:ext cx="58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Dog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44235" y="5895618"/>
            <a:ext cx="69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Wolf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87435" y="5874529"/>
            <a:ext cx="82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Hyena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418D145-4BFE-4F18-917D-24546E2348F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50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k</a:t>
            </a:r>
            <a:r>
              <a:rPr lang="en-US" b="1" dirty="0">
                <a:solidFill>
                  <a:schemeClr val="bg1"/>
                </a:solidFill>
              </a:rPr>
              <a:t>-Nearest Neighbors (kNN)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Memory-Based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Observations in the training dataset</a:t>
            </a:r>
          </a:p>
          <a:p>
            <a:pPr lvl="1"/>
            <a:r>
              <a:rPr lang="en-US" dirty="0"/>
              <a:t>A distance metric to compute the </a:t>
            </a:r>
            <a:r>
              <a:rPr lang="en-US" i="1" dirty="0"/>
              <a:t>distance</a:t>
            </a:r>
            <a:r>
              <a:rPr lang="en-US" dirty="0"/>
              <a:t> between observations</a:t>
            </a:r>
          </a:p>
          <a:p>
            <a:pPr lvl="1"/>
            <a:r>
              <a:rPr lang="en-US" dirty="0"/>
              <a:t>The integer value </a:t>
            </a:r>
            <a:r>
              <a:rPr lang="en-US" i="1" dirty="0"/>
              <a:t>k</a:t>
            </a:r>
            <a:r>
              <a:rPr lang="en-US" dirty="0"/>
              <a:t> which is the number of nearest neighbors to retrieve</a:t>
            </a:r>
          </a:p>
          <a:p>
            <a:r>
              <a:rPr lang="en-US" b="1" dirty="0"/>
              <a:t>Learning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Classify or predict for an arbitrary observation</a:t>
            </a:r>
          </a:p>
          <a:p>
            <a:pPr lvl="1"/>
            <a:r>
              <a:rPr lang="en-US" dirty="0"/>
              <a:t>Compute </a:t>
            </a:r>
            <a:r>
              <a:rPr lang="en-US" i="1" dirty="0"/>
              <a:t>distance</a:t>
            </a:r>
            <a:r>
              <a:rPr lang="en-US" dirty="0"/>
              <a:t> to all observations in training dataset</a:t>
            </a:r>
          </a:p>
          <a:p>
            <a:pPr lvl="1"/>
            <a:r>
              <a:rPr lang="en-US" dirty="0"/>
              <a:t>Identify </a:t>
            </a:r>
            <a:r>
              <a:rPr lang="en-US" i="1" dirty="0"/>
              <a:t>k</a:t>
            </a:r>
            <a:r>
              <a:rPr lang="en-US" dirty="0"/>
              <a:t> observations with shortest distances</a:t>
            </a:r>
          </a:p>
          <a:p>
            <a:pPr lvl="1"/>
            <a:r>
              <a:rPr lang="en-US" dirty="0"/>
              <a:t>Uses these </a:t>
            </a:r>
            <a:r>
              <a:rPr lang="en-US" i="1" dirty="0"/>
              <a:t>k</a:t>
            </a:r>
            <a:r>
              <a:rPr lang="en-US" dirty="0"/>
              <a:t> neighbors for classification or prediction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F54B7F-3712-483D-A1BE-F8F1EFC02C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77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k</a:t>
            </a:r>
            <a:r>
              <a:rPr lang="en-US" b="1" dirty="0">
                <a:solidFill>
                  <a:schemeClr val="bg1"/>
                </a:solidFill>
              </a:rPr>
              <a:t>-Nearest Neighbors (kNN)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Distance Metric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𝑖𝑣</m:t>
                        </m:r>
                      </m:sub>
                    </m:sSub>
                  </m:oMath>
                </a14:m>
                <a:r>
                  <a:rPr lang="en-US" dirty="0"/>
                  <a:t> be the </a:t>
                </a:r>
                <a:r>
                  <a:rPr lang="en-US" i="1" dirty="0"/>
                  <a:t>v-</a:t>
                </a:r>
                <a:r>
                  <a:rPr lang="en-US" dirty="0" err="1"/>
                  <a:t>th</a:t>
                </a:r>
                <a:r>
                  <a:rPr lang="en-US" dirty="0"/>
                  <a:t> input variable in the </a:t>
                </a:r>
                <a:r>
                  <a:rPr lang="en-US" i="1" dirty="0"/>
                  <a:t>i</a:t>
                </a:r>
                <a:r>
                  <a:rPr lang="en-US" dirty="0"/>
                  <a:t>-th case.</a:t>
                </a:r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𝑗𝑣</m:t>
                        </m:r>
                      </m:sub>
                    </m:sSub>
                  </m:oMath>
                </a14:m>
                <a:r>
                  <a:rPr lang="en-US" dirty="0"/>
                  <a:t> be the </a:t>
                </a:r>
                <a:r>
                  <a:rPr lang="en-US" i="1" dirty="0"/>
                  <a:t>v-</a:t>
                </a:r>
                <a:r>
                  <a:rPr lang="en-US" dirty="0" err="1"/>
                  <a:t>th</a:t>
                </a:r>
                <a:r>
                  <a:rPr lang="en-US" dirty="0"/>
                  <a:t> input variable in the </a:t>
                </a:r>
                <a:r>
                  <a:rPr lang="en-US" i="1" dirty="0"/>
                  <a:t>j-</a:t>
                </a:r>
                <a:r>
                  <a:rPr lang="en-US" i="1" dirty="0" err="1"/>
                  <a:t>th</a:t>
                </a:r>
                <a:r>
                  <a:rPr lang="en-US" i="1" dirty="0"/>
                  <a:t> case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All input variables are assumed to have interval measurement levels.</a:t>
                </a:r>
              </a:p>
              <a:p>
                <a:pPr lvl="1"/>
                <a:r>
                  <a:rPr lang="en-US" dirty="0"/>
                  <a:t>Otherwise, we need to do something about them.</a:t>
                </a:r>
              </a:p>
              <a:p>
                <a:r>
                  <a:rPr lang="en-US" dirty="0"/>
                  <a:t>Euclidean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𝑖𝑣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𝑗𝑣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AC9797F-894F-499C-AF73-AEF837627D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82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k</a:t>
            </a:r>
            <a:r>
              <a:rPr lang="en-US" b="1" dirty="0">
                <a:solidFill>
                  <a:schemeClr val="bg1"/>
                </a:solidFill>
              </a:rPr>
              <a:t>-Nearest Neighbors (kNN)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 Preparation</a:t>
            </a:r>
            <a:r>
              <a:rPr lang="en-US" dirty="0"/>
              <a:t>:</a:t>
            </a:r>
          </a:p>
          <a:p>
            <a:r>
              <a:rPr lang="en-US" dirty="0"/>
              <a:t>Since distance metric works only on interval predictors, dummy variables have to be created for nominal or ordinal predictors first.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CAT is a nominal predictor with levels: “A”, “B”, and “C”</a:t>
            </a:r>
          </a:p>
          <a:p>
            <a:pPr lvl="1"/>
            <a:r>
              <a:rPr lang="en-US" dirty="0"/>
              <a:t>CAT_A = 1 if CAT = “A”, and 0 otherwise</a:t>
            </a:r>
          </a:p>
          <a:p>
            <a:pPr lvl="1"/>
            <a:r>
              <a:rPr lang="en-US" dirty="0"/>
              <a:t>CAT_B = 1 if CAT = “B”, and 0 otherwise</a:t>
            </a:r>
          </a:p>
          <a:p>
            <a:pPr lvl="1"/>
            <a:r>
              <a:rPr lang="en-US" dirty="0"/>
              <a:t>CAT_C = 1 if CAT = “C”, and 0 otherwise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76493A-E181-4F9E-9167-0F7B79D382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42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k</a:t>
            </a:r>
            <a:r>
              <a:rPr lang="en-US" b="1" dirty="0">
                <a:solidFill>
                  <a:schemeClr val="bg1"/>
                </a:solidFill>
              </a:rPr>
              <a:t>-Nearest Neighbors (kNN)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Optionally Scaling of Input Variables</a:t>
            </a:r>
            <a:r>
              <a:rPr lang="en-US" dirty="0"/>
              <a:t>:</a:t>
            </a:r>
          </a:p>
          <a:p>
            <a:r>
              <a:rPr lang="en-US" dirty="0"/>
              <a:t>Perform principal component analysis to scale or transform input (excluding target) variables into orthonormal components.</a:t>
            </a:r>
          </a:p>
          <a:p>
            <a:pPr lvl="1"/>
            <a:r>
              <a:rPr lang="en-US" dirty="0"/>
              <a:t>Any two orthonormal components have zero correlation</a:t>
            </a:r>
          </a:p>
          <a:p>
            <a:pPr lvl="1"/>
            <a:r>
              <a:rPr lang="en-US" dirty="0"/>
              <a:t>All orthonormal components have the same variance</a:t>
            </a:r>
          </a:p>
          <a:p>
            <a:r>
              <a:rPr lang="en-US" dirty="0"/>
              <a:t>Two reasons to scale or orthonormalize the input variables</a:t>
            </a:r>
          </a:p>
          <a:p>
            <a:pPr lvl="1"/>
            <a:r>
              <a:rPr lang="en-US" dirty="0"/>
              <a:t>Avoid highly correlated input variables to contribute unnecessary addition to the distance metric</a:t>
            </a:r>
          </a:p>
          <a:p>
            <a:pPr lvl="1"/>
            <a:r>
              <a:rPr lang="en-US" dirty="0"/>
              <a:t>Avoid input variables that have relatively large absolute values to exert unwanted leverages on the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5845EB-ACE0-4DF6-B0F4-0D6CAAED12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05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k</a:t>
            </a:r>
            <a:r>
              <a:rPr lang="en-US" b="1" dirty="0">
                <a:solidFill>
                  <a:schemeClr val="bg1"/>
                </a:solidFill>
              </a:rPr>
              <a:t>-Nearest Neighbors (kNN)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 Preparation</a:t>
            </a:r>
            <a:r>
              <a:rPr lang="en-US" dirty="0"/>
              <a:t>:</a:t>
            </a:r>
          </a:p>
          <a:p>
            <a:r>
              <a:rPr lang="en-US" dirty="0"/>
              <a:t>Example (attributes of a person):</a:t>
            </a:r>
          </a:p>
          <a:p>
            <a:pPr lvl="1"/>
            <a:r>
              <a:rPr lang="en-US" dirty="0"/>
              <a:t>BMI Table: Height may vary from 4 feet 10 inches to 6 feet 4 inches</a:t>
            </a:r>
          </a:p>
          <a:p>
            <a:pPr lvl="1"/>
            <a:r>
              <a:rPr lang="en-US" dirty="0"/>
              <a:t>BMI Table: Weight may vary from 91 pounds to 443 pounds</a:t>
            </a:r>
          </a:p>
          <a:p>
            <a:pPr lvl="1"/>
            <a:r>
              <a:rPr lang="en-US" dirty="0"/>
              <a:t>Annual Income may vary from $20,000 to $500,000</a:t>
            </a:r>
          </a:p>
          <a:p>
            <a:r>
              <a:rPr lang="en-US" dirty="0"/>
              <a:t>Difference:</a:t>
            </a:r>
          </a:p>
          <a:p>
            <a:pPr lvl="1"/>
            <a:r>
              <a:rPr lang="en-US" dirty="0"/>
              <a:t>10 inches difference in height is very visible</a:t>
            </a:r>
          </a:p>
          <a:p>
            <a:pPr lvl="1"/>
            <a:r>
              <a:rPr lang="en-US" dirty="0"/>
              <a:t>10 pounds difference in weight may worry some but not all the people</a:t>
            </a:r>
          </a:p>
          <a:p>
            <a:pPr lvl="1"/>
            <a:r>
              <a:rPr lang="en-US" dirty="0"/>
              <a:t>10 dollars difference in income won’t make one person richer than the others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F9C0DD-333E-47F6-B8AD-F003416D42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49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Orthonormal Transformation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</a:t>
            </a:r>
            <a:r>
              <a:rPr lang="en-US" b="1" dirty="0"/>
              <a:t>X</a:t>
            </a:r>
            <a:r>
              <a:rPr lang="en-US" dirty="0"/>
              <a:t> = {</a:t>
            </a:r>
            <a:r>
              <a:rPr lang="en-US" dirty="0" err="1"/>
              <a:t>x</a:t>
            </a:r>
            <a:r>
              <a:rPr lang="en-US" baseline="-25000" dirty="0" err="1"/>
              <a:t>ij</a:t>
            </a:r>
            <a:r>
              <a:rPr lang="en-US" dirty="0"/>
              <a:t>} where </a:t>
            </a:r>
            <a:r>
              <a:rPr lang="en-US" dirty="0" err="1"/>
              <a:t>x</a:t>
            </a:r>
            <a:r>
              <a:rPr lang="en-US" baseline="-25000" dirty="0" err="1"/>
              <a:t>ij</a:t>
            </a:r>
            <a:r>
              <a:rPr lang="en-US" baseline="-25000" dirty="0"/>
              <a:t> </a:t>
            </a:r>
            <a:r>
              <a:rPr lang="en-US" dirty="0"/>
              <a:t>is the </a:t>
            </a:r>
            <a:r>
              <a:rPr lang="en-US" dirty="0" err="1"/>
              <a:t>i-th</a:t>
            </a:r>
            <a:r>
              <a:rPr lang="en-US" dirty="0"/>
              <a:t> observation of the j-</a:t>
            </a:r>
            <a:r>
              <a:rPr lang="en-US" dirty="0" err="1"/>
              <a:t>th</a:t>
            </a:r>
            <a:r>
              <a:rPr lang="en-US" dirty="0"/>
              <a:t> variable and the dimension is </a:t>
            </a:r>
            <a:r>
              <a:rPr lang="en-US" i="1" dirty="0"/>
              <a:t>n</a:t>
            </a:r>
            <a:r>
              <a:rPr lang="en-US" dirty="0"/>
              <a:t> by 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r>
              <a:rPr lang="en-US" dirty="0"/>
              <a:t>Compute </a:t>
            </a:r>
            <a:r>
              <a:rPr lang="en-US" b="1" dirty="0" err="1"/>
              <a:t>X</a:t>
            </a:r>
            <a:r>
              <a:rPr lang="en-US" baseline="30000" dirty="0" err="1"/>
              <a:t>t</a:t>
            </a:r>
            <a:r>
              <a:rPr lang="en-US" b="1" dirty="0" err="1"/>
              <a:t>X</a:t>
            </a:r>
            <a:r>
              <a:rPr lang="en-US" dirty="0"/>
              <a:t> (superscript t is the matrix transpose operator) and the resulting matrix has dimension </a:t>
            </a:r>
            <a:r>
              <a:rPr lang="en-US" i="1" dirty="0"/>
              <a:t>k</a:t>
            </a:r>
            <a:r>
              <a:rPr lang="en-US" dirty="0"/>
              <a:t> by 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r>
              <a:rPr lang="en-US" dirty="0"/>
              <a:t>Eigenvalue decomposition will find a </a:t>
            </a:r>
            <a:r>
              <a:rPr lang="en-US" i="1" dirty="0"/>
              <a:t>k</a:t>
            </a:r>
            <a:r>
              <a:rPr lang="en-US" dirty="0"/>
              <a:t> by </a:t>
            </a:r>
            <a:r>
              <a:rPr lang="en-US" i="1" dirty="0"/>
              <a:t>k </a:t>
            </a:r>
            <a:r>
              <a:rPr lang="en-US" dirty="0"/>
              <a:t>diagonal matrix </a:t>
            </a:r>
            <a:r>
              <a:rPr lang="en-US" b="1" dirty="0"/>
              <a:t>D</a:t>
            </a:r>
            <a:r>
              <a:rPr lang="en-US" dirty="0"/>
              <a:t> and a </a:t>
            </a:r>
            <a:r>
              <a:rPr lang="en-US" i="1" dirty="0"/>
              <a:t>k</a:t>
            </a:r>
            <a:r>
              <a:rPr lang="en-US" dirty="0"/>
              <a:t> by </a:t>
            </a:r>
            <a:r>
              <a:rPr lang="en-US" i="1" dirty="0"/>
              <a:t>k </a:t>
            </a:r>
            <a:r>
              <a:rPr lang="en-US" dirty="0"/>
              <a:t>matrix </a:t>
            </a:r>
            <a:r>
              <a:rPr lang="en-US" b="1" dirty="0"/>
              <a:t>V</a:t>
            </a:r>
            <a:r>
              <a:rPr lang="en-US" dirty="0"/>
              <a:t> such that:</a:t>
            </a:r>
          </a:p>
          <a:p>
            <a:pPr lvl="1"/>
            <a:r>
              <a:rPr lang="en-US" b="1" dirty="0" err="1"/>
              <a:t>V</a:t>
            </a:r>
            <a:r>
              <a:rPr lang="en-US" baseline="30000" dirty="0" err="1"/>
              <a:t>t</a:t>
            </a:r>
            <a:r>
              <a:rPr lang="en-US" b="1" dirty="0" err="1"/>
              <a:t>V</a:t>
            </a:r>
            <a:r>
              <a:rPr lang="en-US" dirty="0"/>
              <a:t> = </a:t>
            </a:r>
            <a:r>
              <a:rPr lang="en-US" b="1" dirty="0"/>
              <a:t>I</a:t>
            </a:r>
            <a:r>
              <a:rPr lang="en-US" dirty="0"/>
              <a:t> where I is a </a:t>
            </a:r>
            <a:r>
              <a:rPr lang="en-US" i="1" dirty="0"/>
              <a:t>k</a:t>
            </a:r>
            <a:r>
              <a:rPr lang="en-US" dirty="0"/>
              <a:t> by </a:t>
            </a:r>
            <a:r>
              <a:rPr lang="en-US" i="1" dirty="0"/>
              <a:t>k </a:t>
            </a:r>
            <a:r>
              <a:rPr lang="en-US" dirty="0"/>
              <a:t>identity matrix (this implies </a:t>
            </a:r>
            <a:r>
              <a:rPr lang="en-US" b="1" dirty="0"/>
              <a:t>V</a:t>
            </a:r>
            <a:r>
              <a:rPr lang="en-US" baseline="30000" dirty="0"/>
              <a:t>-1</a:t>
            </a:r>
            <a:r>
              <a:rPr lang="en-US" dirty="0"/>
              <a:t> = </a:t>
            </a:r>
            <a:r>
              <a:rPr lang="en-US" b="1" dirty="0" err="1"/>
              <a:t>V</a:t>
            </a:r>
            <a:r>
              <a:rPr lang="en-US" baseline="30000" dirty="0" err="1"/>
              <a:t>t</a:t>
            </a:r>
            <a:r>
              <a:rPr lang="en-US" dirty="0"/>
              <a:t>)</a:t>
            </a:r>
          </a:p>
          <a:p>
            <a:pPr lvl="1"/>
            <a:r>
              <a:rPr lang="en-US" b="1" dirty="0" err="1"/>
              <a:t>X</a:t>
            </a:r>
            <a:r>
              <a:rPr lang="en-US" baseline="30000" dirty="0" err="1"/>
              <a:t>t</a:t>
            </a:r>
            <a:r>
              <a:rPr lang="en-US" b="1" dirty="0" err="1"/>
              <a:t>XV</a:t>
            </a:r>
            <a:r>
              <a:rPr lang="en-US" dirty="0"/>
              <a:t> = </a:t>
            </a:r>
            <a:r>
              <a:rPr lang="en-US" b="1" dirty="0"/>
              <a:t>VD</a:t>
            </a:r>
            <a:r>
              <a:rPr lang="en-US" dirty="0"/>
              <a:t> or (</a:t>
            </a:r>
            <a:r>
              <a:rPr lang="en-US" b="1" dirty="0"/>
              <a:t>XV</a:t>
            </a:r>
            <a:r>
              <a:rPr lang="en-US" dirty="0"/>
              <a:t>)</a:t>
            </a:r>
            <a:r>
              <a:rPr lang="en-US" baseline="30000" dirty="0"/>
              <a:t>t</a:t>
            </a:r>
            <a:r>
              <a:rPr lang="en-US" dirty="0"/>
              <a:t>(</a:t>
            </a:r>
            <a:r>
              <a:rPr lang="en-US" b="1" dirty="0"/>
              <a:t>XV</a:t>
            </a:r>
            <a:r>
              <a:rPr lang="en-US" dirty="0"/>
              <a:t>) = </a:t>
            </a:r>
            <a:r>
              <a:rPr lang="en-US" b="1" dirty="0"/>
              <a:t>D</a:t>
            </a:r>
            <a:r>
              <a:rPr lang="en-US" dirty="0"/>
              <a:t> or (</a:t>
            </a:r>
            <a:r>
              <a:rPr lang="en-US" b="1" dirty="0"/>
              <a:t>XVD</a:t>
            </a:r>
            <a:r>
              <a:rPr lang="en-US" baseline="30000" dirty="0"/>
              <a:t>-1/2</a:t>
            </a:r>
            <a:r>
              <a:rPr lang="en-US" dirty="0"/>
              <a:t>)</a:t>
            </a:r>
            <a:r>
              <a:rPr lang="en-US" baseline="30000" dirty="0"/>
              <a:t>t</a:t>
            </a:r>
            <a:r>
              <a:rPr lang="en-US" dirty="0"/>
              <a:t>(</a:t>
            </a:r>
            <a:r>
              <a:rPr lang="en-US" b="1" dirty="0"/>
              <a:t>XVD</a:t>
            </a:r>
            <a:r>
              <a:rPr lang="en-US" baseline="30000" dirty="0"/>
              <a:t>-1/2</a:t>
            </a:r>
            <a:r>
              <a:rPr lang="en-US" dirty="0"/>
              <a:t>) = </a:t>
            </a:r>
            <a:r>
              <a:rPr lang="en-US" b="1" dirty="0"/>
              <a:t>I</a:t>
            </a:r>
            <a:r>
              <a:rPr lang="en-US" dirty="0"/>
              <a:t> (</a:t>
            </a:r>
            <a:r>
              <a:rPr lang="en-US" b="1" dirty="0"/>
              <a:t>D</a:t>
            </a:r>
            <a:r>
              <a:rPr lang="en-US" baseline="30000" dirty="0"/>
              <a:t>-1/2 </a:t>
            </a:r>
            <a:r>
              <a:rPr lang="en-US" dirty="0"/>
              <a:t>is </a:t>
            </a:r>
            <a:r>
              <a:rPr lang="en-US" i="1" dirty="0"/>
              <a:t>k</a:t>
            </a:r>
            <a:r>
              <a:rPr lang="en-US" dirty="0"/>
              <a:t> by </a:t>
            </a:r>
            <a:r>
              <a:rPr lang="en-US" i="1" dirty="0"/>
              <a:t>k </a:t>
            </a:r>
            <a:r>
              <a:rPr lang="en-US" dirty="0"/>
              <a:t>diagonal matrix whose elements are reciprocal of square root of those of </a:t>
            </a:r>
            <a:r>
              <a:rPr lang="en-US" b="1" dirty="0"/>
              <a:t>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transformation </a:t>
            </a:r>
            <a:r>
              <a:rPr lang="en-US" b="1" dirty="0"/>
              <a:t>XVD</a:t>
            </a:r>
            <a:r>
              <a:rPr lang="en-US" baseline="30000" dirty="0"/>
              <a:t>-1/2 </a:t>
            </a:r>
            <a:r>
              <a:rPr lang="en-US" dirty="0"/>
              <a:t>is the orthonormal transformation of </a:t>
            </a:r>
            <a:r>
              <a:rPr lang="en-US" b="1" dirty="0"/>
              <a:t>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4924B1-5DEB-4EC6-B07A-B5EC3FF955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76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Orthonormalization in Python: First Principle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import </a:t>
            </a:r>
            <a:r>
              <a:rPr lang="en-US" sz="1200" dirty="0" err="1">
                <a:latin typeface="SAS Monospace" panose="020B0609020202020204" pitchFamily="49" charset="0"/>
              </a:rPr>
              <a:t>numpy</a:t>
            </a:r>
            <a:r>
              <a:rPr lang="en-US" sz="1200" dirty="0">
                <a:latin typeface="SAS Monospace" panose="020B0609020202020204" pitchFamily="49" charset="0"/>
              </a:rPr>
              <a:t> as np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from </a:t>
            </a:r>
            <a:r>
              <a:rPr lang="en-US" sz="1200" dirty="0" err="1">
                <a:latin typeface="SAS Monospace" panose="020B0609020202020204" pitchFamily="49" charset="0"/>
              </a:rPr>
              <a:t>numpy</a:t>
            </a:r>
            <a:r>
              <a:rPr lang="en-US" sz="1200" dirty="0">
                <a:latin typeface="SAS Monospace" panose="020B0609020202020204" pitchFamily="49" charset="0"/>
              </a:rPr>
              <a:t> import </a:t>
            </a:r>
            <a:r>
              <a:rPr lang="en-US" sz="1200" dirty="0" err="1">
                <a:latin typeface="SAS Monospace" panose="020B0609020202020204" pitchFamily="49" charset="0"/>
              </a:rPr>
              <a:t>linalg</a:t>
            </a:r>
            <a:r>
              <a:rPr lang="en-US" sz="1200" dirty="0">
                <a:latin typeface="SAS Monospace" panose="020B0609020202020204" pitchFamily="49" charset="0"/>
              </a:rPr>
              <a:t> as LA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import pandas as </a:t>
            </a:r>
            <a:r>
              <a:rPr lang="en-US" sz="1200" dirty="0" err="1">
                <a:latin typeface="SAS Monospace" panose="020B0609020202020204" pitchFamily="49" charset="0"/>
              </a:rPr>
              <a:t>pd</a:t>
            </a: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# Input the matrix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x = </a:t>
            </a:r>
            <a:r>
              <a:rPr lang="en-US" sz="1200" dirty="0" err="1">
                <a:latin typeface="SAS Monospace" panose="020B0609020202020204" pitchFamily="49" charset="0"/>
              </a:rPr>
              <a:t>np.matrix</a:t>
            </a:r>
            <a:r>
              <a:rPr lang="en-US" sz="1200" dirty="0">
                <a:latin typeface="SAS Monospace" panose="020B0609020202020204" pitchFamily="49" charset="0"/>
              </a:rPr>
              <a:t>([[5.1, 160, 82000],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[5.2, 170, 84000],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[5.3, 180, 86000],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[5.4, 190, 88000],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[5.5, 200, 90000],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[5.6, 110, 81000],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[5.7, 120, 83000],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[5.8, 130, 85000],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[5.9, 140, 87000],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[6.0, 150, 89000]])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print("Input Matrix = \n", 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print("Number of Dimensions = ", </a:t>
            </a:r>
            <a:r>
              <a:rPr lang="en-US" sz="1200" dirty="0" err="1">
                <a:latin typeface="SAS Monospace" panose="020B0609020202020204" pitchFamily="49" charset="0"/>
              </a:rPr>
              <a:t>x.ndim</a:t>
            </a:r>
            <a:r>
              <a:rPr lang="en-US" sz="1200" dirty="0">
                <a:latin typeface="SAS Monospace" panose="020B06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print("Number of Rows = ", </a:t>
            </a:r>
            <a:r>
              <a:rPr lang="en-US" sz="1200" dirty="0" err="1">
                <a:latin typeface="SAS Monospace" panose="020B0609020202020204" pitchFamily="49" charset="0"/>
              </a:rPr>
              <a:t>np.size</a:t>
            </a:r>
            <a:r>
              <a:rPr lang="en-US" sz="1200" dirty="0">
                <a:latin typeface="SAS Monospace" panose="020B0609020202020204" pitchFamily="49" charset="0"/>
              </a:rPr>
              <a:t>(x,0))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print("Number of Columns = ", </a:t>
            </a:r>
            <a:r>
              <a:rPr lang="en-US" sz="1200" dirty="0" err="1">
                <a:latin typeface="SAS Monospace" panose="020B0609020202020204" pitchFamily="49" charset="0"/>
              </a:rPr>
              <a:t>np.size</a:t>
            </a:r>
            <a:r>
              <a:rPr lang="en-US" sz="1200" dirty="0">
                <a:latin typeface="SAS Monospace" panose="020B0609020202020204" pitchFamily="49" charset="0"/>
              </a:rPr>
              <a:t>(x,1))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</a:rPr>
              <a:t>xtx</a:t>
            </a:r>
            <a:r>
              <a:rPr lang="en-US" sz="1200" dirty="0">
                <a:latin typeface="SAS Monospace" panose="020B06090202020202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</a:rPr>
              <a:t>x.transpose</a:t>
            </a:r>
            <a:r>
              <a:rPr lang="en-US" sz="1200" dirty="0">
                <a:latin typeface="SAS Monospace" panose="020B0609020202020204" pitchFamily="49" charset="0"/>
              </a:rPr>
              <a:t>() *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print("t(x) * x = \n", </a:t>
            </a:r>
            <a:r>
              <a:rPr lang="en-US" sz="1200" dirty="0" err="1">
                <a:latin typeface="SAS Monospace" panose="020B0609020202020204" pitchFamily="49" charset="0"/>
              </a:rPr>
              <a:t>xtx</a:t>
            </a:r>
            <a:r>
              <a:rPr lang="en-US" sz="1200" dirty="0">
                <a:latin typeface="SAS Monospace" panose="020B06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# Eigenvalue decomposition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</a:rPr>
              <a:t>evals</a:t>
            </a:r>
            <a:r>
              <a:rPr lang="en-US" sz="1200" dirty="0">
                <a:latin typeface="SAS Monospace" panose="020B0609020202020204" pitchFamily="49" charset="0"/>
              </a:rPr>
              <a:t>, </a:t>
            </a:r>
            <a:r>
              <a:rPr lang="en-US" sz="1200" dirty="0" err="1">
                <a:latin typeface="SAS Monospace" panose="020B0609020202020204" pitchFamily="49" charset="0"/>
              </a:rPr>
              <a:t>evecs</a:t>
            </a:r>
            <a:r>
              <a:rPr lang="en-US" sz="1200" dirty="0">
                <a:latin typeface="SAS Monospace" panose="020B06090202020202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</a:rPr>
              <a:t>LA.eigh</a:t>
            </a:r>
            <a:r>
              <a:rPr lang="en-US" sz="1200" dirty="0">
                <a:latin typeface="SAS Monospace" panose="020B06090202020202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</a:rPr>
              <a:t>xtx</a:t>
            </a:r>
            <a:r>
              <a:rPr lang="en-US" sz="1200" dirty="0">
                <a:latin typeface="SAS Monospace" panose="020B06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print("Eigenvalues of x = \n", </a:t>
            </a:r>
            <a:r>
              <a:rPr lang="en-US" sz="1200" dirty="0" err="1">
                <a:latin typeface="SAS Monospace" panose="020B0609020202020204" pitchFamily="49" charset="0"/>
              </a:rPr>
              <a:t>evals</a:t>
            </a:r>
            <a:r>
              <a:rPr lang="en-US" sz="1200" dirty="0">
                <a:latin typeface="SAS Monospace" panose="020B06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print("Eigenvectors of x = \n",</a:t>
            </a:r>
            <a:r>
              <a:rPr lang="en-US" sz="1200" dirty="0" err="1">
                <a:latin typeface="SAS Monospace" panose="020B0609020202020204" pitchFamily="49" charset="0"/>
              </a:rPr>
              <a:t>evecs</a:t>
            </a:r>
            <a:r>
              <a:rPr lang="en-US" sz="1200" dirty="0">
                <a:latin typeface="SAS Monospace" panose="020B06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# Here is the transformation matrix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</a:rPr>
              <a:t>transf</a:t>
            </a:r>
            <a:r>
              <a:rPr lang="en-US" sz="1200" dirty="0">
                <a:latin typeface="SAS Monospace" panose="020B06090202020202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</a:rPr>
              <a:t>evecs</a:t>
            </a:r>
            <a:r>
              <a:rPr lang="en-US" sz="1200" dirty="0">
                <a:latin typeface="SAS Monospace" panose="020B0609020202020204" pitchFamily="49" charset="0"/>
              </a:rPr>
              <a:t> * </a:t>
            </a:r>
            <a:r>
              <a:rPr lang="en-US" sz="1200" dirty="0" err="1">
                <a:latin typeface="SAS Monospace" panose="020B0609020202020204" pitchFamily="49" charset="0"/>
              </a:rPr>
              <a:t>LA.inv</a:t>
            </a:r>
            <a:r>
              <a:rPr lang="en-US" sz="1200" dirty="0">
                <a:latin typeface="SAS Monospace" panose="020B06090202020202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</a:rPr>
              <a:t>np.sqrt</a:t>
            </a:r>
            <a:r>
              <a:rPr lang="en-US" sz="1200" dirty="0">
                <a:latin typeface="SAS Monospace" panose="020B06090202020202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</a:rPr>
              <a:t>np.diagflat</a:t>
            </a:r>
            <a:r>
              <a:rPr lang="en-US" sz="1200" dirty="0">
                <a:latin typeface="SAS Monospace" panose="020B06090202020202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</a:rPr>
              <a:t>evals</a:t>
            </a:r>
            <a:r>
              <a:rPr lang="en-US" sz="1200" dirty="0">
                <a:latin typeface="SAS Monospace" panose="020B0609020202020204" pitchFamily="49" charset="0"/>
              </a:rPr>
              <a:t>)))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print("Transformation Matrix = \n", </a:t>
            </a:r>
            <a:r>
              <a:rPr lang="en-US" sz="1200" dirty="0" err="1">
                <a:latin typeface="SAS Monospace" panose="020B0609020202020204" pitchFamily="49" charset="0"/>
              </a:rPr>
              <a:t>transf</a:t>
            </a:r>
            <a:r>
              <a:rPr lang="en-US" sz="1200" dirty="0">
                <a:latin typeface="SAS Monospace" panose="020B06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# Here is the transformed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</a:rPr>
              <a:t>transf_x</a:t>
            </a:r>
            <a:r>
              <a:rPr lang="en-US" sz="1200" dirty="0">
                <a:latin typeface="SAS Monospace" panose="020B0609020202020204" pitchFamily="49" charset="0"/>
              </a:rPr>
              <a:t> = x * </a:t>
            </a:r>
            <a:r>
              <a:rPr lang="en-US" sz="1200" dirty="0" err="1">
                <a:latin typeface="SAS Monospace" panose="020B0609020202020204" pitchFamily="49" charset="0"/>
              </a:rPr>
              <a:t>transf</a:t>
            </a: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print("The Transformed x = \n", </a:t>
            </a:r>
            <a:r>
              <a:rPr lang="en-US" sz="1200" dirty="0" err="1">
                <a:latin typeface="SAS Monospace" panose="020B0609020202020204" pitchFamily="49" charset="0"/>
              </a:rPr>
              <a:t>transf_x</a:t>
            </a:r>
            <a:r>
              <a:rPr lang="en-US" sz="1200" dirty="0">
                <a:latin typeface="SAS Monospace" panose="020B06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# Check columns of transformed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</a:rPr>
              <a:t>xtx</a:t>
            </a:r>
            <a:r>
              <a:rPr lang="en-US" sz="1200" dirty="0">
                <a:latin typeface="SAS Monospace" panose="020B06090202020202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</a:rPr>
              <a:t>transf_x.transpose</a:t>
            </a:r>
            <a:r>
              <a:rPr lang="en-US" sz="1200" dirty="0">
                <a:latin typeface="SAS Monospace" panose="020B0609020202020204" pitchFamily="49" charset="0"/>
              </a:rPr>
              <a:t>() * </a:t>
            </a:r>
            <a:r>
              <a:rPr lang="en-US" sz="1200" dirty="0" err="1">
                <a:latin typeface="SAS Monospace" panose="020B0609020202020204" pitchFamily="49" charset="0"/>
              </a:rPr>
              <a:t>transf_x</a:t>
            </a: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print("Expect an Identity Matrix = \n", </a:t>
            </a:r>
            <a:r>
              <a:rPr lang="en-US" sz="1200" dirty="0" err="1">
                <a:latin typeface="SAS Monospace" panose="020B0609020202020204" pitchFamily="49" charset="0"/>
              </a:rPr>
              <a:t>xtx</a:t>
            </a:r>
            <a:r>
              <a:rPr lang="en-US" sz="1200" dirty="0">
                <a:latin typeface="SAS Monospace" panose="020B0609020202020204" pitchFamily="49" charset="0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4A7C7E-9223-4C04-9186-0D00C7FC49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BA0171-E22C-4430-A2D3-2EB71452FE31}"/>
              </a:ext>
            </a:extLst>
          </p:cNvPr>
          <p:cNvSpPr/>
          <p:nvPr/>
        </p:nvSpPr>
        <p:spPr>
          <a:xfrm>
            <a:off x="9697307" y="5942568"/>
            <a:ext cx="226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2 Eigenvalue.py</a:t>
            </a:r>
          </a:p>
        </p:txBody>
      </p:sp>
    </p:spTree>
    <p:extLst>
      <p:ext uri="{BB962C8B-B14F-4D97-AF65-F5344CB8AC3E}">
        <p14:creationId xmlns:p14="http://schemas.microsoft.com/office/powerpoint/2010/main" val="374654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About Teaching Assistant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Mr. Lawrence </a:t>
            </a:r>
            <a:r>
              <a:rPr lang="en-US" b="1" dirty="0" err="1"/>
              <a:t>Amadi</a:t>
            </a:r>
            <a:endParaRPr lang="en-US" b="1" dirty="0"/>
          </a:p>
          <a:p>
            <a:r>
              <a:rPr lang="en-US" dirty="0"/>
              <a:t>Office: Room 110, Stuart Building</a:t>
            </a:r>
          </a:p>
          <a:p>
            <a:r>
              <a:rPr lang="en-US" dirty="0"/>
              <a:t>Email: lamadi@hawk.iit.edu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Office Hour</a:t>
            </a:r>
          </a:p>
          <a:p>
            <a:r>
              <a:rPr lang="en-US" dirty="0"/>
              <a:t>Tuesdays and Thursdays, 3:30 PM to 4:30 PM.</a:t>
            </a:r>
          </a:p>
          <a:p>
            <a:r>
              <a:rPr lang="en-US" dirty="0"/>
              <a:t>First office hour is on January 24, 2019.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2D6F7-19DE-4CEF-B7C8-8D8D8DAFD3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0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Orthonormalization in Python: First Principle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6275"/>
          </a:xfrm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Input Matrix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[[5.1e+00 1.6e+02 8.2e+04]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[5.2e+00 1.7e+02 8.4e+04]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[5.3e+00 1.8e+02 8.6e+04]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[5.4e+00 1.9e+02 8.8e+04]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[5.5e+00 2.0e+02 9.0e+04]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[5.6e+00 1.1e+02 8.1e+04]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[5.7e+00 1.2e+02 8.3e+04]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[5.8e+00 1.3e+02 8.5e+04]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[5.9e+00 1.4e+02 8.7e+04]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[6.0e+00 1.5e+02 8.9e+04]]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Number of Dimensions =  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Number of Rows = 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Number of Columns = 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t(x) * 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[[3.0885e+02 8.5600e+03 4.7480e+06]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[8.5600e+03 2.4850e+05 1.3305e+08]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[4.7480e+06 1.3305e+08 7.3185e+10]]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Eigenvalues of 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[3.53398246e-02 6.61645828e+03 7.31852422e+10]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Eigenvectors of 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[[ 9.99941038e-01  1.08589624e-02 -6.48765732e-05]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[ 1.08588266e-02 -9.99939389e-01 -1.81799265e-03]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[-8.46141548e-05  1.81718097e-03 -9.99998345e-01]]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Transformation Matrix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[[ 5.31914951e+00  1.33498240e-04 -2.39814890e-10]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[ 5.77631278e-02 -1.22930851e-02 -6.72017163e-09]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[-4.50101879e-04  2.23401143e-05 -3.69647288e-06]]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The Transformed 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[[-0.53859114 -0.1343234  -0.30311185]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[-0.32924867 -0.21256067 -0.31050487]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[-0.1199062  -0.29079794 -0.31789788]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[ 0.08943627 -0.36903521 -0.32529089]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[ 0.29877874 -0.44727248 -0.3326839 ]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[-0.3170709   0.45805749 -0.29941504]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[-0.10772843  0.37982022 -0.30680806]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[ 0.10161404  0.30158295 -0.31420107]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[ 0.31095651  0.22334568 -0.32159408]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[ 0.52029898  0.1451084  -0.3289871 ]]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Expect an Identity Matrix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[[ 9.99999953e-01  1.00405564e-08 -2.52808885e-12]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[ 1.00405564e-08  9.99999998e-01  1.23873134e-13]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[-2.52808885e-12  1.23873134e-13  1.00000000e+00]]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ACDDF3-9320-42C0-B495-ABD2CEBD8DFA}"/>
              </a:ext>
            </a:extLst>
          </p:cNvPr>
          <p:cNvSpPr/>
          <p:nvPr/>
        </p:nvSpPr>
        <p:spPr>
          <a:xfrm>
            <a:off x="9697307" y="5942568"/>
            <a:ext cx="226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2 Eigenvalue.py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4A7C7E-9223-4C04-9186-0D00C7FC49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832CCAC-211B-40B2-958B-34A9D38AA843}"/>
              </a:ext>
            </a:extLst>
          </p:cNvPr>
          <p:cNvSpPr/>
          <p:nvPr/>
        </p:nvSpPr>
        <p:spPr>
          <a:xfrm>
            <a:off x="6251550" y="5403640"/>
            <a:ext cx="2193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b="1" dirty="0"/>
              <a:t>XVD</a:t>
            </a:r>
            <a:r>
              <a:rPr lang="en-US" baseline="30000" dirty="0"/>
              <a:t>-1/2</a:t>
            </a:r>
            <a:r>
              <a:rPr lang="en-US" dirty="0"/>
              <a:t>)</a:t>
            </a:r>
            <a:r>
              <a:rPr lang="en-US" baseline="30000" dirty="0"/>
              <a:t>t</a:t>
            </a:r>
            <a:r>
              <a:rPr lang="en-US" dirty="0"/>
              <a:t>(</a:t>
            </a:r>
            <a:r>
              <a:rPr lang="en-US" b="1" dirty="0"/>
              <a:t>XVD</a:t>
            </a:r>
            <a:r>
              <a:rPr lang="en-US" baseline="30000" dirty="0"/>
              <a:t>-1/2</a:t>
            </a:r>
            <a:r>
              <a:rPr lang="en-US" dirty="0"/>
              <a:t>) = </a:t>
            </a:r>
            <a:r>
              <a:rPr lang="en-US" b="1" dirty="0"/>
              <a:t>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3408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Orthonormalization in Python: SciPy Function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import </a:t>
            </a:r>
            <a:r>
              <a:rPr lang="en-US" sz="1200" dirty="0" err="1">
                <a:latin typeface="SAS Monospace" panose="020B0609020202020204" pitchFamily="49" charset="0"/>
              </a:rPr>
              <a:t>numpy</a:t>
            </a:r>
            <a:r>
              <a:rPr lang="en-US" sz="1200" dirty="0">
                <a:latin typeface="SAS Monospace" panose="020B0609020202020204" pitchFamily="49" charset="0"/>
              </a:rPr>
              <a:t> as np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from </a:t>
            </a:r>
            <a:r>
              <a:rPr lang="en-US" sz="1200" dirty="0" err="1">
                <a:latin typeface="SAS Monospace" panose="020B0609020202020204" pitchFamily="49" charset="0"/>
              </a:rPr>
              <a:t>numpy</a:t>
            </a:r>
            <a:r>
              <a:rPr lang="en-US" sz="1200" dirty="0">
                <a:latin typeface="SAS Monospace" panose="020B0609020202020204" pitchFamily="49" charset="0"/>
              </a:rPr>
              <a:t> import </a:t>
            </a:r>
            <a:r>
              <a:rPr lang="en-US" sz="1200" dirty="0" err="1">
                <a:latin typeface="SAS Monospace" panose="020B0609020202020204" pitchFamily="49" charset="0"/>
              </a:rPr>
              <a:t>linalg</a:t>
            </a:r>
            <a:r>
              <a:rPr lang="en-US" sz="1200" dirty="0">
                <a:latin typeface="SAS Monospace" panose="020B0609020202020204" pitchFamily="49" charset="0"/>
              </a:rPr>
              <a:t> as LA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import pandas as </a:t>
            </a:r>
            <a:r>
              <a:rPr lang="en-US" sz="1200" dirty="0" err="1">
                <a:latin typeface="SAS Monospace" panose="020B0609020202020204" pitchFamily="49" charset="0"/>
              </a:rPr>
              <a:t>pd</a:t>
            </a: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# Input the matrix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x = </a:t>
            </a:r>
            <a:r>
              <a:rPr lang="en-US" sz="1200" dirty="0" err="1">
                <a:latin typeface="SAS Monospace" panose="020B0609020202020204" pitchFamily="49" charset="0"/>
              </a:rPr>
              <a:t>np.matrix</a:t>
            </a:r>
            <a:r>
              <a:rPr lang="en-US" sz="1200" dirty="0">
                <a:latin typeface="SAS Monospace" panose="020B0609020202020204" pitchFamily="49" charset="0"/>
              </a:rPr>
              <a:t>([[5.1, 160, 82000],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[5.2, 170, 84000],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[5.3, 180, 86000],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[5.4, 190, 88000],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[5.5, 200, 90000],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[5.6, 110, 81000],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[5.7, 120, 83000],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[5.8, 130, 85000],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[5.9, 140, 87000],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             [6.0, 150, 89000]])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# Orthonormalize using the </a:t>
            </a:r>
            <a:r>
              <a:rPr lang="en-US" sz="1200" dirty="0" err="1">
                <a:latin typeface="SAS Monospace" panose="020B0609020202020204" pitchFamily="49" charset="0"/>
              </a:rPr>
              <a:t>orth</a:t>
            </a:r>
            <a:r>
              <a:rPr lang="en-US" sz="1200" dirty="0">
                <a:latin typeface="SAS Monospace" panose="020B0609020202020204" pitchFamily="49" charset="0"/>
              </a:rPr>
              <a:t> function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import </a:t>
            </a:r>
            <a:r>
              <a:rPr lang="en-US" sz="1200" dirty="0" err="1">
                <a:latin typeface="SAS Monospace" panose="020B0609020202020204" pitchFamily="49" charset="0"/>
              </a:rPr>
              <a:t>scipy</a:t>
            </a: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from </a:t>
            </a:r>
            <a:r>
              <a:rPr lang="en-US" sz="1200" dirty="0" err="1">
                <a:latin typeface="SAS Monospace" panose="020B0609020202020204" pitchFamily="49" charset="0"/>
              </a:rPr>
              <a:t>scipy</a:t>
            </a:r>
            <a:r>
              <a:rPr lang="en-US" sz="1200" dirty="0">
                <a:latin typeface="SAS Monospace" panose="020B0609020202020204" pitchFamily="49" charset="0"/>
              </a:rPr>
              <a:t> import </a:t>
            </a:r>
            <a:r>
              <a:rPr lang="en-US" sz="1200" dirty="0" err="1">
                <a:latin typeface="SAS Monospace" panose="020B0609020202020204" pitchFamily="49" charset="0"/>
              </a:rPr>
              <a:t>linalg</a:t>
            </a:r>
            <a:r>
              <a:rPr lang="en-US" sz="1200" dirty="0">
                <a:latin typeface="SAS Monospace" panose="020B0609020202020204" pitchFamily="49" charset="0"/>
              </a:rPr>
              <a:t> as LA2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</a:rPr>
              <a:t>orthx</a:t>
            </a:r>
            <a:r>
              <a:rPr lang="en-US" sz="1200" dirty="0">
                <a:latin typeface="SAS Monospace" panose="020B0609020202020204" pitchFamily="49" charset="0"/>
              </a:rPr>
              <a:t> = LA2.orth(x)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print("The orthonormalize x = \n", </a:t>
            </a:r>
            <a:r>
              <a:rPr lang="en-US" sz="1200" dirty="0" err="1">
                <a:latin typeface="SAS Monospace" panose="020B0609020202020204" pitchFamily="49" charset="0"/>
              </a:rPr>
              <a:t>orthx</a:t>
            </a:r>
            <a:r>
              <a:rPr lang="en-US" sz="1200" dirty="0">
                <a:latin typeface="SAS Monospace" panose="020B06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# Check columns of the ORTH function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check = </a:t>
            </a:r>
            <a:r>
              <a:rPr lang="en-US" sz="1200" dirty="0" err="1">
                <a:latin typeface="SAS Monospace" panose="020B0609020202020204" pitchFamily="49" charset="0"/>
              </a:rPr>
              <a:t>orthx.transpose</a:t>
            </a:r>
            <a:r>
              <a:rPr lang="en-US" sz="1200" dirty="0">
                <a:latin typeface="SAS Monospace" panose="020B0609020202020204" pitchFamily="49" charset="0"/>
              </a:rPr>
              <a:t>().dot(</a:t>
            </a:r>
            <a:r>
              <a:rPr lang="en-US" sz="1200" dirty="0" err="1">
                <a:latin typeface="SAS Monospace" panose="020B0609020202020204" pitchFamily="49" charset="0"/>
              </a:rPr>
              <a:t>orthx</a:t>
            </a:r>
            <a:r>
              <a:rPr lang="en-US" sz="1200" dirty="0">
                <a:latin typeface="SAS Monospace" panose="020B0609020202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print("Also Expect an Identity Matrix = \n", check)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4A7C7E-9223-4C04-9186-0D00C7FC49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BA0171-E22C-4430-A2D3-2EB71452FE31}"/>
              </a:ext>
            </a:extLst>
          </p:cNvPr>
          <p:cNvSpPr/>
          <p:nvPr/>
        </p:nvSpPr>
        <p:spPr>
          <a:xfrm>
            <a:off x="9697307" y="5942568"/>
            <a:ext cx="226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2 Eigenvalue.py</a:t>
            </a:r>
          </a:p>
        </p:txBody>
      </p:sp>
    </p:spTree>
    <p:extLst>
      <p:ext uri="{BB962C8B-B14F-4D97-AF65-F5344CB8AC3E}">
        <p14:creationId xmlns:p14="http://schemas.microsoft.com/office/powerpoint/2010/main" val="21723383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547653"/>
          </a:xfrm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First Principles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The Transformed 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[[-0.53859114 -0.1343234  -0.30311185]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[-0.32924867 -0.21256067 -0.31050487]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[-0.1199062  -0.29079794 -0.31789788]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[ 0.08943627 -0.36903521 -0.32529089]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[ 0.29877874 -0.44727248 -0.3326839 ]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[-0.3170709   0.45805749 -0.29941504]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[-0.10772843  0.37982022 -0.30680806]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[ 0.10161404  0.30158295 -0.31420107]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[ 0.31095651  0.22334568 -0.32159408]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[ 0.52029898  0.1451084  -0.3289871 ]]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Expect an Identity Matrix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[[ 9.99999953e-01  1.00405564e-08 -2.52808885e-12]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[ 1.00405564e-08  9.99999998e-01  1.23873134e-13]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</a:rPr>
              <a:t>  [-2.52808885e-12  1.23873134e-13  1.00000000e+00]]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SciPy </a:t>
            </a:r>
            <a:r>
              <a:rPr lang="en-US" dirty="0" err="1"/>
              <a:t>orth</a:t>
            </a:r>
            <a:r>
              <a:rPr lang="en-US" dirty="0"/>
              <a:t>() Function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The orthonormalize 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[[-0.30311185  0.1343234   0.53859115]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[-0.31050487  0.21256067  0.32924868]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[-0.31789788  0.29079794  0.1199062 ]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[-0.32529089  0.36903521 -0.08943628]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[-0.3326839   0.44727248 -0.29877875]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[-0.29941504 -0.45805749  0.31707091]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[-0.30680806 -0.37982022  0.10772844]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[-0.31420107 -0.30158295 -0.10161404]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[-0.32159408 -0.22334568 -0.31095652]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[-0.3289871  -0.1451084  -0.52029899]]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Also Expect an Identity Matrix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[[ 1.00000000e+00  2.77555756e-17  1.11022302e-16]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[ 2.77555756e-17  1.00000000e+00 -1.11022302e-16]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200" dirty="0">
                <a:latin typeface="SAS Monospace" panose="020B0609020202020204" pitchFamily="49" charset="0"/>
              </a:rPr>
              <a:t> [ 1.11022302e-16 -1.11022302e-16  1.00000000e+00]]</a:t>
            </a:r>
            <a:endParaRPr lang="en-US" sz="1200" dirty="0">
              <a:latin typeface="SAS Monospace" panose="020B0609020202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ACDDF3-9320-42C0-B495-ABD2CEBD8DFA}"/>
              </a:ext>
            </a:extLst>
          </p:cNvPr>
          <p:cNvSpPr/>
          <p:nvPr/>
        </p:nvSpPr>
        <p:spPr>
          <a:xfrm>
            <a:off x="9697307" y="5942568"/>
            <a:ext cx="226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2 Eigenvalue.py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4A7C7E-9223-4C04-9186-0D00C7FC49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DE0BC02-4825-4AFD-A94C-DD50B4ED6A64}"/>
              </a:ext>
            </a:extLst>
          </p:cNvPr>
          <p:cNvSpPr/>
          <p:nvPr/>
        </p:nvSpPr>
        <p:spPr>
          <a:xfrm>
            <a:off x="3384224" y="2469823"/>
            <a:ext cx="1225483" cy="2111604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32F70C4-F0B7-40D0-9677-FDC0F373289B}"/>
              </a:ext>
            </a:extLst>
          </p:cNvPr>
          <p:cNvSpPr/>
          <p:nvPr/>
        </p:nvSpPr>
        <p:spPr>
          <a:xfrm>
            <a:off x="6242117" y="2439186"/>
            <a:ext cx="1225483" cy="2111604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B8B238F-0B7D-43B8-ABA8-EE65BD683DAD}"/>
              </a:ext>
            </a:extLst>
          </p:cNvPr>
          <p:cNvSpPr/>
          <p:nvPr/>
        </p:nvSpPr>
        <p:spPr>
          <a:xfrm>
            <a:off x="2271860" y="2648932"/>
            <a:ext cx="1112364" cy="18288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D6936A-79EF-4767-9103-32D32490F3BF}"/>
              </a:ext>
            </a:extLst>
          </p:cNvPr>
          <p:cNvSpPr/>
          <p:nvPr/>
        </p:nvSpPr>
        <p:spPr>
          <a:xfrm>
            <a:off x="7402111" y="2650503"/>
            <a:ext cx="1112364" cy="18288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2DB5A38-3909-41E7-8BDA-2515684F3C69}"/>
              </a:ext>
            </a:extLst>
          </p:cNvPr>
          <p:cNvSpPr/>
          <p:nvPr/>
        </p:nvSpPr>
        <p:spPr>
          <a:xfrm>
            <a:off x="1159496" y="2648932"/>
            <a:ext cx="1112364" cy="1828800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DD6B6A2-513B-4CE6-AE50-D3AA5FCD80BA}"/>
              </a:ext>
            </a:extLst>
          </p:cNvPr>
          <p:cNvSpPr/>
          <p:nvPr/>
        </p:nvSpPr>
        <p:spPr>
          <a:xfrm>
            <a:off x="8495229" y="2648932"/>
            <a:ext cx="1112364" cy="1828800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BAE6F276-B5A5-4ED8-B63A-734AF5F51EDD}"/>
              </a:ext>
            </a:extLst>
          </p:cNvPr>
          <p:cNvSpPr/>
          <p:nvPr/>
        </p:nvSpPr>
        <p:spPr>
          <a:xfrm>
            <a:off x="9766169" y="1825624"/>
            <a:ext cx="1266335" cy="823308"/>
          </a:xfrm>
          <a:prstGeom prst="wedgeRoundRectCallout">
            <a:avLst>
              <a:gd name="adj1" fmla="val -59543"/>
              <a:gd name="adj2" fmla="val 636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Switched Sign</a:t>
            </a:r>
          </a:p>
        </p:txBody>
      </p:sp>
    </p:spTree>
    <p:extLst>
      <p:ext uri="{BB962C8B-B14F-4D97-AF65-F5344CB8AC3E}">
        <p14:creationId xmlns:p14="http://schemas.microsoft.com/office/powerpoint/2010/main" val="180536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Number of Neighbors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8635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i="1" dirty="0"/>
              <a:t>k</a:t>
            </a:r>
            <a:r>
              <a:rPr lang="en-US" dirty="0"/>
              <a:t> value must be an integer greater than zero</a:t>
            </a:r>
          </a:p>
          <a:p>
            <a:r>
              <a:rPr lang="en-US" dirty="0"/>
              <a:t>The choice can be subjective</a:t>
            </a:r>
          </a:p>
          <a:p>
            <a:r>
              <a:rPr lang="en-US" dirty="0"/>
              <a:t>If </a:t>
            </a:r>
            <a:r>
              <a:rPr lang="en-US" i="1" dirty="0"/>
              <a:t>k</a:t>
            </a:r>
            <a:r>
              <a:rPr lang="en-US" dirty="0"/>
              <a:t> is too small (say 1), then the results are either sensitive to noise observations or biased.</a:t>
            </a:r>
          </a:p>
          <a:p>
            <a:r>
              <a:rPr lang="en-US" dirty="0"/>
              <a:t>If </a:t>
            </a:r>
            <a:r>
              <a:rPr lang="en-US" i="1" dirty="0"/>
              <a:t>k</a:t>
            </a:r>
            <a:r>
              <a:rPr lang="en-US" dirty="0"/>
              <a:t> is too large (say 50), then the neighborhood may include observations which may cause more distraction than adding information.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237" y="1857375"/>
            <a:ext cx="5943600" cy="3722606"/>
          </a:xfrm>
          <a:prstGeom prst="rect">
            <a:avLst/>
          </a:prstGeom>
          <a:solidFill>
            <a:srgbClr val="25BAE4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245B08-2B0B-465C-9BE1-352587D37B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8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Number of Neighbors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Can the number of neighbors be determined objectively</a:t>
            </a:r>
            <a:r>
              <a:rPr lang="en-US" dirty="0"/>
              <a:t>?</a:t>
            </a:r>
          </a:p>
          <a:p>
            <a:r>
              <a:rPr lang="en-US" dirty="0"/>
              <a:t>Yes, if there are target variables</a:t>
            </a:r>
          </a:p>
          <a:p>
            <a:pPr lvl="1"/>
            <a:r>
              <a:rPr lang="en-US" dirty="0"/>
              <a:t>Simple if there is only one target variable</a:t>
            </a:r>
          </a:p>
          <a:p>
            <a:pPr lvl="1"/>
            <a:r>
              <a:rPr lang="en-US" dirty="0"/>
              <a:t>From more complicated to infeasible if there are multiple target variables</a:t>
            </a:r>
          </a:p>
          <a:p>
            <a:pPr lvl="1"/>
            <a:r>
              <a:rPr lang="en-US" dirty="0"/>
              <a:t>Adjust the number of neighbors until the classifications (or predictions) are more “consistent” with the observed target value(s) </a:t>
            </a:r>
          </a:p>
          <a:p>
            <a:r>
              <a:rPr lang="en-US" dirty="0"/>
              <a:t>I am not aware of the answer when there is no target variable</a:t>
            </a:r>
          </a:p>
          <a:p>
            <a:pPr lvl="1"/>
            <a:r>
              <a:rPr lang="en-US" dirty="0"/>
              <a:t>Use your best analytical judgment!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87F8D-6DC0-4FA1-8CF8-58EAF37CF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50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Number of Neighbors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Grid Search for the Number of Neighbors</a:t>
            </a:r>
            <a:r>
              <a:rPr lang="en-US" dirty="0"/>
              <a:t>:</a:t>
            </a:r>
          </a:p>
          <a:p>
            <a:r>
              <a:rPr lang="en-US" dirty="0"/>
              <a:t>Select a range of integers, say 1 ≤ </a:t>
            </a:r>
            <a:r>
              <a:rPr lang="en-US" i="1" dirty="0"/>
              <a:t>k</a:t>
            </a:r>
            <a:r>
              <a:rPr lang="en-US" dirty="0"/>
              <a:t> ≤ 20</a:t>
            </a:r>
          </a:p>
          <a:p>
            <a:pPr lvl="1"/>
            <a:r>
              <a:rPr lang="en-US" dirty="0"/>
              <a:t>Choose the lower bound based on your idea of the minimum number of neighbors to make up a community</a:t>
            </a:r>
          </a:p>
          <a:p>
            <a:pPr lvl="1"/>
            <a:r>
              <a:rPr lang="en-US" dirty="0"/>
              <a:t>Choose the upper bound according to your ability to comprehend that many numbers of neighbors</a:t>
            </a:r>
          </a:p>
          <a:p>
            <a:r>
              <a:rPr lang="en-US" dirty="0"/>
              <a:t>Run nearest neighbors algorithm for each value of </a:t>
            </a:r>
            <a:r>
              <a:rPr lang="en-US" i="1" dirty="0"/>
              <a:t>k</a:t>
            </a:r>
            <a:r>
              <a:rPr lang="en-US" dirty="0"/>
              <a:t> and obtain predicted values of the target variable</a:t>
            </a:r>
          </a:p>
          <a:p>
            <a:r>
              <a:rPr lang="en-US" dirty="0"/>
              <a:t>Select </a:t>
            </a:r>
            <a:r>
              <a:rPr lang="en-US" u="sng" dirty="0"/>
              <a:t>your</a:t>
            </a:r>
            <a:r>
              <a:rPr lang="en-US" dirty="0"/>
              <a:t> value of </a:t>
            </a:r>
            <a:r>
              <a:rPr lang="en-US" i="1" dirty="0"/>
              <a:t>k</a:t>
            </a:r>
            <a:r>
              <a:rPr lang="en-US" dirty="0"/>
              <a:t> such that the predicted values are most correlated with the observed values of the target variable</a:t>
            </a:r>
            <a:endParaRPr lang="en-US" i="1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6E0CEC-F822-48DB-AAF2-2EDFAFC674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29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Classification or Prediction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Classification</a:t>
            </a:r>
            <a:r>
              <a:rPr lang="en-US" dirty="0"/>
              <a:t>:</a:t>
            </a:r>
          </a:p>
          <a:p>
            <a:r>
              <a:rPr lang="en-US" dirty="0"/>
              <a:t>Target is categorical</a:t>
            </a:r>
          </a:p>
          <a:p>
            <a:r>
              <a:rPr lang="en-US" dirty="0"/>
              <a:t>Probabilities of the categories from the neighbors are calculated</a:t>
            </a:r>
          </a:p>
          <a:p>
            <a:r>
              <a:rPr lang="en-US" dirty="0"/>
              <a:t>The category with the highest probability is the predicted target value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Prediction</a:t>
            </a:r>
            <a:r>
              <a:rPr lang="en-US" dirty="0"/>
              <a:t>:</a:t>
            </a:r>
          </a:p>
          <a:p>
            <a:r>
              <a:rPr lang="en-US" dirty="0"/>
              <a:t>Target is of interval type</a:t>
            </a:r>
          </a:p>
          <a:p>
            <a:r>
              <a:rPr lang="en-US" dirty="0"/>
              <a:t>Mean or median of the neighbors is the predicted target value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EFDD71-8871-4181-AB2D-097CA6DCDB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47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424" y="1825625"/>
            <a:ext cx="6429375" cy="4351338"/>
          </a:xfrm>
        </p:spPr>
        <p:txBody>
          <a:bodyPr>
            <a:normAutofit/>
          </a:bodyPr>
          <a:lstStyle/>
          <a:p>
            <a:r>
              <a:rPr lang="en-US" dirty="0"/>
              <a:t>Two input variables: x1 and x2</a:t>
            </a:r>
          </a:p>
          <a:p>
            <a:r>
              <a:rPr lang="en-US" dirty="0"/>
              <a:t>One target: y</a:t>
            </a:r>
          </a:p>
          <a:p>
            <a:r>
              <a:rPr lang="en-US" dirty="0"/>
              <a:t>Ten observations</a:t>
            </a:r>
          </a:p>
          <a:p>
            <a:r>
              <a:rPr lang="en-US" dirty="0"/>
              <a:t>Distance between </a:t>
            </a:r>
            <a:r>
              <a:rPr lang="en-US" u="sng" dirty="0"/>
              <a:t>first</a:t>
            </a:r>
            <a:r>
              <a:rPr lang="en-US" dirty="0"/>
              <a:t> two cases:</a:t>
            </a:r>
          </a:p>
          <a:p>
            <a:pPr marL="457200" lvl="1" indent="0">
              <a:buNone/>
            </a:pPr>
            <a:r>
              <a:rPr lang="en-US" dirty="0"/>
              <a:t>SQRT((7.7 – 9.5)</a:t>
            </a:r>
            <a:r>
              <a:rPr lang="en-US" baseline="30000" dirty="0"/>
              <a:t>2</a:t>
            </a:r>
            <a:r>
              <a:rPr lang="en-US" dirty="0"/>
              <a:t> + ((-37) – (-38))</a:t>
            </a:r>
            <a:r>
              <a:rPr lang="en-US" baseline="30000" dirty="0"/>
              <a:t>2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= SQRT(4.24)</a:t>
            </a:r>
            <a:br>
              <a:rPr lang="en-US" dirty="0"/>
            </a:br>
            <a:r>
              <a:rPr lang="en-US" dirty="0"/>
              <a:t>= 2.0591 (up to 4 decimal places)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200" y="1857375"/>
          <a:ext cx="3804424" cy="4086222"/>
        </p:xfrm>
        <a:graphic>
          <a:graphicData uri="http://schemas.openxmlformats.org/drawingml/2006/table">
            <a:tbl>
              <a:tblPr/>
              <a:tblGrid>
                <a:gridCol w="951106">
                  <a:extLst>
                    <a:ext uri="{9D8B030D-6E8A-4147-A177-3AD203B41FA5}">
                      <a16:colId xmlns:a16="http://schemas.microsoft.com/office/drawing/2014/main" val="3071340975"/>
                    </a:ext>
                  </a:extLst>
                </a:gridCol>
                <a:gridCol w="951106">
                  <a:extLst>
                    <a:ext uri="{9D8B030D-6E8A-4147-A177-3AD203B41FA5}">
                      <a16:colId xmlns:a16="http://schemas.microsoft.com/office/drawing/2014/main" val="2174940676"/>
                    </a:ext>
                  </a:extLst>
                </a:gridCol>
                <a:gridCol w="951106">
                  <a:extLst>
                    <a:ext uri="{9D8B030D-6E8A-4147-A177-3AD203B41FA5}">
                      <a16:colId xmlns:a16="http://schemas.microsoft.com/office/drawing/2014/main" val="1559552127"/>
                    </a:ext>
                  </a:extLst>
                </a:gridCol>
                <a:gridCol w="951106">
                  <a:extLst>
                    <a:ext uri="{9D8B030D-6E8A-4147-A177-3AD203B41FA5}">
                      <a16:colId xmlns:a16="http://schemas.microsoft.com/office/drawing/2014/main" val="1271324163"/>
                    </a:ext>
                  </a:extLst>
                </a:gridCol>
              </a:tblGrid>
              <a:tr h="386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6270"/>
                  </a:ext>
                </a:extLst>
              </a:tr>
              <a:tr h="386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006694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680480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507842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835197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649303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930506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221392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046351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612981"/>
                  </a:ext>
                </a:extLst>
              </a:tr>
              <a:tr h="368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67050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271D8ED-AA01-4F8C-A908-EEEFDB0D2C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11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Distance Matrix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38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01699" y="2486813"/>
          <a:ext cx="10379076" cy="3266286"/>
        </p:xfrm>
        <a:graphic>
          <a:graphicData uri="http://schemas.openxmlformats.org/drawingml/2006/table">
            <a:tbl>
              <a:tblPr/>
              <a:tblGrid>
                <a:gridCol w="791366">
                  <a:extLst>
                    <a:ext uri="{9D8B030D-6E8A-4147-A177-3AD203B41FA5}">
                      <a16:colId xmlns:a16="http://schemas.microsoft.com/office/drawing/2014/main" val="1231420248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989992112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360889156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83926113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419802399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75052619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06582637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78800458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693555477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10826986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42050515"/>
                    </a:ext>
                  </a:extLst>
                </a:gridCol>
              </a:tblGrid>
              <a:tr h="269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85070"/>
                  </a:ext>
                </a:extLst>
              </a:tr>
              <a:tr h="283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947259"/>
                  </a:ext>
                </a:extLst>
              </a:tr>
              <a:tr h="283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5.5758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38.0258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8.1394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30.1398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31.0780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14.4309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18.0613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6013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2.0591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7.6322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37.0022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31.3543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32.2490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23.0054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15.9088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17.8440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323398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5.5758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7.6322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41.4513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27.0599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27.8927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11.0653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09486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38.0258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37.0022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41.4513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44.5377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68.1358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69.0938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52.2304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22.2991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536011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8.1394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44.5377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24.1404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25.2169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30.9974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8.2462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23.0078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230506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30.1398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31.3543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27.0599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68.1358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24.1404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54.2498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47.1088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446570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31.0780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32.2490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69.0938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25.2169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55.1838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17.0496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48.1582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186612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24.1100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23.0054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27.8927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30.9974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54.2498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55.1838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38.4401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10.9343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946678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14.4309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15.9088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11.0653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52.2304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8.2462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16.0112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17.0496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38.4401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31.1088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757327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18.0613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17.8440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22.2991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23.0078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47.1088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48.1582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10.9343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31.1088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73169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D2ADAEE-2F85-4B9F-8D0D-C98C1EB893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382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Rank the distances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 = the most nearest neighbor which is yourself</a:t>
            </a:r>
          </a:p>
          <a:p>
            <a:pPr lvl="1"/>
            <a:r>
              <a:rPr lang="en-US" dirty="0"/>
              <a:t>10 = the least nearest (i.e., most distant) neighbor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39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74724" y="3267863"/>
          <a:ext cx="10379076" cy="1750224"/>
        </p:xfrm>
        <a:graphic>
          <a:graphicData uri="http://schemas.openxmlformats.org/drawingml/2006/table">
            <a:tbl>
              <a:tblPr/>
              <a:tblGrid>
                <a:gridCol w="791366">
                  <a:extLst>
                    <a:ext uri="{9D8B030D-6E8A-4147-A177-3AD203B41FA5}">
                      <a16:colId xmlns:a16="http://schemas.microsoft.com/office/drawing/2014/main" val="1231420248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989992112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360889156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83926113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419802399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75052619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06582637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78800458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693555477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10826986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42050515"/>
                    </a:ext>
                  </a:extLst>
                </a:gridCol>
              </a:tblGrid>
              <a:tr h="42688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85070"/>
                  </a:ext>
                </a:extLst>
              </a:tr>
              <a:tr h="44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947259"/>
                  </a:ext>
                </a:extLst>
              </a:tr>
              <a:tr h="448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5.5758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38.0258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8.1394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30.1398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31.0780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14.4309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18.0613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6013"/>
                  </a:ext>
                </a:extLst>
              </a:tr>
              <a:tr h="426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32339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19A038DB-9D64-4DCE-BCFC-BEA1EA1A0A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7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Week 2 Agenda: Non-parametric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Density Estimation</a:t>
            </a:r>
          </a:p>
          <a:p>
            <a:r>
              <a:rPr lang="en-US" dirty="0"/>
              <a:t>Outlier Detection</a:t>
            </a:r>
          </a:p>
          <a:p>
            <a:r>
              <a:rPr lang="en-US" dirty="0"/>
              <a:t>Nearest Neighbors</a:t>
            </a:r>
          </a:p>
          <a:p>
            <a:r>
              <a:rPr lang="en-US" dirty="0"/>
              <a:t>Chapter 8 of the Machine Learning book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503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Rank of Distance Matrix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40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01699" y="2486813"/>
          <a:ext cx="10379076" cy="3266286"/>
        </p:xfrm>
        <a:graphic>
          <a:graphicData uri="http://schemas.openxmlformats.org/drawingml/2006/table">
            <a:tbl>
              <a:tblPr/>
              <a:tblGrid>
                <a:gridCol w="791366">
                  <a:extLst>
                    <a:ext uri="{9D8B030D-6E8A-4147-A177-3AD203B41FA5}">
                      <a16:colId xmlns:a16="http://schemas.microsoft.com/office/drawing/2014/main" val="1231420248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989992112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360889156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83926113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419802399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75052619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06582637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78800458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693555477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10826986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42050515"/>
                    </a:ext>
                  </a:extLst>
                </a:gridCol>
              </a:tblGrid>
              <a:tr h="269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85070"/>
                  </a:ext>
                </a:extLst>
              </a:tr>
              <a:tr h="283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947259"/>
                  </a:ext>
                </a:extLst>
              </a:tr>
              <a:tr h="283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6013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323398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09486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536011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230506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446570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186612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946678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757327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73169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863B03F3-3948-445F-859B-4E1D44B74A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997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27350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 neighbors of </a:t>
            </a:r>
            <a:r>
              <a:rPr lang="en-US" dirty="0" err="1"/>
              <a:t>CaseID</a:t>
            </a:r>
            <a:r>
              <a:rPr lang="en-US" dirty="0"/>
              <a:t> = 1</a:t>
            </a:r>
          </a:p>
          <a:p>
            <a:r>
              <a:rPr lang="en-US" i="1" dirty="0"/>
              <a:t>k</a:t>
            </a:r>
            <a:r>
              <a:rPr lang="en-US" dirty="0"/>
              <a:t> = 1: # 1</a:t>
            </a:r>
          </a:p>
          <a:p>
            <a:r>
              <a:rPr lang="en-US" i="1" dirty="0"/>
              <a:t>k</a:t>
            </a:r>
            <a:r>
              <a:rPr lang="en-US" dirty="0"/>
              <a:t> = 2: # 1, 2</a:t>
            </a:r>
          </a:p>
          <a:p>
            <a:r>
              <a:rPr lang="en-US" i="1" dirty="0"/>
              <a:t>k</a:t>
            </a:r>
            <a:r>
              <a:rPr lang="en-US" dirty="0"/>
              <a:t> = 3: # 1, 2, 3</a:t>
            </a:r>
          </a:p>
          <a:p>
            <a:r>
              <a:rPr lang="en-US" i="1" dirty="0"/>
              <a:t>k</a:t>
            </a:r>
            <a:r>
              <a:rPr lang="en-US" dirty="0"/>
              <a:t> = 4: # 1, 2, 3, 5</a:t>
            </a:r>
          </a:p>
          <a:p>
            <a:r>
              <a:rPr lang="en-US" i="1" dirty="0"/>
              <a:t>k</a:t>
            </a:r>
            <a:r>
              <a:rPr lang="en-US" dirty="0"/>
              <a:t> = 5: # 1, 2, 3, 5, 9</a:t>
            </a:r>
          </a:p>
          <a:p>
            <a:r>
              <a:rPr lang="en-US" i="1" dirty="0"/>
              <a:t>k</a:t>
            </a:r>
            <a:r>
              <a:rPr lang="en-US" dirty="0"/>
              <a:t> = 6: # 1, 2, 3, 5, 9, 10</a:t>
            </a:r>
          </a:p>
          <a:p>
            <a:r>
              <a:rPr lang="en-US" i="1" dirty="0"/>
              <a:t>k</a:t>
            </a:r>
            <a:r>
              <a:rPr lang="en-US" dirty="0"/>
              <a:t> = 7: # 1, 2, 3, 5, 9, 10, 8</a:t>
            </a:r>
          </a:p>
          <a:p>
            <a:r>
              <a:rPr lang="en-US" i="1" dirty="0"/>
              <a:t>k</a:t>
            </a:r>
            <a:r>
              <a:rPr lang="en-US" dirty="0"/>
              <a:t> = 8: # 1, 2, 3, 5, 9, 10, 8, 6</a:t>
            </a:r>
          </a:p>
          <a:p>
            <a:r>
              <a:rPr lang="en-US" i="1" dirty="0"/>
              <a:t>k</a:t>
            </a:r>
            <a:r>
              <a:rPr lang="en-US" dirty="0"/>
              <a:t> = 9: # 1, 2, 3, 5, 9, 10, 8, 6, 7</a:t>
            </a:r>
          </a:p>
          <a:p>
            <a:r>
              <a:rPr lang="en-US" i="1" dirty="0"/>
              <a:t>k</a:t>
            </a:r>
            <a:r>
              <a:rPr lang="en-US" dirty="0"/>
              <a:t> = 10: # 1, 2, 3, 5, 9, 10, 8, 6, 7, 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41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38200" y="4877588"/>
          <a:ext cx="10379076" cy="1106758"/>
        </p:xfrm>
        <a:graphic>
          <a:graphicData uri="http://schemas.openxmlformats.org/drawingml/2006/table">
            <a:tbl>
              <a:tblPr/>
              <a:tblGrid>
                <a:gridCol w="791366">
                  <a:extLst>
                    <a:ext uri="{9D8B030D-6E8A-4147-A177-3AD203B41FA5}">
                      <a16:colId xmlns:a16="http://schemas.microsoft.com/office/drawing/2014/main" val="1231420248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989992112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360889156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83926113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419802399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75052619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06582637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78800458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693555477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10826986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42050515"/>
                    </a:ext>
                  </a:extLst>
                </a:gridCol>
              </a:tblGrid>
              <a:tr h="269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85070"/>
                  </a:ext>
                </a:extLst>
              </a:tr>
              <a:tr h="283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947259"/>
                  </a:ext>
                </a:extLst>
              </a:tr>
              <a:tr h="283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5.5758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38.0258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8.1394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30.1398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31.0780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14.4309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18.0613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6013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32339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785D026-5E58-4D6D-A525-F38435B6BA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004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2735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Predicted Value of </a:t>
            </a:r>
            <a:r>
              <a:rPr lang="en-US" dirty="0" err="1"/>
              <a:t>CaseID</a:t>
            </a:r>
            <a:r>
              <a:rPr lang="en-US" dirty="0"/>
              <a:t> = 1</a:t>
            </a:r>
          </a:p>
          <a:p>
            <a:r>
              <a:rPr lang="en-US" i="1" dirty="0"/>
              <a:t>k</a:t>
            </a:r>
            <a:r>
              <a:rPr lang="en-US" dirty="0"/>
              <a:t> = 5: # 1, 2, 3, 5, 9</a:t>
            </a:r>
          </a:p>
          <a:p>
            <a:r>
              <a:rPr lang="en-US" dirty="0"/>
              <a:t>Observed y: 4, 1, 2, 2, 2</a:t>
            </a:r>
          </a:p>
          <a:p>
            <a:r>
              <a:rPr lang="en-US" dirty="0"/>
              <a:t>Predicted y:</a:t>
            </a:r>
            <a:br>
              <a:rPr lang="en-US" dirty="0"/>
            </a:br>
            <a:r>
              <a:rPr lang="en-US" dirty="0"/>
              <a:t>= (4 + 1 + 2 + 2 + 2) / 5 = 2.2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42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38200" y="4877588"/>
          <a:ext cx="10379076" cy="1106758"/>
        </p:xfrm>
        <a:graphic>
          <a:graphicData uri="http://schemas.openxmlformats.org/drawingml/2006/table">
            <a:tbl>
              <a:tblPr/>
              <a:tblGrid>
                <a:gridCol w="791366">
                  <a:extLst>
                    <a:ext uri="{9D8B030D-6E8A-4147-A177-3AD203B41FA5}">
                      <a16:colId xmlns:a16="http://schemas.microsoft.com/office/drawing/2014/main" val="1231420248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989992112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360889156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83926113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419802399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75052619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06582637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2788004581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693555477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3108269864"/>
                    </a:ext>
                  </a:extLst>
                </a:gridCol>
                <a:gridCol w="958771">
                  <a:extLst>
                    <a:ext uri="{9D8B030D-6E8A-4147-A177-3AD203B41FA5}">
                      <a16:colId xmlns:a16="http://schemas.microsoft.com/office/drawing/2014/main" val="1342050515"/>
                    </a:ext>
                  </a:extLst>
                </a:gridCol>
              </a:tblGrid>
              <a:tr h="26994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85070"/>
                  </a:ext>
                </a:extLst>
              </a:tr>
              <a:tr h="283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947259"/>
                  </a:ext>
                </a:extLst>
              </a:tr>
              <a:tr h="283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5.5758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38.0258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8.1394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30.1398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31.0780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14.4309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18.0613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6013"/>
                  </a:ext>
                </a:extLst>
              </a:tr>
              <a:tr h="269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32339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7505700" y="1413924"/>
          <a:ext cx="3514724" cy="3104360"/>
        </p:xfrm>
        <a:graphic>
          <a:graphicData uri="http://schemas.openxmlformats.org/drawingml/2006/table">
            <a:tbl>
              <a:tblPr/>
              <a:tblGrid>
                <a:gridCol w="878681">
                  <a:extLst>
                    <a:ext uri="{9D8B030D-6E8A-4147-A177-3AD203B41FA5}">
                      <a16:colId xmlns:a16="http://schemas.microsoft.com/office/drawing/2014/main" val="3071340975"/>
                    </a:ext>
                  </a:extLst>
                </a:gridCol>
                <a:gridCol w="878681">
                  <a:extLst>
                    <a:ext uri="{9D8B030D-6E8A-4147-A177-3AD203B41FA5}">
                      <a16:colId xmlns:a16="http://schemas.microsoft.com/office/drawing/2014/main" val="2174940676"/>
                    </a:ext>
                  </a:extLst>
                </a:gridCol>
                <a:gridCol w="878681">
                  <a:extLst>
                    <a:ext uri="{9D8B030D-6E8A-4147-A177-3AD203B41FA5}">
                      <a16:colId xmlns:a16="http://schemas.microsoft.com/office/drawing/2014/main" val="1559552127"/>
                    </a:ext>
                  </a:extLst>
                </a:gridCol>
                <a:gridCol w="878681">
                  <a:extLst>
                    <a:ext uri="{9D8B030D-6E8A-4147-A177-3AD203B41FA5}">
                      <a16:colId xmlns:a16="http://schemas.microsoft.com/office/drawing/2014/main" val="1271324163"/>
                    </a:ext>
                  </a:extLst>
                </a:gridCol>
              </a:tblGrid>
              <a:tr h="2936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6270"/>
                  </a:ext>
                </a:extLst>
              </a:tr>
              <a:tr h="2936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006694"/>
                  </a:ext>
                </a:extLst>
              </a:tr>
              <a:tr h="279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680480"/>
                  </a:ext>
                </a:extLst>
              </a:tr>
              <a:tr h="279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507842"/>
                  </a:ext>
                </a:extLst>
              </a:tr>
              <a:tr h="279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835197"/>
                  </a:ext>
                </a:extLst>
              </a:tr>
              <a:tr h="279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49303"/>
                  </a:ext>
                </a:extLst>
              </a:tr>
              <a:tr h="279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930506"/>
                  </a:ext>
                </a:extLst>
              </a:tr>
              <a:tr h="279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221392"/>
                  </a:ext>
                </a:extLst>
              </a:tr>
              <a:tr h="279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046351"/>
                  </a:ext>
                </a:extLst>
              </a:tr>
              <a:tr h="279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612981"/>
                  </a:ext>
                </a:extLst>
              </a:tr>
              <a:tr h="279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670508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E90C86E5-A434-415E-9571-42F49138BE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292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2735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Predicted Value of </a:t>
            </a:r>
            <a:r>
              <a:rPr lang="en-US" dirty="0" err="1"/>
              <a:t>CaseID</a:t>
            </a:r>
            <a:r>
              <a:rPr lang="en-US" dirty="0"/>
              <a:t> =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Toy 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68375" y="2376488"/>
          <a:ext cx="5965824" cy="3414714"/>
        </p:xfrm>
        <a:graphic>
          <a:graphicData uri="http://schemas.openxmlformats.org/drawingml/2006/table">
            <a:tbl>
              <a:tblPr/>
              <a:tblGrid>
                <a:gridCol w="1491456">
                  <a:extLst>
                    <a:ext uri="{9D8B030D-6E8A-4147-A177-3AD203B41FA5}">
                      <a16:colId xmlns:a16="http://schemas.microsoft.com/office/drawing/2014/main" val="282549620"/>
                    </a:ext>
                  </a:extLst>
                </a:gridCol>
                <a:gridCol w="1491456">
                  <a:extLst>
                    <a:ext uri="{9D8B030D-6E8A-4147-A177-3AD203B41FA5}">
                      <a16:colId xmlns:a16="http://schemas.microsoft.com/office/drawing/2014/main" val="2338626240"/>
                    </a:ext>
                  </a:extLst>
                </a:gridCol>
                <a:gridCol w="1491456">
                  <a:extLst>
                    <a:ext uri="{9D8B030D-6E8A-4147-A177-3AD203B41FA5}">
                      <a16:colId xmlns:a16="http://schemas.microsoft.com/office/drawing/2014/main" val="2861298459"/>
                    </a:ext>
                  </a:extLst>
                </a:gridCol>
                <a:gridCol w="1491456">
                  <a:extLst>
                    <a:ext uri="{9D8B030D-6E8A-4147-A177-3AD203B41FA5}">
                      <a16:colId xmlns:a16="http://schemas.microsoft.com/office/drawing/2014/main" val="2205156321"/>
                    </a:ext>
                  </a:extLst>
                </a:gridCol>
              </a:tblGrid>
              <a:tr h="323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767991"/>
                  </a:ext>
                </a:extLst>
              </a:tr>
              <a:tr h="323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995234"/>
                  </a:ext>
                </a:extLst>
              </a:tr>
              <a:tr h="30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923805"/>
                  </a:ext>
                </a:extLst>
              </a:tr>
              <a:tr h="30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2.3333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678854"/>
                  </a:ext>
                </a:extLst>
              </a:tr>
              <a:tr h="30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728000"/>
                  </a:ext>
                </a:extLst>
              </a:tr>
              <a:tr h="30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717308"/>
                  </a:ext>
                </a:extLst>
              </a:tr>
              <a:tr h="30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418847"/>
                  </a:ext>
                </a:extLst>
              </a:tr>
              <a:tr h="30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1.8571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487374"/>
                  </a:ext>
                </a:extLst>
              </a:tr>
              <a:tr h="30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117392"/>
                  </a:ext>
                </a:extLst>
              </a:tr>
              <a:tr h="30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234717"/>
                  </a:ext>
                </a:extLst>
              </a:tr>
              <a:tr h="307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12149"/>
                  </a:ext>
                </a:extLst>
              </a:tr>
            </a:tbl>
          </a:graphicData>
        </a:graphic>
      </p:graphicFrame>
      <p:sp>
        <p:nvSpPr>
          <p:cNvPr id="10" name="Rounded Rectangular Callout 9"/>
          <p:cNvSpPr/>
          <p:nvPr/>
        </p:nvSpPr>
        <p:spPr>
          <a:xfrm>
            <a:off x="7829550" y="2376488"/>
            <a:ext cx="2828925" cy="1476375"/>
          </a:xfrm>
          <a:prstGeom prst="wedgeRoundRectCallout">
            <a:avLst>
              <a:gd name="adj1" fmla="val -91877"/>
              <a:gd name="adj2" fmla="val -187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observed y of </a:t>
            </a:r>
            <a:r>
              <a:rPr lang="en-US" dirty="0" err="1"/>
              <a:t>CaseID</a:t>
            </a:r>
            <a:r>
              <a:rPr lang="en-US" dirty="0"/>
              <a:t> = 1 when k =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42288-FAE0-41A0-A009-4B6B05E30E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231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Example: 2014 Automobile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data is Cars.csv.</a:t>
            </a:r>
          </a:p>
          <a:p>
            <a:r>
              <a:rPr lang="en-US" dirty="0"/>
              <a:t>Feature Variables: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Invoice: Invoice price in 2004 ($9,875 – $173,560)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Horsepower: Number of horsepower units (73 – 500 hp)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Weight: Curb Weight (1,850 – 7,190 pounds)</a:t>
            </a:r>
          </a:p>
          <a:p>
            <a:r>
              <a:rPr lang="en-US" dirty="0"/>
              <a:t>Identification Variable: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CaseID: Make and Row Index (e.g., Porsche_335)</a:t>
            </a:r>
          </a:p>
          <a:p>
            <a:r>
              <a:rPr lang="en-US" dirty="0"/>
              <a:t>Number of Neighbors: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K = 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2FC72-A470-4E7C-A322-08D85B70F8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002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Specifications for Nearest Neighbors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distance metric is Euclidean</a:t>
            </a:r>
          </a:p>
          <a:p>
            <a:r>
              <a:rPr lang="en-US" dirty="0"/>
              <a:t>The algorithm is brute (i.e., calculate the distance between each possible pair of observations)</a:t>
            </a:r>
          </a:p>
          <a:p>
            <a:pPr lvl="1"/>
            <a:r>
              <a:rPr lang="en-US" dirty="0"/>
              <a:t>Other algorithms are KD-TREE and BALL-TREE.  These algorithms may avoid calculating distances by storing similar observations together</a:t>
            </a:r>
          </a:p>
          <a:p>
            <a:pPr lvl="1"/>
            <a:r>
              <a:rPr lang="en-US" dirty="0"/>
              <a:t>KD-TREE: Bentley, J. L. (1975). Multidimensional Binary Search Trees Used for Associate Searching, </a:t>
            </a:r>
            <a:r>
              <a:rPr lang="en-US" i="1" dirty="0"/>
              <a:t>Communications of the ACM</a:t>
            </a:r>
            <a:r>
              <a:rPr lang="en-US" dirty="0"/>
              <a:t>,  v.18, n.9, pp.509-517.</a:t>
            </a:r>
          </a:p>
          <a:p>
            <a:pPr lvl="1"/>
            <a:r>
              <a:rPr lang="en-US" dirty="0"/>
              <a:t>BALL-TREE: </a:t>
            </a:r>
            <a:r>
              <a:rPr lang="en-US" dirty="0" err="1"/>
              <a:t>Omohundro</a:t>
            </a:r>
            <a:r>
              <a:rPr lang="en-US" dirty="0"/>
              <a:t> (1989). Five </a:t>
            </a:r>
            <a:r>
              <a:rPr lang="en-US" dirty="0" err="1"/>
              <a:t>Balltree</a:t>
            </a:r>
            <a:r>
              <a:rPr lang="en-US" dirty="0"/>
              <a:t> Construction Algorithms, International Computer Science Institute Technical Report.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2FC72-A470-4E7C-A322-08D85B70F8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373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Unsupervised, Original Scale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cars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pandas.read_csv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('C:\\Users\\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minlam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\\Documents\\IIT\\Machine Learning\\Data\\cars.csv',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                     delimiter=',')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cars["CaseID"] = cars["Make"] + "_" +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cars.index.values.astype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(str)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cars_wIndex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cars.set_index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("CaseID")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# Specify the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kNN</a:t>
            </a: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kNNSpec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kNN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n_neighbors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4, algorithm = 'brute', metric = '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euclidean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# Specify the training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trainData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cars_wIndex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[['Invoice', 'Horsepower', 'Weight']]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trainData.describe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# Build nearest neighbors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nbrs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kNNSpec.fit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trainData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distances, indices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nbrs.kneighbors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trainData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2FC72-A470-4E7C-A322-08D85B70F8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82ACDB-8561-49A0-AB4F-2BE44357A6BF}"/>
              </a:ext>
            </a:extLst>
          </p:cNvPr>
          <p:cNvSpPr/>
          <p:nvPr/>
        </p:nvSpPr>
        <p:spPr>
          <a:xfrm>
            <a:off x="7819425" y="5992297"/>
            <a:ext cx="4374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2 Nearest Neighbors Unsupervised.py</a:t>
            </a:r>
          </a:p>
        </p:txBody>
      </p:sp>
    </p:spTree>
    <p:extLst>
      <p:ext uri="{BB962C8B-B14F-4D97-AF65-F5344CB8AC3E}">
        <p14:creationId xmlns:p14="http://schemas.microsoft.com/office/powerpoint/2010/main" val="14831526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Training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2FC72-A470-4E7C-A322-08D85B70F8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DF5797-E0FC-4CB0-842E-BBF5B0288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543" y="492125"/>
            <a:ext cx="436245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940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Distances and Indices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2FC72-A470-4E7C-A322-08D85B70F8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0B239E-0933-4A77-8C5F-0CFE63B35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078" y="1378834"/>
            <a:ext cx="4775571" cy="49377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76C3C6-D801-4E32-99E1-5E06C6DDC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436" y="1378834"/>
            <a:ext cx="4719114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15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Find Neighbors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# Find the nearest neighbors of these focal observations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focal = [[173560, 477, 3131],     # 334: Porsche 911 GT2 2dr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       [119600, 493, 4473],     # 262: Mercedes-Benz CL600 2dr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       [117854, 493, 4429],     # 271: Mercedes-Benz SL600 convertible 2dr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       [113388, 493, 4235]]     # 270: Mercedes-Benz SL55 AMG 2dr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myNeighbors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nbrs.kneighbors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(focal,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return_distance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False)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print("My Neighbors = \n",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myNeighbors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My Neighbors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[[334 262 271 270]         261: Mercedes-Benz CL500 2dr [88324, 302, 4085]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[262 271 270 261]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[271 262 270 261]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[270 271 262 261]]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2FC72-A470-4E7C-A322-08D85B70F8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Non-parametric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Fundamental Belief / Proposition / Axiom</a:t>
            </a:r>
          </a:p>
          <a:p>
            <a:r>
              <a:rPr lang="en-US" dirty="0"/>
              <a:t>Similar inputs have similar outputs or behaviors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Two cars made at the same plant in the same week probably will break down for similar reasons after the same number of years.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majority of students in this class have eaten their supper.</a:t>
            </a:r>
          </a:p>
          <a:p>
            <a:r>
              <a:rPr lang="en-US" dirty="0"/>
              <a:t>Fine Prints: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Unless the output is completely determined by the inputs, the same inputs may not have the same output.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Although similarity is a subjective concept, we will use some metrics to measure the extent of similarity.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268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Unsupervised, Orthonormalized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# Orthonormalized the training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x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numpy.matrix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trainData.values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xtx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x.transpose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() * 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print("t(x) * x = \n",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xtx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# Eigenvalue decomposition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evals,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evecs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numpy.linalg.eigh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xtx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print("Eigenvalues of x = \n", evals)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print("Eigenvectors of x = \n",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evecs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# Here is the transformation matrix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transf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evecs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*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numpy.linalg.inv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numpy.sqrt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numpy.diagflat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(evals)));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print("Transformation Matrix = \n",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transf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# Here is the transformed 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transf_x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x *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transf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print("The Transformed x = \n",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transf_x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# Check columns of transformed 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xtx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transf_x.transpose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() *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transf_x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print("Expect an Identity Matrix = \n",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xtx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nbrs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kNNSpec.fit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transf_x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distances, indices = 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nbrs.kneighbors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transf_x</a:t>
            </a: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2FC72-A470-4E7C-A322-08D85B70F8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394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Orthonormalization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t(x) * x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[[518478936590   3219102117  48492493679]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 [  3219102117     22151103    345284887]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 [ 48492493679    345284887   5725124540]]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Eigenvalues of x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[5.21119307e+05 1.18095293e+09 5.23044738e+11]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Eigenvectors of x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[[ 0.00272996 -0.09349631 -0.99561588]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 [-0.99930601  0.03673123 -0.00618944]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 [ 0.03714888  0.99494184 -0.09333115]]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Transformation Matrix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[[ 3.78170771e-06 -2.72068445e-06 -1.37664638e-06]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 [-1.38429904e-03  1.06885585e-06 -8.55818530e-09]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 [ 5.14608751e-05  2.89521886e-05 -1.29049758e-07]]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The Transformed x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[[-0.0117161   0.03844998 -0.04646993]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 [-0.05160776  0.02143814 -0.03031741]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 [-0.01743343  0.02667263 -0.03434875]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 [-0.02200692 -0.0097789  -0.05908168]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 [ 0.00307681  0.0148444  -0.03428758]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 [ 0.03402063  0.02081924 -0.04607865]]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Expect an Identity Matrix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[[ 1.00000000e+00 -9.72052300e-14 -2.69346177e-14]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 [-9.72052300e-14  1.00000000e+00 -2.77555756e-17]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SAS Monospace" panose="020B0609020202020204" pitchFamily="49" charset="0"/>
                <a:cs typeface="Courier New" panose="02070309020205020404" pitchFamily="49" charset="0"/>
              </a:rPr>
              <a:t>  [-2.69346177e-14 -2.77555756e-17  1.00000000e+00]]</a:t>
            </a: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2FC72-A470-4E7C-A322-08D85B70F8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623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Orthonormalized Training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2FC72-A470-4E7C-A322-08D85B70F8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10A072-6295-49B6-A1B9-73DF21197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283" y="1562100"/>
            <a:ext cx="38290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136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Orthonormalized Focal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2FC72-A470-4E7C-A322-08D85B70F8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ACFD6F-1665-4F57-8437-E4A86314D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662" y="1690688"/>
            <a:ext cx="38290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8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Find Neighbors After Orthonormalization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# Find the nearest neighbors of these focal observations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focal = [[173560, 477, 3131],     # Porsche_335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       [119600, 493, 4473],     # Mercedes-Benz_263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       [117854, 493, 4429],     # Mercedes-Benz_272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       [113388, 493, 4235]]     # Mercedes-Benz_271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transf_focal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focal *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transf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myNeighbors_t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nbrs.kneighbors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transf_focal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return_distance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False)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print("My Neighbors = \n",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myNeighbors_t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My Neighbors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[[206 382 168 345]   # 206 - Kia Rio 4dr manual (9875, 104, 2403)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[206 382 168 345]   # 382 - Toyota Echo 2dr manual (10144, 108, 2035)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[206 382 168 345]   # 168 - Hyundai Accent 2dr hatch (10107, 103, 2255)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[206 382 168 345]]  # 345 - Saturn Ion1 4dr (10319, 140, 2692)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2FC72-A470-4E7C-A322-08D85B70F8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302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Classification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703243" cy="4351338"/>
          </a:xfrm>
        </p:spPr>
        <p:txBody>
          <a:bodyPr numCol="1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sklearn.neighbors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KNeighborsClassifier</a:t>
            </a: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# Specify target: 0 = Asia, 1 = Europe, 2 = USA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target = cars['Origin']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neigh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KNeighborsClassifier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n_neighbors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=4 , algorithm = 'brute', metric = '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euclidean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nbrs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neigh.fit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trainData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, target)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# See the classification probabilities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class_prob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nbrs.predict_proba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trainData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class_prob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2FC72-A470-4E7C-A322-08D85B70F8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EFF065-A353-4C12-A685-63E029AD0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2879" y="730250"/>
            <a:ext cx="4094776" cy="5486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A799E6E-F4B4-4726-BFC0-F961AD546B9F}"/>
              </a:ext>
            </a:extLst>
          </p:cNvPr>
          <p:cNvSpPr/>
          <p:nvPr/>
        </p:nvSpPr>
        <p:spPr>
          <a:xfrm>
            <a:off x="3285132" y="6400800"/>
            <a:ext cx="4099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Week 2 Nearest Neighbors Supervised.py</a:t>
            </a:r>
          </a:p>
        </p:txBody>
      </p:sp>
    </p:spTree>
    <p:extLst>
      <p:ext uri="{BB962C8B-B14F-4D97-AF65-F5344CB8AC3E}">
        <p14:creationId xmlns:p14="http://schemas.microsoft.com/office/powerpoint/2010/main" val="23839910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Misclassification Rate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276003" cy="4351338"/>
          </a:xfrm>
        </p:spPr>
        <p:txBody>
          <a:bodyPr numCol="1"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# Calculate the Misclassification Rate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targetClass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['Asia', 'Europe', 'USA']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nMissClass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in range(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cars_wIndex.shape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[0]):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  j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numpy.argmax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class_prob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][:])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predictClass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targetClass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[j]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  if (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predictClass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!=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target.iloc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]):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nMissClass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nMissClass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rateMissClass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nMissClass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 /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cars_wIndex.shape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[0]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print('Misclassification Rate = ', </a:t>
            </a:r>
            <a:r>
              <a:rPr lang="en-US" sz="1400" dirty="0" err="1">
                <a:latin typeface="SAS Monospace" panose="020B0609020202020204" pitchFamily="49" charset="0"/>
                <a:cs typeface="Courier New" panose="02070309020205020404" pitchFamily="49" charset="0"/>
              </a:rPr>
              <a:t>rateMissClass</a:t>
            </a: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SAS Monospace" panose="020B060902020202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SAS Monospace" panose="020B0609020202020204" pitchFamily="49" charset="0"/>
                <a:cs typeface="Courier New" panose="02070309020205020404" pitchFamily="49" charset="0"/>
              </a:rPr>
              <a:t>Misclassification Rate =  0.32009345794392524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2FC72-A470-4E7C-A322-08D85B70F8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334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Python SKLEARN Nearest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>
                <a:hlinkClick r:id="rId3"/>
              </a:rPr>
              <a:t>http://scikit-learn.org/stable/modules/neighbors.html#unsupervised-neighbors</a:t>
            </a:r>
            <a:r>
              <a:rPr lang="en-US" sz="2600" dirty="0"/>
              <a:t>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Pros</a:t>
            </a:r>
            <a:endParaRPr lang="en-US" dirty="0"/>
          </a:p>
          <a:p>
            <a:pPr lvl="1"/>
            <a:r>
              <a:rPr lang="en-US" dirty="0"/>
              <a:t>Produces results that are readily understandable.</a:t>
            </a:r>
          </a:p>
          <a:p>
            <a:pPr lvl="1"/>
            <a:r>
              <a:rPr lang="en-US" dirty="0"/>
              <a:t>Works efficiently on almost any number of variables.</a:t>
            </a:r>
          </a:p>
          <a:p>
            <a:pPr lvl="1"/>
            <a:r>
              <a:rPr lang="en-US" dirty="0"/>
              <a:t>Offers three algorithms for storing the training data.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Cons</a:t>
            </a:r>
          </a:p>
          <a:p>
            <a:pPr lvl="1"/>
            <a:r>
              <a:rPr lang="en-US" dirty="0"/>
              <a:t>Cannot handle training data with nominal and interval features.</a:t>
            </a:r>
          </a:p>
          <a:p>
            <a:pPr lvl="1"/>
            <a:r>
              <a:rPr lang="en-US" dirty="0"/>
              <a:t>Returns </a:t>
            </a:r>
            <a:r>
              <a:rPr lang="en-US" dirty="0" err="1"/>
              <a:t>NaN</a:t>
            </a:r>
            <a:r>
              <a:rPr lang="en-US" dirty="0"/>
              <a:t> distance for some feature (e.g., try adding the Cylinders)</a:t>
            </a:r>
          </a:p>
          <a:p>
            <a:pPr lvl="1"/>
            <a:r>
              <a:rPr lang="en-US" dirty="0"/>
              <a:t>Does not suggest an optimal number of neighbors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7D8BD4-E22E-4BBC-ADDC-890042EE1A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388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Assignment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CS584_04_Machine_Learning_Assignment_1.docx</a:t>
            </a:r>
          </a:p>
          <a:p>
            <a:r>
              <a:rPr lang="en-US" dirty="0"/>
              <a:t>Due at 11:59 PM on Saturday, February 2, 2019.</a:t>
            </a:r>
          </a:p>
          <a:p>
            <a:r>
              <a:rPr lang="en-US" dirty="0"/>
              <a:t>You can attempt to submit your answers no more than two times.</a:t>
            </a:r>
          </a:p>
          <a:p>
            <a:r>
              <a:rPr lang="en-US" dirty="0"/>
              <a:t>Only the most recently submitted </a:t>
            </a:r>
            <a:r>
              <a:rPr lang="en-US"/>
              <a:t>answers will be graded.</a:t>
            </a:r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58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7D8BD4-E22E-4BBC-ADDC-890042EE1A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0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Similar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Technically, we mean the inputs are from the same distribution.</a:t>
                </a:r>
              </a:p>
              <a:p>
                <a:r>
                  <a:rPr lang="en-US" dirty="0"/>
                  <a:t>Let </a:t>
                </a:r>
                <a:r>
                  <a:rPr lang="en-US" b="1" dirty="0"/>
                  <a:t>x</a:t>
                </a:r>
                <a:r>
                  <a:rPr lang="en-US" dirty="0"/>
                  <a:t> denotes a vector of inputs.</a:t>
                </a:r>
              </a:p>
              <a:p>
                <a:r>
                  <a:rPr lang="en-US" dirty="0"/>
                  <a:t>We observe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vectors of inputs: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Similarity means the </a:t>
                </a:r>
                <a:r>
                  <a:rPr lang="en-US" i="1" dirty="0"/>
                  <a:t>n</a:t>
                </a:r>
                <a:r>
                  <a:rPr lang="en-US" dirty="0"/>
                  <a:t> vectors of inputs are sampled from the same multivariate distribution: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 The </a:t>
                </a:r>
                <a:r>
                  <a:rPr lang="en-US" b="1" dirty="0"/>
                  <a:t>p</a:t>
                </a:r>
                <a:r>
                  <a:rPr lang="en-US" dirty="0"/>
                  <a:t> is a vector of parameters that characterized the distribution.</a:t>
                </a:r>
              </a:p>
              <a:p>
                <a:pPr lvl="1"/>
                <a:r>
                  <a:rPr lang="en-US" dirty="0"/>
                  <a:t>For a multivariate normal distribution, the parameters are the means, the variances, and the covariances. Conventionally,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𝛍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  However, the non-parametric methods do not assume a family of distribution.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31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One Input Variable at a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Without assuming a parameterized distribution, it is quite difficult to compare two multivariate empirical distributions.</a:t>
            </a:r>
          </a:p>
          <a:p>
            <a:r>
              <a:rPr lang="en-US" dirty="0"/>
              <a:t>On the other hand, we can compare two univariate empirical distributions.  But this means we will not consider (i.e., ignore) the associations among the dimensions of the input vector.</a:t>
            </a:r>
          </a:p>
          <a:p>
            <a:r>
              <a:rPr lang="en-US" dirty="0"/>
              <a:t>Our compromise is we traded statistical accuracy for practicality.</a:t>
            </a:r>
          </a:p>
          <a:p>
            <a:pPr lvl="1"/>
            <a:r>
              <a:rPr lang="en-US" dirty="0"/>
              <a:t>Compare the univariate marginal empirical distributions.</a:t>
            </a:r>
          </a:p>
          <a:p>
            <a:pPr lvl="1"/>
            <a:r>
              <a:rPr lang="en-US" dirty="0"/>
              <a:t>If the marginal distributions are not similar, then the joint distribution is likely not similar.</a:t>
            </a:r>
          </a:p>
          <a:p>
            <a:pPr lvl="1"/>
            <a:r>
              <a:rPr lang="en-US" dirty="0"/>
              <a:t>The inverse may not hold.  That is, even if the marginal distributions are similar, the joint distribution can still be different.  See Kowalski (1973). Non-Normal Bivariate Distributions with Normal Marginals, </a:t>
            </a:r>
            <a:r>
              <a:rPr lang="en-US" i="1" dirty="0"/>
              <a:t>The American Statistician</a:t>
            </a:r>
            <a:r>
              <a:rPr lang="en-US" dirty="0"/>
              <a:t>, v.27, pp.103-106.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41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Compare Two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we only observed the data (i.e., the individual values), we need to first construct the distributions before comparing them.</a:t>
            </a:r>
          </a:p>
          <a:p>
            <a:r>
              <a:rPr lang="en-US" dirty="0"/>
              <a:t>The common tool for visualizing a distribution</a:t>
            </a:r>
          </a:p>
          <a:p>
            <a:pPr lvl="1"/>
            <a:r>
              <a:rPr lang="en-US" dirty="0"/>
              <a:t>A histogram and a box-plot for interval (i.e., continuous) feature</a:t>
            </a:r>
          </a:p>
          <a:p>
            <a:pPr lvl="1"/>
            <a:r>
              <a:rPr lang="en-US" dirty="0"/>
              <a:t>A bar chart for a nominal (i.e., categorical) feature.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B471BF-E184-44D3-BD3E-FBB90D3E6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14800"/>
            <a:ext cx="3221183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3BD05A-DB1C-4E51-90FD-CD9B536E05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5953" y="4114800"/>
            <a:ext cx="324577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8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Procedure for Constructing a 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Select a bin width.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the mid-points of the bins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Construct the bins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Left-open and right-closed, i.e., (</a:t>
            </a:r>
            <a:r>
              <a:rPr lang="en-US" dirty="0" err="1"/>
              <a:t>a,b</a:t>
            </a:r>
            <a:r>
              <a:rPr lang="en-US" dirty="0"/>
              <a:t>], or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Left-closed and right-open, i.e., [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Count the number of observations in each individual bin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Plot the numbers of observations against the bin definitions, either horizontally or vertically.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6372F-7BD2-4FAA-B1E1-AF00B8576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293" y="6400800"/>
            <a:ext cx="42337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7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6874</TotalTime>
  <Words>5877</Words>
  <Application>Microsoft Office PowerPoint</Application>
  <PresentationFormat>Widescreen</PresentationFormat>
  <Paragraphs>1304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Courier New</vt:lpstr>
      <vt:lpstr>SAS Monospace</vt:lpstr>
      <vt:lpstr>Office Theme</vt:lpstr>
      <vt:lpstr>   CS 584 Machine Learning</vt:lpstr>
      <vt:lpstr>Instructor’s Office Hours</vt:lpstr>
      <vt:lpstr>About Teaching Assistant</vt:lpstr>
      <vt:lpstr>Week 2 Agenda: Non-parametric Methods</vt:lpstr>
      <vt:lpstr>Non-parametric Methods</vt:lpstr>
      <vt:lpstr>Similar Inputs</vt:lpstr>
      <vt:lpstr>One Input Variable at a Time</vt:lpstr>
      <vt:lpstr>Compare Two Distributions</vt:lpstr>
      <vt:lpstr>A Procedure for Constructing a Histogram</vt:lpstr>
      <vt:lpstr>Use a Histogram to Estimate the Density</vt:lpstr>
      <vt:lpstr>Use a Histogram to Estimate the Density</vt:lpstr>
      <vt:lpstr>Density Estimation Example</vt:lpstr>
      <vt:lpstr>Density Estimation Example</vt:lpstr>
      <vt:lpstr>How to Specify the Bin-Width?</vt:lpstr>
      <vt:lpstr>How to Specify the Bin-Width?</vt:lpstr>
      <vt:lpstr>How to Specify the Bins’ Mid-points?</vt:lpstr>
      <vt:lpstr>A Procedure for Constructing a Box-Plot</vt:lpstr>
      <vt:lpstr>A Procedure for Constructing a Box-Plot</vt:lpstr>
      <vt:lpstr>Why 1.5 Times of the IQR?</vt:lpstr>
      <vt:lpstr>Detect Outliers Using a Box-Plot</vt:lpstr>
      <vt:lpstr>Memory-Based Learning (MBL)</vt:lpstr>
      <vt:lpstr>Nearest Neighbors Basic Idea</vt:lpstr>
      <vt:lpstr>k-Nearest Neighbors (kNN) Algorithm</vt:lpstr>
      <vt:lpstr>k-Nearest Neighbors (kNN) Algorithm</vt:lpstr>
      <vt:lpstr>k-Nearest Neighbors (kNN) Algorithm</vt:lpstr>
      <vt:lpstr>k-Nearest Neighbors (kNN) Algorithm</vt:lpstr>
      <vt:lpstr>k-Nearest Neighbors (kNN) Algorithm</vt:lpstr>
      <vt:lpstr>Orthonormal Transformation</vt:lpstr>
      <vt:lpstr>Orthonormalization in Python: First Principle</vt:lpstr>
      <vt:lpstr>Orthonormalization in Python: First Principle</vt:lpstr>
      <vt:lpstr>Orthonormalization in Python: SciPy Function</vt:lpstr>
      <vt:lpstr>Comparison</vt:lpstr>
      <vt:lpstr>Number of Neighbors</vt:lpstr>
      <vt:lpstr>Number of Neighbors</vt:lpstr>
      <vt:lpstr>Number of Neighbors</vt:lpstr>
      <vt:lpstr>Classification or Prediction</vt:lpstr>
      <vt:lpstr>Toy Example</vt:lpstr>
      <vt:lpstr>Toy Example</vt:lpstr>
      <vt:lpstr>Toy Example</vt:lpstr>
      <vt:lpstr>Toy Example</vt:lpstr>
      <vt:lpstr>Toy Example</vt:lpstr>
      <vt:lpstr>Toy Example</vt:lpstr>
      <vt:lpstr>Toy Example</vt:lpstr>
      <vt:lpstr>Example: 2014 Automobile Data</vt:lpstr>
      <vt:lpstr>Specifications for Nearest Neighbors</vt:lpstr>
      <vt:lpstr>Unsupervised, Original Scale</vt:lpstr>
      <vt:lpstr>Training Data</vt:lpstr>
      <vt:lpstr>Distances and Indices</vt:lpstr>
      <vt:lpstr>Find Neighbors</vt:lpstr>
      <vt:lpstr>Unsupervised, Orthonormalized</vt:lpstr>
      <vt:lpstr>Orthonormalization</vt:lpstr>
      <vt:lpstr>Orthonormalized Training Data</vt:lpstr>
      <vt:lpstr>Orthonormalized Focal Data</vt:lpstr>
      <vt:lpstr>Find Neighbors After Orthonormalization</vt:lpstr>
      <vt:lpstr>Classification</vt:lpstr>
      <vt:lpstr>Misclassification Rate</vt:lpstr>
      <vt:lpstr>Python SKLEARN Nearest Neighbors</vt:lpstr>
      <vt:lpstr>Assignment 1</vt:lpstr>
    </vt:vector>
  </TitlesOfParts>
  <Company>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Workshop for MSc Analytics</dc:title>
  <dc:creator>Ming-Long Lam</dc:creator>
  <cp:lastModifiedBy>Ming-Long Lam</cp:lastModifiedBy>
  <cp:revision>1249</cp:revision>
  <cp:lastPrinted>2014-06-20T14:10:14Z</cp:lastPrinted>
  <dcterms:created xsi:type="dcterms:W3CDTF">2014-05-31T22:30:28Z</dcterms:created>
  <dcterms:modified xsi:type="dcterms:W3CDTF">2019-01-23T20:24:00Z</dcterms:modified>
</cp:coreProperties>
</file>